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259" r:id="rId2"/>
    <p:sldId id="260" r:id="rId3"/>
    <p:sldId id="745" r:id="rId4"/>
    <p:sldId id="746" r:id="rId5"/>
    <p:sldId id="747" r:id="rId6"/>
    <p:sldId id="705" r:id="rId7"/>
    <p:sldId id="460" r:id="rId8"/>
    <p:sldId id="704" r:id="rId9"/>
    <p:sldId id="748" r:id="rId10"/>
    <p:sldId id="750" r:id="rId11"/>
    <p:sldId id="751" r:id="rId12"/>
    <p:sldId id="774" r:id="rId13"/>
    <p:sldId id="752" r:id="rId14"/>
    <p:sldId id="753" r:id="rId15"/>
    <p:sldId id="443" r:id="rId16"/>
    <p:sldId id="754" r:id="rId17"/>
    <p:sldId id="755" r:id="rId18"/>
    <p:sldId id="756" r:id="rId19"/>
    <p:sldId id="757" r:id="rId20"/>
    <p:sldId id="707" r:id="rId21"/>
    <p:sldId id="758" r:id="rId22"/>
    <p:sldId id="759" r:id="rId23"/>
    <p:sldId id="674" r:id="rId24"/>
    <p:sldId id="760" r:id="rId25"/>
    <p:sldId id="762" r:id="rId26"/>
    <p:sldId id="764" r:id="rId27"/>
    <p:sldId id="763" r:id="rId28"/>
    <p:sldId id="767" r:id="rId29"/>
    <p:sldId id="766" r:id="rId30"/>
    <p:sldId id="765" r:id="rId31"/>
    <p:sldId id="768" r:id="rId32"/>
    <p:sldId id="769" r:id="rId33"/>
    <p:sldId id="771" r:id="rId34"/>
    <p:sldId id="773" r:id="rId35"/>
    <p:sldId id="772" r:id="rId36"/>
    <p:sldId id="776" r:id="rId37"/>
    <p:sldId id="777" r:id="rId38"/>
    <p:sldId id="783" r:id="rId39"/>
    <p:sldId id="775" r:id="rId40"/>
    <p:sldId id="778" r:id="rId41"/>
    <p:sldId id="779" r:id="rId42"/>
    <p:sldId id="780" r:id="rId43"/>
    <p:sldId id="781" r:id="rId44"/>
    <p:sldId id="782" r:id="rId45"/>
    <p:sldId id="279"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745"/>
            <p14:sldId id="746"/>
            <p14:sldId id="747"/>
            <p14:sldId id="705"/>
            <p14:sldId id="460"/>
            <p14:sldId id="704"/>
            <p14:sldId id="748"/>
            <p14:sldId id="750"/>
            <p14:sldId id="751"/>
            <p14:sldId id="774"/>
            <p14:sldId id="752"/>
            <p14:sldId id="753"/>
            <p14:sldId id="443"/>
            <p14:sldId id="754"/>
            <p14:sldId id="755"/>
            <p14:sldId id="756"/>
            <p14:sldId id="757"/>
            <p14:sldId id="707"/>
            <p14:sldId id="758"/>
            <p14:sldId id="759"/>
            <p14:sldId id="674"/>
            <p14:sldId id="760"/>
            <p14:sldId id="762"/>
            <p14:sldId id="764"/>
            <p14:sldId id="763"/>
            <p14:sldId id="767"/>
            <p14:sldId id="766"/>
            <p14:sldId id="765"/>
            <p14:sldId id="768"/>
            <p14:sldId id="769"/>
            <p14:sldId id="771"/>
            <p14:sldId id="773"/>
            <p14:sldId id="772"/>
            <p14:sldId id="776"/>
            <p14:sldId id="777"/>
            <p14:sldId id="783"/>
            <p14:sldId id="775"/>
            <p14:sldId id="778"/>
            <p14:sldId id="779"/>
            <p14:sldId id="780"/>
            <p14:sldId id="781"/>
            <p14:sldId id="782"/>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CC"/>
    <a:srgbClr val="FDFAE9"/>
    <a:srgbClr val="F0E9D0"/>
    <a:srgbClr val="EEEDD2"/>
    <a:srgbClr val="FAF3C6"/>
    <a:srgbClr val="FFDD71"/>
    <a:srgbClr val="88F495"/>
    <a:srgbClr val="D2BD88"/>
    <a:srgbClr val="527FC2"/>
    <a:srgbClr val="6996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56" autoAdjust="0"/>
    <p:restoredTop sz="94673" autoAdjust="0"/>
  </p:normalViewPr>
  <p:slideViewPr>
    <p:cSldViewPr snapToGrid="0" snapToObjects="1">
      <p:cViewPr varScale="1">
        <p:scale>
          <a:sx n="108" d="100"/>
          <a:sy n="108" d="100"/>
        </p:scale>
        <p:origin x="-984" y="-78"/>
      </p:cViewPr>
      <p:guideLst>
        <p:guide orient="horz" pos="3933"/>
        <p:guide pos="39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1968"/>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4</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4</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18</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18</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Autofit/>
          </a:bodyPr>
          <a:lstStyle/>
          <a:p>
            <a:r>
              <a:rPr lang="en-US" dirty="0" smtClean="0"/>
              <a:t>Gaining From </a:t>
            </a:r>
            <a:br>
              <a:rPr lang="en-US" dirty="0" smtClean="0"/>
            </a:br>
            <a:r>
              <a:rPr lang="en-US" dirty="0" smtClean="0"/>
              <a:t>International Trade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4800600" y="118873"/>
            <a:ext cx="4105242" cy="6487166"/>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316519"/>
            <a:ext cx="8904855" cy="1047060"/>
          </a:xfrm>
        </p:spPr>
        <p:txBody>
          <a:bodyPr/>
          <a:lstStyle/>
          <a:p>
            <a:r>
              <a:rPr lang="en-US" sz="2900" dirty="0" smtClean="0"/>
              <a:t>PPC Before </a:t>
            </a:r>
            <a:r>
              <a:rPr lang="en-US" sz="2900" dirty="0"/>
              <a:t>Specialization </a:t>
            </a:r>
            <a:r>
              <a:rPr lang="en-US" sz="2900" dirty="0" smtClean="0"/>
              <a:t/>
            </a:r>
            <a:br>
              <a:rPr lang="en-US" sz="2900" dirty="0" smtClean="0"/>
            </a:br>
            <a:r>
              <a:rPr lang="en-US" sz="2900" dirty="0" smtClean="0"/>
              <a:t>and </a:t>
            </a:r>
            <a:r>
              <a:rPr lang="en-US" sz="2900" dirty="0"/>
              <a:t>Trade</a:t>
            </a:r>
          </a:p>
        </p:txBody>
      </p:sp>
      <p:sp>
        <p:nvSpPr>
          <p:cNvPr id="196" name="Content Placeholder 2"/>
          <p:cNvSpPr>
            <a:spLocks noGrp="1"/>
          </p:cNvSpPr>
          <p:nvPr>
            <p:ph idx="1"/>
          </p:nvPr>
        </p:nvSpPr>
        <p:spPr>
          <a:xfrm>
            <a:off x="63183" y="2037765"/>
            <a:ext cx="4664265" cy="3238161"/>
          </a:xfrm>
        </p:spPr>
        <p:txBody>
          <a:bodyPr/>
          <a:lstStyle/>
          <a:p>
            <a:pPr marL="169863" indent="-169863">
              <a:lnSpc>
                <a:spcPct val="90000"/>
              </a:lnSpc>
            </a:pPr>
            <a:r>
              <a:rPr lang="en-US" sz="2100" dirty="0">
                <a:solidFill>
                  <a:srgbClr val="32302A"/>
                </a:solidFill>
                <a:ea typeface="ＭＳ Ｐゴシック" pitchFamily="-107" charset="-128"/>
                <a:cs typeface="ＭＳ Ｐゴシック" pitchFamily="-107" charset="-128"/>
              </a:rPr>
              <a:t>Here we illustrate the daily production of the labor force of both the US </a:t>
            </a:r>
            <a:r>
              <a:rPr lang="en-US" sz="2100" i="1" dirty="0">
                <a:solidFill>
                  <a:srgbClr val="32302A"/>
                </a:solidFill>
                <a:ea typeface="ＭＳ Ｐゴシック" pitchFamily="-107" charset="-128"/>
                <a:cs typeface="ＭＳ Ｐゴシック" pitchFamily="-107" charset="-128"/>
              </a:rPr>
              <a:t>(200 million)</a:t>
            </a:r>
            <a:r>
              <a:rPr lang="en-US" sz="2100" dirty="0">
                <a:solidFill>
                  <a:srgbClr val="32302A"/>
                </a:solidFill>
                <a:ea typeface="ＭＳ Ｐゴシック" pitchFamily="-107" charset="-128"/>
                <a:cs typeface="ＭＳ Ｐゴシック" pitchFamily="-107" charset="-128"/>
              </a:rPr>
              <a:t> and Japan </a:t>
            </a:r>
            <a:r>
              <a:rPr lang="en-US" sz="2100" i="1" dirty="0">
                <a:solidFill>
                  <a:srgbClr val="32302A"/>
                </a:solidFill>
                <a:ea typeface="ＭＳ Ｐゴシック" pitchFamily="-107" charset="-128"/>
                <a:cs typeface="ＭＳ Ｐゴシック" pitchFamily="-107" charset="-128"/>
              </a:rPr>
              <a:t>(50 million) </a:t>
            </a:r>
            <a:r>
              <a:rPr lang="en-US" sz="2100" dirty="0">
                <a:solidFill>
                  <a:srgbClr val="32302A"/>
                </a:solidFill>
                <a:ea typeface="ＭＳ Ｐゴシック" pitchFamily="-107" charset="-128"/>
                <a:cs typeface="ＭＳ Ｐゴシック" pitchFamily="-107" charset="-128"/>
              </a:rPr>
              <a:t>given the production costs of food and clothing from the previous slide</a:t>
            </a:r>
            <a:r>
              <a:rPr lang="en-US" sz="21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2100" dirty="0">
                <a:solidFill>
                  <a:srgbClr val="32302A"/>
                </a:solidFill>
                <a:ea typeface="ＭＳ Ｐゴシック" pitchFamily="-107" charset="-128"/>
                <a:cs typeface="ＭＳ Ｐゴシック" pitchFamily="-107" charset="-128"/>
              </a:rPr>
              <a:t>In the absence of trade, consumption possibilities will be restricted to points like </a:t>
            </a:r>
            <a:r>
              <a:rPr lang="en-US" sz="2100" b="1" i="1" dirty="0">
                <a:solidFill>
                  <a:srgbClr val="32302A"/>
                </a:solidFill>
                <a:ea typeface="ＭＳ Ｐゴシック" pitchFamily="-107" charset="-128"/>
                <a:cs typeface="ＭＳ Ｐゴシック" pitchFamily="-107" charset="-128"/>
              </a:rPr>
              <a:t>US</a:t>
            </a:r>
            <a:r>
              <a:rPr lang="en-US" sz="2100" b="1" i="1" baseline="-25000" dirty="0">
                <a:solidFill>
                  <a:srgbClr val="32302A"/>
                </a:solidFill>
                <a:ea typeface="ＭＳ Ｐゴシック" pitchFamily="-107" charset="-128"/>
                <a:cs typeface="ＭＳ Ｐゴシック" pitchFamily="-107" charset="-128"/>
              </a:rPr>
              <a:t>1</a:t>
            </a:r>
            <a:r>
              <a:rPr lang="en-US" sz="2100" dirty="0">
                <a:solidFill>
                  <a:srgbClr val="32302A"/>
                </a:solidFill>
                <a:ea typeface="ＭＳ Ｐゴシック" pitchFamily="-107" charset="-128"/>
                <a:cs typeface="ＭＳ Ｐゴシック" pitchFamily="-107" charset="-128"/>
              </a:rPr>
              <a:t> in the U.S. </a:t>
            </a:r>
            <a:r>
              <a:rPr lang="en-US" sz="2100" dirty="0" smtClean="0">
                <a:solidFill>
                  <a:srgbClr val="32302A"/>
                </a:solidFill>
                <a:ea typeface="ＭＳ Ｐゴシック" pitchFamily="-107" charset="-128"/>
                <a:cs typeface="ＭＳ Ｐゴシック" pitchFamily="-107" charset="-128"/>
              </a:rPr>
              <a:t>&amp; </a:t>
            </a:r>
            <a:r>
              <a:rPr lang="en-US" sz="2100" b="1" i="1" dirty="0">
                <a:solidFill>
                  <a:srgbClr val="32302A"/>
                </a:solidFill>
                <a:ea typeface="ＭＳ Ｐゴシック" pitchFamily="-107" charset="-128"/>
                <a:cs typeface="ＭＳ Ｐゴシック" pitchFamily="-107" charset="-128"/>
              </a:rPr>
              <a:t>J</a:t>
            </a:r>
            <a:r>
              <a:rPr lang="en-US" sz="2100" b="1" i="1" baseline="-25000" dirty="0">
                <a:solidFill>
                  <a:srgbClr val="32302A"/>
                </a:solidFill>
                <a:ea typeface="ＭＳ Ｐゴシック" pitchFamily="-107" charset="-128"/>
                <a:cs typeface="ＭＳ Ｐゴシック" pitchFamily="-107" charset="-128"/>
              </a:rPr>
              <a:t>1</a:t>
            </a:r>
            <a:r>
              <a:rPr lang="en-US" sz="2100" dirty="0">
                <a:solidFill>
                  <a:srgbClr val="32302A"/>
                </a:solidFill>
                <a:ea typeface="ＭＳ Ｐゴシック" pitchFamily="-107" charset="-128"/>
                <a:cs typeface="ＭＳ Ｐゴシック" pitchFamily="-107" charset="-128"/>
              </a:rPr>
              <a:t> in Japan. </a:t>
            </a:r>
          </a:p>
          <a:p>
            <a:pPr marL="169863" indent="-169863">
              <a:lnSpc>
                <a:spcPct val="90000"/>
              </a:lnSpc>
            </a:pPr>
            <a:r>
              <a:rPr lang="en-US" sz="2100" dirty="0">
                <a:solidFill>
                  <a:srgbClr val="32302A"/>
                </a:solidFill>
                <a:ea typeface="ＭＳ Ｐゴシック" pitchFamily="-107" charset="-128"/>
                <a:cs typeface="ＭＳ Ｐゴシック" pitchFamily="-107" charset="-128"/>
              </a:rPr>
              <a:t>Each of these points lies along the production possibilities curve (PPC) </a:t>
            </a:r>
            <a:r>
              <a:rPr lang="en-US" sz="2100" dirty="0" smtClean="0">
                <a:solidFill>
                  <a:srgbClr val="32302A"/>
                </a:solidFill>
                <a:ea typeface="ＭＳ Ｐゴシック" pitchFamily="-107" charset="-128"/>
                <a:cs typeface="ＭＳ Ｐゴシック" pitchFamily="-107" charset="-128"/>
              </a:rPr>
              <a:t/>
            </a:r>
            <a:br>
              <a:rPr lang="en-US" sz="2100" dirty="0" smtClean="0">
                <a:solidFill>
                  <a:srgbClr val="32302A"/>
                </a:solidFill>
                <a:ea typeface="ＭＳ Ｐゴシック" pitchFamily="-107" charset="-128"/>
                <a:cs typeface="ＭＳ Ｐゴシック" pitchFamily="-107" charset="-128"/>
              </a:rPr>
            </a:br>
            <a:r>
              <a:rPr lang="en-US" sz="2100" dirty="0" smtClean="0">
                <a:solidFill>
                  <a:srgbClr val="32302A"/>
                </a:solidFill>
                <a:ea typeface="ＭＳ Ｐゴシック" pitchFamily="-107" charset="-128"/>
                <a:cs typeface="ＭＳ Ｐゴシック" pitchFamily="-107" charset="-128"/>
              </a:rPr>
              <a:t>of </a:t>
            </a:r>
            <a:r>
              <a:rPr lang="en-US" sz="2100" dirty="0">
                <a:solidFill>
                  <a:srgbClr val="32302A"/>
                </a:solidFill>
                <a:ea typeface="ＭＳ Ｐゴシック" pitchFamily="-107" charset="-128"/>
                <a:cs typeface="ＭＳ Ｐゴシック" pitchFamily="-107" charset="-128"/>
              </a:rPr>
              <a:t>the respective nation</a:t>
            </a:r>
            <a:r>
              <a:rPr lang="en-US" sz="2100" dirty="0" smtClean="0">
                <a:solidFill>
                  <a:srgbClr val="32302A"/>
                </a:solidFill>
                <a:ea typeface="ＭＳ Ｐゴシック" pitchFamily="-107" charset="-128"/>
                <a:cs typeface="ＭＳ Ｐゴシック" pitchFamily="-107" charset="-128"/>
              </a:rPr>
              <a:t>.</a:t>
            </a:r>
            <a:endParaRPr lang="en-US" sz="2100" dirty="0">
              <a:solidFill>
                <a:srgbClr val="32302A"/>
              </a:solidFill>
              <a:ea typeface="ＭＳ Ｐゴシック" pitchFamily="-107" charset="-128"/>
              <a:cs typeface="ＭＳ Ｐゴシック" pitchFamily="-107" charset="-128"/>
            </a:endParaRPr>
          </a:p>
        </p:txBody>
      </p:sp>
      <p:sp>
        <p:nvSpPr>
          <p:cNvPr id="62" name="Rectangle 9"/>
          <p:cNvSpPr>
            <a:spLocks noChangeArrowheads="1"/>
          </p:cNvSpPr>
          <p:nvPr/>
        </p:nvSpPr>
        <p:spPr bwMode="auto">
          <a:xfrm>
            <a:off x="7645626" y="347825"/>
            <a:ext cx="112530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United States</a:t>
            </a:r>
            <a:endParaRPr kumimoji="0" lang="en-US" sz="1600" b="1" i="1">
              <a:solidFill>
                <a:schemeClr val="tx1"/>
              </a:solidFill>
              <a:latin typeface="Times New Roman" pitchFamily="18" charset="0"/>
              <a:cs typeface="Times New Roman" pitchFamily="18" charset="0"/>
            </a:endParaRPr>
          </a:p>
        </p:txBody>
      </p:sp>
      <p:sp>
        <p:nvSpPr>
          <p:cNvPr id="63" name="Rectangle 109"/>
          <p:cNvSpPr>
            <a:spLocks noChangeArrowheads="1"/>
          </p:cNvSpPr>
          <p:nvPr/>
        </p:nvSpPr>
        <p:spPr bwMode="auto">
          <a:xfrm>
            <a:off x="8248395" y="2921674"/>
            <a:ext cx="527388" cy="46782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Food</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(million </a:t>
            </a:r>
            <a:r>
              <a:rPr kumimoji="0" lang="en-US" sz="1200" b="0" i="1" dirty="0" smtClean="0">
                <a:solidFill>
                  <a:srgbClr val="000000"/>
                </a:solidFill>
                <a:latin typeface="Times New Roman" pitchFamily="18" charset="0"/>
                <a:cs typeface="Times New Roman" pitchFamily="18" charset="0"/>
              </a:rPr>
              <a:t/>
            </a:r>
            <a:br>
              <a:rPr kumimoji="0" lang="en-US" sz="1200" b="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  units</a:t>
            </a:r>
            <a:r>
              <a:rPr kumimoji="0" lang="en-US" sz="1200" b="0" i="1" dirty="0">
                <a:solidFill>
                  <a:srgbClr val="000000"/>
                </a:solidFill>
                <a:latin typeface="Times New Roman" pitchFamily="18" charset="0"/>
                <a:cs typeface="Times New Roman" pitchFamily="18" charset="0"/>
              </a:rPr>
              <a:t>)</a:t>
            </a:r>
            <a:endParaRPr kumimoji="0" lang="en-US" sz="1200" b="0" i="1" dirty="0">
              <a:solidFill>
                <a:schemeClr val="tx1"/>
              </a:solidFill>
              <a:latin typeface="Times New Roman" pitchFamily="18" charset="0"/>
              <a:cs typeface="Times New Roman" pitchFamily="18" charset="0"/>
            </a:endParaRPr>
          </a:p>
        </p:txBody>
      </p:sp>
      <p:grpSp>
        <p:nvGrpSpPr>
          <p:cNvPr id="67" name="Group 130"/>
          <p:cNvGrpSpPr>
            <a:grpSpLocks/>
          </p:cNvGrpSpPr>
          <p:nvPr/>
        </p:nvGrpSpPr>
        <p:grpSpPr bwMode="auto">
          <a:xfrm>
            <a:off x="6111319" y="1612839"/>
            <a:ext cx="2170113" cy="1008063"/>
            <a:chOff x="875" y="2620"/>
            <a:chExt cx="1367" cy="635"/>
          </a:xfrm>
        </p:grpSpPr>
        <p:sp>
          <p:nvSpPr>
            <p:cNvPr id="68" name="Line 61"/>
            <p:cNvSpPr>
              <a:spLocks noChangeShapeType="1"/>
            </p:cNvSpPr>
            <p:nvPr/>
          </p:nvSpPr>
          <p:spPr bwMode="auto">
            <a:xfrm flipH="1">
              <a:off x="1463" y="2767"/>
              <a:ext cx="280" cy="488"/>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latin typeface="Times New Roman" pitchFamily="18" charset="0"/>
                <a:cs typeface="Times New Roman" pitchFamily="18" charset="0"/>
              </a:endParaRPr>
            </a:p>
          </p:txBody>
        </p:sp>
        <p:grpSp>
          <p:nvGrpSpPr>
            <p:cNvPr id="69" name="Group 129"/>
            <p:cNvGrpSpPr>
              <a:grpSpLocks/>
            </p:cNvGrpSpPr>
            <p:nvPr/>
          </p:nvGrpSpPr>
          <p:grpSpPr bwMode="auto">
            <a:xfrm>
              <a:off x="875" y="2620"/>
              <a:ext cx="1367" cy="170"/>
              <a:chOff x="875" y="2620"/>
              <a:chExt cx="1367" cy="170"/>
            </a:xfrm>
          </p:grpSpPr>
          <p:sp>
            <p:nvSpPr>
              <p:cNvPr id="70" name="Rectangle 59"/>
              <p:cNvSpPr>
                <a:spLocks noChangeArrowheads="1"/>
              </p:cNvSpPr>
              <p:nvPr/>
            </p:nvSpPr>
            <p:spPr bwMode="auto">
              <a:xfrm>
                <a:off x="875" y="2620"/>
                <a:ext cx="1367" cy="170"/>
              </a:xfrm>
              <a:prstGeom prst="rect">
                <a:avLst/>
              </a:prstGeom>
              <a:solidFill>
                <a:schemeClr val="bg1"/>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sp>
            <p:nvSpPr>
              <p:cNvPr id="71" name="Rectangle 60"/>
              <p:cNvSpPr>
                <a:spLocks noChangeArrowheads="1"/>
              </p:cNvSpPr>
              <p:nvPr/>
            </p:nvSpPr>
            <p:spPr bwMode="auto">
              <a:xfrm>
                <a:off x="878" y="2631"/>
                <a:ext cx="1351"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pitchFamily="18" charset="0"/>
                    <a:cs typeface="Times New Roman" pitchFamily="18" charset="0"/>
                  </a:rPr>
                  <a:t> Production possibilities, </a:t>
                </a:r>
                <a:r>
                  <a:rPr kumimoji="0" lang="en-US" sz="1400" b="1" i="1" dirty="0">
                    <a:solidFill>
                      <a:srgbClr val="000000"/>
                    </a:solidFill>
                    <a:latin typeface="Times New Roman" pitchFamily="18" charset="0"/>
                    <a:cs typeface="Times New Roman" pitchFamily="18" charset="0"/>
                  </a:rPr>
                  <a:t>U.S.</a:t>
                </a:r>
                <a:endParaRPr kumimoji="0" lang="en-US" sz="1400" b="1" i="1" dirty="0">
                  <a:solidFill>
                    <a:schemeClr val="tx1"/>
                  </a:solidFill>
                  <a:latin typeface="Times New Roman" pitchFamily="18" charset="0"/>
                  <a:cs typeface="Times New Roman" pitchFamily="18" charset="0"/>
                </a:endParaRPr>
              </a:p>
            </p:txBody>
          </p:sp>
        </p:grpSp>
      </p:grpSp>
      <p:sp>
        <p:nvSpPr>
          <p:cNvPr id="72" name="Rectangle 136"/>
          <p:cNvSpPr>
            <a:spLocks noChangeArrowheads="1"/>
          </p:cNvSpPr>
          <p:nvPr/>
        </p:nvSpPr>
        <p:spPr bwMode="auto">
          <a:xfrm>
            <a:off x="5010912" y="172595"/>
            <a:ext cx="878446"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Clothing</a:t>
            </a:r>
            <a:br>
              <a:rPr kumimoji="0" lang="en-US" sz="1400" b="0">
                <a:solidFill>
                  <a:srgbClr val="000000"/>
                </a:solidFill>
                <a:latin typeface="Times New Roman" pitchFamily="18" charset="0"/>
                <a:cs typeface="Times New Roman" pitchFamily="18" charset="0"/>
              </a:rPr>
            </a:br>
            <a:r>
              <a:rPr kumimoji="0" lang="en-US" sz="1200" b="0" i="1">
                <a:solidFill>
                  <a:srgbClr val="000000"/>
                </a:solidFill>
                <a:latin typeface="Times New Roman" pitchFamily="18" charset="0"/>
                <a:cs typeface="Times New Roman" pitchFamily="18" charset="0"/>
              </a:rPr>
              <a:t>(million units)</a:t>
            </a:r>
            <a:endParaRPr kumimoji="0" lang="en-US" sz="1200" b="0" i="1">
              <a:solidFill>
                <a:schemeClr val="tx1"/>
              </a:solidFill>
              <a:latin typeface="Times New Roman" pitchFamily="18" charset="0"/>
              <a:cs typeface="Times New Roman" pitchFamily="18" charset="0"/>
            </a:endParaRPr>
          </a:p>
        </p:txBody>
      </p:sp>
      <p:sp>
        <p:nvSpPr>
          <p:cNvPr id="80" name="Line 146"/>
          <p:cNvSpPr>
            <a:spLocks noChangeShapeType="1"/>
          </p:cNvSpPr>
          <p:nvPr/>
        </p:nvSpPr>
        <p:spPr bwMode="auto">
          <a:xfrm>
            <a:off x="5416486" y="2042416"/>
            <a:ext cx="2378075" cy="1036601"/>
          </a:xfrm>
          <a:prstGeom prst="line">
            <a:avLst/>
          </a:prstGeom>
          <a:noFill/>
          <a:ln w="57150">
            <a:solidFill>
              <a:srgbClr val="C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84" name="Line 153"/>
          <p:cNvSpPr>
            <a:spLocks noChangeShapeType="1"/>
          </p:cNvSpPr>
          <p:nvPr/>
        </p:nvSpPr>
        <p:spPr bwMode="auto">
          <a:xfrm flipH="1">
            <a:off x="6013737" y="2315466"/>
            <a:ext cx="9174" cy="763551"/>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nvGrpSpPr>
          <p:cNvPr id="85" name="Group 162"/>
          <p:cNvGrpSpPr>
            <a:grpSpLocks/>
          </p:cNvGrpSpPr>
          <p:nvPr/>
        </p:nvGrpSpPr>
        <p:grpSpPr bwMode="auto">
          <a:xfrm>
            <a:off x="5355719" y="1724558"/>
            <a:ext cx="309563" cy="341313"/>
            <a:chOff x="534" y="2919"/>
            <a:chExt cx="195" cy="215"/>
          </a:xfrm>
        </p:grpSpPr>
        <p:sp>
          <p:nvSpPr>
            <p:cNvPr id="86" name="Rectangle 147"/>
            <p:cNvSpPr>
              <a:spLocks noChangeArrowheads="1"/>
            </p:cNvSpPr>
            <p:nvPr/>
          </p:nvSpPr>
          <p:spPr bwMode="auto">
            <a:xfrm>
              <a:off x="598" y="2919"/>
              <a:ext cx="131" cy="165"/>
            </a:xfrm>
            <a:prstGeom prst="rect">
              <a:avLst/>
            </a:prstGeom>
            <a:noFill/>
            <a:ln w="9525">
              <a:noFill/>
              <a:miter lim="800000"/>
              <a:headEnd/>
              <a:tailEnd/>
            </a:ln>
          </p:spPr>
          <p:txBody>
            <a:bodyPr wrap="squar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M</a:t>
              </a:r>
              <a:endParaRPr kumimoji="0" lang="en-US" b="0" dirty="0">
                <a:solidFill>
                  <a:schemeClr val="tx1"/>
                </a:solidFill>
                <a:latin typeface="Times New Roman" pitchFamily="18" charset="0"/>
                <a:cs typeface="Times New Roman" pitchFamily="18" charset="0"/>
              </a:endParaRPr>
            </a:p>
          </p:txBody>
        </p:sp>
        <p:sp>
          <p:nvSpPr>
            <p:cNvPr id="88" name="Freeform 154"/>
            <p:cNvSpPr>
              <a:spLocks/>
            </p:cNvSpPr>
            <p:nvPr/>
          </p:nvSpPr>
          <p:spPr bwMode="auto">
            <a:xfrm>
              <a:off x="534" y="308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6" name="Group 5"/>
          <p:cNvGrpSpPr/>
          <p:nvPr/>
        </p:nvGrpSpPr>
        <p:grpSpPr>
          <a:xfrm>
            <a:off x="5016436" y="466030"/>
            <a:ext cx="3192463" cy="2869725"/>
            <a:chOff x="5171884" y="229618"/>
            <a:chExt cx="3192463" cy="3124200"/>
          </a:xfrm>
        </p:grpSpPr>
        <p:grpSp>
          <p:nvGrpSpPr>
            <p:cNvPr id="64" name="Group 118"/>
            <p:cNvGrpSpPr>
              <a:grpSpLocks/>
            </p:cNvGrpSpPr>
            <p:nvPr/>
          </p:nvGrpSpPr>
          <p:grpSpPr bwMode="auto">
            <a:xfrm>
              <a:off x="5549709" y="315343"/>
              <a:ext cx="2814638" cy="2765425"/>
              <a:chOff x="834" y="2082"/>
              <a:chExt cx="1773" cy="1714"/>
            </a:xfrm>
          </p:grpSpPr>
          <p:sp>
            <p:nvSpPr>
              <p:cNvPr id="65" name="Line 116"/>
              <p:cNvSpPr>
                <a:spLocks noChangeShapeType="1"/>
              </p:cNvSpPr>
              <p:nvPr/>
            </p:nvSpPr>
            <p:spPr bwMode="auto">
              <a:xfrm>
                <a:off x="834" y="2082"/>
                <a:ext cx="0" cy="1714"/>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66" name="Line 117"/>
              <p:cNvSpPr>
                <a:spLocks noChangeShapeType="1"/>
              </p:cNvSpPr>
              <p:nvPr/>
            </p:nvSpPr>
            <p:spPr bwMode="auto">
              <a:xfrm>
                <a:off x="834" y="3792"/>
                <a:ext cx="1773"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sp>
          <p:nvSpPr>
            <p:cNvPr id="73" name="Rectangle 139"/>
            <p:cNvSpPr>
              <a:spLocks noChangeArrowheads="1"/>
            </p:cNvSpPr>
            <p:nvPr/>
          </p:nvSpPr>
          <p:spPr bwMode="auto">
            <a:xfrm>
              <a:off x="6013259"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100</a:t>
              </a:r>
              <a:endParaRPr kumimoji="0" lang="en-US" sz="1600" b="0">
                <a:solidFill>
                  <a:schemeClr val="tx1"/>
                </a:solidFill>
                <a:latin typeface="Times New Roman" pitchFamily="18" charset="0"/>
                <a:cs typeface="Times New Roman" pitchFamily="18" charset="0"/>
              </a:endParaRPr>
            </a:p>
          </p:txBody>
        </p:sp>
        <p:sp>
          <p:nvSpPr>
            <p:cNvPr id="74" name="Rectangle 140"/>
            <p:cNvSpPr>
              <a:spLocks noChangeArrowheads="1"/>
            </p:cNvSpPr>
            <p:nvPr/>
          </p:nvSpPr>
          <p:spPr bwMode="auto">
            <a:xfrm>
              <a:off x="6621272"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75" name="Rectangle 141"/>
            <p:cNvSpPr>
              <a:spLocks noChangeArrowheads="1"/>
            </p:cNvSpPr>
            <p:nvPr/>
          </p:nvSpPr>
          <p:spPr bwMode="auto">
            <a:xfrm>
              <a:off x="7227697"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76" name="Rectangle 142"/>
            <p:cNvSpPr>
              <a:spLocks noChangeArrowheads="1"/>
            </p:cNvSpPr>
            <p:nvPr/>
          </p:nvSpPr>
          <p:spPr bwMode="auto">
            <a:xfrm>
              <a:off x="7835709"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400</a:t>
              </a:r>
              <a:endParaRPr kumimoji="0" lang="en-US" sz="1600" b="0">
                <a:solidFill>
                  <a:schemeClr val="tx1"/>
                </a:solidFill>
                <a:latin typeface="Times New Roman" pitchFamily="18" charset="0"/>
                <a:cs typeface="Times New Roman" pitchFamily="18" charset="0"/>
              </a:endParaRPr>
            </a:p>
          </p:txBody>
        </p:sp>
        <p:sp>
          <p:nvSpPr>
            <p:cNvPr id="77" name="Rectangle 143"/>
            <p:cNvSpPr>
              <a:spLocks noChangeArrowheads="1"/>
            </p:cNvSpPr>
            <p:nvPr/>
          </p:nvSpPr>
          <p:spPr bwMode="auto">
            <a:xfrm>
              <a:off x="5171884" y="234258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100</a:t>
              </a:r>
              <a:endParaRPr kumimoji="0" lang="en-US" sz="1600" b="0">
                <a:solidFill>
                  <a:schemeClr val="tx1"/>
                </a:solidFill>
                <a:latin typeface="Times New Roman" pitchFamily="18" charset="0"/>
                <a:cs typeface="Times New Roman" pitchFamily="18" charset="0"/>
              </a:endParaRPr>
            </a:p>
          </p:txBody>
        </p:sp>
        <p:sp>
          <p:nvSpPr>
            <p:cNvPr id="78" name="Rectangle 144"/>
            <p:cNvSpPr>
              <a:spLocks noChangeArrowheads="1"/>
            </p:cNvSpPr>
            <p:nvPr/>
          </p:nvSpPr>
          <p:spPr bwMode="auto">
            <a:xfrm>
              <a:off x="5171884" y="173933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79" name="Rectangle 145"/>
            <p:cNvSpPr>
              <a:spLocks noChangeArrowheads="1"/>
            </p:cNvSpPr>
            <p:nvPr/>
          </p:nvSpPr>
          <p:spPr bwMode="auto">
            <a:xfrm>
              <a:off x="5171884" y="113449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81" name="Rectangle 148"/>
            <p:cNvSpPr>
              <a:spLocks noChangeArrowheads="1"/>
            </p:cNvSpPr>
            <p:nvPr/>
          </p:nvSpPr>
          <p:spPr bwMode="auto">
            <a:xfrm>
              <a:off x="5171884" y="143611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250</a:t>
              </a:r>
              <a:endParaRPr kumimoji="0" lang="en-US" sz="1600" b="0">
                <a:solidFill>
                  <a:schemeClr val="tx1"/>
                </a:solidFill>
                <a:latin typeface="Times New Roman" pitchFamily="18" charset="0"/>
                <a:cs typeface="Times New Roman" pitchFamily="18" charset="0"/>
              </a:endParaRPr>
            </a:p>
          </p:txBody>
        </p:sp>
        <p:sp>
          <p:nvSpPr>
            <p:cNvPr id="82" name="Rectangle 149"/>
            <p:cNvSpPr>
              <a:spLocks noChangeArrowheads="1"/>
            </p:cNvSpPr>
            <p:nvPr/>
          </p:nvSpPr>
          <p:spPr bwMode="auto">
            <a:xfrm>
              <a:off x="5171884" y="204095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83" name="Rectangle 150"/>
            <p:cNvSpPr>
              <a:spLocks noChangeArrowheads="1"/>
            </p:cNvSpPr>
            <p:nvPr/>
          </p:nvSpPr>
          <p:spPr bwMode="auto">
            <a:xfrm>
              <a:off x="5271897" y="2644206"/>
              <a:ext cx="2032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50</a:t>
              </a:r>
              <a:endParaRPr kumimoji="0" lang="en-US" sz="1600" b="0">
                <a:solidFill>
                  <a:schemeClr val="tx1"/>
                </a:solidFill>
                <a:latin typeface="Times New Roman" pitchFamily="18" charset="0"/>
                <a:cs typeface="Times New Roman" pitchFamily="18" charset="0"/>
              </a:endParaRPr>
            </a:p>
          </p:txBody>
        </p:sp>
        <p:sp>
          <p:nvSpPr>
            <p:cNvPr id="89" name="Rectangle 156"/>
            <p:cNvSpPr>
              <a:spLocks noChangeArrowheads="1"/>
            </p:cNvSpPr>
            <p:nvPr/>
          </p:nvSpPr>
          <p:spPr bwMode="auto">
            <a:xfrm>
              <a:off x="5178234" y="83286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350</a:t>
              </a:r>
              <a:endParaRPr kumimoji="0" lang="en-US" sz="1600" b="0">
                <a:solidFill>
                  <a:schemeClr val="tx1"/>
                </a:solidFill>
                <a:latin typeface="Times New Roman" pitchFamily="18" charset="0"/>
                <a:cs typeface="Times New Roman" pitchFamily="18" charset="0"/>
              </a:endParaRPr>
            </a:p>
          </p:txBody>
        </p:sp>
        <p:sp>
          <p:nvSpPr>
            <p:cNvPr id="126" name="Rectangle 157"/>
            <p:cNvSpPr>
              <a:spLocks noChangeArrowheads="1"/>
            </p:cNvSpPr>
            <p:nvPr/>
          </p:nvSpPr>
          <p:spPr bwMode="auto">
            <a:xfrm>
              <a:off x="5178234" y="5312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400</a:t>
              </a:r>
              <a:endParaRPr kumimoji="0" lang="en-US" sz="1600" b="0">
                <a:solidFill>
                  <a:schemeClr val="tx1"/>
                </a:solidFill>
                <a:latin typeface="Times New Roman" pitchFamily="18" charset="0"/>
                <a:cs typeface="Times New Roman" pitchFamily="18" charset="0"/>
              </a:endParaRPr>
            </a:p>
          </p:txBody>
        </p:sp>
        <p:sp>
          <p:nvSpPr>
            <p:cNvPr id="127" name="Rectangle 158"/>
            <p:cNvSpPr>
              <a:spLocks noChangeArrowheads="1"/>
            </p:cNvSpPr>
            <p:nvPr/>
          </p:nvSpPr>
          <p:spPr bwMode="auto">
            <a:xfrm>
              <a:off x="5184584" y="22961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grpSp>
      <p:grpSp>
        <p:nvGrpSpPr>
          <p:cNvPr id="128" name="Group 163"/>
          <p:cNvGrpSpPr>
            <a:grpSpLocks/>
          </p:cNvGrpSpPr>
          <p:nvPr/>
        </p:nvGrpSpPr>
        <p:grpSpPr bwMode="auto">
          <a:xfrm>
            <a:off x="7757604" y="2771650"/>
            <a:ext cx="146050" cy="349250"/>
            <a:chOff x="2058" y="3654"/>
            <a:chExt cx="92" cy="220"/>
          </a:xfrm>
        </p:grpSpPr>
        <p:sp>
          <p:nvSpPr>
            <p:cNvPr id="129" name="Rectangle 152"/>
            <p:cNvSpPr>
              <a:spLocks noChangeArrowheads="1"/>
            </p:cNvSpPr>
            <p:nvPr/>
          </p:nvSpPr>
          <p:spPr bwMode="auto">
            <a:xfrm>
              <a:off x="2058" y="3654"/>
              <a:ext cx="92" cy="165"/>
            </a:xfrm>
            <a:prstGeom prst="rect">
              <a:avLst/>
            </a:prstGeom>
            <a:noFill/>
            <a:ln w="9525">
              <a:noFill/>
              <a:miter lim="800000"/>
              <a:headEnd/>
              <a:tailEnd/>
            </a:ln>
          </p:spPr>
          <p:txBody>
            <a:bodyPr wrap="non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N</a:t>
              </a:r>
              <a:endParaRPr kumimoji="0" lang="en-US" dirty="0">
                <a:solidFill>
                  <a:schemeClr val="tx1"/>
                </a:solidFill>
                <a:latin typeface="Times New Roman" pitchFamily="18" charset="0"/>
                <a:cs typeface="Times New Roman" pitchFamily="18" charset="0"/>
              </a:endParaRPr>
            </a:p>
          </p:txBody>
        </p:sp>
        <p:sp>
          <p:nvSpPr>
            <p:cNvPr id="130" name="Freeform 160"/>
            <p:cNvSpPr>
              <a:spLocks/>
            </p:cNvSpPr>
            <p:nvPr/>
          </p:nvSpPr>
          <p:spPr bwMode="auto">
            <a:xfrm>
              <a:off x="2070" y="382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131" name="Line 161"/>
          <p:cNvSpPr>
            <a:spLocks noChangeShapeType="1"/>
          </p:cNvSpPr>
          <p:nvPr/>
        </p:nvSpPr>
        <p:spPr bwMode="auto">
          <a:xfrm>
            <a:off x="5402199" y="2301179"/>
            <a:ext cx="6096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132" name="Group 166"/>
          <p:cNvGrpSpPr>
            <a:grpSpLocks/>
          </p:cNvGrpSpPr>
          <p:nvPr/>
        </p:nvGrpSpPr>
        <p:grpSpPr bwMode="auto">
          <a:xfrm>
            <a:off x="5578411" y="2242441"/>
            <a:ext cx="490538" cy="301625"/>
            <a:chOff x="668" y="3240"/>
            <a:chExt cx="309" cy="190"/>
          </a:xfrm>
        </p:grpSpPr>
        <p:sp>
          <p:nvSpPr>
            <p:cNvPr id="133" name="Rectangle 151"/>
            <p:cNvSpPr>
              <a:spLocks noChangeArrowheads="1"/>
            </p:cNvSpPr>
            <p:nvPr/>
          </p:nvSpPr>
          <p:spPr bwMode="auto">
            <a:xfrm>
              <a:off x="668" y="3275"/>
              <a:ext cx="2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US</a:t>
              </a:r>
              <a:r>
                <a:rPr kumimoji="0" lang="en-US" sz="1600" b="1" i="1" baseline="-25000" dirty="0">
                  <a:latin typeface="Times New Roman" pitchFamily="18" charset="0"/>
                  <a:cs typeface="Times New Roman" pitchFamily="18" charset="0"/>
                </a:rPr>
                <a:t>1</a:t>
              </a:r>
              <a:endParaRPr kumimoji="0" lang="en-US" sz="1600" b="1" baseline="-25000" dirty="0">
                <a:latin typeface="Times New Roman" pitchFamily="18" charset="0"/>
                <a:cs typeface="Times New Roman" pitchFamily="18" charset="0"/>
              </a:endParaRPr>
            </a:p>
          </p:txBody>
        </p:sp>
        <p:sp>
          <p:nvSpPr>
            <p:cNvPr id="134" name="Freeform 155"/>
            <p:cNvSpPr>
              <a:spLocks/>
            </p:cNvSpPr>
            <p:nvPr/>
          </p:nvSpPr>
          <p:spPr bwMode="auto">
            <a:xfrm>
              <a:off x="902" y="3240"/>
              <a:ext cx="75" cy="75"/>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135" name="Rectangle 21"/>
          <p:cNvSpPr>
            <a:spLocks noChangeArrowheads="1"/>
          </p:cNvSpPr>
          <p:nvPr/>
        </p:nvSpPr>
        <p:spPr bwMode="auto">
          <a:xfrm>
            <a:off x="8259779" y="3573474"/>
            <a:ext cx="52418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Japan</a:t>
            </a:r>
            <a:endParaRPr kumimoji="0" lang="en-US" sz="1600" b="1" i="1">
              <a:solidFill>
                <a:schemeClr val="tx1"/>
              </a:solidFill>
              <a:latin typeface="Times New Roman" pitchFamily="18" charset="0"/>
              <a:cs typeface="Times New Roman" pitchFamily="18" charset="0"/>
            </a:endParaRPr>
          </a:p>
        </p:txBody>
      </p:sp>
      <p:sp>
        <p:nvSpPr>
          <p:cNvPr id="144" name="Line 101"/>
          <p:cNvSpPr>
            <a:spLocks noChangeShapeType="1"/>
          </p:cNvSpPr>
          <p:nvPr/>
        </p:nvSpPr>
        <p:spPr bwMode="auto">
          <a:xfrm>
            <a:off x="5406523" y="5084749"/>
            <a:ext cx="4572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45" name="Line 102"/>
          <p:cNvSpPr>
            <a:spLocks noChangeShapeType="1"/>
          </p:cNvSpPr>
          <p:nvPr/>
        </p:nvSpPr>
        <p:spPr bwMode="auto">
          <a:xfrm>
            <a:off x="5846261" y="5084749"/>
            <a:ext cx="36539" cy="1186053"/>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nvGrpSpPr>
          <p:cNvPr id="146" name="Group 132"/>
          <p:cNvGrpSpPr>
            <a:grpSpLocks/>
          </p:cNvGrpSpPr>
          <p:nvPr/>
        </p:nvGrpSpPr>
        <p:grpSpPr bwMode="auto">
          <a:xfrm>
            <a:off x="5646293" y="3971627"/>
            <a:ext cx="2347912" cy="560388"/>
            <a:chOff x="3703" y="2842"/>
            <a:chExt cx="1479" cy="353"/>
          </a:xfrm>
        </p:grpSpPr>
        <p:sp>
          <p:nvSpPr>
            <p:cNvPr id="147" name="Line 83"/>
            <p:cNvSpPr>
              <a:spLocks noChangeShapeType="1"/>
            </p:cNvSpPr>
            <p:nvPr/>
          </p:nvSpPr>
          <p:spPr bwMode="auto">
            <a:xfrm flipH="1">
              <a:off x="3758" y="2988"/>
              <a:ext cx="267" cy="207"/>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latin typeface="Times New Roman" pitchFamily="18" charset="0"/>
                <a:cs typeface="Times New Roman" pitchFamily="18" charset="0"/>
              </a:endParaRPr>
            </a:p>
          </p:txBody>
        </p:sp>
        <p:grpSp>
          <p:nvGrpSpPr>
            <p:cNvPr id="148" name="Group 131"/>
            <p:cNvGrpSpPr>
              <a:grpSpLocks/>
            </p:cNvGrpSpPr>
            <p:nvPr/>
          </p:nvGrpSpPr>
          <p:grpSpPr bwMode="auto">
            <a:xfrm>
              <a:off x="3703" y="2842"/>
              <a:ext cx="1479" cy="156"/>
              <a:chOff x="2577" y="1291"/>
              <a:chExt cx="1479" cy="156"/>
            </a:xfrm>
          </p:grpSpPr>
          <p:sp>
            <p:nvSpPr>
              <p:cNvPr id="149" name="Rectangle 127"/>
              <p:cNvSpPr>
                <a:spLocks noChangeArrowheads="1"/>
              </p:cNvSpPr>
              <p:nvPr/>
            </p:nvSpPr>
            <p:spPr bwMode="auto">
              <a:xfrm>
                <a:off x="2577" y="1291"/>
                <a:ext cx="1479" cy="156"/>
              </a:xfrm>
              <a:prstGeom prst="rect">
                <a:avLst/>
              </a:prstGeom>
              <a:solidFill>
                <a:schemeClr val="bg1"/>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sp>
            <p:nvSpPr>
              <p:cNvPr id="150" name="Rectangle 128"/>
              <p:cNvSpPr>
                <a:spLocks noChangeArrowheads="1"/>
              </p:cNvSpPr>
              <p:nvPr/>
            </p:nvSpPr>
            <p:spPr bwMode="auto">
              <a:xfrm>
                <a:off x="2586" y="1295"/>
                <a:ext cx="1464"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i="1" dirty="0">
                    <a:solidFill>
                      <a:srgbClr val="000000"/>
                    </a:solidFill>
                    <a:latin typeface="Times New Roman" pitchFamily="18" charset="0"/>
                    <a:cs typeface="Times New Roman" pitchFamily="18" charset="0"/>
                  </a:rPr>
                  <a:t> Production possibilities, </a:t>
                </a:r>
                <a:r>
                  <a:rPr kumimoji="0" lang="en-US" sz="1400" b="1" i="1" dirty="0">
                    <a:solidFill>
                      <a:srgbClr val="000000"/>
                    </a:solidFill>
                    <a:latin typeface="Times New Roman" pitchFamily="18" charset="0"/>
                    <a:cs typeface="Times New Roman" pitchFamily="18" charset="0"/>
                  </a:rPr>
                  <a:t>Japan</a:t>
                </a:r>
                <a:endParaRPr kumimoji="0" lang="en-US" sz="1400" b="1" i="1" dirty="0">
                  <a:solidFill>
                    <a:schemeClr val="tx1"/>
                  </a:solidFill>
                  <a:latin typeface="Times New Roman" pitchFamily="18" charset="0"/>
                  <a:cs typeface="Times New Roman" pitchFamily="18" charset="0"/>
                </a:endParaRPr>
              </a:p>
            </p:txBody>
          </p:sp>
        </p:grpSp>
      </p:grpSp>
      <p:sp>
        <p:nvSpPr>
          <p:cNvPr id="151" name="Rectangle 137"/>
          <p:cNvSpPr>
            <a:spLocks noChangeArrowheads="1"/>
          </p:cNvSpPr>
          <p:nvPr/>
        </p:nvSpPr>
        <p:spPr bwMode="auto">
          <a:xfrm>
            <a:off x="5019914" y="3423621"/>
            <a:ext cx="878446"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Clothing</a:t>
            </a:r>
            <a:br>
              <a:rPr kumimoji="0" lang="en-US" sz="1400" b="0">
                <a:solidFill>
                  <a:srgbClr val="000000"/>
                </a:solidFill>
                <a:latin typeface="Times New Roman" pitchFamily="18" charset="0"/>
                <a:cs typeface="Times New Roman" pitchFamily="18" charset="0"/>
              </a:rPr>
            </a:br>
            <a:r>
              <a:rPr kumimoji="0" lang="en-US" sz="1200" b="0" i="1">
                <a:solidFill>
                  <a:srgbClr val="000000"/>
                </a:solidFill>
                <a:latin typeface="Times New Roman" pitchFamily="18" charset="0"/>
                <a:cs typeface="Times New Roman" pitchFamily="18" charset="0"/>
              </a:rPr>
              <a:t>(million units)</a:t>
            </a:r>
          </a:p>
        </p:txBody>
      </p:sp>
      <p:sp>
        <p:nvSpPr>
          <p:cNvPr id="152" name="Line 168"/>
          <p:cNvSpPr>
            <a:spLocks noChangeShapeType="1"/>
          </p:cNvSpPr>
          <p:nvPr/>
        </p:nvSpPr>
        <p:spPr bwMode="auto">
          <a:xfrm>
            <a:off x="5425629" y="3944362"/>
            <a:ext cx="914343" cy="2353427"/>
          </a:xfrm>
          <a:prstGeom prst="line">
            <a:avLst/>
          </a:prstGeom>
          <a:noFill/>
          <a:ln w="57150">
            <a:solidFill>
              <a:srgbClr val="C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53" name="Group 169"/>
          <p:cNvGrpSpPr>
            <a:grpSpLocks/>
          </p:cNvGrpSpPr>
          <p:nvPr/>
        </p:nvGrpSpPr>
        <p:grpSpPr bwMode="auto">
          <a:xfrm>
            <a:off x="5795016" y="4751755"/>
            <a:ext cx="295275" cy="377825"/>
            <a:chOff x="3588" y="2806"/>
            <a:chExt cx="186" cy="238"/>
          </a:xfrm>
        </p:grpSpPr>
        <p:sp>
          <p:nvSpPr>
            <p:cNvPr id="154" name="Rectangle 170"/>
            <p:cNvSpPr>
              <a:spLocks noChangeArrowheads="1"/>
            </p:cNvSpPr>
            <p:nvPr/>
          </p:nvSpPr>
          <p:spPr bwMode="auto">
            <a:xfrm>
              <a:off x="3666" y="2806"/>
              <a:ext cx="1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J</a:t>
              </a:r>
              <a:r>
                <a:rPr kumimoji="0" lang="en-US" sz="1600" b="1" i="1" baseline="-25000" dirty="0">
                  <a:latin typeface="Times New Roman" pitchFamily="18" charset="0"/>
                  <a:cs typeface="Times New Roman" pitchFamily="18" charset="0"/>
                </a:rPr>
                <a:t>1</a:t>
              </a:r>
              <a:endParaRPr kumimoji="0" lang="en-US" sz="1600" b="1" baseline="-25000" dirty="0">
                <a:latin typeface="Times New Roman" pitchFamily="18" charset="0"/>
                <a:cs typeface="Times New Roman" pitchFamily="18" charset="0"/>
              </a:endParaRPr>
            </a:p>
          </p:txBody>
        </p:sp>
        <p:sp>
          <p:nvSpPr>
            <p:cNvPr id="155" name="Freeform 171"/>
            <p:cNvSpPr>
              <a:spLocks/>
            </p:cNvSpPr>
            <p:nvPr/>
          </p:nvSpPr>
          <p:spPr bwMode="auto">
            <a:xfrm>
              <a:off x="3588" y="2969"/>
              <a:ext cx="75" cy="75"/>
            </a:xfrm>
            <a:custGeom>
              <a:avLst/>
              <a:gdLst/>
              <a:ahLst/>
              <a:cxnLst>
                <a:cxn ang="0">
                  <a:pos x="0" y="78"/>
                </a:cxn>
                <a:cxn ang="0">
                  <a:pos x="10" y="38"/>
                </a:cxn>
                <a:cxn ang="0">
                  <a:pos x="38" y="10"/>
                </a:cxn>
                <a:cxn ang="0">
                  <a:pos x="76" y="0"/>
                </a:cxn>
                <a:cxn ang="0">
                  <a:pos x="76" y="0"/>
                </a:cxn>
                <a:cxn ang="0">
                  <a:pos x="115" y="10"/>
                </a:cxn>
                <a:cxn ang="0">
                  <a:pos x="142" y="38"/>
                </a:cxn>
                <a:cxn ang="0">
                  <a:pos x="153" y="78"/>
                </a:cxn>
                <a:cxn ang="0">
                  <a:pos x="153" y="78"/>
                </a:cxn>
                <a:cxn ang="0">
                  <a:pos x="142" y="116"/>
                </a:cxn>
                <a:cxn ang="0">
                  <a:pos x="115" y="144"/>
                </a:cxn>
                <a:cxn ang="0">
                  <a:pos x="76" y="154"/>
                </a:cxn>
                <a:cxn ang="0">
                  <a:pos x="76" y="154"/>
                </a:cxn>
                <a:cxn ang="0">
                  <a:pos x="38" y="144"/>
                </a:cxn>
                <a:cxn ang="0">
                  <a:pos x="10" y="116"/>
                </a:cxn>
                <a:cxn ang="0">
                  <a:pos x="0" y="78"/>
                </a:cxn>
                <a:cxn ang="0">
                  <a:pos x="0" y="78"/>
                </a:cxn>
                <a:cxn ang="0">
                  <a:pos x="0" y="78"/>
                </a:cxn>
              </a:cxnLst>
              <a:rect l="0" t="0" r="r" b="b"/>
              <a:pathLst>
                <a:path w="153" h="154">
                  <a:moveTo>
                    <a:pt x="0" y="78"/>
                  </a:moveTo>
                  <a:lnTo>
                    <a:pt x="10" y="38"/>
                  </a:lnTo>
                  <a:lnTo>
                    <a:pt x="38" y="10"/>
                  </a:lnTo>
                  <a:lnTo>
                    <a:pt x="76" y="0"/>
                  </a:lnTo>
                  <a:lnTo>
                    <a:pt x="76" y="0"/>
                  </a:lnTo>
                  <a:lnTo>
                    <a:pt x="115" y="10"/>
                  </a:lnTo>
                  <a:lnTo>
                    <a:pt x="142" y="38"/>
                  </a:lnTo>
                  <a:lnTo>
                    <a:pt x="153" y="78"/>
                  </a:lnTo>
                  <a:lnTo>
                    <a:pt x="153" y="78"/>
                  </a:lnTo>
                  <a:lnTo>
                    <a:pt x="142" y="116"/>
                  </a:lnTo>
                  <a:lnTo>
                    <a:pt x="115" y="144"/>
                  </a:lnTo>
                  <a:lnTo>
                    <a:pt x="76" y="154"/>
                  </a:lnTo>
                  <a:lnTo>
                    <a:pt x="76" y="154"/>
                  </a:lnTo>
                  <a:lnTo>
                    <a:pt x="38" y="144"/>
                  </a:lnTo>
                  <a:lnTo>
                    <a:pt x="10" y="116"/>
                  </a:lnTo>
                  <a:lnTo>
                    <a:pt x="0" y="78"/>
                  </a:lnTo>
                  <a:lnTo>
                    <a:pt x="0" y="78"/>
                  </a:lnTo>
                  <a:lnTo>
                    <a:pt x="0" y="78"/>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56" name="Group 165"/>
          <p:cNvGrpSpPr>
            <a:grpSpLocks/>
          </p:cNvGrpSpPr>
          <p:nvPr/>
        </p:nvGrpSpPr>
        <p:grpSpPr bwMode="auto">
          <a:xfrm>
            <a:off x="6300729" y="5974626"/>
            <a:ext cx="196850" cy="352425"/>
            <a:chOff x="3890" y="3650"/>
            <a:chExt cx="124" cy="222"/>
          </a:xfrm>
        </p:grpSpPr>
        <p:sp>
          <p:nvSpPr>
            <p:cNvPr id="157" name="Rectangle 26"/>
            <p:cNvSpPr>
              <a:spLocks noChangeArrowheads="1"/>
            </p:cNvSpPr>
            <p:nvPr/>
          </p:nvSpPr>
          <p:spPr bwMode="auto">
            <a:xfrm>
              <a:off x="3941" y="3650"/>
              <a:ext cx="73"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S</a:t>
              </a:r>
              <a:endParaRPr kumimoji="0" lang="en-US" sz="1800" dirty="0">
                <a:solidFill>
                  <a:schemeClr val="tx1"/>
                </a:solidFill>
                <a:latin typeface="Times New Roman" pitchFamily="18" charset="0"/>
                <a:cs typeface="Times New Roman" pitchFamily="18" charset="0"/>
              </a:endParaRPr>
            </a:p>
          </p:txBody>
        </p:sp>
        <p:sp>
          <p:nvSpPr>
            <p:cNvPr id="158" name="Freeform 107"/>
            <p:cNvSpPr>
              <a:spLocks/>
            </p:cNvSpPr>
            <p:nvPr/>
          </p:nvSpPr>
          <p:spPr bwMode="auto">
            <a:xfrm>
              <a:off x="3890" y="3820"/>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59" name="Group 164"/>
          <p:cNvGrpSpPr>
            <a:grpSpLocks/>
          </p:cNvGrpSpPr>
          <p:nvPr/>
        </p:nvGrpSpPr>
        <p:grpSpPr bwMode="auto">
          <a:xfrm>
            <a:off x="5374765" y="3724966"/>
            <a:ext cx="288925" cy="276226"/>
            <a:chOff x="3324" y="2044"/>
            <a:chExt cx="182" cy="174"/>
          </a:xfrm>
        </p:grpSpPr>
        <p:sp>
          <p:nvSpPr>
            <p:cNvPr id="160" name="Freeform 110"/>
            <p:cNvSpPr>
              <a:spLocks/>
            </p:cNvSpPr>
            <p:nvPr/>
          </p:nvSpPr>
          <p:spPr bwMode="auto">
            <a:xfrm>
              <a:off x="3324" y="2140"/>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61" name="Rectangle 138"/>
            <p:cNvSpPr>
              <a:spLocks noChangeArrowheads="1"/>
            </p:cNvSpPr>
            <p:nvPr/>
          </p:nvSpPr>
          <p:spPr bwMode="auto">
            <a:xfrm>
              <a:off x="3417" y="2044"/>
              <a:ext cx="89"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R</a:t>
              </a:r>
              <a:endParaRPr kumimoji="0" lang="en-US" sz="1800" dirty="0">
                <a:solidFill>
                  <a:schemeClr val="tx1"/>
                </a:solidFill>
                <a:latin typeface="Times New Roman" pitchFamily="18" charset="0"/>
                <a:cs typeface="Times New Roman" pitchFamily="18" charset="0"/>
              </a:endParaRPr>
            </a:p>
          </p:txBody>
        </p:sp>
      </p:grpSp>
      <p:grpSp>
        <p:nvGrpSpPr>
          <p:cNvPr id="3" name="Group 2"/>
          <p:cNvGrpSpPr/>
          <p:nvPr/>
        </p:nvGrpSpPr>
        <p:grpSpPr>
          <a:xfrm>
            <a:off x="5030286" y="3719801"/>
            <a:ext cx="3178196" cy="2837645"/>
            <a:chOff x="5176590" y="3475151"/>
            <a:chExt cx="3178196" cy="3089275"/>
          </a:xfrm>
        </p:grpSpPr>
        <p:sp>
          <p:nvSpPr>
            <p:cNvPr id="136" name="Rectangle 22"/>
            <p:cNvSpPr>
              <a:spLocks noChangeArrowheads="1"/>
            </p:cNvSpPr>
            <p:nvPr/>
          </p:nvSpPr>
          <p:spPr bwMode="auto">
            <a:xfrm>
              <a:off x="6351340" y="631995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137" name="Rectangle 23"/>
            <p:cNvSpPr>
              <a:spLocks noChangeArrowheads="1"/>
            </p:cNvSpPr>
            <p:nvPr/>
          </p:nvSpPr>
          <p:spPr bwMode="auto">
            <a:xfrm>
              <a:off x="5176590" y="5264264"/>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138" name="Rectangle 24"/>
            <p:cNvSpPr>
              <a:spLocks noChangeArrowheads="1"/>
            </p:cNvSpPr>
            <p:nvPr/>
          </p:nvSpPr>
          <p:spPr bwMode="auto">
            <a:xfrm>
              <a:off x="5176590" y="4359389"/>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139" name="Rectangle 25"/>
            <p:cNvSpPr>
              <a:spLocks noChangeArrowheads="1"/>
            </p:cNvSpPr>
            <p:nvPr/>
          </p:nvSpPr>
          <p:spPr bwMode="auto">
            <a:xfrm>
              <a:off x="5176590" y="347515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sp>
          <p:nvSpPr>
            <p:cNvPr id="140" name="Rectangle 54"/>
            <p:cNvSpPr>
              <a:spLocks noChangeArrowheads="1"/>
            </p:cNvSpPr>
            <p:nvPr/>
          </p:nvSpPr>
          <p:spPr bwMode="auto">
            <a:xfrm>
              <a:off x="5176590" y="39260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375</a:t>
              </a:r>
              <a:endParaRPr kumimoji="0" lang="en-US" sz="1600" b="0">
                <a:solidFill>
                  <a:schemeClr val="tx1"/>
                </a:solidFill>
                <a:latin typeface="Times New Roman" pitchFamily="18" charset="0"/>
                <a:cs typeface="Times New Roman" pitchFamily="18" charset="0"/>
              </a:endParaRPr>
            </a:p>
          </p:txBody>
        </p:sp>
        <p:sp>
          <p:nvSpPr>
            <p:cNvPr id="141" name="Rectangle 55"/>
            <p:cNvSpPr>
              <a:spLocks noChangeArrowheads="1"/>
            </p:cNvSpPr>
            <p:nvPr/>
          </p:nvSpPr>
          <p:spPr bwMode="auto">
            <a:xfrm>
              <a:off x="5176590" y="481182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225</a:t>
              </a:r>
              <a:endParaRPr kumimoji="0" lang="en-US" sz="1600" b="0">
                <a:solidFill>
                  <a:schemeClr val="tx1"/>
                </a:solidFill>
                <a:latin typeface="Times New Roman" pitchFamily="18" charset="0"/>
                <a:cs typeface="Times New Roman" pitchFamily="18" charset="0"/>
              </a:endParaRPr>
            </a:p>
          </p:txBody>
        </p:sp>
        <p:sp>
          <p:nvSpPr>
            <p:cNvPr id="142" name="Rectangle 56"/>
            <p:cNvSpPr>
              <a:spLocks noChangeArrowheads="1"/>
            </p:cNvSpPr>
            <p:nvPr/>
          </p:nvSpPr>
          <p:spPr bwMode="auto">
            <a:xfrm>
              <a:off x="5227390" y="5716701"/>
              <a:ext cx="2540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 75</a:t>
              </a:r>
              <a:endParaRPr kumimoji="0" lang="en-US" sz="1600" b="0">
                <a:solidFill>
                  <a:schemeClr val="tx1"/>
                </a:solidFill>
                <a:latin typeface="Times New Roman" pitchFamily="18" charset="0"/>
                <a:cs typeface="Times New Roman" pitchFamily="18" charset="0"/>
              </a:endParaRPr>
            </a:p>
          </p:txBody>
        </p:sp>
        <p:sp>
          <p:nvSpPr>
            <p:cNvPr id="143" name="Rectangle 57"/>
            <p:cNvSpPr>
              <a:spLocks noChangeArrowheads="1"/>
            </p:cNvSpPr>
            <p:nvPr/>
          </p:nvSpPr>
          <p:spPr bwMode="auto">
            <a:xfrm>
              <a:off x="5905252" y="6319951"/>
              <a:ext cx="2032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75</a:t>
              </a:r>
              <a:endParaRPr kumimoji="0" lang="en-US" sz="1600" b="0">
                <a:solidFill>
                  <a:schemeClr val="tx1"/>
                </a:solidFill>
                <a:latin typeface="Times New Roman" pitchFamily="18" charset="0"/>
                <a:cs typeface="Times New Roman" pitchFamily="18" charset="0"/>
              </a:endParaRPr>
            </a:p>
          </p:txBody>
        </p:sp>
        <p:sp>
          <p:nvSpPr>
            <p:cNvPr id="162" name="Rectangle 173"/>
            <p:cNvSpPr>
              <a:spLocks noChangeArrowheads="1"/>
            </p:cNvSpPr>
            <p:nvPr/>
          </p:nvSpPr>
          <p:spPr bwMode="auto">
            <a:xfrm>
              <a:off x="7978527"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sp>
          <p:nvSpPr>
            <p:cNvPr id="163" name="Rectangle 174"/>
            <p:cNvSpPr>
              <a:spLocks noChangeArrowheads="1"/>
            </p:cNvSpPr>
            <p:nvPr/>
          </p:nvSpPr>
          <p:spPr bwMode="auto">
            <a:xfrm>
              <a:off x="7437190"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164" name="Rectangle 175"/>
            <p:cNvSpPr>
              <a:spLocks noChangeArrowheads="1"/>
            </p:cNvSpPr>
            <p:nvPr/>
          </p:nvSpPr>
          <p:spPr bwMode="auto">
            <a:xfrm>
              <a:off x="6895852"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225</a:t>
              </a:r>
              <a:endParaRPr kumimoji="0" lang="en-US" sz="1600" b="0">
                <a:solidFill>
                  <a:schemeClr val="tx1"/>
                </a:solidFill>
                <a:latin typeface="Times New Roman" pitchFamily="18" charset="0"/>
                <a:cs typeface="Times New Roman" pitchFamily="18" charset="0"/>
              </a:endParaRPr>
            </a:p>
          </p:txBody>
        </p:sp>
        <p:grpSp>
          <p:nvGrpSpPr>
            <p:cNvPr id="165" name="Group 176"/>
            <p:cNvGrpSpPr>
              <a:grpSpLocks/>
            </p:cNvGrpSpPr>
            <p:nvPr/>
          </p:nvGrpSpPr>
          <p:grpSpPr bwMode="auto">
            <a:xfrm>
              <a:off x="5549652" y="3522776"/>
              <a:ext cx="2805134" cy="2765425"/>
              <a:chOff x="834" y="2082"/>
              <a:chExt cx="1517" cy="1714"/>
            </a:xfrm>
          </p:grpSpPr>
          <p:sp>
            <p:nvSpPr>
              <p:cNvPr id="166" name="Line 177"/>
              <p:cNvSpPr>
                <a:spLocks noChangeShapeType="1"/>
              </p:cNvSpPr>
              <p:nvPr/>
            </p:nvSpPr>
            <p:spPr bwMode="auto">
              <a:xfrm>
                <a:off x="834" y="2082"/>
                <a:ext cx="0" cy="1714"/>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67" name="Line 178"/>
              <p:cNvSpPr>
                <a:spLocks noChangeShapeType="1"/>
              </p:cNvSpPr>
              <p:nvPr/>
            </p:nvSpPr>
            <p:spPr bwMode="auto">
              <a:xfrm>
                <a:off x="834" y="3792"/>
                <a:ext cx="1517"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grpSp>
      <p:sp>
        <p:nvSpPr>
          <p:cNvPr id="188" name="Rectangle 109"/>
          <p:cNvSpPr>
            <a:spLocks noChangeArrowheads="1"/>
          </p:cNvSpPr>
          <p:nvPr/>
        </p:nvSpPr>
        <p:spPr bwMode="auto">
          <a:xfrm>
            <a:off x="8251981" y="6074599"/>
            <a:ext cx="527388" cy="46782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Food</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(million </a:t>
            </a:r>
            <a:r>
              <a:rPr kumimoji="0" lang="en-US" sz="1200" b="0" i="1" dirty="0" smtClean="0">
                <a:solidFill>
                  <a:srgbClr val="000000"/>
                </a:solidFill>
                <a:latin typeface="Times New Roman" pitchFamily="18" charset="0"/>
                <a:cs typeface="Times New Roman" pitchFamily="18" charset="0"/>
              </a:rPr>
              <a:t/>
            </a:r>
            <a:br>
              <a:rPr kumimoji="0" lang="en-US" sz="1200" b="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  units</a:t>
            </a:r>
            <a:r>
              <a:rPr kumimoji="0" lang="en-US" sz="1200" b="0" i="1" dirty="0">
                <a:solidFill>
                  <a:srgbClr val="000000"/>
                </a:solidFill>
                <a:latin typeface="Times New Roman" pitchFamily="18" charset="0"/>
                <a:cs typeface="Times New Roman" pitchFamily="18" charset="0"/>
              </a:rPr>
              <a:t>)</a:t>
            </a:r>
            <a:endParaRPr kumimoji="0" lang="en-US" sz="1200" b="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5144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dissolve">
                                      <p:cBhvr>
                                        <p:cTn id="11" dur="500"/>
                                        <p:tgtEl>
                                          <p:spTgt spid="85"/>
                                        </p:tgtEl>
                                      </p:cBhvr>
                                    </p:animEffect>
                                  </p:childTnLst>
                                </p:cTn>
                              </p:par>
                              <p:par>
                                <p:cTn id="12" presetID="9" presetClass="entr" presetSubtype="0" fill="hold" nodeType="withEffect">
                                  <p:stCondLst>
                                    <p:cond delay="0"/>
                                  </p:stCondLst>
                                  <p:childTnLst>
                                    <p:set>
                                      <p:cBhvr>
                                        <p:cTn id="13" dur="1" fill="hold">
                                          <p:stCondLst>
                                            <p:cond delay="0"/>
                                          </p:stCondLst>
                                        </p:cTn>
                                        <p:tgtEl>
                                          <p:spTgt spid="128"/>
                                        </p:tgtEl>
                                        <p:attrNameLst>
                                          <p:attrName>style.visibility</p:attrName>
                                        </p:attrNameLst>
                                      </p:cBhvr>
                                      <p:to>
                                        <p:strVal val="visible"/>
                                      </p:to>
                                    </p:set>
                                    <p:animEffect transition="in" filter="dissolve">
                                      <p:cBhvr>
                                        <p:cTn id="14" dur="500"/>
                                        <p:tgtEl>
                                          <p:spTgt spid="128"/>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80"/>
                                        </p:tgtEl>
                                        <p:attrNameLst>
                                          <p:attrName>style.visibility</p:attrName>
                                        </p:attrNameLst>
                                      </p:cBhvr>
                                      <p:to>
                                        <p:strVal val="visible"/>
                                      </p:to>
                                    </p:set>
                                    <p:animEffect transition="in" filter="dissolve">
                                      <p:cBhvr>
                                        <p:cTn id="18" dur="500"/>
                                        <p:tgtEl>
                                          <p:spTgt spid="80"/>
                                        </p:tgtEl>
                                      </p:cBhvr>
                                    </p:animEffect>
                                  </p:childTnLst>
                                </p:cTn>
                              </p:par>
                            </p:childTnLst>
                          </p:cTn>
                        </p:par>
                        <p:par>
                          <p:cTn id="19" fill="hold">
                            <p:stCondLst>
                              <p:cond delay="1500"/>
                            </p:stCondLst>
                            <p:childTnLst>
                              <p:par>
                                <p:cTn id="20" presetID="9" presetClass="entr" presetSubtype="0" fill="hold" nodeType="afterEffect">
                                  <p:stCondLst>
                                    <p:cond delay="0"/>
                                  </p:stCondLst>
                                  <p:childTnLst>
                                    <p:set>
                                      <p:cBhvr>
                                        <p:cTn id="21" dur="1" fill="hold">
                                          <p:stCondLst>
                                            <p:cond delay="0"/>
                                          </p:stCondLst>
                                        </p:cTn>
                                        <p:tgtEl>
                                          <p:spTgt spid="159"/>
                                        </p:tgtEl>
                                        <p:attrNameLst>
                                          <p:attrName>style.visibility</p:attrName>
                                        </p:attrNameLst>
                                      </p:cBhvr>
                                      <p:to>
                                        <p:strVal val="visible"/>
                                      </p:to>
                                    </p:set>
                                    <p:animEffect transition="in" filter="dissolve">
                                      <p:cBhvr>
                                        <p:cTn id="22" dur="500"/>
                                        <p:tgtEl>
                                          <p:spTgt spid="159"/>
                                        </p:tgtEl>
                                      </p:cBhvr>
                                    </p:animEffect>
                                  </p:childTnLst>
                                </p:cTn>
                              </p:par>
                              <p:par>
                                <p:cTn id="23" presetID="9" presetClass="entr" presetSubtype="0" fill="hold" nodeType="withEffect">
                                  <p:stCondLst>
                                    <p:cond delay="0"/>
                                  </p:stCondLst>
                                  <p:childTnLst>
                                    <p:set>
                                      <p:cBhvr>
                                        <p:cTn id="24" dur="1" fill="hold">
                                          <p:stCondLst>
                                            <p:cond delay="0"/>
                                          </p:stCondLst>
                                        </p:cTn>
                                        <p:tgtEl>
                                          <p:spTgt spid="156"/>
                                        </p:tgtEl>
                                        <p:attrNameLst>
                                          <p:attrName>style.visibility</p:attrName>
                                        </p:attrNameLst>
                                      </p:cBhvr>
                                      <p:to>
                                        <p:strVal val="visible"/>
                                      </p:to>
                                    </p:set>
                                    <p:animEffect transition="in" filter="dissolve">
                                      <p:cBhvr>
                                        <p:cTn id="25" dur="500"/>
                                        <p:tgtEl>
                                          <p:spTgt spid="156"/>
                                        </p:tgtEl>
                                      </p:cBhvr>
                                    </p:animEffect>
                                  </p:childTnLst>
                                </p:cTn>
                              </p:par>
                            </p:childTnLst>
                          </p:cTn>
                        </p:par>
                        <p:par>
                          <p:cTn id="26" fill="hold">
                            <p:stCondLst>
                              <p:cond delay="2000"/>
                            </p:stCondLst>
                            <p:childTnLst>
                              <p:par>
                                <p:cTn id="27" presetID="9" presetClass="entr" presetSubtype="0" fill="hold" grpId="0" nodeType="afterEffect">
                                  <p:stCondLst>
                                    <p:cond delay="0"/>
                                  </p:stCondLst>
                                  <p:childTnLst>
                                    <p:set>
                                      <p:cBhvr>
                                        <p:cTn id="28" dur="1" fill="hold">
                                          <p:stCondLst>
                                            <p:cond delay="0"/>
                                          </p:stCondLst>
                                        </p:cTn>
                                        <p:tgtEl>
                                          <p:spTgt spid="152"/>
                                        </p:tgtEl>
                                        <p:attrNameLst>
                                          <p:attrName>style.visibility</p:attrName>
                                        </p:attrNameLst>
                                      </p:cBhvr>
                                      <p:to>
                                        <p:strVal val="visible"/>
                                      </p:to>
                                    </p:set>
                                    <p:animEffect transition="in" filter="dissolve">
                                      <p:cBhvr>
                                        <p:cTn id="29" dur="500"/>
                                        <p:tgtEl>
                                          <p:spTgt spid="152"/>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196">
                                            <p:txEl>
                                              <p:pRg st="1" end="1"/>
                                            </p:txEl>
                                          </p:spTgt>
                                        </p:tgtEl>
                                        <p:attrNameLst>
                                          <p:attrName>style.visibility</p:attrName>
                                        </p:attrNameLst>
                                      </p:cBhvr>
                                      <p:to>
                                        <p:strVal val="visible"/>
                                      </p:to>
                                    </p:set>
                                    <p:animEffect transition="in" filter="dissolve">
                                      <p:cBhvr>
                                        <p:cTn id="34" dur="500"/>
                                        <p:tgtEl>
                                          <p:spTgt spid="196">
                                            <p:txEl>
                                              <p:pRg st="1" end="1"/>
                                            </p:txEl>
                                          </p:spTgt>
                                        </p:tgtEl>
                                      </p:cBhvr>
                                    </p:animEffect>
                                  </p:childTnLst>
                                </p:cTn>
                              </p:par>
                            </p:childTnLst>
                          </p:cTn>
                        </p:par>
                        <p:par>
                          <p:cTn id="35" fill="hold">
                            <p:stCondLst>
                              <p:cond delay="500"/>
                            </p:stCondLst>
                            <p:childTnLst>
                              <p:par>
                                <p:cTn id="36" presetID="23" presetClass="entr" presetSubtype="32" fill="hold" nodeType="afterEffect">
                                  <p:stCondLst>
                                    <p:cond delay="0"/>
                                  </p:stCondLst>
                                  <p:childTnLst>
                                    <p:set>
                                      <p:cBhvr>
                                        <p:cTn id="37" dur="1" fill="hold">
                                          <p:stCondLst>
                                            <p:cond delay="0"/>
                                          </p:stCondLst>
                                        </p:cTn>
                                        <p:tgtEl>
                                          <p:spTgt spid="132"/>
                                        </p:tgtEl>
                                        <p:attrNameLst>
                                          <p:attrName>style.visibility</p:attrName>
                                        </p:attrNameLst>
                                      </p:cBhvr>
                                      <p:to>
                                        <p:strVal val="visible"/>
                                      </p:to>
                                    </p:set>
                                    <p:anim calcmode="lin" valueType="num">
                                      <p:cBhvr>
                                        <p:cTn id="38" dur="500" fill="hold"/>
                                        <p:tgtEl>
                                          <p:spTgt spid="132"/>
                                        </p:tgtEl>
                                        <p:attrNameLst>
                                          <p:attrName>ppt_w</p:attrName>
                                        </p:attrNameLst>
                                      </p:cBhvr>
                                      <p:tavLst>
                                        <p:tav tm="0">
                                          <p:val>
                                            <p:strVal val="4*#ppt_w"/>
                                          </p:val>
                                        </p:tav>
                                        <p:tav tm="100000">
                                          <p:val>
                                            <p:strVal val="#ppt_w"/>
                                          </p:val>
                                        </p:tav>
                                      </p:tavLst>
                                    </p:anim>
                                    <p:anim calcmode="lin" valueType="num">
                                      <p:cBhvr>
                                        <p:cTn id="39" dur="500" fill="hold"/>
                                        <p:tgtEl>
                                          <p:spTgt spid="132"/>
                                        </p:tgtEl>
                                        <p:attrNameLst>
                                          <p:attrName>ppt_h</p:attrName>
                                        </p:attrNameLst>
                                      </p:cBhvr>
                                      <p:tavLst>
                                        <p:tav tm="0">
                                          <p:val>
                                            <p:strVal val="4*#ppt_h"/>
                                          </p:val>
                                        </p:tav>
                                        <p:tav tm="100000">
                                          <p:val>
                                            <p:strVal val="#ppt_h"/>
                                          </p:val>
                                        </p:tav>
                                      </p:tavLst>
                                    </p:anim>
                                  </p:childTnLst>
                                </p:cTn>
                              </p:par>
                            </p:childTnLst>
                          </p:cTn>
                        </p:par>
                        <p:par>
                          <p:cTn id="40" fill="hold">
                            <p:stCondLst>
                              <p:cond delay="1000"/>
                            </p:stCondLst>
                            <p:childTnLst>
                              <p:par>
                                <p:cTn id="41" presetID="17" presetClass="entr" presetSubtype="2" fill="hold" grpId="0" nodeType="afterEffect">
                                  <p:stCondLst>
                                    <p:cond delay="0"/>
                                  </p:stCondLst>
                                  <p:childTnLst>
                                    <p:set>
                                      <p:cBhvr>
                                        <p:cTn id="42" dur="1" fill="hold">
                                          <p:stCondLst>
                                            <p:cond delay="0"/>
                                          </p:stCondLst>
                                        </p:cTn>
                                        <p:tgtEl>
                                          <p:spTgt spid="131"/>
                                        </p:tgtEl>
                                        <p:attrNameLst>
                                          <p:attrName>style.visibility</p:attrName>
                                        </p:attrNameLst>
                                      </p:cBhvr>
                                      <p:to>
                                        <p:strVal val="visible"/>
                                      </p:to>
                                    </p:set>
                                    <p:anim calcmode="lin" valueType="num">
                                      <p:cBhvr>
                                        <p:cTn id="43" dur="500" fill="hold"/>
                                        <p:tgtEl>
                                          <p:spTgt spid="131"/>
                                        </p:tgtEl>
                                        <p:attrNameLst>
                                          <p:attrName>ppt_x</p:attrName>
                                        </p:attrNameLst>
                                      </p:cBhvr>
                                      <p:tavLst>
                                        <p:tav tm="0">
                                          <p:val>
                                            <p:strVal val="#ppt_x+#ppt_w/2"/>
                                          </p:val>
                                        </p:tav>
                                        <p:tav tm="100000">
                                          <p:val>
                                            <p:strVal val="#ppt_x"/>
                                          </p:val>
                                        </p:tav>
                                      </p:tavLst>
                                    </p:anim>
                                    <p:anim calcmode="lin" valueType="num">
                                      <p:cBhvr>
                                        <p:cTn id="44" dur="500" fill="hold"/>
                                        <p:tgtEl>
                                          <p:spTgt spid="131"/>
                                        </p:tgtEl>
                                        <p:attrNameLst>
                                          <p:attrName>ppt_y</p:attrName>
                                        </p:attrNameLst>
                                      </p:cBhvr>
                                      <p:tavLst>
                                        <p:tav tm="0">
                                          <p:val>
                                            <p:strVal val="#ppt_y"/>
                                          </p:val>
                                        </p:tav>
                                        <p:tav tm="100000">
                                          <p:val>
                                            <p:strVal val="#ppt_y"/>
                                          </p:val>
                                        </p:tav>
                                      </p:tavLst>
                                    </p:anim>
                                    <p:anim calcmode="lin" valueType="num">
                                      <p:cBhvr>
                                        <p:cTn id="45" dur="500" fill="hold"/>
                                        <p:tgtEl>
                                          <p:spTgt spid="131"/>
                                        </p:tgtEl>
                                        <p:attrNameLst>
                                          <p:attrName>ppt_w</p:attrName>
                                        </p:attrNameLst>
                                      </p:cBhvr>
                                      <p:tavLst>
                                        <p:tav tm="0">
                                          <p:val>
                                            <p:fltVal val="0"/>
                                          </p:val>
                                        </p:tav>
                                        <p:tav tm="100000">
                                          <p:val>
                                            <p:strVal val="#ppt_w"/>
                                          </p:val>
                                        </p:tav>
                                      </p:tavLst>
                                    </p:anim>
                                    <p:anim calcmode="lin" valueType="num">
                                      <p:cBhvr>
                                        <p:cTn id="46" dur="500" fill="hold"/>
                                        <p:tgtEl>
                                          <p:spTgt spid="131"/>
                                        </p:tgtEl>
                                        <p:attrNameLst>
                                          <p:attrName>ppt_h</p:attrName>
                                        </p:attrNameLst>
                                      </p:cBhvr>
                                      <p:tavLst>
                                        <p:tav tm="0">
                                          <p:val>
                                            <p:strVal val="#ppt_h"/>
                                          </p:val>
                                        </p:tav>
                                        <p:tav tm="100000">
                                          <p:val>
                                            <p:strVal val="#ppt_h"/>
                                          </p:val>
                                        </p:tav>
                                      </p:tavLst>
                                    </p:anim>
                                  </p:childTnLst>
                                </p:cTn>
                              </p:par>
                              <p:par>
                                <p:cTn id="47" presetID="17" presetClass="entr" presetSubtype="1" fill="hold" grpId="0" nodeType="withEffect">
                                  <p:stCondLst>
                                    <p:cond delay="0"/>
                                  </p:stCondLst>
                                  <p:childTnLst>
                                    <p:set>
                                      <p:cBhvr>
                                        <p:cTn id="48" dur="1" fill="hold">
                                          <p:stCondLst>
                                            <p:cond delay="0"/>
                                          </p:stCondLst>
                                        </p:cTn>
                                        <p:tgtEl>
                                          <p:spTgt spid="84"/>
                                        </p:tgtEl>
                                        <p:attrNameLst>
                                          <p:attrName>style.visibility</p:attrName>
                                        </p:attrNameLst>
                                      </p:cBhvr>
                                      <p:to>
                                        <p:strVal val="visible"/>
                                      </p:to>
                                    </p:set>
                                    <p:anim calcmode="lin" valueType="num">
                                      <p:cBhvr>
                                        <p:cTn id="49" dur="500" fill="hold"/>
                                        <p:tgtEl>
                                          <p:spTgt spid="84"/>
                                        </p:tgtEl>
                                        <p:attrNameLst>
                                          <p:attrName>ppt_x</p:attrName>
                                        </p:attrNameLst>
                                      </p:cBhvr>
                                      <p:tavLst>
                                        <p:tav tm="0">
                                          <p:val>
                                            <p:strVal val="#ppt_x"/>
                                          </p:val>
                                        </p:tav>
                                        <p:tav tm="100000">
                                          <p:val>
                                            <p:strVal val="#ppt_x"/>
                                          </p:val>
                                        </p:tav>
                                      </p:tavLst>
                                    </p:anim>
                                    <p:anim calcmode="lin" valueType="num">
                                      <p:cBhvr>
                                        <p:cTn id="50" dur="500" fill="hold"/>
                                        <p:tgtEl>
                                          <p:spTgt spid="84"/>
                                        </p:tgtEl>
                                        <p:attrNameLst>
                                          <p:attrName>ppt_y</p:attrName>
                                        </p:attrNameLst>
                                      </p:cBhvr>
                                      <p:tavLst>
                                        <p:tav tm="0">
                                          <p:val>
                                            <p:strVal val="#ppt_y-#ppt_h/2"/>
                                          </p:val>
                                        </p:tav>
                                        <p:tav tm="100000">
                                          <p:val>
                                            <p:strVal val="#ppt_y"/>
                                          </p:val>
                                        </p:tav>
                                      </p:tavLst>
                                    </p:anim>
                                    <p:anim calcmode="lin" valueType="num">
                                      <p:cBhvr>
                                        <p:cTn id="51" dur="500" fill="hold"/>
                                        <p:tgtEl>
                                          <p:spTgt spid="84"/>
                                        </p:tgtEl>
                                        <p:attrNameLst>
                                          <p:attrName>ppt_w</p:attrName>
                                        </p:attrNameLst>
                                      </p:cBhvr>
                                      <p:tavLst>
                                        <p:tav tm="0">
                                          <p:val>
                                            <p:strVal val="#ppt_w"/>
                                          </p:val>
                                        </p:tav>
                                        <p:tav tm="100000">
                                          <p:val>
                                            <p:strVal val="#ppt_w"/>
                                          </p:val>
                                        </p:tav>
                                      </p:tavLst>
                                    </p:anim>
                                    <p:anim calcmode="lin" valueType="num">
                                      <p:cBhvr>
                                        <p:cTn id="52" dur="500" fill="hold"/>
                                        <p:tgtEl>
                                          <p:spTgt spid="84"/>
                                        </p:tgtEl>
                                        <p:attrNameLst>
                                          <p:attrName>ppt_h</p:attrName>
                                        </p:attrNameLst>
                                      </p:cBhvr>
                                      <p:tavLst>
                                        <p:tav tm="0">
                                          <p:val>
                                            <p:fltVal val="0"/>
                                          </p:val>
                                        </p:tav>
                                        <p:tav tm="100000">
                                          <p:val>
                                            <p:strVal val="#ppt_h"/>
                                          </p:val>
                                        </p:tav>
                                      </p:tavLst>
                                    </p:anim>
                                  </p:childTnLst>
                                </p:cTn>
                              </p:par>
                            </p:childTnLst>
                          </p:cTn>
                        </p:par>
                        <p:par>
                          <p:cTn id="53" fill="hold">
                            <p:stCondLst>
                              <p:cond delay="2000"/>
                            </p:stCondLst>
                            <p:childTnLst>
                              <p:par>
                                <p:cTn id="54" presetID="23" presetClass="entr" presetSubtype="32" fill="hold" nodeType="afterEffect">
                                  <p:stCondLst>
                                    <p:cond delay="0"/>
                                  </p:stCondLst>
                                  <p:childTnLst>
                                    <p:set>
                                      <p:cBhvr>
                                        <p:cTn id="55" dur="1" fill="hold">
                                          <p:stCondLst>
                                            <p:cond delay="0"/>
                                          </p:stCondLst>
                                        </p:cTn>
                                        <p:tgtEl>
                                          <p:spTgt spid="153"/>
                                        </p:tgtEl>
                                        <p:attrNameLst>
                                          <p:attrName>style.visibility</p:attrName>
                                        </p:attrNameLst>
                                      </p:cBhvr>
                                      <p:to>
                                        <p:strVal val="visible"/>
                                      </p:to>
                                    </p:set>
                                    <p:anim calcmode="lin" valueType="num">
                                      <p:cBhvr>
                                        <p:cTn id="56" dur="500" fill="hold"/>
                                        <p:tgtEl>
                                          <p:spTgt spid="153"/>
                                        </p:tgtEl>
                                        <p:attrNameLst>
                                          <p:attrName>ppt_w</p:attrName>
                                        </p:attrNameLst>
                                      </p:cBhvr>
                                      <p:tavLst>
                                        <p:tav tm="0">
                                          <p:val>
                                            <p:strVal val="4*#ppt_w"/>
                                          </p:val>
                                        </p:tav>
                                        <p:tav tm="100000">
                                          <p:val>
                                            <p:strVal val="#ppt_w"/>
                                          </p:val>
                                        </p:tav>
                                      </p:tavLst>
                                    </p:anim>
                                    <p:anim calcmode="lin" valueType="num">
                                      <p:cBhvr>
                                        <p:cTn id="57" dur="500" fill="hold"/>
                                        <p:tgtEl>
                                          <p:spTgt spid="153"/>
                                        </p:tgtEl>
                                        <p:attrNameLst>
                                          <p:attrName>ppt_h</p:attrName>
                                        </p:attrNameLst>
                                      </p:cBhvr>
                                      <p:tavLst>
                                        <p:tav tm="0">
                                          <p:val>
                                            <p:strVal val="4*#ppt_h"/>
                                          </p:val>
                                        </p:tav>
                                        <p:tav tm="100000">
                                          <p:val>
                                            <p:strVal val="#ppt_h"/>
                                          </p:val>
                                        </p:tav>
                                      </p:tavLst>
                                    </p:anim>
                                  </p:childTnLst>
                                </p:cTn>
                              </p:par>
                            </p:childTnLst>
                          </p:cTn>
                        </p:par>
                        <p:par>
                          <p:cTn id="58" fill="hold">
                            <p:stCondLst>
                              <p:cond delay="2500"/>
                            </p:stCondLst>
                            <p:childTnLst>
                              <p:par>
                                <p:cTn id="59" presetID="17" presetClass="entr" presetSubtype="2" fill="hold" grpId="0" nodeType="afterEffect">
                                  <p:stCondLst>
                                    <p:cond delay="0"/>
                                  </p:stCondLst>
                                  <p:childTnLst>
                                    <p:set>
                                      <p:cBhvr>
                                        <p:cTn id="60" dur="1" fill="hold">
                                          <p:stCondLst>
                                            <p:cond delay="0"/>
                                          </p:stCondLst>
                                        </p:cTn>
                                        <p:tgtEl>
                                          <p:spTgt spid="144"/>
                                        </p:tgtEl>
                                        <p:attrNameLst>
                                          <p:attrName>style.visibility</p:attrName>
                                        </p:attrNameLst>
                                      </p:cBhvr>
                                      <p:to>
                                        <p:strVal val="visible"/>
                                      </p:to>
                                    </p:set>
                                    <p:anim calcmode="lin" valueType="num">
                                      <p:cBhvr>
                                        <p:cTn id="61" dur="500" fill="hold"/>
                                        <p:tgtEl>
                                          <p:spTgt spid="144"/>
                                        </p:tgtEl>
                                        <p:attrNameLst>
                                          <p:attrName>ppt_x</p:attrName>
                                        </p:attrNameLst>
                                      </p:cBhvr>
                                      <p:tavLst>
                                        <p:tav tm="0">
                                          <p:val>
                                            <p:strVal val="#ppt_x+#ppt_w/2"/>
                                          </p:val>
                                        </p:tav>
                                        <p:tav tm="100000">
                                          <p:val>
                                            <p:strVal val="#ppt_x"/>
                                          </p:val>
                                        </p:tav>
                                      </p:tavLst>
                                    </p:anim>
                                    <p:anim calcmode="lin" valueType="num">
                                      <p:cBhvr>
                                        <p:cTn id="62" dur="500" fill="hold"/>
                                        <p:tgtEl>
                                          <p:spTgt spid="144"/>
                                        </p:tgtEl>
                                        <p:attrNameLst>
                                          <p:attrName>ppt_y</p:attrName>
                                        </p:attrNameLst>
                                      </p:cBhvr>
                                      <p:tavLst>
                                        <p:tav tm="0">
                                          <p:val>
                                            <p:strVal val="#ppt_y"/>
                                          </p:val>
                                        </p:tav>
                                        <p:tav tm="100000">
                                          <p:val>
                                            <p:strVal val="#ppt_y"/>
                                          </p:val>
                                        </p:tav>
                                      </p:tavLst>
                                    </p:anim>
                                    <p:anim calcmode="lin" valueType="num">
                                      <p:cBhvr>
                                        <p:cTn id="63" dur="500" fill="hold"/>
                                        <p:tgtEl>
                                          <p:spTgt spid="144"/>
                                        </p:tgtEl>
                                        <p:attrNameLst>
                                          <p:attrName>ppt_w</p:attrName>
                                        </p:attrNameLst>
                                      </p:cBhvr>
                                      <p:tavLst>
                                        <p:tav tm="0">
                                          <p:val>
                                            <p:fltVal val="0"/>
                                          </p:val>
                                        </p:tav>
                                        <p:tav tm="100000">
                                          <p:val>
                                            <p:strVal val="#ppt_w"/>
                                          </p:val>
                                        </p:tav>
                                      </p:tavLst>
                                    </p:anim>
                                    <p:anim calcmode="lin" valueType="num">
                                      <p:cBhvr>
                                        <p:cTn id="64" dur="500" fill="hold"/>
                                        <p:tgtEl>
                                          <p:spTgt spid="144"/>
                                        </p:tgtEl>
                                        <p:attrNameLst>
                                          <p:attrName>ppt_h</p:attrName>
                                        </p:attrNameLst>
                                      </p:cBhvr>
                                      <p:tavLst>
                                        <p:tav tm="0">
                                          <p:val>
                                            <p:strVal val="#ppt_h"/>
                                          </p:val>
                                        </p:tav>
                                        <p:tav tm="100000">
                                          <p:val>
                                            <p:strVal val="#ppt_h"/>
                                          </p:val>
                                        </p:tav>
                                      </p:tavLst>
                                    </p:anim>
                                  </p:childTnLst>
                                </p:cTn>
                              </p:par>
                              <p:par>
                                <p:cTn id="65" presetID="17" presetClass="entr" presetSubtype="1" fill="hold" grpId="0" nodeType="withEffect">
                                  <p:stCondLst>
                                    <p:cond delay="0"/>
                                  </p:stCondLst>
                                  <p:childTnLst>
                                    <p:set>
                                      <p:cBhvr>
                                        <p:cTn id="66" dur="1" fill="hold">
                                          <p:stCondLst>
                                            <p:cond delay="0"/>
                                          </p:stCondLst>
                                        </p:cTn>
                                        <p:tgtEl>
                                          <p:spTgt spid="145"/>
                                        </p:tgtEl>
                                        <p:attrNameLst>
                                          <p:attrName>style.visibility</p:attrName>
                                        </p:attrNameLst>
                                      </p:cBhvr>
                                      <p:to>
                                        <p:strVal val="visible"/>
                                      </p:to>
                                    </p:set>
                                    <p:anim calcmode="lin" valueType="num">
                                      <p:cBhvr>
                                        <p:cTn id="67" dur="500" fill="hold"/>
                                        <p:tgtEl>
                                          <p:spTgt spid="145"/>
                                        </p:tgtEl>
                                        <p:attrNameLst>
                                          <p:attrName>ppt_x</p:attrName>
                                        </p:attrNameLst>
                                      </p:cBhvr>
                                      <p:tavLst>
                                        <p:tav tm="0">
                                          <p:val>
                                            <p:strVal val="#ppt_x"/>
                                          </p:val>
                                        </p:tav>
                                        <p:tav tm="100000">
                                          <p:val>
                                            <p:strVal val="#ppt_x"/>
                                          </p:val>
                                        </p:tav>
                                      </p:tavLst>
                                    </p:anim>
                                    <p:anim calcmode="lin" valueType="num">
                                      <p:cBhvr>
                                        <p:cTn id="68" dur="500" fill="hold"/>
                                        <p:tgtEl>
                                          <p:spTgt spid="145"/>
                                        </p:tgtEl>
                                        <p:attrNameLst>
                                          <p:attrName>ppt_y</p:attrName>
                                        </p:attrNameLst>
                                      </p:cBhvr>
                                      <p:tavLst>
                                        <p:tav tm="0">
                                          <p:val>
                                            <p:strVal val="#ppt_y-#ppt_h/2"/>
                                          </p:val>
                                        </p:tav>
                                        <p:tav tm="100000">
                                          <p:val>
                                            <p:strVal val="#ppt_y"/>
                                          </p:val>
                                        </p:tav>
                                      </p:tavLst>
                                    </p:anim>
                                    <p:anim calcmode="lin" valueType="num">
                                      <p:cBhvr>
                                        <p:cTn id="69" dur="500" fill="hold"/>
                                        <p:tgtEl>
                                          <p:spTgt spid="145"/>
                                        </p:tgtEl>
                                        <p:attrNameLst>
                                          <p:attrName>ppt_w</p:attrName>
                                        </p:attrNameLst>
                                      </p:cBhvr>
                                      <p:tavLst>
                                        <p:tav tm="0">
                                          <p:val>
                                            <p:strVal val="#ppt_w"/>
                                          </p:val>
                                        </p:tav>
                                        <p:tav tm="100000">
                                          <p:val>
                                            <p:strVal val="#ppt_w"/>
                                          </p:val>
                                        </p:tav>
                                      </p:tavLst>
                                    </p:anim>
                                    <p:anim calcmode="lin" valueType="num">
                                      <p:cBhvr>
                                        <p:cTn id="70" dur="500" fill="hold"/>
                                        <p:tgtEl>
                                          <p:spTgt spid="145"/>
                                        </p:tgtEl>
                                        <p:attrNameLst>
                                          <p:attrName>ppt_h</p:attrName>
                                        </p:attrNameLst>
                                      </p:cBhvr>
                                      <p:tavLst>
                                        <p:tav tm="0">
                                          <p:val>
                                            <p:fltVal val="0"/>
                                          </p:val>
                                        </p:tav>
                                        <p:tav tm="100000">
                                          <p:val>
                                            <p:strVal val="#ppt_h"/>
                                          </p:val>
                                        </p:tav>
                                      </p:tavLst>
                                    </p:anim>
                                  </p:childTnLst>
                                </p:cTn>
                              </p:par>
                            </p:childTnLst>
                          </p:cTn>
                        </p:par>
                        <p:par>
                          <p:cTn id="71" fill="hold">
                            <p:stCondLst>
                              <p:cond delay="3000"/>
                            </p:stCondLst>
                            <p:childTnLst>
                              <p:par>
                                <p:cTn id="72" presetID="9" presetClass="entr" presetSubtype="0" fill="hold" nodeType="afterEffect">
                                  <p:stCondLst>
                                    <p:cond delay="0"/>
                                  </p:stCondLst>
                                  <p:childTnLst>
                                    <p:set>
                                      <p:cBhvr>
                                        <p:cTn id="73" dur="1" fill="hold">
                                          <p:stCondLst>
                                            <p:cond delay="0"/>
                                          </p:stCondLst>
                                        </p:cTn>
                                        <p:tgtEl>
                                          <p:spTgt spid="196">
                                            <p:txEl>
                                              <p:pRg st="2" end="2"/>
                                            </p:txEl>
                                          </p:spTgt>
                                        </p:tgtEl>
                                        <p:attrNameLst>
                                          <p:attrName>style.visibility</p:attrName>
                                        </p:attrNameLst>
                                      </p:cBhvr>
                                      <p:to>
                                        <p:strVal val="visible"/>
                                      </p:to>
                                    </p:set>
                                    <p:animEffect transition="in" filter="dissolve">
                                      <p:cBhvr>
                                        <p:cTn id="74" dur="500"/>
                                        <p:tgtEl>
                                          <p:spTgt spid="196">
                                            <p:txEl>
                                              <p:pRg st="2" end="2"/>
                                            </p:txEl>
                                          </p:spTgt>
                                        </p:tgtEl>
                                      </p:cBhvr>
                                    </p:animEffect>
                                  </p:childTnLst>
                                </p:cTn>
                              </p:par>
                            </p:childTnLst>
                          </p:cTn>
                        </p:par>
                        <p:par>
                          <p:cTn id="75" fill="hold">
                            <p:stCondLst>
                              <p:cond delay="3500"/>
                            </p:stCondLst>
                            <p:childTnLst>
                              <p:par>
                                <p:cTn id="76" presetID="17" presetClass="entr" presetSubtype="4" fill="hold" nodeType="afterEffect">
                                  <p:stCondLst>
                                    <p:cond delay="0"/>
                                  </p:stCondLst>
                                  <p:childTnLst>
                                    <p:set>
                                      <p:cBhvr>
                                        <p:cTn id="77" dur="1" fill="hold">
                                          <p:stCondLst>
                                            <p:cond delay="0"/>
                                          </p:stCondLst>
                                        </p:cTn>
                                        <p:tgtEl>
                                          <p:spTgt spid="67"/>
                                        </p:tgtEl>
                                        <p:attrNameLst>
                                          <p:attrName>style.visibility</p:attrName>
                                        </p:attrNameLst>
                                      </p:cBhvr>
                                      <p:to>
                                        <p:strVal val="visible"/>
                                      </p:to>
                                    </p:set>
                                    <p:anim calcmode="lin" valueType="num">
                                      <p:cBhvr>
                                        <p:cTn id="78" dur="500" fill="hold"/>
                                        <p:tgtEl>
                                          <p:spTgt spid="67"/>
                                        </p:tgtEl>
                                        <p:attrNameLst>
                                          <p:attrName>ppt_x</p:attrName>
                                        </p:attrNameLst>
                                      </p:cBhvr>
                                      <p:tavLst>
                                        <p:tav tm="0">
                                          <p:val>
                                            <p:strVal val="#ppt_x"/>
                                          </p:val>
                                        </p:tav>
                                        <p:tav tm="100000">
                                          <p:val>
                                            <p:strVal val="#ppt_x"/>
                                          </p:val>
                                        </p:tav>
                                      </p:tavLst>
                                    </p:anim>
                                    <p:anim calcmode="lin" valueType="num">
                                      <p:cBhvr>
                                        <p:cTn id="79" dur="500" fill="hold"/>
                                        <p:tgtEl>
                                          <p:spTgt spid="67"/>
                                        </p:tgtEl>
                                        <p:attrNameLst>
                                          <p:attrName>ppt_y</p:attrName>
                                        </p:attrNameLst>
                                      </p:cBhvr>
                                      <p:tavLst>
                                        <p:tav tm="0">
                                          <p:val>
                                            <p:strVal val="#ppt_y+#ppt_h/2"/>
                                          </p:val>
                                        </p:tav>
                                        <p:tav tm="100000">
                                          <p:val>
                                            <p:strVal val="#ppt_y"/>
                                          </p:val>
                                        </p:tav>
                                      </p:tavLst>
                                    </p:anim>
                                    <p:anim calcmode="lin" valueType="num">
                                      <p:cBhvr>
                                        <p:cTn id="80" dur="500" fill="hold"/>
                                        <p:tgtEl>
                                          <p:spTgt spid="67"/>
                                        </p:tgtEl>
                                        <p:attrNameLst>
                                          <p:attrName>ppt_w</p:attrName>
                                        </p:attrNameLst>
                                      </p:cBhvr>
                                      <p:tavLst>
                                        <p:tav tm="0">
                                          <p:val>
                                            <p:strVal val="#ppt_w"/>
                                          </p:val>
                                        </p:tav>
                                        <p:tav tm="100000">
                                          <p:val>
                                            <p:strVal val="#ppt_w"/>
                                          </p:val>
                                        </p:tav>
                                      </p:tavLst>
                                    </p:anim>
                                    <p:anim calcmode="lin" valueType="num">
                                      <p:cBhvr>
                                        <p:cTn id="81" dur="500" fill="hold"/>
                                        <p:tgtEl>
                                          <p:spTgt spid="67"/>
                                        </p:tgtEl>
                                        <p:attrNameLst>
                                          <p:attrName>ppt_h</p:attrName>
                                        </p:attrNameLst>
                                      </p:cBhvr>
                                      <p:tavLst>
                                        <p:tav tm="0">
                                          <p:val>
                                            <p:fltVal val="0"/>
                                          </p:val>
                                        </p:tav>
                                        <p:tav tm="100000">
                                          <p:val>
                                            <p:strVal val="#ppt_h"/>
                                          </p:val>
                                        </p:tav>
                                      </p:tavLst>
                                    </p:anim>
                                  </p:childTnLst>
                                </p:cTn>
                              </p:par>
                              <p:par>
                                <p:cTn id="82" presetID="17" presetClass="entr" presetSubtype="4" fill="hold" nodeType="withEffect">
                                  <p:stCondLst>
                                    <p:cond delay="0"/>
                                  </p:stCondLst>
                                  <p:childTnLst>
                                    <p:set>
                                      <p:cBhvr>
                                        <p:cTn id="83" dur="1" fill="hold">
                                          <p:stCondLst>
                                            <p:cond delay="0"/>
                                          </p:stCondLst>
                                        </p:cTn>
                                        <p:tgtEl>
                                          <p:spTgt spid="146"/>
                                        </p:tgtEl>
                                        <p:attrNameLst>
                                          <p:attrName>style.visibility</p:attrName>
                                        </p:attrNameLst>
                                      </p:cBhvr>
                                      <p:to>
                                        <p:strVal val="visible"/>
                                      </p:to>
                                    </p:set>
                                    <p:anim calcmode="lin" valueType="num">
                                      <p:cBhvr>
                                        <p:cTn id="84" dur="500" fill="hold"/>
                                        <p:tgtEl>
                                          <p:spTgt spid="146"/>
                                        </p:tgtEl>
                                        <p:attrNameLst>
                                          <p:attrName>ppt_x</p:attrName>
                                        </p:attrNameLst>
                                      </p:cBhvr>
                                      <p:tavLst>
                                        <p:tav tm="0">
                                          <p:val>
                                            <p:strVal val="#ppt_x"/>
                                          </p:val>
                                        </p:tav>
                                        <p:tav tm="100000">
                                          <p:val>
                                            <p:strVal val="#ppt_x"/>
                                          </p:val>
                                        </p:tav>
                                      </p:tavLst>
                                    </p:anim>
                                    <p:anim calcmode="lin" valueType="num">
                                      <p:cBhvr>
                                        <p:cTn id="85" dur="500" fill="hold"/>
                                        <p:tgtEl>
                                          <p:spTgt spid="146"/>
                                        </p:tgtEl>
                                        <p:attrNameLst>
                                          <p:attrName>ppt_y</p:attrName>
                                        </p:attrNameLst>
                                      </p:cBhvr>
                                      <p:tavLst>
                                        <p:tav tm="0">
                                          <p:val>
                                            <p:strVal val="#ppt_y+#ppt_h/2"/>
                                          </p:val>
                                        </p:tav>
                                        <p:tav tm="100000">
                                          <p:val>
                                            <p:strVal val="#ppt_y"/>
                                          </p:val>
                                        </p:tav>
                                      </p:tavLst>
                                    </p:anim>
                                    <p:anim calcmode="lin" valueType="num">
                                      <p:cBhvr>
                                        <p:cTn id="86" dur="500" fill="hold"/>
                                        <p:tgtEl>
                                          <p:spTgt spid="146"/>
                                        </p:tgtEl>
                                        <p:attrNameLst>
                                          <p:attrName>ppt_w</p:attrName>
                                        </p:attrNameLst>
                                      </p:cBhvr>
                                      <p:tavLst>
                                        <p:tav tm="0">
                                          <p:val>
                                            <p:strVal val="#ppt_w"/>
                                          </p:val>
                                        </p:tav>
                                        <p:tav tm="100000">
                                          <p:val>
                                            <p:strVal val="#ppt_w"/>
                                          </p:val>
                                        </p:tav>
                                      </p:tavLst>
                                    </p:anim>
                                    <p:anim calcmode="lin" valueType="num">
                                      <p:cBhvr>
                                        <p:cTn id="87" dur="500" fill="hold"/>
                                        <p:tgtEl>
                                          <p:spTgt spid="1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4" grpId="0" animBg="1"/>
      <p:bldP spid="131" grpId="0" animBg="1"/>
      <p:bldP spid="144" grpId="0" animBg="1"/>
      <p:bldP spid="145" grpId="0" animBg="1"/>
      <p:bldP spid="15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4800600" y="118873"/>
            <a:ext cx="4105242" cy="6487166"/>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316519"/>
            <a:ext cx="8904855" cy="1047060"/>
          </a:xfrm>
        </p:spPr>
        <p:txBody>
          <a:bodyPr/>
          <a:lstStyle/>
          <a:p>
            <a:r>
              <a:rPr lang="en-US" sz="2900" dirty="0"/>
              <a:t>Trade Expands </a:t>
            </a:r>
            <a:r>
              <a:rPr lang="en-US" sz="2900" dirty="0" smtClean="0"/>
              <a:t/>
            </a:r>
            <a:br>
              <a:rPr lang="en-US" sz="2900" dirty="0" smtClean="0"/>
            </a:br>
            <a:r>
              <a:rPr lang="en-US" sz="2900" dirty="0" smtClean="0"/>
              <a:t>Consumption </a:t>
            </a:r>
            <a:r>
              <a:rPr lang="en-US" sz="2900" dirty="0"/>
              <a:t>Possibilities</a:t>
            </a:r>
          </a:p>
        </p:txBody>
      </p:sp>
      <p:sp>
        <p:nvSpPr>
          <p:cNvPr id="196" name="Content Placeholder 2"/>
          <p:cNvSpPr>
            <a:spLocks noGrp="1"/>
          </p:cNvSpPr>
          <p:nvPr>
            <p:ph idx="1"/>
          </p:nvPr>
        </p:nvSpPr>
        <p:spPr>
          <a:xfrm>
            <a:off x="63183" y="1900605"/>
            <a:ext cx="4664265" cy="3238161"/>
          </a:xfrm>
        </p:spPr>
        <p:txBody>
          <a:bodyPr/>
          <a:lstStyle/>
          <a:p>
            <a:pPr marL="169863" indent="-169863">
              <a:lnSpc>
                <a:spcPct val="90000"/>
              </a:lnSpc>
            </a:pPr>
            <a:r>
              <a:rPr lang="en-US" sz="2100" dirty="0">
                <a:solidFill>
                  <a:srgbClr val="32302A"/>
                </a:solidFill>
                <a:ea typeface="ＭＳ Ｐゴシック" pitchFamily="-107" charset="-128"/>
                <a:cs typeface="ＭＳ Ｐゴシック" pitchFamily="-107" charset="-128"/>
              </a:rPr>
              <a:t>Specialization and trade expand consumption possibilities</a:t>
            </a:r>
            <a:r>
              <a:rPr lang="en-US" sz="21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2100" dirty="0">
                <a:solidFill>
                  <a:schemeClr val="tx1"/>
                </a:solidFill>
                <a:ea typeface="Times New Roman" pitchFamily="-107" charset="0"/>
                <a:cs typeface="Times New Roman" pitchFamily="-107" charset="0"/>
              </a:rPr>
              <a:t>If the U.S. trades food for clothing </a:t>
            </a:r>
            <a:r>
              <a:rPr lang="en-US" sz="2100" dirty="0" smtClean="0">
                <a:solidFill>
                  <a:schemeClr val="tx1"/>
                </a:solidFill>
                <a:ea typeface="Times New Roman" pitchFamily="-107" charset="0"/>
                <a:cs typeface="Times New Roman" pitchFamily="-107" charset="0"/>
              </a:rPr>
              <a:t/>
            </a:r>
            <a:br>
              <a:rPr lang="en-US" sz="2100" dirty="0" smtClean="0">
                <a:solidFill>
                  <a:schemeClr val="tx1"/>
                </a:solidFill>
                <a:ea typeface="Times New Roman" pitchFamily="-107" charset="0"/>
                <a:cs typeface="Times New Roman" pitchFamily="-107" charset="0"/>
              </a:rPr>
            </a:br>
            <a:r>
              <a:rPr lang="en-US" sz="2100" dirty="0" smtClean="0">
                <a:solidFill>
                  <a:schemeClr val="tx1"/>
                </a:solidFill>
                <a:ea typeface="Times New Roman" pitchFamily="-107" charset="0"/>
                <a:cs typeface="Times New Roman" pitchFamily="-107" charset="0"/>
              </a:rPr>
              <a:t>(</a:t>
            </a:r>
            <a:r>
              <a:rPr lang="en-US" sz="2100" dirty="0">
                <a:solidFill>
                  <a:schemeClr val="tx1"/>
                </a:solidFill>
                <a:ea typeface="Times New Roman" pitchFamily="-107" charset="0"/>
                <a:cs typeface="Times New Roman" pitchFamily="-107" charset="0"/>
              </a:rPr>
              <a:t>1-for-1), it can specialize in the production of food and consume along the </a:t>
            </a:r>
            <a:r>
              <a:rPr lang="en-US" sz="2100" b="1" i="1" dirty="0" smtClean="0">
                <a:solidFill>
                  <a:schemeClr val="tx1"/>
                </a:solidFill>
                <a:ea typeface="Times New Roman" pitchFamily="-107" charset="0"/>
                <a:cs typeface="Times New Roman" pitchFamily="-107" charset="0"/>
              </a:rPr>
              <a:t>O-N</a:t>
            </a:r>
            <a:r>
              <a:rPr lang="en-US" sz="2100" dirty="0" smtClean="0">
                <a:solidFill>
                  <a:schemeClr val="tx1"/>
                </a:solidFill>
                <a:ea typeface="Times New Roman" pitchFamily="-107" charset="0"/>
                <a:cs typeface="Times New Roman" pitchFamily="-107" charset="0"/>
              </a:rPr>
              <a:t> </a:t>
            </a:r>
            <a:r>
              <a:rPr lang="en-US" sz="2100" dirty="0">
                <a:solidFill>
                  <a:schemeClr val="tx1"/>
                </a:solidFill>
                <a:ea typeface="Times New Roman" pitchFamily="-107" charset="0"/>
                <a:cs typeface="Times New Roman" pitchFamily="-107" charset="0"/>
              </a:rPr>
              <a:t>line </a:t>
            </a:r>
            <a:r>
              <a:rPr lang="en-US" sz="2000" i="1" dirty="0">
                <a:solidFill>
                  <a:schemeClr val="tx1"/>
                </a:solidFill>
                <a:ea typeface="Times New Roman" pitchFamily="-107" charset="0"/>
                <a:cs typeface="Times New Roman" pitchFamily="-107" charset="0"/>
              </a:rPr>
              <a:t>(rather than its original production-possibilities constraint, </a:t>
            </a:r>
            <a:r>
              <a:rPr lang="en-US" sz="2000" b="1" i="1" dirty="0" smtClean="0">
                <a:solidFill>
                  <a:schemeClr val="tx1"/>
                </a:solidFill>
                <a:ea typeface="Times New Roman" pitchFamily="-107" charset="0"/>
                <a:cs typeface="Times New Roman" pitchFamily="-107" charset="0"/>
              </a:rPr>
              <a:t>M-N</a:t>
            </a:r>
            <a:r>
              <a:rPr lang="en-US" sz="2000" i="1" dirty="0">
                <a:solidFill>
                  <a:schemeClr val="tx1"/>
                </a:solidFill>
                <a:ea typeface="Times New Roman" pitchFamily="-107" charset="0"/>
                <a:cs typeface="Times New Roman" pitchFamily="-107" charset="0"/>
              </a:rPr>
              <a:t>)</a:t>
            </a:r>
            <a:r>
              <a:rPr lang="en-US" sz="2100" dirty="0">
                <a:solidFill>
                  <a:schemeClr val="tx1"/>
                </a:solidFill>
                <a:ea typeface="Times New Roman" pitchFamily="-107" charset="0"/>
                <a:cs typeface="Times New Roman" pitchFamily="-107" charset="0"/>
              </a:rPr>
              <a:t>.</a:t>
            </a:r>
          </a:p>
          <a:p>
            <a:pPr marL="169863" indent="-169863">
              <a:lnSpc>
                <a:spcPct val="90000"/>
              </a:lnSpc>
            </a:pPr>
            <a:r>
              <a:rPr lang="en-US" sz="2100" dirty="0">
                <a:solidFill>
                  <a:schemeClr val="tx1"/>
                </a:solidFill>
                <a:ea typeface="Times New Roman" pitchFamily="-107" charset="0"/>
                <a:cs typeface="Times New Roman" pitchFamily="-107" charset="0"/>
              </a:rPr>
              <a:t>Similarly, if Japan trades clothing for food (1-for-1), it can specialize in the production of clothing and consume any combination along the </a:t>
            </a:r>
            <a:r>
              <a:rPr lang="en-US" sz="2100" b="1" i="1" dirty="0" smtClean="0">
                <a:solidFill>
                  <a:schemeClr val="tx1"/>
                </a:solidFill>
                <a:ea typeface="Times New Roman" pitchFamily="-107" charset="0"/>
                <a:cs typeface="Times New Roman" pitchFamily="-107" charset="0"/>
              </a:rPr>
              <a:t>R-T</a:t>
            </a:r>
            <a:r>
              <a:rPr lang="en-US" sz="2100" dirty="0" smtClean="0">
                <a:solidFill>
                  <a:schemeClr val="tx1"/>
                </a:solidFill>
                <a:ea typeface="Times New Roman" pitchFamily="-107" charset="0"/>
                <a:cs typeface="Times New Roman" pitchFamily="-107" charset="0"/>
              </a:rPr>
              <a:t> </a:t>
            </a:r>
            <a:r>
              <a:rPr lang="en-US" sz="2100" dirty="0">
                <a:solidFill>
                  <a:schemeClr val="tx1"/>
                </a:solidFill>
                <a:ea typeface="Times New Roman" pitchFamily="-107" charset="0"/>
                <a:cs typeface="Times New Roman" pitchFamily="-107" charset="0"/>
              </a:rPr>
              <a:t>line (rather than its original, </a:t>
            </a:r>
            <a:r>
              <a:rPr lang="en-US" sz="2100" b="1" i="1" dirty="0" smtClean="0">
                <a:solidFill>
                  <a:schemeClr val="tx1"/>
                </a:solidFill>
                <a:ea typeface="Times New Roman" pitchFamily="-107" charset="0"/>
                <a:cs typeface="Times New Roman" pitchFamily="-107" charset="0"/>
              </a:rPr>
              <a:t>R-S</a:t>
            </a:r>
            <a:r>
              <a:rPr lang="en-US" sz="2100" dirty="0" smtClean="0">
                <a:solidFill>
                  <a:schemeClr val="tx1"/>
                </a:solidFill>
                <a:ea typeface="Times New Roman" pitchFamily="-107" charset="0"/>
                <a:cs typeface="Times New Roman" pitchFamily="-107" charset="0"/>
              </a:rPr>
              <a:t>).</a:t>
            </a:r>
            <a:endParaRPr lang="en-US" sz="2100" dirty="0">
              <a:solidFill>
                <a:schemeClr val="tx1"/>
              </a:solidFill>
              <a:ea typeface="Times New Roman" pitchFamily="-107" charset="0"/>
              <a:cs typeface="Times New Roman" pitchFamily="-107" charset="0"/>
            </a:endParaRPr>
          </a:p>
        </p:txBody>
      </p:sp>
      <p:sp>
        <p:nvSpPr>
          <p:cNvPr id="62" name="Rectangle 9"/>
          <p:cNvSpPr>
            <a:spLocks noChangeArrowheads="1"/>
          </p:cNvSpPr>
          <p:nvPr/>
        </p:nvSpPr>
        <p:spPr bwMode="auto">
          <a:xfrm>
            <a:off x="7645626" y="347825"/>
            <a:ext cx="112530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United States</a:t>
            </a:r>
            <a:endParaRPr kumimoji="0" lang="en-US" sz="1600" b="1" i="1">
              <a:solidFill>
                <a:schemeClr val="tx1"/>
              </a:solidFill>
              <a:latin typeface="Times New Roman" pitchFamily="18" charset="0"/>
              <a:cs typeface="Times New Roman" pitchFamily="18" charset="0"/>
            </a:endParaRPr>
          </a:p>
        </p:txBody>
      </p:sp>
      <p:sp>
        <p:nvSpPr>
          <p:cNvPr id="63" name="Rectangle 109"/>
          <p:cNvSpPr>
            <a:spLocks noChangeArrowheads="1"/>
          </p:cNvSpPr>
          <p:nvPr/>
        </p:nvSpPr>
        <p:spPr bwMode="auto">
          <a:xfrm>
            <a:off x="8248395" y="2921674"/>
            <a:ext cx="527388" cy="46782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Food</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(million </a:t>
            </a:r>
            <a:r>
              <a:rPr kumimoji="0" lang="en-US" sz="1200" b="0" i="1" dirty="0" smtClean="0">
                <a:solidFill>
                  <a:srgbClr val="000000"/>
                </a:solidFill>
                <a:latin typeface="Times New Roman" pitchFamily="18" charset="0"/>
                <a:cs typeface="Times New Roman" pitchFamily="18" charset="0"/>
              </a:rPr>
              <a:t/>
            </a:r>
            <a:br>
              <a:rPr kumimoji="0" lang="en-US" sz="1200" b="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  units</a:t>
            </a:r>
            <a:r>
              <a:rPr kumimoji="0" lang="en-US" sz="1200" b="0" i="1" dirty="0">
                <a:solidFill>
                  <a:srgbClr val="000000"/>
                </a:solidFill>
                <a:latin typeface="Times New Roman" pitchFamily="18" charset="0"/>
                <a:cs typeface="Times New Roman" pitchFamily="18" charset="0"/>
              </a:rPr>
              <a:t>)</a:t>
            </a:r>
            <a:endParaRPr kumimoji="0" lang="en-US" sz="1200" b="0" i="1" dirty="0">
              <a:solidFill>
                <a:schemeClr val="tx1"/>
              </a:solidFill>
              <a:latin typeface="Times New Roman" pitchFamily="18" charset="0"/>
              <a:cs typeface="Times New Roman" pitchFamily="18" charset="0"/>
            </a:endParaRPr>
          </a:p>
        </p:txBody>
      </p:sp>
      <p:sp>
        <p:nvSpPr>
          <p:cNvPr id="72" name="Rectangle 136"/>
          <p:cNvSpPr>
            <a:spLocks noChangeArrowheads="1"/>
          </p:cNvSpPr>
          <p:nvPr/>
        </p:nvSpPr>
        <p:spPr bwMode="auto">
          <a:xfrm>
            <a:off x="5010912" y="172595"/>
            <a:ext cx="878446"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Clothing</a:t>
            </a:r>
            <a:br>
              <a:rPr kumimoji="0" lang="en-US" sz="1400" b="0">
                <a:solidFill>
                  <a:srgbClr val="000000"/>
                </a:solidFill>
                <a:latin typeface="Times New Roman" pitchFamily="18" charset="0"/>
                <a:cs typeface="Times New Roman" pitchFamily="18" charset="0"/>
              </a:rPr>
            </a:br>
            <a:r>
              <a:rPr kumimoji="0" lang="en-US" sz="1200" b="0" i="1">
                <a:solidFill>
                  <a:srgbClr val="000000"/>
                </a:solidFill>
                <a:latin typeface="Times New Roman" pitchFamily="18" charset="0"/>
                <a:cs typeface="Times New Roman" pitchFamily="18" charset="0"/>
              </a:rPr>
              <a:t>(million units)</a:t>
            </a:r>
            <a:endParaRPr kumimoji="0" lang="en-US" sz="1200" b="0" i="1">
              <a:solidFill>
                <a:schemeClr val="tx1"/>
              </a:solidFill>
              <a:latin typeface="Times New Roman" pitchFamily="18" charset="0"/>
              <a:cs typeface="Times New Roman" pitchFamily="18" charset="0"/>
            </a:endParaRPr>
          </a:p>
        </p:txBody>
      </p:sp>
      <p:sp>
        <p:nvSpPr>
          <p:cNvPr id="80" name="Line 146"/>
          <p:cNvSpPr>
            <a:spLocks noChangeShapeType="1"/>
          </p:cNvSpPr>
          <p:nvPr/>
        </p:nvSpPr>
        <p:spPr bwMode="auto">
          <a:xfrm>
            <a:off x="5416486" y="2042416"/>
            <a:ext cx="2378075" cy="1036601"/>
          </a:xfrm>
          <a:prstGeom prst="line">
            <a:avLst/>
          </a:prstGeom>
          <a:noFill/>
          <a:ln w="57150">
            <a:solidFill>
              <a:srgbClr val="C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84" name="Line 153"/>
          <p:cNvSpPr>
            <a:spLocks noChangeShapeType="1"/>
          </p:cNvSpPr>
          <p:nvPr/>
        </p:nvSpPr>
        <p:spPr bwMode="auto">
          <a:xfrm flipH="1">
            <a:off x="6013737" y="2315466"/>
            <a:ext cx="9174" cy="763551"/>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nvGrpSpPr>
          <p:cNvPr id="85" name="Group 162"/>
          <p:cNvGrpSpPr>
            <a:grpSpLocks/>
          </p:cNvGrpSpPr>
          <p:nvPr/>
        </p:nvGrpSpPr>
        <p:grpSpPr bwMode="auto">
          <a:xfrm>
            <a:off x="5355719" y="1724558"/>
            <a:ext cx="309563" cy="341313"/>
            <a:chOff x="534" y="2919"/>
            <a:chExt cx="195" cy="215"/>
          </a:xfrm>
        </p:grpSpPr>
        <p:sp>
          <p:nvSpPr>
            <p:cNvPr id="86" name="Rectangle 147"/>
            <p:cNvSpPr>
              <a:spLocks noChangeArrowheads="1"/>
            </p:cNvSpPr>
            <p:nvPr/>
          </p:nvSpPr>
          <p:spPr bwMode="auto">
            <a:xfrm>
              <a:off x="598" y="2919"/>
              <a:ext cx="131" cy="165"/>
            </a:xfrm>
            <a:prstGeom prst="rect">
              <a:avLst/>
            </a:prstGeom>
            <a:noFill/>
            <a:ln w="9525">
              <a:noFill/>
              <a:miter lim="800000"/>
              <a:headEnd/>
              <a:tailEnd/>
            </a:ln>
          </p:spPr>
          <p:txBody>
            <a:bodyPr wrap="squar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M</a:t>
              </a:r>
              <a:endParaRPr kumimoji="0" lang="en-US" b="0" dirty="0">
                <a:solidFill>
                  <a:schemeClr val="tx1"/>
                </a:solidFill>
                <a:latin typeface="Times New Roman" pitchFamily="18" charset="0"/>
                <a:cs typeface="Times New Roman" pitchFamily="18" charset="0"/>
              </a:endParaRPr>
            </a:p>
          </p:txBody>
        </p:sp>
        <p:sp>
          <p:nvSpPr>
            <p:cNvPr id="88" name="Freeform 154"/>
            <p:cNvSpPr>
              <a:spLocks/>
            </p:cNvSpPr>
            <p:nvPr/>
          </p:nvSpPr>
          <p:spPr bwMode="auto">
            <a:xfrm>
              <a:off x="534" y="308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6" name="Group 5"/>
          <p:cNvGrpSpPr/>
          <p:nvPr/>
        </p:nvGrpSpPr>
        <p:grpSpPr>
          <a:xfrm>
            <a:off x="5016436" y="466030"/>
            <a:ext cx="3192463" cy="2869725"/>
            <a:chOff x="5171884" y="229618"/>
            <a:chExt cx="3192463" cy="3124200"/>
          </a:xfrm>
        </p:grpSpPr>
        <p:grpSp>
          <p:nvGrpSpPr>
            <p:cNvPr id="64" name="Group 118"/>
            <p:cNvGrpSpPr>
              <a:grpSpLocks/>
            </p:cNvGrpSpPr>
            <p:nvPr/>
          </p:nvGrpSpPr>
          <p:grpSpPr bwMode="auto">
            <a:xfrm>
              <a:off x="5549709" y="315343"/>
              <a:ext cx="2814638" cy="2765425"/>
              <a:chOff x="834" y="2082"/>
              <a:chExt cx="1773" cy="1714"/>
            </a:xfrm>
          </p:grpSpPr>
          <p:sp>
            <p:nvSpPr>
              <p:cNvPr id="65" name="Line 116"/>
              <p:cNvSpPr>
                <a:spLocks noChangeShapeType="1"/>
              </p:cNvSpPr>
              <p:nvPr/>
            </p:nvSpPr>
            <p:spPr bwMode="auto">
              <a:xfrm>
                <a:off x="834" y="2082"/>
                <a:ext cx="0" cy="1714"/>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66" name="Line 117"/>
              <p:cNvSpPr>
                <a:spLocks noChangeShapeType="1"/>
              </p:cNvSpPr>
              <p:nvPr/>
            </p:nvSpPr>
            <p:spPr bwMode="auto">
              <a:xfrm>
                <a:off x="834" y="3792"/>
                <a:ext cx="1773"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sp>
          <p:nvSpPr>
            <p:cNvPr id="73" name="Rectangle 139"/>
            <p:cNvSpPr>
              <a:spLocks noChangeArrowheads="1"/>
            </p:cNvSpPr>
            <p:nvPr/>
          </p:nvSpPr>
          <p:spPr bwMode="auto">
            <a:xfrm>
              <a:off x="6013259"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100</a:t>
              </a:r>
              <a:endParaRPr kumimoji="0" lang="en-US" sz="1600" b="0">
                <a:solidFill>
                  <a:schemeClr val="tx1"/>
                </a:solidFill>
                <a:latin typeface="Times New Roman" pitchFamily="18" charset="0"/>
                <a:cs typeface="Times New Roman" pitchFamily="18" charset="0"/>
              </a:endParaRPr>
            </a:p>
          </p:txBody>
        </p:sp>
        <p:sp>
          <p:nvSpPr>
            <p:cNvPr id="74" name="Rectangle 140"/>
            <p:cNvSpPr>
              <a:spLocks noChangeArrowheads="1"/>
            </p:cNvSpPr>
            <p:nvPr/>
          </p:nvSpPr>
          <p:spPr bwMode="auto">
            <a:xfrm>
              <a:off x="6621272"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75" name="Rectangle 141"/>
            <p:cNvSpPr>
              <a:spLocks noChangeArrowheads="1"/>
            </p:cNvSpPr>
            <p:nvPr/>
          </p:nvSpPr>
          <p:spPr bwMode="auto">
            <a:xfrm>
              <a:off x="7227697"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76" name="Rectangle 142"/>
            <p:cNvSpPr>
              <a:spLocks noChangeArrowheads="1"/>
            </p:cNvSpPr>
            <p:nvPr/>
          </p:nvSpPr>
          <p:spPr bwMode="auto">
            <a:xfrm>
              <a:off x="7835709"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400</a:t>
              </a:r>
              <a:endParaRPr kumimoji="0" lang="en-US" sz="1600" b="0">
                <a:solidFill>
                  <a:schemeClr val="tx1"/>
                </a:solidFill>
                <a:latin typeface="Times New Roman" pitchFamily="18" charset="0"/>
                <a:cs typeface="Times New Roman" pitchFamily="18" charset="0"/>
              </a:endParaRPr>
            </a:p>
          </p:txBody>
        </p:sp>
        <p:sp>
          <p:nvSpPr>
            <p:cNvPr id="77" name="Rectangle 143"/>
            <p:cNvSpPr>
              <a:spLocks noChangeArrowheads="1"/>
            </p:cNvSpPr>
            <p:nvPr/>
          </p:nvSpPr>
          <p:spPr bwMode="auto">
            <a:xfrm>
              <a:off x="5171884" y="234258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100</a:t>
              </a:r>
              <a:endParaRPr kumimoji="0" lang="en-US" sz="1600" b="0">
                <a:solidFill>
                  <a:schemeClr val="tx1"/>
                </a:solidFill>
                <a:latin typeface="Times New Roman" pitchFamily="18" charset="0"/>
                <a:cs typeface="Times New Roman" pitchFamily="18" charset="0"/>
              </a:endParaRPr>
            </a:p>
          </p:txBody>
        </p:sp>
        <p:sp>
          <p:nvSpPr>
            <p:cNvPr id="78" name="Rectangle 144"/>
            <p:cNvSpPr>
              <a:spLocks noChangeArrowheads="1"/>
            </p:cNvSpPr>
            <p:nvPr/>
          </p:nvSpPr>
          <p:spPr bwMode="auto">
            <a:xfrm>
              <a:off x="5171884" y="173933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79" name="Rectangle 145"/>
            <p:cNvSpPr>
              <a:spLocks noChangeArrowheads="1"/>
            </p:cNvSpPr>
            <p:nvPr/>
          </p:nvSpPr>
          <p:spPr bwMode="auto">
            <a:xfrm>
              <a:off x="5171884" y="113449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81" name="Rectangle 148"/>
            <p:cNvSpPr>
              <a:spLocks noChangeArrowheads="1"/>
            </p:cNvSpPr>
            <p:nvPr/>
          </p:nvSpPr>
          <p:spPr bwMode="auto">
            <a:xfrm>
              <a:off x="5171884" y="143611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250</a:t>
              </a:r>
              <a:endParaRPr kumimoji="0" lang="en-US" sz="1600" b="0">
                <a:solidFill>
                  <a:schemeClr val="tx1"/>
                </a:solidFill>
                <a:latin typeface="Times New Roman" pitchFamily="18" charset="0"/>
                <a:cs typeface="Times New Roman" pitchFamily="18" charset="0"/>
              </a:endParaRPr>
            </a:p>
          </p:txBody>
        </p:sp>
        <p:sp>
          <p:nvSpPr>
            <p:cNvPr id="82" name="Rectangle 149"/>
            <p:cNvSpPr>
              <a:spLocks noChangeArrowheads="1"/>
            </p:cNvSpPr>
            <p:nvPr/>
          </p:nvSpPr>
          <p:spPr bwMode="auto">
            <a:xfrm>
              <a:off x="5171884" y="204095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83" name="Rectangle 150"/>
            <p:cNvSpPr>
              <a:spLocks noChangeArrowheads="1"/>
            </p:cNvSpPr>
            <p:nvPr/>
          </p:nvSpPr>
          <p:spPr bwMode="auto">
            <a:xfrm>
              <a:off x="5271897" y="2644206"/>
              <a:ext cx="2032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50</a:t>
              </a:r>
              <a:endParaRPr kumimoji="0" lang="en-US" sz="1600" b="0">
                <a:solidFill>
                  <a:schemeClr val="tx1"/>
                </a:solidFill>
                <a:latin typeface="Times New Roman" pitchFamily="18" charset="0"/>
                <a:cs typeface="Times New Roman" pitchFamily="18" charset="0"/>
              </a:endParaRPr>
            </a:p>
          </p:txBody>
        </p:sp>
        <p:sp>
          <p:nvSpPr>
            <p:cNvPr id="89" name="Rectangle 156"/>
            <p:cNvSpPr>
              <a:spLocks noChangeArrowheads="1"/>
            </p:cNvSpPr>
            <p:nvPr/>
          </p:nvSpPr>
          <p:spPr bwMode="auto">
            <a:xfrm>
              <a:off x="5178234" y="83286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350</a:t>
              </a:r>
              <a:endParaRPr kumimoji="0" lang="en-US" sz="1600" b="0">
                <a:solidFill>
                  <a:schemeClr val="tx1"/>
                </a:solidFill>
                <a:latin typeface="Times New Roman" pitchFamily="18" charset="0"/>
                <a:cs typeface="Times New Roman" pitchFamily="18" charset="0"/>
              </a:endParaRPr>
            </a:p>
          </p:txBody>
        </p:sp>
        <p:sp>
          <p:nvSpPr>
            <p:cNvPr id="126" name="Rectangle 157"/>
            <p:cNvSpPr>
              <a:spLocks noChangeArrowheads="1"/>
            </p:cNvSpPr>
            <p:nvPr/>
          </p:nvSpPr>
          <p:spPr bwMode="auto">
            <a:xfrm>
              <a:off x="5178234" y="5312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400</a:t>
              </a:r>
              <a:endParaRPr kumimoji="0" lang="en-US" sz="1600" b="0">
                <a:solidFill>
                  <a:schemeClr val="tx1"/>
                </a:solidFill>
                <a:latin typeface="Times New Roman" pitchFamily="18" charset="0"/>
                <a:cs typeface="Times New Roman" pitchFamily="18" charset="0"/>
              </a:endParaRPr>
            </a:p>
          </p:txBody>
        </p:sp>
        <p:sp>
          <p:nvSpPr>
            <p:cNvPr id="127" name="Rectangle 158"/>
            <p:cNvSpPr>
              <a:spLocks noChangeArrowheads="1"/>
            </p:cNvSpPr>
            <p:nvPr/>
          </p:nvSpPr>
          <p:spPr bwMode="auto">
            <a:xfrm>
              <a:off x="5184584" y="22961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grpSp>
      <p:sp>
        <p:nvSpPr>
          <p:cNvPr id="131" name="Line 161"/>
          <p:cNvSpPr>
            <a:spLocks noChangeShapeType="1"/>
          </p:cNvSpPr>
          <p:nvPr/>
        </p:nvSpPr>
        <p:spPr bwMode="auto">
          <a:xfrm>
            <a:off x="5402199" y="2301179"/>
            <a:ext cx="6096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132" name="Group 166"/>
          <p:cNvGrpSpPr>
            <a:grpSpLocks/>
          </p:cNvGrpSpPr>
          <p:nvPr/>
        </p:nvGrpSpPr>
        <p:grpSpPr bwMode="auto">
          <a:xfrm>
            <a:off x="5578411" y="2242441"/>
            <a:ext cx="490538" cy="301625"/>
            <a:chOff x="668" y="3240"/>
            <a:chExt cx="309" cy="190"/>
          </a:xfrm>
        </p:grpSpPr>
        <p:sp>
          <p:nvSpPr>
            <p:cNvPr id="133" name="Rectangle 151"/>
            <p:cNvSpPr>
              <a:spLocks noChangeArrowheads="1"/>
            </p:cNvSpPr>
            <p:nvPr/>
          </p:nvSpPr>
          <p:spPr bwMode="auto">
            <a:xfrm>
              <a:off x="668" y="3275"/>
              <a:ext cx="2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US</a:t>
              </a:r>
              <a:r>
                <a:rPr kumimoji="0" lang="en-US" sz="1600" b="1" i="1" baseline="-25000" dirty="0">
                  <a:latin typeface="Times New Roman" pitchFamily="18" charset="0"/>
                  <a:cs typeface="Times New Roman" pitchFamily="18" charset="0"/>
                </a:rPr>
                <a:t>1</a:t>
              </a:r>
              <a:endParaRPr kumimoji="0" lang="en-US" sz="1600" b="1" baseline="-25000" dirty="0">
                <a:latin typeface="Times New Roman" pitchFamily="18" charset="0"/>
                <a:cs typeface="Times New Roman" pitchFamily="18" charset="0"/>
              </a:endParaRPr>
            </a:p>
          </p:txBody>
        </p:sp>
        <p:sp>
          <p:nvSpPr>
            <p:cNvPr id="134" name="Freeform 155"/>
            <p:cNvSpPr>
              <a:spLocks/>
            </p:cNvSpPr>
            <p:nvPr/>
          </p:nvSpPr>
          <p:spPr bwMode="auto">
            <a:xfrm>
              <a:off x="902" y="3240"/>
              <a:ext cx="75" cy="75"/>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135" name="Rectangle 21"/>
          <p:cNvSpPr>
            <a:spLocks noChangeArrowheads="1"/>
          </p:cNvSpPr>
          <p:nvPr/>
        </p:nvSpPr>
        <p:spPr bwMode="auto">
          <a:xfrm>
            <a:off x="8259779" y="3573474"/>
            <a:ext cx="52418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Japan</a:t>
            </a:r>
            <a:endParaRPr kumimoji="0" lang="en-US" sz="1600" b="1" i="1">
              <a:solidFill>
                <a:schemeClr val="tx1"/>
              </a:solidFill>
              <a:latin typeface="Times New Roman" pitchFamily="18" charset="0"/>
              <a:cs typeface="Times New Roman" pitchFamily="18" charset="0"/>
            </a:endParaRPr>
          </a:p>
        </p:txBody>
      </p:sp>
      <p:sp>
        <p:nvSpPr>
          <p:cNvPr id="144" name="Line 101"/>
          <p:cNvSpPr>
            <a:spLocks noChangeShapeType="1"/>
          </p:cNvSpPr>
          <p:nvPr/>
        </p:nvSpPr>
        <p:spPr bwMode="auto">
          <a:xfrm>
            <a:off x="5406523" y="5084749"/>
            <a:ext cx="4572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45" name="Line 102"/>
          <p:cNvSpPr>
            <a:spLocks noChangeShapeType="1"/>
          </p:cNvSpPr>
          <p:nvPr/>
        </p:nvSpPr>
        <p:spPr bwMode="auto">
          <a:xfrm>
            <a:off x="5846261" y="5084749"/>
            <a:ext cx="36539" cy="1186053"/>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151" name="Rectangle 137"/>
          <p:cNvSpPr>
            <a:spLocks noChangeArrowheads="1"/>
          </p:cNvSpPr>
          <p:nvPr/>
        </p:nvSpPr>
        <p:spPr bwMode="auto">
          <a:xfrm>
            <a:off x="5019914" y="3423621"/>
            <a:ext cx="878446"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Clothing</a:t>
            </a:r>
            <a:br>
              <a:rPr kumimoji="0" lang="en-US" sz="1400" b="0">
                <a:solidFill>
                  <a:srgbClr val="000000"/>
                </a:solidFill>
                <a:latin typeface="Times New Roman" pitchFamily="18" charset="0"/>
                <a:cs typeface="Times New Roman" pitchFamily="18" charset="0"/>
              </a:rPr>
            </a:br>
            <a:r>
              <a:rPr kumimoji="0" lang="en-US" sz="1200" b="0" i="1">
                <a:solidFill>
                  <a:srgbClr val="000000"/>
                </a:solidFill>
                <a:latin typeface="Times New Roman" pitchFamily="18" charset="0"/>
                <a:cs typeface="Times New Roman" pitchFamily="18" charset="0"/>
              </a:rPr>
              <a:t>(million units)</a:t>
            </a:r>
          </a:p>
        </p:txBody>
      </p:sp>
      <p:sp>
        <p:nvSpPr>
          <p:cNvPr id="152" name="Line 168"/>
          <p:cNvSpPr>
            <a:spLocks noChangeShapeType="1"/>
          </p:cNvSpPr>
          <p:nvPr/>
        </p:nvSpPr>
        <p:spPr bwMode="auto">
          <a:xfrm>
            <a:off x="5425629" y="3944362"/>
            <a:ext cx="914343" cy="2353427"/>
          </a:xfrm>
          <a:prstGeom prst="line">
            <a:avLst/>
          </a:prstGeom>
          <a:noFill/>
          <a:ln w="57150">
            <a:solidFill>
              <a:srgbClr val="C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53" name="Group 169"/>
          <p:cNvGrpSpPr>
            <a:grpSpLocks/>
          </p:cNvGrpSpPr>
          <p:nvPr/>
        </p:nvGrpSpPr>
        <p:grpSpPr bwMode="auto">
          <a:xfrm>
            <a:off x="5795016" y="4751755"/>
            <a:ext cx="295275" cy="377825"/>
            <a:chOff x="3588" y="2806"/>
            <a:chExt cx="186" cy="238"/>
          </a:xfrm>
        </p:grpSpPr>
        <p:sp>
          <p:nvSpPr>
            <p:cNvPr id="154" name="Rectangle 170"/>
            <p:cNvSpPr>
              <a:spLocks noChangeArrowheads="1"/>
            </p:cNvSpPr>
            <p:nvPr/>
          </p:nvSpPr>
          <p:spPr bwMode="auto">
            <a:xfrm>
              <a:off x="3666" y="2806"/>
              <a:ext cx="1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J</a:t>
              </a:r>
              <a:r>
                <a:rPr kumimoji="0" lang="en-US" sz="1600" b="1" i="1" baseline="-25000" dirty="0">
                  <a:latin typeface="Times New Roman" pitchFamily="18" charset="0"/>
                  <a:cs typeface="Times New Roman" pitchFamily="18" charset="0"/>
                </a:rPr>
                <a:t>1</a:t>
              </a:r>
              <a:endParaRPr kumimoji="0" lang="en-US" sz="1600" b="1" baseline="-25000" dirty="0">
                <a:latin typeface="Times New Roman" pitchFamily="18" charset="0"/>
                <a:cs typeface="Times New Roman" pitchFamily="18" charset="0"/>
              </a:endParaRPr>
            </a:p>
          </p:txBody>
        </p:sp>
        <p:sp>
          <p:nvSpPr>
            <p:cNvPr id="155" name="Freeform 171"/>
            <p:cNvSpPr>
              <a:spLocks/>
            </p:cNvSpPr>
            <p:nvPr/>
          </p:nvSpPr>
          <p:spPr bwMode="auto">
            <a:xfrm>
              <a:off x="3588" y="2969"/>
              <a:ext cx="75" cy="75"/>
            </a:xfrm>
            <a:custGeom>
              <a:avLst/>
              <a:gdLst/>
              <a:ahLst/>
              <a:cxnLst>
                <a:cxn ang="0">
                  <a:pos x="0" y="78"/>
                </a:cxn>
                <a:cxn ang="0">
                  <a:pos x="10" y="38"/>
                </a:cxn>
                <a:cxn ang="0">
                  <a:pos x="38" y="10"/>
                </a:cxn>
                <a:cxn ang="0">
                  <a:pos x="76" y="0"/>
                </a:cxn>
                <a:cxn ang="0">
                  <a:pos x="76" y="0"/>
                </a:cxn>
                <a:cxn ang="0">
                  <a:pos x="115" y="10"/>
                </a:cxn>
                <a:cxn ang="0">
                  <a:pos x="142" y="38"/>
                </a:cxn>
                <a:cxn ang="0">
                  <a:pos x="153" y="78"/>
                </a:cxn>
                <a:cxn ang="0">
                  <a:pos x="153" y="78"/>
                </a:cxn>
                <a:cxn ang="0">
                  <a:pos x="142" y="116"/>
                </a:cxn>
                <a:cxn ang="0">
                  <a:pos x="115" y="144"/>
                </a:cxn>
                <a:cxn ang="0">
                  <a:pos x="76" y="154"/>
                </a:cxn>
                <a:cxn ang="0">
                  <a:pos x="76" y="154"/>
                </a:cxn>
                <a:cxn ang="0">
                  <a:pos x="38" y="144"/>
                </a:cxn>
                <a:cxn ang="0">
                  <a:pos x="10" y="116"/>
                </a:cxn>
                <a:cxn ang="0">
                  <a:pos x="0" y="78"/>
                </a:cxn>
                <a:cxn ang="0">
                  <a:pos x="0" y="78"/>
                </a:cxn>
                <a:cxn ang="0">
                  <a:pos x="0" y="78"/>
                </a:cxn>
              </a:cxnLst>
              <a:rect l="0" t="0" r="r" b="b"/>
              <a:pathLst>
                <a:path w="153" h="154">
                  <a:moveTo>
                    <a:pt x="0" y="78"/>
                  </a:moveTo>
                  <a:lnTo>
                    <a:pt x="10" y="38"/>
                  </a:lnTo>
                  <a:lnTo>
                    <a:pt x="38" y="10"/>
                  </a:lnTo>
                  <a:lnTo>
                    <a:pt x="76" y="0"/>
                  </a:lnTo>
                  <a:lnTo>
                    <a:pt x="76" y="0"/>
                  </a:lnTo>
                  <a:lnTo>
                    <a:pt x="115" y="10"/>
                  </a:lnTo>
                  <a:lnTo>
                    <a:pt x="142" y="38"/>
                  </a:lnTo>
                  <a:lnTo>
                    <a:pt x="153" y="78"/>
                  </a:lnTo>
                  <a:lnTo>
                    <a:pt x="153" y="78"/>
                  </a:lnTo>
                  <a:lnTo>
                    <a:pt x="142" y="116"/>
                  </a:lnTo>
                  <a:lnTo>
                    <a:pt x="115" y="144"/>
                  </a:lnTo>
                  <a:lnTo>
                    <a:pt x="76" y="154"/>
                  </a:lnTo>
                  <a:lnTo>
                    <a:pt x="76" y="154"/>
                  </a:lnTo>
                  <a:lnTo>
                    <a:pt x="38" y="144"/>
                  </a:lnTo>
                  <a:lnTo>
                    <a:pt x="10" y="116"/>
                  </a:lnTo>
                  <a:lnTo>
                    <a:pt x="0" y="78"/>
                  </a:lnTo>
                  <a:lnTo>
                    <a:pt x="0" y="78"/>
                  </a:lnTo>
                  <a:lnTo>
                    <a:pt x="0" y="78"/>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56" name="Group 165"/>
          <p:cNvGrpSpPr>
            <a:grpSpLocks/>
          </p:cNvGrpSpPr>
          <p:nvPr/>
        </p:nvGrpSpPr>
        <p:grpSpPr bwMode="auto">
          <a:xfrm>
            <a:off x="6300729" y="5974626"/>
            <a:ext cx="196850" cy="352425"/>
            <a:chOff x="3890" y="3650"/>
            <a:chExt cx="124" cy="222"/>
          </a:xfrm>
        </p:grpSpPr>
        <p:sp>
          <p:nvSpPr>
            <p:cNvPr id="157" name="Rectangle 26"/>
            <p:cNvSpPr>
              <a:spLocks noChangeArrowheads="1"/>
            </p:cNvSpPr>
            <p:nvPr/>
          </p:nvSpPr>
          <p:spPr bwMode="auto">
            <a:xfrm>
              <a:off x="3941" y="3650"/>
              <a:ext cx="73"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S</a:t>
              </a:r>
              <a:endParaRPr kumimoji="0" lang="en-US" sz="1800" dirty="0">
                <a:solidFill>
                  <a:schemeClr val="tx1"/>
                </a:solidFill>
                <a:latin typeface="Times New Roman" pitchFamily="18" charset="0"/>
                <a:cs typeface="Times New Roman" pitchFamily="18" charset="0"/>
              </a:endParaRPr>
            </a:p>
          </p:txBody>
        </p:sp>
        <p:sp>
          <p:nvSpPr>
            <p:cNvPr id="158" name="Freeform 107"/>
            <p:cNvSpPr>
              <a:spLocks/>
            </p:cNvSpPr>
            <p:nvPr/>
          </p:nvSpPr>
          <p:spPr bwMode="auto">
            <a:xfrm>
              <a:off x="3890" y="3820"/>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3" name="Group 2"/>
          <p:cNvGrpSpPr/>
          <p:nvPr/>
        </p:nvGrpSpPr>
        <p:grpSpPr>
          <a:xfrm>
            <a:off x="5030286" y="3719801"/>
            <a:ext cx="3178196" cy="2837645"/>
            <a:chOff x="5176590" y="3475151"/>
            <a:chExt cx="3178196" cy="3089275"/>
          </a:xfrm>
        </p:grpSpPr>
        <p:sp>
          <p:nvSpPr>
            <p:cNvPr id="136" name="Rectangle 22"/>
            <p:cNvSpPr>
              <a:spLocks noChangeArrowheads="1"/>
            </p:cNvSpPr>
            <p:nvPr/>
          </p:nvSpPr>
          <p:spPr bwMode="auto">
            <a:xfrm>
              <a:off x="6351340" y="631995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137" name="Rectangle 23"/>
            <p:cNvSpPr>
              <a:spLocks noChangeArrowheads="1"/>
            </p:cNvSpPr>
            <p:nvPr/>
          </p:nvSpPr>
          <p:spPr bwMode="auto">
            <a:xfrm>
              <a:off x="5176590" y="5264264"/>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138" name="Rectangle 24"/>
            <p:cNvSpPr>
              <a:spLocks noChangeArrowheads="1"/>
            </p:cNvSpPr>
            <p:nvPr/>
          </p:nvSpPr>
          <p:spPr bwMode="auto">
            <a:xfrm>
              <a:off x="5176590" y="4359389"/>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139" name="Rectangle 25"/>
            <p:cNvSpPr>
              <a:spLocks noChangeArrowheads="1"/>
            </p:cNvSpPr>
            <p:nvPr/>
          </p:nvSpPr>
          <p:spPr bwMode="auto">
            <a:xfrm>
              <a:off x="5176590" y="347515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sp>
          <p:nvSpPr>
            <p:cNvPr id="140" name="Rectangle 54"/>
            <p:cNvSpPr>
              <a:spLocks noChangeArrowheads="1"/>
            </p:cNvSpPr>
            <p:nvPr/>
          </p:nvSpPr>
          <p:spPr bwMode="auto">
            <a:xfrm>
              <a:off x="5176590" y="39260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375</a:t>
              </a:r>
              <a:endParaRPr kumimoji="0" lang="en-US" sz="1600" b="0">
                <a:solidFill>
                  <a:schemeClr val="tx1"/>
                </a:solidFill>
                <a:latin typeface="Times New Roman" pitchFamily="18" charset="0"/>
                <a:cs typeface="Times New Roman" pitchFamily="18" charset="0"/>
              </a:endParaRPr>
            </a:p>
          </p:txBody>
        </p:sp>
        <p:sp>
          <p:nvSpPr>
            <p:cNvPr id="141" name="Rectangle 55"/>
            <p:cNvSpPr>
              <a:spLocks noChangeArrowheads="1"/>
            </p:cNvSpPr>
            <p:nvPr/>
          </p:nvSpPr>
          <p:spPr bwMode="auto">
            <a:xfrm>
              <a:off x="5176590" y="481182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225</a:t>
              </a:r>
              <a:endParaRPr kumimoji="0" lang="en-US" sz="1600" b="0">
                <a:solidFill>
                  <a:schemeClr val="tx1"/>
                </a:solidFill>
                <a:latin typeface="Times New Roman" pitchFamily="18" charset="0"/>
                <a:cs typeface="Times New Roman" pitchFamily="18" charset="0"/>
              </a:endParaRPr>
            </a:p>
          </p:txBody>
        </p:sp>
        <p:sp>
          <p:nvSpPr>
            <p:cNvPr id="142" name="Rectangle 56"/>
            <p:cNvSpPr>
              <a:spLocks noChangeArrowheads="1"/>
            </p:cNvSpPr>
            <p:nvPr/>
          </p:nvSpPr>
          <p:spPr bwMode="auto">
            <a:xfrm>
              <a:off x="5227390" y="5716701"/>
              <a:ext cx="2540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 75</a:t>
              </a:r>
              <a:endParaRPr kumimoji="0" lang="en-US" sz="1600" b="0">
                <a:solidFill>
                  <a:schemeClr val="tx1"/>
                </a:solidFill>
                <a:latin typeface="Times New Roman" pitchFamily="18" charset="0"/>
                <a:cs typeface="Times New Roman" pitchFamily="18" charset="0"/>
              </a:endParaRPr>
            </a:p>
          </p:txBody>
        </p:sp>
        <p:sp>
          <p:nvSpPr>
            <p:cNvPr id="143" name="Rectangle 57"/>
            <p:cNvSpPr>
              <a:spLocks noChangeArrowheads="1"/>
            </p:cNvSpPr>
            <p:nvPr/>
          </p:nvSpPr>
          <p:spPr bwMode="auto">
            <a:xfrm>
              <a:off x="5905252" y="6319951"/>
              <a:ext cx="2032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75</a:t>
              </a:r>
              <a:endParaRPr kumimoji="0" lang="en-US" sz="1600" b="0">
                <a:solidFill>
                  <a:schemeClr val="tx1"/>
                </a:solidFill>
                <a:latin typeface="Times New Roman" pitchFamily="18" charset="0"/>
                <a:cs typeface="Times New Roman" pitchFamily="18" charset="0"/>
              </a:endParaRPr>
            </a:p>
          </p:txBody>
        </p:sp>
        <p:sp>
          <p:nvSpPr>
            <p:cNvPr id="162" name="Rectangle 173"/>
            <p:cNvSpPr>
              <a:spLocks noChangeArrowheads="1"/>
            </p:cNvSpPr>
            <p:nvPr/>
          </p:nvSpPr>
          <p:spPr bwMode="auto">
            <a:xfrm>
              <a:off x="7978527"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sp>
          <p:nvSpPr>
            <p:cNvPr id="163" name="Rectangle 174"/>
            <p:cNvSpPr>
              <a:spLocks noChangeArrowheads="1"/>
            </p:cNvSpPr>
            <p:nvPr/>
          </p:nvSpPr>
          <p:spPr bwMode="auto">
            <a:xfrm>
              <a:off x="7437190"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164" name="Rectangle 175"/>
            <p:cNvSpPr>
              <a:spLocks noChangeArrowheads="1"/>
            </p:cNvSpPr>
            <p:nvPr/>
          </p:nvSpPr>
          <p:spPr bwMode="auto">
            <a:xfrm>
              <a:off x="6895852"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225</a:t>
              </a:r>
              <a:endParaRPr kumimoji="0" lang="en-US" sz="1600" b="0">
                <a:solidFill>
                  <a:schemeClr val="tx1"/>
                </a:solidFill>
                <a:latin typeface="Times New Roman" pitchFamily="18" charset="0"/>
                <a:cs typeface="Times New Roman" pitchFamily="18" charset="0"/>
              </a:endParaRPr>
            </a:p>
          </p:txBody>
        </p:sp>
        <p:grpSp>
          <p:nvGrpSpPr>
            <p:cNvPr id="165" name="Group 176"/>
            <p:cNvGrpSpPr>
              <a:grpSpLocks/>
            </p:cNvGrpSpPr>
            <p:nvPr/>
          </p:nvGrpSpPr>
          <p:grpSpPr bwMode="auto">
            <a:xfrm>
              <a:off x="5549652" y="3522776"/>
              <a:ext cx="2805134" cy="2765425"/>
              <a:chOff x="834" y="2082"/>
              <a:chExt cx="1517" cy="1714"/>
            </a:xfrm>
          </p:grpSpPr>
          <p:sp>
            <p:nvSpPr>
              <p:cNvPr id="166" name="Line 177"/>
              <p:cNvSpPr>
                <a:spLocks noChangeShapeType="1"/>
              </p:cNvSpPr>
              <p:nvPr/>
            </p:nvSpPr>
            <p:spPr bwMode="auto">
              <a:xfrm>
                <a:off x="834" y="2082"/>
                <a:ext cx="0" cy="1714"/>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67" name="Line 178"/>
              <p:cNvSpPr>
                <a:spLocks noChangeShapeType="1"/>
              </p:cNvSpPr>
              <p:nvPr/>
            </p:nvSpPr>
            <p:spPr bwMode="auto">
              <a:xfrm>
                <a:off x="834" y="3792"/>
                <a:ext cx="1517"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grpSp>
      <p:sp>
        <p:nvSpPr>
          <p:cNvPr id="188" name="Rectangle 109"/>
          <p:cNvSpPr>
            <a:spLocks noChangeArrowheads="1"/>
          </p:cNvSpPr>
          <p:nvPr/>
        </p:nvSpPr>
        <p:spPr bwMode="auto">
          <a:xfrm>
            <a:off x="8251981" y="6074599"/>
            <a:ext cx="527388" cy="46782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Food</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(million </a:t>
            </a:r>
            <a:r>
              <a:rPr kumimoji="0" lang="en-US" sz="1200" b="0" i="1" dirty="0" smtClean="0">
                <a:solidFill>
                  <a:srgbClr val="000000"/>
                </a:solidFill>
                <a:latin typeface="Times New Roman" pitchFamily="18" charset="0"/>
                <a:cs typeface="Times New Roman" pitchFamily="18" charset="0"/>
              </a:rPr>
              <a:t/>
            </a:r>
            <a:br>
              <a:rPr kumimoji="0" lang="en-US" sz="1200" b="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  units</a:t>
            </a:r>
            <a:r>
              <a:rPr kumimoji="0" lang="en-US" sz="1200" b="0" i="1" dirty="0">
                <a:solidFill>
                  <a:srgbClr val="000000"/>
                </a:solidFill>
                <a:latin typeface="Times New Roman" pitchFamily="18" charset="0"/>
                <a:cs typeface="Times New Roman" pitchFamily="18" charset="0"/>
              </a:rPr>
              <a:t>)</a:t>
            </a:r>
            <a:endParaRPr kumimoji="0" lang="en-US" sz="1200" b="0" i="1" dirty="0">
              <a:solidFill>
                <a:schemeClr val="tx1"/>
              </a:solidFill>
              <a:latin typeface="Times New Roman" pitchFamily="18" charset="0"/>
              <a:cs typeface="Times New Roman" pitchFamily="18" charset="0"/>
            </a:endParaRPr>
          </a:p>
        </p:txBody>
      </p:sp>
      <p:sp>
        <p:nvSpPr>
          <p:cNvPr id="95" name="Line 145"/>
          <p:cNvSpPr>
            <a:spLocks noChangeShapeType="1"/>
          </p:cNvSpPr>
          <p:nvPr/>
        </p:nvSpPr>
        <p:spPr bwMode="auto">
          <a:xfrm>
            <a:off x="5403348" y="855368"/>
            <a:ext cx="2442901" cy="2265532"/>
          </a:xfrm>
          <a:prstGeom prst="line">
            <a:avLst/>
          </a:prstGeom>
          <a:noFill/>
          <a:ln w="57150">
            <a:solidFill>
              <a:schemeClr val="accent6">
                <a:lumMod val="60000"/>
                <a:lumOff val="40000"/>
              </a:schemeClr>
            </a:solidFill>
            <a:round/>
            <a:headEnd/>
            <a:tailEnd/>
          </a:ln>
        </p:spPr>
        <p:txBody>
          <a:bodyPr>
            <a:prstTxWarp prst="textNoShape">
              <a:avLst/>
            </a:prstTxWarp>
          </a:bodyPr>
          <a:lstStyle/>
          <a:p>
            <a:endParaRPr lang="en-US"/>
          </a:p>
        </p:txBody>
      </p:sp>
      <p:grpSp>
        <p:nvGrpSpPr>
          <p:cNvPr id="96" name="Group 179"/>
          <p:cNvGrpSpPr>
            <a:grpSpLocks/>
          </p:cNvGrpSpPr>
          <p:nvPr/>
        </p:nvGrpSpPr>
        <p:grpSpPr bwMode="auto">
          <a:xfrm>
            <a:off x="5366195" y="633542"/>
            <a:ext cx="255588" cy="290512"/>
            <a:chOff x="526" y="2201"/>
            <a:chExt cx="161" cy="183"/>
          </a:xfrm>
        </p:grpSpPr>
        <p:sp>
          <p:nvSpPr>
            <p:cNvPr id="97" name="Freeform 146"/>
            <p:cNvSpPr>
              <a:spLocks/>
            </p:cNvSpPr>
            <p:nvPr/>
          </p:nvSpPr>
          <p:spPr bwMode="auto">
            <a:xfrm>
              <a:off x="526" y="233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p>
          </p:txBody>
        </p:sp>
        <p:sp>
          <p:nvSpPr>
            <p:cNvPr id="98" name="Rectangle 148"/>
            <p:cNvSpPr>
              <a:spLocks noChangeArrowheads="1"/>
            </p:cNvSpPr>
            <p:nvPr/>
          </p:nvSpPr>
          <p:spPr bwMode="auto">
            <a:xfrm>
              <a:off x="588" y="2201"/>
              <a:ext cx="99" cy="165"/>
            </a:xfrm>
            <a:prstGeom prst="rect">
              <a:avLst/>
            </a:prstGeom>
            <a:noFill/>
            <a:ln w="9525">
              <a:noFill/>
              <a:miter lim="800000"/>
              <a:headEnd/>
              <a:tailEnd/>
            </a:ln>
          </p:spPr>
          <p:txBody>
            <a:bodyPr wrap="non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O</a:t>
              </a:r>
              <a:endParaRPr kumimoji="0" lang="en-US" dirty="0">
                <a:solidFill>
                  <a:schemeClr val="tx1"/>
                </a:solidFill>
                <a:latin typeface="Times New Roman" pitchFamily="18" charset="0"/>
                <a:cs typeface="Times New Roman" pitchFamily="18" charset="0"/>
              </a:endParaRPr>
            </a:p>
          </p:txBody>
        </p:sp>
      </p:grpSp>
      <p:sp>
        <p:nvSpPr>
          <p:cNvPr id="99" name="Line 171"/>
          <p:cNvSpPr>
            <a:spLocks noChangeShapeType="1"/>
          </p:cNvSpPr>
          <p:nvPr/>
        </p:nvSpPr>
        <p:spPr bwMode="auto">
          <a:xfrm>
            <a:off x="5425629" y="3889661"/>
            <a:ext cx="2527300" cy="2396115"/>
          </a:xfrm>
          <a:prstGeom prst="line">
            <a:avLst/>
          </a:prstGeom>
          <a:noFill/>
          <a:ln w="57150">
            <a:solidFill>
              <a:schemeClr val="accent6">
                <a:lumMod val="60000"/>
                <a:lumOff val="40000"/>
              </a:schemeClr>
            </a:solidFill>
            <a:round/>
            <a:headEnd/>
            <a:tailEnd/>
          </a:ln>
        </p:spPr>
        <p:txBody>
          <a:bodyPr>
            <a:prstTxWarp prst="textNoShape">
              <a:avLst/>
            </a:prstTxWarp>
          </a:bodyPr>
          <a:lstStyle/>
          <a:p>
            <a:endParaRPr lang="en-US"/>
          </a:p>
        </p:txBody>
      </p:sp>
      <p:grpSp>
        <p:nvGrpSpPr>
          <p:cNvPr id="100" name="Group 182"/>
          <p:cNvGrpSpPr>
            <a:grpSpLocks/>
          </p:cNvGrpSpPr>
          <p:nvPr/>
        </p:nvGrpSpPr>
        <p:grpSpPr bwMode="auto">
          <a:xfrm>
            <a:off x="7934641" y="5974626"/>
            <a:ext cx="266700" cy="368300"/>
            <a:chOff x="5053" y="3629"/>
            <a:chExt cx="168" cy="232"/>
          </a:xfrm>
        </p:grpSpPr>
        <p:sp>
          <p:nvSpPr>
            <p:cNvPr id="101" name="Freeform 168"/>
            <p:cNvSpPr>
              <a:spLocks/>
            </p:cNvSpPr>
            <p:nvPr/>
          </p:nvSpPr>
          <p:spPr bwMode="auto">
            <a:xfrm>
              <a:off x="5053" y="3803"/>
              <a:ext cx="58" cy="58"/>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p>
          </p:txBody>
        </p:sp>
        <p:sp>
          <p:nvSpPr>
            <p:cNvPr id="102" name="Rectangle 170"/>
            <p:cNvSpPr>
              <a:spLocks noChangeArrowheads="1"/>
            </p:cNvSpPr>
            <p:nvPr/>
          </p:nvSpPr>
          <p:spPr bwMode="auto">
            <a:xfrm>
              <a:off x="5098" y="3629"/>
              <a:ext cx="123" cy="173"/>
            </a:xfrm>
            <a:prstGeom prst="rect">
              <a:avLst/>
            </a:prstGeom>
            <a:noFill/>
            <a:ln w="9525">
              <a:noFill/>
              <a:miter lim="800000"/>
              <a:headEnd/>
              <a:tailEnd/>
            </a:ln>
          </p:spPr>
          <p:txBody>
            <a:bodyPr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T</a:t>
              </a:r>
              <a:endParaRPr kumimoji="0" lang="en-US" sz="1800" dirty="0">
                <a:solidFill>
                  <a:schemeClr val="tx1"/>
                </a:solidFill>
                <a:latin typeface="Times New Roman" pitchFamily="18" charset="0"/>
                <a:cs typeface="Times New Roman" pitchFamily="18" charset="0"/>
              </a:endParaRPr>
            </a:p>
          </p:txBody>
        </p:sp>
      </p:grpSp>
      <p:grpSp>
        <p:nvGrpSpPr>
          <p:cNvPr id="103" name="Group 172"/>
          <p:cNvGrpSpPr>
            <a:grpSpLocks/>
          </p:cNvGrpSpPr>
          <p:nvPr/>
        </p:nvGrpSpPr>
        <p:grpSpPr bwMode="auto">
          <a:xfrm>
            <a:off x="6740081" y="4173824"/>
            <a:ext cx="2030413" cy="1077912"/>
            <a:chOff x="4224" y="2405"/>
            <a:chExt cx="1279" cy="679"/>
          </a:xfrm>
        </p:grpSpPr>
        <p:sp>
          <p:nvSpPr>
            <p:cNvPr id="104" name="Line 173"/>
            <p:cNvSpPr>
              <a:spLocks noChangeShapeType="1"/>
            </p:cNvSpPr>
            <p:nvPr/>
          </p:nvSpPr>
          <p:spPr bwMode="auto">
            <a:xfrm flipH="1">
              <a:off x="4308" y="2661"/>
              <a:ext cx="423" cy="423"/>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p>
          </p:txBody>
        </p:sp>
        <p:grpSp>
          <p:nvGrpSpPr>
            <p:cNvPr id="105" name="Group 174"/>
            <p:cNvGrpSpPr>
              <a:grpSpLocks/>
            </p:cNvGrpSpPr>
            <p:nvPr/>
          </p:nvGrpSpPr>
          <p:grpSpPr bwMode="auto">
            <a:xfrm>
              <a:off x="4224" y="2405"/>
              <a:ext cx="1279" cy="256"/>
              <a:chOff x="4224" y="2405"/>
              <a:chExt cx="1279" cy="256"/>
            </a:xfrm>
          </p:grpSpPr>
          <p:sp>
            <p:nvSpPr>
              <p:cNvPr id="106" name="Rectangle 175"/>
              <p:cNvSpPr>
                <a:spLocks noChangeArrowheads="1"/>
              </p:cNvSpPr>
              <p:nvPr/>
            </p:nvSpPr>
            <p:spPr bwMode="auto">
              <a:xfrm>
                <a:off x="4224" y="2405"/>
                <a:ext cx="1279" cy="256"/>
              </a:xfrm>
              <a:prstGeom prst="rect">
                <a:avLst/>
              </a:prstGeom>
              <a:solidFill>
                <a:schemeClr val="bg1"/>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a:p>
            </p:txBody>
          </p:sp>
          <p:sp>
            <p:nvSpPr>
              <p:cNvPr id="107" name="Rectangle 176"/>
              <p:cNvSpPr>
                <a:spLocks noChangeArrowheads="1"/>
              </p:cNvSpPr>
              <p:nvPr/>
            </p:nvSpPr>
            <p:spPr bwMode="auto">
              <a:xfrm>
                <a:off x="4274" y="2426"/>
                <a:ext cx="1179" cy="21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400" b="0" dirty="0">
                    <a:solidFill>
                      <a:srgbClr val="000000"/>
                    </a:solidFill>
                    <a:latin typeface="Times New Roman" pitchFamily="18" charset="0"/>
                    <a:cs typeface="Times New Roman" pitchFamily="18" charset="0"/>
                  </a:rPr>
                  <a:t>Consumption possibilities</a:t>
                </a:r>
                <a:br>
                  <a:rPr kumimoji="0" lang="en-US" sz="1400" b="0" dirty="0">
                    <a:solidFill>
                      <a:srgbClr val="000000"/>
                    </a:solidFill>
                    <a:latin typeface="Times New Roman" pitchFamily="18" charset="0"/>
                    <a:cs typeface="Times New Roman" pitchFamily="18" charset="0"/>
                  </a:rPr>
                </a:br>
                <a:r>
                  <a:rPr kumimoji="0" lang="en-US" sz="1400" b="0" dirty="0">
                    <a:solidFill>
                      <a:srgbClr val="000000"/>
                    </a:solidFill>
                    <a:latin typeface="Times New Roman" pitchFamily="18" charset="0"/>
                    <a:cs typeface="Times New Roman" pitchFamily="18" charset="0"/>
                  </a:rPr>
                  <a:t>of Japan </a:t>
                </a:r>
                <a:r>
                  <a:rPr kumimoji="0" lang="en-US" sz="1400" i="1" dirty="0">
                    <a:solidFill>
                      <a:srgbClr val="000000"/>
                    </a:solidFill>
                    <a:latin typeface="Times New Roman" pitchFamily="18" charset="0"/>
                    <a:cs typeface="Times New Roman" pitchFamily="18" charset="0"/>
                  </a:rPr>
                  <a:t>with trade</a:t>
                </a:r>
                <a:endParaRPr kumimoji="0" lang="en-US" sz="1400" i="1" dirty="0">
                  <a:solidFill>
                    <a:schemeClr val="tx1"/>
                  </a:solidFill>
                  <a:latin typeface="Times New Roman" pitchFamily="18" charset="0"/>
                  <a:cs typeface="Times New Roman" pitchFamily="18" charset="0"/>
                </a:endParaRPr>
              </a:p>
            </p:txBody>
          </p:sp>
        </p:grpSp>
      </p:grpSp>
      <p:grpSp>
        <p:nvGrpSpPr>
          <p:cNvPr id="108" name="Group 87"/>
          <p:cNvGrpSpPr>
            <a:grpSpLocks/>
          </p:cNvGrpSpPr>
          <p:nvPr/>
        </p:nvGrpSpPr>
        <p:grpSpPr bwMode="auto">
          <a:xfrm>
            <a:off x="6574662" y="1031131"/>
            <a:ext cx="2006600" cy="1011238"/>
            <a:chOff x="1992" y="2357"/>
            <a:chExt cx="1264" cy="637"/>
          </a:xfrm>
        </p:grpSpPr>
        <p:sp>
          <p:nvSpPr>
            <p:cNvPr id="109" name="Line 62"/>
            <p:cNvSpPr>
              <a:spLocks noChangeShapeType="1"/>
            </p:cNvSpPr>
            <p:nvPr/>
          </p:nvSpPr>
          <p:spPr bwMode="auto">
            <a:xfrm flipH="1">
              <a:off x="2181" y="2600"/>
              <a:ext cx="394" cy="394"/>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latin typeface="Times New Roman" pitchFamily="18" charset="0"/>
                <a:cs typeface="Times New Roman" pitchFamily="18" charset="0"/>
              </a:endParaRPr>
            </a:p>
          </p:txBody>
        </p:sp>
        <p:grpSp>
          <p:nvGrpSpPr>
            <p:cNvPr id="110" name="Group 86"/>
            <p:cNvGrpSpPr>
              <a:grpSpLocks/>
            </p:cNvGrpSpPr>
            <p:nvPr/>
          </p:nvGrpSpPr>
          <p:grpSpPr bwMode="auto">
            <a:xfrm>
              <a:off x="1992" y="2357"/>
              <a:ext cx="1264" cy="243"/>
              <a:chOff x="1992" y="2357"/>
              <a:chExt cx="1264" cy="243"/>
            </a:xfrm>
          </p:grpSpPr>
          <p:sp>
            <p:nvSpPr>
              <p:cNvPr id="111" name="Rectangle 64"/>
              <p:cNvSpPr>
                <a:spLocks noChangeArrowheads="1"/>
              </p:cNvSpPr>
              <p:nvPr/>
            </p:nvSpPr>
            <p:spPr bwMode="auto">
              <a:xfrm>
                <a:off x="1992" y="2357"/>
                <a:ext cx="1264" cy="243"/>
              </a:xfrm>
              <a:prstGeom prst="rect">
                <a:avLst/>
              </a:prstGeom>
              <a:solidFill>
                <a:schemeClr val="bg1"/>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sp>
            <p:nvSpPr>
              <p:cNvPr id="112" name="Rectangle 65"/>
              <p:cNvSpPr>
                <a:spLocks noChangeArrowheads="1"/>
              </p:cNvSpPr>
              <p:nvPr/>
            </p:nvSpPr>
            <p:spPr bwMode="auto">
              <a:xfrm>
                <a:off x="2037" y="2383"/>
                <a:ext cx="1179" cy="217"/>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400" b="0" dirty="0">
                    <a:solidFill>
                      <a:srgbClr val="000000"/>
                    </a:solidFill>
                    <a:latin typeface="Times New Roman" pitchFamily="18" charset="0"/>
                    <a:cs typeface="Times New Roman" pitchFamily="18" charset="0"/>
                  </a:rPr>
                  <a:t>Consumption possibilities</a:t>
                </a:r>
                <a:br>
                  <a:rPr kumimoji="0" lang="en-US" sz="1400" b="0" dirty="0">
                    <a:solidFill>
                      <a:srgbClr val="000000"/>
                    </a:solidFill>
                    <a:latin typeface="Times New Roman" pitchFamily="18" charset="0"/>
                    <a:cs typeface="Times New Roman" pitchFamily="18" charset="0"/>
                  </a:rPr>
                </a:br>
                <a:r>
                  <a:rPr kumimoji="0" lang="en-US" sz="1400" b="0" dirty="0">
                    <a:solidFill>
                      <a:srgbClr val="000000"/>
                    </a:solidFill>
                    <a:latin typeface="Times New Roman" pitchFamily="18" charset="0"/>
                    <a:cs typeface="Times New Roman" pitchFamily="18" charset="0"/>
                  </a:rPr>
                  <a:t>of U.S. </a:t>
                </a:r>
                <a:r>
                  <a:rPr kumimoji="0" lang="en-US" sz="1400" i="1" dirty="0">
                    <a:solidFill>
                      <a:srgbClr val="000000"/>
                    </a:solidFill>
                    <a:latin typeface="Times New Roman" pitchFamily="18" charset="0"/>
                    <a:cs typeface="Times New Roman" pitchFamily="18" charset="0"/>
                  </a:rPr>
                  <a:t>with</a:t>
                </a:r>
                <a:r>
                  <a:rPr kumimoji="0" lang="en-US" sz="1400" b="0" dirty="0">
                    <a:solidFill>
                      <a:srgbClr val="000000"/>
                    </a:solidFill>
                    <a:latin typeface="Times New Roman" pitchFamily="18" charset="0"/>
                    <a:cs typeface="Times New Roman" pitchFamily="18" charset="0"/>
                  </a:rPr>
                  <a:t> </a:t>
                </a:r>
                <a:r>
                  <a:rPr kumimoji="0" lang="en-US" sz="1400" i="1" dirty="0">
                    <a:solidFill>
                      <a:srgbClr val="000000"/>
                    </a:solidFill>
                    <a:latin typeface="Times New Roman" pitchFamily="18" charset="0"/>
                    <a:cs typeface="Times New Roman" pitchFamily="18" charset="0"/>
                  </a:rPr>
                  <a:t>trade</a:t>
                </a:r>
                <a:endParaRPr kumimoji="0" lang="en-US" sz="1400" i="1" dirty="0">
                  <a:solidFill>
                    <a:schemeClr val="tx1"/>
                  </a:solidFill>
                  <a:latin typeface="Times New Roman" pitchFamily="18" charset="0"/>
                  <a:cs typeface="Times New Roman" pitchFamily="18" charset="0"/>
                </a:endParaRPr>
              </a:p>
            </p:txBody>
          </p:sp>
        </p:grpSp>
      </p:grpSp>
      <p:grpSp>
        <p:nvGrpSpPr>
          <p:cNvPr id="128" name="Group 163"/>
          <p:cNvGrpSpPr>
            <a:grpSpLocks/>
          </p:cNvGrpSpPr>
          <p:nvPr/>
        </p:nvGrpSpPr>
        <p:grpSpPr bwMode="auto">
          <a:xfrm>
            <a:off x="7757604" y="2771650"/>
            <a:ext cx="146050" cy="349250"/>
            <a:chOff x="2058" y="3654"/>
            <a:chExt cx="92" cy="220"/>
          </a:xfrm>
        </p:grpSpPr>
        <p:sp>
          <p:nvSpPr>
            <p:cNvPr id="129" name="Rectangle 152"/>
            <p:cNvSpPr>
              <a:spLocks noChangeArrowheads="1"/>
            </p:cNvSpPr>
            <p:nvPr/>
          </p:nvSpPr>
          <p:spPr bwMode="auto">
            <a:xfrm>
              <a:off x="2058" y="3654"/>
              <a:ext cx="92" cy="165"/>
            </a:xfrm>
            <a:prstGeom prst="rect">
              <a:avLst/>
            </a:prstGeom>
            <a:noFill/>
            <a:ln w="9525">
              <a:noFill/>
              <a:miter lim="800000"/>
              <a:headEnd/>
              <a:tailEnd/>
            </a:ln>
          </p:spPr>
          <p:txBody>
            <a:bodyPr wrap="non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N</a:t>
              </a:r>
              <a:endParaRPr kumimoji="0" lang="en-US" dirty="0">
                <a:solidFill>
                  <a:schemeClr val="tx1"/>
                </a:solidFill>
                <a:latin typeface="Times New Roman" pitchFamily="18" charset="0"/>
                <a:cs typeface="Times New Roman" pitchFamily="18" charset="0"/>
              </a:endParaRPr>
            </a:p>
          </p:txBody>
        </p:sp>
        <p:sp>
          <p:nvSpPr>
            <p:cNvPr id="130" name="Freeform 160"/>
            <p:cNvSpPr>
              <a:spLocks/>
            </p:cNvSpPr>
            <p:nvPr/>
          </p:nvSpPr>
          <p:spPr bwMode="auto">
            <a:xfrm>
              <a:off x="2070" y="382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59" name="Group 164"/>
          <p:cNvGrpSpPr>
            <a:grpSpLocks/>
          </p:cNvGrpSpPr>
          <p:nvPr/>
        </p:nvGrpSpPr>
        <p:grpSpPr bwMode="auto">
          <a:xfrm>
            <a:off x="5374765" y="3724966"/>
            <a:ext cx="288925" cy="276226"/>
            <a:chOff x="3324" y="2044"/>
            <a:chExt cx="182" cy="174"/>
          </a:xfrm>
        </p:grpSpPr>
        <p:sp>
          <p:nvSpPr>
            <p:cNvPr id="160" name="Freeform 110"/>
            <p:cNvSpPr>
              <a:spLocks/>
            </p:cNvSpPr>
            <p:nvPr/>
          </p:nvSpPr>
          <p:spPr bwMode="auto">
            <a:xfrm>
              <a:off x="3324" y="2140"/>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61" name="Rectangle 138"/>
            <p:cNvSpPr>
              <a:spLocks noChangeArrowheads="1"/>
            </p:cNvSpPr>
            <p:nvPr/>
          </p:nvSpPr>
          <p:spPr bwMode="auto">
            <a:xfrm>
              <a:off x="3417" y="2044"/>
              <a:ext cx="89"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R</a:t>
              </a:r>
              <a:endParaRPr kumimoji="0" lang="en-US" sz="1800"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29103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6">
                                            <p:txEl>
                                              <p:pRg st="1" end="1"/>
                                            </p:txEl>
                                          </p:spTgt>
                                        </p:tgtEl>
                                        <p:attrNameLst>
                                          <p:attrName>style.visibility</p:attrName>
                                        </p:attrNameLst>
                                      </p:cBhvr>
                                      <p:to>
                                        <p:strVal val="visible"/>
                                      </p:to>
                                    </p:set>
                                    <p:animEffect transition="in" filter="dissolve">
                                      <p:cBhvr>
                                        <p:cTn id="12" dur="500"/>
                                        <p:tgtEl>
                                          <p:spTgt spid="196">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dissolve">
                                      <p:cBhvr>
                                        <p:cTn id="16" dur="500"/>
                                        <p:tgtEl>
                                          <p:spTgt spid="96"/>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95"/>
                                        </p:tgtEl>
                                        <p:attrNameLst>
                                          <p:attrName>style.visibility</p:attrName>
                                        </p:attrNameLst>
                                      </p:cBhvr>
                                      <p:to>
                                        <p:strVal val="visible"/>
                                      </p:to>
                                    </p:set>
                                    <p:animEffect transition="in" filter="dissolve">
                                      <p:cBhvr>
                                        <p:cTn id="20" dur="500"/>
                                        <p:tgtEl>
                                          <p:spTgt spid="95"/>
                                        </p:tgtEl>
                                      </p:cBhvr>
                                    </p:animEffect>
                                  </p:childTnLst>
                                </p:cTn>
                              </p:par>
                            </p:childTnLst>
                          </p:cTn>
                        </p:par>
                        <p:par>
                          <p:cTn id="21" fill="hold">
                            <p:stCondLst>
                              <p:cond delay="1500"/>
                            </p:stCondLst>
                            <p:childTnLst>
                              <p:par>
                                <p:cTn id="22" presetID="17" presetClass="entr" presetSubtype="4" fill="hold" nodeType="afterEffect">
                                  <p:stCondLst>
                                    <p:cond delay="0"/>
                                  </p:stCondLst>
                                  <p:childTnLst>
                                    <p:set>
                                      <p:cBhvr>
                                        <p:cTn id="23" dur="1" fill="hold">
                                          <p:stCondLst>
                                            <p:cond delay="0"/>
                                          </p:stCondLst>
                                        </p:cTn>
                                        <p:tgtEl>
                                          <p:spTgt spid="108"/>
                                        </p:tgtEl>
                                        <p:attrNameLst>
                                          <p:attrName>style.visibility</p:attrName>
                                        </p:attrNameLst>
                                      </p:cBhvr>
                                      <p:to>
                                        <p:strVal val="visible"/>
                                      </p:to>
                                    </p:set>
                                    <p:anim calcmode="lin" valueType="num">
                                      <p:cBhvr>
                                        <p:cTn id="24" dur="500" fill="hold"/>
                                        <p:tgtEl>
                                          <p:spTgt spid="108"/>
                                        </p:tgtEl>
                                        <p:attrNameLst>
                                          <p:attrName>ppt_x</p:attrName>
                                        </p:attrNameLst>
                                      </p:cBhvr>
                                      <p:tavLst>
                                        <p:tav tm="0">
                                          <p:val>
                                            <p:strVal val="#ppt_x"/>
                                          </p:val>
                                        </p:tav>
                                        <p:tav tm="100000">
                                          <p:val>
                                            <p:strVal val="#ppt_x"/>
                                          </p:val>
                                        </p:tav>
                                      </p:tavLst>
                                    </p:anim>
                                    <p:anim calcmode="lin" valueType="num">
                                      <p:cBhvr>
                                        <p:cTn id="25" dur="500" fill="hold"/>
                                        <p:tgtEl>
                                          <p:spTgt spid="108"/>
                                        </p:tgtEl>
                                        <p:attrNameLst>
                                          <p:attrName>ppt_y</p:attrName>
                                        </p:attrNameLst>
                                      </p:cBhvr>
                                      <p:tavLst>
                                        <p:tav tm="0">
                                          <p:val>
                                            <p:strVal val="#ppt_y+#ppt_h/2"/>
                                          </p:val>
                                        </p:tav>
                                        <p:tav tm="100000">
                                          <p:val>
                                            <p:strVal val="#ppt_y"/>
                                          </p:val>
                                        </p:tav>
                                      </p:tavLst>
                                    </p:anim>
                                    <p:anim calcmode="lin" valueType="num">
                                      <p:cBhvr>
                                        <p:cTn id="26" dur="500" fill="hold"/>
                                        <p:tgtEl>
                                          <p:spTgt spid="108"/>
                                        </p:tgtEl>
                                        <p:attrNameLst>
                                          <p:attrName>ppt_w</p:attrName>
                                        </p:attrNameLst>
                                      </p:cBhvr>
                                      <p:tavLst>
                                        <p:tav tm="0">
                                          <p:val>
                                            <p:strVal val="#ppt_w"/>
                                          </p:val>
                                        </p:tav>
                                        <p:tav tm="100000">
                                          <p:val>
                                            <p:strVal val="#ppt_w"/>
                                          </p:val>
                                        </p:tav>
                                      </p:tavLst>
                                    </p:anim>
                                    <p:anim calcmode="lin" valueType="num">
                                      <p:cBhvr>
                                        <p:cTn id="27" dur="500" fill="hold"/>
                                        <p:tgtEl>
                                          <p:spTgt spid="108"/>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96">
                                            <p:txEl>
                                              <p:pRg st="2" end="2"/>
                                            </p:txEl>
                                          </p:spTgt>
                                        </p:tgtEl>
                                        <p:attrNameLst>
                                          <p:attrName>style.visibility</p:attrName>
                                        </p:attrNameLst>
                                      </p:cBhvr>
                                      <p:to>
                                        <p:strVal val="visible"/>
                                      </p:to>
                                    </p:set>
                                    <p:animEffect transition="in" filter="dissolve">
                                      <p:cBhvr>
                                        <p:cTn id="32" dur="500"/>
                                        <p:tgtEl>
                                          <p:spTgt spid="196">
                                            <p:txEl>
                                              <p:pRg st="2" end="2"/>
                                            </p:txEl>
                                          </p:spTgt>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100"/>
                                        </p:tgtEl>
                                        <p:attrNameLst>
                                          <p:attrName>style.visibility</p:attrName>
                                        </p:attrNameLst>
                                      </p:cBhvr>
                                      <p:to>
                                        <p:strVal val="visible"/>
                                      </p:to>
                                    </p:set>
                                    <p:animEffect transition="in" filter="dissolve">
                                      <p:cBhvr>
                                        <p:cTn id="36" dur="500"/>
                                        <p:tgtEl>
                                          <p:spTgt spid="100"/>
                                        </p:tgtEl>
                                      </p:cBhvr>
                                    </p:animEffect>
                                  </p:childTnLst>
                                </p:cTn>
                              </p:par>
                            </p:childTnLst>
                          </p:cTn>
                        </p:par>
                        <p:par>
                          <p:cTn id="37" fill="hold">
                            <p:stCondLst>
                              <p:cond delay="1000"/>
                            </p:stCondLst>
                            <p:childTnLst>
                              <p:par>
                                <p:cTn id="38" presetID="9" presetClass="entr" presetSubtype="0" fill="hold" grpId="0" nodeType="afterEffect">
                                  <p:stCondLst>
                                    <p:cond delay="0"/>
                                  </p:stCondLst>
                                  <p:childTnLst>
                                    <p:set>
                                      <p:cBhvr>
                                        <p:cTn id="39" dur="1" fill="hold">
                                          <p:stCondLst>
                                            <p:cond delay="0"/>
                                          </p:stCondLst>
                                        </p:cTn>
                                        <p:tgtEl>
                                          <p:spTgt spid="99"/>
                                        </p:tgtEl>
                                        <p:attrNameLst>
                                          <p:attrName>style.visibility</p:attrName>
                                        </p:attrNameLst>
                                      </p:cBhvr>
                                      <p:to>
                                        <p:strVal val="visible"/>
                                      </p:to>
                                    </p:set>
                                    <p:animEffect transition="in" filter="dissolve">
                                      <p:cBhvr>
                                        <p:cTn id="40" dur="500"/>
                                        <p:tgtEl>
                                          <p:spTgt spid="99"/>
                                        </p:tgtEl>
                                      </p:cBhvr>
                                    </p:animEffect>
                                  </p:childTnLst>
                                </p:cTn>
                              </p:par>
                            </p:childTnLst>
                          </p:cTn>
                        </p:par>
                        <p:par>
                          <p:cTn id="41" fill="hold">
                            <p:stCondLst>
                              <p:cond delay="1500"/>
                            </p:stCondLst>
                            <p:childTnLst>
                              <p:par>
                                <p:cTn id="42" presetID="17" presetClass="entr" presetSubtype="4" fill="hold" nodeType="afterEffect">
                                  <p:stCondLst>
                                    <p:cond delay="0"/>
                                  </p:stCondLst>
                                  <p:childTnLst>
                                    <p:set>
                                      <p:cBhvr>
                                        <p:cTn id="43" dur="1" fill="hold">
                                          <p:stCondLst>
                                            <p:cond delay="0"/>
                                          </p:stCondLst>
                                        </p:cTn>
                                        <p:tgtEl>
                                          <p:spTgt spid="103"/>
                                        </p:tgtEl>
                                        <p:attrNameLst>
                                          <p:attrName>style.visibility</p:attrName>
                                        </p:attrNameLst>
                                      </p:cBhvr>
                                      <p:to>
                                        <p:strVal val="visible"/>
                                      </p:to>
                                    </p:set>
                                    <p:anim calcmode="lin" valueType="num">
                                      <p:cBhvr>
                                        <p:cTn id="44" dur="500" fill="hold"/>
                                        <p:tgtEl>
                                          <p:spTgt spid="103"/>
                                        </p:tgtEl>
                                        <p:attrNameLst>
                                          <p:attrName>ppt_x</p:attrName>
                                        </p:attrNameLst>
                                      </p:cBhvr>
                                      <p:tavLst>
                                        <p:tav tm="0">
                                          <p:val>
                                            <p:strVal val="#ppt_x"/>
                                          </p:val>
                                        </p:tav>
                                        <p:tav tm="100000">
                                          <p:val>
                                            <p:strVal val="#ppt_x"/>
                                          </p:val>
                                        </p:tav>
                                      </p:tavLst>
                                    </p:anim>
                                    <p:anim calcmode="lin" valueType="num">
                                      <p:cBhvr>
                                        <p:cTn id="45" dur="500" fill="hold"/>
                                        <p:tgtEl>
                                          <p:spTgt spid="103"/>
                                        </p:tgtEl>
                                        <p:attrNameLst>
                                          <p:attrName>ppt_y</p:attrName>
                                        </p:attrNameLst>
                                      </p:cBhvr>
                                      <p:tavLst>
                                        <p:tav tm="0">
                                          <p:val>
                                            <p:strVal val="#ppt_y+#ppt_h/2"/>
                                          </p:val>
                                        </p:tav>
                                        <p:tav tm="100000">
                                          <p:val>
                                            <p:strVal val="#ppt_y"/>
                                          </p:val>
                                        </p:tav>
                                      </p:tavLst>
                                    </p:anim>
                                    <p:anim calcmode="lin" valueType="num">
                                      <p:cBhvr>
                                        <p:cTn id="46" dur="500" fill="hold"/>
                                        <p:tgtEl>
                                          <p:spTgt spid="103"/>
                                        </p:tgtEl>
                                        <p:attrNameLst>
                                          <p:attrName>ppt_w</p:attrName>
                                        </p:attrNameLst>
                                      </p:cBhvr>
                                      <p:tavLst>
                                        <p:tav tm="0">
                                          <p:val>
                                            <p:strVal val="#ppt_w"/>
                                          </p:val>
                                        </p:tav>
                                        <p:tav tm="100000">
                                          <p:val>
                                            <p:strVal val="#ppt_w"/>
                                          </p:val>
                                        </p:tav>
                                      </p:tavLst>
                                    </p:anim>
                                    <p:anim calcmode="lin" valueType="num">
                                      <p:cBhvr>
                                        <p:cTn id="47" dur="500" fill="hold"/>
                                        <p:tgtEl>
                                          <p:spTgt spid="1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4800600" y="118873"/>
            <a:ext cx="4105242" cy="6487166"/>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316519"/>
            <a:ext cx="8904855" cy="1047060"/>
          </a:xfrm>
        </p:spPr>
        <p:txBody>
          <a:bodyPr/>
          <a:lstStyle/>
          <a:p>
            <a:r>
              <a:rPr lang="en-US" sz="2900" dirty="0" smtClean="0"/>
              <a:t>Trade Expands </a:t>
            </a:r>
            <a:br>
              <a:rPr lang="en-US" sz="2900" dirty="0" smtClean="0"/>
            </a:br>
            <a:r>
              <a:rPr lang="en-US" sz="2900" dirty="0" smtClean="0"/>
              <a:t>Consumption Possibilities</a:t>
            </a:r>
            <a:endParaRPr lang="en-US" sz="2900" dirty="0"/>
          </a:p>
        </p:txBody>
      </p:sp>
      <p:sp>
        <p:nvSpPr>
          <p:cNvPr id="196" name="Content Placeholder 2"/>
          <p:cNvSpPr>
            <a:spLocks noGrp="1"/>
          </p:cNvSpPr>
          <p:nvPr>
            <p:ph idx="1"/>
          </p:nvPr>
        </p:nvSpPr>
        <p:spPr>
          <a:xfrm>
            <a:off x="63183" y="2065197"/>
            <a:ext cx="4664265" cy="3238161"/>
          </a:xfrm>
        </p:spPr>
        <p:txBody>
          <a:bodyPr/>
          <a:lstStyle/>
          <a:p>
            <a:pPr marL="169863" indent="-169863">
              <a:lnSpc>
                <a:spcPct val="90000"/>
              </a:lnSpc>
            </a:pPr>
            <a:r>
              <a:rPr lang="en-US" sz="2100" dirty="0">
                <a:solidFill>
                  <a:schemeClr val="tx1"/>
                </a:solidFill>
                <a:ea typeface="ＭＳ Ｐゴシック" pitchFamily="-107" charset="-128"/>
                <a:cs typeface="ＭＳ Ｐゴシック" pitchFamily="-107" charset="-128"/>
              </a:rPr>
              <a:t>For example, with specialization and trade, the U.S. could increase its consumption from </a:t>
            </a:r>
            <a:r>
              <a:rPr lang="en-US" sz="2100" b="1" i="1" dirty="0">
                <a:solidFill>
                  <a:schemeClr val="tx1"/>
                </a:solidFill>
                <a:ea typeface="ＭＳ Ｐゴシック" pitchFamily="-107" charset="-128"/>
                <a:cs typeface="ＭＳ Ｐゴシック" pitchFamily="-107" charset="-128"/>
              </a:rPr>
              <a:t>US</a:t>
            </a:r>
            <a:r>
              <a:rPr lang="en-US" sz="2100" b="1" i="1" baseline="-25000" dirty="0">
                <a:solidFill>
                  <a:schemeClr val="tx1"/>
                </a:solidFill>
                <a:ea typeface="ＭＳ Ｐゴシック" pitchFamily="-107" charset="-128"/>
                <a:cs typeface="ＭＳ Ｐゴシック" pitchFamily="-107" charset="-128"/>
              </a:rPr>
              <a:t>1</a:t>
            </a:r>
            <a:r>
              <a:rPr lang="en-US" sz="2100" dirty="0">
                <a:solidFill>
                  <a:schemeClr val="tx1"/>
                </a:solidFill>
                <a:ea typeface="ＭＳ Ｐゴシック" pitchFamily="-107" charset="-128"/>
                <a:cs typeface="ＭＳ Ｐゴシック" pitchFamily="-107" charset="-128"/>
              </a:rPr>
              <a:t> to </a:t>
            </a:r>
            <a:r>
              <a:rPr lang="en-US" sz="2100" b="1" i="1" dirty="0">
                <a:solidFill>
                  <a:schemeClr val="tx1"/>
                </a:solidFill>
                <a:ea typeface="ＭＳ Ｐゴシック" pitchFamily="-107" charset="-128"/>
                <a:cs typeface="ＭＳ Ｐゴシック" pitchFamily="-107" charset="-128"/>
              </a:rPr>
              <a:t>US</a:t>
            </a:r>
            <a:r>
              <a:rPr lang="en-US" sz="2100" b="1" i="1" baseline="-25000" dirty="0">
                <a:solidFill>
                  <a:schemeClr val="tx1"/>
                </a:solidFill>
                <a:ea typeface="ＭＳ Ｐゴシック" pitchFamily="-107" charset="-128"/>
                <a:cs typeface="ＭＳ Ｐゴシック" pitchFamily="-107" charset="-128"/>
              </a:rPr>
              <a:t>2</a:t>
            </a:r>
            <a:r>
              <a:rPr lang="en-US" sz="2100" dirty="0">
                <a:solidFill>
                  <a:schemeClr val="tx1"/>
                </a:solidFill>
                <a:ea typeface="ＭＳ Ｐゴシック" pitchFamily="-107" charset="-128"/>
                <a:cs typeface="ＭＳ Ｐゴシック" pitchFamily="-107" charset="-128"/>
              </a:rPr>
              <a:t>, gaining 50 million units of clothing and 100 million units of food</a:t>
            </a:r>
            <a:r>
              <a:rPr lang="en-US" sz="2100" dirty="0" smtClean="0">
                <a:solidFill>
                  <a:schemeClr val="tx1"/>
                </a:solidFill>
                <a:ea typeface="ＭＳ Ｐゴシック" pitchFamily="-107" charset="-128"/>
                <a:cs typeface="ＭＳ Ｐゴシック" pitchFamily="-107" charset="-128"/>
              </a:rPr>
              <a:t>.</a:t>
            </a:r>
          </a:p>
          <a:p>
            <a:pPr marL="169863" indent="-169863">
              <a:lnSpc>
                <a:spcPct val="90000"/>
              </a:lnSpc>
            </a:pPr>
            <a:r>
              <a:rPr lang="en-US" sz="2100" dirty="0">
                <a:solidFill>
                  <a:schemeClr val="tx1"/>
                </a:solidFill>
                <a:ea typeface="Times New Roman" pitchFamily="-107" charset="0"/>
                <a:cs typeface="Times New Roman" pitchFamily="-107" charset="0"/>
              </a:rPr>
              <a:t>Simultaneously, Japan could increase consumption from </a:t>
            </a:r>
            <a:r>
              <a:rPr lang="en-US" sz="2100" b="1" i="1" dirty="0" smtClean="0">
                <a:solidFill>
                  <a:schemeClr val="tx1"/>
                </a:solidFill>
                <a:ea typeface="Times New Roman" pitchFamily="-107" charset="0"/>
                <a:cs typeface="Times New Roman" pitchFamily="-107" charset="0"/>
              </a:rPr>
              <a:t>J</a:t>
            </a:r>
            <a:r>
              <a:rPr lang="en-US" sz="2100" b="1" i="1" baseline="-25000" dirty="0" smtClean="0">
                <a:solidFill>
                  <a:schemeClr val="tx1"/>
                </a:solidFill>
                <a:ea typeface="Times New Roman" pitchFamily="-107" charset="0"/>
                <a:cs typeface="Times New Roman" pitchFamily="-107" charset="0"/>
              </a:rPr>
              <a:t>1</a:t>
            </a:r>
            <a:r>
              <a:rPr lang="en-US" sz="2100" dirty="0" smtClean="0">
                <a:solidFill>
                  <a:schemeClr val="tx1"/>
                </a:solidFill>
                <a:ea typeface="Times New Roman" pitchFamily="-107" charset="0"/>
                <a:cs typeface="Times New Roman" pitchFamily="-107" charset="0"/>
              </a:rPr>
              <a:t> </a:t>
            </a:r>
            <a:r>
              <a:rPr lang="en-US" sz="2100" dirty="0">
                <a:solidFill>
                  <a:schemeClr val="tx1"/>
                </a:solidFill>
                <a:ea typeface="Times New Roman" pitchFamily="-107" charset="0"/>
                <a:cs typeface="Times New Roman" pitchFamily="-107" charset="0"/>
              </a:rPr>
              <a:t>to </a:t>
            </a:r>
            <a:r>
              <a:rPr lang="en-US" sz="2100" b="1" i="1" dirty="0">
                <a:solidFill>
                  <a:schemeClr val="tx1"/>
                </a:solidFill>
                <a:ea typeface="Times New Roman" pitchFamily="-107" charset="0"/>
                <a:cs typeface="Times New Roman" pitchFamily="-107" charset="0"/>
              </a:rPr>
              <a:t>J</a:t>
            </a:r>
            <a:r>
              <a:rPr lang="en-US" sz="2100" b="1" i="1" baseline="-25000" dirty="0">
                <a:solidFill>
                  <a:schemeClr val="tx1"/>
                </a:solidFill>
                <a:ea typeface="Times New Roman" pitchFamily="-107" charset="0"/>
                <a:cs typeface="Times New Roman" pitchFamily="-107" charset="0"/>
              </a:rPr>
              <a:t>2</a:t>
            </a:r>
            <a:r>
              <a:rPr lang="en-US" sz="2100" dirty="0">
                <a:solidFill>
                  <a:schemeClr val="tx1"/>
                </a:solidFill>
                <a:ea typeface="Times New Roman" pitchFamily="-107" charset="0"/>
                <a:cs typeface="Times New Roman" pitchFamily="-107" charset="0"/>
              </a:rPr>
              <a:t>, a gain of 125 million units of food and 25 million units of clothing</a:t>
            </a:r>
            <a:r>
              <a:rPr lang="en-US" sz="2100" dirty="0" smtClean="0">
                <a:solidFill>
                  <a:schemeClr val="tx1"/>
                </a:solidFill>
                <a:ea typeface="Times New Roman" pitchFamily="-107" charset="0"/>
                <a:cs typeface="Times New Roman" pitchFamily="-107" charset="0"/>
              </a:rPr>
              <a:t>.</a:t>
            </a:r>
            <a:endParaRPr lang="en-US" sz="2100" dirty="0">
              <a:solidFill>
                <a:schemeClr val="tx1"/>
              </a:solidFill>
              <a:ea typeface="Times New Roman" pitchFamily="-107" charset="0"/>
              <a:cs typeface="Times New Roman" pitchFamily="-107" charset="0"/>
            </a:endParaRPr>
          </a:p>
        </p:txBody>
      </p:sp>
      <p:sp>
        <p:nvSpPr>
          <p:cNvPr id="62" name="Rectangle 9"/>
          <p:cNvSpPr>
            <a:spLocks noChangeArrowheads="1"/>
          </p:cNvSpPr>
          <p:nvPr/>
        </p:nvSpPr>
        <p:spPr bwMode="auto">
          <a:xfrm>
            <a:off x="7645626" y="347825"/>
            <a:ext cx="112530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United States</a:t>
            </a:r>
            <a:endParaRPr kumimoji="0" lang="en-US" sz="1600" b="1" i="1">
              <a:solidFill>
                <a:schemeClr val="tx1"/>
              </a:solidFill>
              <a:latin typeface="Times New Roman" pitchFamily="18" charset="0"/>
              <a:cs typeface="Times New Roman" pitchFamily="18" charset="0"/>
            </a:endParaRPr>
          </a:p>
        </p:txBody>
      </p:sp>
      <p:sp>
        <p:nvSpPr>
          <p:cNvPr id="63" name="Rectangle 109"/>
          <p:cNvSpPr>
            <a:spLocks noChangeArrowheads="1"/>
          </p:cNvSpPr>
          <p:nvPr/>
        </p:nvSpPr>
        <p:spPr bwMode="auto">
          <a:xfrm>
            <a:off x="8248395" y="2921674"/>
            <a:ext cx="527388" cy="46782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Food</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(million </a:t>
            </a:r>
            <a:r>
              <a:rPr kumimoji="0" lang="en-US" sz="1200" b="0" i="1" dirty="0" smtClean="0">
                <a:solidFill>
                  <a:srgbClr val="000000"/>
                </a:solidFill>
                <a:latin typeface="Times New Roman" pitchFamily="18" charset="0"/>
                <a:cs typeface="Times New Roman" pitchFamily="18" charset="0"/>
              </a:rPr>
              <a:t/>
            </a:r>
            <a:br>
              <a:rPr kumimoji="0" lang="en-US" sz="1200" b="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  units</a:t>
            </a:r>
            <a:r>
              <a:rPr kumimoji="0" lang="en-US" sz="1200" b="0" i="1" dirty="0">
                <a:solidFill>
                  <a:srgbClr val="000000"/>
                </a:solidFill>
                <a:latin typeface="Times New Roman" pitchFamily="18" charset="0"/>
                <a:cs typeface="Times New Roman" pitchFamily="18" charset="0"/>
              </a:rPr>
              <a:t>)</a:t>
            </a:r>
            <a:endParaRPr kumimoji="0" lang="en-US" sz="1200" b="0" i="1" dirty="0">
              <a:solidFill>
                <a:schemeClr val="tx1"/>
              </a:solidFill>
              <a:latin typeface="Times New Roman" pitchFamily="18" charset="0"/>
              <a:cs typeface="Times New Roman" pitchFamily="18" charset="0"/>
            </a:endParaRPr>
          </a:p>
        </p:txBody>
      </p:sp>
      <p:sp>
        <p:nvSpPr>
          <p:cNvPr id="72" name="Rectangle 136"/>
          <p:cNvSpPr>
            <a:spLocks noChangeArrowheads="1"/>
          </p:cNvSpPr>
          <p:nvPr/>
        </p:nvSpPr>
        <p:spPr bwMode="auto">
          <a:xfrm>
            <a:off x="5010912" y="172595"/>
            <a:ext cx="878446"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Clothing</a:t>
            </a:r>
            <a:br>
              <a:rPr kumimoji="0" lang="en-US" sz="1400" b="0">
                <a:solidFill>
                  <a:srgbClr val="000000"/>
                </a:solidFill>
                <a:latin typeface="Times New Roman" pitchFamily="18" charset="0"/>
                <a:cs typeface="Times New Roman" pitchFamily="18" charset="0"/>
              </a:rPr>
            </a:br>
            <a:r>
              <a:rPr kumimoji="0" lang="en-US" sz="1200" b="0" i="1">
                <a:solidFill>
                  <a:srgbClr val="000000"/>
                </a:solidFill>
                <a:latin typeface="Times New Roman" pitchFamily="18" charset="0"/>
                <a:cs typeface="Times New Roman" pitchFamily="18" charset="0"/>
              </a:rPr>
              <a:t>(million units)</a:t>
            </a:r>
            <a:endParaRPr kumimoji="0" lang="en-US" sz="1200" b="0" i="1">
              <a:solidFill>
                <a:schemeClr val="tx1"/>
              </a:solidFill>
              <a:latin typeface="Times New Roman" pitchFamily="18" charset="0"/>
              <a:cs typeface="Times New Roman" pitchFamily="18" charset="0"/>
            </a:endParaRPr>
          </a:p>
        </p:txBody>
      </p:sp>
      <p:sp>
        <p:nvSpPr>
          <p:cNvPr id="80" name="Line 146"/>
          <p:cNvSpPr>
            <a:spLocks noChangeShapeType="1"/>
          </p:cNvSpPr>
          <p:nvPr/>
        </p:nvSpPr>
        <p:spPr bwMode="auto">
          <a:xfrm>
            <a:off x="5416486" y="2042416"/>
            <a:ext cx="2378075" cy="1036601"/>
          </a:xfrm>
          <a:prstGeom prst="line">
            <a:avLst/>
          </a:prstGeom>
          <a:noFill/>
          <a:ln w="57150">
            <a:solidFill>
              <a:srgbClr val="C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84" name="Line 153"/>
          <p:cNvSpPr>
            <a:spLocks noChangeShapeType="1"/>
          </p:cNvSpPr>
          <p:nvPr/>
        </p:nvSpPr>
        <p:spPr bwMode="auto">
          <a:xfrm flipH="1">
            <a:off x="6013737" y="2315466"/>
            <a:ext cx="9174" cy="763551"/>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nvGrpSpPr>
          <p:cNvPr id="85" name="Group 162"/>
          <p:cNvGrpSpPr>
            <a:grpSpLocks/>
          </p:cNvGrpSpPr>
          <p:nvPr/>
        </p:nvGrpSpPr>
        <p:grpSpPr bwMode="auto">
          <a:xfrm>
            <a:off x="5355719" y="1724558"/>
            <a:ext cx="309563" cy="341313"/>
            <a:chOff x="534" y="2919"/>
            <a:chExt cx="195" cy="215"/>
          </a:xfrm>
        </p:grpSpPr>
        <p:sp>
          <p:nvSpPr>
            <p:cNvPr id="86" name="Rectangle 147"/>
            <p:cNvSpPr>
              <a:spLocks noChangeArrowheads="1"/>
            </p:cNvSpPr>
            <p:nvPr/>
          </p:nvSpPr>
          <p:spPr bwMode="auto">
            <a:xfrm>
              <a:off x="598" y="2919"/>
              <a:ext cx="131" cy="165"/>
            </a:xfrm>
            <a:prstGeom prst="rect">
              <a:avLst/>
            </a:prstGeom>
            <a:noFill/>
            <a:ln w="9525">
              <a:noFill/>
              <a:miter lim="800000"/>
              <a:headEnd/>
              <a:tailEnd/>
            </a:ln>
          </p:spPr>
          <p:txBody>
            <a:bodyPr wrap="squar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M</a:t>
              </a:r>
              <a:endParaRPr kumimoji="0" lang="en-US" b="0" dirty="0">
                <a:solidFill>
                  <a:schemeClr val="tx1"/>
                </a:solidFill>
                <a:latin typeface="Times New Roman" pitchFamily="18" charset="0"/>
                <a:cs typeface="Times New Roman" pitchFamily="18" charset="0"/>
              </a:endParaRPr>
            </a:p>
          </p:txBody>
        </p:sp>
        <p:sp>
          <p:nvSpPr>
            <p:cNvPr id="88" name="Freeform 154"/>
            <p:cNvSpPr>
              <a:spLocks/>
            </p:cNvSpPr>
            <p:nvPr/>
          </p:nvSpPr>
          <p:spPr bwMode="auto">
            <a:xfrm>
              <a:off x="534" y="308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6" name="Group 5"/>
          <p:cNvGrpSpPr/>
          <p:nvPr/>
        </p:nvGrpSpPr>
        <p:grpSpPr>
          <a:xfrm>
            <a:off x="5016436" y="466030"/>
            <a:ext cx="3192463" cy="2869725"/>
            <a:chOff x="5171884" y="229618"/>
            <a:chExt cx="3192463" cy="3124200"/>
          </a:xfrm>
        </p:grpSpPr>
        <p:grpSp>
          <p:nvGrpSpPr>
            <p:cNvPr id="64" name="Group 118"/>
            <p:cNvGrpSpPr>
              <a:grpSpLocks/>
            </p:cNvGrpSpPr>
            <p:nvPr/>
          </p:nvGrpSpPr>
          <p:grpSpPr bwMode="auto">
            <a:xfrm>
              <a:off x="5549709" y="315343"/>
              <a:ext cx="2814638" cy="2765425"/>
              <a:chOff x="834" y="2082"/>
              <a:chExt cx="1773" cy="1714"/>
            </a:xfrm>
          </p:grpSpPr>
          <p:sp>
            <p:nvSpPr>
              <p:cNvPr id="65" name="Line 116"/>
              <p:cNvSpPr>
                <a:spLocks noChangeShapeType="1"/>
              </p:cNvSpPr>
              <p:nvPr/>
            </p:nvSpPr>
            <p:spPr bwMode="auto">
              <a:xfrm>
                <a:off x="834" y="2082"/>
                <a:ext cx="0" cy="1714"/>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66" name="Line 117"/>
              <p:cNvSpPr>
                <a:spLocks noChangeShapeType="1"/>
              </p:cNvSpPr>
              <p:nvPr/>
            </p:nvSpPr>
            <p:spPr bwMode="auto">
              <a:xfrm>
                <a:off x="834" y="3792"/>
                <a:ext cx="1773"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sp>
          <p:nvSpPr>
            <p:cNvPr id="73" name="Rectangle 139"/>
            <p:cNvSpPr>
              <a:spLocks noChangeArrowheads="1"/>
            </p:cNvSpPr>
            <p:nvPr/>
          </p:nvSpPr>
          <p:spPr bwMode="auto">
            <a:xfrm>
              <a:off x="6013259"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100</a:t>
              </a:r>
              <a:endParaRPr kumimoji="0" lang="en-US" sz="1600" b="0">
                <a:solidFill>
                  <a:schemeClr val="tx1"/>
                </a:solidFill>
                <a:latin typeface="Times New Roman" pitchFamily="18" charset="0"/>
                <a:cs typeface="Times New Roman" pitchFamily="18" charset="0"/>
              </a:endParaRPr>
            </a:p>
          </p:txBody>
        </p:sp>
        <p:sp>
          <p:nvSpPr>
            <p:cNvPr id="74" name="Rectangle 140"/>
            <p:cNvSpPr>
              <a:spLocks noChangeArrowheads="1"/>
            </p:cNvSpPr>
            <p:nvPr/>
          </p:nvSpPr>
          <p:spPr bwMode="auto">
            <a:xfrm>
              <a:off x="6621272"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75" name="Rectangle 141"/>
            <p:cNvSpPr>
              <a:spLocks noChangeArrowheads="1"/>
            </p:cNvSpPr>
            <p:nvPr/>
          </p:nvSpPr>
          <p:spPr bwMode="auto">
            <a:xfrm>
              <a:off x="7227697"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76" name="Rectangle 142"/>
            <p:cNvSpPr>
              <a:spLocks noChangeArrowheads="1"/>
            </p:cNvSpPr>
            <p:nvPr/>
          </p:nvSpPr>
          <p:spPr bwMode="auto">
            <a:xfrm>
              <a:off x="7835709"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400</a:t>
              </a:r>
              <a:endParaRPr kumimoji="0" lang="en-US" sz="1600" b="0">
                <a:solidFill>
                  <a:schemeClr val="tx1"/>
                </a:solidFill>
                <a:latin typeface="Times New Roman" pitchFamily="18" charset="0"/>
                <a:cs typeface="Times New Roman" pitchFamily="18" charset="0"/>
              </a:endParaRPr>
            </a:p>
          </p:txBody>
        </p:sp>
        <p:sp>
          <p:nvSpPr>
            <p:cNvPr id="77" name="Rectangle 143"/>
            <p:cNvSpPr>
              <a:spLocks noChangeArrowheads="1"/>
            </p:cNvSpPr>
            <p:nvPr/>
          </p:nvSpPr>
          <p:spPr bwMode="auto">
            <a:xfrm>
              <a:off x="5171884" y="234258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100</a:t>
              </a:r>
              <a:endParaRPr kumimoji="0" lang="en-US" sz="1600" b="0">
                <a:solidFill>
                  <a:schemeClr val="tx1"/>
                </a:solidFill>
                <a:latin typeface="Times New Roman" pitchFamily="18" charset="0"/>
                <a:cs typeface="Times New Roman" pitchFamily="18" charset="0"/>
              </a:endParaRPr>
            </a:p>
          </p:txBody>
        </p:sp>
        <p:sp>
          <p:nvSpPr>
            <p:cNvPr id="78" name="Rectangle 144"/>
            <p:cNvSpPr>
              <a:spLocks noChangeArrowheads="1"/>
            </p:cNvSpPr>
            <p:nvPr/>
          </p:nvSpPr>
          <p:spPr bwMode="auto">
            <a:xfrm>
              <a:off x="5171884" y="173933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79" name="Rectangle 145"/>
            <p:cNvSpPr>
              <a:spLocks noChangeArrowheads="1"/>
            </p:cNvSpPr>
            <p:nvPr/>
          </p:nvSpPr>
          <p:spPr bwMode="auto">
            <a:xfrm>
              <a:off x="5171884" y="113449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81" name="Rectangle 148"/>
            <p:cNvSpPr>
              <a:spLocks noChangeArrowheads="1"/>
            </p:cNvSpPr>
            <p:nvPr/>
          </p:nvSpPr>
          <p:spPr bwMode="auto">
            <a:xfrm>
              <a:off x="5171884" y="143611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250</a:t>
              </a:r>
              <a:endParaRPr kumimoji="0" lang="en-US" sz="1600" b="0">
                <a:solidFill>
                  <a:schemeClr val="tx1"/>
                </a:solidFill>
                <a:latin typeface="Times New Roman" pitchFamily="18" charset="0"/>
                <a:cs typeface="Times New Roman" pitchFamily="18" charset="0"/>
              </a:endParaRPr>
            </a:p>
          </p:txBody>
        </p:sp>
        <p:sp>
          <p:nvSpPr>
            <p:cNvPr id="82" name="Rectangle 149"/>
            <p:cNvSpPr>
              <a:spLocks noChangeArrowheads="1"/>
            </p:cNvSpPr>
            <p:nvPr/>
          </p:nvSpPr>
          <p:spPr bwMode="auto">
            <a:xfrm>
              <a:off x="5171884" y="204095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83" name="Rectangle 150"/>
            <p:cNvSpPr>
              <a:spLocks noChangeArrowheads="1"/>
            </p:cNvSpPr>
            <p:nvPr/>
          </p:nvSpPr>
          <p:spPr bwMode="auto">
            <a:xfrm>
              <a:off x="5271897" y="2644206"/>
              <a:ext cx="2032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50</a:t>
              </a:r>
              <a:endParaRPr kumimoji="0" lang="en-US" sz="1600" b="0">
                <a:solidFill>
                  <a:schemeClr val="tx1"/>
                </a:solidFill>
                <a:latin typeface="Times New Roman" pitchFamily="18" charset="0"/>
                <a:cs typeface="Times New Roman" pitchFamily="18" charset="0"/>
              </a:endParaRPr>
            </a:p>
          </p:txBody>
        </p:sp>
        <p:sp>
          <p:nvSpPr>
            <p:cNvPr id="89" name="Rectangle 156"/>
            <p:cNvSpPr>
              <a:spLocks noChangeArrowheads="1"/>
            </p:cNvSpPr>
            <p:nvPr/>
          </p:nvSpPr>
          <p:spPr bwMode="auto">
            <a:xfrm>
              <a:off x="5178234" y="83286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350</a:t>
              </a:r>
              <a:endParaRPr kumimoji="0" lang="en-US" sz="1600" b="0">
                <a:solidFill>
                  <a:schemeClr val="tx1"/>
                </a:solidFill>
                <a:latin typeface="Times New Roman" pitchFamily="18" charset="0"/>
                <a:cs typeface="Times New Roman" pitchFamily="18" charset="0"/>
              </a:endParaRPr>
            </a:p>
          </p:txBody>
        </p:sp>
        <p:sp>
          <p:nvSpPr>
            <p:cNvPr id="126" name="Rectangle 157"/>
            <p:cNvSpPr>
              <a:spLocks noChangeArrowheads="1"/>
            </p:cNvSpPr>
            <p:nvPr/>
          </p:nvSpPr>
          <p:spPr bwMode="auto">
            <a:xfrm>
              <a:off x="5178234" y="5312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400</a:t>
              </a:r>
              <a:endParaRPr kumimoji="0" lang="en-US" sz="1600" b="0">
                <a:solidFill>
                  <a:schemeClr val="tx1"/>
                </a:solidFill>
                <a:latin typeface="Times New Roman" pitchFamily="18" charset="0"/>
                <a:cs typeface="Times New Roman" pitchFamily="18" charset="0"/>
              </a:endParaRPr>
            </a:p>
          </p:txBody>
        </p:sp>
        <p:sp>
          <p:nvSpPr>
            <p:cNvPr id="127" name="Rectangle 158"/>
            <p:cNvSpPr>
              <a:spLocks noChangeArrowheads="1"/>
            </p:cNvSpPr>
            <p:nvPr/>
          </p:nvSpPr>
          <p:spPr bwMode="auto">
            <a:xfrm>
              <a:off x="5184584" y="22961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grpSp>
      <p:sp>
        <p:nvSpPr>
          <p:cNvPr id="131" name="Line 161"/>
          <p:cNvSpPr>
            <a:spLocks noChangeShapeType="1"/>
          </p:cNvSpPr>
          <p:nvPr/>
        </p:nvSpPr>
        <p:spPr bwMode="auto">
          <a:xfrm>
            <a:off x="5402199" y="2301179"/>
            <a:ext cx="6096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132" name="Group 166"/>
          <p:cNvGrpSpPr>
            <a:grpSpLocks/>
          </p:cNvGrpSpPr>
          <p:nvPr/>
        </p:nvGrpSpPr>
        <p:grpSpPr bwMode="auto">
          <a:xfrm>
            <a:off x="5673661" y="2242441"/>
            <a:ext cx="395288" cy="339725"/>
            <a:chOff x="728" y="3240"/>
            <a:chExt cx="249" cy="214"/>
          </a:xfrm>
        </p:grpSpPr>
        <p:sp>
          <p:nvSpPr>
            <p:cNvPr id="133" name="Rectangle 151"/>
            <p:cNvSpPr>
              <a:spLocks noChangeArrowheads="1"/>
            </p:cNvSpPr>
            <p:nvPr/>
          </p:nvSpPr>
          <p:spPr bwMode="auto">
            <a:xfrm>
              <a:off x="728" y="3299"/>
              <a:ext cx="2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US</a:t>
              </a:r>
              <a:r>
                <a:rPr kumimoji="0" lang="en-US" sz="1600" b="1" i="1" baseline="-25000" dirty="0">
                  <a:latin typeface="Times New Roman" pitchFamily="18" charset="0"/>
                  <a:cs typeface="Times New Roman" pitchFamily="18" charset="0"/>
                </a:rPr>
                <a:t>1</a:t>
              </a:r>
              <a:endParaRPr kumimoji="0" lang="en-US" sz="1600" b="1" baseline="-25000" dirty="0">
                <a:latin typeface="Times New Roman" pitchFamily="18" charset="0"/>
                <a:cs typeface="Times New Roman" pitchFamily="18" charset="0"/>
              </a:endParaRPr>
            </a:p>
          </p:txBody>
        </p:sp>
        <p:sp>
          <p:nvSpPr>
            <p:cNvPr id="134" name="Freeform 155"/>
            <p:cNvSpPr>
              <a:spLocks/>
            </p:cNvSpPr>
            <p:nvPr/>
          </p:nvSpPr>
          <p:spPr bwMode="auto">
            <a:xfrm>
              <a:off x="902" y="3240"/>
              <a:ext cx="75" cy="75"/>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135" name="Rectangle 21"/>
          <p:cNvSpPr>
            <a:spLocks noChangeArrowheads="1"/>
          </p:cNvSpPr>
          <p:nvPr/>
        </p:nvSpPr>
        <p:spPr bwMode="auto">
          <a:xfrm>
            <a:off x="8259779" y="3573474"/>
            <a:ext cx="52418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Japan</a:t>
            </a:r>
            <a:endParaRPr kumimoji="0" lang="en-US" sz="1600" b="1" i="1">
              <a:solidFill>
                <a:schemeClr val="tx1"/>
              </a:solidFill>
              <a:latin typeface="Times New Roman" pitchFamily="18" charset="0"/>
              <a:cs typeface="Times New Roman" pitchFamily="18" charset="0"/>
            </a:endParaRPr>
          </a:p>
        </p:txBody>
      </p:sp>
      <p:sp>
        <p:nvSpPr>
          <p:cNvPr id="144" name="Line 101"/>
          <p:cNvSpPr>
            <a:spLocks noChangeShapeType="1"/>
          </p:cNvSpPr>
          <p:nvPr/>
        </p:nvSpPr>
        <p:spPr bwMode="auto">
          <a:xfrm>
            <a:off x="5406523" y="5084749"/>
            <a:ext cx="4572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45" name="Line 102"/>
          <p:cNvSpPr>
            <a:spLocks noChangeShapeType="1"/>
          </p:cNvSpPr>
          <p:nvPr/>
        </p:nvSpPr>
        <p:spPr bwMode="auto">
          <a:xfrm>
            <a:off x="5846261" y="5084749"/>
            <a:ext cx="36539" cy="1186053"/>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151" name="Rectangle 137"/>
          <p:cNvSpPr>
            <a:spLocks noChangeArrowheads="1"/>
          </p:cNvSpPr>
          <p:nvPr/>
        </p:nvSpPr>
        <p:spPr bwMode="auto">
          <a:xfrm>
            <a:off x="5019914" y="3423621"/>
            <a:ext cx="878446"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Clothing</a:t>
            </a:r>
            <a:br>
              <a:rPr kumimoji="0" lang="en-US" sz="1400" b="0">
                <a:solidFill>
                  <a:srgbClr val="000000"/>
                </a:solidFill>
                <a:latin typeface="Times New Roman" pitchFamily="18" charset="0"/>
                <a:cs typeface="Times New Roman" pitchFamily="18" charset="0"/>
              </a:rPr>
            </a:br>
            <a:r>
              <a:rPr kumimoji="0" lang="en-US" sz="1200" b="0" i="1">
                <a:solidFill>
                  <a:srgbClr val="000000"/>
                </a:solidFill>
                <a:latin typeface="Times New Roman" pitchFamily="18" charset="0"/>
                <a:cs typeface="Times New Roman" pitchFamily="18" charset="0"/>
              </a:rPr>
              <a:t>(million units)</a:t>
            </a:r>
          </a:p>
        </p:txBody>
      </p:sp>
      <p:sp>
        <p:nvSpPr>
          <p:cNvPr id="152" name="Line 168"/>
          <p:cNvSpPr>
            <a:spLocks noChangeShapeType="1"/>
          </p:cNvSpPr>
          <p:nvPr/>
        </p:nvSpPr>
        <p:spPr bwMode="auto">
          <a:xfrm>
            <a:off x="5425629" y="3944362"/>
            <a:ext cx="914343" cy="2353427"/>
          </a:xfrm>
          <a:prstGeom prst="line">
            <a:avLst/>
          </a:prstGeom>
          <a:noFill/>
          <a:ln w="57150">
            <a:solidFill>
              <a:srgbClr val="C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53" name="Group 169"/>
          <p:cNvGrpSpPr>
            <a:grpSpLocks/>
          </p:cNvGrpSpPr>
          <p:nvPr/>
        </p:nvGrpSpPr>
        <p:grpSpPr bwMode="auto">
          <a:xfrm>
            <a:off x="5795024" y="5004175"/>
            <a:ext cx="350838" cy="246063"/>
            <a:chOff x="3588" y="2965"/>
            <a:chExt cx="221" cy="155"/>
          </a:xfrm>
        </p:grpSpPr>
        <p:sp>
          <p:nvSpPr>
            <p:cNvPr id="154" name="Rectangle 170"/>
            <p:cNvSpPr>
              <a:spLocks noChangeArrowheads="1"/>
            </p:cNvSpPr>
            <p:nvPr/>
          </p:nvSpPr>
          <p:spPr bwMode="auto">
            <a:xfrm>
              <a:off x="3701" y="2965"/>
              <a:ext cx="1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J</a:t>
              </a:r>
              <a:r>
                <a:rPr kumimoji="0" lang="en-US" sz="1600" b="1" i="1" baseline="-25000" dirty="0">
                  <a:latin typeface="Times New Roman" pitchFamily="18" charset="0"/>
                  <a:cs typeface="Times New Roman" pitchFamily="18" charset="0"/>
                </a:rPr>
                <a:t>1</a:t>
              </a:r>
              <a:endParaRPr kumimoji="0" lang="en-US" sz="1600" b="1" baseline="-25000" dirty="0">
                <a:latin typeface="Times New Roman" pitchFamily="18" charset="0"/>
                <a:cs typeface="Times New Roman" pitchFamily="18" charset="0"/>
              </a:endParaRPr>
            </a:p>
          </p:txBody>
        </p:sp>
        <p:sp>
          <p:nvSpPr>
            <p:cNvPr id="155" name="Freeform 171"/>
            <p:cNvSpPr>
              <a:spLocks/>
            </p:cNvSpPr>
            <p:nvPr/>
          </p:nvSpPr>
          <p:spPr bwMode="auto">
            <a:xfrm>
              <a:off x="3588" y="2969"/>
              <a:ext cx="75" cy="75"/>
            </a:xfrm>
            <a:custGeom>
              <a:avLst/>
              <a:gdLst/>
              <a:ahLst/>
              <a:cxnLst>
                <a:cxn ang="0">
                  <a:pos x="0" y="78"/>
                </a:cxn>
                <a:cxn ang="0">
                  <a:pos x="10" y="38"/>
                </a:cxn>
                <a:cxn ang="0">
                  <a:pos x="38" y="10"/>
                </a:cxn>
                <a:cxn ang="0">
                  <a:pos x="76" y="0"/>
                </a:cxn>
                <a:cxn ang="0">
                  <a:pos x="76" y="0"/>
                </a:cxn>
                <a:cxn ang="0">
                  <a:pos x="115" y="10"/>
                </a:cxn>
                <a:cxn ang="0">
                  <a:pos x="142" y="38"/>
                </a:cxn>
                <a:cxn ang="0">
                  <a:pos x="153" y="78"/>
                </a:cxn>
                <a:cxn ang="0">
                  <a:pos x="153" y="78"/>
                </a:cxn>
                <a:cxn ang="0">
                  <a:pos x="142" y="116"/>
                </a:cxn>
                <a:cxn ang="0">
                  <a:pos x="115" y="144"/>
                </a:cxn>
                <a:cxn ang="0">
                  <a:pos x="76" y="154"/>
                </a:cxn>
                <a:cxn ang="0">
                  <a:pos x="76" y="154"/>
                </a:cxn>
                <a:cxn ang="0">
                  <a:pos x="38" y="144"/>
                </a:cxn>
                <a:cxn ang="0">
                  <a:pos x="10" y="116"/>
                </a:cxn>
                <a:cxn ang="0">
                  <a:pos x="0" y="78"/>
                </a:cxn>
                <a:cxn ang="0">
                  <a:pos x="0" y="78"/>
                </a:cxn>
                <a:cxn ang="0">
                  <a:pos x="0" y="78"/>
                </a:cxn>
              </a:cxnLst>
              <a:rect l="0" t="0" r="r" b="b"/>
              <a:pathLst>
                <a:path w="153" h="154">
                  <a:moveTo>
                    <a:pt x="0" y="78"/>
                  </a:moveTo>
                  <a:lnTo>
                    <a:pt x="10" y="38"/>
                  </a:lnTo>
                  <a:lnTo>
                    <a:pt x="38" y="10"/>
                  </a:lnTo>
                  <a:lnTo>
                    <a:pt x="76" y="0"/>
                  </a:lnTo>
                  <a:lnTo>
                    <a:pt x="76" y="0"/>
                  </a:lnTo>
                  <a:lnTo>
                    <a:pt x="115" y="10"/>
                  </a:lnTo>
                  <a:lnTo>
                    <a:pt x="142" y="38"/>
                  </a:lnTo>
                  <a:lnTo>
                    <a:pt x="153" y="78"/>
                  </a:lnTo>
                  <a:lnTo>
                    <a:pt x="153" y="78"/>
                  </a:lnTo>
                  <a:lnTo>
                    <a:pt x="142" y="116"/>
                  </a:lnTo>
                  <a:lnTo>
                    <a:pt x="115" y="144"/>
                  </a:lnTo>
                  <a:lnTo>
                    <a:pt x="76" y="154"/>
                  </a:lnTo>
                  <a:lnTo>
                    <a:pt x="76" y="154"/>
                  </a:lnTo>
                  <a:lnTo>
                    <a:pt x="38" y="144"/>
                  </a:lnTo>
                  <a:lnTo>
                    <a:pt x="10" y="116"/>
                  </a:lnTo>
                  <a:lnTo>
                    <a:pt x="0" y="78"/>
                  </a:lnTo>
                  <a:lnTo>
                    <a:pt x="0" y="78"/>
                  </a:lnTo>
                  <a:lnTo>
                    <a:pt x="0" y="78"/>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56" name="Group 165"/>
          <p:cNvGrpSpPr>
            <a:grpSpLocks/>
          </p:cNvGrpSpPr>
          <p:nvPr/>
        </p:nvGrpSpPr>
        <p:grpSpPr bwMode="auto">
          <a:xfrm>
            <a:off x="6300729" y="5974626"/>
            <a:ext cx="196850" cy="352425"/>
            <a:chOff x="3890" y="3650"/>
            <a:chExt cx="124" cy="222"/>
          </a:xfrm>
        </p:grpSpPr>
        <p:sp>
          <p:nvSpPr>
            <p:cNvPr id="157" name="Rectangle 26"/>
            <p:cNvSpPr>
              <a:spLocks noChangeArrowheads="1"/>
            </p:cNvSpPr>
            <p:nvPr/>
          </p:nvSpPr>
          <p:spPr bwMode="auto">
            <a:xfrm>
              <a:off x="3941" y="3650"/>
              <a:ext cx="73"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S</a:t>
              </a:r>
              <a:endParaRPr kumimoji="0" lang="en-US" sz="1800" dirty="0">
                <a:solidFill>
                  <a:schemeClr val="tx1"/>
                </a:solidFill>
                <a:latin typeface="Times New Roman" pitchFamily="18" charset="0"/>
                <a:cs typeface="Times New Roman" pitchFamily="18" charset="0"/>
              </a:endParaRPr>
            </a:p>
          </p:txBody>
        </p:sp>
        <p:sp>
          <p:nvSpPr>
            <p:cNvPr id="158" name="Freeform 107"/>
            <p:cNvSpPr>
              <a:spLocks/>
            </p:cNvSpPr>
            <p:nvPr/>
          </p:nvSpPr>
          <p:spPr bwMode="auto">
            <a:xfrm>
              <a:off x="3890" y="3820"/>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3" name="Group 2"/>
          <p:cNvGrpSpPr/>
          <p:nvPr/>
        </p:nvGrpSpPr>
        <p:grpSpPr>
          <a:xfrm>
            <a:off x="5030286" y="3719801"/>
            <a:ext cx="3178196" cy="2837645"/>
            <a:chOff x="5176590" y="3475151"/>
            <a:chExt cx="3178196" cy="3089275"/>
          </a:xfrm>
        </p:grpSpPr>
        <p:sp>
          <p:nvSpPr>
            <p:cNvPr id="136" name="Rectangle 22"/>
            <p:cNvSpPr>
              <a:spLocks noChangeArrowheads="1"/>
            </p:cNvSpPr>
            <p:nvPr/>
          </p:nvSpPr>
          <p:spPr bwMode="auto">
            <a:xfrm>
              <a:off x="6351340" y="631995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137" name="Rectangle 23"/>
            <p:cNvSpPr>
              <a:spLocks noChangeArrowheads="1"/>
            </p:cNvSpPr>
            <p:nvPr/>
          </p:nvSpPr>
          <p:spPr bwMode="auto">
            <a:xfrm>
              <a:off x="5176590" y="5264264"/>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138" name="Rectangle 24"/>
            <p:cNvSpPr>
              <a:spLocks noChangeArrowheads="1"/>
            </p:cNvSpPr>
            <p:nvPr/>
          </p:nvSpPr>
          <p:spPr bwMode="auto">
            <a:xfrm>
              <a:off x="5176590" y="4359389"/>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139" name="Rectangle 25"/>
            <p:cNvSpPr>
              <a:spLocks noChangeArrowheads="1"/>
            </p:cNvSpPr>
            <p:nvPr/>
          </p:nvSpPr>
          <p:spPr bwMode="auto">
            <a:xfrm>
              <a:off x="5176590" y="347515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sp>
          <p:nvSpPr>
            <p:cNvPr id="140" name="Rectangle 54"/>
            <p:cNvSpPr>
              <a:spLocks noChangeArrowheads="1"/>
            </p:cNvSpPr>
            <p:nvPr/>
          </p:nvSpPr>
          <p:spPr bwMode="auto">
            <a:xfrm>
              <a:off x="5176590" y="39260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375</a:t>
              </a:r>
              <a:endParaRPr kumimoji="0" lang="en-US" sz="1600" b="0">
                <a:solidFill>
                  <a:schemeClr val="tx1"/>
                </a:solidFill>
                <a:latin typeface="Times New Roman" pitchFamily="18" charset="0"/>
                <a:cs typeface="Times New Roman" pitchFamily="18" charset="0"/>
              </a:endParaRPr>
            </a:p>
          </p:txBody>
        </p:sp>
        <p:sp>
          <p:nvSpPr>
            <p:cNvPr id="141" name="Rectangle 55"/>
            <p:cNvSpPr>
              <a:spLocks noChangeArrowheads="1"/>
            </p:cNvSpPr>
            <p:nvPr/>
          </p:nvSpPr>
          <p:spPr bwMode="auto">
            <a:xfrm>
              <a:off x="5176590" y="481182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225</a:t>
              </a:r>
              <a:endParaRPr kumimoji="0" lang="en-US" sz="1600" b="0">
                <a:solidFill>
                  <a:schemeClr val="tx1"/>
                </a:solidFill>
                <a:latin typeface="Times New Roman" pitchFamily="18" charset="0"/>
                <a:cs typeface="Times New Roman" pitchFamily="18" charset="0"/>
              </a:endParaRPr>
            </a:p>
          </p:txBody>
        </p:sp>
        <p:sp>
          <p:nvSpPr>
            <p:cNvPr id="142" name="Rectangle 56"/>
            <p:cNvSpPr>
              <a:spLocks noChangeArrowheads="1"/>
            </p:cNvSpPr>
            <p:nvPr/>
          </p:nvSpPr>
          <p:spPr bwMode="auto">
            <a:xfrm>
              <a:off x="5227390" y="5716701"/>
              <a:ext cx="2540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 75</a:t>
              </a:r>
              <a:endParaRPr kumimoji="0" lang="en-US" sz="1600" b="0">
                <a:solidFill>
                  <a:schemeClr val="tx1"/>
                </a:solidFill>
                <a:latin typeface="Times New Roman" pitchFamily="18" charset="0"/>
                <a:cs typeface="Times New Roman" pitchFamily="18" charset="0"/>
              </a:endParaRPr>
            </a:p>
          </p:txBody>
        </p:sp>
        <p:sp>
          <p:nvSpPr>
            <p:cNvPr id="143" name="Rectangle 57"/>
            <p:cNvSpPr>
              <a:spLocks noChangeArrowheads="1"/>
            </p:cNvSpPr>
            <p:nvPr/>
          </p:nvSpPr>
          <p:spPr bwMode="auto">
            <a:xfrm>
              <a:off x="5905252" y="6319951"/>
              <a:ext cx="2032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75</a:t>
              </a:r>
              <a:endParaRPr kumimoji="0" lang="en-US" sz="1600" b="0">
                <a:solidFill>
                  <a:schemeClr val="tx1"/>
                </a:solidFill>
                <a:latin typeface="Times New Roman" pitchFamily="18" charset="0"/>
                <a:cs typeface="Times New Roman" pitchFamily="18" charset="0"/>
              </a:endParaRPr>
            </a:p>
          </p:txBody>
        </p:sp>
        <p:sp>
          <p:nvSpPr>
            <p:cNvPr id="162" name="Rectangle 173"/>
            <p:cNvSpPr>
              <a:spLocks noChangeArrowheads="1"/>
            </p:cNvSpPr>
            <p:nvPr/>
          </p:nvSpPr>
          <p:spPr bwMode="auto">
            <a:xfrm>
              <a:off x="7978527"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sp>
          <p:nvSpPr>
            <p:cNvPr id="163" name="Rectangle 174"/>
            <p:cNvSpPr>
              <a:spLocks noChangeArrowheads="1"/>
            </p:cNvSpPr>
            <p:nvPr/>
          </p:nvSpPr>
          <p:spPr bwMode="auto">
            <a:xfrm>
              <a:off x="7437190"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164" name="Rectangle 175"/>
            <p:cNvSpPr>
              <a:spLocks noChangeArrowheads="1"/>
            </p:cNvSpPr>
            <p:nvPr/>
          </p:nvSpPr>
          <p:spPr bwMode="auto">
            <a:xfrm>
              <a:off x="6895852"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225</a:t>
              </a:r>
              <a:endParaRPr kumimoji="0" lang="en-US" sz="1600" b="0">
                <a:solidFill>
                  <a:schemeClr val="tx1"/>
                </a:solidFill>
                <a:latin typeface="Times New Roman" pitchFamily="18" charset="0"/>
                <a:cs typeface="Times New Roman" pitchFamily="18" charset="0"/>
              </a:endParaRPr>
            </a:p>
          </p:txBody>
        </p:sp>
        <p:grpSp>
          <p:nvGrpSpPr>
            <p:cNvPr id="165" name="Group 176"/>
            <p:cNvGrpSpPr>
              <a:grpSpLocks/>
            </p:cNvGrpSpPr>
            <p:nvPr/>
          </p:nvGrpSpPr>
          <p:grpSpPr bwMode="auto">
            <a:xfrm>
              <a:off x="5549652" y="3522776"/>
              <a:ext cx="2805134" cy="2765425"/>
              <a:chOff x="834" y="2082"/>
              <a:chExt cx="1517" cy="1714"/>
            </a:xfrm>
          </p:grpSpPr>
          <p:sp>
            <p:nvSpPr>
              <p:cNvPr id="166" name="Line 177"/>
              <p:cNvSpPr>
                <a:spLocks noChangeShapeType="1"/>
              </p:cNvSpPr>
              <p:nvPr/>
            </p:nvSpPr>
            <p:spPr bwMode="auto">
              <a:xfrm>
                <a:off x="834" y="2082"/>
                <a:ext cx="0" cy="1714"/>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67" name="Line 178"/>
              <p:cNvSpPr>
                <a:spLocks noChangeShapeType="1"/>
              </p:cNvSpPr>
              <p:nvPr/>
            </p:nvSpPr>
            <p:spPr bwMode="auto">
              <a:xfrm>
                <a:off x="834" y="3792"/>
                <a:ext cx="1517"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grpSp>
      <p:sp>
        <p:nvSpPr>
          <p:cNvPr id="188" name="Rectangle 109"/>
          <p:cNvSpPr>
            <a:spLocks noChangeArrowheads="1"/>
          </p:cNvSpPr>
          <p:nvPr/>
        </p:nvSpPr>
        <p:spPr bwMode="auto">
          <a:xfrm>
            <a:off x="8251981" y="6074599"/>
            <a:ext cx="527388" cy="46782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Food</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(million </a:t>
            </a:r>
            <a:r>
              <a:rPr kumimoji="0" lang="en-US" sz="1200" b="0" i="1" dirty="0" smtClean="0">
                <a:solidFill>
                  <a:srgbClr val="000000"/>
                </a:solidFill>
                <a:latin typeface="Times New Roman" pitchFamily="18" charset="0"/>
                <a:cs typeface="Times New Roman" pitchFamily="18" charset="0"/>
              </a:rPr>
              <a:t/>
            </a:r>
            <a:br>
              <a:rPr kumimoji="0" lang="en-US" sz="1200" b="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  units</a:t>
            </a:r>
            <a:r>
              <a:rPr kumimoji="0" lang="en-US" sz="1200" b="0" i="1" dirty="0">
                <a:solidFill>
                  <a:srgbClr val="000000"/>
                </a:solidFill>
                <a:latin typeface="Times New Roman" pitchFamily="18" charset="0"/>
                <a:cs typeface="Times New Roman" pitchFamily="18" charset="0"/>
              </a:rPr>
              <a:t>)</a:t>
            </a:r>
            <a:endParaRPr kumimoji="0" lang="en-US" sz="1200" b="0" i="1" dirty="0">
              <a:solidFill>
                <a:schemeClr val="tx1"/>
              </a:solidFill>
              <a:latin typeface="Times New Roman" pitchFamily="18" charset="0"/>
              <a:cs typeface="Times New Roman" pitchFamily="18" charset="0"/>
            </a:endParaRPr>
          </a:p>
        </p:txBody>
      </p:sp>
      <p:sp>
        <p:nvSpPr>
          <p:cNvPr id="95" name="Line 145"/>
          <p:cNvSpPr>
            <a:spLocks noChangeShapeType="1"/>
          </p:cNvSpPr>
          <p:nvPr/>
        </p:nvSpPr>
        <p:spPr bwMode="auto">
          <a:xfrm>
            <a:off x="5403348" y="855368"/>
            <a:ext cx="2442901" cy="2265532"/>
          </a:xfrm>
          <a:prstGeom prst="line">
            <a:avLst/>
          </a:prstGeom>
          <a:noFill/>
          <a:ln w="57150">
            <a:solidFill>
              <a:schemeClr val="accent6">
                <a:lumMod val="60000"/>
                <a:lumOff val="40000"/>
              </a:schemeClr>
            </a:solidFill>
            <a:round/>
            <a:headEnd/>
            <a:tailEnd/>
          </a:ln>
        </p:spPr>
        <p:txBody>
          <a:bodyPr>
            <a:prstTxWarp prst="textNoShape">
              <a:avLst/>
            </a:prstTxWarp>
          </a:bodyPr>
          <a:lstStyle/>
          <a:p>
            <a:endParaRPr lang="en-US"/>
          </a:p>
        </p:txBody>
      </p:sp>
      <p:grpSp>
        <p:nvGrpSpPr>
          <p:cNvPr id="96" name="Group 179"/>
          <p:cNvGrpSpPr>
            <a:grpSpLocks/>
          </p:cNvGrpSpPr>
          <p:nvPr/>
        </p:nvGrpSpPr>
        <p:grpSpPr bwMode="auto">
          <a:xfrm>
            <a:off x="5366195" y="633542"/>
            <a:ext cx="255588" cy="290512"/>
            <a:chOff x="526" y="2201"/>
            <a:chExt cx="161" cy="183"/>
          </a:xfrm>
        </p:grpSpPr>
        <p:sp>
          <p:nvSpPr>
            <p:cNvPr id="97" name="Freeform 146"/>
            <p:cNvSpPr>
              <a:spLocks/>
            </p:cNvSpPr>
            <p:nvPr/>
          </p:nvSpPr>
          <p:spPr bwMode="auto">
            <a:xfrm>
              <a:off x="526" y="233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p>
          </p:txBody>
        </p:sp>
        <p:sp>
          <p:nvSpPr>
            <p:cNvPr id="98" name="Rectangle 148"/>
            <p:cNvSpPr>
              <a:spLocks noChangeArrowheads="1"/>
            </p:cNvSpPr>
            <p:nvPr/>
          </p:nvSpPr>
          <p:spPr bwMode="auto">
            <a:xfrm>
              <a:off x="588" y="2201"/>
              <a:ext cx="99" cy="165"/>
            </a:xfrm>
            <a:prstGeom prst="rect">
              <a:avLst/>
            </a:prstGeom>
            <a:noFill/>
            <a:ln w="9525">
              <a:noFill/>
              <a:miter lim="800000"/>
              <a:headEnd/>
              <a:tailEnd/>
            </a:ln>
          </p:spPr>
          <p:txBody>
            <a:bodyPr wrap="non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O</a:t>
              </a:r>
              <a:endParaRPr kumimoji="0" lang="en-US" dirty="0">
                <a:solidFill>
                  <a:schemeClr val="tx1"/>
                </a:solidFill>
                <a:latin typeface="Times New Roman" pitchFamily="18" charset="0"/>
                <a:cs typeface="Times New Roman" pitchFamily="18" charset="0"/>
              </a:endParaRPr>
            </a:p>
          </p:txBody>
        </p:sp>
      </p:grpSp>
      <p:sp>
        <p:nvSpPr>
          <p:cNvPr id="99" name="Line 171"/>
          <p:cNvSpPr>
            <a:spLocks noChangeShapeType="1"/>
          </p:cNvSpPr>
          <p:nvPr/>
        </p:nvSpPr>
        <p:spPr bwMode="auto">
          <a:xfrm>
            <a:off x="5425629" y="3889661"/>
            <a:ext cx="2527300" cy="2396115"/>
          </a:xfrm>
          <a:prstGeom prst="line">
            <a:avLst/>
          </a:prstGeom>
          <a:noFill/>
          <a:ln w="57150">
            <a:solidFill>
              <a:schemeClr val="accent6">
                <a:lumMod val="60000"/>
                <a:lumOff val="40000"/>
              </a:schemeClr>
            </a:solidFill>
            <a:round/>
            <a:headEnd/>
            <a:tailEnd/>
          </a:ln>
        </p:spPr>
        <p:txBody>
          <a:bodyPr>
            <a:prstTxWarp prst="textNoShape">
              <a:avLst/>
            </a:prstTxWarp>
          </a:bodyPr>
          <a:lstStyle/>
          <a:p>
            <a:endParaRPr lang="en-US"/>
          </a:p>
        </p:txBody>
      </p:sp>
      <p:grpSp>
        <p:nvGrpSpPr>
          <p:cNvPr id="100" name="Group 182"/>
          <p:cNvGrpSpPr>
            <a:grpSpLocks/>
          </p:cNvGrpSpPr>
          <p:nvPr/>
        </p:nvGrpSpPr>
        <p:grpSpPr bwMode="auto">
          <a:xfrm>
            <a:off x="7934641" y="5974626"/>
            <a:ext cx="266700" cy="368300"/>
            <a:chOff x="5053" y="3629"/>
            <a:chExt cx="168" cy="232"/>
          </a:xfrm>
        </p:grpSpPr>
        <p:sp>
          <p:nvSpPr>
            <p:cNvPr id="101" name="Freeform 168"/>
            <p:cNvSpPr>
              <a:spLocks/>
            </p:cNvSpPr>
            <p:nvPr/>
          </p:nvSpPr>
          <p:spPr bwMode="auto">
            <a:xfrm>
              <a:off x="5053" y="3803"/>
              <a:ext cx="58" cy="58"/>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p>
          </p:txBody>
        </p:sp>
        <p:sp>
          <p:nvSpPr>
            <p:cNvPr id="102" name="Rectangle 170"/>
            <p:cNvSpPr>
              <a:spLocks noChangeArrowheads="1"/>
            </p:cNvSpPr>
            <p:nvPr/>
          </p:nvSpPr>
          <p:spPr bwMode="auto">
            <a:xfrm>
              <a:off x="5098" y="3629"/>
              <a:ext cx="123" cy="173"/>
            </a:xfrm>
            <a:prstGeom prst="rect">
              <a:avLst/>
            </a:prstGeom>
            <a:noFill/>
            <a:ln w="9525">
              <a:noFill/>
              <a:miter lim="800000"/>
              <a:headEnd/>
              <a:tailEnd/>
            </a:ln>
          </p:spPr>
          <p:txBody>
            <a:bodyPr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T</a:t>
              </a:r>
              <a:endParaRPr kumimoji="0" lang="en-US" sz="1800" dirty="0">
                <a:solidFill>
                  <a:schemeClr val="tx1"/>
                </a:solidFill>
                <a:latin typeface="Times New Roman" pitchFamily="18" charset="0"/>
                <a:cs typeface="Times New Roman" pitchFamily="18" charset="0"/>
              </a:endParaRPr>
            </a:p>
          </p:txBody>
        </p:sp>
      </p:grpSp>
      <p:grpSp>
        <p:nvGrpSpPr>
          <p:cNvPr id="128" name="Group 163"/>
          <p:cNvGrpSpPr>
            <a:grpSpLocks/>
          </p:cNvGrpSpPr>
          <p:nvPr/>
        </p:nvGrpSpPr>
        <p:grpSpPr bwMode="auto">
          <a:xfrm>
            <a:off x="7757604" y="2771650"/>
            <a:ext cx="146050" cy="349250"/>
            <a:chOff x="2058" y="3654"/>
            <a:chExt cx="92" cy="220"/>
          </a:xfrm>
        </p:grpSpPr>
        <p:sp>
          <p:nvSpPr>
            <p:cNvPr id="129" name="Rectangle 152"/>
            <p:cNvSpPr>
              <a:spLocks noChangeArrowheads="1"/>
            </p:cNvSpPr>
            <p:nvPr/>
          </p:nvSpPr>
          <p:spPr bwMode="auto">
            <a:xfrm>
              <a:off x="2058" y="3654"/>
              <a:ext cx="92" cy="165"/>
            </a:xfrm>
            <a:prstGeom prst="rect">
              <a:avLst/>
            </a:prstGeom>
            <a:noFill/>
            <a:ln w="9525">
              <a:noFill/>
              <a:miter lim="800000"/>
              <a:headEnd/>
              <a:tailEnd/>
            </a:ln>
          </p:spPr>
          <p:txBody>
            <a:bodyPr wrap="non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N</a:t>
              </a:r>
              <a:endParaRPr kumimoji="0" lang="en-US" dirty="0">
                <a:solidFill>
                  <a:schemeClr val="tx1"/>
                </a:solidFill>
                <a:latin typeface="Times New Roman" pitchFamily="18" charset="0"/>
                <a:cs typeface="Times New Roman" pitchFamily="18" charset="0"/>
              </a:endParaRPr>
            </a:p>
          </p:txBody>
        </p:sp>
        <p:sp>
          <p:nvSpPr>
            <p:cNvPr id="130" name="Freeform 160"/>
            <p:cNvSpPr>
              <a:spLocks/>
            </p:cNvSpPr>
            <p:nvPr/>
          </p:nvSpPr>
          <p:spPr bwMode="auto">
            <a:xfrm>
              <a:off x="2070" y="382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59" name="Group 164"/>
          <p:cNvGrpSpPr>
            <a:grpSpLocks/>
          </p:cNvGrpSpPr>
          <p:nvPr/>
        </p:nvGrpSpPr>
        <p:grpSpPr bwMode="auto">
          <a:xfrm>
            <a:off x="5374765" y="3724966"/>
            <a:ext cx="288925" cy="276226"/>
            <a:chOff x="3324" y="2044"/>
            <a:chExt cx="182" cy="174"/>
          </a:xfrm>
        </p:grpSpPr>
        <p:sp>
          <p:nvSpPr>
            <p:cNvPr id="160" name="Freeform 110"/>
            <p:cNvSpPr>
              <a:spLocks/>
            </p:cNvSpPr>
            <p:nvPr/>
          </p:nvSpPr>
          <p:spPr bwMode="auto">
            <a:xfrm>
              <a:off x="3324" y="2140"/>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61" name="Rectangle 138"/>
            <p:cNvSpPr>
              <a:spLocks noChangeArrowheads="1"/>
            </p:cNvSpPr>
            <p:nvPr/>
          </p:nvSpPr>
          <p:spPr bwMode="auto">
            <a:xfrm>
              <a:off x="3417" y="2044"/>
              <a:ext cx="89"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R</a:t>
              </a:r>
              <a:endParaRPr kumimoji="0" lang="en-US" sz="1800" dirty="0">
                <a:solidFill>
                  <a:schemeClr val="tx1"/>
                </a:solidFill>
                <a:latin typeface="Times New Roman" pitchFamily="18" charset="0"/>
                <a:cs typeface="Times New Roman" pitchFamily="18" charset="0"/>
              </a:endParaRPr>
            </a:p>
          </p:txBody>
        </p:sp>
      </p:grpSp>
      <p:sp>
        <p:nvSpPr>
          <p:cNvPr id="90" name="Rectangle 11"/>
          <p:cNvSpPr>
            <a:spLocks noChangeArrowheads="1"/>
          </p:cNvSpPr>
          <p:nvPr/>
        </p:nvSpPr>
        <p:spPr bwMode="auto">
          <a:xfrm>
            <a:off x="6468936" y="310549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91" name="Rectangle 15"/>
          <p:cNvSpPr>
            <a:spLocks noChangeArrowheads="1"/>
          </p:cNvSpPr>
          <p:nvPr/>
        </p:nvSpPr>
        <p:spPr bwMode="auto">
          <a:xfrm>
            <a:off x="5019548" y="185435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108" name="Rectangle 11"/>
          <p:cNvSpPr>
            <a:spLocks noChangeArrowheads="1"/>
          </p:cNvSpPr>
          <p:nvPr/>
        </p:nvSpPr>
        <p:spPr bwMode="auto">
          <a:xfrm>
            <a:off x="6463218" y="3112231"/>
            <a:ext cx="30777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a:solidFill>
                  <a:srgbClr val="000000"/>
                </a:solidFill>
                <a:latin typeface="Times New Roman" pitchFamily="18" charset="0"/>
                <a:cs typeface="Times New Roman" pitchFamily="18" charset="0"/>
              </a:rPr>
              <a:t>200</a:t>
            </a:r>
            <a:endParaRPr kumimoji="0" lang="en-US" sz="1600" dirty="0">
              <a:solidFill>
                <a:schemeClr val="tx1"/>
              </a:solidFill>
              <a:latin typeface="Times New Roman" pitchFamily="18" charset="0"/>
              <a:cs typeface="Times New Roman" pitchFamily="18" charset="0"/>
            </a:endParaRPr>
          </a:p>
        </p:txBody>
      </p:sp>
      <p:sp>
        <p:nvSpPr>
          <p:cNvPr id="109" name="Rectangle 15"/>
          <p:cNvSpPr>
            <a:spLocks noChangeArrowheads="1"/>
          </p:cNvSpPr>
          <p:nvPr/>
        </p:nvSpPr>
        <p:spPr bwMode="auto">
          <a:xfrm>
            <a:off x="5022974" y="1851947"/>
            <a:ext cx="30777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a:solidFill>
                  <a:srgbClr val="000000"/>
                </a:solidFill>
                <a:latin typeface="Times New Roman" pitchFamily="18" charset="0"/>
                <a:cs typeface="Times New Roman" pitchFamily="18" charset="0"/>
              </a:rPr>
              <a:t>200</a:t>
            </a:r>
            <a:endParaRPr kumimoji="0" lang="en-US" sz="1600" dirty="0">
              <a:solidFill>
                <a:schemeClr val="tx1"/>
              </a:solidFill>
              <a:latin typeface="Times New Roman" pitchFamily="18" charset="0"/>
              <a:cs typeface="Times New Roman" pitchFamily="18" charset="0"/>
            </a:endParaRPr>
          </a:p>
        </p:txBody>
      </p:sp>
      <p:sp>
        <p:nvSpPr>
          <p:cNvPr id="110" name="Line 73"/>
          <p:cNvSpPr>
            <a:spLocks noChangeShapeType="1"/>
          </p:cNvSpPr>
          <p:nvPr/>
        </p:nvSpPr>
        <p:spPr bwMode="auto">
          <a:xfrm>
            <a:off x="5410324" y="2017872"/>
            <a:ext cx="1247775"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11" name="Line 74"/>
          <p:cNvSpPr>
            <a:spLocks noChangeShapeType="1"/>
          </p:cNvSpPr>
          <p:nvPr/>
        </p:nvSpPr>
        <p:spPr bwMode="auto">
          <a:xfrm flipH="1">
            <a:off x="6610854" y="2055148"/>
            <a:ext cx="8731" cy="1017777"/>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nvGrpSpPr>
          <p:cNvPr id="112" name="Group 85"/>
          <p:cNvGrpSpPr>
            <a:grpSpLocks/>
          </p:cNvGrpSpPr>
          <p:nvPr/>
        </p:nvGrpSpPr>
        <p:grpSpPr bwMode="auto">
          <a:xfrm>
            <a:off x="6204074" y="1945229"/>
            <a:ext cx="484188" cy="309563"/>
            <a:chOff x="1058" y="3068"/>
            <a:chExt cx="305" cy="195"/>
          </a:xfrm>
        </p:grpSpPr>
        <p:sp>
          <p:nvSpPr>
            <p:cNvPr id="175" name="Freeform 75"/>
            <p:cNvSpPr>
              <a:spLocks/>
            </p:cNvSpPr>
            <p:nvPr/>
          </p:nvSpPr>
          <p:spPr bwMode="auto">
            <a:xfrm>
              <a:off x="1288" y="3068"/>
              <a:ext cx="75" cy="75"/>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76" name="Rectangle 84"/>
            <p:cNvSpPr>
              <a:spLocks noChangeArrowheads="1"/>
            </p:cNvSpPr>
            <p:nvPr/>
          </p:nvSpPr>
          <p:spPr bwMode="auto">
            <a:xfrm>
              <a:off x="1058" y="3108"/>
              <a:ext cx="2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US</a:t>
              </a:r>
              <a:r>
                <a:rPr kumimoji="0" lang="en-US" sz="1600" b="1" i="1" baseline="-25000" dirty="0">
                  <a:latin typeface="Times New Roman" pitchFamily="18" charset="0"/>
                  <a:cs typeface="Times New Roman" pitchFamily="18" charset="0"/>
                </a:rPr>
                <a:t>2</a:t>
              </a:r>
              <a:endParaRPr kumimoji="0" lang="en-US" sz="1600" b="1" baseline="-25000" dirty="0">
                <a:latin typeface="Times New Roman" pitchFamily="18" charset="0"/>
                <a:cs typeface="Times New Roman" pitchFamily="18" charset="0"/>
              </a:endParaRPr>
            </a:p>
          </p:txBody>
        </p:sp>
      </p:grpSp>
      <p:sp>
        <p:nvSpPr>
          <p:cNvPr id="177" name="Line 76"/>
          <p:cNvSpPr>
            <a:spLocks noChangeShapeType="1"/>
          </p:cNvSpPr>
          <p:nvPr/>
        </p:nvSpPr>
        <p:spPr bwMode="auto">
          <a:xfrm>
            <a:off x="6575853" y="5019923"/>
            <a:ext cx="28575" cy="1277869"/>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178" name="Line 78"/>
          <p:cNvSpPr>
            <a:spLocks noChangeShapeType="1"/>
          </p:cNvSpPr>
          <p:nvPr/>
        </p:nvSpPr>
        <p:spPr bwMode="auto">
          <a:xfrm>
            <a:off x="5375704" y="4931023"/>
            <a:ext cx="11938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179" name="Group 87"/>
          <p:cNvGrpSpPr>
            <a:grpSpLocks/>
          </p:cNvGrpSpPr>
          <p:nvPr/>
        </p:nvGrpSpPr>
        <p:grpSpPr bwMode="auto">
          <a:xfrm>
            <a:off x="4899454" y="4734173"/>
            <a:ext cx="423863" cy="244475"/>
            <a:chOff x="3028" y="2798"/>
            <a:chExt cx="267" cy="154"/>
          </a:xfrm>
        </p:grpSpPr>
        <p:sp>
          <p:nvSpPr>
            <p:cNvPr id="180" name="Rectangle 80"/>
            <p:cNvSpPr>
              <a:spLocks noChangeArrowheads="1"/>
            </p:cNvSpPr>
            <p:nvPr/>
          </p:nvSpPr>
          <p:spPr bwMode="auto">
            <a:xfrm>
              <a:off x="3028" y="2798"/>
              <a:ext cx="192"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250</a:t>
              </a:r>
              <a:endParaRPr kumimoji="0" lang="en-US" sz="1600" b="0" dirty="0">
                <a:solidFill>
                  <a:schemeClr val="tx1"/>
                </a:solidFill>
                <a:latin typeface="Times New Roman" pitchFamily="18" charset="0"/>
                <a:cs typeface="Times New Roman" pitchFamily="18" charset="0"/>
              </a:endParaRPr>
            </a:p>
          </p:txBody>
        </p:sp>
        <p:sp>
          <p:nvSpPr>
            <p:cNvPr id="181" name="Line 83"/>
            <p:cNvSpPr>
              <a:spLocks noChangeShapeType="1"/>
            </p:cNvSpPr>
            <p:nvPr/>
          </p:nvSpPr>
          <p:spPr bwMode="auto">
            <a:xfrm>
              <a:off x="3232" y="2874"/>
              <a:ext cx="63" cy="36"/>
            </a:xfrm>
            <a:prstGeom prst="line">
              <a:avLst/>
            </a:prstGeom>
            <a:noFill/>
            <a:ln w="31750">
              <a:solidFill>
                <a:schemeClr val="tx1"/>
              </a:solidFill>
              <a:round/>
              <a:headEnd/>
              <a:tailEnd/>
            </a:ln>
            <a:effectLst/>
          </p:spPr>
          <p:txBody>
            <a:bodyPr lIns="92075" tIns="46038" rIns="92075" bIns="46038">
              <a:prstTxWarp prst="textNoShape">
                <a:avLst/>
              </a:prstTxWarp>
            </a:bodyPr>
            <a:lstStyle/>
            <a:p>
              <a:endParaRPr lang="en-US">
                <a:latin typeface="Times New Roman" pitchFamily="18" charset="0"/>
                <a:cs typeface="Times New Roman" pitchFamily="18" charset="0"/>
              </a:endParaRPr>
            </a:p>
          </p:txBody>
        </p:sp>
      </p:grpSp>
      <p:grpSp>
        <p:nvGrpSpPr>
          <p:cNvPr id="182" name="Group 114"/>
          <p:cNvGrpSpPr>
            <a:grpSpLocks/>
          </p:cNvGrpSpPr>
          <p:nvPr/>
        </p:nvGrpSpPr>
        <p:grpSpPr bwMode="auto">
          <a:xfrm>
            <a:off x="6328204" y="4883405"/>
            <a:ext cx="304800" cy="346076"/>
            <a:chOff x="3928" y="2898"/>
            <a:chExt cx="192" cy="218"/>
          </a:xfrm>
        </p:grpSpPr>
        <p:sp>
          <p:nvSpPr>
            <p:cNvPr id="183" name="Freeform 115"/>
            <p:cNvSpPr>
              <a:spLocks/>
            </p:cNvSpPr>
            <p:nvPr/>
          </p:nvSpPr>
          <p:spPr bwMode="auto">
            <a:xfrm>
              <a:off x="4045" y="2898"/>
              <a:ext cx="75" cy="75"/>
            </a:xfrm>
            <a:custGeom>
              <a:avLst/>
              <a:gdLst/>
              <a:ahLst/>
              <a:cxnLst>
                <a:cxn ang="0">
                  <a:pos x="0" y="78"/>
                </a:cxn>
                <a:cxn ang="0">
                  <a:pos x="10" y="38"/>
                </a:cxn>
                <a:cxn ang="0">
                  <a:pos x="38" y="10"/>
                </a:cxn>
                <a:cxn ang="0">
                  <a:pos x="76" y="0"/>
                </a:cxn>
                <a:cxn ang="0">
                  <a:pos x="76" y="0"/>
                </a:cxn>
                <a:cxn ang="0">
                  <a:pos x="115" y="10"/>
                </a:cxn>
                <a:cxn ang="0">
                  <a:pos x="142" y="38"/>
                </a:cxn>
                <a:cxn ang="0">
                  <a:pos x="153" y="78"/>
                </a:cxn>
                <a:cxn ang="0">
                  <a:pos x="153" y="78"/>
                </a:cxn>
                <a:cxn ang="0">
                  <a:pos x="142" y="116"/>
                </a:cxn>
                <a:cxn ang="0">
                  <a:pos x="115" y="144"/>
                </a:cxn>
                <a:cxn ang="0">
                  <a:pos x="76" y="154"/>
                </a:cxn>
                <a:cxn ang="0">
                  <a:pos x="76" y="154"/>
                </a:cxn>
                <a:cxn ang="0">
                  <a:pos x="38" y="144"/>
                </a:cxn>
                <a:cxn ang="0">
                  <a:pos x="10" y="116"/>
                </a:cxn>
                <a:cxn ang="0">
                  <a:pos x="0" y="78"/>
                </a:cxn>
                <a:cxn ang="0">
                  <a:pos x="0" y="78"/>
                </a:cxn>
                <a:cxn ang="0">
                  <a:pos x="0" y="78"/>
                </a:cxn>
              </a:cxnLst>
              <a:rect l="0" t="0" r="r" b="b"/>
              <a:pathLst>
                <a:path w="153" h="154">
                  <a:moveTo>
                    <a:pt x="0" y="78"/>
                  </a:moveTo>
                  <a:lnTo>
                    <a:pt x="10" y="38"/>
                  </a:lnTo>
                  <a:lnTo>
                    <a:pt x="38" y="10"/>
                  </a:lnTo>
                  <a:lnTo>
                    <a:pt x="76" y="0"/>
                  </a:lnTo>
                  <a:lnTo>
                    <a:pt x="76" y="0"/>
                  </a:lnTo>
                  <a:lnTo>
                    <a:pt x="115" y="10"/>
                  </a:lnTo>
                  <a:lnTo>
                    <a:pt x="142" y="38"/>
                  </a:lnTo>
                  <a:lnTo>
                    <a:pt x="153" y="78"/>
                  </a:lnTo>
                  <a:lnTo>
                    <a:pt x="153" y="78"/>
                  </a:lnTo>
                  <a:lnTo>
                    <a:pt x="142" y="116"/>
                  </a:lnTo>
                  <a:lnTo>
                    <a:pt x="115" y="144"/>
                  </a:lnTo>
                  <a:lnTo>
                    <a:pt x="76" y="154"/>
                  </a:lnTo>
                  <a:lnTo>
                    <a:pt x="76" y="154"/>
                  </a:lnTo>
                  <a:lnTo>
                    <a:pt x="38" y="144"/>
                  </a:lnTo>
                  <a:lnTo>
                    <a:pt x="10" y="116"/>
                  </a:lnTo>
                  <a:lnTo>
                    <a:pt x="0" y="78"/>
                  </a:lnTo>
                  <a:lnTo>
                    <a:pt x="0" y="78"/>
                  </a:lnTo>
                  <a:lnTo>
                    <a:pt x="0" y="78"/>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84" name="Rectangle 116"/>
            <p:cNvSpPr>
              <a:spLocks noChangeArrowheads="1"/>
            </p:cNvSpPr>
            <p:nvPr/>
          </p:nvSpPr>
          <p:spPr bwMode="auto">
            <a:xfrm>
              <a:off x="3928" y="2942"/>
              <a:ext cx="113"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i="1">
                  <a:latin typeface="Times New Roman" pitchFamily="18" charset="0"/>
                  <a:cs typeface="Times New Roman" pitchFamily="18" charset="0"/>
                </a:rPr>
                <a:t>J</a:t>
              </a:r>
              <a:r>
                <a:rPr kumimoji="0" lang="en-US" sz="1800" i="1" baseline="-25000">
                  <a:latin typeface="Times New Roman" pitchFamily="18" charset="0"/>
                  <a:cs typeface="Times New Roman" pitchFamily="18" charset="0"/>
                </a:rPr>
                <a:t>2</a:t>
              </a:r>
              <a:endParaRPr kumimoji="0" lang="en-US" sz="1800" baseline="-25000">
                <a:latin typeface="Times New Roman" pitchFamily="18" charset="0"/>
                <a:cs typeface="Times New Roman" pitchFamily="18" charset="0"/>
              </a:endParaRPr>
            </a:p>
          </p:txBody>
        </p:sp>
      </p:grpSp>
      <p:grpSp>
        <p:nvGrpSpPr>
          <p:cNvPr id="185" name="Group 126"/>
          <p:cNvGrpSpPr>
            <a:grpSpLocks/>
          </p:cNvGrpSpPr>
          <p:nvPr/>
        </p:nvGrpSpPr>
        <p:grpSpPr bwMode="auto">
          <a:xfrm>
            <a:off x="6641704" y="5886952"/>
            <a:ext cx="393700" cy="376238"/>
            <a:chOff x="4137" y="3587"/>
            <a:chExt cx="248" cy="237"/>
          </a:xfrm>
        </p:grpSpPr>
        <p:sp>
          <p:nvSpPr>
            <p:cNvPr id="186" name="Rectangle 81"/>
            <p:cNvSpPr>
              <a:spLocks noChangeArrowheads="1"/>
            </p:cNvSpPr>
            <p:nvPr/>
          </p:nvSpPr>
          <p:spPr bwMode="auto">
            <a:xfrm>
              <a:off x="4193" y="3587"/>
              <a:ext cx="192"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200</a:t>
              </a:r>
              <a:endParaRPr kumimoji="0" lang="en-US" sz="1600" b="0" dirty="0">
                <a:solidFill>
                  <a:schemeClr val="tx1"/>
                </a:solidFill>
                <a:latin typeface="Times New Roman" pitchFamily="18" charset="0"/>
                <a:cs typeface="Times New Roman" pitchFamily="18" charset="0"/>
              </a:endParaRPr>
            </a:p>
          </p:txBody>
        </p:sp>
        <p:sp>
          <p:nvSpPr>
            <p:cNvPr id="187" name="Line 125"/>
            <p:cNvSpPr>
              <a:spLocks noChangeShapeType="1"/>
            </p:cNvSpPr>
            <p:nvPr/>
          </p:nvSpPr>
          <p:spPr bwMode="auto">
            <a:xfrm flipV="1">
              <a:off x="4137" y="3731"/>
              <a:ext cx="93" cy="93"/>
            </a:xfrm>
            <a:prstGeom prst="line">
              <a:avLst/>
            </a:prstGeom>
            <a:noFill/>
            <a:ln w="25400">
              <a:solidFill>
                <a:schemeClr val="tx1"/>
              </a:solidFill>
              <a:round/>
              <a:headEnd type="triangle" w="med" len="sm"/>
              <a:tailEnd type="none" w="lg" len="lg"/>
            </a:ln>
            <a:effectLst/>
          </p:spPr>
          <p:txBody>
            <a:bodyPr wrap="none" anchor="ctr">
              <a:prstTxWarp prst="textNoShape">
                <a:avLst/>
              </a:prstTxWarp>
            </a:bodyPr>
            <a:lstStyle/>
            <a:p>
              <a:endParaRPr lang="en-US">
                <a:latin typeface="Times New Roman" pitchFamily="18" charset="0"/>
                <a:cs typeface="Times New Roman" pitchFamily="18" charset="0"/>
              </a:endParaRPr>
            </a:p>
          </p:txBody>
        </p:sp>
      </p:grpSp>
    </p:spTree>
    <p:extLst>
      <p:ext uri="{BB962C8B-B14F-4D97-AF65-F5344CB8AC3E}">
        <p14:creationId xmlns:p14="http://schemas.microsoft.com/office/powerpoint/2010/main" val="28718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1000"/>
                            </p:stCondLst>
                            <p:childTnLst>
                              <p:par>
                                <p:cTn id="9" presetID="23" presetClass="entr" presetSubtype="32" fill="hold" nodeType="afterEffect">
                                  <p:stCondLst>
                                    <p:cond delay="0"/>
                                  </p:stCondLst>
                                  <p:childTnLst>
                                    <p:set>
                                      <p:cBhvr>
                                        <p:cTn id="10" dur="1" fill="hold">
                                          <p:stCondLst>
                                            <p:cond delay="0"/>
                                          </p:stCondLst>
                                        </p:cTn>
                                        <p:tgtEl>
                                          <p:spTgt spid="112"/>
                                        </p:tgtEl>
                                        <p:attrNameLst>
                                          <p:attrName>style.visibility</p:attrName>
                                        </p:attrNameLst>
                                      </p:cBhvr>
                                      <p:to>
                                        <p:strVal val="visible"/>
                                      </p:to>
                                    </p:set>
                                    <p:anim calcmode="lin" valueType="num">
                                      <p:cBhvr>
                                        <p:cTn id="11" dur="500" fill="hold"/>
                                        <p:tgtEl>
                                          <p:spTgt spid="112"/>
                                        </p:tgtEl>
                                        <p:attrNameLst>
                                          <p:attrName>ppt_w</p:attrName>
                                        </p:attrNameLst>
                                      </p:cBhvr>
                                      <p:tavLst>
                                        <p:tav tm="0">
                                          <p:val>
                                            <p:strVal val="4*#ppt_w"/>
                                          </p:val>
                                        </p:tav>
                                        <p:tav tm="100000">
                                          <p:val>
                                            <p:strVal val="#ppt_w"/>
                                          </p:val>
                                        </p:tav>
                                      </p:tavLst>
                                    </p:anim>
                                    <p:anim calcmode="lin" valueType="num">
                                      <p:cBhvr>
                                        <p:cTn id="12" dur="500" fill="hold"/>
                                        <p:tgtEl>
                                          <p:spTgt spid="112"/>
                                        </p:tgtEl>
                                        <p:attrNameLst>
                                          <p:attrName>ppt_h</p:attrName>
                                        </p:attrNameLst>
                                      </p:cBhvr>
                                      <p:tavLst>
                                        <p:tav tm="0">
                                          <p:val>
                                            <p:strVal val="4*#ppt_h"/>
                                          </p:val>
                                        </p:tav>
                                        <p:tav tm="100000">
                                          <p:val>
                                            <p:strVal val="#ppt_h"/>
                                          </p:val>
                                        </p:tav>
                                      </p:tavLst>
                                    </p:anim>
                                  </p:childTnLst>
                                </p:cTn>
                              </p:par>
                            </p:childTnLst>
                          </p:cTn>
                        </p:par>
                        <p:par>
                          <p:cTn id="13" fill="hold">
                            <p:stCondLst>
                              <p:cond delay="1500"/>
                            </p:stCondLst>
                            <p:childTnLst>
                              <p:par>
                                <p:cTn id="14" presetID="17" presetClass="entr" presetSubtype="2" fill="hold" grpId="0" nodeType="afterEffect">
                                  <p:stCondLst>
                                    <p:cond delay="0"/>
                                  </p:stCondLst>
                                  <p:childTnLst>
                                    <p:set>
                                      <p:cBhvr>
                                        <p:cTn id="15" dur="1" fill="hold">
                                          <p:stCondLst>
                                            <p:cond delay="0"/>
                                          </p:stCondLst>
                                        </p:cTn>
                                        <p:tgtEl>
                                          <p:spTgt spid="110"/>
                                        </p:tgtEl>
                                        <p:attrNameLst>
                                          <p:attrName>style.visibility</p:attrName>
                                        </p:attrNameLst>
                                      </p:cBhvr>
                                      <p:to>
                                        <p:strVal val="visible"/>
                                      </p:to>
                                    </p:set>
                                    <p:anim calcmode="lin" valueType="num">
                                      <p:cBhvr>
                                        <p:cTn id="16" dur="500" fill="hold"/>
                                        <p:tgtEl>
                                          <p:spTgt spid="110"/>
                                        </p:tgtEl>
                                        <p:attrNameLst>
                                          <p:attrName>ppt_x</p:attrName>
                                        </p:attrNameLst>
                                      </p:cBhvr>
                                      <p:tavLst>
                                        <p:tav tm="0">
                                          <p:val>
                                            <p:strVal val="#ppt_x+#ppt_w/2"/>
                                          </p:val>
                                        </p:tav>
                                        <p:tav tm="100000">
                                          <p:val>
                                            <p:strVal val="#ppt_x"/>
                                          </p:val>
                                        </p:tav>
                                      </p:tavLst>
                                    </p:anim>
                                    <p:anim calcmode="lin" valueType="num">
                                      <p:cBhvr>
                                        <p:cTn id="17" dur="500" fill="hold"/>
                                        <p:tgtEl>
                                          <p:spTgt spid="110"/>
                                        </p:tgtEl>
                                        <p:attrNameLst>
                                          <p:attrName>ppt_y</p:attrName>
                                        </p:attrNameLst>
                                      </p:cBhvr>
                                      <p:tavLst>
                                        <p:tav tm="0">
                                          <p:val>
                                            <p:strVal val="#ppt_y"/>
                                          </p:val>
                                        </p:tav>
                                        <p:tav tm="100000">
                                          <p:val>
                                            <p:strVal val="#ppt_y"/>
                                          </p:val>
                                        </p:tav>
                                      </p:tavLst>
                                    </p:anim>
                                    <p:anim calcmode="lin" valueType="num">
                                      <p:cBhvr>
                                        <p:cTn id="18" dur="500" fill="hold"/>
                                        <p:tgtEl>
                                          <p:spTgt spid="110"/>
                                        </p:tgtEl>
                                        <p:attrNameLst>
                                          <p:attrName>ppt_w</p:attrName>
                                        </p:attrNameLst>
                                      </p:cBhvr>
                                      <p:tavLst>
                                        <p:tav tm="0">
                                          <p:val>
                                            <p:fltVal val="0"/>
                                          </p:val>
                                        </p:tav>
                                        <p:tav tm="100000">
                                          <p:val>
                                            <p:strVal val="#ppt_w"/>
                                          </p:val>
                                        </p:tav>
                                      </p:tavLst>
                                    </p:anim>
                                    <p:anim calcmode="lin" valueType="num">
                                      <p:cBhvr>
                                        <p:cTn id="19" dur="500" fill="hold"/>
                                        <p:tgtEl>
                                          <p:spTgt spid="110"/>
                                        </p:tgtEl>
                                        <p:attrNameLst>
                                          <p:attrName>ppt_h</p:attrName>
                                        </p:attrNameLst>
                                      </p:cBhvr>
                                      <p:tavLst>
                                        <p:tav tm="0">
                                          <p:val>
                                            <p:strVal val="#ppt_h"/>
                                          </p:val>
                                        </p:tav>
                                        <p:tav tm="100000">
                                          <p:val>
                                            <p:strVal val="#ppt_h"/>
                                          </p:val>
                                        </p:tav>
                                      </p:tavLst>
                                    </p:anim>
                                  </p:childTnLst>
                                </p:cTn>
                              </p:par>
                              <p:par>
                                <p:cTn id="20" presetID="17" presetClass="entr" presetSubtype="1" fill="hold" grpId="0" nodeType="with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p:cTn id="22" dur="500" fill="hold"/>
                                        <p:tgtEl>
                                          <p:spTgt spid="111"/>
                                        </p:tgtEl>
                                        <p:attrNameLst>
                                          <p:attrName>ppt_x</p:attrName>
                                        </p:attrNameLst>
                                      </p:cBhvr>
                                      <p:tavLst>
                                        <p:tav tm="0">
                                          <p:val>
                                            <p:strVal val="#ppt_x"/>
                                          </p:val>
                                        </p:tav>
                                        <p:tav tm="100000">
                                          <p:val>
                                            <p:strVal val="#ppt_x"/>
                                          </p:val>
                                        </p:tav>
                                      </p:tavLst>
                                    </p:anim>
                                    <p:anim calcmode="lin" valueType="num">
                                      <p:cBhvr>
                                        <p:cTn id="23" dur="500" fill="hold"/>
                                        <p:tgtEl>
                                          <p:spTgt spid="111"/>
                                        </p:tgtEl>
                                        <p:attrNameLst>
                                          <p:attrName>ppt_y</p:attrName>
                                        </p:attrNameLst>
                                      </p:cBhvr>
                                      <p:tavLst>
                                        <p:tav tm="0">
                                          <p:val>
                                            <p:strVal val="#ppt_y-#ppt_h/2"/>
                                          </p:val>
                                        </p:tav>
                                        <p:tav tm="100000">
                                          <p:val>
                                            <p:strVal val="#ppt_y"/>
                                          </p:val>
                                        </p:tav>
                                      </p:tavLst>
                                    </p:anim>
                                    <p:anim calcmode="lin" valueType="num">
                                      <p:cBhvr>
                                        <p:cTn id="24" dur="500" fill="hold"/>
                                        <p:tgtEl>
                                          <p:spTgt spid="111"/>
                                        </p:tgtEl>
                                        <p:attrNameLst>
                                          <p:attrName>ppt_w</p:attrName>
                                        </p:attrNameLst>
                                      </p:cBhvr>
                                      <p:tavLst>
                                        <p:tav tm="0">
                                          <p:val>
                                            <p:strVal val="#ppt_w"/>
                                          </p:val>
                                        </p:tav>
                                        <p:tav tm="100000">
                                          <p:val>
                                            <p:strVal val="#ppt_w"/>
                                          </p:val>
                                        </p:tav>
                                      </p:tavLst>
                                    </p:anim>
                                    <p:anim calcmode="lin" valueType="num">
                                      <p:cBhvr>
                                        <p:cTn id="25" dur="500" fill="hold"/>
                                        <p:tgtEl>
                                          <p:spTgt spid="111"/>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34" presetClass="emph" presetSubtype="0" fill="hold" grpId="0" nodeType="after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109"/>
                                        </p:tgtEl>
                                        <p:attrNameLst>
                                          <p:attrName>ppt_x</p:attrName>
                                          <p:attrName>ppt_y</p:attrName>
                                        </p:attrNameLst>
                                      </p:cBhvr>
                                    </p:animMotion>
                                    <p:animRot by="1500000">
                                      <p:cBhvr>
                                        <p:cTn id="29" dur="125" fill="hold">
                                          <p:stCondLst>
                                            <p:cond delay="0"/>
                                          </p:stCondLst>
                                        </p:cTn>
                                        <p:tgtEl>
                                          <p:spTgt spid="109"/>
                                        </p:tgtEl>
                                        <p:attrNameLst>
                                          <p:attrName>r</p:attrName>
                                        </p:attrNameLst>
                                      </p:cBhvr>
                                    </p:animRot>
                                    <p:animRot by="-1500000">
                                      <p:cBhvr>
                                        <p:cTn id="30" dur="125" fill="hold">
                                          <p:stCondLst>
                                            <p:cond delay="125"/>
                                          </p:stCondLst>
                                        </p:cTn>
                                        <p:tgtEl>
                                          <p:spTgt spid="109"/>
                                        </p:tgtEl>
                                        <p:attrNameLst>
                                          <p:attrName>r</p:attrName>
                                        </p:attrNameLst>
                                      </p:cBhvr>
                                    </p:animRot>
                                    <p:animRot by="-1500000">
                                      <p:cBhvr>
                                        <p:cTn id="31" dur="125" fill="hold">
                                          <p:stCondLst>
                                            <p:cond delay="250"/>
                                          </p:stCondLst>
                                        </p:cTn>
                                        <p:tgtEl>
                                          <p:spTgt spid="109"/>
                                        </p:tgtEl>
                                        <p:attrNameLst>
                                          <p:attrName>r</p:attrName>
                                        </p:attrNameLst>
                                      </p:cBhvr>
                                    </p:animRot>
                                    <p:animRot by="1500000">
                                      <p:cBhvr>
                                        <p:cTn id="32" dur="125" fill="hold">
                                          <p:stCondLst>
                                            <p:cond delay="375"/>
                                          </p:stCondLst>
                                        </p:cTn>
                                        <p:tgtEl>
                                          <p:spTgt spid="109"/>
                                        </p:tgtEl>
                                        <p:attrNameLst>
                                          <p:attrName>r</p:attrName>
                                        </p:attrNameLst>
                                      </p:cBhvr>
                                    </p:animRot>
                                  </p:childTnLst>
                                </p:cTn>
                              </p:par>
                              <p:par>
                                <p:cTn id="33" presetID="34" presetClass="emph" presetSubtype="0" fill="hold" grpId="0" nodeType="withEffect">
                                  <p:stCondLst>
                                    <p:cond delay="0"/>
                                  </p:stCondLst>
                                  <p:iterate type="lt">
                                    <p:tmPct val="10000"/>
                                  </p:iterate>
                                  <p:childTnLst>
                                    <p:animMotion origin="layout" path="M 0.0 0.0 L 0.0 -0.07213" pathEditMode="relative" ptsTypes="">
                                      <p:cBhvr>
                                        <p:cTn id="34" dur="250" accel="50000" decel="50000" autoRev="1" fill="hold">
                                          <p:stCondLst>
                                            <p:cond delay="0"/>
                                          </p:stCondLst>
                                        </p:cTn>
                                        <p:tgtEl>
                                          <p:spTgt spid="108"/>
                                        </p:tgtEl>
                                        <p:attrNameLst>
                                          <p:attrName>ppt_x</p:attrName>
                                          <p:attrName>ppt_y</p:attrName>
                                        </p:attrNameLst>
                                      </p:cBhvr>
                                    </p:animMotion>
                                    <p:animRot by="1500000">
                                      <p:cBhvr>
                                        <p:cTn id="35" dur="125" fill="hold">
                                          <p:stCondLst>
                                            <p:cond delay="0"/>
                                          </p:stCondLst>
                                        </p:cTn>
                                        <p:tgtEl>
                                          <p:spTgt spid="108"/>
                                        </p:tgtEl>
                                        <p:attrNameLst>
                                          <p:attrName>r</p:attrName>
                                        </p:attrNameLst>
                                      </p:cBhvr>
                                    </p:animRot>
                                    <p:animRot by="-1500000">
                                      <p:cBhvr>
                                        <p:cTn id="36" dur="125" fill="hold">
                                          <p:stCondLst>
                                            <p:cond delay="125"/>
                                          </p:stCondLst>
                                        </p:cTn>
                                        <p:tgtEl>
                                          <p:spTgt spid="108"/>
                                        </p:tgtEl>
                                        <p:attrNameLst>
                                          <p:attrName>r</p:attrName>
                                        </p:attrNameLst>
                                      </p:cBhvr>
                                    </p:animRot>
                                    <p:animRot by="-1500000">
                                      <p:cBhvr>
                                        <p:cTn id="37" dur="125" fill="hold">
                                          <p:stCondLst>
                                            <p:cond delay="250"/>
                                          </p:stCondLst>
                                        </p:cTn>
                                        <p:tgtEl>
                                          <p:spTgt spid="108"/>
                                        </p:tgtEl>
                                        <p:attrNameLst>
                                          <p:attrName>r</p:attrName>
                                        </p:attrNameLst>
                                      </p:cBhvr>
                                    </p:animRot>
                                    <p:animRot by="1500000">
                                      <p:cBhvr>
                                        <p:cTn id="38" dur="125" fill="hold">
                                          <p:stCondLst>
                                            <p:cond delay="375"/>
                                          </p:stCondLst>
                                        </p:cTn>
                                        <p:tgtEl>
                                          <p:spTgt spid="108"/>
                                        </p:tgtEl>
                                        <p:attrNameLst>
                                          <p:attrName>r</p:attrName>
                                        </p:attrNameLst>
                                      </p:cBhvr>
                                    </p:animRot>
                                  </p:childTnLst>
                                </p:cTn>
                              </p:par>
                            </p:childTnLst>
                          </p:cTn>
                        </p:par>
                        <p:par>
                          <p:cTn id="39" fill="hold">
                            <p:stCondLst>
                              <p:cond delay="2600"/>
                            </p:stCondLst>
                            <p:childTnLst>
                              <p:par>
                                <p:cTn id="40" presetID="9" presetClass="entr" presetSubtype="0" fill="hold" nodeType="afterEffect">
                                  <p:stCondLst>
                                    <p:cond delay="0"/>
                                  </p:stCondLst>
                                  <p:childTnLst>
                                    <p:set>
                                      <p:cBhvr>
                                        <p:cTn id="41" dur="1" fill="hold">
                                          <p:stCondLst>
                                            <p:cond delay="0"/>
                                          </p:stCondLst>
                                        </p:cTn>
                                        <p:tgtEl>
                                          <p:spTgt spid="196">
                                            <p:txEl>
                                              <p:pRg st="1" end="1"/>
                                            </p:txEl>
                                          </p:spTgt>
                                        </p:tgtEl>
                                        <p:attrNameLst>
                                          <p:attrName>style.visibility</p:attrName>
                                        </p:attrNameLst>
                                      </p:cBhvr>
                                      <p:to>
                                        <p:strVal val="visible"/>
                                      </p:to>
                                    </p:set>
                                    <p:animEffect transition="in" filter="dissolve">
                                      <p:cBhvr>
                                        <p:cTn id="42" dur="500"/>
                                        <p:tgtEl>
                                          <p:spTgt spid="196">
                                            <p:txEl>
                                              <p:pRg st="1" end="1"/>
                                            </p:txEl>
                                          </p:spTgt>
                                        </p:tgtEl>
                                      </p:cBhvr>
                                    </p:animEffect>
                                  </p:childTnLst>
                                </p:cTn>
                              </p:par>
                            </p:childTnLst>
                          </p:cTn>
                        </p:par>
                        <p:par>
                          <p:cTn id="43" fill="hold">
                            <p:stCondLst>
                              <p:cond delay="3100"/>
                            </p:stCondLst>
                            <p:childTnLst>
                              <p:par>
                                <p:cTn id="44" presetID="23" presetClass="entr" presetSubtype="32" fill="hold" nodeType="afterEffect">
                                  <p:stCondLst>
                                    <p:cond delay="0"/>
                                  </p:stCondLst>
                                  <p:childTnLst>
                                    <p:set>
                                      <p:cBhvr>
                                        <p:cTn id="45" dur="1" fill="hold">
                                          <p:stCondLst>
                                            <p:cond delay="0"/>
                                          </p:stCondLst>
                                        </p:cTn>
                                        <p:tgtEl>
                                          <p:spTgt spid="182"/>
                                        </p:tgtEl>
                                        <p:attrNameLst>
                                          <p:attrName>style.visibility</p:attrName>
                                        </p:attrNameLst>
                                      </p:cBhvr>
                                      <p:to>
                                        <p:strVal val="visible"/>
                                      </p:to>
                                    </p:set>
                                    <p:anim calcmode="lin" valueType="num">
                                      <p:cBhvr>
                                        <p:cTn id="46" dur="500" fill="hold"/>
                                        <p:tgtEl>
                                          <p:spTgt spid="182"/>
                                        </p:tgtEl>
                                        <p:attrNameLst>
                                          <p:attrName>ppt_w</p:attrName>
                                        </p:attrNameLst>
                                      </p:cBhvr>
                                      <p:tavLst>
                                        <p:tav tm="0">
                                          <p:val>
                                            <p:strVal val="4*#ppt_w"/>
                                          </p:val>
                                        </p:tav>
                                        <p:tav tm="100000">
                                          <p:val>
                                            <p:strVal val="#ppt_w"/>
                                          </p:val>
                                        </p:tav>
                                      </p:tavLst>
                                    </p:anim>
                                    <p:anim calcmode="lin" valueType="num">
                                      <p:cBhvr>
                                        <p:cTn id="47" dur="500" fill="hold"/>
                                        <p:tgtEl>
                                          <p:spTgt spid="182"/>
                                        </p:tgtEl>
                                        <p:attrNameLst>
                                          <p:attrName>ppt_h</p:attrName>
                                        </p:attrNameLst>
                                      </p:cBhvr>
                                      <p:tavLst>
                                        <p:tav tm="0">
                                          <p:val>
                                            <p:strVal val="4*#ppt_h"/>
                                          </p:val>
                                        </p:tav>
                                        <p:tav tm="100000">
                                          <p:val>
                                            <p:strVal val="#ppt_h"/>
                                          </p:val>
                                        </p:tav>
                                      </p:tavLst>
                                    </p:anim>
                                  </p:childTnLst>
                                </p:cTn>
                              </p:par>
                            </p:childTnLst>
                          </p:cTn>
                        </p:par>
                        <p:par>
                          <p:cTn id="48" fill="hold">
                            <p:stCondLst>
                              <p:cond delay="3600"/>
                            </p:stCondLst>
                            <p:childTnLst>
                              <p:par>
                                <p:cTn id="49" presetID="17" presetClass="entr" presetSubtype="2" fill="hold" grpId="0" nodeType="afterEffect">
                                  <p:stCondLst>
                                    <p:cond delay="0"/>
                                  </p:stCondLst>
                                  <p:childTnLst>
                                    <p:set>
                                      <p:cBhvr>
                                        <p:cTn id="50" dur="1" fill="hold">
                                          <p:stCondLst>
                                            <p:cond delay="0"/>
                                          </p:stCondLst>
                                        </p:cTn>
                                        <p:tgtEl>
                                          <p:spTgt spid="178"/>
                                        </p:tgtEl>
                                        <p:attrNameLst>
                                          <p:attrName>style.visibility</p:attrName>
                                        </p:attrNameLst>
                                      </p:cBhvr>
                                      <p:to>
                                        <p:strVal val="visible"/>
                                      </p:to>
                                    </p:set>
                                    <p:anim calcmode="lin" valueType="num">
                                      <p:cBhvr>
                                        <p:cTn id="51" dur="500" fill="hold"/>
                                        <p:tgtEl>
                                          <p:spTgt spid="178"/>
                                        </p:tgtEl>
                                        <p:attrNameLst>
                                          <p:attrName>ppt_x</p:attrName>
                                        </p:attrNameLst>
                                      </p:cBhvr>
                                      <p:tavLst>
                                        <p:tav tm="0">
                                          <p:val>
                                            <p:strVal val="#ppt_x+#ppt_w/2"/>
                                          </p:val>
                                        </p:tav>
                                        <p:tav tm="100000">
                                          <p:val>
                                            <p:strVal val="#ppt_x"/>
                                          </p:val>
                                        </p:tav>
                                      </p:tavLst>
                                    </p:anim>
                                    <p:anim calcmode="lin" valueType="num">
                                      <p:cBhvr>
                                        <p:cTn id="52" dur="500" fill="hold"/>
                                        <p:tgtEl>
                                          <p:spTgt spid="178"/>
                                        </p:tgtEl>
                                        <p:attrNameLst>
                                          <p:attrName>ppt_y</p:attrName>
                                        </p:attrNameLst>
                                      </p:cBhvr>
                                      <p:tavLst>
                                        <p:tav tm="0">
                                          <p:val>
                                            <p:strVal val="#ppt_y"/>
                                          </p:val>
                                        </p:tav>
                                        <p:tav tm="100000">
                                          <p:val>
                                            <p:strVal val="#ppt_y"/>
                                          </p:val>
                                        </p:tav>
                                      </p:tavLst>
                                    </p:anim>
                                    <p:anim calcmode="lin" valueType="num">
                                      <p:cBhvr>
                                        <p:cTn id="53" dur="500" fill="hold"/>
                                        <p:tgtEl>
                                          <p:spTgt spid="178"/>
                                        </p:tgtEl>
                                        <p:attrNameLst>
                                          <p:attrName>ppt_w</p:attrName>
                                        </p:attrNameLst>
                                      </p:cBhvr>
                                      <p:tavLst>
                                        <p:tav tm="0">
                                          <p:val>
                                            <p:fltVal val="0"/>
                                          </p:val>
                                        </p:tav>
                                        <p:tav tm="100000">
                                          <p:val>
                                            <p:strVal val="#ppt_w"/>
                                          </p:val>
                                        </p:tav>
                                      </p:tavLst>
                                    </p:anim>
                                    <p:anim calcmode="lin" valueType="num">
                                      <p:cBhvr>
                                        <p:cTn id="54" dur="500" fill="hold"/>
                                        <p:tgtEl>
                                          <p:spTgt spid="178"/>
                                        </p:tgtEl>
                                        <p:attrNameLst>
                                          <p:attrName>ppt_h</p:attrName>
                                        </p:attrNameLst>
                                      </p:cBhvr>
                                      <p:tavLst>
                                        <p:tav tm="0">
                                          <p:val>
                                            <p:strVal val="#ppt_h"/>
                                          </p:val>
                                        </p:tav>
                                        <p:tav tm="100000">
                                          <p:val>
                                            <p:strVal val="#ppt_h"/>
                                          </p:val>
                                        </p:tav>
                                      </p:tavLst>
                                    </p:anim>
                                  </p:childTnLst>
                                </p:cTn>
                              </p:par>
                              <p:par>
                                <p:cTn id="55" presetID="17" presetClass="entr" presetSubtype="1" fill="hold" grpId="0" nodeType="withEffect">
                                  <p:stCondLst>
                                    <p:cond delay="0"/>
                                  </p:stCondLst>
                                  <p:childTnLst>
                                    <p:set>
                                      <p:cBhvr>
                                        <p:cTn id="56" dur="1" fill="hold">
                                          <p:stCondLst>
                                            <p:cond delay="0"/>
                                          </p:stCondLst>
                                        </p:cTn>
                                        <p:tgtEl>
                                          <p:spTgt spid="177"/>
                                        </p:tgtEl>
                                        <p:attrNameLst>
                                          <p:attrName>style.visibility</p:attrName>
                                        </p:attrNameLst>
                                      </p:cBhvr>
                                      <p:to>
                                        <p:strVal val="visible"/>
                                      </p:to>
                                    </p:set>
                                    <p:anim calcmode="lin" valueType="num">
                                      <p:cBhvr>
                                        <p:cTn id="57" dur="500" fill="hold"/>
                                        <p:tgtEl>
                                          <p:spTgt spid="177"/>
                                        </p:tgtEl>
                                        <p:attrNameLst>
                                          <p:attrName>ppt_x</p:attrName>
                                        </p:attrNameLst>
                                      </p:cBhvr>
                                      <p:tavLst>
                                        <p:tav tm="0">
                                          <p:val>
                                            <p:strVal val="#ppt_x"/>
                                          </p:val>
                                        </p:tav>
                                        <p:tav tm="100000">
                                          <p:val>
                                            <p:strVal val="#ppt_x"/>
                                          </p:val>
                                        </p:tav>
                                      </p:tavLst>
                                    </p:anim>
                                    <p:anim calcmode="lin" valueType="num">
                                      <p:cBhvr>
                                        <p:cTn id="58" dur="500" fill="hold"/>
                                        <p:tgtEl>
                                          <p:spTgt spid="177"/>
                                        </p:tgtEl>
                                        <p:attrNameLst>
                                          <p:attrName>ppt_y</p:attrName>
                                        </p:attrNameLst>
                                      </p:cBhvr>
                                      <p:tavLst>
                                        <p:tav tm="0">
                                          <p:val>
                                            <p:strVal val="#ppt_y-#ppt_h/2"/>
                                          </p:val>
                                        </p:tav>
                                        <p:tav tm="100000">
                                          <p:val>
                                            <p:strVal val="#ppt_y"/>
                                          </p:val>
                                        </p:tav>
                                      </p:tavLst>
                                    </p:anim>
                                    <p:anim calcmode="lin" valueType="num">
                                      <p:cBhvr>
                                        <p:cTn id="59" dur="500" fill="hold"/>
                                        <p:tgtEl>
                                          <p:spTgt spid="177"/>
                                        </p:tgtEl>
                                        <p:attrNameLst>
                                          <p:attrName>ppt_w</p:attrName>
                                        </p:attrNameLst>
                                      </p:cBhvr>
                                      <p:tavLst>
                                        <p:tav tm="0">
                                          <p:val>
                                            <p:strVal val="#ppt_w"/>
                                          </p:val>
                                        </p:tav>
                                        <p:tav tm="100000">
                                          <p:val>
                                            <p:strVal val="#ppt_w"/>
                                          </p:val>
                                        </p:tav>
                                      </p:tavLst>
                                    </p:anim>
                                    <p:anim calcmode="lin" valueType="num">
                                      <p:cBhvr>
                                        <p:cTn id="60" dur="500" fill="hold"/>
                                        <p:tgtEl>
                                          <p:spTgt spid="177"/>
                                        </p:tgtEl>
                                        <p:attrNameLst>
                                          <p:attrName>ppt_h</p:attrName>
                                        </p:attrNameLst>
                                      </p:cBhvr>
                                      <p:tavLst>
                                        <p:tav tm="0">
                                          <p:val>
                                            <p:fltVal val="0"/>
                                          </p:val>
                                        </p:tav>
                                        <p:tav tm="100000">
                                          <p:val>
                                            <p:strVal val="#ppt_h"/>
                                          </p:val>
                                        </p:tav>
                                      </p:tavLst>
                                    </p:anim>
                                  </p:childTnLst>
                                </p:cTn>
                              </p:par>
                            </p:childTnLst>
                          </p:cTn>
                        </p:par>
                        <p:par>
                          <p:cTn id="61" fill="hold">
                            <p:stCondLst>
                              <p:cond delay="4100"/>
                            </p:stCondLst>
                            <p:childTnLst>
                              <p:par>
                                <p:cTn id="62" presetID="23" presetClass="entr" presetSubtype="288" fill="hold" nodeType="afterEffect">
                                  <p:stCondLst>
                                    <p:cond delay="0"/>
                                  </p:stCondLst>
                                  <p:childTnLst>
                                    <p:set>
                                      <p:cBhvr>
                                        <p:cTn id="63" dur="1" fill="hold">
                                          <p:stCondLst>
                                            <p:cond delay="0"/>
                                          </p:stCondLst>
                                        </p:cTn>
                                        <p:tgtEl>
                                          <p:spTgt spid="179"/>
                                        </p:tgtEl>
                                        <p:attrNameLst>
                                          <p:attrName>style.visibility</p:attrName>
                                        </p:attrNameLst>
                                      </p:cBhvr>
                                      <p:to>
                                        <p:strVal val="visible"/>
                                      </p:to>
                                    </p:set>
                                    <p:anim calcmode="lin" valueType="num">
                                      <p:cBhvr>
                                        <p:cTn id="64" dur="500" fill="hold"/>
                                        <p:tgtEl>
                                          <p:spTgt spid="179"/>
                                        </p:tgtEl>
                                        <p:attrNameLst>
                                          <p:attrName>ppt_w</p:attrName>
                                        </p:attrNameLst>
                                      </p:cBhvr>
                                      <p:tavLst>
                                        <p:tav tm="0">
                                          <p:val>
                                            <p:strVal val="4/3*#ppt_w"/>
                                          </p:val>
                                        </p:tav>
                                        <p:tav tm="100000">
                                          <p:val>
                                            <p:strVal val="#ppt_w"/>
                                          </p:val>
                                        </p:tav>
                                      </p:tavLst>
                                    </p:anim>
                                    <p:anim calcmode="lin" valueType="num">
                                      <p:cBhvr>
                                        <p:cTn id="65" dur="500" fill="hold"/>
                                        <p:tgtEl>
                                          <p:spTgt spid="179"/>
                                        </p:tgtEl>
                                        <p:attrNameLst>
                                          <p:attrName>ppt_h</p:attrName>
                                        </p:attrNameLst>
                                      </p:cBhvr>
                                      <p:tavLst>
                                        <p:tav tm="0">
                                          <p:val>
                                            <p:strVal val="4/3*#ppt_h"/>
                                          </p:val>
                                        </p:tav>
                                        <p:tav tm="100000">
                                          <p:val>
                                            <p:strVal val="#ppt_h"/>
                                          </p:val>
                                        </p:tav>
                                      </p:tavLst>
                                    </p:anim>
                                  </p:childTnLst>
                                </p:cTn>
                              </p:par>
                              <p:par>
                                <p:cTn id="66" presetID="23" presetClass="entr" presetSubtype="288" fill="hold" nodeType="withEffect">
                                  <p:stCondLst>
                                    <p:cond delay="0"/>
                                  </p:stCondLst>
                                  <p:childTnLst>
                                    <p:set>
                                      <p:cBhvr>
                                        <p:cTn id="67" dur="1" fill="hold">
                                          <p:stCondLst>
                                            <p:cond delay="0"/>
                                          </p:stCondLst>
                                        </p:cTn>
                                        <p:tgtEl>
                                          <p:spTgt spid="185"/>
                                        </p:tgtEl>
                                        <p:attrNameLst>
                                          <p:attrName>style.visibility</p:attrName>
                                        </p:attrNameLst>
                                      </p:cBhvr>
                                      <p:to>
                                        <p:strVal val="visible"/>
                                      </p:to>
                                    </p:set>
                                    <p:anim calcmode="lin" valueType="num">
                                      <p:cBhvr>
                                        <p:cTn id="68" dur="500" fill="hold"/>
                                        <p:tgtEl>
                                          <p:spTgt spid="185"/>
                                        </p:tgtEl>
                                        <p:attrNameLst>
                                          <p:attrName>ppt_w</p:attrName>
                                        </p:attrNameLst>
                                      </p:cBhvr>
                                      <p:tavLst>
                                        <p:tav tm="0">
                                          <p:val>
                                            <p:strVal val="4/3*#ppt_w"/>
                                          </p:val>
                                        </p:tav>
                                        <p:tav tm="100000">
                                          <p:val>
                                            <p:strVal val="#ppt_w"/>
                                          </p:val>
                                        </p:tav>
                                      </p:tavLst>
                                    </p:anim>
                                    <p:anim calcmode="lin" valueType="num">
                                      <p:cBhvr>
                                        <p:cTn id="69" dur="500" fill="hold"/>
                                        <p:tgtEl>
                                          <p:spTgt spid="185"/>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p:bldP spid="109" grpId="0"/>
      <p:bldP spid="110" grpId="0" animBg="1"/>
      <p:bldP spid="111" grpId="0" animBg="1"/>
      <p:bldP spid="177" grpId="0" animBg="1"/>
      <p:bldP spid="17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4800600" y="118873"/>
            <a:ext cx="4105242" cy="6487166"/>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316519"/>
            <a:ext cx="8904855" cy="1047060"/>
          </a:xfrm>
        </p:spPr>
        <p:txBody>
          <a:bodyPr/>
          <a:lstStyle/>
          <a:p>
            <a:r>
              <a:rPr lang="en-US" sz="2900" dirty="0" smtClean="0"/>
              <a:t>Trade Expands </a:t>
            </a:r>
            <a:br>
              <a:rPr lang="en-US" sz="2900" dirty="0" smtClean="0"/>
            </a:br>
            <a:r>
              <a:rPr lang="en-US" sz="2900" dirty="0" smtClean="0"/>
              <a:t>Consumption Possibilities</a:t>
            </a:r>
            <a:endParaRPr lang="en-US" sz="2900" dirty="0"/>
          </a:p>
        </p:txBody>
      </p:sp>
      <p:sp>
        <p:nvSpPr>
          <p:cNvPr id="196" name="Content Placeholder 2"/>
          <p:cNvSpPr>
            <a:spLocks noGrp="1"/>
          </p:cNvSpPr>
          <p:nvPr>
            <p:ph idx="1"/>
          </p:nvPr>
        </p:nvSpPr>
        <p:spPr>
          <a:xfrm>
            <a:off x="63183" y="2065197"/>
            <a:ext cx="4664265" cy="3238161"/>
          </a:xfrm>
        </p:spPr>
        <p:txBody>
          <a:bodyPr/>
          <a:lstStyle/>
          <a:p>
            <a:pPr marL="169863" indent="-169863">
              <a:lnSpc>
                <a:spcPct val="90000"/>
              </a:lnSpc>
            </a:pPr>
            <a:r>
              <a:rPr lang="en-US" sz="2100" dirty="0">
                <a:solidFill>
                  <a:schemeClr val="tx1"/>
                </a:solidFill>
                <a:ea typeface="ＭＳ Ｐゴシック" pitchFamily="-107" charset="-128"/>
                <a:cs typeface="ＭＳ Ｐゴシック" pitchFamily="-107" charset="-128"/>
              </a:rPr>
              <a:t>How exactly do the U.S. and Japan consume at </a:t>
            </a:r>
            <a:r>
              <a:rPr lang="en-US" sz="2100" b="1" i="1" dirty="0">
                <a:solidFill>
                  <a:schemeClr val="tx1"/>
                </a:solidFill>
                <a:ea typeface="ＭＳ Ｐゴシック" pitchFamily="-107" charset="-128"/>
                <a:cs typeface="ＭＳ Ｐゴシック" pitchFamily="-107" charset="-128"/>
              </a:rPr>
              <a:t>US</a:t>
            </a:r>
            <a:r>
              <a:rPr lang="en-US" sz="2100" b="1" i="1" baseline="-25000" dirty="0">
                <a:solidFill>
                  <a:schemeClr val="tx1"/>
                </a:solidFill>
                <a:ea typeface="ＭＳ Ｐゴシック" pitchFamily="-107" charset="-128"/>
                <a:cs typeface="ＭＳ Ｐゴシック" pitchFamily="-107" charset="-128"/>
              </a:rPr>
              <a:t>2</a:t>
            </a:r>
            <a:r>
              <a:rPr lang="en-US" sz="2100" dirty="0">
                <a:solidFill>
                  <a:schemeClr val="tx1"/>
                </a:solidFill>
                <a:ea typeface="ＭＳ Ｐゴシック" pitchFamily="-107" charset="-128"/>
                <a:cs typeface="ＭＳ Ｐゴシック" pitchFamily="-107" charset="-128"/>
              </a:rPr>
              <a:t> and </a:t>
            </a:r>
            <a:r>
              <a:rPr lang="en-US" sz="2100" b="1" i="1" dirty="0">
                <a:solidFill>
                  <a:schemeClr val="tx1"/>
                </a:solidFill>
                <a:ea typeface="ＭＳ Ｐゴシック" pitchFamily="-107" charset="-128"/>
                <a:cs typeface="ＭＳ Ｐゴシック" pitchFamily="-107" charset="-128"/>
              </a:rPr>
              <a:t>J</a:t>
            </a:r>
            <a:r>
              <a:rPr lang="en-US" sz="2100" b="1" i="1" baseline="-25000" dirty="0">
                <a:solidFill>
                  <a:schemeClr val="tx1"/>
                </a:solidFill>
                <a:ea typeface="ＭＳ Ｐゴシック" pitchFamily="-107" charset="-128"/>
                <a:cs typeface="ＭＳ Ｐゴシック" pitchFamily="-107" charset="-128"/>
              </a:rPr>
              <a:t>2</a:t>
            </a:r>
            <a:r>
              <a:rPr lang="en-US" sz="2100" dirty="0" smtClean="0">
                <a:solidFill>
                  <a:schemeClr val="tx1"/>
                </a:solidFill>
                <a:ea typeface="ＭＳ Ｐゴシック" pitchFamily="-107" charset="-128"/>
                <a:cs typeface="ＭＳ Ｐゴシック" pitchFamily="-107" charset="-128"/>
              </a:rPr>
              <a:t>?</a:t>
            </a:r>
          </a:p>
          <a:p>
            <a:pPr marL="169863" indent="-169863">
              <a:lnSpc>
                <a:spcPct val="90000"/>
              </a:lnSpc>
            </a:pPr>
            <a:r>
              <a:rPr lang="en-US" sz="2100" dirty="0">
                <a:solidFill>
                  <a:schemeClr val="tx1"/>
                </a:solidFill>
                <a:ea typeface="Times New Roman" pitchFamily="-107" charset="0"/>
                <a:cs typeface="Times New Roman" pitchFamily="-107" charset="0"/>
              </a:rPr>
              <a:t>The U.S. produces 400 million units </a:t>
            </a:r>
            <a:r>
              <a:rPr lang="en-US" sz="2100" dirty="0" smtClean="0">
                <a:solidFill>
                  <a:schemeClr val="tx1"/>
                </a:solidFill>
                <a:ea typeface="Times New Roman" pitchFamily="-107" charset="0"/>
                <a:cs typeface="Times New Roman" pitchFamily="-107" charset="0"/>
              </a:rPr>
              <a:t/>
            </a:r>
            <a:br>
              <a:rPr lang="en-US" sz="2100" dirty="0" smtClean="0">
                <a:solidFill>
                  <a:schemeClr val="tx1"/>
                </a:solidFill>
                <a:ea typeface="Times New Roman" pitchFamily="-107" charset="0"/>
                <a:cs typeface="Times New Roman" pitchFamily="-107" charset="0"/>
              </a:rPr>
            </a:br>
            <a:r>
              <a:rPr lang="en-US" sz="2100" dirty="0" smtClean="0">
                <a:solidFill>
                  <a:schemeClr val="tx1"/>
                </a:solidFill>
                <a:ea typeface="Times New Roman" pitchFamily="-107" charset="0"/>
                <a:cs typeface="Times New Roman" pitchFamily="-107" charset="0"/>
              </a:rPr>
              <a:t>of </a:t>
            </a:r>
            <a:r>
              <a:rPr lang="en-US" sz="2100" dirty="0">
                <a:solidFill>
                  <a:schemeClr val="tx1"/>
                </a:solidFill>
                <a:ea typeface="Times New Roman" pitchFamily="-107" charset="0"/>
                <a:cs typeface="Times New Roman" pitchFamily="-107" charset="0"/>
              </a:rPr>
              <a:t>food, consumes 200 million, and exports 200 million to Japan.</a:t>
            </a:r>
          </a:p>
          <a:p>
            <a:pPr marL="169863" indent="-169863">
              <a:lnSpc>
                <a:spcPct val="90000"/>
              </a:lnSpc>
            </a:pPr>
            <a:r>
              <a:rPr lang="en-US" sz="2100" dirty="0">
                <a:solidFill>
                  <a:schemeClr val="tx1"/>
                </a:solidFill>
                <a:ea typeface="Times New Roman" pitchFamily="-107" charset="0"/>
                <a:cs typeface="Times New Roman" pitchFamily="-107" charset="0"/>
              </a:rPr>
              <a:t>Japan produces 450 million units of clothing, consumes 250 million, and exports 200 million to the U.S..</a:t>
            </a:r>
          </a:p>
          <a:p>
            <a:pPr marL="169863" indent="-169863">
              <a:lnSpc>
                <a:spcPct val="90000"/>
              </a:lnSpc>
            </a:pPr>
            <a:r>
              <a:rPr lang="en-US" sz="2100" dirty="0">
                <a:solidFill>
                  <a:schemeClr val="tx1"/>
                </a:solidFill>
                <a:ea typeface="Times New Roman" pitchFamily="-107" charset="0"/>
                <a:cs typeface="Times New Roman" pitchFamily="-107" charset="0"/>
              </a:rPr>
              <a:t>Each consumes more than it could produce domestically</a:t>
            </a:r>
            <a:r>
              <a:rPr lang="en-US" sz="2100" dirty="0" smtClean="0">
                <a:solidFill>
                  <a:schemeClr val="tx1"/>
                </a:solidFill>
                <a:ea typeface="Times New Roman" pitchFamily="-107" charset="0"/>
                <a:cs typeface="Times New Roman" pitchFamily="-107" charset="0"/>
              </a:rPr>
              <a:t>.</a:t>
            </a:r>
            <a:endParaRPr lang="en-US" sz="2100" dirty="0">
              <a:solidFill>
                <a:schemeClr val="tx1"/>
              </a:solidFill>
              <a:ea typeface="Times New Roman" pitchFamily="-107" charset="0"/>
              <a:cs typeface="Times New Roman" pitchFamily="-107" charset="0"/>
            </a:endParaRPr>
          </a:p>
        </p:txBody>
      </p:sp>
      <p:sp>
        <p:nvSpPr>
          <p:cNvPr id="62" name="Rectangle 9"/>
          <p:cNvSpPr>
            <a:spLocks noChangeArrowheads="1"/>
          </p:cNvSpPr>
          <p:nvPr/>
        </p:nvSpPr>
        <p:spPr bwMode="auto">
          <a:xfrm>
            <a:off x="7645626" y="347825"/>
            <a:ext cx="112530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United States</a:t>
            </a:r>
            <a:endParaRPr kumimoji="0" lang="en-US" sz="1600" b="1" i="1">
              <a:solidFill>
                <a:schemeClr val="tx1"/>
              </a:solidFill>
              <a:latin typeface="Times New Roman" pitchFamily="18" charset="0"/>
              <a:cs typeface="Times New Roman" pitchFamily="18" charset="0"/>
            </a:endParaRPr>
          </a:p>
        </p:txBody>
      </p:sp>
      <p:sp>
        <p:nvSpPr>
          <p:cNvPr id="63" name="Rectangle 109"/>
          <p:cNvSpPr>
            <a:spLocks noChangeArrowheads="1"/>
          </p:cNvSpPr>
          <p:nvPr/>
        </p:nvSpPr>
        <p:spPr bwMode="auto">
          <a:xfrm>
            <a:off x="8248395" y="2921674"/>
            <a:ext cx="527388" cy="46782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Food</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(million </a:t>
            </a:r>
            <a:r>
              <a:rPr kumimoji="0" lang="en-US" sz="1200" b="0" i="1" dirty="0" smtClean="0">
                <a:solidFill>
                  <a:srgbClr val="000000"/>
                </a:solidFill>
                <a:latin typeface="Times New Roman" pitchFamily="18" charset="0"/>
                <a:cs typeface="Times New Roman" pitchFamily="18" charset="0"/>
              </a:rPr>
              <a:t/>
            </a:r>
            <a:br>
              <a:rPr kumimoji="0" lang="en-US" sz="1200" b="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  units</a:t>
            </a:r>
            <a:r>
              <a:rPr kumimoji="0" lang="en-US" sz="1200" b="0" i="1" dirty="0">
                <a:solidFill>
                  <a:srgbClr val="000000"/>
                </a:solidFill>
                <a:latin typeface="Times New Roman" pitchFamily="18" charset="0"/>
                <a:cs typeface="Times New Roman" pitchFamily="18" charset="0"/>
              </a:rPr>
              <a:t>)</a:t>
            </a:r>
            <a:endParaRPr kumimoji="0" lang="en-US" sz="1200" b="0" i="1" dirty="0">
              <a:solidFill>
                <a:schemeClr val="tx1"/>
              </a:solidFill>
              <a:latin typeface="Times New Roman" pitchFamily="18" charset="0"/>
              <a:cs typeface="Times New Roman" pitchFamily="18" charset="0"/>
            </a:endParaRPr>
          </a:p>
        </p:txBody>
      </p:sp>
      <p:sp>
        <p:nvSpPr>
          <p:cNvPr id="72" name="Rectangle 136"/>
          <p:cNvSpPr>
            <a:spLocks noChangeArrowheads="1"/>
          </p:cNvSpPr>
          <p:nvPr/>
        </p:nvSpPr>
        <p:spPr bwMode="auto">
          <a:xfrm>
            <a:off x="5010912" y="172595"/>
            <a:ext cx="878446"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Clothing</a:t>
            </a:r>
            <a:br>
              <a:rPr kumimoji="0" lang="en-US" sz="1400" b="0">
                <a:solidFill>
                  <a:srgbClr val="000000"/>
                </a:solidFill>
                <a:latin typeface="Times New Roman" pitchFamily="18" charset="0"/>
                <a:cs typeface="Times New Roman" pitchFamily="18" charset="0"/>
              </a:rPr>
            </a:br>
            <a:r>
              <a:rPr kumimoji="0" lang="en-US" sz="1200" b="0" i="1">
                <a:solidFill>
                  <a:srgbClr val="000000"/>
                </a:solidFill>
                <a:latin typeface="Times New Roman" pitchFamily="18" charset="0"/>
                <a:cs typeface="Times New Roman" pitchFamily="18" charset="0"/>
              </a:rPr>
              <a:t>(million units)</a:t>
            </a:r>
            <a:endParaRPr kumimoji="0" lang="en-US" sz="1200" b="0" i="1">
              <a:solidFill>
                <a:schemeClr val="tx1"/>
              </a:solidFill>
              <a:latin typeface="Times New Roman" pitchFamily="18" charset="0"/>
              <a:cs typeface="Times New Roman" pitchFamily="18" charset="0"/>
            </a:endParaRPr>
          </a:p>
        </p:txBody>
      </p:sp>
      <p:sp>
        <p:nvSpPr>
          <p:cNvPr id="80" name="Line 146"/>
          <p:cNvSpPr>
            <a:spLocks noChangeShapeType="1"/>
          </p:cNvSpPr>
          <p:nvPr/>
        </p:nvSpPr>
        <p:spPr bwMode="auto">
          <a:xfrm>
            <a:off x="5416486" y="2042416"/>
            <a:ext cx="2378075" cy="1036601"/>
          </a:xfrm>
          <a:prstGeom prst="line">
            <a:avLst/>
          </a:prstGeom>
          <a:noFill/>
          <a:ln w="57150">
            <a:solidFill>
              <a:srgbClr val="C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84" name="Line 153"/>
          <p:cNvSpPr>
            <a:spLocks noChangeShapeType="1"/>
          </p:cNvSpPr>
          <p:nvPr/>
        </p:nvSpPr>
        <p:spPr bwMode="auto">
          <a:xfrm flipH="1">
            <a:off x="6013737" y="2315466"/>
            <a:ext cx="9174" cy="763551"/>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nvGrpSpPr>
          <p:cNvPr id="85" name="Group 162"/>
          <p:cNvGrpSpPr>
            <a:grpSpLocks/>
          </p:cNvGrpSpPr>
          <p:nvPr/>
        </p:nvGrpSpPr>
        <p:grpSpPr bwMode="auto">
          <a:xfrm>
            <a:off x="5355719" y="1724558"/>
            <a:ext cx="309563" cy="341313"/>
            <a:chOff x="534" y="2919"/>
            <a:chExt cx="195" cy="215"/>
          </a:xfrm>
        </p:grpSpPr>
        <p:sp>
          <p:nvSpPr>
            <p:cNvPr id="86" name="Rectangle 147"/>
            <p:cNvSpPr>
              <a:spLocks noChangeArrowheads="1"/>
            </p:cNvSpPr>
            <p:nvPr/>
          </p:nvSpPr>
          <p:spPr bwMode="auto">
            <a:xfrm>
              <a:off x="598" y="2919"/>
              <a:ext cx="131" cy="165"/>
            </a:xfrm>
            <a:prstGeom prst="rect">
              <a:avLst/>
            </a:prstGeom>
            <a:noFill/>
            <a:ln w="9525">
              <a:noFill/>
              <a:miter lim="800000"/>
              <a:headEnd/>
              <a:tailEnd/>
            </a:ln>
          </p:spPr>
          <p:txBody>
            <a:bodyPr wrap="squar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M</a:t>
              </a:r>
              <a:endParaRPr kumimoji="0" lang="en-US" b="0" dirty="0">
                <a:solidFill>
                  <a:schemeClr val="tx1"/>
                </a:solidFill>
                <a:latin typeface="Times New Roman" pitchFamily="18" charset="0"/>
                <a:cs typeface="Times New Roman" pitchFamily="18" charset="0"/>
              </a:endParaRPr>
            </a:p>
          </p:txBody>
        </p:sp>
        <p:sp>
          <p:nvSpPr>
            <p:cNvPr id="88" name="Freeform 154"/>
            <p:cNvSpPr>
              <a:spLocks/>
            </p:cNvSpPr>
            <p:nvPr/>
          </p:nvSpPr>
          <p:spPr bwMode="auto">
            <a:xfrm>
              <a:off x="534" y="308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6" name="Group 5"/>
          <p:cNvGrpSpPr/>
          <p:nvPr/>
        </p:nvGrpSpPr>
        <p:grpSpPr>
          <a:xfrm>
            <a:off x="5016436" y="466030"/>
            <a:ext cx="3192463" cy="2869725"/>
            <a:chOff x="5171884" y="229618"/>
            <a:chExt cx="3192463" cy="3124200"/>
          </a:xfrm>
        </p:grpSpPr>
        <p:grpSp>
          <p:nvGrpSpPr>
            <p:cNvPr id="64" name="Group 118"/>
            <p:cNvGrpSpPr>
              <a:grpSpLocks/>
            </p:cNvGrpSpPr>
            <p:nvPr/>
          </p:nvGrpSpPr>
          <p:grpSpPr bwMode="auto">
            <a:xfrm>
              <a:off x="5549709" y="315343"/>
              <a:ext cx="2814638" cy="2765425"/>
              <a:chOff x="834" y="2082"/>
              <a:chExt cx="1773" cy="1714"/>
            </a:xfrm>
          </p:grpSpPr>
          <p:sp>
            <p:nvSpPr>
              <p:cNvPr id="65" name="Line 116"/>
              <p:cNvSpPr>
                <a:spLocks noChangeShapeType="1"/>
              </p:cNvSpPr>
              <p:nvPr/>
            </p:nvSpPr>
            <p:spPr bwMode="auto">
              <a:xfrm>
                <a:off x="834" y="2082"/>
                <a:ext cx="0" cy="1714"/>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66" name="Line 117"/>
              <p:cNvSpPr>
                <a:spLocks noChangeShapeType="1"/>
              </p:cNvSpPr>
              <p:nvPr/>
            </p:nvSpPr>
            <p:spPr bwMode="auto">
              <a:xfrm>
                <a:off x="834" y="3792"/>
                <a:ext cx="1773"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sp>
          <p:nvSpPr>
            <p:cNvPr id="73" name="Rectangle 139"/>
            <p:cNvSpPr>
              <a:spLocks noChangeArrowheads="1"/>
            </p:cNvSpPr>
            <p:nvPr/>
          </p:nvSpPr>
          <p:spPr bwMode="auto">
            <a:xfrm>
              <a:off x="6013259"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100</a:t>
              </a:r>
              <a:endParaRPr kumimoji="0" lang="en-US" sz="1600" b="0">
                <a:solidFill>
                  <a:schemeClr val="tx1"/>
                </a:solidFill>
                <a:latin typeface="Times New Roman" pitchFamily="18" charset="0"/>
                <a:cs typeface="Times New Roman" pitchFamily="18" charset="0"/>
              </a:endParaRPr>
            </a:p>
          </p:txBody>
        </p:sp>
        <p:sp>
          <p:nvSpPr>
            <p:cNvPr id="74" name="Rectangle 140"/>
            <p:cNvSpPr>
              <a:spLocks noChangeArrowheads="1"/>
            </p:cNvSpPr>
            <p:nvPr/>
          </p:nvSpPr>
          <p:spPr bwMode="auto">
            <a:xfrm>
              <a:off x="6621272"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75" name="Rectangle 141"/>
            <p:cNvSpPr>
              <a:spLocks noChangeArrowheads="1"/>
            </p:cNvSpPr>
            <p:nvPr/>
          </p:nvSpPr>
          <p:spPr bwMode="auto">
            <a:xfrm>
              <a:off x="7227697"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76" name="Rectangle 142"/>
            <p:cNvSpPr>
              <a:spLocks noChangeArrowheads="1"/>
            </p:cNvSpPr>
            <p:nvPr/>
          </p:nvSpPr>
          <p:spPr bwMode="auto">
            <a:xfrm>
              <a:off x="7835709" y="31093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400</a:t>
              </a:r>
              <a:endParaRPr kumimoji="0" lang="en-US" sz="1600" b="0">
                <a:solidFill>
                  <a:schemeClr val="tx1"/>
                </a:solidFill>
                <a:latin typeface="Times New Roman" pitchFamily="18" charset="0"/>
                <a:cs typeface="Times New Roman" pitchFamily="18" charset="0"/>
              </a:endParaRPr>
            </a:p>
          </p:txBody>
        </p:sp>
        <p:sp>
          <p:nvSpPr>
            <p:cNvPr id="77" name="Rectangle 143"/>
            <p:cNvSpPr>
              <a:spLocks noChangeArrowheads="1"/>
            </p:cNvSpPr>
            <p:nvPr/>
          </p:nvSpPr>
          <p:spPr bwMode="auto">
            <a:xfrm>
              <a:off x="5171884" y="234258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100</a:t>
              </a:r>
              <a:endParaRPr kumimoji="0" lang="en-US" sz="1600" b="0">
                <a:solidFill>
                  <a:schemeClr val="tx1"/>
                </a:solidFill>
                <a:latin typeface="Times New Roman" pitchFamily="18" charset="0"/>
                <a:cs typeface="Times New Roman" pitchFamily="18" charset="0"/>
              </a:endParaRPr>
            </a:p>
          </p:txBody>
        </p:sp>
        <p:sp>
          <p:nvSpPr>
            <p:cNvPr id="78" name="Rectangle 144"/>
            <p:cNvSpPr>
              <a:spLocks noChangeArrowheads="1"/>
            </p:cNvSpPr>
            <p:nvPr/>
          </p:nvSpPr>
          <p:spPr bwMode="auto">
            <a:xfrm>
              <a:off x="5171884" y="173933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79" name="Rectangle 145"/>
            <p:cNvSpPr>
              <a:spLocks noChangeArrowheads="1"/>
            </p:cNvSpPr>
            <p:nvPr/>
          </p:nvSpPr>
          <p:spPr bwMode="auto">
            <a:xfrm>
              <a:off x="5171884" y="113449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81" name="Rectangle 148"/>
            <p:cNvSpPr>
              <a:spLocks noChangeArrowheads="1"/>
            </p:cNvSpPr>
            <p:nvPr/>
          </p:nvSpPr>
          <p:spPr bwMode="auto">
            <a:xfrm>
              <a:off x="5171884" y="143611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250</a:t>
              </a:r>
              <a:endParaRPr kumimoji="0" lang="en-US" sz="1600" b="0">
                <a:solidFill>
                  <a:schemeClr val="tx1"/>
                </a:solidFill>
                <a:latin typeface="Times New Roman" pitchFamily="18" charset="0"/>
                <a:cs typeface="Times New Roman" pitchFamily="18" charset="0"/>
              </a:endParaRPr>
            </a:p>
          </p:txBody>
        </p:sp>
        <p:sp>
          <p:nvSpPr>
            <p:cNvPr id="82" name="Rectangle 149"/>
            <p:cNvSpPr>
              <a:spLocks noChangeArrowheads="1"/>
            </p:cNvSpPr>
            <p:nvPr/>
          </p:nvSpPr>
          <p:spPr bwMode="auto">
            <a:xfrm>
              <a:off x="5171884" y="204095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83" name="Rectangle 150"/>
            <p:cNvSpPr>
              <a:spLocks noChangeArrowheads="1"/>
            </p:cNvSpPr>
            <p:nvPr/>
          </p:nvSpPr>
          <p:spPr bwMode="auto">
            <a:xfrm>
              <a:off x="5271897" y="2644206"/>
              <a:ext cx="2032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50</a:t>
              </a:r>
              <a:endParaRPr kumimoji="0" lang="en-US" sz="1600" b="0">
                <a:solidFill>
                  <a:schemeClr val="tx1"/>
                </a:solidFill>
                <a:latin typeface="Times New Roman" pitchFamily="18" charset="0"/>
                <a:cs typeface="Times New Roman" pitchFamily="18" charset="0"/>
              </a:endParaRPr>
            </a:p>
          </p:txBody>
        </p:sp>
        <p:sp>
          <p:nvSpPr>
            <p:cNvPr id="89" name="Rectangle 156"/>
            <p:cNvSpPr>
              <a:spLocks noChangeArrowheads="1"/>
            </p:cNvSpPr>
            <p:nvPr/>
          </p:nvSpPr>
          <p:spPr bwMode="auto">
            <a:xfrm>
              <a:off x="5178234" y="83286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350</a:t>
              </a:r>
              <a:endParaRPr kumimoji="0" lang="en-US" sz="1600" b="0">
                <a:solidFill>
                  <a:schemeClr val="tx1"/>
                </a:solidFill>
                <a:latin typeface="Times New Roman" pitchFamily="18" charset="0"/>
                <a:cs typeface="Times New Roman" pitchFamily="18" charset="0"/>
              </a:endParaRPr>
            </a:p>
          </p:txBody>
        </p:sp>
        <p:sp>
          <p:nvSpPr>
            <p:cNvPr id="126" name="Rectangle 157"/>
            <p:cNvSpPr>
              <a:spLocks noChangeArrowheads="1"/>
            </p:cNvSpPr>
            <p:nvPr/>
          </p:nvSpPr>
          <p:spPr bwMode="auto">
            <a:xfrm>
              <a:off x="5178234" y="531243"/>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400</a:t>
              </a:r>
              <a:endParaRPr kumimoji="0" lang="en-US" sz="1600" b="0">
                <a:solidFill>
                  <a:schemeClr val="tx1"/>
                </a:solidFill>
                <a:latin typeface="Times New Roman" pitchFamily="18" charset="0"/>
                <a:cs typeface="Times New Roman" pitchFamily="18" charset="0"/>
              </a:endParaRPr>
            </a:p>
          </p:txBody>
        </p:sp>
        <p:sp>
          <p:nvSpPr>
            <p:cNvPr id="127" name="Rectangle 158"/>
            <p:cNvSpPr>
              <a:spLocks noChangeArrowheads="1"/>
            </p:cNvSpPr>
            <p:nvPr/>
          </p:nvSpPr>
          <p:spPr bwMode="auto">
            <a:xfrm>
              <a:off x="5184584" y="229618"/>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grpSp>
      <p:sp>
        <p:nvSpPr>
          <p:cNvPr id="131" name="Line 161"/>
          <p:cNvSpPr>
            <a:spLocks noChangeShapeType="1"/>
          </p:cNvSpPr>
          <p:nvPr/>
        </p:nvSpPr>
        <p:spPr bwMode="auto">
          <a:xfrm>
            <a:off x="5402199" y="2301179"/>
            <a:ext cx="6096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132" name="Group 166"/>
          <p:cNvGrpSpPr>
            <a:grpSpLocks/>
          </p:cNvGrpSpPr>
          <p:nvPr/>
        </p:nvGrpSpPr>
        <p:grpSpPr bwMode="auto">
          <a:xfrm>
            <a:off x="5673661" y="2242441"/>
            <a:ext cx="395288" cy="339725"/>
            <a:chOff x="728" y="3240"/>
            <a:chExt cx="249" cy="214"/>
          </a:xfrm>
        </p:grpSpPr>
        <p:sp>
          <p:nvSpPr>
            <p:cNvPr id="133" name="Rectangle 151"/>
            <p:cNvSpPr>
              <a:spLocks noChangeArrowheads="1"/>
            </p:cNvSpPr>
            <p:nvPr/>
          </p:nvSpPr>
          <p:spPr bwMode="auto">
            <a:xfrm>
              <a:off x="728" y="3299"/>
              <a:ext cx="2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US</a:t>
              </a:r>
              <a:r>
                <a:rPr kumimoji="0" lang="en-US" sz="1600" b="1" i="1" baseline="-25000" dirty="0">
                  <a:latin typeface="Times New Roman" pitchFamily="18" charset="0"/>
                  <a:cs typeface="Times New Roman" pitchFamily="18" charset="0"/>
                </a:rPr>
                <a:t>1</a:t>
              </a:r>
              <a:endParaRPr kumimoji="0" lang="en-US" sz="1600" b="1" baseline="-25000" dirty="0">
                <a:latin typeface="Times New Roman" pitchFamily="18" charset="0"/>
                <a:cs typeface="Times New Roman" pitchFamily="18" charset="0"/>
              </a:endParaRPr>
            </a:p>
          </p:txBody>
        </p:sp>
        <p:sp>
          <p:nvSpPr>
            <p:cNvPr id="134" name="Freeform 155"/>
            <p:cNvSpPr>
              <a:spLocks/>
            </p:cNvSpPr>
            <p:nvPr/>
          </p:nvSpPr>
          <p:spPr bwMode="auto">
            <a:xfrm>
              <a:off x="902" y="3240"/>
              <a:ext cx="75" cy="75"/>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135" name="Rectangle 21"/>
          <p:cNvSpPr>
            <a:spLocks noChangeArrowheads="1"/>
          </p:cNvSpPr>
          <p:nvPr/>
        </p:nvSpPr>
        <p:spPr bwMode="auto">
          <a:xfrm>
            <a:off x="8259779" y="3573474"/>
            <a:ext cx="52418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pitchFamily="18" charset="0"/>
                <a:cs typeface="Times New Roman" pitchFamily="18" charset="0"/>
              </a:rPr>
              <a:t>Japan</a:t>
            </a:r>
            <a:endParaRPr kumimoji="0" lang="en-US" sz="1600" b="1" i="1">
              <a:solidFill>
                <a:schemeClr val="tx1"/>
              </a:solidFill>
              <a:latin typeface="Times New Roman" pitchFamily="18" charset="0"/>
              <a:cs typeface="Times New Roman" pitchFamily="18" charset="0"/>
            </a:endParaRPr>
          </a:p>
        </p:txBody>
      </p:sp>
      <p:sp>
        <p:nvSpPr>
          <p:cNvPr id="144" name="Line 101"/>
          <p:cNvSpPr>
            <a:spLocks noChangeShapeType="1"/>
          </p:cNvSpPr>
          <p:nvPr/>
        </p:nvSpPr>
        <p:spPr bwMode="auto">
          <a:xfrm>
            <a:off x="5406523" y="5084749"/>
            <a:ext cx="4572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45" name="Line 102"/>
          <p:cNvSpPr>
            <a:spLocks noChangeShapeType="1"/>
          </p:cNvSpPr>
          <p:nvPr/>
        </p:nvSpPr>
        <p:spPr bwMode="auto">
          <a:xfrm>
            <a:off x="5846261" y="5084749"/>
            <a:ext cx="36539" cy="1186053"/>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151" name="Rectangle 137"/>
          <p:cNvSpPr>
            <a:spLocks noChangeArrowheads="1"/>
          </p:cNvSpPr>
          <p:nvPr/>
        </p:nvSpPr>
        <p:spPr bwMode="auto">
          <a:xfrm>
            <a:off x="5019914" y="3423621"/>
            <a:ext cx="878446"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Clothing</a:t>
            </a:r>
            <a:br>
              <a:rPr kumimoji="0" lang="en-US" sz="1400" b="0">
                <a:solidFill>
                  <a:srgbClr val="000000"/>
                </a:solidFill>
                <a:latin typeface="Times New Roman" pitchFamily="18" charset="0"/>
                <a:cs typeface="Times New Roman" pitchFamily="18" charset="0"/>
              </a:rPr>
            </a:br>
            <a:r>
              <a:rPr kumimoji="0" lang="en-US" sz="1200" b="0" i="1">
                <a:solidFill>
                  <a:srgbClr val="000000"/>
                </a:solidFill>
                <a:latin typeface="Times New Roman" pitchFamily="18" charset="0"/>
                <a:cs typeface="Times New Roman" pitchFamily="18" charset="0"/>
              </a:rPr>
              <a:t>(million units)</a:t>
            </a:r>
          </a:p>
        </p:txBody>
      </p:sp>
      <p:sp>
        <p:nvSpPr>
          <p:cNvPr id="152" name="Line 168"/>
          <p:cNvSpPr>
            <a:spLocks noChangeShapeType="1"/>
          </p:cNvSpPr>
          <p:nvPr/>
        </p:nvSpPr>
        <p:spPr bwMode="auto">
          <a:xfrm>
            <a:off x="5425629" y="3944362"/>
            <a:ext cx="914343" cy="2353427"/>
          </a:xfrm>
          <a:prstGeom prst="line">
            <a:avLst/>
          </a:prstGeom>
          <a:noFill/>
          <a:ln w="57150">
            <a:solidFill>
              <a:srgbClr val="C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53" name="Group 169"/>
          <p:cNvGrpSpPr>
            <a:grpSpLocks/>
          </p:cNvGrpSpPr>
          <p:nvPr/>
        </p:nvGrpSpPr>
        <p:grpSpPr bwMode="auto">
          <a:xfrm>
            <a:off x="5795024" y="5004175"/>
            <a:ext cx="350838" cy="246063"/>
            <a:chOff x="3588" y="2965"/>
            <a:chExt cx="221" cy="155"/>
          </a:xfrm>
        </p:grpSpPr>
        <p:sp>
          <p:nvSpPr>
            <p:cNvPr id="154" name="Rectangle 170"/>
            <p:cNvSpPr>
              <a:spLocks noChangeArrowheads="1"/>
            </p:cNvSpPr>
            <p:nvPr/>
          </p:nvSpPr>
          <p:spPr bwMode="auto">
            <a:xfrm>
              <a:off x="3701" y="2965"/>
              <a:ext cx="1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J</a:t>
              </a:r>
              <a:r>
                <a:rPr kumimoji="0" lang="en-US" sz="1600" b="1" i="1" baseline="-25000" dirty="0">
                  <a:latin typeface="Times New Roman" pitchFamily="18" charset="0"/>
                  <a:cs typeface="Times New Roman" pitchFamily="18" charset="0"/>
                </a:rPr>
                <a:t>1</a:t>
              </a:r>
              <a:endParaRPr kumimoji="0" lang="en-US" sz="1600" b="1" baseline="-25000" dirty="0">
                <a:latin typeface="Times New Roman" pitchFamily="18" charset="0"/>
                <a:cs typeface="Times New Roman" pitchFamily="18" charset="0"/>
              </a:endParaRPr>
            </a:p>
          </p:txBody>
        </p:sp>
        <p:sp>
          <p:nvSpPr>
            <p:cNvPr id="155" name="Freeform 171"/>
            <p:cNvSpPr>
              <a:spLocks/>
            </p:cNvSpPr>
            <p:nvPr/>
          </p:nvSpPr>
          <p:spPr bwMode="auto">
            <a:xfrm>
              <a:off x="3588" y="2969"/>
              <a:ext cx="75" cy="75"/>
            </a:xfrm>
            <a:custGeom>
              <a:avLst/>
              <a:gdLst/>
              <a:ahLst/>
              <a:cxnLst>
                <a:cxn ang="0">
                  <a:pos x="0" y="78"/>
                </a:cxn>
                <a:cxn ang="0">
                  <a:pos x="10" y="38"/>
                </a:cxn>
                <a:cxn ang="0">
                  <a:pos x="38" y="10"/>
                </a:cxn>
                <a:cxn ang="0">
                  <a:pos x="76" y="0"/>
                </a:cxn>
                <a:cxn ang="0">
                  <a:pos x="76" y="0"/>
                </a:cxn>
                <a:cxn ang="0">
                  <a:pos x="115" y="10"/>
                </a:cxn>
                <a:cxn ang="0">
                  <a:pos x="142" y="38"/>
                </a:cxn>
                <a:cxn ang="0">
                  <a:pos x="153" y="78"/>
                </a:cxn>
                <a:cxn ang="0">
                  <a:pos x="153" y="78"/>
                </a:cxn>
                <a:cxn ang="0">
                  <a:pos x="142" y="116"/>
                </a:cxn>
                <a:cxn ang="0">
                  <a:pos x="115" y="144"/>
                </a:cxn>
                <a:cxn ang="0">
                  <a:pos x="76" y="154"/>
                </a:cxn>
                <a:cxn ang="0">
                  <a:pos x="76" y="154"/>
                </a:cxn>
                <a:cxn ang="0">
                  <a:pos x="38" y="144"/>
                </a:cxn>
                <a:cxn ang="0">
                  <a:pos x="10" y="116"/>
                </a:cxn>
                <a:cxn ang="0">
                  <a:pos x="0" y="78"/>
                </a:cxn>
                <a:cxn ang="0">
                  <a:pos x="0" y="78"/>
                </a:cxn>
                <a:cxn ang="0">
                  <a:pos x="0" y="78"/>
                </a:cxn>
              </a:cxnLst>
              <a:rect l="0" t="0" r="r" b="b"/>
              <a:pathLst>
                <a:path w="153" h="154">
                  <a:moveTo>
                    <a:pt x="0" y="78"/>
                  </a:moveTo>
                  <a:lnTo>
                    <a:pt x="10" y="38"/>
                  </a:lnTo>
                  <a:lnTo>
                    <a:pt x="38" y="10"/>
                  </a:lnTo>
                  <a:lnTo>
                    <a:pt x="76" y="0"/>
                  </a:lnTo>
                  <a:lnTo>
                    <a:pt x="76" y="0"/>
                  </a:lnTo>
                  <a:lnTo>
                    <a:pt x="115" y="10"/>
                  </a:lnTo>
                  <a:lnTo>
                    <a:pt x="142" y="38"/>
                  </a:lnTo>
                  <a:lnTo>
                    <a:pt x="153" y="78"/>
                  </a:lnTo>
                  <a:lnTo>
                    <a:pt x="153" y="78"/>
                  </a:lnTo>
                  <a:lnTo>
                    <a:pt x="142" y="116"/>
                  </a:lnTo>
                  <a:lnTo>
                    <a:pt x="115" y="144"/>
                  </a:lnTo>
                  <a:lnTo>
                    <a:pt x="76" y="154"/>
                  </a:lnTo>
                  <a:lnTo>
                    <a:pt x="76" y="154"/>
                  </a:lnTo>
                  <a:lnTo>
                    <a:pt x="38" y="144"/>
                  </a:lnTo>
                  <a:lnTo>
                    <a:pt x="10" y="116"/>
                  </a:lnTo>
                  <a:lnTo>
                    <a:pt x="0" y="78"/>
                  </a:lnTo>
                  <a:lnTo>
                    <a:pt x="0" y="78"/>
                  </a:lnTo>
                  <a:lnTo>
                    <a:pt x="0" y="78"/>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56" name="Group 165"/>
          <p:cNvGrpSpPr>
            <a:grpSpLocks/>
          </p:cNvGrpSpPr>
          <p:nvPr/>
        </p:nvGrpSpPr>
        <p:grpSpPr bwMode="auto">
          <a:xfrm>
            <a:off x="6300729" y="5974626"/>
            <a:ext cx="196850" cy="352425"/>
            <a:chOff x="3890" y="3650"/>
            <a:chExt cx="124" cy="222"/>
          </a:xfrm>
        </p:grpSpPr>
        <p:sp>
          <p:nvSpPr>
            <p:cNvPr id="157" name="Rectangle 26"/>
            <p:cNvSpPr>
              <a:spLocks noChangeArrowheads="1"/>
            </p:cNvSpPr>
            <p:nvPr/>
          </p:nvSpPr>
          <p:spPr bwMode="auto">
            <a:xfrm>
              <a:off x="3941" y="3650"/>
              <a:ext cx="73"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S</a:t>
              </a:r>
              <a:endParaRPr kumimoji="0" lang="en-US" sz="1800" dirty="0">
                <a:solidFill>
                  <a:schemeClr val="tx1"/>
                </a:solidFill>
                <a:latin typeface="Times New Roman" pitchFamily="18" charset="0"/>
                <a:cs typeface="Times New Roman" pitchFamily="18" charset="0"/>
              </a:endParaRPr>
            </a:p>
          </p:txBody>
        </p:sp>
        <p:sp>
          <p:nvSpPr>
            <p:cNvPr id="158" name="Freeform 107"/>
            <p:cNvSpPr>
              <a:spLocks/>
            </p:cNvSpPr>
            <p:nvPr/>
          </p:nvSpPr>
          <p:spPr bwMode="auto">
            <a:xfrm>
              <a:off x="3890" y="3820"/>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3" name="Group 2"/>
          <p:cNvGrpSpPr/>
          <p:nvPr/>
        </p:nvGrpSpPr>
        <p:grpSpPr>
          <a:xfrm>
            <a:off x="5030286" y="3719801"/>
            <a:ext cx="3178196" cy="2837645"/>
            <a:chOff x="5176590" y="3475151"/>
            <a:chExt cx="3178196" cy="3089275"/>
          </a:xfrm>
        </p:grpSpPr>
        <p:sp>
          <p:nvSpPr>
            <p:cNvPr id="136" name="Rectangle 22"/>
            <p:cNvSpPr>
              <a:spLocks noChangeArrowheads="1"/>
            </p:cNvSpPr>
            <p:nvPr/>
          </p:nvSpPr>
          <p:spPr bwMode="auto">
            <a:xfrm>
              <a:off x="6351340" y="631995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137" name="Rectangle 23"/>
            <p:cNvSpPr>
              <a:spLocks noChangeArrowheads="1"/>
            </p:cNvSpPr>
            <p:nvPr/>
          </p:nvSpPr>
          <p:spPr bwMode="auto">
            <a:xfrm>
              <a:off x="5176590" y="5264264"/>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150</a:t>
              </a:r>
              <a:endParaRPr kumimoji="0" lang="en-US" sz="1600" b="0">
                <a:solidFill>
                  <a:schemeClr val="tx1"/>
                </a:solidFill>
                <a:latin typeface="Times New Roman" pitchFamily="18" charset="0"/>
                <a:cs typeface="Times New Roman" pitchFamily="18" charset="0"/>
              </a:endParaRPr>
            </a:p>
          </p:txBody>
        </p:sp>
        <p:sp>
          <p:nvSpPr>
            <p:cNvPr id="138" name="Rectangle 24"/>
            <p:cNvSpPr>
              <a:spLocks noChangeArrowheads="1"/>
            </p:cNvSpPr>
            <p:nvPr/>
          </p:nvSpPr>
          <p:spPr bwMode="auto">
            <a:xfrm>
              <a:off x="5176590" y="4359389"/>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139" name="Rectangle 25"/>
            <p:cNvSpPr>
              <a:spLocks noChangeArrowheads="1"/>
            </p:cNvSpPr>
            <p:nvPr/>
          </p:nvSpPr>
          <p:spPr bwMode="auto">
            <a:xfrm>
              <a:off x="5176590" y="347515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sp>
          <p:nvSpPr>
            <p:cNvPr id="140" name="Rectangle 54"/>
            <p:cNvSpPr>
              <a:spLocks noChangeArrowheads="1"/>
            </p:cNvSpPr>
            <p:nvPr/>
          </p:nvSpPr>
          <p:spPr bwMode="auto">
            <a:xfrm>
              <a:off x="5176590" y="39260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375</a:t>
              </a:r>
              <a:endParaRPr kumimoji="0" lang="en-US" sz="1600" b="0">
                <a:solidFill>
                  <a:schemeClr val="tx1"/>
                </a:solidFill>
                <a:latin typeface="Times New Roman" pitchFamily="18" charset="0"/>
                <a:cs typeface="Times New Roman" pitchFamily="18" charset="0"/>
              </a:endParaRPr>
            </a:p>
          </p:txBody>
        </p:sp>
        <p:sp>
          <p:nvSpPr>
            <p:cNvPr id="141" name="Rectangle 55"/>
            <p:cNvSpPr>
              <a:spLocks noChangeArrowheads="1"/>
            </p:cNvSpPr>
            <p:nvPr/>
          </p:nvSpPr>
          <p:spPr bwMode="auto">
            <a:xfrm>
              <a:off x="5176590" y="481182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225</a:t>
              </a:r>
              <a:endParaRPr kumimoji="0" lang="en-US" sz="1600" b="0">
                <a:solidFill>
                  <a:schemeClr val="tx1"/>
                </a:solidFill>
                <a:latin typeface="Times New Roman" pitchFamily="18" charset="0"/>
                <a:cs typeface="Times New Roman" pitchFamily="18" charset="0"/>
              </a:endParaRPr>
            </a:p>
          </p:txBody>
        </p:sp>
        <p:sp>
          <p:nvSpPr>
            <p:cNvPr id="142" name="Rectangle 56"/>
            <p:cNvSpPr>
              <a:spLocks noChangeArrowheads="1"/>
            </p:cNvSpPr>
            <p:nvPr/>
          </p:nvSpPr>
          <p:spPr bwMode="auto">
            <a:xfrm>
              <a:off x="5227390" y="5716701"/>
              <a:ext cx="2540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 75</a:t>
              </a:r>
              <a:endParaRPr kumimoji="0" lang="en-US" sz="1600" b="0">
                <a:solidFill>
                  <a:schemeClr val="tx1"/>
                </a:solidFill>
                <a:latin typeface="Times New Roman" pitchFamily="18" charset="0"/>
                <a:cs typeface="Times New Roman" pitchFamily="18" charset="0"/>
              </a:endParaRPr>
            </a:p>
          </p:txBody>
        </p:sp>
        <p:sp>
          <p:nvSpPr>
            <p:cNvPr id="143" name="Rectangle 57"/>
            <p:cNvSpPr>
              <a:spLocks noChangeArrowheads="1"/>
            </p:cNvSpPr>
            <p:nvPr/>
          </p:nvSpPr>
          <p:spPr bwMode="auto">
            <a:xfrm>
              <a:off x="5905252" y="6319951"/>
              <a:ext cx="2032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75</a:t>
              </a:r>
              <a:endParaRPr kumimoji="0" lang="en-US" sz="1600" b="0">
                <a:solidFill>
                  <a:schemeClr val="tx1"/>
                </a:solidFill>
                <a:latin typeface="Times New Roman" pitchFamily="18" charset="0"/>
                <a:cs typeface="Times New Roman" pitchFamily="18" charset="0"/>
              </a:endParaRPr>
            </a:p>
          </p:txBody>
        </p:sp>
        <p:sp>
          <p:nvSpPr>
            <p:cNvPr id="162" name="Rectangle 173"/>
            <p:cNvSpPr>
              <a:spLocks noChangeArrowheads="1"/>
            </p:cNvSpPr>
            <p:nvPr/>
          </p:nvSpPr>
          <p:spPr bwMode="auto">
            <a:xfrm>
              <a:off x="7978527"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450</a:t>
              </a:r>
              <a:endParaRPr kumimoji="0" lang="en-US" sz="1600" b="0">
                <a:solidFill>
                  <a:schemeClr val="tx1"/>
                </a:solidFill>
                <a:latin typeface="Times New Roman" pitchFamily="18" charset="0"/>
                <a:cs typeface="Times New Roman" pitchFamily="18" charset="0"/>
              </a:endParaRPr>
            </a:p>
          </p:txBody>
        </p:sp>
        <p:sp>
          <p:nvSpPr>
            <p:cNvPr id="163" name="Rectangle 174"/>
            <p:cNvSpPr>
              <a:spLocks noChangeArrowheads="1"/>
            </p:cNvSpPr>
            <p:nvPr/>
          </p:nvSpPr>
          <p:spPr bwMode="auto">
            <a:xfrm>
              <a:off x="7437190"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300</a:t>
              </a:r>
              <a:endParaRPr kumimoji="0" lang="en-US" sz="1600" b="0">
                <a:solidFill>
                  <a:schemeClr val="tx1"/>
                </a:solidFill>
                <a:latin typeface="Times New Roman" pitchFamily="18" charset="0"/>
                <a:cs typeface="Times New Roman" pitchFamily="18" charset="0"/>
              </a:endParaRPr>
            </a:p>
          </p:txBody>
        </p:sp>
        <p:sp>
          <p:nvSpPr>
            <p:cNvPr id="164" name="Rectangle 175"/>
            <p:cNvSpPr>
              <a:spLocks noChangeArrowheads="1"/>
            </p:cNvSpPr>
            <p:nvPr/>
          </p:nvSpPr>
          <p:spPr bwMode="auto">
            <a:xfrm>
              <a:off x="6895852" y="6313601"/>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225</a:t>
              </a:r>
              <a:endParaRPr kumimoji="0" lang="en-US" sz="1600" b="0">
                <a:solidFill>
                  <a:schemeClr val="tx1"/>
                </a:solidFill>
                <a:latin typeface="Times New Roman" pitchFamily="18" charset="0"/>
                <a:cs typeface="Times New Roman" pitchFamily="18" charset="0"/>
              </a:endParaRPr>
            </a:p>
          </p:txBody>
        </p:sp>
        <p:grpSp>
          <p:nvGrpSpPr>
            <p:cNvPr id="165" name="Group 176"/>
            <p:cNvGrpSpPr>
              <a:grpSpLocks/>
            </p:cNvGrpSpPr>
            <p:nvPr/>
          </p:nvGrpSpPr>
          <p:grpSpPr bwMode="auto">
            <a:xfrm>
              <a:off x="5549652" y="3522776"/>
              <a:ext cx="2805134" cy="2765425"/>
              <a:chOff x="834" y="2082"/>
              <a:chExt cx="1517" cy="1714"/>
            </a:xfrm>
          </p:grpSpPr>
          <p:sp>
            <p:nvSpPr>
              <p:cNvPr id="166" name="Line 177"/>
              <p:cNvSpPr>
                <a:spLocks noChangeShapeType="1"/>
              </p:cNvSpPr>
              <p:nvPr/>
            </p:nvSpPr>
            <p:spPr bwMode="auto">
              <a:xfrm>
                <a:off x="834" y="2082"/>
                <a:ext cx="0" cy="1714"/>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67" name="Line 178"/>
              <p:cNvSpPr>
                <a:spLocks noChangeShapeType="1"/>
              </p:cNvSpPr>
              <p:nvPr/>
            </p:nvSpPr>
            <p:spPr bwMode="auto">
              <a:xfrm>
                <a:off x="834" y="3792"/>
                <a:ext cx="1517"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grpSp>
      <p:sp>
        <p:nvSpPr>
          <p:cNvPr id="188" name="Rectangle 109"/>
          <p:cNvSpPr>
            <a:spLocks noChangeArrowheads="1"/>
          </p:cNvSpPr>
          <p:nvPr/>
        </p:nvSpPr>
        <p:spPr bwMode="auto">
          <a:xfrm>
            <a:off x="8251981" y="6074599"/>
            <a:ext cx="527388" cy="46782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Food</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(million </a:t>
            </a:r>
            <a:r>
              <a:rPr kumimoji="0" lang="en-US" sz="1200" b="0" i="1" dirty="0" smtClean="0">
                <a:solidFill>
                  <a:srgbClr val="000000"/>
                </a:solidFill>
                <a:latin typeface="Times New Roman" pitchFamily="18" charset="0"/>
                <a:cs typeface="Times New Roman" pitchFamily="18" charset="0"/>
              </a:rPr>
              <a:t/>
            </a:r>
            <a:br>
              <a:rPr kumimoji="0" lang="en-US" sz="1200" b="0" i="1" dirty="0" smtClean="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  units</a:t>
            </a:r>
            <a:r>
              <a:rPr kumimoji="0" lang="en-US" sz="1200" b="0" i="1" dirty="0">
                <a:solidFill>
                  <a:srgbClr val="000000"/>
                </a:solidFill>
                <a:latin typeface="Times New Roman" pitchFamily="18" charset="0"/>
                <a:cs typeface="Times New Roman" pitchFamily="18" charset="0"/>
              </a:rPr>
              <a:t>)</a:t>
            </a:r>
            <a:endParaRPr kumimoji="0" lang="en-US" sz="1200" b="0" i="1" dirty="0">
              <a:solidFill>
                <a:schemeClr val="tx1"/>
              </a:solidFill>
              <a:latin typeface="Times New Roman" pitchFamily="18" charset="0"/>
              <a:cs typeface="Times New Roman" pitchFamily="18" charset="0"/>
            </a:endParaRPr>
          </a:p>
        </p:txBody>
      </p:sp>
      <p:sp>
        <p:nvSpPr>
          <p:cNvPr id="95" name="Line 145"/>
          <p:cNvSpPr>
            <a:spLocks noChangeShapeType="1"/>
          </p:cNvSpPr>
          <p:nvPr/>
        </p:nvSpPr>
        <p:spPr bwMode="auto">
          <a:xfrm>
            <a:off x="5403348" y="855368"/>
            <a:ext cx="2442901" cy="2265532"/>
          </a:xfrm>
          <a:prstGeom prst="line">
            <a:avLst/>
          </a:prstGeom>
          <a:noFill/>
          <a:ln w="57150">
            <a:solidFill>
              <a:schemeClr val="accent6">
                <a:lumMod val="60000"/>
                <a:lumOff val="40000"/>
              </a:schemeClr>
            </a:solidFill>
            <a:round/>
            <a:headEnd/>
            <a:tailEnd/>
          </a:ln>
        </p:spPr>
        <p:txBody>
          <a:bodyPr>
            <a:prstTxWarp prst="textNoShape">
              <a:avLst/>
            </a:prstTxWarp>
          </a:bodyPr>
          <a:lstStyle/>
          <a:p>
            <a:endParaRPr lang="en-US"/>
          </a:p>
        </p:txBody>
      </p:sp>
      <p:grpSp>
        <p:nvGrpSpPr>
          <p:cNvPr id="96" name="Group 179"/>
          <p:cNvGrpSpPr>
            <a:grpSpLocks/>
          </p:cNvGrpSpPr>
          <p:nvPr/>
        </p:nvGrpSpPr>
        <p:grpSpPr bwMode="auto">
          <a:xfrm>
            <a:off x="5366195" y="633542"/>
            <a:ext cx="255588" cy="290512"/>
            <a:chOff x="526" y="2201"/>
            <a:chExt cx="161" cy="183"/>
          </a:xfrm>
        </p:grpSpPr>
        <p:sp>
          <p:nvSpPr>
            <p:cNvPr id="97" name="Freeform 146"/>
            <p:cNvSpPr>
              <a:spLocks/>
            </p:cNvSpPr>
            <p:nvPr/>
          </p:nvSpPr>
          <p:spPr bwMode="auto">
            <a:xfrm>
              <a:off x="526" y="233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p>
          </p:txBody>
        </p:sp>
        <p:sp>
          <p:nvSpPr>
            <p:cNvPr id="98" name="Rectangle 148"/>
            <p:cNvSpPr>
              <a:spLocks noChangeArrowheads="1"/>
            </p:cNvSpPr>
            <p:nvPr/>
          </p:nvSpPr>
          <p:spPr bwMode="auto">
            <a:xfrm>
              <a:off x="588" y="2201"/>
              <a:ext cx="99" cy="165"/>
            </a:xfrm>
            <a:prstGeom prst="rect">
              <a:avLst/>
            </a:prstGeom>
            <a:noFill/>
            <a:ln w="9525">
              <a:noFill/>
              <a:miter lim="800000"/>
              <a:headEnd/>
              <a:tailEnd/>
            </a:ln>
          </p:spPr>
          <p:txBody>
            <a:bodyPr wrap="non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O</a:t>
              </a:r>
              <a:endParaRPr kumimoji="0" lang="en-US" dirty="0">
                <a:solidFill>
                  <a:schemeClr val="tx1"/>
                </a:solidFill>
                <a:latin typeface="Times New Roman" pitchFamily="18" charset="0"/>
                <a:cs typeface="Times New Roman" pitchFamily="18" charset="0"/>
              </a:endParaRPr>
            </a:p>
          </p:txBody>
        </p:sp>
      </p:grpSp>
      <p:sp>
        <p:nvSpPr>
          <p:cNvPr id="99" name="Line 171"/>
          <p:cNvSpPr>
            <a:spLocks noChangeShapeType="1"/>
          </p:cNvSpPr>
          <p:nvPr/>
        </p:nvSpPr>
        <p:spPr bwMode="auto">
          <a:xfrm>
            <a:off x="5425629" y="3889661"/>
            <a:ext cx="2527300" cy="2396115"/>
          </a:xfrm>
          <a:prstGeom prst="line">
            <a:avLst/>
          </a:prstGeom>
          <a:noFill/>
          <a:ln w="57150">
            <a:solidFill>
              <a:schemeClr val="accent6">
                <a:lumMod val="60000"/>
                <a:lumOff val="40000"/>
              </a:schemeClr>
            </a:solidFill>
            <a:round/>
            <a:headEnd/>
            <a:tailEnd/>
          </a:ln>
        </p:spPr>
        <p:txBody>
          <a:bodyPr>
            <a:prstTxWarp prst="textNoShape">
              <a:avLst/>
            </a:prstTxWarp>
          </a:bodyPr>
          <a:lstStyle/>
          <a:p>
            <a:endParaRPr lang="en-US"/>
          </a:p>
        </p:txBody>
      </p:sp>
      <p:grpSp>
        <p:nvGrpSpPr>
          <p:cNvPr id="100" name="Group 182"/>
          <p:cNvGrpSpPr>
            <a:grpSpLocks/>
          </p:cNvGrpSpPr>
          <p:nvPr/>
        </p:nvGrpSpPr>
        <p:grpSpPr bwMode="auto">
          <a:xfrm>
            <a:off x="7934641" y="5974626"/>
            <a:ext cx="266700" cy="368300"/>
            <a:chOff x="5053" y="3629"/>
            <a:chExt cx="168" cy="232"/>
          </a:xfrm>
        </p:grpSpPr>
        <p:sp>
          <p:nvSpPr>
            <p:cNvPr id="101" name="Freeform 168"/>
            <p:cNvSpPr>
              <a:spLocks/>
            </p:cNvSpPr>
            <p:nvPr/>
          </p:nvSpPr>
          <p:spPr bwMode="auto">
            <a:xfrm>
              <a:off x="5053" y="3803"/>
              <a:ext cx="58" cy="58"/>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p>
          </p:txBody>
        </p:sp>
        <p:sp>
          <p:nvSpPr>
            <p:cNvPr id="102" name="Rectangle 170"/>
            <p:cNvSpPr>
              <a:spLocks noChangeArrowheads="1"/>
            </p:cNvSpPr>
            <p:nvPr/>
          </p:nvSpPr>
          <p:spPr bwMode="auto">
            <a:xfrm>
              <a:off x="5098" y="3629"/>
              <a:ext cx="123" cy="173"/>
            </a:xfrm>
            <a:prstGeom prst="rect">
              <a:avLst/>
            </a:prstGeom>
            <a:noFill/>
            <a:ln w="9525">
              <a:noFill/>
              <a:miter lim="800000"/>
              <a:headEnd/>
              <a:tailEnd/>
            </a:ln>
          </p:spPr>
          <p:txBody>
            <a:bodyPr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T</a:t>
              </a:r>
              <a:endParaRPr kumimoji="0" lang="en-US" sz="1800" dirty="0">
                <a:solidFill>
                  <a:schemeClr val="tx1"/>
                </a:solidFill>
                <a:latin typeface="Times New Roman" pitchFamily="18" charset="0"/>
                <a:cs typeface="Times New Roman" pitchFamily="18" charset="0"/>
              </a:endParaRPr>
            </a:p>
          </p:txBody>
        </p:sp>
      </p:grpSp>
      <p:grpSp>
        <p:nvGrpSpPr>
          <p:cNvPr id="128" name="Group 163"/>
          <p:cNvGrpSpPr>
            <a:grpSpLocks/>
          </p:cNvGrpSpPr>
          <p:nvPr/>
        </p:nvGrpSpPr>
        <p:grpSpPr bwMode="auto">
          <a:xfrm>
            <a:off x="7757604" y="2771650"/>
            <a:ext cx="146050" cy="349250"/>
            <a:chOff x="2058" y="3654"/>
            <a:chExt cx="92" cy="220"/>
          </a:xfrm>
        </p:grpSpPr>
        <p:sp>
          <p:nvSpPr>
            <p:cNvPr id="129" name="Rectangle 152"/>
            <p:cNvSpPr>
              <a:spLocks noChangeArrowheads="1"/>
            </p:cNvSpPr>
            <p:nvPr/>
          </p:nvSpPr>
          <p:spPr bwMode="auto">
            <a:xfrm>
              <a:off x="2058" y="3654"/>
              <a:ext cx="92" cy="165"/>
            </a:xfrm>
            <a:prstGeom prst="rect">
              <a:avLst/>
            </a:prstGeom>
            <a:noFill/>
            <a:ln w="9525">
              <a:noFill/>
              <a:miter lim="800000"/>
              <a:headEnd/>
              <a:tailEnd/>
            </a:ln>
          </p:spPr>
          <p:txBody>
            <a:bodyPr wrap="none" lIns="0" tIns="0" rIns="0" bIns="0">
              <a:prstTxWarp prst="textNoShape">
                <a:avLst/>
              </a:prstTxWarp>
              <a:spAutoFit/>
            </a:bodyPr>
            <a:lstStyle/>
            <a:p>
              <a:r>
                <a:rPr kumimoji="0" lang="en-US" sz="1700" i="1" dirty="0">
                  <a:solidFill>
                    <a:srgbClr val="000000"/>
                  </a:solidFill>
                  <a:latin typeface="Times New Roman" pitchFamily="18" charset="0"/>
                  <a:cs typeface="Times New Roman" pitchFamily="18" charset="0"/>
                </a:rPr>
                <a:t>N</a:t>
              </a:r>
              <a:endParaRPr kumimoji="0" lang="en-US" dirty="0">
                <a:solidFill>
                  <a:schemeClr val="tx1"/>
                </a:solidFill>
                <a:latin typeface="Times New Roman" pitchFamily="18" charset="0"/>
                <a:cs typeface="Times New Roman" pitchFamily="18" charset="0"/>
              </a:endParaRPr>
            </a:p>
          </p:txBody>
        </p:sp>
        <p:sp>
          <p:nvSpPr>
            <p:cNvPr id="130" name="Freeform 160"/>
            <p:cNvSpPr>
              <a:spLocks/>
            </p:cNvSpPr>
            <p:nvPr/>
          </p:nvSpPr>
          <p:spPr bwMode="auto">
            <a:xfrm>
              <a:off x="2070" y="3822"/>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59" name="Group 164"/>
          <p:cNvGrpSpPr>
            <a:grpSpLocks/>
          </p:cNvGrpSpPr>
          <p:nvPr/>
        </p:nvGrpSpPr>
        <p:grpSpPr bwMode="auto">
          <a:xfrm>
            <a:off x="5374765" y="3724966"/>
            <a:ext cx="288925" cy="276226"/>
            <a:chOff x="3324" y="2044"/>
            <a:chExt cx="182" cy="174"/>
          </a:xfrm>
        </p:grpSpPr>
        <p:sp>
          <p:nvSpPr>
            <p:cNvPr id="160" name="Freeform 110"/>
            <p:cNvSpPr>
              <a:spLocks/>
            </p:cNvSpPr>
            <p:nvPr/>
          </p:nvSpPr>
          <p:spPr bwMode="auto">
            <a:xfrm>
              <a:off x="3324" y="2140"/>
              <a:ext cx="52" cy="52"/>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chemeClr val="tx1"/>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61" name="Rectangle 138"/>
            <p:cNvSpPr>
              <a:spLocks noChangeArrowheads="1"/>
            </p:cNvSpPr>
            <p:nvPr/>
          </p:nvSpPr>
          <p:spPr bwMode="auto">
            <a:xfrm>
              <a:off x="3417" y="2044"/>
              <a:ext cx="89" cy="174"/>
            </a:xfrm>
            <a:prstGeom prst="rect">
              <a:avLst/>
            </a:prstGeom>
            <a:noFill/>
            <a:ln w="9525">
              <a:noFill/>
              <a:miter lim="800000"/>
              <a:headEnd/>
              <a:tailEnd/>
            </a:ln>
          </p:spPr>
          <p:txBody>
            <a:bodyPr wrap="none" lIns="0" tIns="0" rIns="0" bIns="0">
              <a:prstTxWarp prst="textNoShape">
                <a:avLst/>
              </a:prstTxWarp>
              <a:spAutoFit/>
            </a:bodyPr>
            <a:lstStyle/>
            <a:p>
              <a:r>
                <a:rPr kumimoji="0" lang="en-US" sz="1800" i="1" dirty="0">
                  <a:solidFill>
                    <a:srgbClr val="000000"/>
                  </a:solidFill>
                  <a:latin typeface="Times New Roman" pitchFamily="18" charset="0"/>
                  <a:cs typeface="Times New Roman" pitchFamily="18" charset="0"/>
                </a:rPr>
                <a:t>R</a:t>
              </a:r>
              <a:endParaRPr kumimoji="0" lang="en-US" sz="1800" dirty="0">
                <a:solidFill>
                  <a:schemeClr val="tx1"/>
                </a:solidFill>
                <a:latin typeface="Times New Roman" pitchFamily="18" charset="0"/>
                <a:cs typeface="Times New Roman" pitchFamily="18" charset="0"/>
              </a:endParaRPr>
            </a:p>
          </p:txBody>
        </p:sp>
      </p:grpSp>
      <p:sp>
        <p:nvSpPr>
          <p:cNvPr id="90" name="Rectangle 11"/>
          <p:cNvSpPr>
            <a:spLocks noChangeArrowheads="1"/>
          </p:cNvSpPr>
          <p:nvPr/>
        </p:nvSpPr>
        <p:spPr bwMode="auto">
          <a:xfrm>
            <a:off x="6468936" y="310549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91" name="Rectangle 15"/>
          <p:cNvSpPr>
            <a:spLocks noChangeArrowheads="1"/>
          </p:cNvSpPr>
          <p:nvPr/>
        </p:nvSpPr>
        <p:spPr bwMode="auto">
          <a:xfrm>
            <a:off x="5019548" y="1854356"/>
            <a:ext cx="304800" cy="24447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92" name="Line 73"/>
          <p:cNvSpPr>
            <a:spLocks noChangeShapeType="1"/>
          </p:cNvSpPr>
          <p:nvPr/>
        </p:nvSpPr>
        <p:spPr bwMode="auto">
          <a:xfrm>
            <a:off x="5416042" y="2020281"/>
            <a:ext cx="1247775"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93" name="Line 74"/>
          <p:cNvSpPr>
            <a:spLocks noChangeShapeType="1"/>
          </p:cNvSpPr>
          <p:nvPr/>
        </p:nvSpPr>
        <p:spPr bwMode="auto">
          <a:xfrm flipH="1">
            <a:off x="6616572" y="2024596"/>
            <a:ext cx="4763" cy="1050738"/>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94" name="Line 76"/>
          <p:cNvSpPr>
            <a:spLocks noChangeShapeType="1"/>
          </p:cNvSpPr>
          <p:nvPr/>
        </p:nvSpPr>
        <p:spPr bwMode="auto">
          <a:xfrm flipH="1">
            <a:off x="6573868" y="5008995"/>
            <a:ext cx="2381" cy="1276781"/>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113" name="Line 78"/>
          <p:cNvSpPr>
            <a:spLocks noChangeShapeType="1"/>
          </p:cNvSpPr>
          <p:nvPr/>
        </p:nvSpPr>
        <p:spPr bwMode="auto">
          <a:xfrm>
            <a:off x="5385243" y="4929239"/>
            <a:ext cx="11938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114" name="Group 87"/>
          <p:cNvGrpSpPr>
            <a:grpSpLocks/>
          </p:cNvGrpSpPr>
          <p:nvPr/>
        </p:nvGrpSpPr>
        <p:grpSpPr bwMode="auto">
          <a:xfrm>
            <a:off x="4908993" y="4723245"/>
            <a:ext cx="423863" cy="244475"/>
            <a:chOff x="3028" y="2798"/>
            <a:chExt cx="267" cy="154"/>
          </a:xfrm>
        </p:grpSpPr>
        <p:sp>
          <p:nvSpPr>
            <p:cNvPr id="115" name="Rectangle 80"/>
            <p:cNvSpPr>
              <a:spLocks noChangeArrowheads="1"/>
            </p:cNvSpPr>
            <p:nvPr/>
          </p:nvSpPr>
          <p:spPr bwMode="auto">
            <a:xfrm>
              <a:off x="3028" y="2798"/>
              <a:ext cx="192"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250</a:t>
              </a:r>
              <a:endParaRPr kumimoji="0" lang="en-US" sz="1600" b="0">
                <a:solidFill>
                  <a:schemeClr val="tx1"/>
                </a:solidFill>
                <a:latin typeface="Times New Roman" pitchFamily="18" charset="0"/>
                <a:cs typeface="Times New Roman" pitchFamily="18" charset="0"/>
              </a:endParaRPr>
            </a:p>
          </p:txBody>
        </p:sp>
        <p:sp>
          <p:nvSpPr>
            <p:cNvPr id="116" name="Line 83"/>
            <p:cNvSpPr>
              <a:spLocks noChangeShapeType="1"/>
            </p:cNvSpPr>
            <p:nvPr/>
          </p:nvSpPr>
          <p:spPr bwMode="auto">
            <a:xfrm>
              <a:off x="3232" y="2874"/>
              <a:ext cx="63" cy="36"/>
            </a:xfrm>
            <a:prstGeom prst="line">
              <a:avLst/>
            </a:prstGeom>
            <a:noFill/>
            <a:ln w="31750">
              <a:solidFill>
                <a:schemeClr val="tx1"/>
              </a:solidFill>
              <a:round/>
              <a:headEnd/>
              <a:tailEnd/>
            </a:ln>
            <a:effectLst/>
          </p:spPr>
          <p:txBody>
            <a:bodyPr lIns="92075" tIns="46038" rIns="92075" bIns="46038">
              <a:prstTxWarp prst="textNoShape">
                <a:avLst/>
              </a:prstTxWarp>
            </a:bodyPr>
            <a:lstStyle/>
            <a:p>
              <a:endParaRPr lang="en-US">
                <a:latin typeface="Times New Roman" pitchFamily="18" charset="0"/>
                <a:cs typeface="Times New Roman" pitchFamily="18" charset="0"/>
              </a:endParaRPr>
            </a:p>
          </p:txBody>
        </p:sp>
      </p:grpSp>
      <p:grpSp>
        <p:nvGrpSpPr>
          <p:cNvPr id="117" name="Group 85"/>
          <p:cNvGrpSpPr>
            <a:grpSpLocks/>
          </p:cNvGrpSpPr>
          <p:nvPr/>
        </p:nvGrpSpPr>
        <p:grpSpPr bwMode="auto">
          <a:xfrm>
            <a:off x="6209792" y="1947638"/>
            <a:ext cx="484188" cy="309563"/>
            <a:chOff x="1058" y="3068"/>
            <a:chExt cx="305" cy="195"/>
          </a:xfrm>
        </p:grpSpPr>
        <p:sp>
          <p:nvSpPr>
            <p:cNvPr id="118" name="Freeform 75"/>
            <p:cNvSpPr>
              <a:spLocks/>
            </p:cNvSpPr>
            <p:nvPr/>
          </p:nvSpPr>
          <p:spPr bwMode="auto">
            <a:xfrm>
              <a:off x="1288" y="3068"/>
              <a:ext cx="75" cy="75"/>
            </a:xfrm>
            <a:custGeom>
              <a:avLst/>
              <a:gdLst/>
              <a:ahLst/>
              <a:cxnLst>
                <a:cxn ang="0">
                  <a:pos x="0" y="76"/>
                </a:cxn>
                <a:cxn ang="0">
                  <a:pos x="10" y="38"/>
                </a:cxn>
                <a:cxn ang="0">
                  <a:pos x="38" y="10"/>
                </a:cxn>
                <a:cxn ang="0">
                  <a:pos x="76" y="0"/>
                </a:cxn>
                <a:cxn ang="0">
                  <a:pos x="76" y="0"/>
                </a:cxn>
                <a:cxn ang="0">
                  <a:pos x="116" y="10"/>
                </a:cxn>
                <a:cxn ang="0">
                  <a:pos x="144" y="38"/>
                </a:cxn>
                <a:cxn ang="0">
                  <a:pos x="154" y="76"/>
                </a:cxn>
                <a:cxn ang="0">
                  <a:pos x="154" y="76"/>
                </a:cxn>
                <a:cxn ang="0">
                  <a:pos x="144" y="115"/>
                </a:cxn>
                <a:cxn ang="0">
                  <a:pos x="116" y="142"/>
                </a:cxn>
                <a:cxn ang="0">
                  <a:pos x="76" y="154"/>
                </a:cxn>
                <a:cxn ang="0">
                  <a:pos x="76" y="154"/>
                </a:cxn>
                <a:cxn ang="0">
                  <a:pos x="38" y="142"/>
                </a:cxn>
                <a:cxn ang="0">
                  <a:pos x="10" y="115"/>
                </a:cxn>
                <a:cxn ang="0">
                  <a:pos x="0" y="76"/>
                </a:cxn>
                <a:cxn ang="0">
                  <a:pos x="0" y="76"/>
                </a:cxn>
                <a:cxn ang="0">
                  <a:pos x="0" y="76"/>
                </a:cxn>
              </a:cxnLst>
              <a:rect l="0" t="0" r="r" b="b"/>
              <a:pathLst>
                <a:path w="154" h="154">
                  <a:moveTo>
                    <a:pt x="0" y="76"/>
                  </a:moveTo>
                  <a:lnTo>
                    <a:pt x="10" y="38"/>
                  </a:lnTo>
                  <a:lnTo>
                    <a:pt x="38" y="10"/>
                  </a:lnTo>
                  <a:lnTo>
                    <a:pt x="76" y="0"/>
                  </a:lnTo>
                  <a:lnTo>
                    <a:pt x="76" y="0"/>
                  </a:lnTo>
                  <a:lnTo>
                    <a:pt x="116" y="10"/>
                  </a:lnTo>
                  <a:lnTo>
                    <a:pt x="144" y="38"/>
                  </a:lnTo>
                  <a:lnTo>
                    <a:pt x="154" y="76"/>
                  </a:lnTo>
                  <a:lnTo>
                    <a:pt x="154" y="76"/>
                  </a:lnTo>
                  <a:lnTo>
                    <a:pt x="144" y="115"/>
                  </a:lnTo>
                  <a:lnTo>
                    <a:pt x="116" y="142"/>
                  </a:lnTo>
                  <a:lnTo>
                    <a:pt x="76" y="154"/>
                  </a:lnTo>
                  <a:lnTo>
                    <a:pt x="76" y="154"/>
                  </a:lnTo>
                  <a:lnTo>
                    <a:pt x="38" y="142"/>
                  </a:lnTo>
                  <a:lnTo>
                    <a:pt x="10" y="115"/>
                  </a:lnTo>
                  <a:lnTo>
                    <a:pt x="0" y="76"/>
                  </a:lnTo>
                  <a:lnTo>
                    <a:pt x="0" y="76"/>
                  </a:lnTo>
                  <a:lnTo>
                    <a:pt x="0" y="76"/>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9" name="Rectangle 84"/>
            <p:cNvSpPr>
              <a:spLocks noChangeArrowheads="1"/>
            </p:cNvSpPr>
            <p:nvPr/>
          </p:nvSpPr>
          <p:spPr bwMode="auto">
            <a:xfrm>
              <a:off x="1058" y="3108"/>
              <a:ext cx="2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US</a:t>
              </a:r>
              <a:r>
                <a:rPr kumimoji="0" lang="en-US" sz="1600" b="1" i="1" baseline="-25000" dirty="0">
                  <a:latin typeface="Times New Roman" pitchFamily="18" charset="0"/>
                  <a:cs typeface="Times New Roman" pitchFamily="18" charset="0"/>
                </a:rPr>
                <a:t>2</a:t>
              </a:r>
              <a:endParaRPr kumimoji="0" lang="en-US" sz="1600" b="1" baseline="-25000" dirty="0">
                <a:latin typeface="Times New Roman" pitchFamily="18" charset="0"/>
                <a:cs typeface="Times New Roman" pitchFamily="18" charset="0"/>
              </a:endParaRPr>
            </a:p>
          </p:txBody>
        </p:sp>
      </p:grpSp>
      <p:grpSp>
        <p:nvGrpSpPr>
          <p:cNvPr id="120" name="Group 114"/>
          <p:cNvGrpSpPr>
            <a:grpSpLocks/>
          </p:cNvGrpSpPr>
          <p:nvPr/>
        </p:nvGrpSpPr>
        <p:grpSpPr bwMode="auto">
          <a:xfrm>
            <a:off x="6337743" y="4881996"/>
            <a:ext cx="295275" cy="325438"/>
            <a:chOff x="3928" y="2904"/>
            <a:chExt cx="186" cy="205"/>
          </a:xfrm>
        </p:grpSpPr>
        <p:sp>
          <p:nvSpPr>
            <p:cNvPr id="121" name="Freeform 115"/>
            <p:cNvSpPr>
              <a:spLocks/>
            </p:cNvSpPr>
            <p:nvPr/>
          </p:nvSpPr>
          <p:spPr bwMode="auto">
            <a:xfrm>
              <a:off x="4039" y="2904"/>
              <a:ext cx="75" cy="75"/>
            </a:xfrm>
            <a:custGeom>
              <a:avLst/>
              <a:gdLst/>
              <a:ahLst/>
              <a:cxnLst>
                <a:cxn ang="0">
                  <a:pos x="0" y="78"/>
                </a:cxn>
                <a:cxn ang="0">
                  <a:pos x="10" y="38"/>
                </a:cxn>
                <a:cxn ang="0">
                  <a:pos x="38" y="10"/>
                </a:cxn>
                <a:cxn ang="0">
                  <a:pos x="76" y="0"/>
                </a:cxn>
                <a:cxn ang="0">
                  <a:pos x="76" y="0"/>
                </a:cxn>
                <a:cxn ang="0">
                  <a:pos x="115" y="10"/>
                </a:cxn>
                <a:cxn ang="0">
                  <a:pos x="142" y="38"/>
                </a:cxn>
                <a:cxn ang="0">
                  <a:pos x="153" y="78"/>
                </a:cxn>
                <a:cxn ang="0">
                  <a:pos x="153" y="78"/>
                </a:cxn>
                <a:cxn ang="0">
                  <a:pos x="142" y="116"/>
                </a:cxn>
                <a:cxn ang="0">
                  <a:pos x="115" y="144"/>
                </a:cxn>
                <a:cxn ang="0">
                  <a:pos x="76" y="154"/>
                </a:cxn>
                <a:cxn ang="0">
                  <a:pos x="76" y="154"/>
                </a:cxn>
                <a:cxn ang="0">
                  <a:pos x="38" y="144"/>
                </a:cxn>
                <a:cxn ang="0">
                  <a:pos x="10" y="116"/>
                </a:cxn>
                <a:cxn ang="0">
                  <a:pos x="0" y="78"/>
                </a:cxn>
                <a:cxn ang="0">
                  <a:pos x="0" y="78"/>
                </a:cxn>
                <a:cxn ang="0">
                  <a:pos x="0" y="78"/>
                </a:cxn>
              </a:cxnLst>
              <a:rect l="0" t="0" r="r" b="b"/>
              <a:pathLst>
                <a:path w="153" h="154">
                  <a:moveTo>
                    <a:pt x="0" y="78"/>
                  </a:moveTo>
                  <a:lnTo>
                    <a:pt x="10" y="38"/>
                  </a:lnTo>
                  <a:lnTo>
                    <a:pt x="38" y="10"/>
                  </a:lnTo>
                  <a:lnTo>
                    <a:pt x="76" y="0"/>
                  </a:lnTo>
                  <a:lnTo>
                    <a:pt x="76" y="0"/>
                  </a:lnTo>
                  <a:lnTo>
                    <a:pt x="115" y="10"/>
                  </a:lnTo>
                  <a:lnTo>
                    <a:pt x="142" y="38"/>
                  </a:lnTo>
                  <a:lnTo>
                    <a:pt x="153" y="78"/>
                  </a:lnTo>
                  <a:lnTo>
                    <a:pt x="153" y="78"/>
                  </a:lnTo>
                  <a:lnTo>
                    <a:pt x="142" y="116"/>
                  </a:lnTo>
                  <a:lnTo>
                    <a:pt x="115" y="144"/>
                  </a:lnTo>
                  <a:lnTo>
                    <a:pt x="76" y="154"/>
                  </a:lnTo>
                  <a:lnTo>
                    <a:pt x="76" y="154"/>
                  </a:lnTo>
                  <a:lnTo>
                    <a:pt x="38" y="144"/>
                  </a:lnTo>
                  <a:lnTo>
                    <a:pt x="10" y="116"/>
                  </a:lnTo>
                  <a:lnTo>
                    <a:pt x="0" y="78"/>
                  </a:lnTo>
                  <a:lnTo>
                    <a:pt x="0" y="78"/>
                  </a:lnTo>
                  <a:lnTo>
                    <a:pt x="0" y="78"/>
                  </a:lnTo>
                </a:path>
              </a:pathLst>
            </a:custGeom>
            <a:solidFill>
              <a:srgbClr val="FFFF00"/>
            </a:solidFill>
            <a:ln w="38100" cmpd="sng">
              <a:solidFill>
                <a:schemeClr val="tx1"/>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22" name="Rectangle 116"/>
            <p:cNvSpPr>
              <a:spLocks noChangeArrowheads="1"/>
            </p:cNvSpPr>
            <p:nvPr/>
          </p:nvSpPr>
          <p:spPr bwMode="auto">
            <a:xfrm>
              <a:off x="3928" y="2954"/>
              <a:ext cx="10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J</a:t>
              </a:r>
              <a:r>
                <a:rPr kumimoji="0" lang="en-US" sz="1600" b="1" i="1" baseline="-25000" dirty="0">
                  <a:latin typeface="Times New Roman" pitchFamily="18" charset="0"/>
                  <a:cs typeface="Times New Roman" pitchFamily="18" charset="0"/>
                </a:rPr>
                <a:t>2</a:t>
              </a:r>
              <a:endParaRPr kumimoji="0" lang="en-US" sz="1600" b="1" baseline="-25000" dirty="0">
                <a:latin typeface="Times New Roman" pitchFamily="18" charset="0"/>
                <a:cs typeface="Times New Roman" pitchFamily="18" charset="0"/>
              </a:endParaRPr>
            </a:p>
          </p:txBody>
        </p:sp>
      </p:grpSp>
      <p:grpSp>
        <p:nvGrpSpPr>
          <p:cNvPr id="123" name="Group 126"/>
          <p:cNvGrpSpPr>
            <a:grpSpLocks/>
          </p:cNvGrpSpPr>
          <p:nvPr/>
        </p:nvGrpSpPr>
        <p:grpSpPr bwMode="auto">
          <a:xfrm>
            <a:off x="6614667" y="5876024"/>
            <a:ext cx="393700" cy="376238"/>
            <a:chOff x="4137" y="3587"/>
            <a:chExt cx="248" cy="237"/>
          </a:xfrm>
        </p:grpSpPr>
        <p:sp>
          <p:nvSpPr>
            <p:cNvPr id="124" name="Rectangle 81"/>
            <p:cNvSpPr>
              <a:spLocks noChangeArrowheads="1"/>
            </p:cNvSpPr>
            <p:nvPr/>
          </p:nvSpPr>
          <p:spPr bwMode="auto">
            <a:xfrm>
              <a:off x="4193" y="3587"/>
              <a:ext cx="192"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200</a:t>
              </a:r>
              <a:endParaRPr kumimoji="0" lang="en-US" sz="1600" b="0">
                <a:solidFill>
                  <a:schemeClr val="tx1"/>
                </a:solidFill>
                <a:latin typeface="Times New Roman" pitchFamily="18" charset="0"/>
                <a:cs typeface="Times New Roman" pitchFamily="18" charset="0"/>
              </a:endParaRPr>
            </a:p>
          </p:txBody>
        </p:sp>
        <p:sp>
          <p:nvSpPr>
            <p:cNvPr id="125" name="Line 125"/>
            <p:cNvSpPr>
              <a:spLocks noChangeShapeType="1"/>
            </p:cNvSpPr>
            <p:nvPr/>
          </p:nvSpPr>
          <p:spPr bwMode="auto">
            <a:xfrm flipV="1">
              <a:off x="4137" y="3731"/>
              <a:ext cx="93" cy="93"/>
            </a:xfrm>
            <a:prstGeom prst="line">
              <a:avLst/>
            </a:prstGeom>
            <a:noFill/>
            <a:ln w="25400">
              <a:solidFill>
                <a:schemeClr val="tx1"/>
              </a:solidFill>
              <a:round/>
              <a:headEnd type="triangle" w="med" len="sm"/>
              <a:tailEnd type="none" w="lg" len="lg"/>
            </a:ln>
            <a:effectLst/>
          </p:spPr>
          <p:txBody>
            <a:bodyPr wrap="none" anchor="ctr">
              <a:prstTxWarp prst="textNoShape">
                <a:avLst/>
              </a:prstTxWarp>
            </a:bodyPr>
            <a:lstStyle/>
            <a:p>
              <a:endParaRPr lang="en-US">
                <a:latin typeface="Times New Roman" pitchFamily="18" charset="0"/>
                <a:cs typeface="Times New Roman" pitchFamily="18" charset="0"/>
              </a:endParaRPr>
            </a:p>
          </p:txBody>
        </p:sp>
      </p:grpSp>
      <p:grpSp>
        <p:nvGrpSpPr>
          <p:cNvPr id="146" name="Group 185"/>
          <p:cNvGrpSpPr>
            <a:grpSpLocks/>
          </p:cNvGrpSpPr>
          <p:nvPr/>
        </p:nvGrpSpPr>
        <p:grpSpPr bwMode="auto">
          <a:xfrm>
            <a:off x="5409564" y="2042428"/>
            <a:ext cx="252412" cy="1023938"/>
            <a:chOff x="571" y="3196"/>
            <a:chExt cx="159" cy="645"/>
          </a:xfrm>
        </p:grpSpPr>
        <p:sp>
          <p:nvSpPr>
            <p:cNvPr id="147" name="Rectangle 158"/>
            <p:cNvSpPr>
              <a:spLocks noChangeArrowheads="1"/>
            </p:cNvSpPr>
            <p:nvPr/>
          </p:nvSpPr>
          <p:spPr bwMode="auto">
            <a:xfrm rot="5400000">
              <a:off x="325" y="3442"/>
              <a:ext cx="645" cy="153"/>
            </a:xfrm>
            <a:prstGeom prst="rect">
              <a:avLst/>
            </a:prstGeom>
            <a:solidFill>
              <a:srgbClr val="FFFFFF"/>
            </a:solidFill>
            <a:ln w="12700">
              <a:solidFill>
                <a:schemeClr val="tx1"/>
              </a:solidFill>
              <a:miter lim="800000"/>
              <a:headEnd/>
              <a:tailEnd/>
            </a:ln>
            <a:effectLst/>
          </p:spPr>
          <p:txBody>
            <a:bodyPr wrap="none" lIns="92075" tIns="46038" rIns="92075" bIns="46038" anchor="ctr">
              <a:prstTxWarp prst="textNoShape">
                <a:avLst/>
              </a:prstTxWarp>
            </a:bodyPr>
            <a:lstStyle/>
            <a:p>
              <a:endParaRPr lang="en-US" i="1">
                <a:latin typeface="Times New Roman" pitchFamily="18" charset="0"/>
                <a:cs typeface="Times New Roman" pitchFamily="18" charset="0"/>
              </a:endParaRPr>
            </a:p>
          </p:txBody>
        </p:sp>
        <p:sp>
          <p:nvSpPr>
            <p:cNvPr id="148" name="Rectangle 159"/>
            <p:cNvSpPr>
              <a:spLocks noChangeArrowheads="1"/>
            </p:cNvSpPr>
            <p:nvPr/>
          </p:nvSpPr>
          <p:spPr bwMode="auto">
            <a:xfrm rot="5400000">
              <a:off x="403" y="3465"/>
              <a:ext cx="518"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pitchFamily="18" charset="0"/>
                  <a:cs typeface="Times New Roman" pitchFamily="18" charset="0"/>
                </a:rPr>
                <a:t>US imports</a:t>
              </a:r>
              <a:endParaRPr kumimoji="0" lang="en-US" sz="1400" b="0" i="1" dirty="0">
                <a:solidFill>
                  <a:schemeClr val="tx1"/>
                </a:solidFill>
                <a:latin typeface="Times New Roman" pitchFamily="18" charset="0"/>
                <a:cs typeface="Times New Roman" pitchFamily="18" charset="0"/>
              </a:endParaRPr>
            </a:p>
          </p:txBody>
        </p:sp>
      </p:grpSp>
      <p:grpSp>
        <p:nvGrpSpPr>
          <p:cNvPr id="149" name="Group 186"/>
          <p:cNvGrpSpPr>
            <a:grpSpLocks/>
          </p:cNvGrpSpPr>
          <p:nvPr/>
        </p:nvGrpSpPr>
        <p:grpSpPr bwMode="auto">
          <a:xfrm>
            <a:off x="5420741" y="6043168"/>
            <a:ext cx="1143000" cy="238125"/>
            <a:chOff x="3348" y="3684"/>
            <a:chExt cx="720" cy="150"/>
          </a:xfrm>
        </p:grpSpPr>
        <p:sp>
          <p:nvSpPr>
            <p:cNvPr id="150" name="Rectangle 163"/>
            <p:cNvSpPr>
              <a:spLocks noChangeArrowheads="1"/>
            </p:cNvSpPr>
            <p:nvPr/>
          </p:nvSpPr>
          <p:spPr bwMode="auto">
            <a:xfrm>
              <a:off x="3348" y="3696"/>
              <a:ext cx="720" cy="138"/>
            </a:xfrm>
            <a:prstGeom prst="rect">
              <a:avLst/>
            </a:prstGeom>
            <a:solidFill>
              <a:srgbClr val="FFFFFF"/>
            </a:solidFill>
            <a:ln w="12700">
              <a:solidFill>
                <a:schemeClr val="tx1"/>
              </a:solidFill>
              <a:miter lim="800000"/>
              <a:headEnd/>
              <a:tailEnd/>
            </a:ln>
            <a:effectLst/>
          </p:spPr>
          <p:txBody>
            <a:bodyPr wrap="none" lIns="92075" tIns="46038" rIns="92075" bIns="46038" anchor="ctr">
              <a:prstTxWarp prst="textNoShape">
                <a:avLst/>
              </a:prstTxWarp>
            </a:bodyPr>
            <a:lstStyle/>
            <a:p>
              <a:endParaRPr lang="en-US" i="1">
                <a:latin typeface="Times New Roman" pitchFamily="18" charset="0"/>
                <a:cs typeface="Times New Roman" pitchFamily="18" charset="0"/>
              </a:endParaRPr>
            </a:p>
          </p:txBody>
        </p:sp>
        <p:sp>
          <p:nvSpPr>
            <p:cNvPr id="168" name="Rectangle 164"/>
            <p:cNvSpPr>
              <a:spLocks noChangeArrowheads="1"/>
            </p:cNvSpPr>
            <p:nvPr/>
          </p:nvSpPr>
          <p:spPr bwMode="auto">
            <a:xfrm>
              <a:off x="3392" y="3684"/>
              <a:ext cx="651"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pitchFamily="18" charset="0"/>
                  <a:cs typeface="Times New Roman" pitchFamily="18" charset="0"/>
                </a:rPr>
                <a:t>Japan imports</a:t>
              </a:r>
              <a:endParaRPr kumimoji="0" lang="en-US" sz="1400" b="0" i="1" dirty="0">
                <a:solidFill>
                  <a:schemeClr val="tx1"/>
                </a:solidFill>
                <a:latin typeface="Times New Roman" pitchFamily="18" charset="0"/>
                <a:cs typeface="Times New Roman" pitchFamily="18" charset="0"/>
              </a:endParaRPr>
            </a:p>
          </p:txBody>
        </p:sp>
      </p:grpSp>
      <p:grpSp>
        <p:nvGrpSpPr>
          <p:cNvPr id="169" name="Group 181"/>
          <p:cNvGrpSpPr>
            <a:grpSpLocks/>
          </p:cNvGrpSpPr>
          <p:nvPr/>
        </p:nvGrpSpPr>
        <p:grpSpPr bwMode="auto">
          <a:xfrm>
            <a:off x="6616509" y="2837182"/>
            <a:ext cx="1143000" cy="228600"/>
            <a:chOff x="1337" y="3697"/>
            <a:chExt cx="720" cy="144"/>
          </a:xfrm>
        </p:grpSpPr>
        <p:sp>
          <p:nvSpPr>
            <p:cNvPr id="170" name="Rectangle 154"/>
            <p:cNvSpPr>
              <a:spLocks noChangeArrowheads="1"/>
            </p:cNvSpPr>
            <p:nvPr/>
          </p:nvSpPr>
          <p:spPr bwMode="auto">
            <a:xfrm>
              <a:off x="1337" y="3703"/>
              <a:ext cx="720" cy="138"/>
            </a:xfrm>
            <a:prstGeom prst="rect">
              <a:avLst/>
            </a:prstGeom>
            <a:solidFill>
              <a:srgbClr val="FFFFFF"/>
            </a:solidFill>
            <a:ln w="12700">
              <a:solidFill>
                <a:schemeClr val="tx1"/>
              </a:solidFill>
              <a:miter lim="800000"/>
              <a:headEnd/>
              <a:tailEnd/>
            </a:ln>
            <a:effectLst/>
          </p:spPr>
          <p:txBody>
            <a:bodyPr wrap="none" lIns="92075" tIns="46038" rIns="92075" bIns="46038" anchor="ctr">
              <a:prstTxWarp prst="textNoShape">
                <a:avLst/>
              </a:prstTxWarp>
            </a:bodyPr>
            <a:lstStyle/>
            <a:p>
              <a:endParaRPr lang="en-US" i="1">
                <a:latin typeface="Times New Roman" pitchFamily="18" charset="0"/>
                <a:cs typeface="Times New Roman" pitchFamily="18" charset="0"/>
              </a:endParaRPr>
            </a:p>
          </p:txBody>
        </p:sp>
        <p:sp>
          <p:nvSpPr>
            <p:cNvPr id="171" name="Rectangle 155"/>
            <p:cNvSpPr>
              <a:spLocks noChangeArrowheads="1"/>
            </p:cNvSpPr>
            <p:nvPr/>
          </p:nvSpPr>
          <p:spPr bwMode="auto">
            <a:xfrm>
              <a:off x="1465" y="3697"/>
              <a:ext cx="506"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i="1" dirty="0">
                  <a:solidFill>
                    <a:srgbClr val="000000"/>
                  </a:solidFill>
                  <a:latin typeface="Times New Roman" pitchFamily="18" charset="0"/>
                  <a:cs typeface="Times New Roman" pitchFamily="18" charset="0"/>
                </a:rPr>
                <a:t>US exports</a:t>
              </a:r>
              <a:endParaRPr kumimoji="0" lang="en-US" sz="1400" b="0" i="1" dirty="0">
                <a:solidFill>
                  <a:schemeClr val="tx1"/>
                </a:solidFill>
                <a:latin typeface="Times New Roman" pitchFamily="18" charset="0"/>
                <a:cs typeface="Times New Roman" pitchFamily="18" charset="0"/>
              </a:endParaRPr>
            </a:p>
          </p:txBody>
        </p:sp>
      </p:grpSp>
      <p:grpSp>
        <p:nvGrpSpPr>
          <p:cNvPr id="172" name="Group 178"/>
          <p:cNvGrpSpPr>
            <a:grpSpLocks/>
          </p:cNvGrpSpPr>
          <p:nvPr/>
        </p:nvGrpSpPr>
        <p:grpSpPr bwMode="auto">
          <a:xfrm>
            <a:off x="5433008" y="3900426"/>
            <a:ext cx="239713" cy="1017588"/>
            <a:chOff x="3373" y="2196"/>
            <a:chExt cx="151" cy="641"/>
          </a:xfrm>
        </p:grpSpPr>
        <p:sp>
          <p:nvSpPr>
            <p:cNvPr id="173" name="Rectangle 160"/>
            <p:cNvSpPr>
              <a:spLocks noChangeArrowheads="1"/>
            </p:cNvSpPr>
            <p:nvPr/>
          </p:nvSpPr>
          <p:spPr bwMode="auto">
            <a:xfrm rot="5400000">
              <a:off x="3128" y="2441"/>
              <a:ext cx="641" cy="151"/>
            </a:xfrm>
            <a:prstGeom prst="rect">
              <a:avLst/>
            </a:prstGeom>
            <a:solidFill>
              <a:srgbClr val="FFFFFF"/>
            </a:solidFill>
            <a:ln w="12700">
              <a:solidFill>
                <a:schemeClr val="tx1"/>
              </a:solidFill>
              <a:miter lim="800000"/>
              <a:headEnd/>
              <a:tailEnd/>
            </a:ln>
            <a:effectLst/>
          </p:spPr>
          <p:txBody>
            <a:bodyPr wrap="none" lIns="92075" tIns="46038" rIns="92075" bIns="46038" anchor="ctr">
              <a:prstTxWarp prst="textNoShape">
                <a:avLst/>
              </a:prstTxWarp>
            </a:bodyPr>
            <a:lstStyle/>
            <a:p>
              <a:endParaRPr lang="en-US" i="1">
                <a:latin typeface="Times New Roman" pitchFamily="18" charset="0"/>
                <a:cs typeface="Times New Roman" pitchFamily="18" charset="0"/>
              </a:endParaRPr>
            </a:p>
          </p:txBody>
        </p:sp>
        <p:sp>
          <p:nvSpPr>
            <p:cNvPr id="174" name="Rectangle 161"/>
            <p:cNvSpPr>
              <a:spLocks noChangeArrowheads="1"/>
            </p:cNvSpPr>
            <p:nvPr/>
          </p:nvSpPr>
          <p:spPr bwMode="auto">
            <a:xfrm rot="5400000">
              <a:off x="3178" y="2463"/>
              <a:ext cx="562" cy="116"/>
            </a:xfrm>
            <a:prstGeom prst="rect">
              <a:avLst/>
            </a:prstGeom>
            <a:noFill/>
            <a:ln w="9525">
              <a:noFill/>
              <a:miter lim="800000"/>
              <a:headEnd/>
              <a:tailEnd/>
            </a:ln>
          </p:spPr>
          <p:txBody>
            <a:bodyPr wrap="none" lIns="0" tIns="0" rIns="0" bIns="0">
              <a:prstTxWarp prst="textNoShape">
                <a:avLst/>
              </a:prstTxWarp>
              <a:spAutoFit/>
            </a:bodyPr>
            <a:lstStyle/>
            <a:p>
              <a:r>
                <a:rPr kumimoji="0" lang="en-US" sz="1200" i="1" dirty="0">
                  <a:solidFill>
                    <a:srgbClr val="000000"/>
                  </a:solidFill>
                  <a:latin typeface="Times New Roman" pitchFamily="18" charset="0"/>
                  <a:cs typeface="Times New Roman" pitchFamily="18" charset="0"/>
                </a:rPr>
                <a:t>Japan exports</a:t>
              </a:r>
              <a:endParaRPr kumimoji="0" lang="en-US" sz="1200" i="1" dirty="0">
                <a:solidFill>
                  <a:schemeClr val="tx1"/>
                </a:solidFill>
                <a:latin typeface="Times New Roman" pitchFamily="18" charset="0"/>
                <a:cs typeface="Times New Roman" pitchFamily="18" charset="0"/>
              </a:endParaRPr>
            </a:p>
          </p:txBody>
        </p:sp>
      </p:grpSp>
      <p:sp>
        <p:nvSpPr>
          <p:cNvPr id="7" name="Freeform 6"/>
          <p:cNvSpPr/>
          <p:nvPr/>
        </p:nvSpPr>
        <p:spPr>
          <a:xfrm>
            <a:off x="5614416" y="3145536"/>
            <a:ext cx="1119973" cy="1412069"/>
          </a:xfrm>
          <a:custGeom>
            <a:avLst/>
            <a:gdLst>
              <a:gd name="connsiteX0" fmla="*/ 109728 w 1119973"/>
              <a:gd name="connsiteY0" fmla="*/ 1289304 h 1412069"/>
              <a:gd name="connsiteX1" fmla="*/ 758952 w 1119973"/>
              <a:gd name="connsiteY1" fmla="*/ 1408176 h 1412069"/>
              <a:gd name="connsiteX2" fmla="*/ 1097280 w 1119973"/>
              <a:gd name="connsiteY2" fmla="*/ 1161288 h 1412069"/>
              <a:gd name="connsiteX3" fmla="*/ 1042416 w 1119973"/>
              <a:gd name="connsiteY3" fmla="*/ 685800 h 1412069"/>
              <a:gd name="connsiteX4" fmla="*/ 667512 w 1119973"/>
              <a:gd name="connsiteY4" fmla="*/ 402336 h 1412069"/>
              <a:gd name="connsiteX5" fmla="*/ 310896 w 1119973"/>
              <a:gd name="connsiteY5" fmla="*/ 374904 h 1412069"/>
              <a:gd name="connsiteX6" fmla="*/ 73152 w 1119973"/>
              <a:gd name="connsiteY6" fmla="*/ 237744 h 1412069"/>
              <a:gd name="connsiteX7" fmla="*/ 0 w 1119973"/>
              <a:gd name="connsiteY7" fmla="*/ 0 h 1412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9973" h="1412069">
                <a:moveTo>
                  <a:pt x="109728" y="1289304"/>
                </a:moveTo>
                <a:cubicBezTo>
                  <a:pt x="352044" y="1359408"/>
                  <a:pt x="594360" y="1429512"/>
                  <a:pt x="758952" y="1408176"/>
                </a:cubicBezTo>
                <a:cubicBezTo>
                  <a:pt x="923544" y="1386840"/>
                  <a:pt x="1050036" y="1281684"/>
                  <a:pt x="1097280" y="1161288"/>
                </a:cubicBezTo>
                <a:cubicBezTo>
                  <a:pt x="1144524" y="1040892"/>
                  <a:pt x="1114044" y="812292"/>
                  <a:pt x="1042416" y="685800"/>
                </a:cubicBezTo>
                <a:cubicBezTo>
                  <a:pt x="970788" y="559308"/>
                  <a:pt x="789432" y="454152"/>
                  <a:pt x="667512" y="402336"/>
                </a:cubicBezTo>
                <a:cubicBezTo>
                  <a:pt x="545592" y="350520"/>
                  <a:pt x="409956" y="402336"/>
                  <a:pt x="310896" y="374904"/>
                </a:cubicBezTo>
                <a:cubicBezTo>
                  <a:pt x="211836" y="347472"/>
                  <a:pt x="124968" y="300228"/>
                  <a:pt x="73152" y="237744"/>
                </a:cubicBezTo>
                <a:cubicBezTo>
                  <a:pt x="21336" y="175260"/>
                  <a:pt x="10668" y="87630"/>
                  <a:pt x="0" y="0"/>
                </a:cubicBezTo>
              </a:path>
            </a:pathLst>
          </a:custGeom>
          <a:noFill/>
          <a:ln w="38100">
            <a:solidFill>
              <a:schemeClr val="tx1"/>
            </a:solidFill>
            <a:tailEnd type="stealth" w="lg" len="lg"/>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Freeform 8"/>
          <p:cNvSpPr/>
          <p:nvPr/>
        </p:nvSpPr>
        <p:spPr>
          <a:xfrm>
            <a:off x="6391656" y="3127248"/>
            <a:ext cx="1143000" cy="2825496"/>
          </a:xfrm>
          <a:custGeom>
            <a:avLst/>
            <a:gdLst>
              <a:gd name="connsiteX0" fmla="*/ 649224 w 1143000"/>
              <a:gd name="connsiteY0" fmla="*/ 0 h 2825496"/>
              <a:gd name="connsiteX1" fmla="*/ 429768 w 1143000"/>
              <a:gd name="connsiteY1" fmla="*/ 256032 h 2825496"/>
              <a:gd name="connsiteX2" fmla="*/ 548640 w 1143000"/>
              <a:gd name="connsiteY2" fmla="*/ 832104 h 2825496"/>
              <a:gd name="connsiteX3" fmla="*/ 1014984 w 1143000"/>
              <a:gd name="connsiteY3" fmla="*/ 1316736 h 2825496"/>
              <a:gd name="connsiteX4" fmla="*/ 1143000 w 1143000"/>
              <a:gd name="connsiteY4" fmla="*/ 1801368 h 2825496"/>
              <a:gd name="connsiteX5" fmla="*/ 1014984 w 1143000"/>
              <a:gd name="connsiteY5" fmla="*/ 2249424 h 2825496"/>
              <a:gd name="connsiteX6" fmla="*/ 420624 w 1143000"/>
              <a:gd name="connsiteY6" fmla="*/ 2633472 h 2825496"/>
              <a:gd name="connsiteX7" fmla="*/ 0 w 1143000"/>
              <a:gd name="connsiteY7" fmla="*/ 2825496 h 2825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 h="2825496">
                <a:moveTo>
                  <a:pt x="649224" y="0"/>
                </a:moveTo>
                <a:cubicBezTo>
                  <a:pt x="547878" y="58674"/>
                  <a:pt x="446532" y="117348"/>
                  <a:pt x="429768" y="256032"/>
                </a:cubicBezTo>
                <a:cubicBezTo>
                  <a:pt x="413004" y="394716"/>
                  <a:pt x="451104" y="655320"/>
                  <a:pt x="548640" y="832104"/>
                </a:cubicBezTo>
                <a:cubicBezTo>
                  <a:pt x="646176" y="1008888"/>
                  <a:pt x="915924" y="1155192"/>
                  <a:pt x="1014984" y="1316736"/>
                </a:cubicBezTo>
                <a:cubicBezTo>
                  <a:pt x="1114044" y="1478280"/>
                  <a:pt x="1143000" y="1645920"/>
                  <a:pt x="1143000" y="1801368"/>
                </a:cubicBezTo>
                <a:cubicBezTo>
                  <a:pt x="1143000" y="1956816"/>
                  <a:pt x="1135380" y="2110740"/>
                  <a:pt x="1014984" y="2249424"/>
                </a:cubicBezTo>
                <a:cubicBezTo>
                  <a:pt x="894588" y="2388108"/>
                  <a:pt x="589788" y="2537460"/>
                  <a:pt x="420624" y="2633472"/>
                </a:cubicBezTo>
                <a:cubicBezTo>
                  <a:pt x="251460" y="2729484"/>
                  <a:pt x="125730" y="2777490"/>
                  <a:pt x="0" y="2825496"/>
                </a:cubicBezTo>
              </a:path>
            </a:pathLst>
          </a:custGeom>
          <a:noFill/>
          <a:ln w="38100">
            <a:solidFill>
              <a:schemeClr val="tx1"/>
            </a:solidFill>
            <a:tailEnd type="stealth" w="lg" len="lg"/>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074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6">
                                            <p:txEl>
                                              <p:pRg st="1" end="1"/>
                                            </p:txEl>
                                          </p:spTgt>
                                        </p:tgtEl>
                                        <p:attrNameLst>
                                          <p:attrName>style.visibility</p:attrName>
                                        </p:attrNameLst>
                                      </p:cBhvr>
                                      <p:to>
                                        <p:strVal val="visible"/>
                                      </p:to>
                                    </p:set>
                                    <p:animEffect transition="in" filter="dissolve">
                                      <p:cBhvr>
                                        <p:cTn id="12" dur="500"/>
                                        <p:tgtEl>
                                          <p:spTgt spid="196">
                                            <p:txEl>
                                              <p:pRg st="1" end="1"/>
                                            </p:txEl>
                                          </p:spTgt>
                                        </p:tgtEl>
                                      </p:cBhvr>
                                    </p:animEffect>
                                  </p:childTnLst>
                                </p:cTn>
                              </p:par>
                            </p:childTnLst>
                          </p:cTn>
                        </p:par>
                        <p:par>
                          <p:cTn id="13" fill="hold">
                            <p:stCondLst>
                              <p:cond delay="500"/>
                            </p:stCondLst>
                            <p:childTnLst>
                              <p:par>
                                <p:cTn id="14" presetID="23" presetClass="entr" presetSubtype="288" fill="hold" nodeType="afterEffect">
                                  <p:stCondLst>
                                    <p:cond delay="0"/>
                                  </p:stCondLst>
                                  <p:childTnLst>
                                    <p:set>
                                      <p:cBhvr>
                                        <p:cTn id="15" dur="1" fill="hold">
                                          <p:stCondLst>
                                            <p:cond delay="0"/>
                                          </p:stCondLst>
                                        </p:cTn>
                                        <p:tgtEl>
                                          <p:spTgt spid="169"/>
                                        </p:tgtEl>
                                        <p:attrNameLst>
                                          <p:attrName>style.visibility</p:attrName>
                                        </p:attrNameLst>
                                      </p:cBhvr>
                                      <p:to>
                                        <p:strVal val="visible"/>
                                      </p:to>
                                    </p:set>
                                    <p:anim calcmode="lin" valueType="num">
                                      <p:cBhvr>
                                        <p:cTn id="16" dur="500" fill="hold"/>
                                        <p:tgtEl>
                                          <p:spTgt spid="169"/>
                                        </p:tgtEl>
                                        <p:attrNameLst>
                                          <p:attrName>ppt_w</p:attrName>
                                        </p:attrNameLst>
                                      </p:cBhvr>
                                      <p:tavLst>
                                        <p:tav tm="0">
                                          <p:val>
                                            <p:strVal val="4/3*#ppt_w"/>
                                          </p:val>
                                        </p:tav>
                                        <p:tav tm="100000">
                                          <p:val>
                                            <p:strVal val="#ppt_w"/>
                                          </p:val>
                                        </p:tav>
                                      </p:tavLst>
                                    </p:anim>
                                    <p:anim calcmode="lin" valueType="num">
                                      <p:cBhvr>
                                        <p:cTn id="17" dur="500" fill="hold"/>
                                        <p:tgtEl>
                                          <p:spTgt spid="169"/>
                                        </p:tgtEl>
                                        <p:attrNameLst>
                                          <p:attrName>ppt_h</p:attrName>
                                        </p:attrNameLst>
                                      </p:cBhvr>
                                      <p:tavLst>
                                        <p:tav tm="0">
                                          <p:val>
                                            <p:strVal val="4/3*#ppt_h"/>
                                          </p:val>
                                        </p:tav>
                                        <p:tav tm="100000">
                                          <p:val>
                                            <p:strVal val="#ppt_h"/>
                                          </p:val>
                                        </p:tav>
                                      </p:tavLst>
                                    </p:anim>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1500"/>
                            </p:stCondLst>
                            <p:childTnLst>
                              <p:par>
                                <p:cTn id="23" presetID="23" presetClass="entr" presetSubtype="288" fill="hold" nodeType="afterEffect">
                                  <p:stCondLst>
                                    <p:cond delay="0"/>
                                  </p:stCondLst>
                                  <p:childTnLst>
                                    <p:set>
                                      <p:cBhvr>
                                        <p:cTn id="24" dur="1" fill="hold">
                                          <p:stCondLst>
                                            <p:cond delay="0"/>
                                          </p:stCondLst>
                                        </p:cTn>
                                        <p:tgtEl>
                                          <p:spTgt spid="149"/>
                                        </p:tgtEl>
                                        <p:attrNameLst>
                                          <p:attrName>style.visibility</p:attrName>
                                        </p:attrNameLst>
                                      </p:cBhvr>
                                      <p:to>
                                        <p:strVal val="visible"/>
                                      </p:to>
                                    </p:set>
                                    <p:anim calcmode="lin" valueType="num">
                                      <p:cBhvr>
                                        <p:cTn id="25" dur="500" fill="hold"/>
                                        <p:tgtEl>
                                          <p:spTgt spid="149"/>
                                        </p:tgtEl>
                                        <p:attrNameLst>
                                          <p:attrName>ppt_w</p:attrName>
                                        </p:attrNameLst>
                                      </p:cBhvr>
                                      <p:tavLst>
                                        <p:tav tm="0">
                                          <p:val>
                                            <p:strVal val="4/3*#ppt_w"/>
                                          </p:val>
                                        </p:tav>
                                        <p:tav tm="100000">
                                          <p:val>
                                            <p:strVal val="#ppt_w"/>
                                          </p:val>
                                        </p:tav>
                                      </p:tavLst>
                                    </p:anim>
                                    <p:anim calcmode="lin" valueType="num">
                                      <p:cBhvr>
                                        <p:cTn id="26" dur="500" fill="hold"/>
                                        <p:tgtEl>
                                          <p:spTgt spid="149"/>
                                        </p:tgtEl>
                                        <p:attrNameLst>
                                          <p:attrName>ppt_h</p:attrName>
                                        </p:attrNameLst>
                                      </p:cBhvr>
                                      <p:tavLst>
                                        <p:tav tm="0">
                                          <p:val>
                                            <p:strVal val="4/3*#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96">
                                            <p:txEl>
                                              <p:pRg st="2" end="2"/>
                                            </p:txEl>
                                          </p:spTgt>
                                        </p:tgtEl>
                                        <p:attrNameLst>
                                          <p:attrName>style.visibility</p:attrName>
                                        </p:attrNameLst>
                                      </p:cBhvr>
                                      <p:to>
                                        <p:strVal val="visible"/>
                                      </p:to>
                                    </p:set>
                                    <p:animEffect transition="in" filter="dissolve">
                                      <p:cBhvr>
                                        <p:cTn id="31" dur="500"/>
                                        <p:tgtEl>
                                          <p:spTgt spid="196">
                                            <p:txEl>
                                              <p:pRg st="2" end="2"/>
                                            </p:txEl>
                                          </p:spTgt>
                                        </p:tgtEl>
                                      </p:cBhvr>
                                    </p:animEffect>
                                  </p:childTnLst>
                                </p:cTn>
                              </p:par>
                            </p:childTnLst>
                          </p:cTn>
                        </p:par>
                        <p:par>
                          <p:cTn id="32" fill="hold">
                            <p:stCondLst>
                              <p:cond delay="500"/>
                            </p:stCondLst>
                            <p:childTnLst>
                              <p:par>
                                <p:cTn id="33" presetID="23" presetClass="entr" presetSubtype="288" fill="hold" nodeType="after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p:cTn id="35" dur="500" fill="hold"/>
                                        <p:tgtEl>
                                          <p:spTgt spid="172"/>
                                        </p:tgtEl>
                                        <p:attrNameLst>
                                          <p:attrName>ppt_w</p:attrName>
                                        </p:attrNameLst>
                                      </p:cBhvr>
                                      <p:tavLst>
                                        <p:tav tm="0">
                                          <p:val>
                                            <p:strVal val="4/3*#ppt_w"/>
                                          </p:val>
                                        </p:tav>
                                        <p:tav tm="100000">
                                          <p:val>
                                            <p:strVal val="#ppt_w"/>
                                          </p:val>
                                        </p:tav>
                                      </p:tavLst>
                                    </p:anim>
                                    <p:anim calcmode="lin" valueType="num">
                                      <p:cBhvr>
                                        <p:cTn id="36" dur="500" fill="hold"/>
                                        <p:tgtEl>
                                          <p:spTgt spid="172"/>
                                        </p:tgtEl>
                                        <p:attrNameLst>
                                          <p:attrName>ppt_h</p:attrName>
                                        </p:attrNameLst>
                                      </p:cBhvr>
                                      <p:tavLst>
                                        <p:tav tm="0">
                                          <p:val>
                                            <p:strVal val="4/3*#ppt_h"/>
                                          </p:val>
                                        </p:tav>
                                        <p:tav tm="100000">
                                          <p:val>
                                            <p:strVal val="#ppt_h"/>
                                          </p:val>
                                        </p:tav>
                                      </p:tavLst>
                                    </p:anim>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down)">
                                      <p:cBhvr>
                                        <p:cTn id="40" dur="500"/>
                                        <p:tgtEl>
                                          <p:spTgt spid="7"/>
                                        </p:tgtEl>
                                      </p:cBhvr>
                                    </p:animEffect>
                                  </p:childTnLst>
                                </p:cTn>
                              </p:par>
                            </p:childTnLst>
                          </p:cTn>
                        </p:par>
                        <p:par>
                          <p:cTn id="41" fill="hold">
                            <p:stCondLst>
                              <p:cond delay="1500"/>
                            </p:stCondLst>
                            <p:childTnLst>
                              <p:par>
                                <p:cTn id="42" presetID="23" presetClass="entr" presetSubtype="288" fill="hold" nodeType="afterEffect">
                                  <p:stCondLst>
                                    <p:cond delay="0"/>
                                  </p:stCondLst>
                                  <p:childTnLst>
                                    <p:set>
                                      <p:cBhvr>
                                        <p:cTn id="43" dur="1" fill="hold">
                                          <p:stCondLst>
                                            <p:cond delay="0"/>
                                          </p:stCondLst>
                                        </p:cTn>
                                        <p:tgtEl>
                                          <p:spTgt spid="146"/>
                                        </p:tgtEl>
                                        <p:attrNameLst>
                                          <p:attrName>style.visibility</p:attrName>
                                        </p:attrNameLst>
                                      </p:cBhvr>
                                      <p:to>
                                        <p:strVal val="visible"/>
                                      </p:to>
                                    </p:set>
                                    <p:anim calcmode="lin" valueType="num">
                                      <p:cBhvr>
                                        <p:cTn id="44" dur="500" fill="hold"/>
                                        <p:tgtEl>
                                          <p:spTgt spid="146"/>
                                        </p:tgtEl>
                                        <p:attrNameLst>
                                          <p:attrName>ppt_w</p:attrName>
                                        </p:attrNameLst>
                                      </p:cBhvr>
                                      <p:tavLst>
                                        <p:tav tm="0">
                                          <p:val>
                                            <p:strVal val="4/3*#ppt_w"/>
                                          </p:val>
                                        </p:tav>
                                        <p:tav tm="100000">
                                          <p:val>
                                            <p:strVal val="#ppt_w"/>
                                          </p:val>
                                        </p:tav>
                                      </p:tavLst>
                                    </p:anim>
                                    <p:anim calcmode="lin" valueType="num">
                                      <p:cBhvr>
                                        <p:cTn id="45" dur="500" fill="hold"/>
                                        <p:tgtEl>
                                          <p:spTgt spid="146"/>
                                        </p:tgtEl>
                                        <p:attrNameLst>
                                          <p:attrName>ppt_h</p:attrName>
                                        </p:attrNameLst>
                                      </p:cBhvr>
                                      <p:tavLst>
                                        <p:tav tm="0">
                                          <p:val>
                                            <p:strVal val="4/3*#ppt_h"/>
                                          </p:val>
                                        </p:tav>
                                        <p:tav tm="100000">
                                          <p:val>
                                            <p:strVal val="#ppt_h"/>
                                          </p:val>
                                        </p:tav>
                                      </p:tavLst>
                                    </p:anim>
                                  </p:childTnLst>
                                </p:cTn>
                              </p:par>
                            </p:childTnLst>
                          </p:cTn>
                        </p:par>
                        <p:par>
                          <p:cTn id="46" fill="hold">
                            <p:stCondLst>
                              <p:cond delay="2000"/>
                            </p:stCondLst>
                            <p:childTnLst>
                              <p:par>
                                <p:cTn id="47" presetID="9" presetClass="entr" presetSubtype="0" fill="hold" nodeType="afterEffect">
                                  <p:stCondLst>
                                    <p:cond delay="0"/>
                                  </p:stCondLst>
                                  <p:childTnLst>
                                    <p:set>
                                      <p:cBhvr>
                                        <p:cTn id="48" dur="1" fill="hold">
                                          <p:stCondLst>
                                            <p:cond delay="0"/>
                                          </p:stCondLst>
                                        </p:cTn>
                                        <p:tgtEl>
                                          <p:spTgt spid="196">
                                            <p:txEl>
                                              <p:pRg st="3" end="3"/>
                                            </p:txEl>
                                          </p:spTgt>
                                        </p:tgtEl>
                                        <p:attrNameLst>
                                          <p:attrName>style.visibility</p:attrName>
                                        </p:attrNameLst>
                                      </p:cBhvr>
                                      <p:to>
                                        <p:strVal val="visible"/>
                                      </p:to>
                                    </p:set>
                                    <p:animEffect transition="in" filter="dissolve">
                                      <p:cBhvr>
                                        <p:cTn id="49" dur="500"/>
                                        <p:tgtEl>
                                          <p:spTgt spid="19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37222"/>
            <a:ext cx="8904855" cy="1307529"/>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International Trade </a:t>
            </a:r>
          </a:p>
          <a:p>
            <a:r>
              <a:rPr lang="en-US" dirty="0"/>
              <a:t>is a Key to Prosperity</a:t>
            </a:r>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54482"/>
            <a:ext cx="8883750" cy="4498846"/>
          </a:xfrm>
        </p:spPr>
        <p:txBody>
          <a:bodyPr/>
          <a:lstStyle/>
          <a:p>
            <a:pPr marL="231775" indent="-231775"/>
            <a:r>
              <a:rPr lang="en-US" sz="2600" dirty="0">
                <a:solidFill>
                  <a:schemeClr val="tx1"/>
                </a:solidFill>
              </a:rPr>
              <a:t>In addition to gains from specialization in areas of comparative advantage, international trade also leads to gains from</a:t>
            </a:r>
            <a:r>
              <a:rPr lang="en-US" sz="2600" dirty="0" smtClean="0">
                <a:solidFill>
                  <a:schemeClr val="tx1"/>
                </a:solidFill>
              </a:rPr>
              <a:t>:</a:t>
            </a:r>
          </a:p>
          <a:p>
            <a:pPr lvl="1">
              <a:lnSpc>
                <a:spcPct val="80000"/>
              </a:lnSpc>
              <a:buClr>
                <a:schemeClr val="tx2"/>
              </a:buClr>
              <a:buFontTx/>
              <a:buChar char="•"/>
            </a:pPr>
            <a:r>
              <a:rPr lang="en-US" b="1" i="1" dirty="0">
                <a:solidFill>
                  <a:schemeClr val="tx1"/>
                </a:solidFill>
                <a:ea typeface="Times New Roman" pitchFamily="-107" charset="0"/>
                <a:cs typeface="Times New Roman" pitchFamily="-107" charset="0"/>
              </a:rPr>
              <a:t>Economies of Scale</a:t>
            </a:r>
            <a:r>
              <a:rPr lang="en-US" dirty="0">
                <a:solidFill>
                  <a:schemeClr val="tx1"/>
                </a:solidFill>
                <a:ea typeface="Times New Roman" pitchFamily="-107" charset="0"/>
                <a:cs typeface="Times New Roman" pitchFamily="-107" charset="0"/>
              </a:rPr>
              <a:t>:</a:t>
            </a:r>
            <a:br>
              <a:rPr lang="en-US" dirty="0">
                <a:solidFill>
                  <a:schemeClr val="tx1"/>
                </a:solidFill>
                <a:ea typeface="Times New Roman" pitchFamily="-107" charset="0"/>
                <a:cs typeface="Times New Roman" pitchFamily="-107" charset="0"/>
              </a:rPr>
            </a:br>
            <a:r>
              <a:rPr lang="en-US" dirty="0">
                <a:solidFill>
                  <a:schemeClr val="tx1"/>
                </a:solidFill>
                <a:ea typeface="Times New Roman" pitchFamily="-107" charset="0"/>
                <a:cs typeface="Times New Roman" pitchFamily="-107" charset="0"/>
              </a:rPr>
              <a:t>International trade allows both domestic producers and consumers to gain from reductions in per-unit costs that often accompany large-scale production, </a:t>
            </a:r>
            <a:r>
              <a:rPr lang="en-US" dirty="0" smtClean="0">
                <a:solidFill>
                  <a:schemeClr val="tx1"/>
                </a:solidFill>
                <a:ea typeface="Times New Roman" pitchFamily="-107" charset="0"/>
                <a:cs typeface="Times New Roman" pitchFamily="-107" charset="0"/>
              </a:rPr>
              <a:t>marketing</a:t>
            </a:r>
            <a:r>
              <a:rPr lang="en-US" dirty="0">
                <a:solidFill>
                  <a:schemeClr val="tx1"/>
                </a:solidFill>
                <a:ea typeface="Times New Roman" pitchFamily="-107" charset="0"/>
                <a:cs typeface="Times New Roman" pitchFamily="-107" charset="0"/>
              </a:rPr>
              <a:t>, and distribution. </a:t>
            </a:r>
          </a:p>
          <a:p>
            <a:pPr lvl="1">
              <a:lnSpc>
                <a:spcPct val="80000"/>
              </a:lnSpc>
              <a:buClr>
                <a:schemeClr val="tx2"/>
              </a:buClr>
              <a:buFontTx/>
              <a:buChar char="•"/>
            </a:pPr>
            <a:r>
              <a:rPr lang="en-US" b="1" i="1" dirty="0">
                <a:solidFill>
                  <a:schemeClr val="tx1"/>
                </a:solidFill>
                <a:ea typeface="Times New Roman" pitchFamily="-107" charset="0"/>
                <a:cs typeface="Times New Roman" pitchFamily="-107" charset="0"/>
              </a:rPr>
              <a:t>More Competitive Markets</a:t>
            </a:r>
            <a:r>
              <a:rPr lang="en-US" dirty="0">
                <a:solidFill>
                  <a:schemeClr val="tx1"/>
                </a:solidFill>
                <a:ea typeface="Times New Roman" pitchFamily="-107" charset="0"/>
                <a:cs typeface="Times New Roman" pitchFamily="-107" charset="0"/>
              </a:rPr>
              <a:t>:</a:t>
            </a:r>
            <a:br>
              <a:rPr lang="en-US" dirty="0">
                <a:solidFill>
                  <a:schemeClr val="tx1"/>
                </a:solidFill>
                <a:ea typeface="Times New Roman" pitchFamily="-107" charset="0"/>
                <a:cs typeface="Times New Roman" pitchFamily="-107" charset="0"/>
              </a:rPr>
            </a:br>
            <a:r>
              <a:rPr lang="en-US" dirty="0">
                <a:solidFill>
                  <a:schemeClr val="tx1"/>
                </a:solidFill>
                <a:ea typeface="Times New Roman" pitchFamily="-107" charset="0"/>
                <a:cs typeface="Times New Roman" pitchFamily="-107" charset="0"/>
              </a:rPr>
              <a:t>International trade promotes competition </a:t>
            </a:r>
            <a:r>
              <a:rPr lang="en-US" dirty="0" smtClean="0">
                <a:solidFill>
                  <a:schemeClr val="tx1"/>
                </a:solidFill>
                <a:ea typeface="Times New Roman" pitchFamily="-107" charset="0"/>
                <a:cs typeface="Times New Roman" pitchFamily="-107" charset="0"/>
              </a:rPr>
              <a:t>in </a:t>
            </a:r>
            <a:r>
              <a:rPr lang="en-US" dirty="0">
                <a:solidFill>
                  <a:schemeClr val="tx1"/>
                </a:solidFill>
                <a:ea typeface="Times New Roman" pitchFamily="-107" charset="0"/>
                <a:cs typeface="Times New Roman" pitchFamily="-107" charset="0"/>
              </a:rPr>
              <a:t>domestic markets and allows consumers </a:t>
            </a:r>
            <a:r>
              <a:rPr lang="en-US" dirty="0" smtClean="0">
                <a:solidFill>
                  <a:schemeClr val="tx1"/>
                </a:solidFill>
                <a:ea typeface="Times New Roman" pitchFamily="-107" charset="0"/>
                <a:cs typeface="Times New Roman" pitchFamily="-107" charset="0"/>
              </a:rPr>
              <a:t>to </a:t>
            </a:r>
            <a:r>
              <a:rPr lang="en-US" dirty="0">
                <a:solidFill>
                  <a:schemeClr val="tx1"/>
                </a:solidFill>
                <a:ea typeface="Times New Roman" pitchFamily="-107" charset="0"/>
                <a:cs typeface="Times New Roman" pitchFamily="-107" charset="0"/>
              </a:rPr>
              <a:t>purchase a wider variety of goods at economical prices</a:t>
            </a:r>
            <a:r>
              <a:rPr lang="en-US" dirty="0" smtClean="0">
                <a:solidFill>
                  <a:schemeClr val="tx1"/>
                </a:solidFill>
                <a:ea typeface="Times New Roman" pitchFamily="-107" charset="0"/>
                <a:cs typeface="Times New Roman" pitchFamily="-107" charset="0"/>
              </a:rPr>
              <a:t>.</a:t>
            </a:r>
            <a:endParaRPr lang="en-US" dirty="0">
              <a:solidFill>
                <a:schemeClr val="tx1"/>
              </a:solidFill>
              <a:ea typeface="Times New Roman" pitchFamily="-107" charset="0"/>
              <a:cs typeface="Times New Roman" pitchFamily="-107" charset="0"/>
            </a:endParaRPr>
          </a:p>
        </p:txBody>
      </p:sp>
    </p:spTree>
    <p:extLst>
      <p:ext uri="{BB962C8B-B14F-4D97-AF65-F5344CB8AC3E}">
        <p14:creationId xmlns:p14="http://schemas.microsoft.com/office/powerpoint/2010/main" val="280935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Supply, Demand, </a:t>
            </a:r>
            <a:br>
              <a:rPr lang="en-US" dirty="0"/>
            </a:br>
            <a:r>
              <a:rPr lang="en-US" dirty="0"/>
              <a:t>and International Trade</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dirty="0"/>
          </a:p>
        </p:txBody>
      </p:sp>
      <p:sp>
        <p:nvSpPr>
          <p:cNvPr id="61" name="Text Box 10"/>
          <p:cNvSpPr txBox="1">
            <a:spLocks noChangeArrowheads="1"/>
          </p:cNvSpPr>
          <p:nvPr/>
        </p:nvSpPr>
        <p:spPr bwMode="auto">
          <a:xfrm>
            <a:off x="73112" y="1425329"/>
            <a:ext cx="3165007" cy="4278094"/>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The price of soybeans and other internationally traded commodities is determined by the forces of supply and demand in the world market</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a:latin typeface="Times New Roman" pitchFamily="18" charset="0"/>
                <a:cs typeface="Times New Roman" pitchFamily="18" charset="0"/>
              </a:rPr>
              <a:t>If U.S. soybean producers were prohibited from selling to foreigners, the domestic price would be </a:t>
            </a:r>
            <a:r>
              <a:rPr lang="en-US" sz="2000" b="1" i="1" dirty="0" err="1">
                <a:latin typeface="Times New Roman" pitchFamily="18" charset="0"/>
                <a:cs typeface="Times New Roman" pitchFamily="18" charset="0"/>
              </a:rPr>
              <a:t>P</a:t>
            </a:r>
            <a:r>
              <a:rPr lang="en-US" sz="2000" b="1" i="1" baseline="-25000" dirty="0" err="1">
                <a:latin typeface="Times New Roman" pitchFamily="18" charset="0"/>
                <a:cs typeface="Times New Roman" pitchFamily="18" charset="0"/>
              </a:rPr>
              <a:t>n</a:t>
            </a:r>
            <a:r>
              <a:rPr lang="en-US" sz="2000" dirty="0">
                <a:latin typeface="Times New Roman" pitchFamily="18" charset="0"/>
                <a:cs typeface="Times New Roman" pitchFamily="18" charset="0"/>
              </a:rPr>
              <a:t>.</a:t>
            </a:r>
          </a:p>
          <a:p>
            <a:pPr marL="115888" indent="-115888">
              <a:lnSpc>
                <a:spcPct val="90000"/>
              </a:lnSpc>
              <a:spcBef>
                <a:spcPct val="50000"/>
              </a:spcBef>
              <a:buFontTx/>
              <a:buChar char="•"/>
            </a:pPr>
            <a:r>
              <a:rPr lang="en-US" sz="2000" dirty="0">
                <a:latin typeface="Times New Roman" pitchFamily="18" charset="0"/>
                <a:cs typeface="Times New Roman" pitchFamily="18" charset="0"/>
              </a:rPr>
              <a:t>Free trade permits U.S. </a:t>
            </a:r>
            <a:r>
              <a:rPr lang="en-US" sz="2000" dirty="0" smtClean="0">
                <a:latin typeface="Times New Roman" pitchFamily="18" charset="0"/>
                <a:cs typeface="Times New Roman" pitchFamily="18" charset="0"/>
              </a:rPr>
              <a:t>soybean producers </a:t>
            </a:r>
            <a:r>
              <a:rPr lang="en-US" sz="2000" dirty="0">
                <a:latin typeface="Times New Roman" pitchFamily="18" charset="0"/>
                <a:cs typeface="Times New Roman" pitchFamily="18" charset="0"/>
              </a:rPr>
              <a:t>to sell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i="1" dirty="0" err="1" smtClean="0">
                <a:latin typeface="Times New Roman" pitchFamily="18" charset="0"/>
                <a:cs typeface="Times New Roman" pitchFamily="18" charset="0"/>
              </a:rPr>
              <a:t>Q</a:t>
            </a:r>
            <a:r>
              <a:rPr lang="en-US" sz="2000" b="1" i="1" baseline="-25000" dirty="0" err="1"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units </a:t>
            </a:r>
            <a:r>
              <a:rPr lang="en-US" sz="2000" dirty="0" smtClean="0">
                <a:latin typeface="Times New Roman" pitchFamily="18" charset="0"/>
                <a:cs typeface="Times New Roman" pitchFamily="18" charset="0"/>
              </a:rPr>
              <a:t>at </a:t>
            </a:r>
            <a:r>
              <a:rPr lang="en-US" sz="2000" dirty="0">
                <a:latin typeface="Times New Roman" pitchFamily="18" charset="0"/>
                <a:cs typeface="Times New Roman" pitchFamily="18" charset="0"/>
              </a:rPr>
              <a:t>the higher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world </a:t>
            </a:r>
            <a:r>
              <a:rPr lang="en-US" sz="2000" dirty="0">
                <a:latin typeface="Times New Roman" pitchFamily="18" charset="0"/>
                <a:cs typeface="Times New Roman" pitchFamily="18" charset="0"/>
              </a:rPr>
              <a:t>price of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w</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21" name="Straight Connector 20"/>
          <p:cNvCxnSpPr/>
          <p:nvPr/>
        </p:nvCxnSpPr>
        <p:spPr>
          <a:xfrm>
            <a:off x="3213673" y="1481043"/>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3" name="Line 3"/>
          <p:cNvSpPr>
            <a:spLocks noChangeShapeType="1"/>
          </p:cNvSpPr>
          <p:nvPr/>
        </p:nvSpPr>
        <p:spPr bwMode="auto">
          <a:xfrm flipH="1">
            <a:off x="6738493" y="3015107"/>
            <a:ext cx="1105662" cy="0"/>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44" name="Rectangle 8"/>
          <p:cNvSpPr>
            <a:spLocks noChangeAspect="1" noChangeArrowheads="1"/>
          </p:cNvSpPr>
          <p:nvPr/>
        </p:nvSpPr>
        <p:spPr bwMode="auto">
          <a:xfrm>
            <a:off x="3343021" y="3690175"/>
            <a:ext cx="226024"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err="1">
                <a:solidFill>
                  <a:srgbClr val="000000"/>
                </a:solidFill>
                <a:latin typeface="Times New Roman" pitchFamily="18" charset="0"/>
                <a:cs typeface="Times New Roman" pitchFamily="18" charset="0"/>
              </a:rPr>
              <a:t>P</a:t>
            </a:r>
            <a:r>
              <a:rPr kumimoji="0" lang="en-US" b="1" i="1" baseline="-25000" dirty="0" err="1">
                <a:solidFill>
                  <a:srgbClr val="000000"/>
                </a:solidFill>
                <a:latin typeface="Times New Roman" pitchFamily="18" charset="0"/>
                <a:cs typeface="Times New Roman" pitchFamily="18" charset="0"/>
              </a:rPr>
              <a:t>n</a:t>
            </a:r>
            <a:endParaRPr kumimoji="0" lang="en-US" b="1" i="1" baseline="-25000" dirty="0">
              <a:solidFill>
                <a:schemeClr val="tx1"/>
              </a:solidFill>
              <a:latin typeface="Times New Roman" pitchFamily="18" charset="0"/>
              <a:cs typeface="Times New Roman" pitchFamily="18" charset="0"/>
            </a:endParaRPr>
          </a:p>
        </p:txBody>
      </p:sp>
      <p:sp>
        <p:nvSpPr>
          <p:cNvPr id="45" name="Rectangle 14"/>
          <p:cNvSpPr>
            <a:spLocks noChangeAspect="1" noChangeArrowheads="1"/>
          </p:cNvSpPr>
          <p:nvPr/>
        </p:nvSpPr>
        <p:spPr bwMode="auto">
          <a:xfrm>
            <a:off x="3331083" y="2828544"/>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P</a:t>
            </a:r>
            <a:r>
              <a:rPr kumimoji="0" lang="en-US" b="1" i="1" baseline="-25000" dirty="0">
                <a:solidFill>
                  <a:srgbClr val="000000"/>
                </a:solidFill>
                <a:latin typeface="Times New Roman" pitchFamily="18" charset="0"/>
                <a:cs typeface="Times New Roman" pitchFamily="18" charset="0"/>
              </a:rPr>
              <a:t>w</a:t>
            </a:r>
            <a:endParaRPr kumimoji="0" lang="en-US" b="1" i="1" baseline="-25000" dirty="0">
              <a:solidFill>
                <a:schemeClr val="tx1"/>
              </a:solidFill>
              <a:latin typeface="Times New Roman" pitchFamily="18" charset="0"/>
              <a:cs typeface="Times New Roman" pitchFamily="18" charset="0"/>
            </a:endParaRPr>
          </a:p>
        </p:txBody>
      </p:sp>
      <p:sp>
        <p:nvSpPr>
          <p:cNvPr id="46" name="Rectangle 19"/>
          <p:cNvSpPr>
            <a:spLocks noChangeAspect="1" noChangeArrowheads="1"/>
          </p:cNvSpPr>
          <p:nvPr/>
        </p:nvSpPr>
        <p:spPr bwMode="auto">
          <a:xfrm>
            <a:off x="4739132" y="5064125"/>
            <a:ext cx="251672"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err="1">
                <a:solidFill>
                  <a:srgbClr val="000000"/>
                </a:solidFill>
                <a:latin typeface="Times New Roman" pitchFamily="18" charset="0"/>
                <a:cs typeface="Times New Roman" pitchFamily="18" charset="0"/>
              </a:rPr>
              <a:t>Q</a:t>
            </a:r>
            <a:r>
              <a:rPr kumimoji="0" lang="en-US" b="1" i="1" baseline="-25000" dirty="0" err="1">
                <a:solidFill>
                  <a:srgbClr val="000000"/>
                </a:solidFill>
                <a:latin typeface="Times New Roman" pitchFamily="18" charset="0"/>
                <a:cs typeface="Times New Roman" pitchFamily="18" charset="0"/>
              </a:rPr>
              <a:t>n</a:t>
            </a:r>
            <a:endParaRPr kumimoji="0" lang="en-US" b="1" baseline="-25000" dirty="0">
              <a:solidFill>
                <a:schemeClr val="tx1"/>
              </a:solidFill>
              <a:latin typeface="Times New Roman" pitchFamily="18" charset="0"/>
              <a:cs typeface="Times New Roman" pitchFamily="18" charset="0"/>
            </a:endParaRPr>
          </a:p>
        </p:txBody>
      </p:sp>
      <p:sp>
        <p:nvSpPr>
          <p:cNvPr id="47" name="Rectangle 23"/>
          <p:cNvSpPr>
            <a:spLocks noChangeAspect="1" noChangeArrowheads="1"/>
          </p:cNvSpPr>
          <p:nvPr/>
        </p:nvSpPr>
        <p:spPr bwMode="auto">
          <a:xfrm>
            <a:off x="4170807" y="5064125"/>
            <a:ext cx="235642"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Q</a:t>
            </a:r>
            <a:r>
              <a:rPr kumimoji="0" lang="en-US" b="1" i="1" baseline="-25000" dirty="0">
                <a:solidFill>
                  <a:srgbClr val="000000"/>
                </a:solidFill>
                <a:latin typeface="Times New Roman" pitchFamily="18" charset="0"/>
                <a:cs typeface="Times New Roman" pitchFamily="18" charset="0"/>
              </a:rPr>
              <a:t>c</a:t>
            </a:r>
            <a:endParaRPr kumimoji="0" lang="en-US" b="1" baseline="-25000" dirty="0">
              <a:solidFill>
                <a:schemeClr val="tx1"/>
              </a:solidFill>
              <a:latin typeface="Times New Roman" pitchFamily="18" charset="0"/>
              <a:cs typeface="Times New Roman" pitchFamily="18" charset="0"/>
            </a:endParaRPr>
          </a:p>
        </p:txBody>
      </p:sp>
      <p:sp>
        <p:nvSpPr>
          <p:cNvPr id="48" name="Rectangle 26"/>
          <p:cNvSpPr>
            <a:spLocks noChangeAspect="1" noChangeArrowheads="1"/>
          </p:cNvSpPr>
          <p:nvPr/>
        </p:nvSpPr>
        <p:spPr bwMode="auto">
          <a:xfrm>
            <a:off x="5315395" y="5064125"/>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pitchFamily="18" charset="0"/>
                <a:cs typeface="Times New Roman" pitchFamily="18" charset="0"/>
              </a:rPr>
              <a:t>Q</a:t>
            </a:r>
            <a:r>
              <a:rPr kumimoji="0" lang="en-US" b="1" i="1" baseline="-25000">
                <a:solidFill>
                  <a:srgbClr val="000000"/>
                </a:solidFill>
                <a:latin typeface="Times New Roman" pitchFamily="18" charset="0"/>
                <a:cs typeface="Times New Roman" pitchFamily="18" charset="0"/>
              </a:rPr>
              <a:t>p</a:t>
            </a:r>
            <a:endParaRPr kumimoji="0" lang="en-US" b="1" baseline="-25000">
              <a:solidFill>
                <a:schemeClr val="tx1"/>
              </a:solidFill>
              <a:latin typeface="Times New Roman" pitchFamily="18" charset="0"/>
              <a:cs typeface="Times New Roman" pitchFamily="18" charset="0"/>
            </a:endParaRPr>
          </a:p>
        </p:txBody>
      </p:sp>
      <p:sp>
        <p:nvSpPr>
          <p:cNvPr id="49" name="Rectangle 32"/>
          <p:cNvSpPr>
            <a:spLocks noChangeAspect="1" noChangeArrowheads="1"/>
          </p:cNvSpPr>
          <p:nvPr/>
        </p:nvSpPr>
        <p:spPr bwMode="auto">
          <a:xfrm>
            <a:off x="4339082" y="2687637"/>
            <a:ext cx="127000" cy="304800"/>
          </a:xfrm>
          <a:prstGeom prst="rect">
            <a:avLst/>
          </a:prstGeom>
          <a:noFill/>
          <a:ln w="9525">
            <a:noFill/>
            <a:miter lim="800000"/>
            <a:headEnd/>
            <a:tailEnd/>
          </a:ln>
        </p:spPr>
        <p:txBody>
          <a:bodyPr wrap="none" lIns="0" tIns="0" rIns="0" bIns="0">
            <a:prstTxWarp prst="textNoShape">
              <a:avLst/>
            </a:prstTxWarp>
            <a:spAutoFit/>
          </a:bodyPr>
          <a:lstStyle/>
          <a:p>
            <a:r>
              <a:rPr kumimoji="0" lang="en-US" sz="2000" i="1">
                <a:solidFill>
                  <a:srgbClr val="000000"/>
                </a:solidFill>
                <a:latin typeface="Times New Roman" pitchFamily="18" charset="0"/>
                <a:cs typeface="Times New Roman" pitchFamily="18" charset="0"/>
              </a:rPr>
              <a:t>a</a:t>
            </a:r>
            <a:endParaRPr kumimoji="0" lang="en-US" sz="2000" b="0">
              <a:solidFill>
                <a:schemeClr val="tx1"/>
              </a:solidFill>
              <a:latin typeface="Times New Roman" pitchFamily="18" charset="0"/>
              <a:cs typeface="Times New Roman" pitchFamily="18" charset="0"/>
            </a:endParaRPr>
          </a:p>
        </p:txBody>
      </p:sp>
      <p:sp>
        <p:nvSpPr>
          <p:cNvPr id="50" name="Rectangle 33"/>
          <p:cNvSpPr>
            <a:spLocks noChangeAspect="1" noChangeArrowheads="1"/>
          </p:cNvSpPr>
          <p:nvPr/>
        </p:nvSpPr>
        <p:spPr bwMode="auto">
          <a:xfrm>
            <a:off x="5275707" y="2698750"/>
            <a:ext cx="127000" cy="304800"/>
          </a:xfrm>
          <a:prstGeom prst="rect">
            <a:avLst/>
          </a:prstGeom>
          <a:noFill/>
          <a:ln w="9525">
            <a:noFill/>
            <a:miter lim="800000"/>
            <a:headEnd/>
            <a:tailEnd/>
          </a:ln>
        </p:spPr>
        <p:txBody>
          <a:bodyPr wrap="none" lIns="0" tIns="0" rIns="0" bIns="0">
            <a:prstTxWarp prst="textNoShape">
              <a:avLst/>
            </a:prstTxWarp>
            <a:spAutoFit/>
          </a:bodyPr>
          <a:lstStyle/>
          <a:p>
            <a:r>
              <a:rPr kumimoji="0" lang="en-US" sz="2000" i="1">
                <a:solidFill>
                  <a:srgbClr val="000000"/>
                </a:solidFill>
                <a:latin typeface="Times New Roman" pitchFamily="18" charset="0"/>
                <a:cs typeface="Times New Roman" pitchFamily="18" charset="0"/>
              </a:rPr>
              <a:t>b</a:t>
            </a:r>
            <a:endParaRPr kumimoji="0" lang="en-US" sz="2000" b="0">
              <a:solidFill>
                <a:schemeClr val="tx1"/>
              </a:solidFill>
              <a:latin typeface="Times New Roman" pitchFamily="18" charset="0"/>
              <a:cs typeface="Times New Roman" pitchFamily="18" charset="0"/>
            </a:endParaRPr>
          </a:p>
        </p:txBody>
      </p:sp>
      <p:sp>
        <p:nvSpPr>
          <p:cNvPr id="51" name="Rectangle 40"/>
          <p:cNvSpPr>
            <a:spLocks noChangeAspect="1" noChangeArrowheads="1"/>
          </p:cNvSpPr>
          <p:nvPr/>
        </p:nvSpPr>
        <p:spPr bwMode="auto">
          <a:xfrm>
            <a:off x="6457950" y="2858706"/>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P</a:t>
            </a:r>
            <a:r>
              <a:rPr kumimoji="0" lang="en-US" b="1" i="1" baseline="-25000" dirty="0">
                <a:solidFill>
                  <a:srgbClr val="000000"/>
                </a:solidFill>
                <a:latin typeface="Times New Roman" pitchFamily="18" charset="0"/>
                <a:cs typeface="Times New Roman" pitchFamily="18" charset="0"/>
              </a:rPr>
              <a:t>w</a:t>
            </a:r>
            <a:endParaRPr kumimoji="0" lang="en-US" b="1" baseline="-25000" dirty="0">
              <a:solidFill>
                <a:schemeClr val="tx1"/>
              </a:solidFill>
              <a:latin typeface="Times New Roman" pitchFamily="18" charset="0"/>
              <a:cs typeface="Times New Roman" pitchFamily="18" charset="0"/>
            </a:endParaRPr>
          </a:p>
        </p:txBody>
      </p:sp>
      <p:sp>
        <p:nvSpPr>
          <p:cNvPr id="52" name="Rectangle 43"/>
          <p:cNvSpPr>
            <a:spLocks noChangeAspect="1" noChangeArrowheads="1"/>
          </p:cNvSpPr>
          <p:nvPr/>
        </p:nvSpPr>
        <p:spPr bwMode="auto">
          <a:xfrm>
            <a:off x="7775448" y="5067300"/>
            <a:ext cx="269304"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pitchFamily="18" charset="0"/>
                <a:cs typeface="Times New Roman" pitchFamily="18" charset="0"/>
              </a:rPr>
              <a:t>Q</a:t>
            </a:r>
            <a:r>
              <a:rPr kumimoji="0" lang="en-US" b="1" i="1" baseline="-25000">
                <a:solidFill>
                  <a:srgbClr val="000000"/>
                </a:solidFill>
                <a:latin typeface="Times New Roman" pitchFamily="18" charset="0"/>
                <a:cs typeface="Times New Roman" pitchFamily="18" charset="0"/>
              </a:rPr>
              <a:t>w</a:t>
            </a:r>
            <a:endParaRPr kumimoji="0" lang="en-US" b="1" baseline="-25000">
              <a:solidFill>
                <a:schemeClr val="tx1"/>
              </a:solidFill>
              <a:latin typeface="Times New Roman" pitchFamily="18" charset="0"/>
              <a:cs typeface="Times New Roman" pitchFamily="18" charset="0"/>
            </a:endParaRPr>
          </a:p>
        </p:txBody>
      </p:sp>
      <p:sp>
        <p:nvSpPr>
          <p:cNvPr id="53" name="Line 55"/>
          <p:cNvSpPr>
            <a:spLocks noChangeShapeType="1"/>
          </p:cNvSpPr>
          <p:nvPr/>
        </p:nvSpPr>
        <p:spPr bwMode="auto">
          <a:xfrm flipV="1">
            <a:off x="4862957" y="3836987"/>
            <a:ext cx="0" cy="121920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54" name="Line 56"/>
          <p:cNvSpPr>
            <a:spLocks noChangeShapeType="1"/>
          </p:cNvSpPr>
          <p:nvPr/>
        </p:nvSpPr>
        <p:spPr bwMode="auto">
          <a:xfrm flipH="1">
            <a:off x="3578670" y="3836987"/>
            <a:ext cx="12954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55" name="Line 57"/>
          <p:cNvSpPr>
            <a:spLocks noChangeShapeType="1"/>
          </p:cNvSpPr>
          <p:nvPr/>
        </p:nvSpPr>
        <p:spPr bwMode="auto">
          <a:xfrm>
            <a:off x="7919911" y="2998787"/>
            <a:ext cx="0" cy="205740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56" name="Group 90"/>
          <p:cNvGrpSpPr>
            <a:grpSpLocks/>
          </p:cNvGrpSpPr>
          <p:nvPr/>
        </p:nvGrpSpPr>
        <p:grpSpPr bwMode="auto">
          <a:xfrm>
            <a:off x="3208782" y="2246312"/>
            <a:ext cx="3098800" cy="2982546"/>
            <a:chOff x="1086" y="1870"/>
            <a:chExt cx="1952" cy="2012"/>
          </a:xfrm>
        </p:grpSpPr>
        <p:sp>
          <p:nvSpPr>
            <p:cNvPr id="57" name="Rectangle 29"/>
            <p:cNvSpPr>
              <a:spLocks noChangeAspect="1" noChangeArrowheads="1"/>
            </p:cNvSpPr>
            <p:nvPr/>
          </p:nvSpPr>
          <p:spPr bwMode="auto">
            <a:xfrm>
              <a:off x="2604" y="3666"/>
              <a:ext cx="434" cy="21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Soybeans</a:t>
              </a:r>
              <a:endParaRPr kumimoji="0" lang="en-US" sz="1200" b="0" i="1" dirty="0">
                <a:solidFill>
                  <a:srgbClr val="000000"/>
                </a:solidFill>
                <a:latin typeface="Times New Roman" pitchFamily="18" charset="0"/>
                <a:cs typeface="Times New Roman" pitchFamily="18" charset="0"/>
              </a:endParaRPr>
            </a:p>
            <a:p>
              <a:pPr>
                <a:lnSpc>
                  <a:spcPct val="80000"/>
                </a:lnSpc>
              </a:pPr>
              <a:r>
                <a:rPr kumimoji="0" lang="en-US" sz="1200" b="0" i="1" dirty="0">
                  <a:solidFill>
                    <a:srgbClr val="000000"/>
                  </a:solidFill>
                  <a:latin typeface="Times New Roman" pitchFamily="18" charset="0"/>
                  <a:cs typeface="Times New Roman" pitchFamily="18" charset="0"/>
                </a:rPr>
                <a:t>(bushels) </a:t>
              </a:r>
            </a:p>
          </p:txBody>
        </p:sp>
        <p:sp>
          <p:nvSpPr>
            <p:cNvPr id="70" name="Line 51"/>
            <p:cNvSpPr>
              <a:spLocks noChangeShapeType="1"/>
            </p:cNvSpPr>
            <p:nvPr/>
          </p:nvSpPr>
          <p:spPr bwMode="auto">
            <a:xfrm>
              <a:off x="1333" y="2064"/>
              <a:ext cx="0" cy="1699"/>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71" name="Line 52"/>
            <p:cNvSpPr>
              <a:spLocks noChangeShapeType="1"/>
            </p:cNvSpPr>
            <p:nvPr/>
          </p:nvSpPr>
          <p:spPr bwMode="auto">
            <a:xfrm>
              <a:off x="1326" y="3763"/>
              <a:ext cx="1252"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72" name="Text Box 58"/>
            <p:cNvSpPr txBox="1">
              <a:spLocks noChangeArrowheads="1"/>
            </p:cNvSpPr>
            <p:nvPr/>
          </p:nvSpPr>
          <p:spPr bwMode="auto">
            <a:xfrm>
              <a:off x="1086" y="1870"/>
              <a:ext cx="383" cy="228"/>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grpSp>
      <p:sp>
        <p:nvSpPr>
          <p:cNvPr id="73" name="Line 74"/>
          <p:cNvSpPr>
            <a:spLocks noChangeShapeType="1"/>
          </p:cNvSpPr>
          <p:nvPr/>
        </p:nvSpPr>
        <p:spPr bwMode="auto">
          <a:xfrm>
            <a:off x="6718173" y="3000375"/>
            <a:ext cx="0" cy="0"/>
          </a:xfrm>
          <a:prstGeom prst="line">
            <a:avLst/>
          </a:prstGeom>
          <a:noFill/>
          <a:ln w="31750" cap="rnd">
            <a:solidFill>
              <a:schemeClr val="accent2"/>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74" name="Line 86"/>
          <p:cNvSpPr>
            <a:spLocks noChangeAspect="1" noChangeShapeType="1"/>
          </p:cNvSpPr>
          <p:nvPr/>
        </p:nvSpPr>
        <p:spPr bwMode="auto">
          <a:xfrm>
            <a:off x="4294632" y="2997200"/>
            <a:ext cx="1588" cy="2047875"/>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5" name="Line 87"/>
          <p:cNvSpPr>
            <a:spLocks noChangeAspect="1" noChangeShapeType="1"/>
          </p:cNvSpPr>
          <p:nvPr/>
        </p:nvSpPr>
        <p:spPr bwMode="auto">
          <a:xfrm>
            <a:off x="5445570" y="3000375"/>
            <a:ext cx="1587" cy="2047875"/>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6" name="Line 88"/>
          <p:cNvSpPr>
            <a:spLocks noChangeShapeType="1"/>
          </p:cNvSpPr>
          <p:nvPr/>
        </p:nvSpPr>
        <p:spPr bwMode="auto">
          <a:xfrm flipH="1">
            <a:off x="6746050" y="3013519"/>
            <a:ext cx="1163573" cy="0"/>
          </a:xfrm>
          <a:prstGeom prst="line">
            <a:avLst/>
          </a:prstGeom>
          <a:noFill/>
          <a:ln w="57150" cap="rnd">
            <a:solidFill>
              <a:srgbClr val="3366CC"/>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nvGrpSpPr>
          <p:cNvPr id="77" name="Group 96"/>
          <p:cNvGrpSpPr>
            <a:grpSpLocks/>
          </p:cNvGrpSpPr>
          <p:nvPr/>
        </p:nvGrpSpPr>
        <p:grpSpPr bwMode="auto">
          <a:xfrm>
            <a:off x="6374956" y="2249487"/>
            <a:ext cx="2651125" cy="2973652"/>
            <a:chOff x="1104" y="1870"/>
            <a:chExt cx="1670" cy="2006"/>
          </a:xfrm>
        </p:grpSpPr>
        <p:sp>
          <p:nvSpPr>
            <p:cNvPr id="78" name="Rectangle 97"/>
            <p:cNvSpPr>
              <a:spLocks noChangeAspect="1" noChangeArrowheads="1"/>
            </p:cNvSpPr>
            <p:nvPr/>
          </p:nvSpPr>
          <p:spPr bwMode="auto">
            <a:xfrm>
              <a:off x="2340" y="3660"/>
              <a:ext cx="434" cy="21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Soybeans</a:t>
              </a:r>
              <a:endParaRPr kumimoji="0" lang="en-US" sz="1200" b="0" i="1" dirty="0">
                <a:solidFill>
                  <a:srgbClr val="000000"/>
                </a:solidFill>
                <a:latin typeface="Times New Roman" pitchFamily="18" charset="0"/>
                <a:cs typeface="Times New Roman" pitchFamily="18" charset="0"/>
              </a:endParaRPr>
            </a:p>
            <a:p>
              <a:pPr>
                <a:lnSpc>
                  <a:spcPct val="80000"/>
                </a:lnSpc>
              </a:pPr>
              <a:r>
                <a:rPr kumimoji="0" lang="en-US" sz="1200" b="0" i="1" dirty="0">
                  <a:solidFill>
                    <a:srgbClr val="000000"/>
                  </a:solidFill>
                  <a:latin typeface="Times New Roman" pitchFamily="18" charset="0"/>
                  <a:cs typeface="Times New Roman" pitchFamily="18" charset="0"/>
                </a:rPr>
                <a:t>(bushels) </a:t>
              </a:r>
            </a:p>
          </p:txBody>
        </p:sp>
        <p:sp>
          <p:nvSpPr>
            <p:cNvPr id="79" name="Line 98"/>
            <p:cNvSpPr>
              <a:spLocks noChangeShapeType="1"/>
            </p:cNvSpPr>
            <p:nvPr/>
          </p:nvSpPr>
          <p:spPr bwMode="auto">
            <a:xfrm>
              <a:off x="1333" y="2064"/>
              <a:ext cx="0" cy="1699"/>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80" name="Line 99"/>
            <p:cNvSpPr>
              <a:spLocks noChangeShapeType="1"/>
            </p:cNvSpPr>
            <p:nvPr/>
          </p:nvSpPr>
          <p:spPr bwMode="auto">
            <a:xfrm>
              <a:off x="1326" y="3763"/>
              <a:ext cx="980"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81" name="Text Box 100"/>
            <p:cNvSpPr txBox="1">
              <a:spLocks noChangeArrowheads="1"/>
            </p:cNvSpPr>
            <p:nvPr/>
          </p:nvSpPr>
          <p:spPr bwMode="auto">
            <a:xfrm>
              <a:off x="1104" y="1870"/>
              <a:ext cx="383" cy="228"/>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grpSp>
      <p:sp>
        <p:nvSpPr>
          <p:cNvPr id="82" name="Text Box 102"/>
          <p:cNvSpPr txBox="1">
            <a:spLocks noChangeArrowheads="1"/>
          </p:cNvSpPr>
          <p:nvPr/>
        </p:nvSpPr>
        <p:spPr bwMode="auto">
          <a:xfrm>
            <a:off x="3238119" y="1735165"/>
            <a:ext cx="1209675" cy="269689"/>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70000"/>
              </a:lnSpc>
            </a:pPr>
            <a:r>
              <a:rPr kumimoji="0" lang="en-US" sz="1600" b="1" i="1" dirty="0">
                <a:latin typeface="Times New Roman" pitchFamily="18" charset="0"/>
                <a:cs typeface="Times New Roman" pitchFamily="18" charset="0"/>
              </a:rPr>
              <a:t>U.S. Market</a:t>
            </a:r>
            <a:endParaRPr kumimoji="0" lang="en-US" sz="1600" b="1" dirty="0">
              <a:latin typeface="Times New Roman" pitchFamily="18" charset="0"/>
              <a:cs typeface="Times New Roman" pitchFamily="18" charset="0"/>
            </a:endParaRPr>
          </a:p>
        </p:txBody>
      </p:sp>
      <p:sp>
        <p:nvSpPr>
          <p:cNvPr id="83" name="Text Box 103"/>
          <p:cNvSpPr txBox="1">
            <a:spLocks noChangeArrowheads="1"/>
          </p:cNvSpPr>
          <p:nvPr/>
        </p:nvSpPr>
        <p:spPr bwMode="auto">
          <a:xfrm>
            <a:off x="6291072" y="1743011"/>
            <a:ext cx="1394143" cy="269689"/>
          </a:xfrm>
          <a:prstGeom prst="rect">
            <a:avLst/>
          </a:prstGeom>
          <a:noFill/>
          <a:ln w="19050" cap="rnd">
            <a:noFill/>
            <a:prstDash val="sysDot"/>
            <a:miter lim="800000"/>
            <a:headEnd/>
            <a:tailEnd type="none" w="lg" len="lg"/>
          </a:ln>
        </p:spPr>
        <p:txBody>
          <a:bodyPr wrap="square">
            <a:prstTxWarp prst="textNoShape">
              <a:avLst/>
            </a:prstTxWarp>
            <a:spAutoFit/>
          </a:bodyPr>
          <a:lstStyle/>
          <a:p>
            <a:pPr>
              <a:lnSpc>
                <a:spcPct val="70000"/>
              </a:lnSpc>
            </a:pPr>
            <a:r>
              <a:rPr kumimoji="0" lang="en-US" sz="1600" b="1" i="1" dirty="0">
                <a:latin typeface="Times New Roman" pitchFamily="18" charset="0"/>
                <a:cs typeface="Times New Roman" pitchFamily="18" charset="0"/>
              </a:rPr>
              <a:t>World Market</a:t>
            </a:r>
          </a:p>
        </p:txBody>
      </p:sp>
      <p:sp>
        <p:nvSpPr>
          <p:cNvPr id="84" name="Line 104"/>
          <p:cNvSpPr>
            <a:spLocks noChangeAspect="1" noChangeShapeType="1"/>
          </p:cNvSpPr>
          <p:nvPr/>
        </p:nvSpPr>
        <p:spPr bwMode="auto">
          <a:xfrm>
            <a:off x="6169471" y="2997200"/>
            <a:ext cx="279336" cy="0"/>
          </a:xfrm>
          <a:prstGeom prst="line">
            <a:avLst/>
          </a:prstGeom>
          <a:noFill/>
          <a:ln w="57150" cap="rnd">
            <a:solidFill>
              <a:srgbClr val="3366CC"/>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85" name="Group 111"/>
          <p:cNvGrpSpPr>
            <a:grpSpLocks/>
          </p:cNvGrpSpPr>
          <p:nvPr/>
        </p:nvGrpSpPr>
        <p:grpSpPr bwMode="auto">
          <a:xfrm>
            <a:off x="3615182" y="2846387"/>
            <a:ext cx="2492376" cy="307975"/>
            <a:chOff x="1342" y="2447"/>
            <a:chExt cx="1570" cy="194"/>
          </a:xfrm>
        </p:grpSpPr>
        <p:sp>
          <p:nvSpPr>
            <p:cNvPr id="86" name="Rectangle 72"/>
            <p:cNvSpPr>
              <a:spLocks noChangeAspect="1" noChangeArrowheads="1"/>
            </p:cNvSpPr>
            <p:nvPr/>
          </p:nvSpPr>
          <p:spPr bwMode="auto">
            <a:xfrm>
              <a:off x="2750" y="2447"/>
              <a:ext cx="162" cy="194"/>
            </a:xfrm>
            <a:prstGeom prst="rect">
              <a:avLst/>
            </a:prstGeom>
            <a:noFill/>
            <a:ln w="31750" cap="rnd">
              <a:noFill/>
              <a:prstDash val="sysDot"/>
              <a:miter lim="800000"/>
              <a:headEnd/>
              <a:tailEnd/>
            </a:ln>
          </p:spPr>
          <p:txBody>
            <a:bodyPr wrap="none" lIns="0" tIns="0" rIns="0" bIns="0">
              <a:prstTxWarp prst="textNoShape">
                <a:avLst/>
              </a:prstTxWarp>
              <a:spAutoFit/>
            </a:bodyPr>
            <a:lstStyle/>
            <a:p>
              <a:r>
                <a:rPr kumimoji="0" lang="en-US" sz="2000" b="1" i="1" dirty="0" err="1">
                  <a:solidFill>
                    <a:srgbClr val="2A53A6"/>
                  </a:solidFill>
                  <a:latin typeface="Times New Roman" pitchFamily="18" charset="0"/>
                  <a:cs typeface="Times New Roman" pitchFamily="18" charset="0"/>
                </a:rPr>
                <a:t>S</a:t>
              </a:r>
              <a:r>
                <a:rPr kumimoji="0" lang="en-US" sz="2000" b="1" i="1" baseline="-25000" dirty="0" err="1">
                  <a:solidFill>
                    <a:srgbClr val="2A53A6"/>
                  </a:solidFill>
                  <a:latin typeface="Times New Roman" pitchFamily="18" charset="0"/>
                  <a:cs typeface="Times New Roman" pitchFamily="18" charset="0"/>
                </a:rPr>
                <a:t>w</a:t>
              </a:r>
              <a:endParaRPr kumimoji="0" lang="en-US" sz="2000" b="1" baseline="-25000" dirty="0">
                <a:solidFill>
                  <a:srgbClr val="2A53A6"/>
                </a:solidFill>
                <a:latin typeface="Times New Roman" pitchFamily="18" charset="0"/>
                <a:cs typeface="Times New Roman" pitchFamily="18" charset="0"/>
              </a:endParaRPr>
            </a:p>
          </p:txBody>
        </p:sp>
        <p:sp>
          <p:nvSpPr>
            <p:cNvPr id="87" name="Line 110"/>
            <p:cNvSpPr>
              <a:spLocks noChangeAspect="1" noChangeShapeType="1"/>
            </p:cNvSpPr>
            <p:nvPr/>
          </p:nvSpPr>
          <p:spPr bwMode="auto">
            <a:xfrm>
              <a:off x="1342" y="2540"/>
              <a:ext cx="1369" cy="1"/>
            </a:xfrm>
            <a:prstGeom prst="line">
              <a:avLst/>
            </a:prstGeom>
            <a:noFill/>
            <a:ln w="57150">
              <a:solidFill>
                <a:srgbClr val="3366CC"/>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88" name="Group 117"/>
          <p:cNvGrpSpPr>
            <a:grpSpLocks/>
          </p:cNvGrpSpPr>
          <p:nvPr/>
        </p:nvGrpSpPr>
        <p:grpSpPr bwMode="auto">
          <a:xfrm>
            <a:off x="4442272" y="2035175"/>
            <a:ext cx="1422401" cy="2270125"/>
            <a:chOff x="1863" y="1936"/>
            <a:chExt cx="896" cy="1430"/>
          </a:xfrm>
        </p:grpSpPr>
        <p:sp>
          <p:nvSpPr>
            <p:cNvPr id="89" name="Rectangle 118"/>
            <p:cNvSpPr>
              <a:spLocks noChangeAspect="1" noChangeArrowheads="1"/>
            </p:cNvSpPr>
            <p:nvPr/>
          </p:nvSpPr>
          <p:spPr bwMode="auto">
            <a:xfrm>
              <a:off x="2616" y="1936"/>
              <a:ext cx="143"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3">
                      <a:lumMod val="75000"/>
                    </a:schemeClr>
                  </a:solidFill>
                  <a:latin typeface="Times New Roman" pitchFamily="18" charset="0"/>
                  <a:cs typeface="Times New Roman" pitchFamily="18" charset="0"/>
                </a:rPr>
                <a:t>S</a:t>
              </a:r>
              <a:r>
                <a:rPr kumimoji="0" lang="en-US" sz="2000" b="1" i="1" baseline="-25000" dirty="0" err="1">
                  <a:solidFill>
                    <a:schemeClr val="accent3">
                      <a:lumMod val="75000"/>
                    </a:schemeClr>
                  </a:solidFill>
                  <a:latin typeface="Times New Roman" pitchFamily="18" charset="0"/>
                  <a:cs typeface="Times New Roman" pitchFamily="18" charset="0"/>
                </a:rPr>
                <a:t>d</a:t>
              </a:r>
              <a:endParaRPr kumimoji="0" lang="en-US" sz="4000" b="1" baseline="-25000" dirty="0">
                <a:solidFill>
                  <a:schemeClr val="accent3">
                    <a:lumMod val="75000"/>
                  </a:schemeClr>
                </a:solidFill>
                <a:latin typeface="Times New Roman" pitchFamily="18" charset="0"/>
                <a:cs typeface="Times New Roman" pitchFamily="18" charset="0"/>
              </a:endParaRPr>
            </a:p>
          </p:txBody>
        </p:sp>
        <p:sp>
          <p:nvSpPr>
            <p:cNvPr id="90" name="Freeform 119"/>
            <p:cNvSpPr>
              <a:spLocks noChangeAspect="1"/>
            </p:cNvSpPr>
            <p:nvPr/>
          </p:nvSpPr>
          <p:spPr bwMode="auto">
            <a:xfrm>
              <a:off x="1863" y="2183"/>
              <a:ext cx="777" cy="1183"/>
            </a:xfrm>
            <a:custGeom>
              <a:avLst/>
              <a:gdLst/>
              <a:ahLst/>
              <a:cxnLst>
                <a:cxn ang="0">
                  <a:pos x="1927" y="47"/>
                </a:cxn>
                <a:cxn ang="0">
                  <a:pos x="1895" y="139"/>
                </a:cxn>
                <a:cxn ang="0">
                  <a:pos x="1862" y="231"/>
                </a:cxn>
                <a:cxn ang="0">
                  <a:pos x="1826" y="322"/>
                </a:cxn>
                <a:cxn ang="0">
                  <a:pos x="1790" y="412"/>
                </a:cxn>
                <a:cxn ang="0">
                  <a:pos x="1751" y="502"/>
                </a:cxn>
                <a:cxn ang="0">
                  <a:pos x="1712" y="591"/>
                </a:cxn>
                <a:cxn ang="0">
                  <a:pos x="1670" y="680"/>
                </a:cxn>
                <a:cxn ang="0">
                  <a:pos x="1627" y="768"/>
                </a:cxn>
                <a:cxn ang="0">
                  <a:pos x="1583" y="855"/>
                </a:cxn>
                <a:cxn ang="0">
                  <a:pos x="1538" y="940"/>
                </a:cxn>
                <a:cxn ang="0">
                  <a:pos x="1492" y="1025"/>
                </a:cxn>
                <a:cxn ang="0">
                  <a:pos x="1445" y="1110"/>
                </a:cxn>
                <a:cxn ang="0">
                  <a:pos x="1397" y="1192"/>
                </a:cxn>
                <a:cxn ang="0">
                  <a:pos x="1349" y="1274"/>
                </a:cxn>
                <a:cxn ang="0">
                  <a:pos x="1299" y="1355"/>
                </a:cxn>
                <a:cxn ang="0">
                  <a:pos x="1249" y="1434"/>
                </a:cxn>
                <a:cxn ang="0">
                  <a:pos x="1199" y="1512"/>
                </a:cxn>
                <a:cxn ang="0">
                  <a:pos x="1148" y="1590"/>
                </a:cxn>
                <a:cxn ang="0">
                  <a:pos x="1097" y="1665"/>
                </a:cxn>
                <a:cxn ang="0">
                  <a:pos x="1046" y="1739"/>
                </a:cxn>
                <a:cxn ang="0">
                  <a:pos x="994" y="1812"/>
                </a:cxn>
                <a:cxn ang="0">
                  <a:pos x="943" y="1883"/>
                </a:cxn>
                <a:cxn ang="0">
                  <a:pos x="891" y="1952"/>
                </a:cxn>
                <a:cxn ang="0">
                  <a:pos x="841" y="2020"/>
                </a:cxn>
                <a:cxn ang="0">
                  <a:pos x="789" y="2087"/>
                </a:cxn>
                <a:cxn ang="0">
                  <a:pos x="739" y="2151"/>
                </a:cxn>
                <a:cxn ang="0">
                  <a:pos x="689" y="2214"/>
                </a:cxn>
                <a:cxn ang="0">
                  <a:pos x="639" y="2275"/>
                </a:cxn>
                <a:cxn ang="0">
                  <a:pos x="590" y="2334"/>
                </a:cxn>
                <a:cxn ang="0">
                  <a:pos x="543" y="2390"/>
                </a:cxn>
                <a:cxn ang="0">
                  <a:pos x="495" y="2444"/>
                </a:cxn>
                <a:cxn ang="0">
                  <a:pos x="449" y="2498"/>
                </a:cxn>
                <a:cxn ang="0">
                  <a:pos x="404" y="2549"/>
                </a:cxn>
                <a:cxn ang="0">
                  <a:pos x="359" y="2597"/>
                </a:cxn>
                <a:cxn ang="0">
                  <a:pos x="317" y="2643"/>
                </a:cxn>
                <a:cxn ang="0">
                  <a:pos x="275" y="2688"/>
                </a:cxn>
                <a:cxn ang="0">
                  <a:pos x="234" y="2729"/>
                </a:cxn>
                <a:cxn ang="0">
                  <a:pos x="196" y="2769"/>
                </a:cxn>
                <a:cxn ang="0">
                  <a:pos x="158" y="2806"/>
                </a:cxn>
                <a:cxn ang="0">
                  <a:pos x="124" y="2841"/>
                </a:cxn>
                <a:cxn ang="0">
                  <a:pos x="90" y="2873"/>
                </a:cxn>
                <a:cxn ang="0">
                  <a:pos x="58" y="2903"/>
                </a:cxn>
                <a:cxn ang="0">
                  <a:pos x="28" y="2930"/>
                </a:cxn>
                <a:cxn ang="0">
                  <a:pos x="0" y="2955"/>
                </a:cxn>
              </a:cxnLst>
              <a:rect l="0" t="0" r="r" b="b"/>
              <a:pathLst>
                <a:path w="1942" h="2955">
                  <a:moveTo>
                    <a:pt x="1942" y="0"/>
                  </a:moveTo>
                  <a:lnTo>
                    <a:pt x="1927" y="47"/>
                  </a:lnTo>
                  <a:lnTo>
                    <a:pt x="1910" y="93"/>
                  </a:lnTo>
                  <a:lnTo>
                    <a:pt x="1895" y="139"/>
                  </a:lnTo>
                  <a:lnTo>
                    <a:pt x="1879" y="185"/>
                  </a:lnTo>
                  <a:lnTo>
                    <a:pt x="1862" y="231"/>
                  </a:lnTo>
                  <a:lnTo>
                    <a:pt x="1844" y="276"/>
                  </a:lnTo>
                  <a:lnTo>
                    <a:pt x="1826" y="322"/>
                  </a:lnTo>
                  <a:lnTo>
                    <a:pt x="1808" y="367"/>
                  </a:lnTo>
                  <a:lnTo>
                    <a:pt x="1790" y="412"/>
                  </a:lnTo>
                  <a:lnTo>
                    <a:pt x="1770" y="457"/>
                  </a:lnTo>
                  <a:lnTo>
                    <a:pt x="1751" y="502"/>
                  </a:lnTo>
                  <a:lnTo>
                    <a:pt x="1731" y="546"/>
                  </a:lnTo>
                  <a:lnTo>
                    <a:pt x="1712" y="591"/>
                  </a:lnTo>
                  <a:lnTo>
                    <a:pt x="1690" y="636"/>
                  </a:lnTo>
                  <a:lnTo>
                    <a:pt x="1670" y="680"/>
                  </a:lnTo>
                  <a:lnTo>
                    <a:pt x="1649" y="724"/>
                  </a:lnTo>
                  <a:lnTo>
                    <a:pt x="1627" y="768"/>
                  </a:lnTo>
                  <a:lnTo>
                    <a:pt x="1605" y="811"/>
                  </a:lnTo>
                  <a:lnTo>
                    <a:pt x="1583" y="855"/>
                  </a:lnTo>
                  <a:lnTo>
                    <a:pt x="1561" y="897"/>
                  </a:lnTo>
                  <a:lnTo>
                    <a:pt x="1538" y="940"/>
                  </a:lnTo>
                  <a:lnTo>
                    <a:pt x="1515" y="983"/>
                  </a:lnTo>
                  <a:lnTo>
                    <a:pt x="1492" y="1025"/>
                  </a:lnTo>
                  <a:lnTo>
                    <a:pt x="1468" y="1067"/>
                  </a:lnTo>
                  <a:lnTo>
                    <a:pt x="1445" y="1110"/>
                  </a:lnTo>
                  <a:lnTo>
                    <a:pt x="1421" y="1151"/>
                  </a:lnTo>
                  <a:lnTo>
                    <a:pt x="1397" y="1192"/>
                  </a:lnTo>
                  <a:lnTo>
                    <a:pt x="1373" y="1233"/>
                  </a:lnTo>
                  <a:lnTo>
                    <a:pt x="1349" y="1274"/>
                  </a:lnTo>
                  <a:lnTo>
                    <a:pt x="1323" y="1315"/>
                  </a:lnTo>
                  <a:lnTo>
                    <a:pt x="1299" y="1355"/>
                  </a:lnTo>
                  <a:lnTo>
                    <a:pt x="1274" y="1395"/>
                  </a:lnTo>
                  <a:lnTo>
                    <a:pt x="1249" y="1434"/>
                  </a:lnTo>
                  <a:lnTo>
                    <a:pt x="1224" y="1474"/>
                  </a:lnTo>
                  <a:lnTo>
                    <a:pt x="1199" y="1512"/>
                  </a:lnTo>
                  <a:lnTo>
                    <a:pt x="1173" y="1551"/>
                  </a:lnTo>
                  <a:lnTo>
                    <a:pt x="1148" y="1590"/>
                  </a:lnTo>
                  <a:lnTo>
                    <a:pt x="1123" y="1627"/>
                  </a:lnTo>
                  <a:lnTo>
                    <a:pt x="1097" y="1665"/>
                  </a:lnTo>
                  <a:lnTo>
                    <a:pt x="1071" y="1702"/>
                  </a:lnTo>
                  <a:lnTo>
                    <a:pt x="1046" y="1739"/>
                  </a:lnTo>
                  <a:lnTo>
                    <a:pt x="1020" y="1775"/>
                  </a:lnTo>
                  <a:lnTo>
                    <a:pt x="994" y="1812"/>
                  </a:lnTo>
                  <a:lnTo>
                    <a:pt x="968" y="1847"/>
                  </a:lnTo>
                  <a:lnTo>
                    <a:pt x="943" y="1883"/>
                  </a:lnTo>
                  <a:lnTo>
                    <a:pt x="917" y="1917"/>
                  </a:lnTo>
                  <a:lnTo>
                    <a:pt x="891" y="1952"/>
                  </a:lnTo>
                  <a:lnTo>
                    <a:pt x="866" y="1986"/>
                  </a:lnTo>
                  <a:lnTo>
                    <a:pt x="841" y="2020"/>
                  </a:lnTo>
                  <a:lnTo>
                    <a:pt x="814" y="2053"/>
                  </a:lnTo>
                  <a:lnTo>
                    <a:pt x="789" y="2087"/>
                  </a:lnTo>
                  <a:lnTo>
                    <a:pt x="764" y="2119"/>
                  </a:lnTo>
                  <a:lnTo>
                    <a:pt x="739" y="2151"/>
                  </a:lnTo>
                  <a:lnTo>
                    <a:pt x="714" y="2182"/>
                  </a:lnTo>
                  <a:lnTo>
                    <a:pt x="689" y="2214"/>
                  </a:lnTo>
                  <a:lnTo>
                    <a:pt x="664" y="2244"/>
                  </a:lnTo>
                  <a:lnTo>
                    <a:pt x="639" y="2275"/>
                  </a:lnTo>
                  <a:lnTo>
                    <a:pt x="615" y="2304"/>
                  </a:lnTo>
                  <a:lnTo>
                    <a:pt x="590" y="2334"/>
                  </a:lnTo>
                  <a:lnTo>
                    <a:pt x="567" y="2362"/>
                  </a:lnTo>
                  <a:lnTo>
                    <a:pt x="543" y="2390"/>
                  </a:lnTo>
                  <a:lnTo>
                    <a:pt x="519" y="2417"/>
                  </a:lnTo>
                  <a:lnTo>
                    <a:pt x="495" y="2444"/>
                  </a:lnTo>
                  <a:lnTo>
                    <a:pt x="472" y="2472"/>
                  </a:lnTo>
                  <a:lnTo>
                    <a:pt x="449" y="2498"/>
                  </a:lnTo>
                  <a:lnTo>
                    <a:pt x="426" y="2523"/>
                  </a:lnTo>
                  <a:lnTo>
                    <a:pt x="404" y="2549"/>
                  </a:lnTo>
                  <a:lnTo>
                    <a:pt x="381" y="2573"/>
                  </a:lnTo>
                  <a:lnTo>
                    <a:pt x="359" y="2597"/>
                  </a:lnTo>
                  <a:lnTo>
                    <a:pt x="338" y="2621"/>
                  </a:lnTo>
                  <a:lnTo>
                    <a:pt x="317" y="2643"/>
                  </a:lnTo>
                  <a:lnTo>
                    <a:pt x="295" y="2666"/>
                  </a:lnTo>
                  <a:lnTo>
                    <a:pt x="275" y="2688"/>
                  </a:lnTo>
                  <a:lnTo>
                    <a:pt x="255" y="2709"/>
                  </a:lnTo>
                  <a:lnTo>
                    <a:pt x="234" y="2729"/>
                  </a:lnTo>
                  <a:lnTo>
                    <a:pt x="215" y="2750"/>
                  </a:lnTo>
                  <a:lnTo>
                    <a:pt x="196" y="2769"/>
                  </a:lnTo>
                  <a:lnTo>
                    <a:pt x="178" y="2788"/>
                  </a:lnTo>
                  <a:lnTo>
                    <a:pt x="158" y="2806"/>
                  </a:lnTo>
                  <a:lnTo>
                    <a:pt x="141" y="2824"/>
                  </a:lnTo>
                  <a:lnTo>
                    <a:pt x="124" y="2841"/>
                  </a:lnTo>
                  <a:lnTo>
                    <a:pt x="107" y="2857"/>
                  </a:lnTo>
                  <a:lnTo>
                    <a:pt x="90" y="2873"/>
                  </a:lnTo>
                  <a:lnTo>
                    <a:pt x="73" y="2889"/>
                  </a:lnTo>
                  <a:lnTo>
                    <a:pt x="58" y="2903"/>
                  </a:lnTo>
                  <a:lnTo>
                    <a:pt x="43" y="2917"/>
                  </a:lnTo>
                  <a:lnTo>
                    <a:pt x="28" y="2930"/>
                  </a:lnTo>
                  <a:lnTo>
                    <a:pt x="14" y="2942"/>
                  </a:lnTo>
                  <a:lnTo>
                    <a:pt x="0" y="2955"/>
                  </a:lnTo>
                </a:path>
              </a:pathLst>
            </a:custGeom>
            <a:noFill/>
            <a:ln w="57150" cmpd="sng">
              <a:solidFill>
                <a:srgbClr val="3A8622"/>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91" name="Group 120"/>
          <p:cNvGrpSpPr>
            <a:grpSpLocks/>
          </p:cNvGrpSpPr>
          <p:nvPr/>
        </p:nvGrpSpPr>
        <p:grpSpPr bwMode="auto">
          <a:xfrm>
            <a:off x="4061272" y="2427287"/>
            <a:ext cx="1516063" cy="2135188"/>
            <a:chOff x="1623" y="2183"/>
            <a:chExt cx="955" cy="1345"/>
          </a:xfrm>
        </p:grpSpPr>
        <p:sp>
          <p:nvSpPr>
            <p:cNvPr id="92" name="Rectangle 121"/>
            <p:cNvSpPr>
              <a:spLocks noChangeAspect="1" noChangeArrowheads="1"/>
            </p:cNvSpPr>
            <p:nvPr/>
          </p:nvSpPr>
          <p:spPr bwMode="auto">
            <a:xfrm>
              <a:off x="2401" y="3334"/>
              <a:ext cx="177"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smtClean="0">
                  <a:solidFill>
                    <a:schemeClr val="accent5">
                      <a:lumMod val="75000"/>
                    </a:schemeClr>
                  </a:solidFill>
                  <a:latin typeface="Times New Roman" pitchFamily="18" charset="0"/>
                  <a:cs typeface="Times New Roman" pitchFamily="18" charset="0"/>
                </a:rPr>
                <a:t>D</a:t>
              </a:r>
              <a:r>
                <a:rPr kumimoji="0" lang="en-US" sz="2000" b="1" i="1" baseline="-25000" dirty="0" err="1" smtClean="0">
                  <a:solidFill>
                    <a:schemeClr val="accent5">
                      <a:lumMod val="75000"/>
                    </a:schemeClr>
                  </a:solidFill>
                  <a:latin typeface="Times New Roman" pitchFamily="18" charset="0"/>
                  <a:cs typeface="Times New Roman" pitchFamily="18" charset="0"/>
                </a:rPr>
                <a:t>d</a:t>
              </a:r>
              <a:endParaRPr kumimoji="0" lang="en-US" sz="2000" b="1" i="1" baseline="-25000" dirty="0">
                <a:solidFill>
                  <a:schemeClr val="accent5">
                    <a:lumMod val="75000"/>
                  </a:schemeClr>
                </a:solidFill>
                <a:latin typeface="Times New Roman" pitchFamily="18" charset="0"/>
                <a:cs typeface="Times New Roman" pitchFamily="18" charset="0"/>
              </a:endParaRPr>
            </a:p>
          </p:txBody>
        </p:sp>
        <p:sp>
          <p:nvSpPr>
            <p:cNvPr id="93" name="Freeform 122"/>
            <p:cNvSpPr>
              <a:spLocks noChangeAspect="1"/>
            </p:cNvSpPr>
            <p:nvPr/>
          </p:nvSpPr>
          <p:spPr bwMode="auto">
            <a:xfrm>
              <a:off x="1623" y="2183"/>
              <a:ext cx="778" cy="1183"/>
            </a:xfrm>
            <a:custGeom>
              <a:avLst/>
              <a:gdLst/>
              <a:ahLst/>
              <a:cxnLst>
                <a:cxn ang="0">
                  <a:pos x="15" y="47"/>
                </a:cxn>
                <a:cxn ang="0">
                  <a:pos x="47" y="139"/>
                </a:cxn>
                <a:cxn ang="0">
                  <a:pos x="80" y="231"/>
                </a:cxn>
                <a:cxn ang="0">
                  <a:pos x="115" y="322"/>
                </a:cxn>
                <a:cxn ang="0">
                  <a:pos x="152" y="412"/>
                </a:cxn>
                <a:cxn ang="0">
                  <a:pos x="191" y="502"/>
                </a:cxn>
                <a:cxn ang="0">
                  <a:pos x="230" y="591"/>
                </a:cxn>
                <a:cxn ang="0">
                  <a:pos x="272" y="680"/>
                </a:cxn>
                <a:cxn ang="0">
                  <a:pos x="314" y="768"/>
                </a:cxn>
                <a:cxn ang="0">
                  <a:pos x="358" y="855"/>
                </a:cxn>
                <a:cxn ang="0">
                  <a:pos x="404" y="940"/>
                </a:cxn>
                <a:cxn ang="0">
                  <a:pos x="449" y="1025"/>
                </a:cxn>
                <a:cxn ang="0">
                  <a:pos x="497" y="1110"/>
                </a:cxn>
                <a:cxn ang="0">
                  <a:pos x="545" y="1192"/>
                </a:cxn>
                <a:cxn ang="0">
                  <a:pos x="593" y="1274"/>
                </a:cxn>
                <a:cxn ang="0">
                  <a:pos x="643" y="1355"/>
                </a:cxn>
                <a:cxn ang="0">
                  <a:pos x="693" y="1434"/>
                </a:cxn>
                <a:cxn ang="0">
                  <a:pos x="743" y="1512"/>
                </a:cxn>
                <a:cxn ang="0">
                  <a:pos x="794" y="1590"/>
                </a:cxn>
                <a:cxn ang="0">
                  <a:pos x="845" y="1665"/>
                </a:cxn>
                <a:cxn ang="0">
                  <a:pos x="896" y="1739"/>
                </a:cxn>
                <a:cxn ang="0">
                  <a:pos x="947" y="1812"/>
                </a:cxn>
                <a:cxn ang="0">
                  <a:pos x="999" y="1883"/>
                </a:cxn>
                <a:cxn ang="0">
                  <a:pos x="1050" y="1952"/>
                </a:cxn>
                <a:cxn ang="0">
                  <a:pos x="1101" y="2020"/>
                </a:cxn>
                <a:cxn ang="0">
                  <a:pos x="1152" y="2087"/>
                </a:cxn>
                <a:cxn ang="0">
                  <a:pos x="1203" y="2151"/>
                </a:cxn>
                <a:cxn ang="0">
                  <a:pos x="1252" y="2214"/>
                </a:cxn>
                <a:cxn ang="0">
                  <a:pos x="1302" y="2275"/>
                </a:cxn>
                <a:cxn ang="0">
                  <a:pos x="1351" y="2334"/>
                </a:cxn>
                <a:cxn ang="0">
                  <a:pos x="1399" y="2390"/>
                </a:cxn>
                <a:cxn ang="0">
                  <a:pos x="1446" y="2444"/>
                </a:cxn>
                <a:cxn ang="0">
                  <a:pos x="1492" y="2498"/>
                </a:cxn>
                <a:cxn ang="0">
                  <a:pos x="1538" y="2549"/>
                </a:cxn>
                <a:cxn ang="0">
                  <a:pos x="1582" y="2597"/>
                </a:cxn>
                <a:cxn ang="0">
                  <a:pos x="1625" y="2643"/>
                </a:cxn>
                <a:cxn ang="0">
                  <a:pos x="1667" y="2688"/>
                </a:cxn>
                <a:cxn ang="0">
                  <a:pos x="1706" y="2729"/>
                </a:cxn>
                <a:cxn ang="0">
                  <a:pos x="1746" y="2769"/>
                </a:cxn>
                <a:cxn ang="0">
                  <a:pos x="1782" y="2806"/>
                </a:cxn>
                <a:cxn ang="0">
                  <a:pos x="1818" y="2841"/>
                </a:cxn>
                <a:cxn ang="0">
                  <a:pos x="1851" y="2873"/>
                </a:cxn>
                <a:cxn ang="0">
                  <a:pos x="1884" y="2903"/>
                </a:cxn>
                <a:cxn ang="0">
                  <a:pos x="1913" y="2930"/>
                </a:cxn>
                <a:cxn ang="0">
                  <a:pos x="1942" y="2955"/>
                </a:cxn>
              </a:cxnLst>
              <a:rect l="0" t="0" r="r" b="b"/>
              <a:pathLst>
                <a:path w="1942" h="2955">
                  <a:moveTo>
                    <a:pt x="0" y="0"/>
                  </a:moveTo>
                  <a:lnTo>
                    <a:pt x="15" y="47"/>
                  </a:lnTo>
                  <a:lnTo>
                    <a:pt x="31" y="93"/>
                  </a:lnTo>
                  <a:lnTo>
                    <a:pt x="47" y="139"/>
                  </a:lnTo>
                  <a:lnTo>
                    <a:pt x="63" y="185"/>
                  </a:lnTo>
                  <a:lnTo>
                    <a:pt x="80" y="231"/>
                  </a:lnTo>
                  <a:lnTo>
                    <a:pt x="97" y="276"/>
                  </a:lnTo>
                  <a:lnTo>
                    <a:pt x="115" y="322"/>
                  </a:lnTo>
                  <a:lnTo>
                    <a:pt x="133" y="367"/>
                  </a:lnTo>
                  <a:lnTo>
                    <a:pt x="152" y="412"/>
                  </a:lnTo>
                  <a:lnTo>
                    <a:pt x="171" y="457"/>
                  </a:lnTo>
                  <a:lnTo>
                    <a:pt x="191" y="502"/>
                  </a:lnTo>
                  <a:lnTo>
                    <a:pt x="210" y="546"/>
                  </a:lnTo>
                  <a:lnTo>
                    <a:pt x="230" y="591"/>
                  </a:lnTo>
                  <a:lnTo>
                    <a:pt x="251" y="636"/>
                  </a:lnTo>
                  <a:lnTo>
                    <a:pt x="272" y="680"/>
                  </a:lnTo>
                  <a:lnTo>
                    <a:pt x="293" y="724"/>
                  </a:lnTo>
                  <a:lnTo>
                    <a:pt x="314" y="768"/>
                  </a:lnTo>
                  <a:lnTo>
                    <a:pt x="337" y="811"/>
                  </a:lnTo>
                  <a:lnTo>
                    <a:pt x="358" y="855"/>
                  </a:lnTo>
                  <a:lnTo>
                    <a:pt x="380" y="897"/>
                  </a:lnTo>
                  <a:lnTo>
                    <a:pt x="404" y="940"/>
                  </a:lnTo>
                  <a:lnTo>
                    <a:pt x="426" y="983"/>
                  </a:lnTo>
                  <a:lnTo>
                    <a:pt x="449" y="1025"/>
                  </a:lnTo>
                  <a:lnTo>
                    <a:pt x="473" y="1067"/>
                  </a:lnTo>
                  <a:lnTo>
                    <a:pt x="497" y="1110"/>
                  </a:lnTo>
                  <a:lnTo>
                    <a:pt x="520" y="1151"/>
                  </a:lnTo>
                  <a:lnTo>
                    <a:pt x="545" y="1192"/>
                  </a:lnTo>
                  <a:lnTo>
                    <a:pt x="569" y="1233"/>
                  </a:lnTo>
                  <a:lnTo>
                    <a:pt x="593" y="1274"/>
                  </a:lnTo>
                  <a:lnTo>
                    <a:pt x="618" y="1315"/>
                  </a:lnTo>
                  <a:lnTo>
                    <a:pt x="643" y="1355"/>
                  </a:lnTo>
                  <a:lnTo>
                    <a:pt x="667" y="1395"/>
                  </a:lnTo>
                  <a:lnTo>
                    <a:pt x="693" y="1434"/>
                  </a:lnTo>
                  <a:lnTo>
                    <a:pt x="718" y="1474"/>
                  </a:lnTo>
                  <a:lnTo>
                    <a:pt x="743" y="1512"/>
                  </a:lnTo>
                  <a:lnTo>
                    <a:pt x="769" y="1551"/>
                  </a:lnTo>
                  <a:lnTo>
                    <a:pt x="794" y="1590"/>
                  </a:lnTo>
                  <a:lnTo>
                    <a:pt x="819" y="1627"/>
                  </a:lnTo>
                  <a:lnTo>
                    <a:pt x="845" y="1665"/>
                  </a:lnTo>
                  <a:lnTo>
                    <a:pt x="870" y="1702"/>
                  </a:lnTo>
                  <a:lnTo>
                    <a:pt x="896" y="1739"/>
                  </a:lnTo>
                  <a:lnTo>
                    <a:pt x="922" y="1775"/>
                  </a:lnTo>
                  <a:lnTo>
                    <a:pt x="947" y="1812"/>
                  </a:lnTo>
                  <a:lnTo>
                    <a:pt x="973" y="1847"/>
                  </a:lnTo>
                  <a:lnTo>
                    <a:pt x="999" y="1883"/>
                  </a:lnTo>
                  <a:lnTo>
                    <a:pt x="1024" y="1917"/>
                  </a:lnTo>
                  <a:lnTo>
                    <a:pt x="1050" y="1952"/>
                  </a:lnTo>
                  <a:lnTo>
                    <a:pt x="1076" y="1986"/>
                  </a:lnTo>
                  <a:lnTo>
                    <a:pt x="1101" y="2020"/>
                  </a:lnTo>
                  <a:lnTo>
                    <a:pt x="1126" y="2053"/>
                  </a:lnTo>
                  <a:lnTo>
                    <a:pt x="1152" y="2087"/>
                  </a:lnTo>
                  <a:lnTo>
                    <a:pt x="1177" y="2119"/>
                  </a:lnTo>
                  <a:lnTo>
                    <a:pt x="1203" y="2151"/>
                  </a:lnTo>
                  <a:lnTo>
                    <a:pt x="1228" y="2182"/>
                  </a:lnTo>
                  <a:lnTo>
                    <a:pt x="1252" y="2214"/>
                  </a:lnTo>
                  <a:lnTo>
                    <a:pt x="1278" y="2244"/>
                  </a:lnTo>
                  <a:lnTo>
                    <a:pt x="1302" y="2275"/>
                  </a:lnTo>
                  <a:lnTo>
                    <a:pt x="1326" y="2304"/>
                  </a:lnTo>
                  <a:lnTo>
                    <a:pt x="1351" y="2334"/>
                  </a:lnTo>
                  <a:lnTo>
                    <a:pt x="1375" y="2362"/>
                  </a:lnTo>
                  <a:lnTo>
                    <a:pt x="1399" y="2390"/>
                  </a:lnTo>
                  <a:lnTo>
                    <a:pt x="1423" y="2417"/>
                  </a:lnTo>
                  <a:lnTo>
                    <a:pt x="1446" y="2444"/>
                  </a:lnTo>
                  <a:lnTo>
                    <a:pt x="1469" y="2472"/>
                  </a:lnTo>
                  <a:lnTo>
                    <a:pt x="1492" y="2498"/>
                  </a:lnTo>
                  <a:lnTo>
                    <a:pt x="1515" y="2523"/>
                  </a:lnTo>
                  <a:lnTo>
                    <a:pt x="1538" y="2549"/>
                  </a:lnTo>
                  <a:lnTo>
                    <a:pt x="1560" y="2573"/>
                  </a:lnTo>
                  <a:lnTo>
                    <a:pt x="1582" y="2597"/>
                  </a:lnTo>
                  <a:lnTo>
                    <a:pt x="1604" y="2621"/>
                  </a:lnTo>
                  <a:lnTo>
                    <a:pt x="1625" y="2643"/>
                  </a:lnTo>
                  <a:lnTo>
                    <a:pt x="1646" y="2666"/>
                  </a:lnTo>
                  <a:lnTo>
                    <a:pt x="1667" y="2688"/>
                  </a:lnTo>
                  <a:lnTo>
                    <a:pt x="1687" y="2709"/>
                  </a:lnTo>
                  <a:lnTo>
                    <a:pt x="1706" y="2729"/>
                  </a:lnTo>
                  <a:lnTo>
                    <a:pt x="1727" y="2750"/>
                  </a:lnTo>
                  <a:lnTo>
                    <a:pt x="1746" y="2769"/>
                  </a:lnTo>
                  <a:lnTo>
                    <a:pt x="1764" y="2788"/>
                  </a:lnTo>
                  <a:lnTo>
                    <a:pt x="1782" y="2806"/>
                  </a:lnTo>
                  <a:lnTo>
                    <a:pt x="1801" y="2824"/>
                  </a:lnTo>
                  <a:lnTo>
                    <a:pt x="1818" y="2841"/>
                  </a:lnTo>
                  <a:lnTo>
                    <a:pt x="1835" y="2857"/>
                  </a:lnTo>
                  <a:lnTo>
                    <a:pt x="1851" y="2873"/>
                  </a:lnTo>
                  <a:lnTo>
                    <a:pt x="1868" y="2889"/>
                  </a:lnTo>
                  <a:lnTo>
                    <a:pt x="1884" y="2903"/>
                  </a:lnTo>
                  <a:lnTo>
                    <a:pt x="1899" y="2917"/>
                  </a:lnTo>
                  <a:lnTo>
                    <a:pt x="1913" y="2930"/>
                  </a:lnTo>
                  <a:lnTo>
                    <a:pt x="1927" y="2942"/>
                  </a:lnTo>
                  <a:lnTo>
                    <a:pt x="1942" y="2955"/>
                  </a:lnTo>
                </a:path>
              </a:pathLst>
            </a:custGeom>
            <a:noFill/>
            <a:ln w="57150" cmpd="sng">
              <a:solidFill>
                <a:schemeClr val="accent5">
                  <a:lumMod val="75000"/>
                </a:schemeClr>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94" name="Group 112"/>
          <p:cNvGrpSpPr>
            <a:grpSpLocks/>
          </p:cNvGrpSpPr>
          <p:nvPr/>
        </p:nvGrpSpPr>
        <p:grpSpPr bwMode="auto">
          <a:xfrm>
            <a:off x="4805537" y="3685526"/>
            <a:ext cx="252580" cy="215211"/>
            <a:chOff x="2095" y="2921"/>
            <a:chExt cx="246" cy="449"/>
          </a:xfrm>
        </p:grpSpPr>
        <p:sp>
          <p:nvSpPr>
            <p:cNvPr id="95" name="Rectangle 34"/>
            <p:cNvSpPr>
              <a:spLocks noChangeAspect="1" noChangeArrowheads="1"/>
            </p:cNvSpPr>
            <p:nvPr/>
          </p:nvSpPr>
          <p:spPr bwMode="auto">
            <a:xfrm>
              <a:off x="2270" y="2921"/>
              <a:ext cx="71" cy="192"/>
            </a:xfrm>
            <a:prstGeom prst="rect">
              <a:avLst/>
            </a:prstGeom>
            <a:noFill/>
            <a:ln w="9525">
              <a:noFill/>
              <a:miter lim="800000"/>
              <a:headEnd/>
              <a:tailEnd/>
            </a:ln>
          </p:spPr>
          <p:txBody>
            <a:bodyPr wrap="none" lIns="0" tIns="0" rIns="0" bIns="0">
              <a:prstTxWarp prst="textNoShape">
                <a:avLst/>
              </a:prstTxWarp>
              <a:spAutoFit/>
            </a:bodyPr>
            <a:lstStyle/>
            <a:p>
              <a:r>
                <a:rPr kumimoji="0" lang="en-US" sz="2000" i="1" dirty="0">
                  <a:solidFill>
                    <a:srgbClr val="000000"/>
                  </a:solidFill>
                  <a:latin typeface="Times New Roman" pitchFamily="18" charset="0"/>
                  <a:cs typeface="Times New Roman" pitchFamily="18" charset="0"/>
                </a:rPr>
                <a:t>c</a:t>
              </a:r>
              <a:endParaRPr kumimoji="0" lang="en-US" sz="2000" b="0" dirty="0">
                <a:solidFill>
                  <a:schemeClr val="tx1"/>
                </a:solidFill>
                <a:latin typeface="Times New Roman" pitchFamily="18" charset="0"/>
                <a:cs typeface="Times New Roman" pitchFamily="18" charset="0"/>
              </a:endParaRPr>
            </a:p>
          </p:txBody>
        </p:sp>
        <p:sp>
          <p:nvSpPr>
            <p:cNvPr id="96" name="Oval 69"/>
            <p:cNvSpPr>
              <a:spLocks noChangeAspect="1" noChangeArrowheads="1"/>
            </p:cNvSpPr>
            <p:nvPr/>
          </p:nvSpPr>
          <p:spPr bwMode="auto">
            <a:xfrm>
              <a:off x="2095" y="3093"/>
              <a:ext cx="139" cy="277"/>
            </a:xfrm>
            <a:prstGeom prst="ellipse">
              <a:avLst/>
            </a:prstGeom>
            <a:solidFill>
              <a:srgbClr val="FFFF00"/>
            </a:solidFill>
            <a:ln w="38100">
              <a:solidFill>
                <a:schemeClr val="tx1"/>
              </a:solidFill>
              <a:round/>
              <a:headEnd/>
              <a:tailEnd type="none" w="lg" len="lg"/>
            </a:ln>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grpSp>
      <p:grpSp>
        <p:nvGrpSpPr>
          <p:cNvPr id="97" name="Group 123"/>
          <p:cNvGrpSpPr>
            <a:grpSpLocks/>
          </p:cNvGrpSpPr>
          <p:nvPr/>
        </p:nvGrpSpPr>
        <p:grpSpPr bwMode="auto">
          <a:xfrm>
            <a:off x="6956296" y="2087562"/>
            <a:ext cx="1500342" cy="1863725"/>
            <a:chOff x="3942" y="1774"/>
            <a:chExt cx="1101" cy="1369"/>
          </a:xfrm>
        </p:grpSpPr>
        <p:sp>
          <p:nvSpPr>
            <p:cNvPr id="98" name="Freeform 124"/>
            <p:cNvSpPr>
              <a:spLocks noChangeAspect="1"/>
            </p:cNvSpPr>
            <p:nvPr/>
          </p:nvSpPr>
          <p:spPr bwMode="auto">
            <a:xfrm>
              <a:off x="3942" y="2004"/>
              <a:ext cx="940" cy="1139"/>
            </a:xfrm>
            <a:custGeom>
              <a:avLst/>
              <a:gdLst/>
              <a:ahLst/>
              <a:cxnLst>
                <a:cxn ang="0">
                  <a:pos x="2331" y="44"/>
                </a:cxn>
                <a:cxn ang="0">
                  <a:pos x="2297" y="136"/>
                </a:cxn>
                <a:cxn ang="0">
                  <a:pos x="2260" y="226"/>
                </a:cxn>
                <a:cxn ang="0">
                  <a:pos x="2219" y="317"/>
                </a:cxn>
                <a:cxn ang="0">
                  <a:pos x="2174" y="408"/>
                </a:cxn>
                <a:cxn ang="0">
                  <a:pos x="2128" y="497"/>
                </a:cxn>
                <a:cxn ang="0">
                  <a:pos x="2078" y="586"/>
                </a:cxn>
                <a:cxn ang="0">
                  <a:pos x="2025" y="676"/>
                </a:cxn>
                <a:cxn ang="0">
                  <a:pos x="1972" y="764"/>
                </a:cxn>
                <a:cxn ang="0">
                  <a:pos x="1915" y="851"/>
                </a:cxn>
                <a:cxn ang="0">
                  <a:pos x="1856" y="938"/>
                </a:cxn>
                <a:cxn ang="0">
                  <a:pos x="1795" y="1024"/>
                </a:cxn>
                <a:cxn ang="0">
                  <a:pos x="1732" y="1109"/>
                </a:cxn>
                <a:cxn ang="0">
                  <a:pos x="1670" y="1193"/>
                </a:cxn>
                <a:cxn ang="0">
                  <a:pos x="1605" y="1275"/>
                </a:cxn>
                <a:cxn ang="0">
                  <a:pos x="1539" y="1358"/>
                </a:cxn>
                <a:cxn ang="0">
                  <a:pos x="1472" y="1438"/>
                </a:cxn>
                <a:cxn ang="0">
                  <a:pos x="1404" y="1516"/>
                </a:cxn>
                <a:cxn ang="0">
                  <a:pos x="1336" y="1594"/>
                </a:cxn>
                <a:cxn ang="0">
                  <a:pos x="1268" y="1670"/>
                </a:cxn>
                <a:cxn ang="0">
                  <a:pos x="1199" y="1744"/>
                </a:cxn>
                <a:cxn ang="0">
                  <a:pos x="1131" y="1816"/>
                </a:cxn>
                <a:cxn ang="0">
                  <a:pos x="1063" y="1887"/>
                </a:cxn>
                <a:cxn ang="0">
                  <a:pos x="995" y="1956"/>
                </a:cxn>
                <a:cxn ang="0">
                  <a:pos x="928" y="2023"/>
                </a:cxn>
                <a:cxn ang="0">
                  <a:pos x="863" y="2088"/>
                </a:cxn>
                <a:cxn ang="0">
                  <a:pos x="797" y="2151"/>
                </a:cxn>
                <a:cxn ang="0">
                  <a:pos x="733" y="2212"/>
                </a:cxn>
                <a:cxn ang="0">
                  <a:pos x="671" y="2271"/>
                </a:cxn>
                <a:cxn ang="0">
                  <a:pos x="610" y="2327"/>
                </a:cxn>
                <a:cxn ang="0">
                  <a:pos x="550" y="2381"/>
                </a:cxn>
                <a:cxn ang="0">
                  <a:pos x="494" y="2432"/>
                </a:cxn>
                <a:cxn ang="0">
                  <a:pos x="439" y="2481"/>
                </a:cxn>
                <a:cxn ang="0">
                  <a:pos x="386" y="2527"/>
                </a:cxn>
                <a:cxn ang="0">
                  <a:pos x="335" y="2570"/>
                </a:cxn>
                <a:cxn ang="0">
                  <a:pos x="289" y="2610"/>
                </a:cxn>
                <a:cxn ang="0">
                  <a:pos x="244" y="2648"/>
                </a:cxn>
                <a:cxn ang="0">
                  <a:pos x="203" y="2682"/>
                </a:cxn>
                <a:cxn ang="0">
                  <a:pos x="164" y="2714"/>
                </a:cxn>
                <a:cxn ang="0">
                  <a:pos x="130" y="2742"/>
                </a:cxn>
                <a:cxn ang="0">
                  <a:pos x="99" y="2767"/>
                </a:cxn>
                <a:cxn ang="0">
                  <a:pos x="72" y="2789"/>
                </a:cxn>
                <a:cxn ang="0">
                  <a:pos x="48" y="2807"/>
                </a:cxn>
                <a:cxn ang="0">
                  <a:pos x="30" y="2822"/>
                </a:cxn>
                <a:cxn ang="0">
                  <a:pos x="15" y="2833"/>
                </a:cxn>
                <a:cxn ang="0">
                  <a:pos x="6" y="2840"/>
                </a:cxn>
                <a:cxn ang="0">
                  <a:pos x="1" y="2844"/>
                </a:cxn>
              </a:cxnLst>
              <a:rect l="0" t="0" r="r" b="b"/>
              <a:pathLst>
                <a:path w="2347" h="2844">
                  <a:moveTo>
                    <a:pt x="2347" y="0"/>
                  </a:moveTo>
                  <a:lnTo>
                    <a:pt x="2331" y="44"/>
                  </a:lnTo>
                  <a:lnTo>
                    <a:pt x="2314" y="90"/>
                  </a:lnTo>
                  <a:lnTo>
                    <a:pt x="2297" y="136"/>
                  </a:lnTo>
                  <a:lnTo>
                    <a:pt x="2279" y="181"/>
                  </a:lnTo>
                  <a:lnTo>
                    <a:pt x="2260" y="226"/>
                  </a:lnTo>
                  <a:lnTo>
                    <a:pt x="2239" y="272"/>
                  </a:lnTo>
                  <a:lnTo>
                    <a:pt x="2219" y="317"/>
                  </a:lnTo>
                  <a:lnTo>
                    <a:pt x="2197" y="362"/>
                  </a:lnTo>
                  <a:lnTo>
                    <a:pt x="2174" y="408"/>
                  </a:lnTo>
                  <a:lnTo>
                    <a:pt x="2151" y="452"/>
                  </a:lnTo>
                  <a:lnTo>
                    <a:pt x="2128" y="497"/>
                  </a:lnTo>
                  <a:lnTo>
                    <a:pt x="2103" y="542"/>
                  </a:lnTo>
                  <a:lnTo>
                    <a:pt x="2078" y="586"/>
                  </a:lnTo>
                  <a:lnTo>
                    <a:pt x="2053" y="631"/>
                  </a:lnTo>
                  <a:lnTo>
                    <a:pt x="2025" y="676"/>
                  </a:lnTo>
                  <a:lnTo>
                    <a:pt x="1999" y="720"/>
                  </a:lnTo>
                  <a:lnTo>
                    <a:pt x="1972" y="764"/>
                  </a:lnTo>
                  <a:lnTo>
                    <a:pt x="1943" y="808"/>
                  </a:lnTo>
                  <a:lnTo>
                    <a:pt x="1915" y="851"/>
                  </a:lnTo>
                  <a:lnTo>
                    <a:pt x="1885" y="895"/>
                  </a:lnTo>
                  <a:lnTo>
                    <a:pt x="1856" y="938"/>
                  </a:lnTo>
                  <a:lnTo>
                    <a:pt x="1826" y="981"/>
                  </a:lnTo>
                  <a:lnTo>
                    <a:pt x="1795" y="1024"/>
                  </a:lnTo>
                  <a:lnTo>
                    <a:pt x="1764" y="1066"/>
                  </a:lnTo>
                  <a:lnTo>
                    <a:pt x="1732" y="1109"/>
                  </a:lnTo>
                  <a:lnTo>
                    <a:pt x="1701" y="1151"/>
                  </a:lnTo>
                  <a:lnTo>
                    <a:pt x="1670" y="1193"/>
                  </a:lnTo>
                  <a:lnTo>
                    <a:pt x="1637" y="1235"/>
                  </a:lnTo>
                  <a:lnTo>
                    <a:pt x="1605" y="1275"/>
                  </a:lnTo>
                  <a:lnTo>
                    <a:pt x="1571" y="1317"/>
                  </a:lnTo>
                  <a:lnTo>
                    <a:pt x="1539" y="1358"/>
                  </a:lnTo>
                  <a:lnTo>
                    <a:pt x="1505" y="1397"/>
                  </a:lnTo>
                  <a:lnTo>
                    <a:pt x="1472" y="1438"/>
                  </a:lnTo>
                  <a:lnTo>
                    <a:pt x="1437" y="1477"/>
                  </a:lnTo>
                  <a:lnTo>
                    <a:pt x="1404" y="1516"/>
                  </a:lnTo>
                  <a:lnTo>
                    <a:pt x="1370" y="1556"/>
                  </a:lnTo>
                  <a:lnTo>
                    <a:pt x="1336" y="1594"/>
                  </a:lnTo>
                  <a:lnTo>
                    <a:pt x="1302" y="1632"/>
                  </a:lnTo>
                  <a:lnTo>
                    <a:pt x="1268" y="1670"/>
                  </a:lnTo>
                  <a:lnTo>
                    <a:pt x="1234" y="1707"/>
                  </a:lnTo>
                  <a:lnTo>
                    <a:pt x="1199" y="1744"/>
                  </a:lnTo>
                  <a:lnTo>
                    <a:pt x="1165" y="1781"/>
                  </a:lnTo>
                  <a:lnTo>
                    <a:pt x="1131" y="1816"/>
                  </a:lnTo>
                  <a:lnTo>
                    <a:pt x="1097" y="1853"/>
                  </a:lnTo>
                  <a:lnTo>
                    <a:pt x="1063" y="1887"/>
                  </a:lnTo>
                  <a:lnTo>
                    <a:pt x="1029" y="1922"/>
                  </a:lnTo>
                  <a:lnTo>
                    <a:pt x="995" y="1956"/>
                  </a:lnTo>
                  <a:lnTo>
                    <a:pt x="962" y="1991"/>
                  </a:lnTo>
                  <a:lnTo>
                    <a:pt x="928" y="2023"/>
                  </a:lnTo>
                  <a:lnTo>
                    <a:pt x="895" y="2057"/>
                  </a:lnTo>
                  <a:lnTo>
                    <a:pt x="863" y="2088"/>
                  </a:lnTo>
                  <a:lnTo>
                    <a:pt x="829" y="2121"/>
                  </a:lnTo>
                  <a:lnTo>
                    <a:pt x="797" y="2151"/>
                  </a:lnTo>
                  <a:lnTo>
                    <a:pt x="765" y="2183"/>
                  </a:lnTo>
                  <a:lnTo>
                    <a:pt x="733" y="2212"/>
                  </a:lnTo>
                  <a:lnTo>
                    <a:pt x="701" y="2242"/>
                  </a:lnTo>
                  <a:lnTo>
                    <a:pt x="671" y="2271"/>
                  </a:lnTo>
                  <a:lnTo>
                    <a:pt x="641" y="2299"/>
                  </a:lnTo>
                  <a:lnTo>
                    <a:pt x="610" y="2327"/>
                  </a:lnTo>
                  <a:lnTo>
                    <a:pt x="580" y="2354"/>
                  </a:lnTo>
                  <a:lnTo>
                    <a:pt x="550" y="2381"/>
                  </a:lnTo>
                  <a:lnTo>
                    <a:pt x="522" y="2407"/>
                  </a:lnTo>
                  <a:lnTo>
                    <a:pt x="494" y="2432"/>
                  </a:lnTo>
                  <a:lnTo>
                    <a:pt x="466" y="2457"/>
                  </a:lnTo>
                  <a:lnTo>
                    <a:pt x="439" y="2481"/>
                  </a:lnTo>
                  <a:lnTo>
                    <a:pt x="411" y="2504"/>
                  </a:lnTo>
                  <a:lnTo>
                    <a:pt x="386" y="2527"/>
                  </a:lnTo>
                  <a:lnTo>
                    <a:pt x="361" y="2549"/>
                  </a:lnTo>
                  <a:lnTo>
                    <a:pt x="335" y="2570"/>
                  </a:lnTo>
                  <a:lnTo>
                    <a:pt x="312" y="2591"/>
                  </a:lnTo>
                  <a:lnTo>
                    <a:pt x="289" y="2610"/>
                  </a:lnTo>
                  <a:lnTo>
                    <a:pt x="265" y="2629"/>
                  </a:lnTo>
                  <a:lnTo>
                    <a:pt x="244" y="2648"/>
                  </a:lnTo>
                  <a:lnTo>
                    <a:pt x="223" y="2666"/>
                  </a:lnTo>
                  <a:lnTo>
                    <a:pt x="203" y="2682"/>
                  </a:lnTo>
                  <a:lnTo>
                    <a:pt x="183" y="2698"/>
                  </a:lnTo>
                  <a:lnTo>
                    <a:pt x="164" y="2714"/>
                  </a:lnTo>
                  <a:lnTo>
                    <a:pt x="147" y="2729"/>
                  </a:lnTo>
                  <a:lnTo>
                    <a:pt x="130" y="2742"/>
                  </a:lnTo>
                  <a:lnTo>
                    <a:pt x="113" y="2755"/>
                  </a:lnTo>
                  <a:lnTo>
                    <a:pt x="99" y="2767"/>
                  </a:lnTo>
                  <a:lnTo>
                    <a:pt x="85" y="2778"/>
                  </a:lnTo>
                  <a:lnTo>
                    <a:pt x="72" y="2789"/>
                  </a:lnTo>
                  <a:lnTo>
                    <a:pt x="60" y="2798"/>
                  </a:lnTo>
                  <a:lnTo>
                    <a:pt x="48" y="2807"/>
                  </a:lnTo>
                  <a:lnTo>
                    <a:pt x="38" y="2815"/>
                  </a:lnTo>
                  <a:lnTo>
                    <a:pt x="30" y="2822"/>
                  </a:lnTo>
                  <a:lnTo>
                    <a:pt x="22" y="2828"/>
                  </a:lnTo>
                  <a:lnTo>
                    <a:pt x="15" y="2833"/>
                  </a:lnTo>
                  <a:lnTo>
                    <a:pt x="10" y="2837"/>
                  </a:lnTo>
                  <a:lnTo>
                    <a:pt x="6" y="2840"/>
                  </a:lnTo>
                  <a:lnTo>
                    <a:pt x="3" y="2842"/>
                  </a:lnTo>
                  <a:lnTo>
                    <a:pt x="1" y="2844"/>
                  </a:lnTo>
                  <a:lnTo>
                    <a:pt x="0" y="2844"/>
                  </a:lnTo>
                </a:path>
              </a:pathLst>
            </a:custGeom>
            <a:noFill/>
            <a:ln w="57150" cmpd="sng">
              <a:solidFill>
                <a:srgbClr val="3A8622"/>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99" name="Rectangle 125"/>
            <p:cNvSpPr>
              <a:spLocks noChangeAspect="1" noChangeArrowheads="1"/>
            </p:cNvSpPr>
            <p:nvPr/>
          </p:nvSpPr>
          <p:spPr bwMode="auto">
            <a:xfrm>
              <a:off x="4855" y="1774"/>
              <a:ext cx="188" cy="226"/>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3">
                      <a:lumMod val="75000"/>
                    </a:schemeClr>
                  </a:solidFill>
                  <a:latin typeface="Times New Roman" pitchFamily="18" charset="0"/>
                  <a:cs typeface="Times New Roman" pitchFamily="18" charset="0"/>
                </a:rPr>
                <a:t>S</a:t>
              </a:r>
              <a:r>
                <a:rPr kumimoji="0" lang="en-US" sz="2000" b="1" i="1" baseline="-25000" dirty="0" err="1">
                  <a:solidFill>
                    <a:schemeClr val="accent3">
                      <a:lumMod val="75000"/>
                    </a:schemeClr>
                  </a:solidFill>
                  <a:latin typeface="Times New Roman" pitchFamily="18" charset="0"/>
                  <a:cs typeface="Times New Roman" pitchFamily="18" charset="0"/>
                </a:rPr>
                <a:t>w</a:t>
              </a:r>
              <a:endParaRPr kumimoji="0" lang="en-US" sz="4000" b="1" baseline="-25000" dirty="0">
                <a:solidFill>
                  <a:schemeClr val="accent3">
                    <a:lumMod val="75000"/>
                  </a:schemeClr>
                </a:solidFill>
                <a:latin typeface="Times New Roman" pitchFamily="18" charset="0"/>
                <a:cs typeface="Times New Roman" pitchFamily="18" charset="0"/>
              </a:endParaRPr>
            </a:p>
          </p:txBody>
        </p:sp>
      </p:grpSp>
      <p:grpSp>
        <p:nvGrpSpPr>
          <p:cNvPr id="100" name="Group 126"/>
          <p:cNvGrpSpPr>
            <a:grpSpLocks/>
          </p:cNvGrpSpPr>
          <p:nvPr/>
        </p:nvGrpSpPr>
        <p:grpSpPr bwMode="auto">
          <a:xfrm>
            <a:off x="7444425" y="2103437"/>
            <a:ext cx="1530350" cy="2120900"/>
            <a:chOff x="4261" y="1979"/>
            <a:chExt cx="964" cy="1336"/>
          </a:xfrm>
        </p:grpSpPr>
        <p:sp>
          <p:nvSpPr>
            <p:cNvPr id="101" name="Freeform 127"/>
            <p:cNvSpPr>
              <a:spLocks noChangeAspect="1"/>
            </p:cNvSpPr>
            <p:nvPr/>
          </p:nvSpPr>
          <p:spPr bwMode="auto">
            <a:xfrm>
              <a:off x="4261" y="1979"/>
              <a:ext cx="762" cy="1182"/>
            </a:xfrm>
            <a:custGeom>
              <a:avLst/>
              <a:gdLst/>
              <a:ahLst/>
              <a:cxnLst>
                <a:cxn ang="0">
                  <a:pos x="13" y="41"/>
                </a:cxn>
                <a:cxn ang="0">
                  <a:pos x="42" y="126"/>
                </a:cxn>
                <a:cxn ang="0">
                  <a:pos x="73" y="210"/>
                </a:cxn>
                <a:cxn ang="0">
                  <a:pos x="105" y="293"/>
                </a:cxn>
                <a:cxn ang="0">
                  <a:pos x="139" y="376"/>
                </a:cxn>
                <a:cxn ang="0">
                  <a:pos x="175" y="459"/>
                </a:cxn>
                <a:cxn ang="0">
                  <a:pos x="213" y="543"/>
                </a:cxn>
                <a:cxn ang="0">
                  <a:pos x="251" y="625"/>
                </a:cxn>
                <a:cxn ang="0">
                  <a:pos x="292" y="706"/>
                </a:cxn>
                <a:cxn ang="0">
                  <a:pos x="333" y="788"/>
                </a:cxn>
                <a:cxn ang="0">
                  <a:pos x="376" y="868"/>
                </a:cxn>
                <a:cxn ang="0">
                  <a:pos x="420" y="949"/>
                </a:cxn>
                <a:cxn ang="0">
                  <a:pos x="465" y="1029"/>
                </a:cxn>
                <a:cxn ang="0">
                  <a:pos x="512" y="1108"/>
                </a:cxn>
                <a:cxn ang="0">
                  <a:pos x="558" y="1186"/>
                </a:cxn>
                <a:cxn ang="0">
                  <a:pos x="606" y="1263"/>
                </a:cxn>
                <a:cxn ang="0">
                  <a:pos x="654" y="1340"/>
                </a:cxn>
                <a:cxn ang="0">
                  <a:pos x="703" y="1417"/>
                </a:cxn>
                <a:cxn ang="0">
                  <a:pos x="752" y="1492"/>
                </a:cxn>
                <a:cxn ang="0">
                  <a:pos x="803" y="1566"/>
                </a:cxn>
                <a:cxn ang="0">
                  <a:pos x="852" y="1639"/>
                </a:cxn>
                <a:cxn ang="0">
                  <a:pos x="903" y="1711"/>
                </a:cxn>
                <a:cxn ang="0">
                  <a:pos x="954" y="1782"/>
                </a:cxn>
                <a:cxn ang="0">
                  <a:pos x="1003" y="1851"/>
                </a:cxn>
                <a:cxn ang="0">
                  <a:pos x="1054" y="1920"/>
                </a:cxn>
                <a:cxn ang="0">
                  <a:pos x="1105" y="1988"/>
                </a:cxn>
                <a:cxn ang="0">
                  <a:pos x="1155" y="2054"/>
                </a:cxn>
                <a:cxn ang="0">
                  <a:pos x="1205" y="2118"/>
                </a:cxn>
                <a:cxn ang="0">
                  <a:pos x="1255" y="2182"/>
                </a:cxn>
                <a:cxn ang="0">
                  <a:pos x="1303" y="2244"/>
                </a:cxn>
                <a:cxn ang="0">
                  <a:pos x="1352" y="2305"/>
                </a:cxn>
                <a:cxn ang="0">
                  <a:pos x="1400" y="2363"/>
                </a:cxn>
                <a:cxn ang="0">
                  <a:pos x="1446" y="2421"/>
                </a:cxn>
                <a:cxn ang="0">
                  <a:pos x="1493" y="2477"/>
                </a:cxn>
                <a:cxn ang="0">
                  <a:pos x="1538" y="2531"/>
                </a:cxn>
                <a:cxn ang="0">
                  <a:pos x="1582" y="2584"/>
                </a:cxn>
                <a:cxn ang="0">
                  <a:pos x="1625" y="2634"/>
                </a:cxn>
                <a:cxn ang="0">
                  <a:pos x="1666" y="2683"/>
                </a:cxn>
                <a:cxn ang="0">
                  <a:pos x="1707" y="2730"/>
                </a:cxn>
                <a:cxn ang="0">
                  <a:pos x="1746" y="2776"/>
                </a:cxn>
                <a:cxn ang="0">
                  <a:pos x="1784" y="2819"/>
                </a:cxn>
                <a:cxn ang="0">
                  <a:pos x="1820" y="2860"/>
                </a:cxn>
                <a:cxn ang="0">
                  <a:pos x="1855" y="2899"/>
                </a:cxn>
                <a:cxn ang="0">
                  <a:pos x="1887" y="2936"/>
                </a:cxn>
              </a:cxnLst>
              <a:rect l="0" t="0" r="r" b="b"/>
              <a:pathLst>
                <a:path w="1903" h="2953">
                  <a:moveTo>
                    <a:pt x="0" y="0"/>
                  </a:moveTo>
                  <a:lnTo>
                    <a:pt x="13" y="41"/>
                  </a:lnTo>
                  <a:lnTo>
                    <a:pt x="27" y="84"/>
                  </a:lnTo>
                  <a:lnTo>
                    <a:pt x="42" y="126"/>
                  </a:lnTo>
                  <a:lnTo>
                    <a:pt x="56" y="167"/>
                  </a:lnTo>
                  <a:lnTo>
                    <a:pt x="73" y="210"/>
                  </a:lnTo>
                  <a:lnTo>
                    <a:pt x="88" y="251"/>
                  </a:lnTo>
                  <a:lnTo>
                    <a:pt x="105" y="293"/>
                  </a:lnTo>
                  <a:lnTo>
                    <a:pt x="121" y="335"/>
                  </a:lnTo>
                  <a:lnTo>
                    <a:pt x="139" y="376"/>
                  </a:lnTo>
                  <a:lnTo>
                    <a:pt x="157" y="418"/>
                  </a:lnTo>
                  <a:lnTo>
                    <a:pt x="175" y="459"/>
                  </a:lnTo>
                  <a:lnTo>
                    <a:pt x="193" y="501"/>
                  </a:lnTo>
                  <a:lnTo>
                    <a:pt x="213" y="543"/>
                  </a:lnTo>
                  <a:lnTo>
                    <a:pt x="232" y="583"/>
                  </a:lnTo>
                  <a:lnTo>
                    <a:pt x="251" y="625"/>
                  </a:lnTo>
                  <a:lnTo>
                    <a:pt x="271" y="666"/>
                  </a:lnTo>
                  <a:lnTo>
                    <a:pt x="292" y="706"/>
                  </a:lnTo>
                  <a:lnTo>
                    <a:pt x="312" y="748"/>
                  </a:lnTo>
                  <a:lnTo>
                    <a:pt x="333" y="788"/>
                  </a:lnTo>
                  <a:lnTo>
                    <a:pt x="354" y="828"/>
                  </a:lnTo>
                  <a:lnTo>
                    <a:pt x="376" y="868"/>
                  </a:lnTo>
                  <a:lnTo>
                    <a:pt x="398" y="909"/>
                  </a:lnTo>
                  <a:lnTo>
                    <a:pt x="420" y="949"/>
                  </a:lnTo>
                  <a:lnTo>
                    <a:pt x="443" y="989"/>
                  </a:lnTo>
                  <a:lnTo>
                    <a:pt x="465" y="1029"/>
                  </a:lnTo>
                  <a:lnTo>
                    <a:pt x="488" y="1068"/>
                  </a:lnTo>
                  <a:lnTo>
                    <a:pt x="512" y="1108"/>
                  </a:lnTo>
                  <a:lnTo>
                    <a:pt x="535" y="1148"/>
                  </a:lnTo>
                  <a:lnTo>
                    <a:pt x="558" y="1186"/>
                  </a:lnTo>
                  <a:lnTo>
                    <a:pt x="582" y="1225"/>
                  </a:lnTo>
                  <a:lnTo>
                    <a:pt x="606" y="1263"/>
                  </a:lnTo>
                  <a:lnTo>
                    <a:pt x="630" y="1302"/>
                  </a:lnTo>
                  <a:lnTo>
                    <a:pt x="654" y="1340"/>
                  </a:lnTo>
                  <a:lnTo>
                    <a:pt x="678" y="1379"/>
                  </a:lnTo>
                  <a:lnTo>
                    <a:pt x="703" y="1417"/>
                  </a:lnTo>
                  <a:lnTo>
                    <a:pt x="728" y="1454"/>
                  </a:lnTo>
                  <a:lnTo>
                    <a:pt x="752" y="1492"/>
                  </a:lnTo>
                  <a:lnTo>
                    <a:pt x="777" y="1528"/>
                  </a:lnTo>
                  <a:lnTo>
                    <a:pt x="803" y="1566"/>
                  </a:lnTo>
                  <a:lnTo>
                    <a:pt x="827" y="1602"/>
                  </a:lnTo>
                  <a:lnTo>
                    <a:pt x="852" y="1639"/>
                  </a:lnTo>
                  <a:lnTo>
                    <a:pt x="878" y="1674"/>
                  </a:lnTo>
                  <a:lnTo>
                    <a:pt x="903" y="1711"/>
                  </a:lnTo>
                  <a:lnTo>
                    <a:pt x="928" y="1746"/>
                  </a:lnTo>
                  <a:lnTo>
                    <a:pt x="954" y="1782"/>
                  </a:lnTo>
                  <a:lnTo>
                    <a:pt x="978" y="1816"/>
                  </a:lnTo>
                  <a:lnTo>
                    <a:pt x="1003" y="1851"/>
                  </a:lnTo>
                  <a:lnTo>
                    <a:pt x="1029" y="1885"/>
                  </a:lnTo>
                  <a:lnTo>
                    <a:pt x="1054" y="1920"/>
                  </a:lnTo>
                  <a:lnTo>
                    <a:pt x="1079" y="1953"/>
                  </a:lnTo>
                  <a:lnTo>
                    <a:pt x="1105" y="1988"/>
                  </a:lnTo>
                  <a:lnTo>
                    <a:pt x="1130" y="2020"/>
                  </a:lnTo>
                  <a:lnTo>
                    <a:pt x="1155" y="2054"/>
                  </a:lnTo>
                  <a:lnTo>
                    <a:pt x="1180" y="2086"/>
                  </a:lnTo>
                  <a:lnTo>
                    <a:pt x="1205" y="2118"/>
                  </a:lnTo>
                  <a:lnTo>
                    <a:pt x="1229" y="2150"/>
                  </a:lnTo>
                  <a:lnTo>
                    <a:pt x="1255" y="2182"/>
                  </a:lnTo>
                  <a:lnTo>
                    <a:pt x="1279" y="2213"/>
                  </a:lnTo>
                  <a:lnTo>
                    <a:pt x="1303" y="2244"/>
                  </a:lnTo>
                  <a:lnTo>
                    <a:pt x="1328" y="2274"/>
                  </a:lnTo>
                  <a:lnTo>
                    <a:pt x="1352" y="2305"/>
                  </a:lnTo>
                  <a:lnTo>
                    <a:pt x="1375" y="2334"/>
                  </a:lnTo>
                  <a:lnTo>
                    <a:pt x="1400" y="2363"/>
                  </a:lnTo>
                  <a:lnTo>
                    <a:pt x="1423" y="2392"/>
                  </a:lnTo>
                  <a:lnTo>
                    <a:pt x="1446" y="2421"/>
                  </a:lnTo>
                  <a:lnTo>
                    <a:pt x="1470" y="2449"/>
                  </a:lnTo>
                  <a:lnTo>
                    <a:pt x="1493" y="2477"/>
                  </a:lnTo>
                  <a:lnTo>
                    <a:pt x="1515" y="2504"/>
                  </a:lnTo>
                  <a:lnTo>
                    <a:pt x="1538" y="2531"/>
                  </a:lnTo>
                  <a:lnTo>
                    <a:pt x="1560" y="2557"/>
                  </a:lnTo>
                  <a:lnTo>
                    <a:pt x="1582" y="2584"/>
                  </a:lnTo>
                  <a:lnTo>
                    <a:pt x="1604" y="2609"/>
                  </a:lnTo>
                  <a:lnTo>
                    <a:pt x="1625" y="2634"/>
                  </a:lnTo>
                  <a:lnTo>
                    <a:pt x="1646" y="2659"/>
                  </a:lnTo>
                  <a:lnTo>
                    <a:pt x="1666" y="2683"/>
                  </a:lnTo>
                  <a:lnTo>
                    <a:pt x="1688" y="2706"/>
                  </a:lnTo>
                  <a:lnTo>
                    <a:pt x="1707" y="2730"/>
                  </a:lnTo>
                  <a:lnTo>
                    <a:pt x="1727" y="2753"/>
                  </a:lnTo>
                  <a:lnTo>
                    <a:pt x="1746" y="2776"/>
                  </a:lnTo>
                  <a:lnTo>
                    <a:pt x="1766" y="2798"/>
                  </a:lnTo>
                  <a:lnTo>
                    <a:pt x="1784" y="2819"/>
                  </a:lnTo>
                  <a:lnTo>
                    <a:pt x="1802" y="2839"/>
                  </a:lnTo>
                  <a:lnTo>
                    <a:pt x="1820" y="2860"/>
                  </a:lnTo>
                  <a:lnTo>
                    <a:pt x="1838" y="2880"/>
                  </a:lnTo>
                  <a:lnTo>
                    <a:pt x="1855" y="2899"/>
                  </a:lnTo>
                  <a:lnTo>
                    <a:pt x="1871" y="2918"/>
                  </a:lnTo>
                  <a:lnTo>
                    <a:pt x="1887" y="2936"/>
                  </a:lnTo>
                  <a:lnTo>
                    <a:pt x="1903" y="2953"/>
                  </a:lnTo>
                </a:path>
              </a:pathLst>
            </a:custGeom>
            <a:noFill/>
            <a:ln w="57150" cmpd="sng">
              <a:solidFill>
                <a:schemeClr val="accent5">
                  <a:lumMod val="75000"/>
                </a:schemeClr>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02" name="Rectangle 128"/>
            <p:cNvSpPr>
              <a:spLocks noChangeAspect="1" noChangeArrowheads="1"/>
            </p:cNvSpPr>
            <p:nvPr/>
          </p:nvSpPr>
          <p:spPr bwMode="auto">
            <a:xfrm>
              <a:off x="5036" y="3121"/>
              <a:ext cx="189"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5">
                      <a:lumMod val="75000"/>
                    </a:schemeClr>
                  </a:solidFill>
                  <a:latin typeface="Times New Roman" pitchFamily="18" charset="0"/>
                  <a:cs typeface="Times New Roman" pitchFamily="18" charset="0"/>
                </a:rPr>
                <a:t>D</a:t>
              </a:r>
              <a:r>
                <a:rPr kumimoji="0" lang="en-US" sz="2000" b="1" i="1" baseline="-25000" dirty="0" err="1">
                  <a:solidFill>
                    <a:schemeClr val="accent5">
                      <a:lumMod val="75000"/>
                    </a:schemeClr>
                  </a:solidFill>
                  <a:latin typeface="Times New Roman" pitchFamily="18" charset="0"/>
                  <a:cs typeface="Times New Roman" pitchFamily="18" charset="0"/>
                </a:rPr>
                <a:t>w</a:t>
              </a:r>
              <a:endParaRPr kumimoji="0" lang="en-US" sz="2000" b="1" baseline="-25000" dirty="0">
                <a:solidFill>
                  <a:schemeClr val="accent5">
                    <a:lumMod val="75000"/>
                  </a:schemeClr>
                </a:solidFill>
                <a:latin typeface="Times New Roman" pitchFamily="18" charset="0"/>
                <a:cs typeface="Times New Roman" pitchFamily="18" charset="0"/>
              </a:endParaRPr>
            </a:p>
          </p:txBody>
        </p:sp>
      </p:grpSp>
      <p:sp>
        <p:nvSpPr>
          <p:cNvPr id="103" name="Oval 89"/>
          <p:cNvSpPr>
            <a:spLocks noChangeAspect="1" noChangeArrowheads="1"/>
          </p:cNvSpPr>
          <p:nvPr/>
        </p:nvSpPr>
        <p:spPr bwMode="auto">
          <a:xfrm>
            <a:off x="7844155" y="2945344"/>
            <a:ext cx="130937" cy="139647"/>
          </a:xfrm>
          <a:prstGeom prst="ellipse">
            <a:avLst/>
          </a:prstGeom>
          <a:solidFill>
            <a:srgbClr val="FFFF00"/>
          </a:solidFill>
          <a:ln w="38100">
            <a:solidFill>
              <a:schemeClr val="tx1"/>
            </a:solidFill>
            <a:round/>
            <a:headEnd/>
            <a:tailEnd type="none" w="lg" len="lg"/>
          </a:ln>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sp>
        <p:nvSpPr>
          <p:cNvPr id="104" name="Title 1"/>
          <p:cNvSpPr>
            <a:spLocks noGrp="1"/>
          </p:cNvSpPr>
          <p:nvPr>
            <p:ph type="title"/>
          </p:nvPr>
        </p:nvSpPr>
        <p:spPr>
          <a:xfrm>
            <a:off x="119569" y="341113"/>
            <a:ext cx="8904855" cy="673871"/>
          </a:xfrm>
        </p:spPr>
        <p:txBody>
          <a:bodyPr/>
          <a:lstStyle/>
          <a:p>
            <a:r>
              <a:rPr lang="en-US" sz="3600" dirty="0" smtClean="0"/>
              <a:t>U.S. Has a Comparative </a:t>
            </a:r>
            <a:r>
              <a:rPr lang="en-US" sz="3600" dirty="0"/>
              <a:t>Advantage</a:t>
            </a:r>
          </a:p>
        </p:txBody>
      </p:sp>
    </p:spTree>
    <p:extLst>
      <p:ext uri="{BB962C8B-B14F-4D97-AF65-F5344CB8AC3E}">
        <p14:creationId xmlns:p14="http://schemas.microsoft.com/office/powerpoint/2010/main" val="163191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9" presetClass="entr" presetSubtype="0" fill="hold" nodeType="afterEffect">
                                  <p:stCondLst>
                                    <p:cond delay="0"/>
                                  </p:stCondLst>
                                  <p:childTnLst>
                                    <p:set>
                                      <p:cBhvr>
                                        <p:cTn id="12" dur="1" fill="hold">
                                          <p:stCondLst>
                                            <p:cond delay="0"/>
                                          </p:stCondLst>
                                        </p:cTn>
                                        <p:tgtEl>
                                          <p:spTgt spid="100"/>
                                        </p:tgtEl>
                                        <p:attrNameLst>
                                          <p:attrName>style.visibility</p:attrName>
                                        </p:attrNameLst>
                                      </p:cBhvr>
                                      <p:to>
                                        <p:strVal val="visible"/>
                                      </p:to>
                                    </p:set>
                                    <p:animEffect transition="in" filter="dissolve">
                                      <p:cBhvr>
                                        <p:cTn id="13" dur="500"/>
                                        <p:tgtEl>
                                          <p:spTgt spid="100"/>
                                        </p:tgtEl>
                                      </p:cBhvr>
                                    </p:animEffect>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97"/>
                                        </p:tgtEl>
                                        <p:attrNameLst>
                                          <p:attrName>style.visibility</p:attrName>
                                        </p:attrNameLst>
                                      </p:cBhvr>
                                      <p:to>
                                        <p:strVal val="visible"/>
                                      </p:to>
                                    </p:set>
                                    <p:animEffect transition="in" filter="dissolve">
                                      <p:cBhvr>
                                        <p:cTn id="17" dur="500"/>
                                        <p:tgtEl>
                                          <p:spTgt spid="97"/>
                                        </p:tgtEl>
                                      </p:cBhvr>
                                    </p:animEffect>
                                  </p:childTnLst>
                                </p:cTn>
                              </p:par>
                            </p:childTnLst>
                          </p:cTn>
                        </p:par>
                        <p:par>
                          <p:cTn id="18" fill="hold">
                            <p:stCondLst>
                              <p:cond delay="1500"/>
                            </p:stCondLst>
                            <p:childTnLst>
                              <p:par>
                                <p:cTn id="19" presetID="23" presetClass="entr" presetSubtype="32" fill="hold" grpId="0" nodeType="afterEffect">
                                  <p:stCondLst>
                                    <p:cond delay="0"/>
                                  </p:stCondLst>
                                  <p:childTnLst>
                                    <p:set>
                                      <p:cBhvr>
                                        <p:cTn id="20" dur="1" fill="hold">
                                          <p:stCondLst>
                                            <p:cond delay="0"/>
                                          </p:stCondLst>
                                        </p:cTn>
                                        <p:tgtEl>
                                          <p:spTgt spid="103"/>
                                        </p:tgtEl>
                                        <p:attrNameLst>
                                          <p:attrName>style.visibility</p:attrName>
                                        </p:attrNameLst>
                                      </p:cBhvr>
                                      <p:to>
                                        <p:strVal val="visible"/>
                                      </p:to>
                                    </p:set>
                                    <p:anim calcmode="lin" valueType="num">
                                      <p:cBhvr>
                                        <p:cTn id="21" dur="500" fill="hold"/>
                                        <p:tgtEl>
                                          <p:spTgt spid="103"/>
                                        </p:tgtEl>
                                        <p:attrNameLst>
                                          <p:attrName>ppt_w</p:attrName>
                                        </p:attrNameLst>
                                      </p:cBhvr>
                                      <p:tavLst>
                                        <p:tav tm="0">
                                          <p:val>
                                            <p:strVal val="4*#ppt_w"/>
                                          </p:val>
                                        </p:tav>
                                        <p:tav tm="100000">
                                          <p:val>
                                            <p:strVal val="#ppt_w"/>
                                          </p:val>
                                        </p:tav>
                                      </p:tavLst>
                                    </p:anim>
                                    <p:anim calcmode="lin" valueType="num">
                                      <p:cBhvr>
                                        <p:cTn id="22" dur="500" fill="hold"/>
                                        <p:tgtEl>
                                          <p:spTgt spid="103"/>
                                        </p:tgtEl>
                                        <p:attrNameLst>
                                          <p:attrName>ppt_h</p:attrName>
                                        </p:attrNameLst>
                                      </p:cBhvr>
                                      <p:tavLst>
                                        <p:tav tm="0">
                                          <p:val>
                                            <p:strVal val="4*#ppt_h"/>
                                          </p:val>
                                        </p:tav>
                                        <p:tav tm="100000">
                                          <p:val>
                                            <p:strVal val="#ppt_h"/>
                                          </p:val>
                                        </p:tav>
                                      </p:tavLst>
                                    </p:anim>
                                  </p:childTnLst>
                                </p:cTn>
                              </p:par>
                            </p:childTnLst>
                          </p:cTn>
                        </p:par>
                        <p:par>
                          <p:cTn id="23" fill="hold">
                            <p:stCondLst>
                              <p:cond delay="2000"/>
                            </p:stCondLst>
                            <p:childTnLst>
                              <p:par>
                                <p:cTn id="24" presetID="17" presetClass="entr" presetSubtype="2" fill="hold" grpId="0"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ppt_x</p:attrName>
                                        </p:attrNameLst>
                                      </p:cBhvr>
                                      <p:tavLst>
                                        <p:tav tm="0">
                                          <p:val>
                                            <p:strVal val="#ppt_x+#ppt_w/2"/>
                                          </p:val>
                                        </p:tav>
                                        <p:tav tm="100000">
                                          <p:val>
                                            <p:strVal val="#ppt_x"/>
                                          </p:val>
                                        </p:tav>
                                      </p:tavLst>
                                    </p:anim>
                                    <p:anim calcmode="lin" valueType="num">
                                      <p:cBhvr>
                                        <p:cTn id="27" dur="500" fill="hold"/>
                                        <p:tgtEl>
                                          <p:spTgt spid="43"/>
                                        </p:tgtEl>
                                        <p:attrNameLst>
                                          <p:attrName>ppt_y</p:attrName>
                                        </p:attrNameLst>
                                      </p:cBhvr>
                                      <p:tavLst>
                                        <p:tav tm="0">
                                          <p:val>
                                            <p:strVal val="#ppt_y"/>
                                          </p:val>
                                        </p:tav>
                                        <p:tav tm="100000">
                                          <p:val>
                                            <p:strVal val="#ppt_y"/>
                                          </p:val>
                                        </p:tav>
                                      </p:tavLst>
                                    </p:anim>
                                    <p:anim calcmode="lin" valueType="num">
                                      <p:cBhvr>
                                        <p:cTn id="28" dur="500" fill="hold"/>
                                        <p:tgtEl>
                                          <p:spTgt spid="43"/>
                                        </p:tgtEl>
                                        <p:attrNameLst>
                                          <p:attrName>ppt_w</p:attrName>
                                        </p:attrNameLst>
                                      </p:cBhvr>
                                      <p:tavLst>
                                        <p:tav tm="0">
                                          <p:val>
                                            <p:fltVal val="0"/>
                                          </p:val>
                                        </p:tav>
                                        <p:tav tm="100000">
                                          <p:val>
                                            <p:strVal val="#ppt_w"/>
                                          </p:val>
                                        </p:tav>
                                      </p:tavLst>
                                    </p:anim>
                                    <p:anim calcmode="lin" valueType="num">
                                      <p:cBhvr>
                                        <p:cTn id="29" dur="500" fill="hold"/>
                                        <p:tgtEl>
                                          <p:spTgt spid="43"/>
                                        </p:tgtEl>
                                        <p:attrNameLst>
                                          <p:attrName>ppt_h</p:attrName>
                                        </p:attrNameLst>
                                      </p:cBhvr>
                                      <p:tavLst>
                                        <p:tav tm="0">
                                          <p:val>
                                            <p:strVal val="#ppt_h"/>
                                          </p:val>
                                        </p:tav>
                                        <p:tav tm="100000">
                                          <p:val>
                                            <p:strVal val="#ppt_h"/>
                                          </p:val>
                                        </p:tav>
                                      </p:tavLst>
                                    </p:anim>
                                  </p:childTnLst>
                                </p:cTn>
                              </p:par>
                              <p:par>
                                <p:cTn id="30" presetID="17" presetClass="entr" presetSubtype="1" fill="hold" grpId="0" nodeType="with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p:cTn id="32" dur="500" fill="hold"/>
                                        <p:tgtEl>
                                          <p:spTgt spid="55"/>
                                        </p:tgtEl>
                                        <p:attrNameLst>
                                          <p:attrName>ppt_x</p:attrName>
                                        </p:attrNameLst>
                                      </p:cBhvr>
                                      <p:tavLst>
                                        <p:tav tm="0">
                                          <p:val>
                                            <p:strVal val="#ppt_x"/>
                                          </p:val>
                                        </p:tav>
                                        <p:tav tm="100000">
                                          <p:val>
                                            <p:strVal val="#ppt_x"/>
                                          </p:val>
                                        </p:tav>
                                      </p:tavLst>
                                    </p:anim>
                                    <p:anim calcmode="lin" valueType="num">
                                      <p:cBhvr>
                                        <p:cTn id="33" dur="500" fill="hold"/>
                                        <p:tgtEl>
                                          <p:spTgt spid="55"/>
                                        </p:tgtEl>
                                        <p:attrNameLst>
                                          <p:attrName>ppt_y</p:attrName>
                                        </p:attrNameLst>
                                      </p:cBhvr>
                                      <p:tavLst>
                                        <p:tav tm="0">
                                          <p:val>
                                            <p:strVal val="#ppt_y-#ppt_h/2"/>
                                          </p:val>
                                        </p:tav>
                                        <p:tav tm="100000">
                                          <p:val>
                                            <p:strVal val="#ppt_y"/>
                                          </p:val>
                                        </p:tav>
                                      </p:tavLst>
                                    </p:anim>
                                    <p:anim calcmode="lin" valueType="num">
                                      <p:cBhvr>
                                        <p:cTn id="34" dur="500" fill="hold"/>
                                        <p:tgtEl>
                                          <p:spTgt spid="55"/>
                                        </p:tgtEl>
                                        <p:attrNameLst>
                                          <p:attrName>ppt_w</p:attrName>
                                        </p:attrNameLst>
                                      </p:cBhvr>
                                      <p:tavLst>
                                        <p:tav tm="0">
                                          <p:val>
                                            <p:strVal val="#ppt_w"/>
                                          </p:val>
                                        </p:tav>
                                        <p:tav tm="100000">
                                          <p:val>
                                            <p:strVal val="#ppt_w"/>
                                          </p:val>
                                        </p:tav>
                                      </p:tavLst>
                                    </p:anim>
                                    <p:anim calcmode="lin" valueType="num">
                                      <p:cBhvr>
                                        <p:cTn id="35" dur="500" fill="hold"/>
                                        <p:tgtEl>
                                          <p:spTgt spid="55"/>
                                        </p:tgtEl>
                                        <p:attrNameLst>
                                          <p:attrName>ppt_h</p:attrName>
                                        </p:attrNameLst>
                                      </p:cBhvr>
                                      <p:tavLst>
                                        <p:tav tm="0">
                                          <p:val>
                                            <p:fltVal val="0"/>
                                          </p:val>
                                        </p:tav>
                                        <p:tav tm="100000">
                                          <p:val>
                                            <p:strVal val="#ppt_h"/>
                                          </p:val>
                                        </p:tav>
                                      </p:tavLst>
                                    </p:anim>
                                  </p:childTnLst>
                                </p:cTn>
                              </p:par>
                            </p:childTnLst>
                          </p:cTn>
                        </p:par>
                        <p:par>
                          <p:cTn id="36" fill="hold">
                            <p:stCondLst>
                              <p:cond delay="2500"/>
                            </p:stCondLst>
                            <p:childTnLst>
                              <p:par>
                                <p:cTn id="37" presetID="23" presetClass="entr" presetSubtype="288" fill="hold" grpId="0" nodeType="after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strVal val="4/3*#ppt_w"/>
                                          </p:val>
                                        </p:tav>
                                        <p:tav tm="100000">
                                          <p:val>
                                            <p:strVal val="#ppt_w"/>
                                          </p:val>
                                        </p:tav>
                                      </p:tavLst>
                                    </p:anim>
                                    <p:anim calcmode="lin" valueType="num">
                                      <p:cBhvr>
                                        <p:cTn id="40" dur="500" fill="hold"/>
                                        <p:tgtEl>
                                          <p:spTgt spid="51"/>
                                        </p:tgtEl>
                                        <p:attrNameLst>
                                          <p:attrName>ppt_h</p:attrName>
                                        </p:attrNameLst>
                                      </p:cBhvr>
                                      <p:tavLst>
                                        <p:tav tm="0">
                                          <p:val>
                                            <p:strVal val="4/3*#ppt_h"/>
                                          </p:val>
                                        </p:tav>
                                        <p:tav tm="100000">
                                          <p:val>
                                            <p:strVal val="#ppt_h"/>
                                          </p:val>
                                        </p:tav>
                                      </p:tavLst>
                                    </p:anim>
                                  </p:childTnLst>
                                </p:cTn>
                              </p:par>
                              <p:par>
                                <p:cTn id="41" presetID="23" presetClass="entr" presetSubtype="288" fill="hold" grpId="0" nodeType="withEffect">
                                  <p:stCondLst>
                                    <p:cond delay="0"/>
                                  </p:stCondLst>
                                  <p:childTnLst>
                                    <p:set>
                                      <p:cBhvr>
                                        <p:cTn id="42" dur="1" fill="hold">
                                          <p:stCondLst>
                                            <p:cond delay="0"/>
                                          </p:stCondLst>
                                        </p:cTn>
                                        <p:tgtEl>
                                          <p:spTgt spid="52"/>
                                        </p:tgtEl>
                                        <p:attrNameLst>
                                          <p:attrName>style.visibility</p:attrName>
                                        </p:attrNameLst>
                                      </p:cBhvr>
                                      <p:to>
                                        <p:strVal val="visible"/>
                                      </p:to>
                                    </p:set>
                                    <p:anim calcmode="lin" valueType="num">
                                      <p:cBhvr>
                                        <p:cTn id="43" dur="500" fill="hold"/>
                                        <p:tgtEl>
                                          <p:spTgt spid="52"/>
                                        </p:tgtEl>
                                        <p:attrNameLst>
                                          <p:attrName>ppt_w</p:attrName>
                                        </p:attrNameLst>
                                      </p:cBhvr>
                                      <p:tavLst>
                                        <p:tav tm="0">
                                          <p:val>
                                            <p:strVal val="4/3*#ppt_w"/>
                                          </p:val>
                                        </p:tav>
                                        <p:tav tm="100000">
                                          <p:val>
                                            <p:strVal val="#ppt_w"/>
                                          </p:val>
                                        </p:tav>
                                      </p:tavLst>
                                    </p:anim>
                                    <p:anim calcmode="lin" valueType="num">
                                      <p:cBhvr>
                                        <p:cTn id="44" dur="500" fill="hold"/>
                                        <p:tgtEl>
                                          <p:spTgt spid="52"/>
                                        </p:tgtEl>
                                        <p:attrNameLst>
                                          <p:attrName>ppt_h</p:attrName>
                                        </p:attrNameLst>
                                      </p:cBhvr>
                                      <p:tavLst>
                                        <p:tav tm="0">
                                          <p:val>
                                            <p:strVal val="4/3*#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1">
                                            <p:txEl>
                                              <p:pRg st="1" end="1"/>
                                            </p:txEl>
                                          </p:spTgt>
                                        </p:tgtEl>
                                        <p:attrNameLst>
                                          <p:attrName>style.visibility</p:attrName>
                                        </p:attrNameLst>
                                      </p:cBhvr>
                                      <p:to>
                                        <p:strVal val="visible"/>
                                      </p:to>
                                    </p:set>
                                    <p:animEffect transition="in" filter="fade">
                                      <p:cBhvr>
                                        <p:cTn id="49" dur="500"/>
                                        <p:tgtEl>
                                          <p:spTgt spid="61">
                                            <p:txEl>
                                              <p:pRg st="1" end="1"/>
                                            </p:txEl>
                                          </p:spTgt>
                                        </p:tgtEl>
                                      </p:cBhvr>
                                    </p:animEffect>
                                    <p:anim calcmode="lin" valueType="num">
                                      <p:cBhvr>
                                        <p:cTn id="50"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51"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500"/>
                            </p:stCondLst>
                            <p:childTnLst>
                              <p:par>
                                <p:cTn id="53" presetID="9" presetClass="entr" presetSubtype="0" fill="hold" nodeType="afterEffect">
                                  <p:stCondLst>
                                    <p:cond delay="0"/>
                                  </p:stCondLst>
                                  <p:childTnLst>
                                    <p:set>
                                      <p:cBhvr>
                                        <p:cTn id="54" dur="1" fill="hold">
                                          <p:stCondLst>
                                            <p:cond delay="0"/>
                                          </p:stCondLst>
                                        </p:cTn>
                                        <p:tgtEl>
                                          <p:spTgt spid="91"/>
                                        </p:tgtEl>
                                        <p:attrNameLst>
                                          <p:attrName>style.visibility</p:attrName>
                                        </p:attrNameLst>
                                      </p:cBhvr>
                                      <p:to>
                                        <p:strVal val="visible"/>
                                      </p:to>
                                    </p:set>
                                    <p:animEffect transition="in" filter="dissolve">
                                      <p:cBhvr>
                                        <p:cTn id="55" dur="500"/>
                                        <p:tgtEl>
                                          <p:spTgt spid="91"/>
                                        </p:tgtEl>
                                      </p:cBhvr>
                                    </p:animEffect>
                                  </p:childTnLst>
                                </p:cTn>
                              </p:par>
                            </p:childTnLst>
                          </p:cTn>
                        </p:par>
                        <p:par>
                          <p:cTn id="56" fill="hold">
                            <p:stCondLst>
                              <p:cond delay="1000"/>
                            </p:stCondLst>
                            <p:childTnLst>
                              <p:par>
                                <p:cTn id="57" presetID="9" presetClass="entr" presetSubtype="0" fill="hold" nodeType="afterEffect">
                                  <p:stCondLst>
                                    <p:cond delay="0"/>
                                  </p:stCondLst>
                                  <p:childTnLst>
                                    <p:set>
                                      <p:cBhvr>
                                        <p:cTn id="58" dur="1" fill="hold">
                                          <p:stCondLst>
                                            <p:cond delay="0"/>
                                          </p:stCondLst>
                                        </p:cTn>
                                        <p:tgtEl>
                                          <p:spTgt spid="88"/>
                                        </p:tgtEl>
                                        <p:attrNameLst>
                                          <p:attrName>style.visibility</p:attrName>
                                        </p:attrNameLst>
                                      </p:cBhvr>
                                      <p:to>
                                        <p:strVal val="visible"/>
                                      </p:to>
                                    </p:set>
                                    <p:animEffect transition="in" filter="dissolve">
                                      <p:cBhvr>
                                        <p:cTn id="59" dur="500"/>
                                        <p:tgtEl>
                                          <p:spTgt spid="88"/>
                                        </p:tgtEl>
                                      </p:cBhvr>
                                    </p:animEffect>
                                  </p:childTnLst>
                                </p:cTn>
                              </p:par>
                            </p:childTnLst>
                          </p:cTn>
                        </p:par>
                        <p:par>
                          <p:cTn id="60" fill="hold">
                            <p:stCondLst>
                              <p:cond delay="1500"/>
                            </p:stCondLst>
                            <p:childTnLst>
                              <p:par>
                                <p:cTn id="61" presetID="23" presetClass="entr" presetSubtype="32" fill="hold" nodeType="afterEffect">
                                  <p:stCondLst>
                                    <p:cond delay="0"/>
                                  </p:stCondLst>
                                  <p:childTnLst>
                                    <p:set>
                                      <p:cBhvr>
                                        <p:cTn id="62" dur="1" fill="hold">
                                          <p:stCondLst>
                                            <p:cond delay="0"/>
                                          </p:stCondLst>
                                        </p:cTn>
                                        <p:tgtEl>
                                          <p:spTgt spid="94"/>
                                        </p:tgtEl>
                                        <p:attrNameLst>
                                          <p:attrName>style.visibility</p:attrName>
                                        </p:attrNameLst>
                                      </p:cBhvr>
                                      <p:to>
                                        <p:strVal val="visible"/>
                                      </p:to>
                                    </p:set>
                                    <p:anim calcmode="lin" valueType="num">
                                      <p:cBhvr>
                                        <p:cTn id="63" dur="500" fill="hold"/>
                                        <p:tgtEl>
                                          <p:spTgt spid="94"/>
                                        </p:tgtEl>
                                        <p:attrNameLst>
                                          <p:attrName>ppt_w</p:attrName>
                                        </p:attrNameLst>
                                      </p:cBhvr>
                                      <p:tavLst>
                                        <p:tav tm="0">
                                          <p:val>
                                            <p:strVal val="4*#ppt_w"/>
                                          </p:val>
                                        </p:tav>
                                        <p:tav tm="100000">
                                          <p:val>
                                            <p:strVal val="#ppt_w"/>
                                          </p:val>
                                        </p:tav>
                                      </p:tavLst>
                                    </p:anim>
                                    <p:anim calcmode="lin" valueType="num">
                                      <p:cBhvr>
                                        <p:cTn id="64" dur="500" fill="hold"/>
                                        <p:tgtEl>
                                          <p:spTgt spid="94"/>
                                        </p:tgtEl>
                                        <p:attrNameLst>
                                          <p:attrName>ppt_h</p:attrName>
                                        </p:attrNameLst>
                                      </p:cBhvr>
                                      <p:tavLst>
                                        <p:tav tm="0">
                                          <p:val>
                                            <p:strVal val="4*#ppt_h"/>
                                          </p:val>
                                        </p:tav>
                                        <p:tav tm="100000">
                                          <p:val>
                                            <p:strVal val="#ppt_h"/>
                                          </p:val>
                                        </p:tav>
                                      </p:tavLst>
                                    </p:anim>
                                  </p:childTnLst>
                                </p:cTn>
                              </p:par>
                            </p:childTnLst>
                          </p:cTn>
                        </p:par>
                        <p:par>
                          <p:cTn id="65" fill="hold">
                            <p:stCondLst>
                              <p:cond delay="2000"/>
                            </p:stCondLst>
                            <p:childTnLst>
                              <p:par>
                                <p:cTn id="66" presetID="17" presetClass="entr" presetSubtype="2" fill="hold" grpId="0" nodeType="afterEffect">
                                  <p:stCondLst>
                                    <p:cond delay="0"/>
                                  </p:stCondLst>
                                  <p:childTnLst>
                                    <p:set>
                                      <p:cBhvr>
                                        <p:cTn id="67" dur="1" fill="hold">
                                          <p:stCondLst>
                                            <p:cond delay="0"/>
                                          </p:stCondLst>
                                        </p:cTn>
                                        <p:tgtEl>
                                          <p:spTgt spid="54"/>
                                        </p:tgtEl>
                                        <p:attrNameLst>
                                          <p:attrName>style.visibility</p:attrName>
                                        </p:attrNameLst>
                                      </p:cBhvr>
                                      <p:to>
                                        <p:strVal val="visible"/>
                                      </p:to>
                                    </p:set>
                                    <p:anim calcmode="lin" valueType="num">
                                      <p:cBhvr>
                                        <p:cTn id="68" dur="500" fill="hold"/>
                                        <p:tgtEl>
                                          <p:spTgt spid="54"/>
                                        </p:tgtEl>
                                        <p:attrNameLst>
                                          <p:attrName>ppt_x</p:attrName>
                                        </p:attrNameLst>
                                      </p:cBhvr>
                                      <p:tavLst>
                                        <p:tav tm="0">
                                          <p:val>
                                            <p:strVal val="#ppt_x+#ppt_w/2"/>
                                          </p:val>
                                        </p:tav>
                                        <p:tav tm="100000">
                                          <p:val>
                                            <p:strVal val="#ppt_x"/>
                                          </p:val>
                                        </p:tav>
                                      </p:tavLst>
                                    </p:anim>
                                    <p:anim calcmode="lin" valueType="num">
                                      <p:cBhvr>
                                        <p:cTn id="69" dur="500" fill="hold"/>
                                        <p:tgtEl>
                                          <p:spTgt spid="54"/>
                                        </p:tgtEl>
                                        <p:attrNameLst>
                                          <p:attrName>ppt_y</p:attrName>
                                        </p:attrNameLst>
                                      </p:cBhvr>
                                      <p:tavLst>
                                        <p:tav tm="0">
                                          <p:val>
                                            <p:strVal val="#ppt_y"/>
                                          </p:val>
                                        </p:tav>
                                        <p:tav tm="100000">
                                          <p:val>
                                            <p:strVal val="#ppt_y"/>
                                          </p:val>
                                        </p:tav>
                                      </p:tavLst>
                                    </p:anim>
                                    <p:anim calcmode="lin" valueType="num">
                                      <p:cBhvr>
                                        <p:cTn id="70" dur="500" fill="hold"/>
                                        <p:tgtEl>
                                          <p:spTgt spid="54"/>
                                        </p:tgtEl>
                                        <p:attrNameLst>
                                          <p:attrName>ppt_w</p:attrName>
                                        </p:attrNameLst>
                                      </p:cBhvr>
                                      <p:tavLst>
                                        <p:tav tm="0">
                                          <p:val>
                                            <p:fltVal val="0"/>
                                          </p:val>
                                        </p:tav>
                                        <p:tav tm="100000">
                                          <p:val>
                                            <p:strVal val="#ppt_w"/>
                                          </p:val>
                                        </p:tav>
                                      </p:tavLst>
                                    </p:anim>
                                    <p:anim calcmode="lin" valueType="num">
                                      <p:cBhvr>
                                        <p:cTn id="71" dur="500" fill="hold"/>
                                        <p:tgtEl>
                                          <p:spTgt spid="54"/>
                                        </p:tgtEl>
                                        <p:attrNameLst>
                                          <p:attrName>ppt_h</p:attrName>
                                        </p:attrNameLst>
                                      </p:cBhvr>
                                      <p:tavLst>
                                        <p:tav tm="0">
                                          <p:val>
                                            <p:strVal val="#ppt_h"/>
                                          </p:val>
                                        </p:tav>
                                        <p:tav tm="100000">
                                          <p:val>
                                            <p:strVal val="#ppt_h"/>
                                          </p:val>
                                        </p:tav>
                                      </p:tavLst>
                                    </p:anim>
                                  </p:childTnLst>
                                </p:cTn>
                              </p:par>
                              <p:par>
                                <p:cTn id="72" presetID="17" presetClass="entr" presetSubtype="1" fill="hold" grpId="0" nodeType="withEffect">
                                  <p:stCondLst>
                                    <p:cond delay="0"/>
                                  </p:stCondLst>
                                  <p:childTnLst>
                                    <p:set>
                                      <p:cBhvr>
                                        <p:cTn id="73" dur="1" fill="hold">
                                          <p:stCondLst>
                                            <p:cond delay="0"/>
                                          </p:stCondLst>
                                        </p:cTn>
                                        <p:tgtEl>
                                          <p:spTgt spid="53"/>
                                        </p:tgtEl>
                                        <p:attrNameLst>
                                          <p:attrName>style.visibility</p:attrName>
                                        </p:attrNameLst>
                                      </p:cBhvr>
                                      <p:to>
                                        <p:strVal val="visible"/>
                                      </p:to>
                                    </p:set>
                                    <p:anim calcmode="lin" valueType="num">
                                      <p:cBhvr>
                                        <p:cTn id="74" dur="500" fill="hold"/>
                                        <p:tgtEl>
                                          <p:spTgt spid="53"/>
                                        </p:tgtEl>
                                        <p:attrNameLst>
                                          <p:attrName>ppt_x</p:attrName>
                                        </p:attrNameLst>
                                      </p:cBhvr>
                                      <p:tavLst>
                                        <p:tav tm="0">
                                          <p:val>
                                            <p:strVal val="#ppt_x"/>
                                          </p:val>
                                        </p:tav>
                                        <p:tav tm="100000">
                                          <p:val>
                                            <p:strVal val="#ppt_x"/>
                                          </p:val>
                                        </p:tav>
                                      </p:tavLst>
                                    </p:anim>
                                    <p:anim calcmode="lin" valueType="num">
                                      <p:cBhvr>
                                        <p:cTn id="75" dur="500" fill="hold"/>
                                        <p:tgtEl>
                                          <p:spTgt spid="53"/>
                                        </p:tgtEl>
                                        <p:attrNameLst>
                                          <p:attrName>ppt_y</p:attrName>
                                        </p:attrNameLst>
                                      </p:cBhvr>
                                      <p:tavLst>
                                        <p:tav tm="0">
                                          <p:val>
                                            <p:strVal val="#ppt_y-#ppt_h/2"/>
                                          </p:val>
                                        </p:tav>
                                        <p:tav tm="100000">
                                          <p:val>
                                            <p:strVal val="#ppt_y"/>
                                          </p:val>
                                        </p:tav>
                                      </p:tavLst>
                                    </p:anim>
                                    <p:anim calcmode="lin" valueType="num">
                                      <p:cBhvr>
                                        <p:cTn id="76" dur="500" fill="hold"/>
                                        <p:tgtEl>
                                          <p:spTgt spid="53"/>
                                        </p:tgtEl>
                                        <p:attrNameLst>
                                          <p:attrName>ppt_w</p:attrName>
                                        </p:attrNameLst>
                                      </p:cBhvr>
                                      <p:tavLst>
                                        <p:tav tm="0">
                                          <p:val>
                                            <p:strVal val="#ppt_w"/>
                                          </p:val>
                                        </p:tav>
                                        <p:tav tm="100000">
                                          <p:val>
                                            <p:strVal val="#ppt_w"/>
                                          </p:val>
                                        </p:tav>
                                      </p:tavLst>
                                    </p:anim>
                                    <p:anim calcmode="lin" valueType="num">
                                      <p:cBhvr>
                                        <p:cTn id="77" dur="500" fill="hold"/>
                                        <p:tgtEl>
                                          <p:spTgt spid="53"/>
                                        </p:tgtEl>
                                        <p:attrNameLst>
                                          <p:attrName>ppt_h</p:attrName>
                                        </p:attrNameLst>
                                      </p:cBhvr>
                                      <p:tavLst>
                                        <p:tav tm="0">
                                          <p:val>
                                            <p:fltVal val="0"/>
                                          </p:val>
                                        </p:tav>
                                        <p:tav tm="100000">
                                          <p:val>
                                            <p:strVal val="#ppt_h"/>
                                          </p:val>
                                        </p:tav>
                                      </p:tavLst>
                                    </p:anim>
                                  </p:childTnLst>
                                </p:cTn>
                              </p:par>
                            </p:childTnLst>
                          </p:cTn>
                        </p:par>
                        <p:par>
                          <p:cTn id="78" fill="hold">
                            <p:stCondLst>
                              <p:cond delay="2500"/>
                            </p:stCondLst>
                            <p:childTnLst>
                              <p:par>
                                <p:cTn id="79" presetID="23" presetClass="entr" presetSubtype="288" fill="hold" grpId="0" nodeType="afterEffect">
                                  <p:stCondLst>
                                    <p:cond delay="0"/>
                                  </p:stCondLst>
                                  <p:childTnLst>
                                    <p:set>
                                      <p:cBhvr>
                                        <p:cTn id="80" dur="1" fill="hold">
                                          <p:stCondLst>
                                            <p:cond delay="0"/>
                                          </p:stCondLst>
                                        </p:cTn>
                                        <p:tgtEl>
                                          <p:spTgt spid="44"/>
                                        </p:tgtEl>
                                        <p:attrNameLst>
                                          <p:attrName>style.visibility</p:attrName>
                                        </p:attrNameLst>
                                      </p:cBhvr>
                                      <p:to>
                                        <p:strVal val="visible"/>
                                      </p:to>
                                    </p:set>
                                    <p:anim calcmode="lin" valueType="num">
                                      <p:cBhvr>
                                        <p:cTn id="81" dur="500" fill="hold"/>
                                        <p:tgtEl>
                                          <p:spTgt spid="44"/>
                                        </p:tgtEl>
                                        <p:attrNameLst>
                                          <p:attrName>ppt_w</p:attrName>
                                        </p:attrNameLst>
                                      </p:cBhvr>
                                      <p:tavLst>
                                        <p:tav tm="0">
                                          <p:val>
                                            <p:strVal val="4/3*#ppt_w"/>
                                          </p:val>
                                        </p:tav>
                                        <p:tav tm="100000">
                                          <p:val>
                                            <p:strVal val="#ppt_w"/>
                                          </p:val>
                                        </p:tav>
                                      </p:tavLst>
                                    </p:anim>
                                    <p:anim calcmode="lin" valueType="num">
                                      <p:cBhvr>
                                        <p:cTn id="82" dur="500" fill="hold"/>
                                        <p:tgtEl>
                                          <p:spTgt spid="44"/>
                                        </p:tgtEl>
                                        <p:attrNameLst>
                                          <p:attrName>ppt_h</p:attrName>
                                        </p:attrNameLst>
                                      </p:cBhvr>
                                      <p:tavLst>
                                        <p:tav tm="0">
                                          <p:val>
                                            <p:strVal val="4/3*#ppt_h"/>
                                          </p:val>
                                        </p:tav>
                                        <p:tav tm="100000">
                                          <p:val>
                                            <p:strVal val="#ppt_h"/>
                                          </p:val>
                                        </p:tav>
                                      </p:tavLst>
                                    </p:anim>
                                  </p:childTnLst>
                                </p:cTn>
                              </p:par>
                              <p:par>
                                <p:cTn id="83" presetID="23" presetClass="entr" presetSubtype="288"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anim calcmode="lin" valueType="num">
                                      <p:cBhvr>
                                        <p:cTn id="85" dur="500" fill="hold"/>
                                        <p:tgtEl>
                                          <p:spTgt spid="46"/>
                                        </p:tgtEl>
                                        <p:attrNameLst>
                                          <p:attrName>ppt_w</p:attrName>
                                        </p:attrNameLst>
                                      </p:cBhvr>
                                      <p:tavLst>
                                        <p:tav tm="0">
                                          <p:val>
                                            <p:strVal val="4/3*#ppt_w"/>
                                          </p:val>
                                        </p:tav>
                                        <p:tav tm="100000">
                                          <p:val>
                                            <p:strVal val="#ppt_w"/>
                                          </p:val>
                                        </p:tav>
                                      </p:tavLst>
                                    </p:anim>
                                    <p:anim calcmode="lin" valueType="num">
                                      <p:cBhvr>
                                        <p:cTn id="86" dur="500" fill="hold"/>
                                        <p:tgtEl>
                                          <p:spTgt spid="46"/>
                                        </p:tgtEl>
                                        <p:attrNameLst>
                                          <p:attrName>ppt_h</p:attrName>
                                        </p:attrNameLst>
                                      </p:cBhvr>
                                      <p:tavLst>
                                        <p:tav tm="0">
                                          <p:val>
                                            <p:strVal val="4/3*#ppt_h"/>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61">
                                            <p:txEl>
                                              <p:pRg st="2" end="2"/>
                                            </p:txEl>
                                          </p:spTgt>
                                        </p:tgtEl>
                                        <p:attrNameLst>
                                          <p:attrName>style.visibility</p:attrName>
                                        </p:attrNameLst>
                                      </p:cBhvr>
                                      <p:to>
                                        <p:strVal val="visible"/>
                                      </p:to>
                                    </p:set>
                                    <p:animEffect transition="in" filter="fade">
                                      <p:cBhvr>
                                        <p:cTn id="91" dur="500"/>
                                        <p:tgtEl>
                                          <p:spTgt spid="61">
                                            <p:txEl>
                                              <p:pRg st="2" end="2"/>
                                            </p:txEl>
                                          </p:spTgt>
                                        </p:tgtEl>
                                      </p:cBhvr>
                                    </p:animEffect>
                                    <p:anim calcmode="lin" valueType="num">
                                      <p:cBhvr>
                                        <p:cTn id="92"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93"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500"/>
                            </p:stCondLst>
                            <p:childTnLst>
                              <p:par>
                                <p:cTn id="95" presetID="17" presetClass="entr" presetSubtype="2" fill="hold" grpId="0" nodeType="afterEffect">
                                  <p:stCondLst>
                                    <p:cond delay="0"/>
                                  </p:stCondLst>
                                  <p:childTnLst>
                                    <p:set>
                                      <p:cBhvr>
                                        <p:cTn id="96" dur="1" fill="hold">
                                          <p:stCondLst>
                                            <p:cond delay="0"/>
                                          </p:stCondLst>
                                        </p:cTn>
                                        <p:tgtEl>
                                          <p:spTgt spid="76"/>
                                        </p:tgtEl>
                                        <p:attrNameLst>
                                          <p:attrName>style.visibility</p:attrName>
                                        </p:attrNameLst>
                                      </p:cBhvr>
                                      <p:to>
                                        <p:strVal val="visible"/>
                                      </p:to>
                                    </p:set>
                                    <p:anim calcmode="lin" valueType="num">
                                      <p:cBhvr>
                                        <p:cTn id="97" dur="500" fill="hold"/>
                                        <p:tgtEl>
                                          <p:spTgt spid="76"/>
                                        </p:tgtEl>
                                        <p:attrNameLst>
                                          <p:attrName>ppt_x</p:attrName>
                                        </p:attrNameLst>
                                      </p:cBhvr>
                                      <p:tavLst>
                                        <p:tav tm="0">
                                          <p:val>
                                            <p:strVal val="#ppt_x+#ppt_w/2"/>
                                          </p:val>
                                        </p:tav>
                                        <p:tav tm="100000">
                                          <p:val>
                                            <p:strVal val="#ppt_x"/>
                                          </p:val>
                                        </p:tav>
                                      </p:tavLst>
                                    </p:anim>
                                    <p:anim calcmode="lin" valueType="num">
                                      <p:cBhvr>
                                        <p:cTn id="98" dur="500" fill="hold"/>
                                        <p:tgtEl>
                                          <p:spTgt spid="76"/>
                                        </p:tgtEl>
                                        <p:attrNameLst>
                                          <p:attrName>ppt_y</p:attrName>
                                        </p:attrNameLst>
                                      </p:cBhvr>
                                      <p:tavLst>
                                        <p:tav tm="0">
                                          <p:val>
                                            <p:strVal val="#ppt_y"/>
                                          </p:val>
                                        </p:tav>
                                        <p:tav tm="100000">
                                          <p:val>
                                            <p:strVal val="#ppt_y"/>
                                          </p:val>
                                        </p:tav>
                                      </p:tavLst>
                                    </p:anim>
                                    <p:anim calcmode="lin" valueType="num">
                                      <p:cBhvr>
                                        <p:cTn id="99" dur="500" fill="hold"/>
                                        <p:tgtEl>
                                          <p:spTgt spid="76"/>
                                        </p:tgtEl>
                                        <p:attrNameLst>
                                          <p:attrName>ppt_w</p:attrName>
                                        </p:attrNameLst>
                                      </p:cBhvr>
                                      <p:tavLst>
                                        <p:tav tm="0">
                                          <p:val>
                                            <p:fltVal val="0"/>
                                          </p:val>
                                        </p:tav>
                                        <p:tav tm="100000">
                                          <p:val>
                                            <p:strVal val="#ppt_w"/>
                                          </p:val>
                                        </p:tav>
                                      </p:tavLst>
                                    </p:anim>
                                    <p:anim calcmode="lin" valueType="num">
                                      <p:cBhvr>
                                        <p:cTn id="100" dur="500" fill="hold"/>
                                        <p:tgtEl>
                                          <p:spTgt spid="76"/>
                                        </p:tgtEl>
                                        <p:attrNameLst>
                                          <p:attrName>ppt_h</p:attrName>
                                        </p:attrNameLst>
                                      </p:cBhvr>
                                      <p:tavLst>
                                        <p:tav tm="0">
                                          <p:val>
                                            <p:strVal val="#ppt_h"/>
                                          </p:val>
                                        </p:tav>
                                        <p:tav tm="100000">
                                          <p:val>
                                            <p:strVal val="#ppt_h"/>
                                          </p:val>
                                        </p:tav>
                                      </p:tavLst>
                                    </p:anim>
                                  </p:childTnLst>
                                </p:cTn>
                              </p:par>
                            </p:childTnLst>
                          </p:cTn>
                        </p:par>
                        <p:par>
                          <p:cTn id="101" fill="hold">
                            <p:stCondLst>
                              <p:cond delay="1000"/>
                            </p:stCondLst>
                            <p:childTnLst>
                              <p:par>
                                <p:cTn id="102" presetID="17" presetClass="entr" presetSubtype="2" fill="hold" grpId="0" nodeType="afterEffect">
                                  <p:stCondLst>
                                    <p:cond delay="0"/>
                                  </p:stCondLst>
                                  <p:childTnLst>
                                    <p:set>
                                      <p:cBhvr>
                                        <p:cTn id="103" dur="1" fill="hold">
                                          <p:stCondLst>
                                            <p:cond delay="0"/>
                                          </p:stCondLst>
                                        </p:cTn>
                                        <p:tgtEl>
                                          <p:spTgt spid="84"/>
                                        </p:tgtEl>
                                        <p:attrNameLst>
                                          <p:attrName>style.visibility</p:attrName>
                                        </p:attrNameLst>
                                      </p:cBhvr>
                                      <p:to>
                                        <p:strVal val="visible"/>
                                      </p:to>
                                    </p:set>
                                    <p:anim calcmode="lin" valueType="num">
                                      <p:cBhvr>
                                        <p:cTn id="104" dur="500" fill="hold"/>
                                        <p:tgtEl>
                                          <p:spTgt spid="84"/>
                                        </p:tgtEl>
                                        <p:attrNameLst>
                                          <p:attrName>ppt_x</p:attrName>
                                        </p:attrNameLst>
                                      </p:cBhvr>
                                      <p:tavLst>
                                        <p:tav tm="0">
                                          <p:val>
                                            <p:strVal val="#ppt_x+#ppt_w/2"/>
                                          </p:val>
                                        </p:tav>
                                        <p:tav tm="100000">
                                          <p:val>
                                            <p:strVal val="#ppt_x"/>
                                          </p:val>
                                        </p:tav>
                                      </p:tavLst>
                                    </p:anim>
                                    <p:anim calcmode="lin" valueType="num">
                                      <p:cBhvr>
                                        <p:cTn id="105" dur="500" fill="hold"/>
                                        <p:tgtEl>
                                          <p:spTgt spid="84"/>
                                        </p:tgtEl>
                                        <p:attrNameLst>
                                          <p:attrName>ppt_y</p:attrName>
                                        </p:attrNameLst>
                                      </p:cBhvr>
                                      <p:tavLst>
                                        <p:tav tm="0">
                                          <p:val>
                                            <p:strVal val="#ppt_y"/>
                                          </p:val>
                                        </p:tav>
                                        <p:tav tm="100000">
                                          <p:val>
                                            <p:strVal val="#ppt_y"/>
                                          </p:val>
                                        </p:tav>
                                      </p:tavLst>
                                    </p:anim>
                                    <p:anim calcmode="lin" valueType="num">
                                      <p:cBhvr>
                                        <p:cTn id="106" dur="500" fill="hold"/>
                                        <p:tgtEl>
                                          <p:spTgt spid="84"/>
                                        </p:tgtEl>
                                        <p:attrNameLst>
                                          <p:attrName>ppt_w</p:attrName>
                                        </p:attrNameLst>
                                      </p:cBhvr>
                                      <p:tavLst>
                                        <p:tav tm="0">
                                          <p:val>
                                            <p:fltVal val="0"/>
                                          </p:val>
                                        </p:tav>
                                        <p:tav tm="100000">
                                          <p:val>
                                            <p:strVal val="#ppt_w"/>
                                          </p:val>
                                        </p:tav>
                                      </p:tavLst>
                                    </p:anim>
                                    <p:anim calcmode="lin" valueType="num">
                                      <p:cBhvr>
                                        <p:cTn id="107" dur="500" fill="hold"/>
                                        <p:tgtEl>
                                          <p:spTgt spid="84"/>
                                        </p:tgtEl>
                                        <p:attrNameLst>
                                          <p:attrName>ppt_h</p:attrName>
                                        </p:attrNameLst>
                                      </p:cBhvr>
                                      <p:tavLst>
                                        <p:tav tm="0">
                                          <p:val>
                                            <p:strVal val="#ppt_h"/>
                                          </p:val>
                                        </p:tav>
                                        <p:tav tm="100000">
                                          <p:val>
                                            <p:strVal val="#ppt_h"/>
                                          </p:val>
                                        </p:tav>
                                      </p:tavLst>
                                    </p:anim>
                                  </p:childTnLst>
                                </p:cTn>
                              </p:par>
                            </p:childTnLst>
                          </p:cTn>
                        </p:par>
                        <p:par>
                          <p:cTn id="108" fill="hold">
                            <p:stCondLst>
                              <p:cond delay="1500"/>
                            </p:stCondLst>
                            <p:childTnLst>
                              <p:par>
                                <p:cTn id="109" presetID="17" presetClass="entr" presetSubtype="2" fill="hold" nodeType="afterEffect">
                                  <p:stCondLst>
                                    <p:cond delay="0"/>
                                  </p:stCondLst>
                                  <p:childTnLst>
                                    <p:set>
                                      <p:cBhvr>
                                        <p:cTn id="110" dur="1" fill="hold">
                                          <p:stCondLst>
                                            <p:cond delay="0"/>
                                          </p:stCondLst>
                                        </p:cTn>
                                        <p:tgtEl>
                                          <p:spTgt spid="85"/>
                                        </p:tgtEl>
                                        <p:attrNameLst>
                                          <p:attrName>style.visibility</p:attrName>
                                        </p:attrNameLst>
                                      </p:cBhvr>
                                      <p:to>
                                        <p:strVal val="visible"/>
                                      </p:to>
                                    </p:set>
                                    <p:anim calcmode="lin" valueType="num">
                                      <p:cBhvr>
                                        <p:cTn id="111" dur="500" fill="hold"/>
                                        <p:tgtEl>
                                          <p:spTgt spid="85"/>
                                        </p:tgtEl>
                                        <p:attrNameLst>
                                          <p:attrName>ppt_x</p:attrName>
                                        </p:attrNameLst>
                                      </p:cBhvr>
                                      <p:tavLst>
                                        <p:tav tm="0">
                                          <p:val>
                                            <p:strVal val="#ppt_x+#ppt_w/2"/>
                                          </p:val>
                                        </p:tav>
                                        <p:tav tm="100000">
                                          <p:val>
                                            <p:strVal val="#ppt_x"/>
                                          </p:val>
                                        </p:tav>
                                      </p:tavLst>
                                    </p:anim>
                                    <p:anim calcmode="lin" valueType="num">
                                      <p:cBhvr>
                                        <p:cTn id="112" dur="500" fill="hold"/>
                                        <p:tgtEl>
                                          <p:spTgt spid="85"/>
                                        </p:tgtEl>
                                        <p:attrNameLst>
                                          <p:attrName>ppt_y</p:attrName>
                                        </p:attrNameLst>
                                      </p:cBhvr>
                                      <p:tavLst>
                                        <p:tav tm="0">
                                          <p:val>
                                            <p:strVal val="#ppt_y"/>
                                          </p:val>
                                        </p:tav>
                                        <p:tav tm="100000">
                                          <p:val>
                                            <p:strVal val="#ppt_y"/>
                                          </p:val>
                                        </p:tav>
                                      </p:tavLst>
                                    </p:anim>
                                    <p:anim calcmode="lin" valueType="num">
                                      <p:cBhvr>
                                        <p:cTn id="113" dur="500" fill="hold"/>
                                        <p:tgtEl>
                                          <p:spTgt spid="85"/>
                                        </p:tgtEl>
                                        <p:attrNameLst>
                                          <p:attrName>ppt_w</p:attrName>
                                        </p:attrNameLst>
                                      </p:cBhvr>
                                      <p:tavLst>
                                        <p:tav tm="0">
                                          <p:val>
                                            <p:fltVal val="0"/>
                                          </p:val>
                                        </p:tav>
                                        <p:tav tm="100000">
                                          <p:val>
                                            <p:strVal val="#ppt_w"/>
                                          </p:val>
                                        </p:tav>
                                      </p:tavLst>
                                    </p:anim>
                                    <p:anim calcmode="lin" valueType="num">
                                      <p:cBhvr>
                                        <p:cTn id="114" dur="500" fill="hold"/>
                                        <p:tgtEl>
                                          <p:spTgt spid="85"/>
                                        </p:tgtEl>
                                        <p:attrNameLst>
                                          <p:attrName>ppt_h</p:attrName>
                                        </p:attrNameLst>
                                      </p:cBhvr>
                                      <p:tavLst>
                                        <p:tav tm="0">
                                          <p:val>
                                            <p:strVal val="#ppt_h"/>
                                          </p:val>
                                        </p:tav>
                                        <p:tav tm="100000">
                                          <p:val>
                                            <p:strVal val="#ppt_h"/>
                                          </p:val>
                                        </p:tav>
                                      </p:tavLst>
                                    </p:anim>
                                  </p:childTnLst>
                                </p:cTn>
                              </p:par>
                            </p:childTnLst>
                          </p:cTn>
                        </p:par>
                        <p:par>
                          <p:cTn id="115" fill="hold">
                            <p:stCondLst>
                              <p:cond delay="2000"/>
                            </p:stCondLst>
                            <p:childTnLst>
                              <p:par>
                                <p:cTn id="116" presetID="23" presetClass="entr" presetSubtype="288" fill="hold" grpId="0" nodeType="afterEffect">
                                  <p:stCondLst>
                                    <p:cond delay="0"/>
                                  </p:stCondLst>
                                  <p:childTnLst>
                                    <p:set>
                                      <p:cBhvr>
                                        <p:cTn id="117" dur="1" fill="hold">
                                          <p:stCondLst>
                                            <p:cond delay="0"/>
                                          </p:stCondLst>
                                        </p:cTn>
                                        <p:tgtEl>
                                          <p:spTgt spid="45"/>
                                        </p:tgtEl>
                                        <p:attrNameLst>
                                          <p:attrName>style.visibility</p:attrName>
                                        </p:attrNameLst>
                                      </p:cBhvr>
                                      <p:to>
                                        <p:strVal val="visible"/>
                                      </p:to>
                                    </p:set>
                                    <p:anim calcmode="lin" valueType="num">
                                      <p:cBhvr>
                                        <p:cTn id="118" dur="500" fill="hold"/>
                                        <p:tgtEl>
                                          <p:spTgt spid="45"/>
                                        </p:tgtEl>
                                        <p:attrNameLst>
                                          <p:attrName>ppt_w</p:attrName>
                                        </p:attrNameLst>
                                      </p:cBhvr>
                                      <p:tavLst>
                                        <p:tav tm="0">
                                          <p:val>
                                            <p:strVal val="4/3*#ppt_w"/>
                                          </p:val>
                                        </p:tav>
                                        <p:tav tm="100000">
                                          <p:val>
                                            <p:strVal val="#ppt_w"/>
                                          </p:val>
                                        </p:tav>
                                      </p:tavLst>
                                    </p:anim>
                                    <p:anim calcmode="lin" valueType="num">
                                      <p:cBhvr>
                                        <p:cTn id="119" dur="500" fill="hold"/>
                                        <p:tgtEl>
                                          <p:spTgt spid="45"/>
                                        </p:tgtEl>
                                        <p:attrNameLst>
                                          <p:attrName>ppt_h</p:attrName>
                                        </p:attrNameLst>
                                      </p:cBhvr>
                                      <p:tavLst>
                                        <p:tav tm="0">
                                          <p:val>
                                            <p:strVal val="4/3*#ppt_h"/>
                                          </p:val>
                                        </p:tav>
                                        <p:tav tm="100000">
                                          <p:val>
                                            <p:strVal val="#ppt_h"/>
                                          </p:val>
                                        </p:tav>
                                      </p:tavLst>
                                    </p:anim>
                                  </p:childTnLst>
                                </p:cTn>
                              </p:par>
                            </p:childTnLst>
                          </p:cTn>
                        </p:par>
                        <p:par>
                          <p:cTn id="120" fill="hold">
                            <p:stCondLst>
                              <p:cond delay="2500"/>
                            </p:stCondLst>
                            <p:childTnLst>
                              <p:par>
                                <p:cTn id="121" presetID="17" presetClass="entr" presetSubtype="1" fill="hold" grpId="0" nodeType="afterEffect">
                                  <p:stCondLst>
                                    <p:cond delay="0"/>
                                  </p:stCondLst>
                                  <p:childTnLst>
                                    <p:set>
                                      <p:cBhvr>
                                        <p:cTn id="122" dur="1" fill="hold">
                                          <p:stCondLst>
                                            <p:cond delay="0"/>
                                          </p:stCondLst>
                                        </p:cTn>
                                        <p:tgtEl>
                                          <p:spTgt spid="75"/>
                                        </p:tgtEl>
                                        <p:attrNameLst>
                                          <p:attrName>style.visibility</p:attrName>
                                        </p:attrNameLst>
                                      </p:cBhvr>
                                      <p:to>
                                        <p:strVal val="visible"/>
                                      </p:to>
                                    </p:set>
                                    <p:anim calcmode="lin" valueType="num">
                                      <p:cBhvr>
                                        <p:cTn id="123" dur="500" fill="hold"/>
                                        <p:tgtEl>
                                          <p:spTgt spid="75"/>
                                        </p:tgtEl>
                                        <p:attrNameLst>
                                          <p:attrName>ppt_x</p:attrName>
                                        </p:attrNameLst>
                                      </p:cBhvr>
                                      <p:tavLst>
                                        <p:tav tm="0">
                                          <p:val>
                                            <p:strVal val="#ppt_x"/>
                                          </p:val>
                                        </p:tav>
                                        <p:tav tm="100000">
                                          <p:val>
                                            <p:strVal val="#ppt_x"/>
                                          </p:val>
                                        </p:tav>
                                      </p:tavLst>
                                    </p:anim>
                                    <p:anim calcmode="lin" valueType="num">
                                      <p:cBhvr>
                                        <p:cTn id="124" dur="500" fill="hold"/>
                                        <p:tgtEl>
                                          <p:spTgt spid="75"/>
                                        </p:tgtEl>
                                        <p:attrNameLst>
                                          <p:attrName>ppt_y</p:attrName>
                                        </p:attrNameLst>
                                      </p:cBhvr>
                                      <p:tavLst>
                                        <p:tav tm="0">
                                          <p:val>
                                            <p:strVal val="#ppt_y-#ppt_h/2"/>
                                          </p:val>
                                        </p:tav>
                                        <p:tav tm="100000">
                                          <p:val>
                                            <p:strVal val="#ppt_y"/>
                                          </p:val>
                                        </p:tav>
                                      </p:tavLst>
                                    </p:anim>
                                    <p:anim calcmode="lin" valueType="num">
                                      <p:cBhvr>
                                        <p:cTn id="125" dur="500" fill="hold"/>
                                        <p:tgtEl>
                                          <p:spTgt spid="75"/>
                                        </p:tgtEl>
                                        <p:attrNameLst>
                                          <p:attrName>ppt_w</p:attrName>
                                        </p:attrNameLst>
                                      </p:cBhvr>
                                      <p:tavLst>
                                        <p:tav tm="0">
                                          <p:val>
                                            <p:strVal val="#ppt_w"/>
                                          </p:val>
                                        </p:tav>
                                        <p:tav tm="100000">
                                          <p:val>
                                            <p:strVal val="#ppt_w"/>
                                          </p:val>
                                        </p:tav>
                                      </p:tavLst>
                                    </p:anim>
                                    <p:anim calcmode="lin" valueType="num">
                                      <p:cBhvr>
                                        <p:cTn id="126" dur="500" fill="hold"/>
                                        <p:tgtEl>
                                          <p:spTgt spid="75"/>
                                        </p:tgtEl>
                                        <p:attrNameLst>
                                          <p:attrName>ppt_h</p:attrName>
                                        </p:attrNameLst>
                                      </p:cBhvr>
                                      <p:tavLst>
                                        <p:tav tm="0">
                                          <p:val>
                                            <p:fltVal val="0"/>
                                          </p:val>
                                        </p:tav>
                                        <p:tav tm="100000">
                                          <p:val>
                                            <p:strVal val="#ppt_h"/>
                                          </p:val>
                                        </p:tav>
                                      </p:tavLst>
                                    </p:anim>
                                  </p:childTnLst>
                                </p:cTn>
                              </p:par>
                              <p:par>
                                <p:cTn id="127" presetID="9" presetClass="entr" presetSubtype="0" fill="hold" grpId="0" nodeType="withEffect">
                                  <p:stCondLst>
                                    <p:cond delay="0"/>
                                  </p:stCondLst>
                                  <p:childTnLst>
                                    <p:set>
                                      <p:cBhvr>
                                        <p:cTn id="128" dur="1" fill="hold">
                                          <p:stCondLst>
                                            <p:cond delay="0"/>
                                          </p:stCondLst>
                                        </p:cTn>
                                        <p:tgtEl>
                                          <p:spTgt spid="50"/>
                                        </p:tgtEl>
                                        <p:attrNameLst>
                                          <p:attrName>style.visibility</p:attrName>
                                        </p:attrNameLst>
                                      </p:cBhvr>
                                      <p:to>
                                        <p:strVal val="visible"/>
                                      </p:to>
                                    </p:set>
                                    <p:animEffect transition="in" filter="dissolve">
                                      <p:cBhvr>
                                        <p:cTn id="129" dur="500"/>
                                        <p:tgtEl>
                                          <p:spTgt spid="50"/>
                                        </p:tgtEl>
                                      </p:cBhvr>
                                    </p:animEffect>
                                  </p:childTnLst>
                                </p:cTn>
                              </p:par>
                              <p:par>
                                <p:cTn id="130" presetID="17" presetClass="entr" presetSubtype="1" fill="hold" grpId="0" nodeType="withEffect">
                                  <p:stCondLst>
                                    <p:cond delay="0"/>
                                  </p:stCondLst>
                                  <p:childTnLst>
                                    <p:set>
                                      <p:cBhvr>
                                        <p:cTn id="131" dur="1" fill="hold">
                                          <p:stCondLst>
                                            <p:cond delay="0"/>
                                          </p:stCondLst>
                                        </p:cTn>
                                        <p:tgtEl>
                                          <p:spTgt spid="74"/>
                                        </p:tgtEl>
                                        <p:attrNameLst>
                                          <p:attrName>style.visibility</p:attrName>
                                        </p:attrNameLst>
                                      </p:cBhvr>
                                      <p:to>
                                        <p:strVal val="visible"/>
                                      </p:to>
                                    </p:set>
                                    <p:anim calcmode="lin" valueType="num">
                                      <p:cBhvr>
                                        <p:cTn id="132" dur="500" fill="hold"/>
                                        <p:tgtEl>
                                          <p:spTgt spid="74"/>
                                        </p:tgtEl>
                                        <p:attrNameLst>
                                          <p:attrName>ppt_x</p:attrName>
                                        </p:attrNameLst>
                                      </p:cBhvr>
                                      <p:tavLst>
                                        <p:tav tm="0">
                                          <p:val>
                                            <p:strVal val="#ppt_x"/>
                                          </p:val>
                                        </p:tav>
                                        <p:tav tm="100000">
                                          <p:val>
                                            <p:strVal val="#ppt_x"/>
                                          </p:val>
                                        </p:tav>
                                      </p:tavLst>
                                    </p:anim>
                                    <p:anim calcmode="lin" valueType="num">
                                      <p:cBhvr>
                                        <p:cTn id="133" dur="500" fill="hold"/>
                                        <p:tgtEl>
                                          <p:spTgt spid="74"/>
                                        </p:tgtEl>
                                        <p:attrNameLst>
                                          <p:attrName>ppt_y</p:attrName>
                                        </p:attrNameLst>
                                      </p:cBhvr>
                                      <p:tavLst>
                                        <p:tav tm="0">
                                          <p:val>
                                            <p:strVal val="#ppt_y-#ppt_h/2"/>
                                          </p:val>
                                        </p:tav>
                                        <p:tav tm="100000">
                                          <p:val>
                                            <p:strVal val="#ppt_y"/>
                                          </p:val>
                                        </p:tav>
                                      </p:tavLst>
                                    </p:anim>
                                    <p:anim calcmode="lin" valueType="num">
                                      <p:cBhvr>
                                        <p:cTn id="134" dur="500" fill="hold"/>
                                        <p:tgtEl>
                                          <p:spTgt spid="74"/>
                                        </p:tgtEl>
                                        <p:attrNameLst>
                                          <p:attrName>ppt_w</p:attrName>
                                        </p:attrNameLst>
                                      </p:cBhvr>
                                      <p:tavLst>
                                        <p:tav tm="0">
                                          <p:val>
                                            <p:strVal val="#ppt_w"/>
                                          </p:val>
                                        </p:tav>
                                        <p:tav tm="100000">
                                          <p:val>
                                            <p:strVal val="#ppt_w"/>
                                          </p:val>
                                        </p:tav>
                                      </p:tavLst>
                                    </p:anim>
                                    <p:anim calcmode="lin" valueType="num">
                                      <p:cBhvr>
                                        <p:cTn id="135" dur="500" fill="hold"/>
                                        <p:tgtEl>
                                          <p:spTgt spid="74"/>
                                        </p:tgtEl>
                                        <p:attrNameLst>
                                          <p:attrName>ppt_h</p:attrName>
                                        </p:attrNameLst>
                                      </p:cBhvr>
                                      <p:tavLst>
                                        <p:tav tm="0">
                                          <p:val>
                                            <p:fltVal val="0"/>
                                          </p:val>
                                        </p:tav>
                                        <p:tav tm="100000">
                                          <p:val>
                                            <p:strVal val="#ppt_h"/>
                                          </p:val>
                                        </p:tav>
                                      </p:tavLst>
                                    </p:anim>
                                  </p:childTnLst>
                                </p:cTn>
                              </p:par>
                              <p:par>
                                <p:cTn id="136" presetID="9" presetClass="entr" presetSubtype="0" fill="hold" grpId="0" nodeType="withEffect">
                                  <p:stCondLst>
                                    <p:cond delay="0"/>
                                  </p:stCondLst>
                                  <p:childTnLst>
                                    <p:set>
                                      <p:cBhvr>
                                        <p:cTn id="137" dur="1" fill="hold">
                                          <p:stCondLst>
                                            <p:cond delay="0"/>
                                          </p:stCondLst>
                                        </p:cTn>
                                        <p:tgtEl>
                                          <p:spTgt spid="49"/>
                                        </p:tgtEl>
                                        <p:attrNameLst>
                                          <p:attrName>style.visibility</p:attrName>
                                        </p:attrNameLst>
                                      </p:cBhvr>
                                      <p:to>
                                        <p:strVal val="visible"/>
                                      </p:to>
                                    </p:set>
                                    <p:animEffect transition="in" filter="dissolve">
                                      <p:cBhvr>
                                        <p:cTn id="138" dur="500"/>
                                        <p:tgtEl>
                                          <p:spTgt spid="49"/>
                                        </p:tgtEl>
                                      </p:cBhvr>
                                    </p:animEffect>
                                  </p:childTnLst>
                                </p:cTn>
                              </p:par>
                            </p:childTnLst>
                          </p:cTn>
                        </p:par>
                        <p:par>
                          <p:cTn id="139" fill="hold">
                            <p:stCondLst>
                              <p:cond delay="3000"/>
                            </p:stCondLst>
                            <p:childTnLst>
                              <p:par>
                                <p:cTn id="140" presetID="23" presetClass="entr" presetSubtype="288" fill="hold" grpId="0" nodeType="afterEffect">
                                  <p:stCondLst>
                                    <p:cond delay="0"/>
                                  </p:stCondLst>
                                  <p:childTnLst>
                                    <p:set>
                                      <p:cBhvr>
                                        <p:cTn id="141" dur="1" fill="hold">
                                          <p:stCondLst>
                                            <p:cond delay="0"/>
                                          </p:stCondLst>
                                        </p:cTn>
                                        <p:tgtEl>
                                          <p:spTgt spid="48"/>
                                        </p:tgtEl>
                                        <p:attrNameLst>
                                          <p:attrName>style.visibility</p:attrName>
                                        </p:attrNameLst>
                                      </p:cBhvr>
                                      <p:to>
                                        <p:strVal val="visible"/>
                                      </p:to>
                                    </p:set>
                                    <p:anim calcmode="lin" valueType="num">
                                      <p:cBhvr>
                                        <p:cTn id="142" dur="500" fill="hold"/>
                                        <p:tgtEl>
                                          <p:spTgt spid="48"/>
                                        </p:tgtEl>
                                        <p:attrNameLst>
                                          <p:attrName>ppt_w</p:attrName>
                                        </p:attrNameLst>
                                      </p:cBhvr>
                                      <p:tavLst>
                                        <p:tav tm="0">
                                          <p:val>
                                            <p:strVal val="4/3*#ppt_w"/>
                                          </p:val>
                                        </p:tav>
                                        <p:tav tm="100000">
                                          <p:val>
                                            <p:strVal val="#ppt_w"/>
                                          </p:val>
                                        </p:tav>
                                      </p:tavLst>
                                    </p:anim>
                                    <p:anim calcmode="lin" valueType="num">
                                      <p:cBhvr>
                                        <p:cTn id="143" dur="500" fill="hold"/>
                                        <p:tgtEl>
                                          <p:spTgt spid="48"/>
                                        </p:tgtEl>
                                        <p:attrNameLst>
                                          <p:attrName>ppt_h</p:attrName>
                                        </p:attrNameLst>
                                      </p:cBhvr>
                                      <p:tavLst>
                                        <p:tav tm="0">
                                          <p:val>
                                            <p:strVal val="4/3*#ppt_h"/>
                                          </p:val>
                                        </p:tav>
                                        <p:tav tm="100000">
                                          <p:val>
                                            <p:strVal val="#ppt_h"/>
                                          </p:val>
                                        </p:tav>
                                      </p:tavLst>
                                    </p:anim>
                                  </p:childTnLst>
                                </p:cTn>
                              </p:par>
                              <p:par>
                                <p:cTn id="144" presetID="23" presetClass="entr" presetSubtype="288" fill="hold" grpId="0" nodeType="withEffect">
                                  <p:stCondLst>
                                    <p:cond delay="0"/>
                                  </p:stCondLst>
                                  <p:childTnLst>
                                    <p:set>
                                      <p:cBhvr>
                                        <p:cTn id="145" dur="1" fill="hold">
                                          <p:stCondLst>
                                            <p:cond delay="0"/>
                                          </p:stCondLst>
                                        </p:cTn>
                                        <p:tgtEl>
                                          <p:spTgt spid="47"/>
                                        </p:tgtEl>
                                        <p:attrNameLst>
                                          <p:attrName>style.visibility</p:attrName>
                                        </p:attrNameLst>
                                      </p:cBhvr>
                                      <p:to>
                                        <p:strVal val="visible"/>
                                      </p:to>
                                    </p:set>
                                    <p:anim calcmode="lin" valueType="num">
                                      <p:cBhvr>
                                        <p:cTn id="146" dur="500" fill="hold"/>
                                        <p:tgtEl>
                                          <p:spTgt spid="47"/>
                                        </p:tgtEl>
                                        <p:attrNameLst>
                                          <p:attrName>ppt_w</p:attrName>
                                        </p:attrNameLst>
                                      </p:cBhvr>
                                      <p:tavLst>
                                        <p:tav tm="0">
                                          <p:val>
                                            <p:strVal val="4/3*#ppt_w"/>
                                          </p:val>
                                        </p:tav>
                                        <p:tav tm="100000">
                                          <p:val>
                                            <p:strVal val="#ppt_w"/>
                                          </p:val>
                                        </p:tav>
                                      </p:tavLst>
                                    </p:anim>
                                    <p:anim calcmode="lin" valueType="num">
                                      <p:cBhvr>
                                        <p:cTn id="147" dur="500" fill="hold"/>
                                        <p:tgtEl>
                                          <p:spTgt spid="47"/>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43" grpId="0" animBg="1"/>
      <p:bldP spid="44" grpId="0"/>
      <p:bldP spid="45" grpId="0"/>
      <p:bldP spid="46" grpId="0"/>
      <p:bldP spid="47" grpId="0"/>
      <p:bldP spid="48" grpId="0"/>
      <p:bldP spid="49" grpId="0"/>
      <p:bldP spid="50" grpId="0"/>
      <p:bldP spid="51" grpId="0"/>
      <p:bldP spid="52" grpId="0"/>
      <p:bldP spid="53" grpId="0" animBg="1"/>
      <p:bldP spid="54" grpId="0" animBg="1"/>
      <p:bldP spid="55" grpId="0" animBg="1"/>
      <p:bldP spid="74" grpId="0" animBg="1"/>
      <p:bldP spid="75" grpId="0" animBg="1"/>
      <p:bldP spid="76" grpId="0" animBg="1"/>
      <p:bldP spid="84" grpId="0" animBg="1"/>
      <p:bldP spid="10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dirty="0"/>
          </a:p>
        </p:txBody>
      </p:sp>
      <p:sp>
        <p:nvSpPr>
          <p:cNvPr id="58" name="Freeform 57"/>
          <p:cNvSpPr>
            <a:spLocks noChangeAspect="1"/>
          </p:cNvSpPr>
          <p:nvPr/>
        </p:nvSpPr>
        <p:spPr bwMode="auto">
          <a:xfrm>
            <a:off x="4306189" y="2994819"/>
            <a:ext cx="1141413" cy="862012"/>
          </a:xfrm>
          <a:custGeom>
            <a:avLst/>
            <a:gdLst/>
            <a:ahLst/>
            <a:cxnLst>
              <a:cxn ang="0">
                <a:pos x="1798" y="0"/>
              </a:cxn>
              <a:cxn ang="0">
                <a:pos x="1772" y="52"/>
              </a:cxn>
              <a:cxn ang="0">
                <a:pos x="1721" y="154"/>
              </a:cxn>
              <a:cxn ang="0">
                <a:pos x="1665" y="257"/>
              </a:cxn>
              <a:cxn ang="0">
                <a:pos x="1606" y="357"/>
              </a:cxn>
              <a:cxn ang="0">
                <a:pos x="1546" y="457"/>
              </a:cxn>
              <a:cxn ang="0">
                <a:pos x="1486" y="554"/>
              </a:cxn>
              <a:cxn ang="0">
                <a:pos x="1425" y="649"/>
              </a:cxn>
              <a:cxn ang="0">
                <a:pos x="1364" y="740"/>
              </a:cxn>
              <a:cxn ang="0">
                <a:pos x="1304" y="827"/>
              </a:cxn>
              <a:cxn ang="0">
                <a:pos x="1246" y="909"/>
              </a:cxn>
              <a:cxn ang="0">
                <a:pos x="1190" y="987"/>
              </a:cxn>
              <a:cxn ang="0">
                <a:pos x="1138" y="1059"/>
              </a:cxn>
              <a:cxn ang="0">
                <a:pos x="1089" y="1124"/>
              </a:cxn>
              <a:cxn ang="0">
                <a:pos x="1044" y="1182"/>
              </a:cxn>
              <a:cxn ang="0">
                <a:pos x="1005" y="1233"/>
              </a:cxn>
              <a:cxn ang="0">
                <a:pos x="970" y="1277"/>
              </a:cxn>
              <a:cxn ang="0">
                <a:pos x="943" y="1311"/>
              </a:cxn>
              <a:cxn ang="0">
                <a:pos x="923" y="1337"/>
              </a:cxn>
              <a:cxn ang="0">
                <a:pos x="909" y="1352"/>
              </a:cxn>
              <a:cxn ang="0">
                <a:pos x="905" y="1357"/>
              </a:cxn>
              <a:cxn ang="0">
                <a:pos x="858" y="1298"/>
              </a:cxn>
              <a:cxn ang="0">
                <a:pos x="768" y="1181"/>
              </a:cxn>
              <a:cxn ang="0">
                <a:pos x="683" y="1069"/>
              </a:cxn>
              <a:cxn ang="0">
                <a:pos x="603" y="960"/>
              </a:cxn>
              <a:cxn ang="0">
                <a:pos x="528" y="856"/>
              </a:cxn>
              <a:cxn ang="0">
                <a:pos x="459" y="755"/>
              </a:cxn>
              <a:cxn ang="0">
                <a:pos x="394" y="660"/>
              </a:cxn>
              <a:cxn ang="0">
                <a:pos x="336" y="570"/>
              </a:cxn>
              <a:cxn ang="0">
                <a:pos x="281" y="485"/>
              </a:cxn>
              <a:cxn ang="0">
                <a:pos x="231" y="406"/>
              </a:cxn>
              <a:cxn ang="0">
                <a:pos x="187" y="333"/>
              </a:cxn>
              <a:cxn ang="0">
                <a:pos x="147" y="267"/>
              </a:cxn>
              <a:cxn ang="0">
                <a:pos x="113" y="207"/>
              </a:cxn>
              <a:cxn ang="0">
                <a:pos x="82" y="153"/>
              </a:cxn>
              <a:cxn ang="0">
                <a:pos x="57" y="108"/>
              </a:cxn>
              <a:cxn ang="0">
                <a:pos x="37" y="70"/>
              </a:cxn>
              <a:cxn ang="0">
                <a:pos x="20" y="40"/>
              </a:cxn>
              <a:cxn ang="0">
                <a:pos x="9" y="18"/>
              </a:cxn>
              <a:cxn ang="0">
                <a:pos x="2" y="5"/>
              </a:cxn>
              <a:cxn ang="0">
                <a:pos x="0" y="0"/>
              </a:cxn>
            </a:cxnLst>
            <a:rect l="0" t="0" r="r" b="b"/>
            <a:pathLst>
              <a:path w="1798" h="1357">
                <a:moveTo>
                  <a:pt x="0" y="0"/>
                </a:moveTo>
                <a:lnTo>
                  <a:pt x="1798" y="0"/>
                </a:lnTo>
                <a:lnTo>
                  <a:pt x="1798" y="0"/>
                </a:lnTo>
                <a:lnTo>
                  <a:pt x="1772" y="52"/>
                </a:lnTo>
                <a:lnTo>
                  <a:pt x="1747" y="103"/>
                </a:lnTo>
                <a:lnTo>
                  <a:pt x="1721" y="154"/>
                </a:lnTo>
                <a:lnTo>
                  <a:pt x="1692" y="205"/>
                </a:lnTo>
                <a:lnTo>
                  <a:pt x="1665" y="257"/>
                </a:lnTo>
                <a:lnTo>
                  <a:pt x="1635" y="308"/>
                </a:lnTo>
                <a:lnTo>
                  <a:pt x="1606" y="357"/>
                </a:lnTo>
                <a:lnTo>
                  <a:pt x="1577" y="408"/>
                </a:lnTo>
                <a:lnTo>
                  <a:pt x="1546" y="457"/>
                </a:lnTo>
                <a:lnTo>
                  <a:pt x="1517" y="507"/>
                </a:lnTo>
                <a:lnTo>
                  <a:pt x="1486" y="554"/>
                </a:lnTo>
                <a:lnTo>
                  <a:pt x="1455" y="602"/>
                </a:lnTo>
                <a:lnTo>
                  <a:pt x="1425" y="649"/>
                </a:lnTo>
                <a:lnTo>
                  <a:pt x="1394" y="694"/>
                </a:lnTo>
                <a:lnTo>
                  <a:pt x="1364" y="740"/>
                </a:lnTo>
                <a:lnTo>
                  <a:pt x="1334" y="784"/>
                </a:lnTo>
                <a:lnTo>
                  <a:pt x="1304" y="827"/>
                </a:lnTo>
                <a:lnTo>
                  <a:pt x="1275" y="869"/>
                </a:lnTo>
                <a:lnTo>
                  <a:pt x="1246" y="909"/>
                </a:lnTo>
                <a:lnTo>
                  <a:pt x="1218" y="949"/>
                </a:lnTo>
                <a:lnTo>
                  <a:pt x="1190" y="987"/>
                </a:lnTo>
                <a:lnTo>
                  <a:pt x="1164" y="1023"/>
                </a:lnTo>
                <a:lnTo>
                  <a:pt x="1138" y="1059"/>
                </a:lnTo>
                <a:lnTo>
                  <a:pt x="1113" y="1092"/>
                </a:lnTo>
                <a:lnTo>
                  <a:pt x="1089" y="1124"/>
                </a:lnTo>
                <a:lnTo>
                  <a:pt x="1066" y="1154"/>
                </a:lnTo>
                <a:lnTo>
                  <a:pt x="1044" y="1182"/>
                </a:lnTo>
                <a:lnTo>
                  <a:pt x="1024" y="1209"/>
                </a:lnTo>
                <a:lnTo>
                  <a:pt x="1005" y="1233"/>
                </a:lnTo>
                <a:lnTo>
                  <a:pt x="987" y="1256"/>
                </a:lnTo>
                <a:lnTo>
                  <a:pt x="970" y="1277"/>
                </a:lnTo>
                <a:lnTo>
                  <a:pt x="956" y="1295"/>
                </a:lnTo>
                <a:lnTo>
                  <a:pt x="943" y="1311"/>
                </a:lnTo>
                <a:lnTo>
                  <a:pt x="932" y="1325"/>
                </a:lnTo>
                <a:lnTo>
                  <a:pt x="923" y="1337"/>
                </a:lnTo>
                <a:lnTo>
                  <a:pt x="916" y="1346"/>
                </a:lnTo>
                <a:lnTo>
                  <a:pt x="909" y="1352"/>
                </a:lnTo>
                <a:lnTo>
                  <a:pt x="906" y="1356"/>
                </a:lnTo>
                <a:lnTo>
                  <a:pt x="905" y="1357"/>
                </a:lnTo>
                <a:lnTo>
                  <a:pt x="905" y="1357"/>
                </a:lnTo>
                <a:lnTo>
                  <a:pt x="858" y="1298"/>
                </a:lnTo>
                <a:lnTo>
                  <a:pt x="812" y="1239"/>
                </a:lnTo>
                <a:lnTo>
                  <a:pt x="768" y="1181"/>
                </a:lnTo>
                <a:lnTo>
                  <a:pt x="725" y="1125"/>
                </a:lnTo>
                <a:lnTo>
                  <a:pt x="683" y="1069"/>
                </a:lnTo>
                <a:lnTo>
                  <a:pt x="643" y="1014"/>
                </a:lnTo>
                <a:lnTo>
                  <a:pt x="603" y="960"/>
                </a:lnTo>
                <a:lnTo>
                  <a:pt x="565" y="907"/>
                </a:lnTo>
                <a:lnTo>
                  <a:pt x="528" y="856"/>
                </a:lnTo>
                <a:lnTo>
                  <a:pt x="493" y="805"/>
                </a:lnTo>
                <a:lnTo>
                  <a:pt x="459" y="755"/>
                </a:lnTo>
                <a:lnTo>
                  <a:pt x="426" y="707"/>
                </a:lnTo>
                <a:lnTo>
                  <a:pt x="394" y="660"/>
                </a:lnTo>
                <a:lnTo>
                  <a:pt x="364" y="614"/>
                </a:lnTo>
                <a:lnTo>
                  <a:pt x="336" y="570"/>
                </a:lnTo>
                <a:lnTo>
                  <a:pt x="307" y="527"/>
                </a:lnTo>
                <a:lnTo>
                  <a:pt x="281" y="485"/>
                </a:lnTo>
                <a:lnTo>
                  <a:pt x="256" y="445"/>
                </a:lnTo>
                <a:lnTo>
                  <a:pt x="231" y="406"/>
                </a:lnTo>
                <a:lnTo>
                  <a:pt x="209" y="368"/>
                </a:lnTo>
                <a:lnTo>
                  <a:pt x="187" y="333"/>
                </a:lnTo>
                <a:lnTo>
                  <a:pt x="166" y="299"/>
                </a:lnTo>
                <a:lnTo>
                  <a:pt x="147" y="267"/>
                </a:lnTo>
                <a:lnTo>
                  <a:pt x="130" y="236"/>
                </a:lnTo>
                <a:lnTo>
                  <a:pt x="113" y="207"/>
                </a:lnTo>
                <a:lnTo>
                  <a:pt x="97" y="180"/>
                </a:lnTo>
                <a:lnTo>
                  <a:pt x="82" y="153"/>
                </a:lnTo>
                <a:lnTo>
                  <a:pt x="69" y="130"/>
                </a:lnTo>
                <a:lnTo>
                  <a:pt x="57" y="108"/>
                </a:lnTo>
                <a:lnTo>
                  <a:pt x="47" y="88"/>
                </a:lnTo>
                <a:lnTo>
                  <a:pt x="37" y="70"/>
                </a:lnTo>
                <a:lnTo>
                  <a:pt x="28" y="54"/>
                </a:lnTo>
                <a:lnTo>
                  <a:pt x="20" y="40"/>
                </a:lnTo>
                <a:lnTo>
                  <a:pt x="14" y="27"/>
                </a:lnTo>
                <a:lnTo>
                  <a:pt x="9" y="18"/>
                </a:lnTo>
                <a:lnTo>
                  <a:pt x="5" y="10"/>
                </a:lnTo>
                <a:lnTo>
                  <a:pt x="2" y="5"/>
                </a:lnTo>
                <a:lnTo>
                  <a:pt x="1" y="1"/>
                </a:lnTo>
                <a:lnTo>
                  <a:pt x="0" y="0"/>
                </a:lnTo>
                <a:lnTo>
                  <a:pt x="0" y="0"/>
                </a:lnTo>
                <a:close/>
              </a:path>
            </a:pathLst>
          </a:custGeom>
          <a:pattFill prst="lgConfetti">
            <a:fgClr>
              <a:schemeClr val="accent3">
                <a:lumMod val="60000"/>
                <a:lumOff val="40000"/>
              </a:schemeClr>
            </a:fgClr>
            <a:bgClr>
              <a:schemeClr val="bg1"/>
            </a:bgClr>
          </a:patt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61" name="Text Box 10"/>
          <p:cNvSpPr txBox="1">
            <a:spLocks noChangeArrowheads="1"/>
          </p:cNvSpPr>
          <p:nvPr/>
        </p:nvSpPr>
        <p:spPr bwMode="auto">
          <a:xfrm>
            <a:off x="73112" y="1425329"/>
            <a:ext cx="3165007" cy="357020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At the world price of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w</a:t>
            </a:r>
            <a:r>
              <a:rPr lang="en-US" sz="2000" dirty="0">
                <a:latin typeface="Times New Roman" pitchFamily="18" charset="0"/>
                <a:cs typeface="Times New Roman" pitchFamily="18" charset="0"/>
              </a:rPr>
              <a:t>, the quantity (</a:t>
            </a:r>
            <a:r>
              <a:rPr lang="en-US" sz="2000" b="1" i="1" dirty="0" err="1">
                <a:latin typeface="Times New Roman" pitchFamily="18" charset="0"/>
                <a:cs typeface="Times New Roman" pitchFamily="18" charset="0"/>
              </a:rPr>
              <a:t>Q</a:t>
            </a:r>
            <a:r>
              <a:rPr lang="en-US" sz="2000" b="1" i="1" baseline="-25000" dirty="0" err="1">
                <a:latin typeface="Times New Roman" pitchFamily="18" charset="0"/>
                <a:cs typeface="Times New Roman" pitchFamily="18" charset="0"/>
              </a:rPr>
              <a:t>p</a:t>
            </a:r>
            <a:r>
              <a:rPr lang="en-US" sz="2000" b="1" i="1"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c</a:t>
            </a:r>
            <a:r>
              <a:rPr lang="en-US" sz="2000" dirty="0">
                <a:latin typeface="Times New Roman" pitchFamily="18" charset="0"/>
                <a:cs typeface="Times New Roman" pitchFamily="18" charset="0"/>
              </a:rPr>
              <a:t>) is exported</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a:latin typeface="Times New Roman" pitchFamily="18" charset="0"/>
                <a:cs typeface="Times New Roman" pitchFamily="18" charset="0"/>
              </a:rPr>
              <a:t>Compared to the no-trade situation, the producers’ gain from the higher price </a:t>
            </a:r>
            <a:r>
              <a:rPr lang="en-US" sz="2000" dirty="0" smtClean="0">
                <a:latin typeface="Times New Roman" pitchFamily="18" charset="0"/>
                <a:cs typeface="Times New Roman" pitchFamily="18" charset="0"/>
              </a:rPr>
              <a:t>(area) </a:t>
            </a:r>
            <a:r>
              <a:rPr lang="en-US" sz="2000" b="1" i="1" dirty="0" smtClean="0">
                <a:latin typeface="Times New Roman" pitchFamily="18" charset="0"/>
                <a:cs typeface="Times New Roman" pitchFamily="18" charset="0"/>
              </a:rPr>
              <a:t>P</a:t>
            </a:r>
            <a:r>
              <a:rPr lang="en-US" sz="2000" b="1" i="1" baseline="-25000" dirty="0" smtClean="0">
                <a:latin typeface="Times New Roman" pitchFamily="18" charset="0"/>
                <a:cs typeface="Times New Roman" pitchFamily="18" charset="0"/>
              </a:rPr>
              <a:t>w</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b="1" i="1" dirty="0">
                <a:latin typeface="Times New Roman" pitchFamily="18" charset="0"/>
                <a:cs typeface="Times New Roman" pitchFamily="18" charset="0"/>
              </a:rPr>
              <a:t>b</a:t>
            </a:r>
            <a:r>
              <a:rPr lang="en-US" sz="2000" dirty="0">
                <a:latin typeface="Times New Roman" pitchFamily="18" charset="0"/>
                <a:cs typeface="Times New Roman" pitchFamily="18" charset="0"/>
              </a:rPr>
              <a:t> – </a:t>
            </a:r>
            <a:r>
              <a:rPr lang="en-US" sz="2000" b="1" i="1"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P</a:t>
            </a:r>
            <a:r>
              <a:rPr lang="en-US" sz="2000" b="1" i="1" baseline="-25000" dirty="0" err="1"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exceeds the cost imposed on domestic </a:t>
            </a:r>
            <a:r>
              <a:rPr lang="en-US" sz="2000" dirty="0" smtClean="0">
                <a:latin typeface="Times New Roman" pitchFamily="18" charset="0"/>
                <a:cs typeface="Times New Roman" pitchFamily="18" charset="0"/>
              </a:rPr>
              <a:t>consumers (area) </a:t>
            </a:r>
            <a:r>
              <a:rPr lang="en-US" sz="2000" b="1" i="1" dirty="0" smtClean="0">
                <a:latin typeface="Times New Roman" pitchFamily="18" charset="0"/>
                <a:cs typeface="Times New Roman" pitchFamily="18" charset="0"/>
              </a:rPr>
              <a:t>P</a:t>
            </a:r>
            <a:r>
              <a:rPr lang="en-US" sz="2000" b="1" i="1" baseline="-25000" dirty="0" smtClean="0">
                <a:latin typeface="Times New Roman" pitchFamily="18" charset="0"/>
                <a:cs typeface="Times New Roman" pitchFamily="18" charset="0"/>
              </a:rPr>
              <a:t>w</a:t>
            </a:r>
            <a:r>
              <a:rPr lang="en-US" sz="2000" dirty="0" smtClean="0">
                <a:latin typeface="Times New Roman" pitchFamily="18" charset="0"/>
                <a:cs typeface="Times New Roman" pitchFamily="18" charset="0"/>
              </a:rPr>
              <a:t> – </a:t>
            </a:r>
            <a:r>
              <a:rPr lang="en-US" sz="2000" b="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c</a:t>
            </a:r>
            <a:r>
              <a:rPr lang="en-US" sz="2000" dirty="0">
                <a:latin typeface="Times New Roman" pitchFamily="18" charset="0"/>
                <a:cs typeface="Times New Roman" pitchFamily="18" charset="0"/>
              </a:rPr>
              <a:t> – </a:t>
            </a:r>
            <a:r>
              <a:rPr lang="en-US" sz="2000" b="1" i="1" dirty="0" err="1" smtClean="0">
                <a:latin typeface="Times New Roman" pitchFamily="18" charset="0"/>
                <a:cs typeface="Times New Roman" pitchFamily="18" charset="0"/>
              </a:rPr>
              <a:t>P</a:t>
            </a:r>
            <a:r>
              <a:rPr lang="en-US" sz="2000" b="1" i="1" baseline="-25000" dirty="0" err="1"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by </a:t>
            </a:r>
            <a:r>
              <a:rPr lang="en-US" sz="2000" dirty="0">
                <a:latin typeface="Times New Roman" pitchFamily="18" charset="0"/>
                <a:cs typeface="Times New Roman" pitchFamily="18" charset="0"/>
              </a:rPr>
              <a:t>the </a:t>
            </a:r>
            <a:r>
              <a:rPr lang="en-US" sz="2000" dirty="0" smtClean="0">
                <a:latin typeface="Times New Roman" pitchFamily="18" charset="0"/>
                <a:cs typeface="Times New Roman" pitchFamily="18" charset="0"/>
              </a:rPr>
              <a:t>triangular </a:t>
            </a:r>
            <a:r>
              <a:rPr lang="en-US" sz="2000" dirty="0">
                <a:latin typeface="Times New Roman" pitchFamily="18" charset="0"/>
                <a:cs typeface="Times New Roman" pitchFamily="18" charset="0"/>
              </a:rPr>
              <a:t>(area)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b</a:t>
            </a:r>
            <a:r>
              <a:rPr lang="en-US" sz="2000" dirty="0">
                <a:latin typeface="Times New Roman" pitchFamily="18" charset="0"/>
                <a:cs typeface="Times New Roman" pitchFamily="18" charset="0"/>
              </a:rPr>
              <a:t> – </a:t>
            </a:r>
            <a:r>
              <a:rPr lang="en-US" sz="2000" b="1"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21" name="Straight Connector 20"/>
          <p:cNvCxnSpPr/>
          <p:nvPr/>
        </p:nvCxnSpPr>
        <p:spPr>
          <a:xfrm>
            <a:off x="3213673" y="1481043"/>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3" name="Line 3"/>
          <p:cNvSpPr>
            <a:spLocks noChangeShapeType="1"/>
          </p:cNvSpPr>
          <p:nvPr/>
        </p:nvSpPr>
        <p:spPr bwMode="auto">
          <a:xfrm flipH="1">
            <a:off x="6738493" y="3015107"/>
            <a:ext cx="1105662" cy="0"/>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44" name="Rectangle 8"/>
          <p:cNvSpPr>
            <a:spLocks noChangeAspect="1" noChangeArrowheads="1"/>
          </p:cNvSpPr>
          <p:nvPr/>
        </p:nvSpPr>
        <p:spPr bwMode="auto">
          <a:xfrm>
            <a:off x="3343021" y="3690175"/>
            <a:ext cx="226024"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err="1">
                <a:solidFill>
                  <a:srgbClr val="000000"/>
                </a:solidFill>
                <a:latin typeface="Times New Roman" pitchFamily="18" charset="0"/>
                <a:cs typeface="Times New Roman" pitchFamily="18" charset="0"/>
              </a:rPr>
              <a:t>P</a:t>
            </a:r>
            <a:r>
              <a:rPr kumimoji="0" lang="en-US" b="1" i="1" baseline="-25000" dirty="0" err="1">
                <a:solidFill>
                  <a:srgbClr val="000000"/>
                </a:solidFill>
                <a:latin typeface="Times New Roman" pitchFamily="18" charset="0"/>
                <a:cs typeface="Times New Roman" pitchFamily="18" charset="0"/>
              </a:rPr>
              <a:t>n</a:t>
            </a:r>
            <a:endParaRPr kumimoji="0" lang="en-US" b="1" i="1" baseline="-25000" dirty="0">
              <a:solidFill>
                <a:schemeClr val="tx1"/>
              </a:solidFill>
              <a:latin typeface="Times New Roman" pitchFamily="18" charset="0"/>
              <a:cs typeface="Times New Roman" pitchFamily="18" charset="0"/>
            </a:endParaRPr>
          </a:p>
        </p:txBody>
      </p:sp>
      <p:sp>
        <p:nvSpPr>
          <p:cNvPr id="45" name="Rectangle 14"/>
          <p:cNvSpPr>
            <a:spLocks noChangeAspect="1" noChangeArrowheads="1"/>
          </p:cNvSpPr>
          <p:nvPr/>
        </p:nvSpPr>
        <p:spPr bwMode="auto">
          <a:xfrm>
            <a:off x="3331083" y="2828544"/>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P</a:t>
            </a:r>
            <a:r>
              <a:rPr kumimoji="0" lang="en-US" b="1" i="1" baseline="-25000" dirty="0">
                <a:solidFill>
                  <a:srgbClr val="000000"/>
                </a:solidFill>
                <a:latin typeface="Times New Roman" pitchFamily="18" charset="0"/>
                <a:cs typeface="Times New Roman" pitchFamily="18" charset="0"/>
              </a:rPr>
              <a:t>w</a:t>
            </a:r>
            <a:endParaRPr kumimoji="0" lang="en-US" b="1" i="1" baseline="-25000" dirty="0">
              <a:solidFill>
                <a:schemeClr val="tx1"/>
              </a:solidFill>
              <a:latin typeface="Times New Roman" pitchFamily="18" charset="0"/>
              <a:cs typeface="Times New Roman" pitchFamily="18" charset="0"/>
            </a:endParaRPr>
          </a:p>
        </p:txBody>
      </p:sp>
      <p:sp>
        <p:nvSpPr>
          <p:cNvPr id="46" name="Rectangle 19"/>
          <p:cNvSpPr>
            <a:spLocks noChangeAspect="1" noChangeArrowheads="1"/>
          </p:cNvSpPr>
          <p:nvPr/>
        </p:nvSpPr>
        <p:spPr bwMode="auto">
          <a:xfrm>
            <a:off x="4739132" y="5064125"/>
            <a:ext cx="251672"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err="1">
                <a:solidFill>
                  <a:srgbClr val="000000"/>
                </a:solidFill>
                <a:latin typeface="Times New Roman" pitchFamily="18" charset="0"/>
                <a:cs typeface="Times New Roman" pitchFamily="18" charset="0"/>
              </a:rPr>
              <a:t>Q</a:t>
            </a:r>
            <a:r>
              <a:rPr kumimoji="0" lang="en-US" b="1" i="1" baseline="-25000" dirty="0" err="1">
                <a:solidFill>
                  <a:srgbClr val="000000"/>
                </a:solidFill>
                <a:latin typeface="Times New Roman" pitchFamily="18" charset="0"/>
                <a:cs typeface="Times New Roman" pitchFamily="18" charset="0"/>
              </a:rPr>
              <a:t>n</a:t>
            </a:r>
            <a:endParaRPr kumimoji="0" lang="en-US" b="1" baseline="-25000" dirty="0">
              <a:solidFill>
                <a:schemeClr val="tx1"/>
              </a:solidFill>
              <a:latin typeface="Times New Roman" pitchFamily="18" charset="0"/>
              <a:cs typeface="Times New Roman" pitchFamily="18" charset="0"/>
            </a:endParaRPr>
          </a:p>
        </p:txBody>
      </p:sp>
      <p:sp>
        <p:nvSpPr>
          <p:cNvPr id="47" name="Rectangle 23"/>
          <p:cNvSpPr>
            <a:spLocks noChangeAspect="1" noChangeArrowheads="1"/>
          </p:cNvSpPr>
          <p:nvPr/>
        </p:nvSpPr>
        <p:spPr bwMode="auto">
          <a:xfrm>
            <a:off x="4170807" y="5064125"/>
            <a:ext cx="235642"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Q</a:t>
            </a:r>
            <a:r>
              <a:rPr kumimoji="0" lang="en-US" b="1" i="1" baseline="-25000" dirty="0">
                <a:solidFill>
                  <a:srgbClr val="000000"/>
                </a:solidFill>
                <a:latin typeface="Times New Roman" pitchFamily="18" charset="0"/>
                <a:cs typeface="Times New Roman" pitchFamily="18" charset="0"/>
              </a:rPr>
              <a:t>c</a:t>
            </a:r>
            <a:endParaRPr kumimoji="0" lang="en-US" b="1" baseline="-25000" dirty="0">
              <a:solidFill>
                <a:schemeClr val="tx1"/>
              </a:solidFill>
              <a:latin typeface="Times New Roman" pitchFamily="18" charset="0"/>
              <a:cs typeface="Times New Roman" pitchFamily="18" charset="0"/>
            </a:endParaRPr>
          </a:p>
        </p:txBody>
      </p:sp>
      <p:sp>
        <p:nvSpPr>
          <p:cNvPr id="48" name="Rectangle 26"/>
          <p:cNvSpPr>
            <a:spLocks noChangeAspect="1" noChangeArrowheads="1"/>
          </p:cNvSpPr>
          <p:nvPr/>
        </p:nvSpPr>
        <p:spPr bwMode="auto">
          <a:xfrm>
            <a:off x="5315395" y="5064125"/>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pitchFamily="18" charset="0"/>
                <a:cs typeface="Times New Roman" pitchFamily="18" charset="0"/>
              </a:rPr>
              <a:t>Q</a:t>
            </a:r>
            <a:r>
              <a:rPr kumimoji="0" lang="en-US" b="1" i="1" baseline="-25000">
                <a:solidFill>
                  <a:srgbClr val="000000"/>
                </a:solidFill>
                <a:latin typeface="Times New Roman" pitchFamily="18" charset="0"/>
                <a:cs typeface="Times New Roman" pitchFamily="18" charset="0"/>
              </a:rPr>
              <a:t>p</a:t>
            </a:r>
            <a:endParaRPr kumimoji="0" lang="en-US" b="1" baseline="-25000">
              <a:solidFill>
                <a:schemeClr val="tx1"/>
              </a:solidFill>
              <a:latin typeface="Times New Roman" pitchFamily="18" charset="0"/>
              <a:cs typeface="Times New Roman" pitchFamily="18" charset="0"/>
            </a:endParaRPr>
          </a:p>
        </p:txBody>
      </p:sp>
      <p:sp>
        <p:nvSpPr>
          <p:cNvPr id="49" name="Rectangle 32"/>
          <p:cNvSpPr>
            <a:spLocks noChangeAspect="1" noChangeArrowheads="1"/>
          </p:cNvSpPr>
          <p:nvPr/>
        </p:nvSpPr>
        <p:spPr bwMode="auto">
          <a:xfrm>
            <a:off x="4339082" y="2687637"/>
            <a:ext cx="127000" cy="304800"/>
          </a:xfrm>
          <a:prstGeom prst="rect">
            <a:avLst/>
          </a:prstGeom>
          <a:noFill/>
          <a:ln w="9525">
            <a:noFill/>
            <a:miter lim="800000"/>
            <a:headEnd/>
            <a:tailEnd/>
          </a:ln>
        </p:spPr>
        <p:txBody>
          <a:bodyPr wrap="none" lIns="0" tIns="0" rIns="0" bIns="0">
            <a:prstTxWarp prst="textNoShape">
              <a:avLst/>
            </a:prstTxWarp>
            <a:spAutoFit/>
          </a:bodyPr>
          <a:lstStyle/>
          <a:p>
            <a:r>
              <a:rPr kumimoji="0" lang="en-US" sz="2000" i="1">
                <a:solidFill>
                  <a:srgbClr val="000000"/>
                </a:solidFill>
                <a:latin typeface="Times New Roman" pitchFamily="18" charset="0"/>
                <a:cs typeface="Times New Roman" pitchFamily="18" charset="0"/>
              </a:rPr>
              <a:t>a</a:t>
            </a:r>
            <a:endParaRPr kumimoji="0" lang="en-US" sz="2000" b="0">
              <a:solidFill>
                <a:schemeClr val="tx1"/>
              </a:solidFill>
              <a:latin typeface="Times New Roman" pitchFamily="18" charset="0"/>
              <a:cs typeface="Times New Roman" pitchFamily="18" charset="0"/>
            </a:endParaRPr>
          </a:p>
        </p:txBody>
      </p:sp>
      <p:sp>
        <p:nvSpPr>
          <p:cNvPr id="50" name="Rectangle 33"/>
          <p:cNvSpPr>
            <a:spLocks noChangeAspect="1" noChangeArrowheads="1"/>
          </p:cNvSpPr>
          <p:nvPr/>
        </p:nvSpPr>
        <p:spPr bwMode="auto">
          <a:xfrm>
            <a:off x="5275707" y="2698750"/>
            <a:ext cx="127000" cy="304800"/>
          </a:xfrm>
          <a:prstGeom prst="rect">
            <a:avLst/>
          </a:prstGeom>
          <a:noFill/>
          <a:ln w="9525">
            <a:noFill/>
            <a:miter lim="800000"/>
            <a:headEnd/>
            <a:tailEnd/>
          </a:ln>
        </p:spPr>
        <p:txBody>
          <a:bodyPr wrap="none" lIns="0" tIns="0" rIns="0" bIns="0">
            <a:prstTxWarp prst="textNoShape">
              <a:avLst/>
            </a:prstTxWarp>
            <a:spAutoFit/>
          </a:bodyPr>
          <a:lstStyle/>
          <a:p>
            <a:r>
              <a:rPr kumimoji="0" lang="en-US" sz="2000" i="1">
                <a:solidFill>
                  <a:srgbClr val="000000"/>
                </a:solidFill>
                <a:latin typeface="Times New Roman" pitchFamily="18" charset="0"/>
                <a:cs typeface="Times New Roman" pitchFamily="18" charset="0"/>
              </a:rPr>
              <a:t>b</a:t>
            </a:r>
            <a:endParaRPr kumimoji="0" lang="en-US" sz="2000" b="0">
              <a:solidFill>
                <a:schemeClr val="tx1"/>
              </a:solidFill>
              <a:latin typeface="Times New Roman" pitchFamily="18" charset="0"/>
              <a:cs typeface="Times New Roman" pitchFamily="18" charset="0"/>
            </a:endParaRPr>
          </a:p>
        </p:txBody>
      </p:sp>
      <p:sp>
        <p:nvSpPr>
          <p:cNvPr id="51" name="Rectangle 40"/>
          <p:cNvSpPr>
            <a:spLocks noChangeAspect="1" noChangeArrowheads="1"/>
          </p:cNvSpPr>
          <p:nvPr/>
        </p:nvSpPr>
        <p:spPr bwMode="auto">
          <a:xfrm>
            <a:off x="6457950" y="2858706"/>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P</a:t>
            </a:r>
            <a:r>
              <a:rPr kumimoji="0" lang="en-US" b="1" i="1" baseline="-25000" dirty="0">
                <a:solidFill>
                  <a:srgbClr val="000000"/>
                </a:solidFill>
                <a:latin typeface="Times New Roman" pitchFamily="18" charset="0"/>
                <a:cs typeface="Times New Roman" pitchFamily="18" charset="0"/>
              </a:rPr>
              <a:t>w</a:t>
            </a:r>
            <a:endParaRPr kumimoji="0" lang="en-US" b="1" baseline="-25000" dirty="0">
              <a:solidFill>
                <a:schemeClr val="tx1"/>
              </a:solidFill>
              <a:latin typeface="Times New Roman" pitchFamily="18" charset="0"/>
              <a:cs typeface="Times New Roman" pitchFamily="18" charset="0"/>
            </a:endParaRPr>
          </a:p>
        </p:txBody>
      </p:sp>
      <p:sp>
        <p:nvSpPr>
          <p:cNvPr id="52" name="Rectangle 43"/>
          <p:cNvSpPr>
            <a:spLocks noChangeAspect="1" noChangeArrowheads="1"/>
          </p:cNvSpPr>
          <p:nvPr/>
        </p:nvSpPr>
        <p:spPr bwMode="auto">
          <a:xfrm>
            <a:off x="7775448" y="5067300"/>
            <a:ext cx="269304"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pitchFamily="18" charset="0"/>
                <a:cs typeface="Times New Roman" pitchFamily="18" charset="0"/>
              </a:rPr>
              <a:t>Q</a:t>
            </a:r>
            <a:r>
              <a:rPr kumimoji="0" lang="en-US" b="1" i="1" baseline="-25000">
                <a:solidFill>
                  <a:srgbClr val="000000"/>
                </a:solidFill>
                <a:latin typeface="Times New Roman" pitchFamily="18" charset="0"/>
                <a:cs typeface="Times New Roman" pitchFamily="18" charset="0"/>
              </a:rPr>
              <a:t>w</a:t>
            </a:r>
            <a:endParaRPr kumimoji="0" lang="en-US" b="1" baseline="-25000">
              <a:solidFill>
                <a:schemeClr val="tx1"/>
              </a:solidFill>
              <a:latin typeface="Times New Roman" pitchFamily="18" charset="0"/>
              <a:cs typeface="Times New Roman" pitchFamily="18" charset="0"/>
            </a:endParaRPr>
          </a:p>
        </p:txBody>
      </p:sp>
      <p:sp>
        <p:nvSpPr>
          <p:cNvPr id="53" name="Line 55"/>
          <p:cNvSpPr>
            <a:spLocks noChangeShapeType="1"/>
          </p:cNvSpPr>
          <p:nvPr/>
        </p:nvSpPr>
        <p:spPr bwMode="auto">
          <a:xfrm flipV="1">
            <a:off x="4862957" y="3836987"/>
            <a:ext cx="0" cy="121920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54" name="Line 56"/>
          <p:cNvSpPr>
            <a:spLocks noChangeShapeType="1"/>
          </p:cNvSpPr>
          <p:nvPr/>
        </p:nvSpPr>
        <p:spPr bwMode="auto">
          <a:xfrm flipH="1">
            <a:off x="3578670" y="3836987"/>
            <a:ext cx="12954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55" name="Line 57"/>
          <p:cNvSpPr>
            <a:spLocks noChangeShapeType="1"/>
          </p:cNvSpPr>
          <p:nvPr/>
        </p:nvSpPr>
        <p:spPr bwMode="auto">
          <a:xfrm>
            <a:off x="7919911" y="2998787"/>
            <a:ext cx="0" cy="205740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56" name="Group 90"/>
          <p:cNvGrpSpPr>
            <a:grpSpLocks/>
          </p:cNvGrpSpPr>
          <p:nvPr/>
        </p:nvGrpSpPr>
        <p:grpSpPr bwMode="auto">
          <a:xfrm>
            <a:off x="3208782" y="2246312"/>
            <a:ext cx="3098800" cy="2982546"/>
            <a:chOff x="1086" y="1870"/>
            <a:chExt cx="1952" cy="2012"/>
          </a:xfrm>
        </p:grpSpPr>
        <p:sp>
          <p:nvSpPr>
            <p:cNvPr id="57" name="Rectangle 29"/>
            <p:cNvSpPr>
              <a:spLocks noChangeAspect="1" noChangeArrowheads="1"/>
            </p:cNvSpPr>
            <p:nvPr/>
          </p:nvSpPr>
          <p:spPr bwMode="auto">
            <a:xfrm>
              <a:off x="2604" y="3666"/>
              <a:ext cx="434" cy="21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Soybeans</a:t>
              </a:r>
              <a:endParaRPr kumimoji="0" lang="en-US" sz="1200" b="0" i="1" dirty="0">
                <a:solidFill>
                  <a:srgbClr val="000000"/>
                </a:solidFill>
                <a:latin typeface="Times New Roman" pitchFamily="18" charset="0"/>
                <a:cs typeface="Times New Roman" pitchFamily="18" charset="0"/>
              </a:endParaRPr>
            </a:p>
            <a:p>
              <a:pPr>
                <a:lnSpc>
                  <a:spcPct val="80000"/>
                </a:lnSpc>
              </a:pPr>
              <a:r>
                <a:rPr kumimoji="0" lang="en-US" sz="1200" b="0" i="1" dirty="0">
                  <a:solidFill>
                    <a:srgbClr val="000000"/>
                  </a:solidFill>
                  <a:latin typeface="Times New Roman" pitchFamily="18" charset="0"/>
                  <a:cs typeface="Times New Roman" pitchFamily="18" charset="0"/>
                </a:rPr>
                <a:t>(bushels) </a:t>
              </a:r>
            </a:p>
          </p:txBody>
        </p:sp>
        <p:sp>
          <p:nvSpPr>
            <p:cNvPr id="70" name="Line 51"/>
            <p:cNvSpPr>
              <a:spLocks noChangeShapeType="1"/>
            </p:cNvSpPr>
            <p:nvPr/>
          </p:nvSpPr>
          <p:spPr bwMode="auto">
            <a:xfrm>
              <a:off x="1333" y="2064"/>
              <a:ext cx="0" cy="1699"/>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71" name="Line 52"/>
            <p:cNvSpPr>
              <a:spLocks noChangeShapeType="1"/>
            </p:cNvSpPr>
            <p:nvPr/>
          </p:nvSpPr>
          <p:spPr bwMode="auto">
            <a:xfrm>
              <a:off x="1326" y="3763"/>
              <a:ext cx="1252"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72" name="Text Box 58"/>
            <p:cNvSpPr txBox="1">
              <a:spLocks noChangeArrowheads="1"/>
            </p:cNvSpPr>
            <p:nvPr/>
          </p:nvSpPr>
          <p:spPr bwMode="auto">
            <a:xfrm>
              <a:off x="1086" y="1870"/>
              <a:ext cx="383" cy="228"/>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grpSp>
      <p:sp>
        <p:nvSpPr>
          <p:cNvPr id="73" name="Line 74"/>
          <p:cNvSpPr>
            <a:spLocks noChangeShapeType="1"/>
          </p:cNvSpPr>
          <p:nvPr/>
        </p:nvSpPr>
        <p:spPr bwMode="auto">
          <a:xfrm>
            <a:off x="6718173" y="3000375"/>
            <a:ext cx="0" cy="0"/>
          </a:xfrm>
          <a:prstGeom prst="line">
            <a:avLst/>
          </a:prstGeom>
          <a:noFill/>
          <a:ln w="31750" cap="rnd">
            <a:solidFill>
              <a:schemeClr val="accent2"/>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74" name="Line 86"/>
          <p:cNvSpPr>
            <a:spLocks noChangeAspect="1" noChangeShapeType="1"/>
          </p:cNvSpPr>
          <p:nvPr/>
        </p:nvSpPr>
        <p:spPr bwMode="auto">
          <a:xfrm>
            <a:off x="4294632" y="2997200"/>
            <a:ext cx="1588" cy="2047875"/>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5" name="Line 87"/>
          <p:cNvSpPr>
            <a:spLocks noChangeAspect="1" noChangeShapeType="1"/>
          </p:cNvSpPr>
          <p:nvPr/>
        </p:nvSpPr>
        <p:spPr bwMode="auto">
          <a:xfrm>
            <a:off x="5445570" y="3000375"/>
            <a:ext cx="1587" cy="2047875"/>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6" name="Line 88"/>
          <p:cNvSpPr>
            <a:spLocks noChangeShapeType="1"/>
          </p:cNvSpPr>
          <p:nvPr/>
        </p:nvSpPr>
        <p:spPr bwMode="auto">
          <a:xfrm flipH="1">
            <a:off x="6746050" y="3013519"/>
            <a:ext cx="1163573" cy="0"/>
          </a:xfrm>
          <a:prstGeom prst="line">
            <a:avLst/>
          </a:prstGeom>
          <a:noFill/>
          <a:ln w="57150" cap="rnd">
            <a:solidFill>
              <a:srgbClr val="3366CC"/>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grpSp>
        <p:nvGrpSpPr>
          <p:cNvPr id="77" name="Group 96"/>
          <p:cNvGrpSpPr>
            <a:grpSpLocks/>
          </p:cNvGrpSpPr>
          <p:nvPr/>
        </p:nvGrpSpPr>
        <p:grpSpPr bwMode="auto">
          <a:xfrm>
            <a:off x="6374956" y="2249487"/>
            <a:ext cx="2651125" cy="2973652"/>
            <a:chOff x="1104" y="1870"/>
            <a:chExt cx="1670" cy="2006"/>
          </a:xfrm>
        </p:grpSpPr>
        <p:sp>
          <p:nvSpPr>
            <p:cNvPr id="78" name="Rectangle 97"/>
            <p:cNvSpPr>
              <a:spLocks noChangeAspect="1" noChangeArrowheads="1"/>
            </p:cNvSpPr>
            <p:nvPr/>
          </p:nvSpPr>
          <p:spPr bwMode="auto">
            <a:xfrm>
              <a:off x="2340" y="3660"/>
              <a:ext cx="434" cy="21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Soybeans</a:t>
              </a:r>
              <a:endParaRPr kumimoji="0" lang="en-US" sz="1200" b="0" i="1" dirty="0">
                <a:solidFill>
                  <a:srgbClr val="000000"/>
                </a:solidFill>
                <a:latin typeface="Times New Roman" pitchFamily="18" charset="0"/>
                <a:cs typeface="Times New Roman" pitchFamily="18" charset="0"/>
              </a:endParaRPr>
            </a:p>
            <a:p>
              <a:pPr>
                <a:lnSpc>
                  <a:spcPct val="80000"/>
                </a:lnSpc>
              </a:pPr>
              <a:r>
                <a:rPr kumimoji="0" lang="en-US" sz="1200" b="0" i="1" dirty="0">
                  <a:solidFill>
                    <a:srgbClr val="000000"/>
                  </a:solidFill>
                  <a:latin typeface="Times New Roman" pitchFamily="18" charset="0"/>
                  <a:cs typeface="Times New Roman" pitchFamily="18" charset="0"/>
                </a:rPr>
                <a:t>(bushels) </a:t>
              </a:r>
            </a:p>
          </p:txBody>
        </p:sp>
        <p:sp>
          <p:nvSpPr>
            <p:cNvPr id="79" name="Line 98"/>
            <p:cNvSpPr>
              <a:spLocks noChangeShapeType="1"/>
            </p:cNvSpPr>
            <p:nvPr/>
          </p:nvSpPr>
          <p:spPr bwMode="auto">
            <a:xfrm>
              <a:off x="1333" y="2064"/>
              <a:ext cx="0" cy="1699"/>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80" name="Line 99"/>
            <p:cNvSpPr>
              <a:spLocks noChangeShapeType="1"/>
            </p:cNvSpPr>
            <p:nvPr/>
          </p:nvSpPr>
          <p:spPr bwMode="auto">
            <a:xfrm>
              <a:off x="1326" y="3763"/>
              <a:ext cx="980"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81" name="Text Box 100"/>
            <p:cNvSpPr txBox="1">
              <a:spLocks noChangeArrowheads="1"/>
            </p:cNvSpPr>
            <p:nvPr/>
          </p:nvSpPr>
          <p:spPr bwMode="auto">
            <a:xfrm>
              <a:off x="1104" y="1870"/>
              <a:ext cx="383" cy="228"/>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grpSp>
      <p:sp>
        <p:nvSpPr>
          <p:cNvPr id="82" name="Text Box 102"/>
          <p:cNvSpPr txBox="1">
            <a:spLocks noChangeArrowheads="1"/>
          </p:cNvSpPr>
          <p:nvPr/>
        </p:nvSpPr>
        <p:spPr bwMode="auto">
          <a:xfrm>
            <a:off x="3238119" y="1735165"/>
            <a:ext cx="1209675" cy="269689"/>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70000"/>
              </a:lnSpc>
            </a:pPr>
            <a:r>
              <a:rPr kumimoji="0" lang="en-US" sz="1600" b="1" i="1" dirty="0">
                <a:latin typeface="Times New Roman" pitchFamily="18" charset="0"/>
                <a:cs typeface="Times New Roman" pitchFamily="18" charset="0"/>
              </a:rPr>
              <a:t>U.S. Market</a:t>
            </a:r>
            <a:endParaRPr kumimoji="0" lang="en-US" sz="1600" b="1" dirty="0">
              <a:latin typeface="Times New Roman" pitchFamily="18" charset="0"/>
              <a:cs typeface="Times New Roman" pitchFamily="18" charset="0"/>
            </a:endParaRPr>
          </a:p>
        </p:txBody>
      </p:sp>
      <p:sp>
        <p:nvSpPr>
          <p:cNvPr id="83" name="Text Box 103"/>
          <p:cNvSpPr txBox="1">
            <a:spLocks noChangeArrowheads="1"/>
          </p:cNvSpPr>
          <p:nvPr/>
        </p:nvSpPr>
        <p:spPr bwMode="auto">
          <a:xfrm>
            <a:off x="6291072" y="1743011"/>
            <a:ext cx="1394143" cy="269689"/>
          </a:xfrm>
          <a:prstGeom prst="rect">
            <a:avLst/>
          </a:prstGeom>
          <a:noFill/>
          <a:ln w="19050" cap="rnd">
            <a:noFill/>
            <a:prstDash val="sysDot"/>
            <a:miter lim="800000"/>
            <a:headEnd/>
            <a:tailEnd type="none" w="lg" len="lg"/>
          </a:ln>
        </p:spPr>
        <p:txBody>
          <a:bodyPr wrap="square">
            <a:prstTxWarp prst="textNoShape">
              <a:avLst/>
            </a:prstTxWarp>
            <a:spAutoFit/>
          </a:bodyPr>
          <a:lstStyle/>
          <a:p>
            <a:pPr>
              <a:lnSpc>
                <a:spcPct val="70000"/>
              </a:lnSpc>
            </a:pPr>
            <a:r>
              <a:rPr kumimoji="0" lang="en-US" sz="1600" b="1" i="1" dirty="0">
                <a:latin typeface="Times New Roman" pitchFamily="18" charset="0"/>
                <a:cs typeface="Times New Roman" pitchFamily="18" charset="0"/>
              </a:rPr>
              <a:t>World Market</a:t>
            </a:r>
          </a:p>
        </p:txBody>
      </p:sp>
      <p:sp>
        <p:nvSpPr>
          <p:cNvPr id="84" name="Line 104"/>
          <p:cNvSpPr>
            <a:spLocks noChangeAspect="1" noChangeShapeType="1"/>
          </p:cNvSpPr>
          <p:nvPr/>
        </p:nvSpPr>
        <p:spPr bwMode="auto">
          <a:xfrm>
            <a:off x="6169471" y="2997200"/>
            <a:ext cx="279336" cy="0"/>
          </a:xfrm>
          <a:prstGeom prst="line">
            <a:avLst/>
          </a:prstGeom>
          <a:noFill/>
          <a:ln w="57150" cap="rnd">
            <a:solidFill>
              <a:srgbClr val="3366CC"/>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85" name="Group 111"/>
          <p:cNvGrpSpPr>
            <a:grpSpLocks/>
          </p:cNvGrpSpPr>
          <p:nvPr/>
        </p:nvGrpSpPr>
        <p:grpSpPr bwMode="auto">
          <a:xfrm>
            <a:off x="3615182" y="2846387"/>
            <a:ext cx="2492376" cy="307975"/>
            <a:chOff x="1342" y="2447"/>
            <a:chExt cx="1570" cy="194"/>
          </a:xfrm>
        </p:grpSpPr>
        <p:sp>
          <p:nvSpPr>
            <p:cNvPr id="86" name="Rectangle 72"/>
            <p:cNvSpPr>
              <a:spLocks noChangeAspect="1" noChangeArrowheads="1"/>
            </p:cNvSpPr>
            <p:nvPr/>
          </p:nvSpPr>
          <p:spPr bwMode="auto">
            <a:xfrm>
              <a:off x="2750" y="2447"/>
              <a:ext cx="162" cy="194"/>
            </a:xfrm>
            <a:prstGeom prst="rect">
              <a:avLst/>
            </a:prstGeom>
            <a:noFill/>
            <a:ln w="31750" cap="rnd">
              <a:noFill/>
              <a:prstDash val="sysDot"/>
              <a:miter lim="800000"/>
              <a:headEnd/>
              <a:tailEnd/>
            </a:ln>
          </p:spPr>
          <p:txBody>
            <a:bodyPr wrap="none" lIns="0" tIns="0" rIns="0" bIns="0">
              <a:prstTxWarp prst="textNoShape">
                <a:avLst/>
              </a:prstTxWarp>
              <a:spAutoFit/>
            </a:bodyPr>
            <a:lstStyle/>
            <a:p>
              <a:r>
                <a:rPr kumimoji="0" lang="en-US" sz="2000" b="1" i="1" dirty="0" err="1">
                  <a:solidFill>
                    <a:srgbClr val="2A53A6"/>
                  </a:solidFill>
                  <a:latin typeface="Times New Roman" pitchFamily="18" charset="0"/>
                  <a:cs typeface="Times New Roman" pitchFamily="18" charset="0"/>
                </a:rPr>
                <a:t>S</a:t>
              </a:r>
              <a:r>
                <a:rPr kumimoji="0" lang="en-US" sz="2000" b="1" i="1" baseline="-25000" dirty="0" err="1">
                  <a:solidFill>
                    <a:srgbClr val="2A53A6"/>
                  </a:solidFill>
                  <a:latin typeface="Times New Roman" pitchFamily="18" charset="0"/>
                  <a:cs typeface="Times New Roman" pitchFamily="18" charset="0"/>
                </a:rPr>
                <a:t>w</a:t>
              </a:r>
              <a:endParaRPr kumimoji="0" lang="en-US" sz="2000" b="1" baseline="-25000" dirty="0">
                <a:solidFill>
                  <a:srgbClr val="2A53A6"/>
                </a:solidFill>
                <a:latin typeface="Times New Roman" pitchFamily="18" charset="0"/>
                <a:cs typeface="Times New Roman" pitchFamily="18" charset="0"/>
              </a:endParaRPr>
            </a:p>
          </p:txBody>
        </p:sp>
        <p:sp>
          <p:nvSpPr>
            <p:cNvPr id="87" name="Line 110"/>
            <p:cNvSpPr>
              <a:spLocks noChangeAspect="1" noChangeShapeType="1"/>
            </p:cNvSpPr>
            <p:nvPr/>
          </p:nvSpPr>
          <p:spPr bwMode="auto">
            <a:xfrm>
              <a:off x="1342" y="2540"/>
              <a:ext cx="1369" cy="1"/>
            </a:xfrm>
            <a:prstGeom prst="line">
              <a:avLst/>
            </a:prstGeom>
            <a:noFill/>
            <a:ln w="57150">
              <a:solidFill>
                <a:srgbClr val="3366CC"/>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88" name="Group 117"/>
          <p:cNvGrpSpPr>
            <a:grpSpLocks/>
          </p:cNvGrpSpPr>
          <p:nvPr/>
        </p:nvGrpSpPr>
        <p:grpSpPr bwMode="auto">
          <a:xfrm>
            <a:off x="4442272" y="2035175"/>
            <a:ext cx="1422401" cy="2270125"/>
            <a:chOff x="1863" y="1936"/>
            <a:chExt cx="896" cy="1430"/>
          </a:xfrm>
        </p:grpSpPr>
        <p:sp>
          <p:nvSpPr>
            <p:cNvPr id="89" name="Rectangle 118"/>
            <p:cNvSpPr>
              <a:spLocks noChangeAspect="1" noChangeArrowheads="1"/>
            </p:cNvSpPr>
            <p:nvPr/>
          </p:nvSpPr>
          <p:spPr bwMode="auto">
            <a:xfrm>
              <a:off x="2616" y="1936"/>
              <a:ext cx="143"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3">
                      <a:lumMod val="75000"/>
                    </a:schemeClr>
                  </a:solidFill>
                  <a:latin typeface="Times New Roman" pitchFamily="18" charset="0"/>
                  <a:cs typeface="Times New Roman" pitchFamily="18" charset="0"/>
                </a:rPr>
                <a:t>S</a:t>
              </a:r>
              <a:r>
                <a:rPr kumimoji="0" lang="en-US" sz="2000" b="1" i="1" baseline="-25000" dirty="0" err="1">
                  <a:solidFill>
                    <a:schemeClr val="accent3">
                      <a:lumMod val="75000"/>
                    </a:schemeClr>
                  </a:solidFill>
                  <a:latin typeface="Times New Roman" pitchFamily="18" charset="0"/>
                  <a:cs typeface="Times New Roman" pitchFamily="18" charset="0"/>
                </a:rPr>
                <a:t>d</a:t>
              </a:r>
              <a:endParaRPr kumimoji="0" lang="en-US" sz="4000" b="1" baseline="-25000" dirty="0">
                <a:solidFill>
                  <a:schemeClr val="accent3">
                    <a:lumMod val="75000"/>
                  </a:schemeClr>
                </a:solidFill>
                <a:latin typeface="Times New Roman" pitchFamily="18" charset="0"/>
                <a:cs typeface="Times New Roman" pitchFamily="18" charset="0"/>
              </a:endParaRPr>
            </a:p>
          </p:txBody>
        </p:sp>
        <p:sp>
          <p:nvSpPr>
            <p:cNvPr id="90" name="Freeform 119"/>
            <p:cNvSpPr>
              <a:spLocks noChangeAspect="1"/>
            </p:cNvSpPr>
            <p:nvPr/>
          </p:nvSpPr>
          <p:spPr bwMode="auto">
            <a:xfrm>
              <a:off x="1863" y="2183"/>
              <a:ext cx="777" cy="1183"/>
            </a:xfrm>
            <a:custGeom>
              <a:avLst/>
              <a:gdLst/>
              <a:ahLst/>
              <a:cxnLst>
                <a:cxn ang="0">
                  <a:pos x="1927" y="47"/>
                </a:cxn>
                <a:cxn ang="0">
                  <a:pos x="1895" y="139"/>
                </a:cxn>
                <a:cxn ang="0">
                  <a:pos x="1862" y="231"/>
                </a:cxn>
                <a:cxn ang="0">
                  <a:pos x="1826" y="322"/>
                </a:cxn>
                <a:cxn ang="0">
                  <a:pos x="1790" y="412"/>
                </a:cxn>
                <a:cxn ang="0">
                  <a:pos x="1751" y="502"/>
                </a:cxn>
                <a:cxn ang="0">
                  <a:pos x="1712" y="591"/>
                </a:cxn>
                <a:cxn ang="0">
                  <a:pos x="1670" y="680"/>
                </a:cxn>
                <a:cxn ang="0">
                  <a:pos x="1627" y="768"/>
                </a:cxn>
                <a:cxn ang="0">
                  <a:pos x="1583" y="855"/>
                </a:cxn>
                <a:cxn ang="0">
                  <a:pos x="1538" y="940"/>
                </a:cxn>
                <a:cxn ang="0">
                  <a:pos x="1492" y="1025"/>
                </a:cxn>
                <a:cxn ang="0">
                  <a:pos x="1445" y="1110"/>
                </a:cxn>
                <a:cxn ang="0">
                  <a:pos x="1397" y="1192"/>
                </a:cxn>
                <a:cxn ang="0">
                  <a:pos x="1349" y="1274"/>
                </a:cxn>
                <a:cxn ang="0">
                  <a:pos x="1299" y="1355"/>
                </a:cxn>
                <a:cxn ang="0">
                  <a:pos x="1249" y="1434"/>
                </a:cxn>
                <a:cxn ang="0">
                  <a:pos x="1199" y="1512"/>
                </a:cxn>
                <a:cxn ang="0">
                  <a:pos x="1148" y="1590"/>
                </a:cxn>
                <a:cxn ang="0">
                  <a:pos x="1097" y="1665"/>
                </a:cxn>
                <a:cxn ang="0">
                  <a:pos x="1046" y="1739"/>
                </a:cxn>
                <a:cxn ang="0">
                  <a:pos x="994" y="1812"/>
                </a:cxn>
                <a:cxn ang="0">
                  <a:pos x="943" y="1883"/>
                </a:cxn>
                <a:cxn ang="0">
                  <a:pos x="891" y="1952"/>
                </a:cxn>
                <a:cxn ang="0">
                  <a:pos x="841" y="2020"/>
                </a:cxn>
                <a:cxn ang="0">
                  <a:pos x="789" y="2087"/>
                </a:cxn>
                <a:cxn ang="0">
                  <a:pos x="739" y="2151"/>
                </a:cxn>
                <a:cxn ang="0">
                  <a:pos x="689" y="2214"/>
                </a:cxn>
                <a:cxn ang="0">
                  <a:pos x="639" y="2275"/>
                </a:cxn>
                <a:cxn ang="0">
                  <a:pos x="590" y="2334"/>
                </a:cxn>
                <a:cxn ang="0">
                  <a:pos x="543" y="2390"/>
                </a:cxn>
                <a:cxn ang="0">
                  <a:pos x="495" y="2444"/>
                </a:cxn>
                <a:cxn ang="0">
                  <a:pos x="449" y="2498"/>
                </a:cxn>
                <a:cxn ang="0">
                  <a:pos x="404" y="2549"/>
                </a:cxn>
                <a:cxn ang="0">
                  <a:pos x="359" y="2597"/>
                </a:cxn>
                <a:cxn ang="0">
                  <a:pos x="317" y="2643"/>
                </a:cxn>
                <a:cxn ang="0">
                  <a:pos x="275" y="2688"/>
                </a:cxn>
                <a:cxn ang="0">
                  <a:pos x="234" y="2729"/>
                </a:cxn>
                <a:cxn ang="0">
                  <a:pos x="196" y="2769"/>
                </a:cxn>
                <a:cxn ang="0">
                  <a:pos x="158" y="2806"/>
                </a:cxn>
                <a:cxn ang="0">
                  <a:pos x="124" y="2841"/>
                </a:cxn>
                <a:cxn ang="0">
                  <a:pos x="90" y="2873"/>
                </a:cxn>
                <a:cxn ang="0">
                  <a:pos x="58" y="2903"/>
                </a:cxn>
                <a:cxn ang="0">
                  <a:pos x="28" y="2930"/>
                </a:cxn>
                <a:cxn ang="0">
                  <a:pos x="0" y="2955"/>
                </a:cxn>
              </a:cxnLst>
              <a:rect l="0" t="0" r="r" b="b"/>
              <a:pathLst>
                <a:path w="1942" h="2955">
                  <a:moveTo>
                    <a:pt x="1942" y="0"/>
                  </a:moveTo>
                  <a:lnTo>
                    <a:pt x="1927" y="47"/>
                  </a:lnTo>
                  <a:lnTo>
                    <a:pt x="1910" y="93"/>
                  </a:lnTo>
                  <a:lnTo>
                    <a:pt x="1895" y="139"/>
                  </a:lnTo>
                  <a:lnTo>
                    <a:pt x="1879" y="185"/>
                  </a:lnTo>
                  <a:lnTo>
                    <a:pt x="1862" y="231"/>
                  </a:lnTo>
                  <a:lnTo>
                    <a:pt x="1844" y="276"/>
                  </a:lnTo>
                  <a:lnTo>
                    <a:pt x="1826" y="322"/>
                  </a:lnTo>
                  <a:lnTo>
                    <a:pt x="1808" y="367"/>
                  </a:lnTo>
                  <a:lnTo>
                    <a:pt x="1790" y="412"/>
                  </a:lnTo>
                  <a:lnTo>
                    <a:pt x="1770" y="457"/>
                  </a:lnTo>
                  <a:lnTo>
                    <a:pt x="1751" y="502"/>
                  </a:lnTo>
                  <a:lnTo>
                    <a:pt x="1731" y="546"/>
                  </a:lnTo>
                  <a:lnTo>
                    <a:pt x="1712" y="591"/>
                  </a:lnTo>
                  <a:lnTo>
                    <a:pt x="1690" y="636"/>
                  </a:lnTo>
                  <a:lnTo>
                    <a:pt x="1670" y="680"/>
                  </a:lnTo>
                  <a:lnTo>
                    <a:pt x="1649" y="724"/>
                  </a:lnTo>
                  <a:lnTo>
                    <a:pt x="1627" y="768"/>
                  </a:lnTo>
                  <a:lnTo>
                    <a:pt x="1605" y="811"/>
                  </a:lnTo>
                  <a:lnTo>
                    <a:pt x="1583" y="855"/>
                  </a:lnTo>
                  <a:lnTo>
                    <a:pt x="1561" y="897"/>
                  </a:lnTo>
                  <a:lnTo>
                    <a:pt x="1538" y="940"/>
                  </a:lnTo>
                  <a:lnTo>
                    <a:pt x="1515" y="983"/>
                  </a:lnTo>
                  <a:lnTo>
                    <a:pt x="1492" y="1025"/>
                  </a:lnTo>
                  <a:lnTo>
                    <a:pt x="1468" y="1067"/>
                  </a:lnTo>
                  <a:lnTo>
                    <a:pt x="1445" y="1110"/>
                  </a:lnTo>
                  <a:lnTo>
                    <a:pt x="1421" y="1151"/>
                  </a:lnTo>
                  <a:lnTo>
                    <a:pt x="1397" y="1192"/>
                  </a:lnTo>
                  <a:lnTo>
                    <a:pt x="1373" y="1233"/>
                  </a:lnTo>
                  <a:lnTo>
                    <a:pt x="1349" y="1274"/>
                  </a:lnTo>
                  <a:lnTo>
                    <a:pt x="1323" y="1315"/>
                  </a:lnTo>
                  <a:lnTo>
                    <a:pt x="1299" y="1355"/>
                  </a:lnTo>
                  <a:lnTo>
                    <a:pt x="1274" y="1395"/>
                  </a:lnTo>
                  <a:lnTo>
                    <a:pt x="1249" y="1434"/>
                  </a:lnTo>
                  <a:lnTo>
                    <a:pt x="1224" y="1474"/>
                  </a:lnTo>
                  <a:lnTo>
                    <a:pt x="1199" y="1512"/>
                  </a:lnTo>
                  <a:lnTo>
                    <a:pt x="1173" y="1551"/>
                  </a:lnTo>
                  <a:lnTo>
                    <a:pt x="1148" y="1590"/>
                  </a:lnTo>
                  <a:lnTo>
                    <a:pt x="1123" y="1627"/>
                  </a:lnTo>
                  <a:lnTo>
                    <a:pt x="1097" y="1665"/>
                  </a:lnTo>
                  <a:lnTo>
                    <a:pt x="1071" y="1702"/>
                  </a:lnTo>
                  <a:lnTo>
                    <a:pt x="1046" y="1739"/>
                  </a:lnTo>
                  <a:lnTo>
                    <a:pt x="1020" y="1775"/>
                  </a:lnTo>
                  <a:lnTo>
                    <a:pt x="994" y="1812"/>
                  </a:lnTo>
                  <a:lnTo>
                    <a:pt x="968" y="1847"/>
                  </a:lnTo>
                  <a:lnTo>
                    <a:pt x="943" y="1883"/>
                  </a:lnTo>
                  <a:lnTo>
                    <a:pt x="917" y="1917"/>
                  </a:lnTo>
                  <a:lnTo>
                    <a:pt x="891" y="1952"/>
                  </a:lnTo>
                  <a:lnTo>
                    <a:pt x="866" y="1986"/>
                  </a:lnTo>
                  <a:lnTo>
                    <a:pt x="841" y="2020"/>
                  </a:lnTo>
                  <a:lnTo>
                    <a:pt x="814" y="2053"/>
                  </a:lnTo>
                  <a:lnTo>
                    <a:pt x="789" y="2087"/>
                  </a:lnTo>
                  <a:lnTo>
                    <a:pt x="764" y="2119"/>
                  </a:lnTo>
                  <a:lnTo>
                    <a:pt x="739" y="2151"/>
                  </a:lnTo>
                  <a:lnTo>
                    <a:pt x="714" y="2182"/>
                  </a:lnTo>
                  <a:lnTo>
                    <a:pt x="689" y="2214"/>
                  </a:lnTo>
                  <a:lnTo>
                    <a:pt x="664" y="2244"/>
                  </a:lnTo>
                  <a:lnTo>
                    <a:pt x="639" y="2275"/>
                  </a:lnTo>
                  <a:lnTo>
                    <a:pt x="615" y="2304"/>
                  </a:lnTo>
                  <a:lnTo>
                    <a:pt x="590" y="2334"/>
                  </a:lnTo>
                  <a:lnTo>
                    <a:pt x="567" y="2362"/>
                  </a:lnTo>
                  <a:lnTo>
                    <a:pt x="543" y="2390"/>
                  </a:lnTo>
                  <a:lnTo>
                    <a:pt x="519" y="2417"/>
                  </a:lnTo>
                  <a:lnTo>
                    <a:pt x="495" y="2444"/>
                  </a:lnTo>
                  <a:lnTo>
                    <a:pt x="472" y="2472"/>
                  </a:lnTo>
                  <a:lnTo>
                    <a:pt x="449" y="2498"/>
                  </a:lnTo>
                  <a:lnTo>
                    <a:pt x="426" y="2523"/>
                  </a:lnTo>
                  <a:lnTo>
                    <a:pt x="404" y="2549"/>
                  </a:lnTo>
                  <a:lnTo>
                    <a:pt x="381" y="2573"/>
                  </a:lnTo>
                  <a:lnTo>
                    <a:pt x="359" y="2597"/>
                  </a:lnTo>
                  <a:lnTo>
                    <a:pt x="338" y="2621"/>
                  </a:lnTo>
                  <a:lnTo>
                    <a:pt x="317" y="2643"/>
                  </a:lnTo>
                  <a:lnTo>
                    <a:pt x="295" y="2666"/>
                  </a:lnTo>
                  <a:lnTo>
                    <a:pt x="275" y="2688"/>
                  </a:lnTo>
                  <a:lnTo>
                    <a:pt x="255" y="2709"/>
                  </a:lnTo>
                  <a:lnTo>
                    <a:pt x="234" y="2729"/>
                  </a:lnTo>
                  <a:lnTo>
                    <a:pt x="215" y="2750"/>
                  </a:lnTo>
                  <a:lnTo>
                    <a:pt x="196" y="2769"/>
                  </a:lnTo>
                  <a:lnTo>
                    <a:pt x="178" y="2788"/>
                  </a:lnTo>
                  <a:lnTo>
                    <a:pt x="158" y="2806"/>
                  </a:lnTo>
                  <a:lnTo>
                    <a:pt x="141" y="2824"/>
                  </a:lnTo>
                  <a:lnTo>
                    <a:pt x="124" y="2841"/>
                  </a:lnTo>
                  <a:lnTo>
                    <a:pt x="107" y="2857"/>
                  </a:lnTo>
                  <a:lnTo>
                    <a:pt x="90" y="2873"/>
                  </a:lnTo>
                  <a:lnTo>
                    <a:pt x="73" y="2889"/>
                  </a:lnTo>
                  <a:lnTo>
                    <a:pt x="58" y="2903"/>
                  </a:lnTo>
                  <a:lnTo>
                    <a:pt x="43" y="2917"/>
                  </a:lnTo>
                  <a:lnTo>
                    <a:pt x="28" y="2930"/>
                  </a:lnTo>
                  <a:lnTo>
                    <a:pt x="14" y="2942"/>
                  </a:lnTo>
                  <a:lnTo>
                    <a:pt x="0" y="2955"/>
                  </a:lnTo>
                </a:path>
              </a:pathLst>
            </a:custGeom>
            <a:noFill/>
            <a:ln w="57150" cmpd="sng">
              <a:solidFill>
                <a:srgbClr val="3A8622"/>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91" name="Group 120"/>
          <p:cNvGrpSpPr>
            <a:grpSpLocks/>
          </p:cNvGrpSpPr>
          <p:nvPr/>
        </p:nvGrpSpPr>
        <p:grpSpPr bwMode="auto">
          <a:xfrm>
            <a:off x="4061272" y="2427287"/>
            <a:ext cx="1516063" cy="2135188"/>
            <a:chOff x="1623" y="2183"/>
            <a:chExt cx="955" cy="1345"/>
          </a:xfrm>
        </p:grpSpPr>
        <p:sp>
          <p:nvSpPr>
            <p:cNvPr id="92" name="Rectangle 121"/>
            <p:cNvSpPr>
              <a:spLocks noChangeAspect="1" noChangeArrowheads="1"/>
            </p:cNvSpPr>
            <p:nvPr/>
          </p:nvSpPr>
          <p:spPr bwMode="auto">
            <a:xfrm>
              <a:off x="2401" y="3334"/>
              <a:ext cx="177"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smtClean="0">
                  <a:solidFill>
                    <a:schemeClr val="accent5">
                      <a:lumMod val="75000"/>
                    </a:schemeClr>
                  </a:solidFill>
                  <a:latin typeface="Times New Roman" pitchFamily="18" charset="0"/>
                  <a:cs typeface="Times New Roman" pitchFamily="18" charset="0"/>
                </a:rPr>
                <a:t>D</a:t>
              </a:r>
              <a:r>
                <a:rPr kumimoji="0" lang="en-US" sz="2000" b="1" i="1" baseline="-25000" dirty="0" err="1" smtClean="0">
                  <a:solidFill>
                    <a:schemeClr val="accent5">
                      <a:lumMod val="75000"/>
                    </a:schemeClr>
                  </a:solidFill>
                  <a:latin typeface="Times New Roman" pitchFamily="18" charset="0"/>
                  <a:cs typeface="Times New Roman" pitchFamily="18" charset="0"/>
                </a:rPr>
                <a:t>d</a:t>
              </a:r>
              <a:endParaRPr kumimoji="0" lang="en-US" sz="2000" b="1" i="1" baseline="-25000" dirty="0">
                <a:solidFill>
                  <a:schemeClr val="accent5">
                    <a:lumMod val="75000"/>
                  </a:schemeClr>
                </a:solidFill>
                <a:latin typeface="Times New Roman" pitchFamily="18" charset="0"/>
                <a:cs typeface="Times New Roman" pitchFamily="18" charset="0"/>
              </a:endParaRPr>
            </a:p>
          </p:txBody>
        </p:sp>
        <p:sp>
          <p:nvSpPr>
            <p:cNvPr id="93" name="Freeform 122"/>
            <p:cNvSpPr>
              <a:spLocks noChangeAspect="1"/>
            </p:cNvSpPr>
            <p:nvPr/>
          </p:nvSpPr>
          <p:spPr bwMode="auto">
            <a:xfrm>
              <a:off x="1623" y="2183"/>
              <a:ext cx="778" cy="1183"/>
            </a:xfrm>
            <a:custGeom>
              <a:avLst/>
              <a:gdLst/>
              <a:ahLst/>
              <a:cxnLst>
                <a:cxn ang="0">
                  <a:pos x="15" y="47"/>
                </a:cxn>
                <a:cxn ang="0">
                  <a:pos x="47" y="139"/>
                </a:cxn>
                <a:cxn ang="0">
                  <a:pos x="80" y="231"/>
                </a:cxn>
                <a:cxn ang="0">
                  <a:pos x="115" y="322"/>
                </a:cxn>
                <a:cxn ang="0">
                  <a:pos x="152" y="412"/>
                </a:cxn>
                <a:cxn ang="0">
                  <a:pos x="191" y="502"/>
                </a:cxn>
                <a:cxn ang="0">
                  <a:pos x="230" y="591"/>
                </a:cxn>
                <a:cxn ang="0">
                  <a:pos x="272" y="680"/>
                </a:cxn>
                <a:cxn ang="0">
                  <a:pos x="314" y="768"/>
                </a:cxn>
                <a:cxn ang="0">
                  <a:pos x="358" y="855"/>
                </a:cxn>
                <a:cxn ang="0">
                  <a:pos x="404" y="940"/>
                </a:cxn>
                <a:cxn ang="0">
                  <a:pos x="449" y="1025"/>
                </a:cxn>
                <a:cxn ang="0">
                  <a:pos x="497" y="1110"/>
                </a:cxn>
                <a:cxn ang="0">
                  <a:pos x="545" y="1192"/>
                </a:cxn>
                <a:cxn ang="0">
                  <a:pos x="593" y="1274"/>
                </a:cxn>
                <a:cxn ang="0">
                  <a:pos x="643" y="1355"/>
                </a:cxn>
                <a:cxn ang="0">
                  <a:pos x="693" y="1434"/>
                </a:cxn>
                <a:cxn ang="0">
                  <a:pos x="743" y="1512"/>
                </a:cxn>
                <a:cxn ang="0">
                  <a:pos x="794" y="1590"/>
                </a:cxn>
                <a:cxn ang="0">
                  <a:pos x="845" y="1665"/>
                </a:cxn>
                <a:cxn ang="0">
                  <a:pos x="896" y="1739"/>
                </a:cxn>
                <a:cxn ang="0">
                  <a:pos x="947" y="1812"/>
                </a:cxn>
                <a:cxn ang="0">
                  <a:pos x="999" y="1883"/>
                </a:cxn>
                <a:cxn ang="0">
                  <a:pos x="1050" y="1952"/>
                </a:cxn>
                <a:cxn ang="0">
                  <a:pos x="1101" y="2020"/>
                </a:cxn>
                <a:cxn ang="0">
                  <a:pos x="1152" y="2087"/>
                </a:cxn>
                <a:cxn ang="0">
                  <a:pos x="1203" y="2151"/>
                </a:cxn>
                <a:cxn ang="0">
                  <a:pos x="1252" y="2214"/>
                </a:cxn>
                <a:cxn ang="0">
                  <a:pos x="1302" y="2275"/>
                </a:cxn>
                <a:cxn ang="0">
                  <a:pos x="1351" y="2334"/>
                </a:cxn>
                <a:cxn ang="0">
                  <a:pos x="1399" y="2390"/>
                </a:cxn>
                <a:cxn ang="0">
                  <a:pos x="1446" y="2444"/>
                </a:cxn>
                <a:cxn ang="0">
                  <a:pos x="1492" y="2498"/>
                </a:cxn>
                <a:cxn ang="0">
                  <a:pos x="1538" y="2549"/>
                </a:cxn>
                <a:cxn ang="0">
                  <a:pos x="1582" y="2597"/>
                </a:cxn>
                <a:cxn ang="0">
                  <a:pos x="1625" y="2643"/>
                </a:cxn>
                <a:cxn ang="0">
                  <a:pos x="1667" y="2688"/>
                </a:cxn>
                <a:cxn ang="0">
                  <a:pos x="1706" y="2729"/>
                </a:cxn>
                <a:cxn ang="0">
                  <a:pos x="1746" y="2769"/>
                </a:cxn>
                <a:cxn ang="0">
                  <a:pos x="1782" y="2806"/>
                </a:cxn>
                <a:cxn ang="0">
                  <a:pos x="1818" y="2841"/>
                </a:cxn>
                <a:cxn ang="0">
                  <a:pos x="1851" y="2873"/>
                </a:cxn>
                <a:cxn ang="0">
                  <a:pos x="1884" y="2903"/>
                </a:cxn>
                <a:cxn ang="0">
                  <a:pos x="1913" y="2930"/>
                </a:cxn>
                <a:cxn ang="0">
                  <a:pos x="1942" y="2955"/>
                </a:cxn>
              </a:cxnLst>
              <a:rect l="0" t="0" r="r" b="b"/>
              <a:pathLst>
                <a:path w="1942" h="2955">
                  <a:moveTo>
                    <a:pt x="0" y="0"/>
                  </a:moveTo>
                  <a:lnTo>
                    <a:pt x="15" y="47"/>
                  </a:lnTo>
                  <a:lnTo>
                    <a:pt x="31" y="93"/>
                  </a:lnTo>
                  <a:lnTo>
                    <a:pt x="47" y="139"/>
                  </a:lnTo>
                  <a:lnTo>
                    <a:pt x="63" y="185"/>
                  </a:lnTo>
                  <a:lnTo>
                    <a:pt x="80" y="231"/>
                  </a:lnTo>
                  <a:lnTo>
                    <a:pt x="97" y="276"/>
                  </a:lnTo>
                  <a:lnTo>
                    <a:pt x="115" y="322"/>
                  </a:lnTo>
                  <a:lnTo>
                    <a:pt x="133" y="367"/>
                  </a:lnTo>
                  <a:lnTo>
                    <a:pt x="152" y="412"/>
                  </a:lnTo>
                  <a:lnTo>
                    <a:pt x="171" y="457"/>
                  </a:lnTo>
                  <a:lnTo>
                    <a:pt x="191" y="502"/>
                  </a:lnTo>
                  <a:lnTo>
                    <a:pt x="210" y="546"/>
                  </a:lnTo>
                  <a:lnTo>
                    <a:pt x="230" y="591"/>
                  </a:lnTo>
                  <a:lnTo>
                    <a:pt x="251" y="636"/>
                  </a:lnTo>
                  <a:lnTo>
                    <a:pt x="272" y="680"/>
                  </a:lnTo>
                  <a:lnTo>
                    <a:pt x="293" y="724"/>
                  </a:lnTo>
                  <a:lnTo>
                    <a:pt x="314" y="768"/>
                  </a:lnTo>
                  <a:lnTo>
                    <a:pt x="337" y="811"/>
                  </a:lnTo>
                  <a:lnTo>
                    <a:pt x="358" y="855"/>
                  </a:lnTo>
                  <a:lnTo>
                    <a:pt x="380" y="897"/>
                  </a:lnTo>
                  <a:lnTo>
                    <a:pt x="404" y="940"/>
                  </a:lnTo>
                  <a:lnTo>
                    <a:pt x="426" y="983"/>
                  </a:lnTo>
                  <a:lnTo>
                    <a:pt x="449" y="1025"/>
                  </a:lnTo>
                  <a:lnTo>
                    <a:pt x="473" y="1067"/>
                  </a:lnTo>
                  <a:lnTo>
                    <a:pt x="497" y="1110"/>
                  </a:lnTo>
                  <a:lnTo>
                    <a:pt x="520" y="1151"/>
                  </a:lnTo>
                  <a:lnTo>
                    <a:pt x="545" y="1192"/>
                  </a:lnTo>
                  <a:lnTo>
                    <a:pt x="569" y="1233"/>
                  </a:lnTo>
                  <a:lnTo>
                    <a:pt x="593" y="1274"/>
                  </a:lnTo>
                  <a:lnTo>
                    <a:pt x="618" y="1315"/>
                  </a:lnTo>
                  <a:lnTo>
                    <a:pt x="643" y="1355"/>
                  </a:lnTo>
                  <a:lnTo>
                    <a:pt x="667" y="1395"/>
                  </a:lnTo>
                  <a:lnTo>
                    <a:pt x="693" y="1434"/>
                  </a:lnTo>
                  <a:lnTo>
                    <a:pt x="718" y="1474"/>
                  </a:lnTo>
                  <a:lnTo>
                    <a:pt x="743" y="1512"/>
                  </a:lnTo>
                  <a:lnTo>
                    <a:pt x="769" y="1551"/>
                  </a:lnTo>
                  <a:lnTo>
                    <a:pt x="794" y="1590"/>
                  </a:lnTo>
                  <a:lnTo>
                    <a:pt x="819" y="1627"/>
                  </a:lnTo>
                  <a:lnTo>
                    <a:pt x="845" y="1665"/>
                  </a:lnTo>
                  <a:lnTo>
                    <a:pt x="870" y="1702"/>
                  </a:lnTo>
                  <a:lnTo>
                    <a:pt x="896" y="1739"/>
                  </a:lnTo>
                  <a:lnTo>
                    <a:pt x="922" y="1775"/>
                  </a:lnTo>
                  <a:lnTo>
                    <a:pt x="947" y="1812"/>
                  </a:lnTo>
                  <a:lnTo>
                    <a:pt x="973" y="1847"/>
                  </a:lnTo>
                  <a:lnTo>
                    <a:pt x="999" y="1883"/>
                  </a:lnTo>
                  <a:lnTo>
                    <a:pt x="1024" y="1917"/>
                  </a:lnTo>
                  <a:lnTo>
                    <a:pt x="1050" y="1952"/>
                  </a:lnTo>
                  <a:lnTo>
                    <a:pt x="1076" y="1986"/>
                  </a:lnTo>
                  <a:lnTo>
                    <a:pt x="1101" y="2020"/>
                  </a:lnTo>
                  <a:lnTo>
                    <a:pt x="1126" y="2053"/>
                  </a:lnTo>
                  <a:lnTo>
                    <a:pt x="1152" y="2087"/>
                  </a:lnTo>
                  <a:lnTo>
                    <a:pt x="1177" y="2119"/>
                  </a:lnTo>
                  <a:lnTo>
                    <a:pt x="1203" y="2151"/>
                  </a:lnTo>
                  <a:lnTo>
                    <a:pt x="1228" y="2182"/>
                  </a:lnTo>
                  <a:lnTo>
                    <a:pt x="1252" y="2214"/>
                  </a:lnTo>
                  <a:lnTo>
                    <a:pt x="1278" y="2244"/>
                  </a:lnTo>
                  <a:lnTo>
                    <a:pt x="1302" y="2275"/>
                  </a:lnTo>
                  <a:lnTo>
                    <a:pt x="1326" y="2304"/>
                  </a:lnTo>
                  <a:lnTo>
                    <a:pt x="1351" y="2334"/>
                  </a:lnTo>
                  <a:lnTo>
                    <a:pt x="1375" y="2362"/>
                  </a:lnTo>
                  <a:lnTo>
                    <a:pt x="1399" y="2390"/>
                  </a:lnTo>
                  <a:lnTo>
                    <a:pt x="1423" y="2417"/>
                  </a:lnTo>
                  <a:lnTo>
                    <a:pt x="1446" y="2444"/>
                  </a:lnTo>
                  <a:lnTo>
                    <a:pt x="1469" y="2472"/>
                  </a:lnTo>
                  <a:lnTo>
                    <a:pt x="1492" y="2498"/>
                  </a:lnTo>
                  <a:lnTo>
                    <a:pt x="1515" y="2523"/>
                  </a:lnTo>
                  <a:lnTo>
                    <a:pt x="1538" y="2549"/>
                  </a:lnTo>
                  <a:lnTo>
                    <a:pt x="1560" y="2573"/>
                  </a:lnTo>
                  <a:lnTo>
                    <a:pt x="1582" y="2597"/>
                  </a:lnTo>
                  <a:lnTo>
                    <a:pt x="1604" y="2621"/>
                  </a:lnTo>
                  <a:lnTo>
                    <a:pt x="1625" y="2643"/>
                  </a:lnTo>
                  <a:lnTo>
                    <a:pt x="1646" y="2666"/>
                  </a:lnTo>
                  <a:lnTo>
                    <a:pt x="1667" y="2688"/>
                  </a:lnTo>
                  <a:lnTo>
                    <a:pt x="1687" y="2709"/>
                  </a:lnTo>
                  <a:lnTo>
                    <a:pt x="1706" y="2729"/>
                  </a:lnTo>
                  <a:lnTo>
                    <a:pt x="1727" y="2750"/>
                  </a:lnTo>
                  <a:lnTo>
                    <a:pt x="1746" y="2769"/>
                  </a:lnTo>
                  <a:lnTo>
                    <a:pt x="1764" y="2788"/>
                  </a:lnTo>
                  <a:lnTo>
                    <a:pt x="1782" y="2806"/>
                  </a:lnTo>
                  <a:lnTo>
                    <a:pt x="1801" y="2824"/>
                  </a:lnTo>
                  <a:lnTo>
                    <a:pt x="1818" y="2841"/>
                  </a:lnTo>
                  <a:lnTo>
                    <a:pt x="1835" y="2857"/>
                  </a:lnTo>
                  <a:lnTo>
                    <a:pt x="1851" y="2873"/>
                  </a:lnTo>
                  <a:lnTo>
                    <a:pt x="1868" y="2889"/>
                  </a:lnTo>
                  <a:lnTo>
                    <a:pt x="1884" y="2903"/>
                  </a:lnTo>
                  <a:lnTo>
                    <a:pt x="1899" y="2917"/>
                  </a:lnTo>
                  <a:lnTo>
                    <a:pt x="1913" y="2930"/>
                  </a:lnTo>
                  <a:lnTo>
                    <a:pt x="1927" y="2942"/>
                  </a:lnTo>
                  <a:lnTo>
                    <a:pt x="1942" y="2955"/>
                  </a:lnTo>
                </a:path>
              </a:pathLst>
            </a:custGeom>
            <a:noFill/>
            <a:ln w="57150" cmpd="sng">
              <a:solidFill>
                <a:schemeClr val="accent5">
                  <a:lumMod val="75000"/>
                </a:schemeClr>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94" name="Group 112"/>
          <p:cNvGrpSpPr>
            <a:grpSpLocks/>
          </p:cNvGrpSpPr>
          <p:nvPr/>
        </p:nvGrpSpPr>
        <p:grpSpPr bwMode="auto">
          <a:xfrm>
            <a:off x="4805537" y="3685526"/>
            <a:ext cx="252580" cy="215211"/>
            <a:chOff x="2095" y="2921"/>
            <a:chExt cx="246" cy="449"/>
          </a:xfrm>
        </p:grpSpPr>
        <p:sp>
          <p:nvSpPr>
            <p:cNvPr id="95" name="Rectangle 34"/>
            <p:cNvSpPr>
              <a:spLocks noChangeAspect="1" noChangeArrowheads="1"/>
            </p:cNvSpPr>
            <p:nvPr/>
          </p:nvSpPr>
          <p:spPr bwMode="auto">
            <a:xfrm>
              <a:off x="2270" y="2921"/>
              <a:ext cx="71" cy="192"/>
            </a:xfrm>
            <a:prstGeom prst="rect">
              <a:avLst/>
            </a:prstGeom>
            <a:noFill/>
            <a:ln w="9525">
              <a:noFill/>
              <a:miter lim="800000"/>
              <a:headEnd/>
              <a:tailEnd/>
            </a:ln>
          </p:spPr>
          <p:txBody>
            <a:bodyPr wrap="none" lIns="0" tIns="0" rIns="0" bIns="0">
              <a:prstTxWarp prst="textNoShape">
                <a:avLst/>
              </a:prstTxWarp>
              <a:spAutoFit/>
            </a:bodyPr>
            <a:lstStyle/>
            <a:p>
              <a:r>
                <a:rPr kumimoji="0" lang="en-US" sz="2000" i="1" dirty="0">
                  <a:solidFill>
                    <a:srgbClr val="000000"/>
                  </a:solidFill>
                  <a:latin typeface="Times New Roman" pitchFamily="18" charset="0"/>
                  <a:cs typeface="Times New Roman" pitchFamily="18" charset="0"/>
                </a:rPr>
                <a:t>c</a:t>
              </a:r>
              <a:endParaRPr kumimoji="0" lang="en-US" sz="2000" b="0" dirty="0">
                <a:solidFill>
                  <a:schemeClr val="tx1"/>
                </a:solidFill>
                <a:latin typeface="Times New Roman" pitchFamily="18" charset="0"/>
                <a:cs typeface="Times New Roman" pitchFamily="18" charset="0"/>
              </a:endParaRPr>
            </a:p>
          </p:txBody>
        </p:sp>
        <p:sp>
          <p:nvSpPr>
            <p:cNvPr id="96" name="Oval 69"/>
            <p:cNvSpPr>
              <a:spLocks noChangeAspect="1" noChangeArrowheads="1"/>
            </p:cNvSpPr>
            <p:nvPr/>
          </p:nvSpPr>
          <p:spPr bwMode="auto">
            <a:xfrm>
              <a:off x="2095" y="3093"/>
              <a:ext cx="139" cy="277"/>
            </a:xfrm>
            <a:prstGeom prst="ellipse">
              <a:avLst/>
            </a:prstGeom>
            <a:solidFill>
              <a:srgbClr val="FFFF00"/>
            </a:solidFill>
            <a:ln w="38100">
              <a:solidFill>
                <a:schemeClr val="tx1"/>
              </a:solidFill>
              <a:round/>
              <a:headEnd/>
              <a:tailEnd type="none" w="lg" len="lg"/>
            </a:ln>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grpSp>
      <p:grpSp>
        <p:nvGrpSpPr>
          <p:cNvPr id="97" name="Group 123"/>
          <p:cNvGrpSpPr>
            <a:grpSpLocks/>
          </p:cNvGrpSpPr>
          <p:nvPr/>
        </p:nvGrpSpPr>
        <p:grpSpPr bwMode="auto">
          <a:xfrm>
            <a:off x="6956296" y="2087562"/>
            <a:ext cx="1500342" cy="1863725"/>
            <a:chOff x="3942" y="1774"/>
            <a:chExt cx="1101" cy="1369"/>
          </a:xfrm>
        </p:grpSpPr>
        <p:sp>
          <p:nvSpPr>
            <p:cNvPr id="98" name="Freeform 124"/>
            <p:cNvSpPr>
              <a:spLocks noChangeAspect="1"/>
            </p:cNvSpPr>
            <p:nvPr/>
          </p:nvSpPr>
          <p:spPr bwMode="auto">
            <a:xfrm>
              <a:off x="3942" y="2004"/>
              <a:ext cx="940" cy="1139"/>
            </a:xfrm>
            <a:custGeom>
              <a:avLst/>
              <a:gdLst/>
              <a:ahLst/>
              <a:cxnLst>
                <a:cxn ang="0">
                  <a:pos x="2331" y="44"/>
                </a:cxn>
                <a:cxn ang="0">
                  <a:pos x="2297" y="136"/>
                </a:cxn>
                <a:cxn ang="0">
                  <a:pos x="2260" y="226"/>
                </a:cxn>
                <a:cxn ang="0">
                  <a:pos x="2219" y="317"/>
                </a:cxn>
                <a:cxn ang="0">
                  <a:pos x="2174" y="408"/>
                </a:cxn>
                <a:cxn ang="0">
                  <a:pos x="2128" y="497"/>
                </a:cxn>
                <a:cxn ang="0">
                  <a:pos x="2078" y="586"/>
                </a:cxn>
                <a:cxn ang="0">
                  <a:pos x="2025" y="676"/>
                </a:cxn>
                <a:cxn ang="0">
                  <a:pos x="1972" y="764"/>
                </a:cxn>
                <a:cxn ang="0">
                  <a:pos x="1915" y="851"/>
                </a:cxn>
                <a:cxn ang="0">
                  <a:pos x="1856" y="938"/>
                </a:cxn>
                <a:cxn ang="0">
                  <a:pos x="1795" y="1024"/>
                </a:cxn>
                <a:cxn ang="0">
                  <a:pos x="1732" y="1109"/>
                </a:cxn>
                <a:cxn ang="0">
                  <a:pos x="1670" y="1193"/>
                </a:cxn>
                <a:cxn ang="0">
                  <a:pos x="1605" y="1275"/>
                </a:cxn>
                <a:cxn ang="0">
                  <a:pos x="1539" y="1358"/>
                </a:cxn>
                <a:cxn ang="0">
                  <a:pos x="1472" y="1438"/>
                </a:cxn>
                <a:cxn ang="0">
                  <a:pos x="1404" y="1516"/>
                </a:cxn>
                <a:cxn ang="0">
                  <a:pos x="1336" y="1594"/>
                </a:cxn>
                <a:cxn ang="0">
                  <a:pos x="1268" y="1670"/>
                </a:cxn>
                <a:cxn ang="0">
                  <a:pos x="1199" y="1744"/>
                </a:cxn>
                <a:cxn ang="0">
                  <a:pos x="1131" y="1816"/>
                </a:cxn>
                <a:cxn ang="0">
                  <a:pos x="1063" y="1887"/>
                </a:cxn>
                <a:cxn ang="0">
                  <a:pos x="995" y="1956"/>
                </a:cxn>
                <a:cxn ang="0">
                  <a:pos x="928" y="2023"/>
                </a:cxn>
                <a:cxn ang="0">
                  <a:pos x="863" y="2088"/>
                </a:cxn>
                <a:cxn ang="0">
                  <a:pos x="797" y="2151"/>
                </a:cxn>
                <a:cxn ang="0">
                  <a:pos x="733" y="2212"/>
                </a:cxn>
                <a:cxn ang="0">
                  <a:pos x="671" y="2271"/>
                </a:cxn>
                <a:cxn ang="0">
                  <a:pos x="610" y="2327"/>
                </a:cxn>
                <a:cxn ang="0">
                  <a:pos x="550" y="2381"/>
                </a:cxn>
                <a:cxn ang="0">
                  <a:pos x="494" y="2432"/>
                </a:cxn>
                <a:cxn ang="0">
                  <a:pos x="439" y="2481"/>
                </a:cxn>
                <a:cxn ang="0">
                  <a:pos x="386" y="2527"/>
                </a:cxn>
                <a:cxn ang="0">
                  <a:pos x="335" y="2570"/>
                </a:cxn>
                <a:cxn ang="0">
                  <a:pos x="289" y="2610"/>
                </a:cxn>
                <a:cxn ang="0">
                  <a:pos x="244" y="2648"/>
                </a:cxn>
                <a:cxn ang="0">
                  <a:pos x="203" y="2682"/>
                </a:cxn>
                <a:cxn ang="0">
                  <a:pos x="164" y="2714"/>
                </a:cxn>
                <a:cxn ang="0">
                  <a:pos x="130" y="2742"/>
                </a:cxn>
                <a:cxn ang="0">
                  <a:pos x="99" y="2767"/>
                </a:cxn>
                <a:cxn ang="0">
                  <a:pos x="72" y="2789"/>
                </a:cxn>
                <a:cxn ang="0">
                  <a:pos x="48" y="2807"/>
                </a:cxn>
                <a:cxn ang="0">
                  <a:pos x="30" y="2822"/>
                </a:cxn>
                <a:cxn ang="0">
                  <a:pos x="15" y="2833"/>
                </a:cxn>
                <a:cxn ang="0">
                  <a:pos x="6" y="2840"/>
                </a:cxn>
                <a:cxn ang="0">
                  <a:pos x="1" y="2844"/>
                </a:cxn>
              </a:cxnLst>
              <a:rect l="0" t="0" r="r" b="b"/>
              <a:pathLst>
                <a:path w="2347" h="2844">
                  <a:moveTo>
                    <a:pt x="2347" y="0"/>
                  </a:moveTo>
                  <a:lnTo>
                    <a:pt x="2331" y="44"/>
                  </a:lnTo>
                  <a:lnTo>
                    <a:pt x="2314" y="90"/>
                  </a:lnTo>
                  <a:lnTo>
                    <a:pt x="2297" y="136"/>
                  </a:lnTo>
                  <a:lnTo>
                    <a:pt x="2279" y="181"/>
                  </a:lnTo>
                  <a:lnTo>
                    <a:pt x="2260" y="226"/>
                  </a:lnTo>
                  <a:lnTo>
                    <a:pt x="2239" y="272"/>
                  </a:lnTo>
                  <a:lnTo>
                    <a:pt x="2219" y="317"/>
                  </a:lnTo>
                  <a:lnTo>
                    <a:pt x="2197" y="362"/>
                  </a:lnTo>
                  <a:lnTo>
                    <a:pt x="2174" y="408"/>
                  </a:lnTo>
                  <a:lnTo>
                    <a:pt x="2151" y="452"/>
                  </a:lnTo>
                  <a:lnTo>
                    <a:pt x="2128" y="497"/>
                  </a:lnTo>
                  <a:lnTo>
                    <a:pt x="2103" y="542"/>
                  </a:lnTo>
                  <a:lnTo>
                    <a:pt x="2078" y="586"/>
                  </a:lnTo>
                  <a:lnTo>
                    <a:pt x="2053" y="631"/>
                  </a:lnTo>
                  <a:lnTo>
                    <a:pt x="2025" y="676"/>
                  </a:lnTo>
                  <a:lnTo>
                    <a:pt x="1999" y="720"/>
                  </a:lnTo>
                  <a:lnTo>
                    <a:pt x="1972" y="764"/>
                  </a:lnTo>
                  <a:lnTo>
                    <a:pt x="1943" y="808"/>
                  </a:lnTo>
                  <a:lnTo>
                    <a:pt x="1915" y="851"/>
                  </a:lnTo>
                  <a:lnTo>
                    <a:pt x="1885" y="895"/>
                  </a:lnTo>
                  <a:lnTo>
                    <a:pt x="1856" y="938"/>
                  </a:lnTo>
                  <a:lnTo>
                    <a:pt x="1826" y="981"/>
                  </a:lnTo>
                  <a:lnTo>
                    <a:pt x="1795" y="1024"/>
                  </a:lnTo>
                  <a:lnTo>
                    <a:pt x="1764" y="1066"/>
                  </a:lnTo>
                  <a:lnTo>
                    <a:pt x="1732" y="1109"/>
                  </a:lnTo>
                  <a:lnTo>
                    <a:pt x="1701" y="1151"/>
                  </a:lnTo>
                  <a:lnTo>
                    <a:pt x="1670" y="1193"/>
                  </a:lnTo>
                  <a:lnTo>
                    <a:pt x="1637" y="1235"/>
                  </a:lnTo>
                  <a:lnTo>
                    <a:pt x="1605" y="1275"/>
                  </a:lnTo>
                  <a:lnTo>
                    <a:pt x="1571" y="1317"/>
                  </a:lnTo>
                  <a:lnTo>
                    <a:pt x="1539" y="1358"/>
                  </a:lnTo>
                  <a:lnTo>
                    <a:pt x="1505" y="1397"/>
                  </a:lnTo>
                  <a:lnTo>
                    <a:pt x="1472" y="1438"/>
                  </a:lnTo>
                  <a:lnTo>
                    <a:pt x="1437" y="1477"/>
                  </a:lnTo>
                  <a:lnTo>
                    <a:pt x="1404" y="1516"/>
                  </a:lnTo>
                  <a:lnTo>
                    <a:pt x="1370" y="1556"/>
                  </a:lnTo>
                  <a:lnTo>
                    <a:pt x="1336" y="1594"/>
                  </a:lnTo>
                  <a:lnTo>
                    <a:pt x="1302" y="1632"/>
                  </a:lnTo>
                  <a:lnTo>
                    <a:pt x="1268" y="1670"/>
                  </a:lnTo>
                  <a:lnTo>
                    <a:pt x="1234" y="1707"/>
                  </a:lnTo>
                  <a:lnTo>
                    <a:pt x="1199" y="1744"/>
                  </a:lnTo>
                  <a:lnTo>
                    <a:pt x="1165" y="1781"/>
                  </a:lnTo>
                  <a:lnTo>
                    <a:pt x="1131" y="1816"/>
                  </a:lnTo>
                  <a:lnTo>
                    <a:pt x="1097" y="1853"/>
                  </a:lnTo>
                  <a:lnTo>
                    <a:pt x="1063" y="1887"/>
                  </a:lnTo>
                  <a:lnTo>
                    <a:pt x="1029" y="1922"/>
                  </a:lnTo>
                  <a:lnTo>
                    <a:pt x="995" y="1956"/>
                  </a:lnTo>
                  <a:lnTo>
                    <a:pt x="962" y="1991"/>
                  </a:lnTo>
                  <a:lnTo>
                    <a:pt x="928" y="2023"/>
                  </a:lnTo>
                  <a:lnTo>
                    <a:pt x="895" y="2057"/>
                  </a:lnTo>
                  <a:lnTo>
                    <a:pt x="863" y="2088"/>
                  </a:lnTo>
                  <a:lnTo>
                    <a:pt x="829" y="2121"/>
                  </a:lnTo>
                  <a:lnTo>
                    <a:pt x="797" y="2151"/>
                  </a:lnTo>
                  <a:lnTo>
                    <a:pt x="765" y="2183"/>
                  </a:lnTo>
                  <a:lnTo>
                    <a:pt x="733" y="2212"/>
                  </a:lnTo>
                  <a:lnTo>
                    <a:pt x="701" y="2242"/>
                  </a:lnTo>
                  <a:lnTo>
                    <a:pt x="671" y="2271"/>
                  </a:lnTo>
                  <a:lnTo>
                    <a:pt x="641" y="2299"/>
                  </a:lnTo>
                  <a:lnTo>
                    <a:pt x="610" y="2327"/>
                  </a:lnTo>
                  <a:lnTo>
                    <a:pt x="580" y="2354"/>
                  </a:lnTo>
                  <a:lnTo>
                    <a:pt x="550" y="2381"/>
                  </a:lnTo>
                  <a:lnTo>
                    <a:pt x="522" y="2407"/>
                  </a:lnTo>
                  <a:lnTo>
                    <a:pt x="494" y="2432"/>
                  </a:lnTo>
                  <a:lnTo>
                    <a:pt x="466" y="2457"/>
                  </a:lnTo>
                  <a:lnTo>
                    <a:pt x="439" y="2481"/>
                  </a:lnTo>
                  <a:lnTo>
                    <a:pt x="411" y="2504"/>
                  </a:lnTo>
                  <a:lnTo>
                    <a:pt x="386" y="2527"/>
                  </a:lnTo>
                  <a:lnTo>
                    <a:pt x="361" y="2549"/>
                  </a:lnTo>
                  <a:lnTo>
                    <a:pt x="335" y="2570"/>
                  </a:lnTo>
                  <a:lnTo>
                    <a:pt x="312" y="2591"/>
                  </a:lnTo>
                  <a:lnTo>
                    <a:pt x="289" y="2610"/>
                  </a:lnTo>
                  <a:lnTo>
                    <a:pt x="265" y="2629"/>
                  </a:lnTo>
                  <a:lnTo>
                    <a:pt x="244" y="2648"/>
                  </a:lnTo>
                  <a:lnTo>
                    <a:pt x="223" y="2666"/>
                  </a:lnTo>
                  <a:lnTo>
                    <a:pt x="203" y="2682"/>
                  </a:lnTo>
                  <a:lnTo>
                    <a:pt x="183" y="2698"/>
                  </a:lnTo>
                  <a:lnTo>
                    <a:pt x="164" y="2714"/>
                  </a:lnTo>
                  <a:lnTo>
                    <a:pt x="147" y="2729"/>
                  </a:lnTo>
                  <a:lnTo>
                    <a:pt x="130" y="2742"/>
                  </a:lnTo>
                  <a:lnTo>
                    <a:pt x="113" y="2755"/>
                  </a:lnTo>
                  <a:lnTo>
                    <a:pt x="99" y="2767"/>
                  </a:lnTo>
                  <a:lnTo>
                    <a:pt x="85" y="2778"/>
                  </a:lnTo>
                  <a:lnTo>
                    <a:pt x="72" y="2789"/>
                  </a:lnTo>
                  <a:lnTo>
                    <a:pt x="60" y="2798"/>
                  </a:lnTo>
                  <a:lnTo>
                    <a:pt x="48" y="2807"/>
                  </a:lnTo>
                  <a:lnTo>
                    <a:pt x="38" y="2815"/>
                  </a:lnTo>
                  <a:lnTo>
                    <a:pt x="30" y="2822"/>
                  </a:lnTo>
                  <a:lnTo>
                    <a:pt x="22" y="2828"/>
                  </a:lnTo>
                  <a:lnTo>
                    <a:pt x="15" y="2833"/>
                  </a:lnTo>
                  <a:lnTo>
                    <a:pt x="10" y="2837"/>
                  </a:lnTo>
                  <a:lnTo>
                    <a:pt x="6" y="2840"/>
                  </a:lnTo>
                  <a:lnTo>
                    <a:pt x="3" y="2842"/>
                  </a:lnTo>
                  <a:lnTo>
                    <a:pt x="1" y="2844"/>
                  </a:lnTo>
                  <a:lnTo>
                    <a:pt x="0" y="2844"/>
                  </a:lnTo>
                </a:path>
              </a:pathLst>
            </a:custGeom>
            <a:noFill/>
            <a:ln w="57150" cmpd="sng">
              <a:solidFill>
                <a:srgbClr val="3A8622"/>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99" name="Rectangle 125"/>
            <p:cNvSpPr>
              <a:spLocks noChangeAspect="1" noChangeArrowheads="1"/>
            </p:cNvSpPr>
            <p:nvPr/>
          </p:nvSpPr>
          <p:spPr bwMode="auto">
            <a:xfrm>
              <a:off x="4855" y="1774"/>
              <a:ext cx="188" cy="226"/>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3">
                      <a:lumMod val="75000"/>
                    </a:schemeClr>
                  </a:solidFill>
                  <a:latin typeface="Times New Roman" pitchFamily="18" charset="0"/>
                  <a:cs typeface="Times New Roman" pitchFamily="18" charset="0"/>
                </a:rPr>
                <a:t>S</a:t>
              </a:r>
              <a:r>
                <a:rPr kumimoji="0" lang="en-US" sz="2000" b="1" i="1" baseline="-25000" dirty="0" err="1">
                  <a:solidFill>
                    <a:schemeClr val="accent3">
                      <a:lumMod val="75000"/>
                    </a:schemeClr>
                  </a:solidFill>
                  <a:latin typeface="Times New Roman" pitchFamily="18" charset="0"/>
                  <a:cs typeface="Times New Roman" pitchFamily="18" charset="0"/>
                </a:rPr>
                <a:t>w</a:t>
              </a:r>
              <a:endParaRPr kumimoji="0" lang="en-US" sz="4000" b="1" baseline="-25000" dirty="0">
                <a:solidFill>
                  <a:schemeClr val="accent3">
                    <a:lumMod val="75000"/>
                  </a:schemeClr>
                </a:solidFill>
                <a:latin typeface="Times New Roman" pitchFamily="18" charset="0"/>
                <a:cs typeface="Times New Roman" pitchFamily="18" charset="0"/>
              </a:endParaRPr>
            </a:p>
          </p:txBody>
        </p:sp>
      </p:grpSp>
      <p:grpSp>
        <p:nvGrpSpPr>
          <p:cNvPr id="100" name="Group 126"/>
          <p:cNvGrpSpPr>
            <a:grpSpLocks/>
          </p:cNvGrpSpPr>
          <p:nvPr/>
        </p:nvGrpSpPr>
        <p:grpSpPr bwMode="auto">
          <a:xfrm>
            <a:off x="7444425" y="2103437"/>
            <a:ext cx="1530350" cy="2120900"/>
            <a:chOff x="4261" y="1979"/>
            <a:chExt cx="964" cy="1336"/>
          </a:xfrm>
        </p:grpSpPr>
        <p:sp>
          <p:nvSpPr>
            <p:cNvPr id="101" name="Freeform 127"/>
            <p:cNvSpPr>
              <a:spLocks noChangeAspect="1"/>
            </p:cNvSpPr>
            <p:nvPr/>
          </p:nvSpPr>
          <p:spPr bwMode="auto">
            <a:xfrm>
              <a:off x="4261" y="1979"/>
              <a:ext cx="762" cy="1182"/>
            </a:xfrm>
            <a:custGeom>
              <a:avLst/>
              <a:gdLst/>
              <a:ahLst/>
              <a:cxnLst>
                <a:cxn ang="0">
                  <a:pos x="13" y="41"/>
                </a:cxn>
                <a:cxn ang="0">
                  <a:pos x="42" y="126"/>
                </a:cxn>
                <a:cxn ang="0">
                  <a:pos x="73" y="210"/>
                </a:cxn>
                <a:cxn ang="0">
                  <a:pos x="105" y="293"/>
                </a:cxn>
                <a:cxn ang="0">
                  <a:pos x="139" y="376"/>
                </a:cxn>
                <a:cxn ang="0">
                  <a:pos x="175" y="459"/>
                </a:cxn>
                <a:cxn ang="0">
                  <a:pos x="213" y="543"/>
                </a:cxn>
                <a:cxn ang="0">
                  <a:pos x="251" y="625"/>
                </a:cxn>
                <a:cxn ang="0">
                  <a:pos x="292" y="706"/>
                </a:cxn>
                <a:cxn ang="0">
                  <a:pos x="333" y="788"/>
                </a:cxn>
                <a:cxn ang="0">
                  <a:pos x="376" y="868"/>
                </a:cxn>
                <a:cxn ang="0">
                  <a:pos x="420" y="949"/>
                </a:cxn>
                <a:cxn ang="0">
                  <a:pos x="465" y="1029"/>
                </a:cxn>
                <a:cxn ang="0">
                  <a:pos x="512" y="1108"/>
                </a:cxn>
                <a:cxn ang="0">
                  <a:pos x="558" y="1186"/>
                </a:cxn>
                <a:cxn ang="0">
                  <a:pos x="606" y="1263"/>
                </a:cxn>
                <a:cxn ang="0">
                  <a:pos x="654" y="1340"/>
                </a:cxn>
                <a:cxn ang="0">
                  <a:pos x="703" y="1417"/>
                </a:cxn>
                <a:cxn ang="0">
                  <a:pos x="752" y="1492"/>
                </a:cxn>
                <a:cxn ang="0">
                  <a:pos x="803" y="1566"/>
                </a:cxn>
                <a:cxn ang="0">
                  <a:pos x="852" y="1639"/>
                </a:cxn>
                <a:cxn ang="0">
                  <a:pos x="903" y="1711"/>
                </a:cxn>
                <a:cxn ang="0">
                  <a:pos x="954" y="1782"/>
                </a:cxn>
                <a:cxn ang="0">
                  <a:pos x="1003" y="1851"/>
                </a:cxn>
                <a:cxn ang="0">
                  <a:pos x="1054" y="1920"/>
                </a:cxn>
                <a:cxn ang="0">
                  <a:pos x="1105" y="1988"/>
                </a:cxn>
                <a:cxn ang="0">
                  <a:pos x="1155" y="2054"/>
                </a:cxn>
                <a:cxn ang="0">
                  <a:pos x="1205" y="2118"/>
                </a:cxn>
                <a:cxn ang="0">
                  <a:pos x="1255" y="2182"/>
                </a:cxn>
                <a:cxn ang="0">
                  <a:pos x="1303" y="2244"/>
                </a:cxn>
                <a:cxn ang="0">
                  <a:pos x="1352" y="2305"/>
                </a:cxn>
                <a:cxn ang="0">
                  <a:pos x="1400" y="2363"/>
                </a:cxn>
                <a:cxn ang="0">
                  <a:pos x="1446" y="2421"/>
                </a:cxn>
                <a:cxn ang="0">
                  <a:pos x="1493" y="2477"/>
                </a:cxn>
                <a:cxn ang="0">
                  <a:pos x="1538" y="2531"/>
                </a:cxn>
                <a:cxn ang="0">
                  <a:pos x="1582" y="2584"/>
                </a:cxn>
                <a:cxn ang="0">
                  <a:pos x="1625" y="2634"/>
                </a:cxn>
                <a:cxn ang="0">
                  <a:pos x="1666" y="2683"/>
                </a:cxn>
                <a:cxn ang="0">
                  <a:pos x="1707" y="2730"/>
                </a:cxn>
                <a:cxn ang="0">
                  <a:pos x="1746" y="2776"/>
                </a:cxn>
                <a:cxn ang="0">
                  <a:pos x="1784" y="2819"/>
                </a:cxn>
                <a:cxn ang="0">
                  <a:pos x="1820" y="2860"/>
                </a:cxn>
                <a:cxn ang="0">
                  <a:pos x="1855" y="2899"/>
                </a:cxn>
                <a:cxn ang="0">
                  <a:pos x="1887" y="2936"/>
                </a:cxn>
              </a:cxnLst>
              <a:rect l="0" t="0" r="r" b="b"/>
              <a:pathLst>
                <a:path w="1903" h="2953">
                  <a:moveTo>
                    <a:pt x="0" y="0"/>
                  </a:moveTo>
                  <a:lnTo>
                    <a:pt x="13" y="41"/>
                  </a:lnTo>
                  <a:lnTo>
                    <a:pt x="27" y="84"/>
                  </a:lnTo>
                  <a:lnTo>
                    <a:pt x="42" y="126"/>
                  </a:lnTo>
                  <a:lnTo>
                    <a:pt x="56" y="167"/>
                  </a:lnTo>
                  <a:lnTo>
                    <a:pt x="73" y="210"/>
                  </a:lnTo>
                  <a:lnTo>
                    <a:pt x="88" y="251"/>
                  </a:lnTo>
                  <a:lnTo>
                    <a:pt x="105" y="293"/>
                  </a:lnTo>
                  <a:lnTo>
                    <a:pt x="121" y="335"/>
                  </a:lnTo>
                  <a:lnTo>
                    <a:pt x="139" y="376"/>
                  </a:lnTo>
                  <a:lnTo>
                    <a:pt x="157" y="418"/>
                  </a:lnTo>
                  <a:lnTo>
                    <a:pt x="175" y="459"/>
                  </a:lnTo>
                  <a:lnTo>
                    <a:pt x="193" y="501"/>
                  </a:lnTo>
                  <a:lnTo>
                    <a:pt x="213" y="543"/>
                  </a:lnTo>
                  <a:lnTo>
                    <a:pt x="232" y="583"/>
                  </a:lnTo>
                  <a:lnTo>
                    <a:pt x="251" y="625"/>
                  </a:lnTo>
                  <a:lnTo>
                    <a:pt x="271" y="666"/>
                  </a:lnTo>
                  <a:lnTo>
                    <a:pt x="292" y="706"/>
                  </a:lnTo>
                  <a:lnTo>
                    <a:pt x="312" y="748"/>
                  </a:lnTo>
                  <a:lnTo>
                    <a:pt x="333" y="788"/>
                  </a:lnTo>
                  <a:lnTo>
                    <a:pt x="354" y="828"/>
                  </a:lnTo>
                  <a:lnTo>
                    <a:pt x="376" y="868"/>
                  </a:lnTo>
                  <a:lnTo>
                    <a:pt x="398" y="909"/>
                  </a:lnTo>
                  <a:lnTo>
                    <a:pt x="420" y="949"/>
                  </a:lnTo>
                  <a:lnTo>
                    <a:pt x="443" y="989"/>
                  </a:lnTo>
                  <a:lnTo>
                    <a:pt x="465" y="1029"/>
                  </a:lnTo>
                  <a:lnTo>
                    <a:pt x="488" y="1068"/>
                  </a:lnTo>
                  <a:lnTo>
                    <a:pt x="512" y="1108"/>
                  </a:lnTo>
                  <a:lnTo>
                    <a:pt x="535" y="1148"/>
                  </a:lnTo>
                  <a:lnTo>
                    <a:pt x="558" y="1186"/>
                  </a:lnTo>
                  <a:lnTo>
                    <a:pt x="582" y="1225"/>
                  </a:lnTo>
                  <a:lnTo>
                    <a:pt x="606" y="1263"/>
                  </a:lnTo>
                  <a:lnTo>
                    <a:pt x="630" y="1302"/>
                  </a:lnTo>
                  <a:lnTo>
                    <a:pt x="654" y="1340"/>
                  </a:lnTo>
                  <a:lnTo>
                    <a:pt x="678" y="1379"/>
                  </a:lnTo>
                  <a:lnTo>
                    <a:pt x="703" y="1417"/>
                  </a:lnTo>
                  <a:lnTo>
                    <a:pt x="728" y="1454"/>
                  </a:lnTo>
                  <a:lnTo>
                    <a:pt x="752" y="1492"/>
                  </a:lnTo>
                  <a:lnTo>
                    <a:pt x="777" y="1528"/>
                  </a:lnTo>
                  <a:lnTo>
                    <a:pt x="803" y="1566"/>
                  </a:lnTo>
                  <a:lnTo>
                    <a:pt x="827" y="1602"/>
                  </a:lnTo>
                  <a:lnTo>
                    <a:pt x="852" y="1639"/>
                  </a:lnTo>
                  <a:lnTo>
                    <a:pt x="878" y="1674"/>
                  </a:lnTo>
                  <a:lnTo>
                    <a:pt x="903" y="1711"/>
                  </a:lnTo>
                  <a:lnTo>
                    <a:pt x="928" y="1746"/>
                  </a:lnTo>
                  <a:lnTo>
                    <a:pt x="954" y="1782"/>
                  </a:lnTo>
                  <a:lnTo>
                    <a:pt x="978" y="1816"/>
                  </a:lnTo>
                  <a:lnTo>
                    <a:pt x="1003" y="1851"/>
                  </a:lnTo>
                  <a:lnTo>
                    <a:pt x="1029" y="1885"/>
                  </a:lnTo>
                  <a:lnTo>
                    <a:pt x="1054" y="1920"/>
                  </a:lnTo>
                  <a:lnTo>
                    <a:pt x="1079" y="1953"/>
                  </a:lnTo>
                  <a:lnTo>
                    <a:pt x="1105" y="1988"/>
                  </a:lnTo>
                  <a:lnTo>
                    <a:pt x="1130" y="2020"/>
                  </a:lnTo>
                  <a:lnTo>
                    <a:pt x="1155" y="2054"/>
                  </a:lnTo>
                  <a:lnTo>
                    <a:pt x="1180" y="2086"/>
                  </a:lnTo>
                  <a:lnTo>
                    <a:pt x="1205" y="2118"/>
                  </a:lnTo>
                  <a:lnTo>
                    <a:pt x="1229" y="2150"/>
                  </a:lnTo>
                  <a:lnTo>
                    <a:pt x="1255" y="2182"/>
                  </a:lnTo>
                  <a:lnTo>
                    <a:pt x="1279" y="2213"/>
                  </a:lnTo>
                  <a:lnTo>
                    <a:pt x="1303" y="2244"/>
                  </a:lnTo>
                  <a:lnTo>
                    <a:pt x="1328" y="2274"/>
                  </a:lnTo>
                  <a:lnTo>
                    <a:pt x="1352" y="2305"/>
                  </a:lnTo>
                  <a:lnTo>
                    <a:pt x="1375" y="2334"/>
                  </a:lnTo>
                  <a:lnTo>
                    <a:pt x="1400" y="2363"/>
                  </a:lnTo>
                  <a:lnTo>
                    <a:pt x="1423" y="2392"/>
                  </a:lnTo>
                  <a:lnTo>
                    <a:pt x="1446" y="2421"/>
                  </a:lnTo>
                  <a:lnTo>
                    <a:pt x="1470" y="2449"/>
                  </a:lnTo>
                  <a:lnTo>
                    <a:pt x="1493" y="2477"/>
                  </a:lnTo>
                  <a:lnTo>
                    <a:pt x="1515" y="2504"/>
                  </a:lnTo>
                  <a:lnTo>
                    <a:pt x="1538" y="2531"/>
                  </a:lnTo>
                  <a:lnTo>
                    <a:pt x="1560" y="2557"/>
                  </a:lnTo>
                  <a:lnTo>
                    <a:pt x="1582" y="2584"/>
                  </a:lnTo>
                  <a:lnTo>
                    <a:pt x="1604" y="2609"/>
                  </a:lnTo>
                  <a:lnTo>
                    <a:pt x="1625" y="2634"/>
                  </a:lnTo>
                  <a:lnTo>
                    <a:pt x="1646" y="2659"/>
                  </a:lnTo>
                  <a:lnTo>
                    <a:pt x="1666" y="2683"/>
                  </a:lnTo>
                  <a:lnTo>
                    <a:pt x="1688" y="2706"/>
                  </a:lnTo>
                  <a:lnTo>
                    <a:pt x="1707" y="2730"/>
                  </a:lnTo>
                  <a:lnTo>
                    <a:pt x="1727" y="2753"/>
                  </a:lnTo>
                  <a:lnTo>
                    <a:pt x="1746" y="2776"/>
                  </a:lnTo>
                  <a:lnTo>
                    <a:pt x="1766" y="2798"/>
                  </a:lnTo>
                  <a:lnTo>
                    <a:pt x="1784" y="2819"/>
                  </a:lnTo>
                  <a:lnTo>
                    <a:pt x="1802" y="2839"/>
                  </a:lnTo>
                  <a:lnTo>
                    <a:pt x="1820" y="2860"/>
                  </a:lnTo>
                  <a:lnTo>
                    <a:pt x="1838" y="2880"/>
                  </a:lnTo>
                  <a:lnTo>
                    <a:pt x="1855" y="2899"/>
                  </a:lnTo>
                  <a:lnTo>
                    <a:pt x="1871" y="2918"/>
                  </a:lnTo>
                  <a:lnTo>
                    <a:pt x="1887" y="2936"/>
                  </a:lnTo>
                  <a:lnTo>
                    <a:pt x="1903" y="2953"/>
                  </a:lnTo>
                </a:path>
              </a:pathLst>
            </a:custGeom>
            <a:noFill/>
            <a:ln w="57150" cmpd="sng">
              <a:solidFill>
                <a:schemeClr val="accent5">
                  <a:lumMod val="75000"/>
                </a:schemeClr>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02" name="Rectangle 128"/>
            <p:cNvSpPr>
              <a:spLocks noChangeAspect="1" noChangeArrowheads="1"/>
            </p:cNvSpPr>
            <p:nvPr/>
          </p:nvSpPr>
          <p:spPr bwMode="auto">
            <a:xfrm>
              <a:off x="5036" y="3121"/>
              <a:ext cx="189"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5">
                      <a:lumMod val="75000"/>
                    </a:schemeClr>
                  </a:solidFill>
                  <a:latin typeface="Times New Roman" pitchFamily="18" charset="0"/>
                  <a:cs typeface="Times New Roman" pitchFamily="18" charset="0"/>
                </a:rPr>
                <a:t>D</a:t>
              </a:r>
              <a:r>
                <a:rPr kumimoji="0" lang="en-US" sz="2000" b="1" i="1" baseline="-25000" dirty="0" err="1">
                  <a:solidFill>
                    <a:schemeClr val="accent5">
                      <a:lumMod val="75000"/>
                    </a:schemeClr>
                  </a:solidFill>
                  <a:latin typeface="Times New Roman" pitchFamily="18" charset="0"/>
                  <a:cs typeface="Times New Roman" pitchFamily="18" charset="0"/>
                </a:rPr>
                <a:t>w</a:t>
              </a:r>
              <a:endParaRPr kumimoji="0" lang="en-US" sz="2000" b="1" baseline="-25000" dirty="0">
                <a:solidFill>
                  <a:schemeClr val="accent5">
                    <a:lumMod val="75000"/>
                  </a:schemeClr>
                </a:solidFill>
                <a:latin typeface="Times New Roman" pitchFamily="18" charset="0"/>
                <a:cs typeface="Times New Roman" pitchFamily="18" charset="0"/>
              </a:endParaRPr>
            </a:p>
          </p:txBody>
        </p:sp>
      </p:grpSp>
      <p:sp>
        <p:nvSpPr>
          <p:cNvPr id="103" name="Oval 89"/>
          <p:cNvSpPr>
            <a:spLocks noChangeAspect="1" noChangeArrowheads="1"/>
          </p:cNvSpPr>
          <p:nvPr/>
        </p:nvSpPr>
        <p:spPr bwMode="auto">
          <a:xfrm>
            <a:off x="7844155" y="2945344"/>
            <a:ext cx="130937" cy="139647"/>
          </a:xfrm>
          <a:prstGeom prst="ellipse">
            <a:avLst/>
          </a:prstGeom>
          <a:solidFill>
            <a:srgbClr val="FFFF00"/>
          </a:solidFill>
          <a:ln w="38100">
            <a:solidFill>
              <a:schemeClr val="tx1"/>
            </a:solidFill>
            <a:round/>
            <a:headEnd/>
            <a:tailEnd type="none" w="lg" len="lg"/>
          </a:ln>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sp>
        <p:nvSpPr>
          <p:cNvPr id="59" name="Freeform 61"/>
          <p:cNvSpPr>
            <a:spLocks noChangeAspect="1"/>
          </p:cNvSpPr>
          <p:nvPr/>
        </p:nvSpPr>
        <p:spPr bwMode="auto">
          <a:xfrm flipV="1">
            <a:off x="4326827" y="4910931"/>
            <a:ext cx="1093787" cy="96838"/>
          </a:xfrm>
          <a:custGeom>
            <a:avLst/>
            <a:gdLst/>
            <a:ahLst/>
            <a:cxnLst>
              <a:cxn ang="0">
                <a:pos x="0" y="0"/>
              </a:cxn>
              <a:cxn ang="0">
                <a:pos x="140" y="141"/>
              </a:cxn>
              <a:cxn ang="0">
                <a:pos x="1966" y="141"/>
              </a:cxn>
              <a:cxn ang="0">
                <a:pos x="2106" y="0"/>
              </a:cxn>
            </a:cxnLst>
            <a:rect l="0" t="0" r="r" b="b"/>
            <a:pathLst>
              <a:path w="2106" h="141">
                <a:moveTo>
                  <a:pt x="0" y="0"/>
                </a:moveTo>
                <a:lnTo>
                  <a:pt x="140" y="141"/>
                </a:lnTo>
                <a:lnTo>
                  <a:pt x="1966" y="141"/>
                </a:lnTo>
                <a:lnTo>
                  <a:pt x="2106"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endParaRPr lang="en-US">
              <a:latin typeface="Times New Roman" pitchFamily="18" charset="0"/>
              <a:cs typeface="Times New Roman" pitchFamily="18" charset="0"/>
            </a:endParaRPr>
          </a:p>
        </p:txBody>
      </p:sp>
      <p:grpSp>
        <p:nvGrpSpPr>
          <p:cNvPr id="60" name="Group 73"/>
          <p:cNvGrpSpPr>
            <a:grpSpLocks/>
          </p:cNvGrpSpPr>
          <p:nvPr/>
        </p:nvGrpSpPr>
        <p:grpSpPr bwMode="auto">
          <a:xfrm>
            <a:off x="3104452" y="4625181"/>
            <a:ext cx="1776413" cy="276225"/>
            <a:chOff x="1013" y="3557"/>
            <a:chExt cx="1119" cy="174"/>
          </a:xfrm>
        </p:grpSpPr>
        <p:sp>
          <p:nvSpPr>
            <p:cNvPr id="62" name="Line 66"/>
            <p:cNvSpPr>
              <a:spLocks noChangeShapeType="1"/>
            </p:cNvSpPr>
            <p:nvPr/>
          </p:nvSpPr>
          <p:spPr bwMode="auto">
            <a:xfrm flipV="1">
              <a:off x="1711" y="3633"/>
              <a:ext cx="421" cy="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latin typeface="Times New Roman" pitchFamily="18" charset="0"/>
                <a:cs typeface="Times New Roman" pitchFamily="18" charset="0"/>
              </a:endParaRPr>
            </a:p>
          </p:txBody>
        </p:sp>
        <p:sp>
          <p:nvSpPr>
            <p:cNvPr id="63" name="Line 67"/>
            <p:cNvSpPr>
              <a:spLocks noChangeShapeType="1"/>
            </p:cNvSpPr>
            <p:nvPr/>
          </p:nvSpPr>
          <p:spPr bwMode="auto">
            <a:xfrm flipV="1">
              <a:off x="2125" y="3627"/>
              <a:ext cx="0" cy="104"/>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latin typeface="Times New Roman" pitchFamily="18" charset="0"/>
                <a:cs typeface="Times New Roman" pitchFamily="18" charset="0"/>
              </a:endParaRPr>
            </a:p>
          </p:txBody>
        </p:sp>
        <p:sp>
          <p:nvSpPr>
            <p:cNvPr id="64" name="Rectangle 59"/>
            <p:cNvSpPr>
              <a:spLocks noChangeArrowheads="1"/>
            </p:cNvSpPr>
            <p:nvPr/>
          </p:nvSpPr>
          <p:spPr bwMode="auto">
            <a:xfrm>
              <a:off x="1013" y="3558"/>
              <a:ext cx="698" cy="164"/>
            </a:xfrm>
            <a:prstGeom prst="rect">
              <a:avLst/>
            </a:prstGeom>
            <a:solidFill>
              <a:srgbClr val="FFFFCC"/>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sp>
          <p:nvSpPr>
            <p:cNvPr id="65" name="Rectangle 60"/>
            <p:cNvSpPr>
              <a:spLocks noChangeAspect="1" noChangeArrowheads="1"/>
            </p:cNvSpPr>
            <p:nvPr/>
          </p:nvSpPr>
          <p:spPr bwMode="auto">
            <a:xfrm>
              <a:off x="1040" y="3557"/>
              <a:ext cx="671"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U.S. exports</a:t>
              </a:r>
            </a:p>
          </p:txBody>
        </p:sp>
      </p:grpSp>
      <p:sp>
        <p:nvSpPr>
          <p:cNvPr id="67" name="Title 1"/>
          <p:cNvSpPr>
            <a:spLocks noGrp="1"/>
          </p:cNvSpPr>
          <p:nvPr>
            <p:ph type="title"/>
          </p:nvPr>
        </p:nvSpPr>
        <p:spPr>
          <a:xfrm>
            <a:off x="119569" y="341113"/>
            <a:ext cx="8904855" cy="673871"/>
          </a:xfrm>
        </p:spPr>
        <p:txBody>
          <a:bodyPr/>
          <a:lstStyle/>
          <a:p>
            <a:r>
              <a:rPr lang="en-US" sz="3600" dirty="0" smtClean="0"/>
              <a:t>U.S. Has a Comparative </a:t>
            </a:r>
            <a:r>
              <a:rPr lang="en-US" sz="3600" dirty="0"/>
              <a:t>Advantage</a:t>
            </a:r>
          </a:p>
        </p:txBody>
      </p:sp>
    </p:spTree>
    <p:extLst>
      <p:ext uri="{BB962C8B-B14F-4D97-AF65-F5344CB8AC3E}">
        <p14:creationId xmlns:p14="http://schemas.microsoft.com/office/powerpoint/2010/main" val="339447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3" presetClass="entr" presetSubtype="288"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p:cTn id="13" dur="500" fill="hold"/>
                                        <p:tgtEl>
                                          <p:spTgt spid="48"/>
                                        </p:tgtEl>
                                        <p:attrNameLst>
                                          <p:attrName>ppt_w</p:attrName>
                                        </p:attrNameLst>
                                      </p:cBhvr>
                                      <p:tavLst>
                                        <p:tav tm="0">
                                          <p:val>
                                            <p:strVal val="4/3*#ppt_w"/>
                                          </p:val>
                                        </p:tav>
                                        <p:tav tm="100000">
                                          <p:val>
                                            <p:strVal val="#ppt_w"/>
                                          </p:val>
                                        </p:tav>
                                      </p:tavLst>
                                    </p:anim>
                                    <p:anim calcmode="lin" valueType="num">
                                      <p:cBhvr>
                                        <p:cTn id="14" dur="500" fill="hold"/>
                                        <p:tgtEl>
                                          <p:spTgt spid="48"/>
                                        </p:tgtEl>
                                        <p:attrNameLst>
                                          <p:attrName>ppt_h</p:attrName>
                                        </p:attrNameLst>
                                      </p:cBhvr>
                                      <p:tavLst>
                                        <p:tav tm="0">
                                          <p:val>
                                            <p:strVal val="4/3*#ppt_h"/>
                                          </p:val>
                                        </p:tav>
                                        <p:tav tm="100000">
                                          <p:val>
                                            <p:strVal val="#ppt_h"/>
                                          </p:val>
                                        </p:tav>
                                      </p:tavLst>
                                    </p:anim>
                                  </p:childTnLst>
                                </p:cTn>
                              </p:par>
                              <p:par>
                                <p:cTn id="15" presetID="23" presetClass="entr" presetSubtype="288"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strVal val="4/3*#ppt_w"/>
                                          </p:val>
                                        </p:tav>
                                        <p:tav tm="100000">
                                          <p:val>
                                            <p:strVal val="#ppt_w"/>
                                          </p:val>
                                        </p:tav>
                                      </p:tavLst>
                                    </p:anim>
                                    <p:anim calcmode="lin" valueType="num">
                                      <p:cBhvr>
                                        <p:cTn id="18" dur="500" fill="hold"/>
                                        <p:tgtEl>
                                          <p:spTgt spid="47"/>
                                        </p:tgtEl>
                                        <p:attrNameLst>
                                          <p:attrName>ppt_h</p:attrName>
                                        </p:attrNameLst>
                                      </p:cBhvr>
                                      <p:tavLst>
                                        <p:tav tm="0">
                                          <p:val>
                                            <p:strVal val="4/3*#ppt_h"/>
                                          </p:val>
                                        </p:tav>
                                        <p:tav tm="100000">
                                          <p:val>
                                            <p:strVal val="#ppt_h"/>
                                          </p:val>
                                        </p:tav>
                                      </p:tavLst>
                                    </p:anim>
                                  </p:childTnLst>
                                </p:cTn>
                              </p:par>
                            </p:childTnLst>
                          </p:cTn>
                        </p:par>
                        <p:par>
                          <p:cTn id="19" fill="hold">
                            <p:stCondLst>
                              <p:cond delay="1000"/>
                            </p:stCondLst>
                            <p:childTnLst>
                              <p:par>
                                <p:cTn id="20" presetID="17" presetClass="entr" presetSubtype="10" fill="hold" grpId="0" nodeType="afterEffect">
                                  <p:stCondLst>
                                    <p:cond delay="0"/>
                                  </p:stCondLst>
                                  <p:childTnLst>
                                    <p:set>
                                      <p:cBhvr>
                                        <p:cTn id="21" dur="1" fill="hold">
                                          <p:stCondLst>
                                            <p:cond delay="0"/>
                                          </p:stCondLst>
                                        </p:cTn>
                                        <p:tgtEl>
                                          <p:spTgt spid="59"/>
                                        </p:tgtEl>
                                        <p:attrNameLst>
                                          <p:attrName>style.visibility</p:attrName>
                                        </p:attrNameLst>
                                      </p:cBhvr>
                                      <p:to>
                                        <p:strVal val="visible"/>
                                      </p:to>
                                    </p:set>
                                    <p:anim calcmode="lin" valueType="num">
                                      <p:cBhvr>
                                        <p:cTn id="22" dur="500" fill="hold"/>
                                        <p:tgtEl>
                                          <p:spTgt spid="59"/>
                                        </p:tgtEl>
                                        <p:attrNameLst>
                                          <p:attrName>ppt_w</p:attrName>
                                        </p:attrNameLst>
                                      </p:cBhvr>
                                      <p:tavLst>
                                        <p:tav tm="0">
                                          <p:val>
                                            <p:fltVal val="0"/>
                                          </p:val>
                                        </p:tav>
                                        <p:tav tm="100000">
                                          <p:val>
                                            <p:strVal val="#ppt_w"/>
                                          </p:val>
                                        </p:tav>
                                      </p:tavLst>
                                    </p:anim>
                                    <p:anim calcmode="lin" valueType="num">
                                      <p:cBhvr>
                                        <p:cTn id="23" dur="500" fill="hold"/>
                                        <p:tgtEl>
                                          <p:spTgt spid="59"/>
                                        </p:tgtEl>
                                        <p:attrNameLst>
                                          <p:attrName>ppt_h</p:attrName>
                                        </p:attrNameLst>
                                      </p:cBhvr>
                                      <p:tavLst>
                                        <p:tav tm="0">
                                          <p:val>
                                            <p:strVal val="#ppt_h"/>
                                          </p:val>
                                        </p:tav>
                                        <p:tav tm="100000">
                                          <p:val>
                                            <p:strVal val="#ppt_h"/>
                                          </p:val>
                                        </p:tav>
                                      </p:tavLst>
                                    </p:anim>
                                  </p:childTnLst>
                                </p:cTn>
                              </p:par>
                            </p:childTnLst>
                          </p:cTn>
                        </p:par>
                        <p:par>
                          <p:cTn id="24" fill="hold">
                            <p:stCondLst>
                              <p:cond delay="1500"/>
                            </p:stCondLst>
                            <p:childTnLst>
                              <p:par>
                                <p:cTn id="25" presetID="17" presetClass="entr" presetSubtype="2" fill="hold" nodeType="afterEffect">
                                  <p:stCondLst>
                                    <p:cond delay="0"/>
                                  </p:stCondLst>
                                  <p:childTnLst>
                                    <p:set>
                                      <p:cBhvr>
                                        <p:cTn id="26" dur="1" fill="hold">
                                          <p:stCondLst>
                                            <p:cond delay="0"/>
                                          </p:stCondLst>
                                        </p:cTn>
                                        <p:tgtEl>
                                          <p:spTgt spid="60"/>
                                        </p:tgtEl>
                                        <p:attrNameLst>
                                          <p:attrName>style.visibility</p:attrName>
                                        </p:attrNameLst>
                                      </p:cBhvr>
                                      <p:to>
                                        <p:strVal val="visible"/>
                                      </p:to>
                                    </p:set>
                                    <p:anim calcmode="lin" valueType="num">
                                      <p:cBhvr>
                                        <p:cTn id="27" dur="500" fill="hold"/>
                                        <p:tgtEl>
                                          <p:spTgt spid="60"/>
                                        </p:tgtEl>
                                        <p:attrNameLst>
                                          <p:attrName>ppt_x</p:attrName>
                                        </p:attrNameLst>
                                      </p:cBhvr>
                                      <p:tavLst>
                                        <p:tav tm="0">
                                          <p:val>
                                            <p:strVal val="#ppt_x+#ppt_w/2"/>
                                          </p:val>
                                        </p:tav>
                                        <p:tav tm="100000">
                                          <p:val>
                                            <p:strVal val="#ppt_x"/>
                                          </p:val>
                                        </p:tav>
                                      </p:tavLst>
                                    </p:anim>
                                    <p:anim calcmode="lin" valueType="num">
                                      <p:cBhvr>
                                        <p:cTn id="28" dur="500" fill="hold"/>
                                        <p:tgtEl>
                                          <p:spTgt spid="60"/>
                                        </p:tgtEl>
                                        <p:attrNameLst>
                                          <p:attrName>ppt_y</p:attrName>
                                        </p:attrNameLst>
                                      </p:cBhvr>
                                      <p:tavLst>
                                        <p:tav tm="0">
                                          <p:val>
                                            <p:strVal val="#ppt_y"/>
                                          </p:val>
                                        </p:tav>
                                        <p:tav tm="100000">
                                          <p:val>
                                            <p:strVal val="#ppt_y"/>
                                          </p:val>
                                        </p:tav>
                                      </p:tavLst>
                                    </p:anim>
                                    <p:anim calcmode="lin" valueType="num">
                                      <p:cBhvr>
                                        <p:cTn id="29" dur="500" fill="hold"/>
                                        <p:tgtEl>
                                          <p:spTgt spid="60"/>
                                        </p:tgtEl>
                                        <p:attrNameLst>
                                          <p:attrName>ppt_w</p:attrName>
                                        </p:attrNameLst>
                                      </p:cBhvr>
                                      <p:tavLst>
                                        <p:tav tm="0">
                                          <p:val>
                                            <p:fltVal val="0"/>
                                          </p:val>
                                        </p:tav>
                                        <p:tav tm="100000">
                                          <p:val>
                                            <p:strVal val="#ppt_w"/>
                                          </p:val>
                                        </p:tav>
                                      </p:tavLst>
                                    </p:anim>
                                    <p:anim calcmode="lin" valueType="num">
                                      <p:cBhvr>
                                        <p:cTn id="30" dur="500" fill="hold"/>
                                        <p:tgtEl>
                                          <p:spTgt spid="60"/>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1">
                                            <p:txEl>
                                              <p:pRg st="1" end="1"/>
                                            </p:txEl>
                                          </p:spTgt>
                                        </p:tgtEl>
                                        <p:attrNameLst>
                                          <p:attrName>style.visibility</p:attrName>
                                        </p:attrNameLst>
                                      </p:cBhvr>
                                      <p:to>
                                        <p:strVal val="visible"/>
                                      </p:to>
                                    </p:set>
                                    <p:animEffect transition="in" filter="fade">
                                      <p:cBhvr>
                                        <p:cTn id="35" dur="500"/>
                                        <p:tgtEl>
                                          <p:spTgt spid="61">
                                            <p:txEl>
                                              <p:pRg st="1" end="1"/>
                                            </p:txEl>
                                          </p:spTgt>
                                        </p:tgtEl>
                                      </p:cBhvr>
                                    </p:animEffect>
                                    <p:anim calcmode="lin" valueType="num">
                                      <p:cBhvr>
                                        <p:cTn id="36"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37"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dissolve">
                                      <p:cBhvr>
                                        <p:cTn id="4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61" grpId="0" uiExpand="1" build="p"/>
      <p:bldP spid="47" grpId="0"/>
      <p:bldP spid="48" grpId="0"/>
      <p:bldP spid="5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dirty="0"/>
          </a:p>
        </p:txBody>
      </p:sp>
      <p:sp>
        <p:nvSpPr>
          <p:cNvPr id="2" name="Title 1"/>
          <p:cNvSpPr>
            <a:spLocks noGrp="1"/>
          </p:cNvSpPr>
          <p:nvPr>
            <p:ph type="title"/>
          </p:nvPr>
        </p:nvSpPr>
        <p:spPr>
          <a:xfrm>
            <a:off x="119569" y="48505"/>
            <a:ext cx="8904855" cy="1161138"/>
          </a:xfrm>
        </p:spPr>
        <p:txBody>
          <a:bodyPr/>
          <a:lstStyle/>
          <a:p>
            <a:r>
              <a:rPr lang="en-US" sz="3600" dirty="0"/>
              <a:t>Foreigners Have </a:t>
            </a:r>
            <a:r>
              <a:rPr lang="en-US" sz="3600" dirty="0" smtClean="0"/>
              <a:t>a </a:t>
            </a:r>
            <a:br>
              <a:rPr lang="en-US" sz="3600" dirty="0" smtClean="0"/>
            </a:br>
            <a:r>
              <a:rPr lang="en-US" sz="3600" dirty="0" smtClean="0"/>
              <a:t>Comparative </a:t>
            </a:r>
            <a:r>
              <a:rPr lang="en-US" sz="3600" dirty="0"/>
              <a:t>Advantage</a:t>
            </a:r>
          </a:p>
        </p:txBody>
      </p:sp>
      <p:sp>
        <p:nvSpPr>
          <p:cNvPr id="61" name="Text Box 10"/>
          <p:cNvSpPr txBox="1">
            <a:spLocks noChangeArrowheads="1"/>
          </p:cNvSpPr>
          <p:nvPr/>
        </p:nvSpPr>
        <p:spPr bwMode="auto">
          <a:xfrm>
            <a:off x="73112" y="1946537"/>
            <a:ext cx="3165007" cy="317009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Consider the international market for manufactured shoes</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a:latin typeface="Times New Roman" pitchFamily="18" charset="0"/>
                <a:cs typeface="Times New Roman" pitchFamily="18" charset="0"/>
              </a:rPr>
              <a:t>In the absence of trade, the domestic price would be </a:t>
            </a:r>
            <a:r>
              <a:rPr lang="en-US" sz="2000" b="1" i="1" dirty="0" err="1">
                <a:latin typeface="Times New Roman" pitchFamily="18" charset="0"/>
                <a:cs typeface="Times New Roman" pitchFamily="18" charset="0"/>
              </a:rPr>
              <a:t>P</a:t>
            </a:r>
            <a:r>
              <a:rPr lang="en-US" sz="2000" b="1" i="1" baseline="-25000" dirty="0" err="1">
                <a:latin typeface="Times New Roman" pitchFamily="18" charset="0"/>
                <a:cs typeface="Times New Roman" pitchFamily="18" charset="0"/>
              </a:rPr>
              <a:t>n</a:t>
            </a:r>
            <a:r>
              <a:rPr lang="en-US" sz="2000" dirty="0">
                <a:latin typeface="Times New Roman" pitchFamily="18" charset="0"/>
                <a:cs typeface="Times New Roman" pitchFamily="18" charset="0"/>
              </a:rPr>
              <a:t>.</a:t>
            </a:r>
          </a:p>
          <a:p>
            <a:pPr marL="115888" indent="-115888">
              <a:lnSpc>
                <a:spcPct val="90000"/>
              </a:lnSpc>
              <a:spcBef>
                <a:spcPct val="50000"/>
              </a:spcBef>
              <a:buFontTx/>
              <a:buChar char="•"/>
            </a:pP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many foreign producers have a comparative advantage in the production of shoes, international trade leads to lower prices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w</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21" name="Straight Connector 20"/>
          <p:cNvCxnSpPr/>
          <p:nvPr/>
        </p:nvCxnSpPr>
        <p:spPr>
          <a:xfrm>
            <a:off x="3213673" y="1481043"/>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56" name="Group 90"/>
          <p:cNvGrpSpPr>
            <a:grpSpLocks/>
          </p:cNvGrpSpPr>
          <p:nvPr/>
        </p:nvGrpSpPr>
        <p:grpSpPr bwMode="auto">
          <a:xfrm>
            <a:off x="3208782" y="2246312"/>
            <a:ext cx="2867026" cy="3053698"/>
            <a:chOff x="1086" y="1870"/>
            <a:chExt cx="1806" cy="2060"/>
          </a:xfrm>
        </p:grpSpPr>
        <p:sp>
          <p:nvSpPr>
            <p:cNvPr id="57" name="Rectangle 29"/>
            <p:cNvSpPr>
              <a:spLocks noChangeAspect="1" noChangeArrowheads="1"/>
            </p:cNvSpPr>
            <p:nvPr/>
          </p:nvSpPr>
          <p:spPr bwMode="auto">
            <a:xfrm>
              <a:off x="2604" y="3714"/>
              <a:ext cx="288" cy="216"/>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smtClean="0">
                  <a:solidFill>
                    <a:srgbClr val="000000"/>
                  </a:solidFill>
                  <a:latin typeface="Times New Roman" pitchFamily="18" charset="0"/>
                  <a:cs typeface="Times New Roman" pitchFamily="18" charset="0"/>
                </a:rPr>
                <a:t>Shoes</a:t>
              </a:r>
              <a:endParaRPr kumimoji="0" lang="en-US" sz="1200" b="0" i="1" dirty="0">
                <a:solidFill>
                  <a:srgbClr val="000000"/>
                </a:solidFill>
                <a:latin typeface="Times New Roman" pitchFamily="18" charset="0"/>
                <a:cs typeface="Times New Roman" pitchFamily="18" charset="0"/>
              </a:endParaRPr>
            </a:p>
            <a:p>
              <a:pPr>
                <a:lnSpc>
                  <a:spcPct val="80000"/>
                </a:lnSpc>
              </a:pPr>
              <a:r>
                <a:rPr kumimoji="0" lang="en-US" sz="1200" b="0" i="1" dirty="0" smtClean="0">
                  <a:solidFill>
                    <a:srgbClr val="000000"/>
                  </a:solidFill>
                  <a:latin typeface="Times New Roman" pitchFamily="18" charset="0"/>
                  <a:cs typeface="Times New Roman" pitchFamily="18" charset="0"/>
                </a:rPr>
                <a:t>(pairs</a:t>
              </a:r>
              <a:r>
                <a:rPr kumimoji="0" lang="en-US" sz="1200" b="0" i="1" dirty="0">
                  <a:solidFill>
                    <a:srgbClr val="000000"/>
                  </a:solidFill>
                  <a:latin typeface="Times New Roman" pitchFamily="18" charset="0"/>
                  <a:cs typeface="Times New Roman" pitchFamily="18" charset="0"/>
                </a:rPr>
                <a:t>) </a:t>
              </a:r>
            </a:p>
          </p:txBody>
        </p:sp>
        <p:sp>
          <p:nvSpPr>
            <p:cNvPr id="70" name="Line 51"/>
            <p:cNvSpPr>
              <a:spLocks noChangeShapeType="1"/>
            </p:cNvSpPr>
            <p:nvPr/>
          </p:nvSpPr>
          <p:spPr bwMode="auto">
            <a:xfrm>
              <a:off x="1333" y="2064"/>
              <a:ext cx="0" cy="1699"/>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71" name="Line 52"/>
            <p:cNvSpPr>
              <a:spLocks noChangeShapeType="1"/>
            </p:cNvSpPr>
            <p:nvPr/>
          </p:nvSpPr>
          <p:spPr bwMode="auto">
            <a:xfrm>
              <a:off x="1326" y="3763"/>
              <a:ext cx="1252"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72" name="Text Box 58"/>
            <p:cNvSpPr txBox="1">
              <a:spLocks noChangeArrowheads="1"/>
            </p:cNvSpPr>
            <p:nvPr/>
          </p:nvSpPr>
          <p:spPr bwMode="auto">
            <a:xfrm>
              <a:off x="1086" y="1870"/>
              <a:ext cx="383" cy="228"/>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grpSp>
      <p:sp>
        <p:nvSpPr>
          <p:cNvPr id="73" name="Line 74"/>
          <p:cNvSpPr>
            <a:spLocks noChangeShapeType="1"/>
          </p:cNvSpPr>
          <p:nvPr/>
        </p:nvSpPr>
        <p:spPr bwMode="auto">
          <a:xfrm>
            <a:off x="6718173" y="3000375"/>
            <a:ext cx="0" cy="0"/>
          </a:xfrm>
          <a:prstGeom prst="line">
            <a:avLst/>
          </a:prstGeom>
          <a:noFill/>
          <a:ln w="31750" cap="rnd">
            <a:solidFill>
              <a:schemeClr val="accent2"/>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77" name="Group 96"/>
          <p:cNvGrpSpPr>
            <a:grpSpLocks/>
          </p:cNvGrpSpPr>
          <p:nvPr/>
        </p:nvGrpSpPr>
        <p:grpSpPr bwMode="auto">
          <a:xfrm>
            <a:off x="6374956" y="2249487"/>
            <a:ext cx="2474913" cy="3070004"/>
            <a:chOff x="1104" y="1870"/>
            <a:chExt cx="1559" cy="2071"/>
          </a:xfrm>
        </p:grpSpPr>
        <p:sp>
          <p:nvSpPr>
            <p:cNvPr id="78" name="Rectangle 97"/>
            <p:cNvSpPr>
              <a:spLocks noChangeAspect="1" noChangeArrowheads="1"/>
            </p:cNvSpPr>
            <p:nvPr/>
          </p:nvSpPr>
          <p:spPr bwMode="auto">
            <a:xfrm>
              <a:off x="2340" y="3708"/>
              <a:ext cx="323" cy="233"/>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400" dirty="0">
                  <a:solidFill>
                    <a:srgbClr val="000000"/>
                  </a:solidFill>
                  <a:latin typeface="Times New Roman" pitchFamily="18" charset="0"/>
                  <a:cs typeface="Times New Roman" pitchFamily="18" charset="0"/>
                </a:rPr>
                <a:t>Shoes</a:t>
              </a:r>
            </a:p>
            <a:p>
              <a:pPr>
                <a:lnSpc>
                  <a:spcPct val="80000"/>
                </a:lnSpc>
              </a:pPr>
              <a:r>
                <a:rPr lang="en-US" sz="1400" dirty="0">
                  <a:solidFill>
                    <a:srgbClr val="000000"/>
                  </a:solidFill>
                  <a:latin typeface="Times New Roman" pitchFamily="18" charset="0"/>
                  <a:cs typeface="Times New Roman" pitchFamily="18" charset="0"/>
                </a:rPr>
                <a:t>(pairs) </a:t>
              </a:r>
            </a:p>
          </p:txBody>
        </p:sp>
        <p:sp>
          <p:nvSpPr>
            <p:cNvPr id="79" name="Line 98"/>
            <p:cNvSpPr>
              <a:spLocks noChangeShapeType="1"/>
            </p:cNvSpPr>
            <p:nvPr/>
          </p:nvSpPr>
          <p:spPr bwMode="auto">
            <a:xfrm>
              <a:off x="1333" y="2064"/>
              <a:ext cx="0" cy="1699"/>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80" name="Line 99"/>
            <p:cNvSpPr>
              <a:spLocks noChangeShapeType="1"/>
            </p:cNvSpPr>
            <p:nvPr/>
          </p:nvSpPr>
          <p:spPr bwMode="auto">
            <a:xfrm>
              <a:off x="1326" y="3763"/>
              <a:ext cx="980"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81" name="Text Box 100"/>
            <p:cNvSpPr txBox="1">
              <a:spLocks noChangeArrowheads="1"/>
            </p:cNvSpPr>
            <p:nvPr/>
          </p:nvSpPr>
          <p:spPr bwMode="auto">
            <a:xfrm>
              <a:off x="1104" y="1870"/>
              <a:ext cx="383" cy="228"/>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grpSp>
      <p:sp>
        <p:nvSpPr>
          <p:cNvPr id="82" name="Text Box 102"/>
          <p:cNvSpPr txBox="1">
            <a:spLocks noChangeArrowheads="1"/>
          </p:cNvSpPr>
          <p:nvPr/>
        </p:nvSpPr>
        <p:spPr bwMode="auto">
          <a:xfrm>
            <a:off x="3238119" y="1735165"/>
            <a:ext cx="1209675" cy="269689"/>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70000"/>
              </a:lnSpc>
            </a:pPr>
            <a:r>
              <a:rPr kumimoji="0" lang="en-US" sz="1600" b="1" i="1" dirty="0">
                <a:latin typeface="Times New Roman" pitchFamily="18" charset="0"/>
                <a:cs typeface="Times New Roman" pitchFamily="18" charset="0"/>
              </a:rPr>
              <a:t>U.S. Market</a:t>
            </a:r>
            <a:endParaRPr kumimoji="0" lang="en-US" sz="1600" b="1" dirty="0">
              <a:latin typeface="Times New Roman" pitchFamily="18" charset="0"/>
              <a:cs typeface="Times New Roman" pitchFamily="18" charset="0"/>
            </a:endParaRPr>
          </a:p>
        </p:txBody>
      </p:sp>
      <p:sp>
        <p:nvSpPr>
          <p:cNvPr id="83" name="Text Box 103"/>
          <p:cNvSpPr txBox="1">
            <a:spLocks noChangeArrowheads="1"/>
          </p:cNvSpPr>
          <p:nvPr/>
        </p:nvSpPr>
        <p:spPr bwMode="auto">
          <a:xfrm>
            <a:off x="6291072" y="1743011"/>
            <a:ext cx="1394143" cy="269689"/>
          </a:xfrm>
          <a:prstGeom prst="rect">
            <a:avLst/>
          </a:prstGeom>
          <a:noFill/>
          <a:ln w="19050" cap="rnd">
            <a:noFill/>
            <a:prstDash val="sysDot"/>
            <a:miter lim="800000"/>
            <a:headEnd/>
            <a:tailEnd type="none" w="lg" len="lg"/>
          </a:ln>
        </p:spPr>
        <p:txBody>
          <a:bodyPr wrap="square">
            <a:prstTxWarp prst="textNoShape">
              <a:avLst/>
            </a:prstTxWarp>
            <a:spAutoFit/>
          </a:bodyPr>
          <a:lstStyle/>
          <a:p>
            <a:pPr>
              <a:lnSpc>
                <a:spcPct val="70000"/>
              </a:lnSpc>
            </a:pPr>
            <a:r>
              <a:rPr kumimoji="0" lang="en-US" sz="1600" b="1" i="1" dirty="0">
                <a:latin typeface="Times New Roman" pitchFamily="18" charset="0"/>
                <a:cs typeface="Times New Roman" pitchFamily="18" charset="0"/>
              </a:rPr>
              <a:t>World Market</a:t>
            </a:r>
          </a:p>
        </p:txBody>
      </p:sp>
      <p:sp>
        <p:nvSpPr>
          <p:cNvPr id="66" name="Line 3"/>
          <p:cNvSpPr>
            <a:spLocks noChangeShapeType="1"/>
          </p:cNvSpPr>
          <p:nvPr/>
        </p:nvSpPr>
        <p:spPr bwMode="auto">
          <a:xfrm flipH="1">
            <a:off x="6738493" y="4098772"/>
            <a:ext cx="956436" cy="0"/>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67" name="Rectangle 7"/>
          <p:cNvSpPr>
            <a:spLocks noChangeAspect="1" noChangeArrowheads="1"/>
          </p:cNvSpPr>
          <p:nvPr/>
        </p:nvSpPr>
        <p:spPr bwMode="auto">
          <a:xfrm>
            <a:off x="3337179" y="3354234"/>
            <a:ext cx="226024"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err="1">
                <a:solidFill>
                  <a:srgbClr val="000000"/>
                </a:solidFill>
                <a:latin typeface="Times New Roman" pitchFamily="18" charset="0"/>
                <a:cs typeface="Times New Roman" pitchFamily="18" charset="0"/>
              </a:rPr>
              <a:t>P</a:t>
            </a:r>
            <a:r>
              <a:rPr kumimoji="0" lang="en-US" b="1" i="1" baseline="-25000" dirty="0" err="1">
                <a:solidFill>
                  <a:srgbClr val="000000"/>
                </a:solidFill>
                <a:latin typeface="Times New Roman" pitchFamily="18" charset="0"/>
                <a:cs typeface="Times New Roman" pitchFamily="18" charset="0"/>
              </a:rPr>
              <a:t>n</a:t>
            </a:r>
            <a:endParaRPr kumimoji="0" lang="en-US" b="1" i="1" baseline="-25000" dirty="0">
              <a:solidFill>
                <a:schemeClr val="tx1"/>
              </a:solidFill>
              <a:latin typeface="Times New Roman" pitchFamily="18" charset="0"/>
              <a:cs typeface="Times New Roman" pitchFamily="18" charset="0"/>
            </a:endParaRPr>
          </a:p>
        </p:txBody>
      </p:sp>
      <p:sp>
        <p:nvSpPr>
          <p:cNvPr id="68" name="Rectangle 12"/>
          <p:cNvSpPr>
            <a:spLocks noChangeAspect="1" noChangeArrowheads="1"/>
          </p:cNvSpPr>
          <p:nvPr/>
        </p:nvSpPr>
        <p:spPr bwMode="auto">
          <a:xfrm>
            <a:off x="4806442" y="5079847"/>
            <a:ext cx="251672"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err="1">
                <a:solidFill>
                  <a:srgbClr val="000000"/>
                </a:solidFill>
                <a:latin typeface="Times New Roman" pitchFamily="18" charset="0"/>
                <a:cs typeface="Times New Roman" pitchFamily="18" charset="0"/>
              </a:rPr>
              <a:t>Q</a:t>
            </a:r>
            <a:r>
              <a:rPr kumimoji="0" lang="en-US" b="1" i="1" baseline="-25000" dirty="0" err="1">
                <a:solidFill>
                  <a:srgbClr val="000000"/>
                </a:solidFill>
                <a:latin typeface="Times New Roman" pitchFamily="18" charset="0"/>
                <a:cs typeface="Times New Roman" pitchFamily="18" charset="0"/>
              </a:rPr>
              <a:t>n</a:t>
            </a:r>
            <a:endParaRPr kumimoji="0" lang="en-US" b="1" baseline="-25000" dirty="0">
              <a:solidFill>
                <a:schemeClr val="tx1"/>
              </a:solidFill>
              <a:latin typeface="Times New Roman" pitchFamily="18" charset="0"/>
              <a:cs typeface="Times New Roman" pitchFamily="18" charset="0"/>
            </a:endParaRPr>
          </a:p>
        </p:txBody>
      </p:sp>
      <p:sp>
        <p:nvSpPr>
          <p:cNvPr id="69" name="Rectangle 20"/>
          <p:cNvSpPr>
            <a:spLocks noChangeAspect="1" noChangeArrowheads="1"/>
          </p:cNvSpPr>
          <p:nvPr/>
        </p:nvSpPr>
        <p:spPr bwMode="auto">
          <a:xfrm>
            <a:off x="6415532" y="3949610"/>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P</a:t>
            </a:r>
            <a:r>
              <a:rPr kumimoji="0" lang="en-US" b="1" i="1" baseline="-25000" dirty="0">
                <a:solidFill>
                  <a:srgbClr val="000000"/>
                </a:solidFill>
                <a:latin typeface="Times New Roman" pitchFamily="18" charset="0"/>
                <a:cs typeface="Times New Roman" pitchFamily="18" charset="0"/>
              </a:rPr>
              <a:t>w</a:t>
            </a:r>
            <a:endParaRPr kumimoji="0" lang="en-US" b="1" baseline="-25000" dirty="0">
              <a:solidFill>
                <a:schemeClr val="tx1"/>
              </a:solidFill>
              <a:latin typeface="Times New Roman" pitchFamily="18" charset="0"/>
              <a:cs typeface="Times New Roman" pitchFamily="18" charset="0"/>
            </a:endParaRPr>
          </a:p>
        </p:txBody>
      </p:sp>
      <p:sp>
        <p:nvSpPr>
          <p:cNvPr id="104" name="Rectangle 21"/>
          <p:cNvSpPr>
            <a:spLocks noChangeAspect="1" noChangeArrowheads="1"/>
          </p:cNvSpPr>
          <p:nvPr/>
        </p:nvSpPr>
        <p:spPr bwMode="auto">
          <a:xfrm>
            <a:off x="7614158" y="5083022"/>
            <a:ext cx="269304"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pitchFamily="18" charset="0"/>
                <a:cs typeface="Times New Roman" pitchFamily="18" charset="0"/>
              </a:rPr>
              <a:t>Q</a:t>
            </a:r>
            <a:r>
              <a:rPr kumimoji="0" lang="en-US" b="1" i="1" baseline="-25000">
                <a:solidFill>
                  <a:srgbClr val="000000"/>
                </a:solidFill>
                <a:latin typeface="Times New Roman" pitchFamily="18" charset="0"/>
                <a:cs typeface="Times New Roman" pitchFamily="18" charset="0"/>
              </a:rPr>
              <a:t>w</a:t>
            </a:r>
            <a:endParaRPr kumimoji="0" lang="en-US" b="1" baseline="-25000">
              <a:solidFill>
                <a:schemeClr val="tx1"/>
              </a:solidFill>
              <a:latin typeface="Times New Roman" pitchFamily="18" charset="0"/>
              <a:cs typeface="Times New Roman" pitchFamily="18" charset="0"/>
            </a:endParaRPr>
          </a:p>
        </p:txBody>
      </p:sp>
      <p:sp>
        <p:nvSpPr>
          <p:cNvPr id="105" name="Line 28"/>
          <p:cNvSpPr>
            <a:spLocks noChangeShapeType="1"/>
          </p:cNvSpPr>
          <p:nvPr/>
        </p:nvSpPr>
        <p:spPr bwMode="auto">
          <a:xfrm flipV="1">
            <a:off x="4920742" y="3506634"/>
            <a:ext cx="0" cy="1565275"/>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06" name="Line 29"/>
          <p:cNvSpPr>
            <a:spLocks noChangeShapeType="1"/>
          </p:cNvSpPr>
          <p:nvPr/>
        </p:nvSpPr>
        <p:spPr bwMode="auto">
          <a:xfrm flipH="1">
            <a:off x="3645980" y="3519334"/>
            <a:ext cx="12954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07" name="Line 30"/>
          <p:cNvSpPr>
            <a:spLocks noChangeShapeType="1"/>
          </p:cNvSpPr>
          <p:nvPr/>
        </p:nvSpPr>
        <p:spPr bwMode="auto">
          <a:xfrm>
            <a:off x="7744143" y="4092422"/>
            <a:ext cx="0" cy="979487"/>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108" name="Group 69"/>
          <p:cNvGrpSpPr>
            <a:grpSpLocks/>
          </p:cNvGrpSpPr>
          <p:nvPr/>
        </p:nvGrpSpPr>
        <p:grpSpPr bwMode="auto">
          <a:xfrm>
            <a:off x="7123428" y="2498572"/>
            <a:ext cx="1739900" cy="2173287"/>
            <a:chOff x="4218" y="2218"/>
            <a:chExt cx="1096" cy="1369"/>
          </a:xfrm>
        </p:grpSpPr>
        <p:sp>
          <p:nvSpPr>
            <p:cNvPr id="109" name="Freeform 27"/>
            <p:cNvSpPr>
              <a:spLocks noChangeAspect="1"/>
            </p:cNvSpPr>
            <p:nvPr/>
          </p:nvSpPr>
          <p:spPr bwMode="auto">
            <a:xfrm>
              <a:off x="4218" y="2448"/>
              <a:ext cx="940" cy="1139"/>
            </a:xfrm>
            <a:custGeom>
              <a:avLst/>
              <a:gdLst/>
              <a:ahLst/>
              <a:cxnLst>
                <a:cxn ang="0">
                  <a:pos x="2331" y="44"/>
                </a:cxn>
                <a:cxn ang="0">
                  <a:pos x="2297" y="136"/>
                </a:cxn>
                <a:cxn ang="0">
                  <a:pos x="2260" y="226"/>
                </a:cxn>
                <a:cxn ang="0">
                  <a:pos x="2219" y="317"/>
                </a:cxn>
                <a:cxn ang="0">
                  <a:pos x="2174" y="408"/>
                </a:cxn>
                <a:cxn ang="0">
                  <a:pos x="2128" y="497"/>
                </a:cxn>
                <a:cxn ang="0">
                  <a:pos x="2078" y="586"/>
                </a:cxn>
                <a:cxn ang="0">
                  <a:pos x="2025" y="676"/>
                </a:cxn>
                <a:cxn ang="0">
                  <a:pos x="1972" y="764"/>
                </a:cxn>
                <a:cxn ang="0">
                  <a:pos x="1915" y="851"/>
                </a:cxn>
                <a:cxn ang="0">
                  <a:pos x="1856" y="938"/>
                </a:cxn>
                <a:cxn ang="0">
                  <a:pos x="1795" y="1024"/>
                </a:cxn>
                <a:cxn ang="0">
                  <a:pos x="1732" y="1109"/>
                </a:cxn>
                <a:cxn ang="0">
                  <a:pos x="1670" y="1193"/>
                </a:cxn>
                <a:cxn ang="0">
                  <a:pos x="1605" y="1275"/>
                </a:cxn>
                <a:cxn ang="0">
                  <a:pos x="1539" y="1358"/>
                </a:cxn>
                <a:cxn ang="0">
                  <a:pos x="1472" y="1438"/>
                </a:cxn>
                <a:cxn ang="0">
                  <a:pos x="1404" y="1516"/>
                </a:cxn>
                <a:cxn ang="0">
                  <a:pos x="1336" y="1594"/>
                </a:cxn>
                <a:cxn ang="0">
                  <a:pos x="1268" y="1670"/>
                </a:cxn>
                <a:cxn ang="0">
                  <a:pos x="1199" y="1744"/>
                </a:cxn>
                <a:cxn ang="0">
                  <a:pos x="1131" y="1816"/>
                </a:cxn>
                <a:cxn ang="0">
                  <a:pos x="1063" y="1887"/>
                </a:cxn>
                <a:cxn ang="0">
                  <a:pos x="995" y="1956"/>
                </a:cxn>
                <a:cxn ang="0">
                  <a:pos x="928" y="2023"/>
                </a:cxn>
                <a:cxn ang="0">
                  <a:pos x="863" y="2088"/>
                </a:cxn>
                <a:cxn ang="0">
                  <a:pos x="797" y="2151"/>
                </a:cxn>
                <a:cxn ang="0">
                  <a:pos x="733" y="2212"/>
                </a:cxn>
                <a:cxn ang="0">
                  <a:pos x="671" y="2271"/>
                </a:cxn>
                <a:cxn ang="0">
                  <a:pos x="610" y="2327"/>
                </a:cxn>
                <a:cxn ang="0">
                  <a:pos x="550" y="2381"/>
                </a:cxn>
                <a:cxn ang="0">
                  <a:pos x="494" y="2432"/>
                </a:cxn>
                <a:cxn ang="0">
                  <a:pos x="439" y="2481"/>
                </a:cxn>
                <a:cxn ang="0">
                  <a:pos x="386" y="2527"/>
                </a:cxn>
                <a:cxn ang="0">
                  <a:pos x="335" y="2570"/>
                </a:cxn>
                <a:cxn ang="0">
                  <a:pos x="289" y="2610"/>
                </a:cxn>
                <a:cxn ang="0">
                  <a:pos x="244" y="2648"/>
                </a:cxn>
                <a:cxn ang="0">
                  <a:pos x="203" y="2682"/>
                </a:cxn>
                <a:cxn ang="0">
                  <a:pos x="164" y="2714"/>
                </a:cxn>
                <a:cxn ang="0">
                  <a:pos x="130" y="2742"/>
                </a:cxn>
                <a:cxn ang="0">
                  <a:pos x="99" y="2767"/>
                </a:cxn>
                <a:cxn ang="0">
                  <a:pos x="72" y="2789"/>
                </a:cxn>
                <a:cxn ang="0">
                  <a:pos x="48" y="2807"/>
                </a:cxn>
                <a:cxn ang="0">
                  <a:pos x="30" y="2822"/>
                </a:cxn>
                <a:cxn ang="0">
                  <a:pos x="15" y="2833"/>
                </a:cxn>
                <a:cxn ang="0">
                  <a:pos x="6" y="2840"/>
                </a:cxn>
                <a:cxn ang="0">
                  <a:pos x="1" y="2844"/>
                </a:cxn>
              </a:cxnLst>
              <a:rect l="0" t="0" r="r" b="b"/>
              <a:pathLst>
                <a:path w="2347" h="2844">
                  <a:moveTo>
                    <a:pt x="2347" y="0"/>
                  </a:moveTo>
                  <a:lnTo>
                    <a:pt x="2331" y="44"/>
                  </a:lnTo>
                  <a:lnTo>
                    <a:pt x="2314" y="90"/>
                  </a:lnTo>
                  <a:lnTo>
                    <a:pt x="2297" y="136"/>
                  </a:lnTo>
                  <a:lnTo>
                    <a:pt x="2279" y="181"/>
                  </a:lnTo>
                  <a:lnTo>
                    <a:pt x="2260" y="226"/>
                  </a:lnTo>
                  <a:lnTo>
                    <a:pt x="2239" y="272"/>
                  </a:lnTo>
                  <a:lnTo>
                    <a:pt x="2219" y="317"/>
                  </a:lnTo>
                  <a:lnTo>
                    <a:pt x="2197" y="362"/>
                  </a:lnTo>
                  <a:lnTo>
                    <a:pt x="2174" y="408"/>
                  </a:lnTo>
                  <a:lnTo>
                    <a:pt x="2151" y="452"/>
                  </a:lnTo>
                  <a:lnTo>
                    <a:pt x="2128" y="497"/>
                  </a:lnTo>
                  <a:lnTo>
                    <a:pt x="2103" y="542"/>
                  </a:lnTo>
                  <a:lnTo>
                    <a:pt x="2078" y="586"/>
                  </a:lnTo>
                  <a:lnTo>
                    <a:pt x="2053" y="631"/>
                  </a:lnTo>
                  <a:lnTo>
                    <a:pt x="2025" y="676"/>
                  </a:lnTo>
                  <a:lnTo>
                    <a:pt x="1999" y="720"/>
                  </a:lnTo>
                  <a:lnTo>
                    <a:pt x="1972" y="764"/>
                  </a:lnTo>
                  <a:lnTo>
                    <a:pt x="1943" y="808"/>
                  </a:lnTo>
                  <a:lnTo>
                    <a:pt x="1915" y="851"/>
                  </a:lnTo>
                  <a:lnTo>
                    <a:pt x="1885" y="895"/>
                  </a:lnTo>
                  <a:lnTo>
                    <a:pt x="1856" y="938"/>
                  </a:lnTo>
                  <a:lnTo>
                    <a:pt x="1826" y="981"/>
                  </a:lnTo>
                  <a:lnTo>
                    <a:pt x="1795" y="1024"/>
                  </a:lnTo>
                  <a:lnTo>
                    <a:pt x="1764" y="1066"/>
                  </a:lnTo>
                  <a:lnTo>
                    <a:pt x="1732" y="1109"/>
                  </a:lnTo>
                  <a:lnTo>
                    <a:pt x="1701" y="1151"/>
                  </a:lnTo>
                  <a:lnTo>
                    <a:pt x="1670" y="1193"/>
                  </a:lnTo>
                  <a:lnTo>
                    <a:pt x="1637" y="1235"/>
                  </a:lnTo>
                  <a:lnTo>
                    <a:pt x="1605" y="1275"/>
                  </a:lnTo>
                  <a:lnTo>
                    <a:pt x="1571" y="1317"/>
                  </a:lnTo>
                  <a:lnTo>
                    <a:pt x="1539" y="1358"/>
                  </a:lnTo>
                  <a:lnTo>
                    <a:pt x="1505" y="1397"/>
                  </a:lnTo>
                  <a:lnTo>
                    <a:pt x="1472" y="1438"/>
                  </a:lnTo>
                  <a:lnTo>
                    <a:pt x="1437" y="1477"/>
                  </a:lnTo>
                  <a:lnTo>
                    <a:pt x="1404" y="1516"/>
                  </a:lnTo>
                  <a:lnTo>
                    <a:pt x="1370" y="1556"/>
                  </a:lnTo>
                  <a:lnTo>
                    <a:pt x="1336" y="1594"/>
                  </a:lnTo>
                  <a:lnTo>
                    <a:pt x="1302" y="1632"/>
                  </a:lnTo>
                  <a:lnTo>
                    <a:pt x="1268" y="1670"/>
                  </a:lnTo>
                  <a:lnTo>
                    <a:pt x="1234" y="1707"/>
                  </a:lnTo>
                  <a:lnTo>
                    <a:pt x="1199" y="1744"/>
                  </a:lnTo>
                  <a:lnTo>
                    <a:pt x="1165" y="1781"/>
                  </a:lnTo>
                  <a:lnTo>
                    <a:pt x="1131" y="1816"/>
                  </a:lnTo>
                  <a:lnTo>
                    <a:pt x="1097" y="1853"/>
                  </a:lnTo>
                  <a:lnTo>
                    <a:pt x="1063" y="1887"/>
                  </a:lnTo>
                  <a:lnTo>
                    <a:pt x="1029" y="1922"/>
                  </a:lnTo>
                  <a:lnTo>
                    <a:pt x="995" y="1956"/>
                  </a:lnTo>
                  <a:lnTo>
                    <a:pt x="962" y="1991"/>
                  </a:lnTo>
                  <a:lnTo>
                    <a:pt x="928" y="2023"/>
                  </a:lnTo>
                  <a:lnTo>
                    <a:pt x="895" y="2057"/>
                  </a:lnTo>
                  <a:lnTo>
                    <a:pt x="863" y="2088"/>
                  </a:lnTo>
                  <a:lnTo>
                    <a:pt x="829" y="2121"/>
                  </a:lnTo>
                  <a:lnTo>
                    <a:pt x="797" y="2151"/>
                  </a:lnTo>
                  <a:lnTo>
                    <a:pt x="765" y="2183"/>
                  </a:lnTo>
                  <a:lnTo>
                    <a:pt x="733" y="2212"/>
                  </a:lnTo>
                  <a:lnTo>
                    <a:pt x="701" y="2242"/>
                  </a:lnTo>
                  <a:lnTo>
                    <a:pt x="671" y="2271"/>
                  </a:lnTo>
                  <a:lnTo>
                    <a:pt x="641" y="2299"/>
                  </a:lnTo>
                  <a:lnTo>
                    <a:pt x="610" y="2327"/>
                  </a:lnTo>
                  <a:lnTo>
                    <a:pt x="580" y="2354"/>
                  </a:lnTo>
                  <a:lnTo>
                    <a:pt x="550" y="2381"/>
                  </a:lnTo>
                  <a:lnTo>
                    <a:pt x="522" y="2407"/>
                  </a:lnTo>
                  <a:lnTo>
                    <a:pt x="494" y="2432"/>
                  </a:lnTo>
                  <a:lnTo>
                    <a:pt x="466" y="2457"/>
                  </a:lnTo>
                  <a:lnTo>
                    <a:pt x="439" y="2481"/>
                  </a:lnTo>
                  <a:lnTo>
                    <a:pt x="411" y="2504"/>
                  </a:lnTo>
                  <a:lnTo>
                    <a:pt x="386" y="2527"/>
                  </a:lnTo>
                  <a:lnTo>
                    <a:pt x="361" y="2549"/>
                  </a:lnTo>
                  <a:lnTo>
                    <a:pt x="335" y="2570"/>
                  </a:lnTo>
                  <a:lnTo>
                    <a:pt x="312" y="2591"/>
                  </a:lnTo>
                  <a:lnTo>
                    <a:pt x="289" y="2610"/>
                  </a:lnTo>
                  <a:lnTo>
                    <a:pt x="265" y="2629"/>
                  </a:lnTo>
                  <a:lnTo>
                    <a:pt x="244" y="2648"/>
                  </a:lnTo>
                  <a:lnTo>
                    <a:pt x="223" y="2666"/>
                  </a:lnTo>
                  <a:lnTo>
                    <a:pt x="203" y="2682"/>
                  </a:lnTo>
                  <a:lnTo>
                    <a:pt x="183" y="2698"/>
                  </a:lnTo>
                  <a:lnTo>
                    <a:pt x="164" y="2714"/>
                  </a:lnTo>
                  <a:lnTo>
                    <a:pt x="147" y="2729"/>
                  </a:lnTo>
                  <a:lnTo>
                    <a:pt x="130" y="2742"/>
                  </a:lnTo>
                  <a:lnTo>
                    <a:pt x="113" y="2755"/>
                  </a:lnTo>
                  <a:lnTo>
                    <a:pt x="99" y="2767"/>
                  </a:lnTo>
                  <a:lnTo>
                    <a:pt x="85" y="2778"/>
                  </a:lnTo>
                  <a:lnTo>
                    <a:pt x="72" y="2789"/>
                  </a:lnTo>
                  <a:lnTo>
                    <a:pt x="60" y="2798"/>
                  </a:lnTo>
                  <a:lnTo>
                    <a:pt x="48" y="2807"/>
                  </a:lnTo>
                  <a:lnTo>
                    <a:pt x="38" y="2815"/>
                  </a:lnTo>
                  <a:lnTo>
                    <a:pt x="30" y="2822"/>
                  </a:lnTo>
                  <a:lnTo>
                    <a:pt x="22" y="2828"/>
                  </a:lnTo>
                  <a:lnTo>
                    <a:pt x="15" y="2833"/>
                  </a:lnTo>
                  <a:lnTo>
                    <a:pt x="10" y="2837"/>
                  </a:lnTo>
                  <a:lnTo>
                    <a:pt x="6" y="2840"/>
                  </a:lnTo>
                  <a:lnTo>
                    <a:pt x="3" y="2842"/>
                  </a:lnTo>
                  <a:lnTo>
                    <a:pt x="1" y="2844"/>
                  </a:lnTo>
                  <a:lnTo>
                    <a:pt x="0" y="2844"/>
                  </a:lnTo>
                </a:path>
              </a:pathLst>
            </a:custGeom>
            <a:noFill/>
            <a:ln w="57150" cmpd="sng">
              <a:solidFill>
                <a:srgbClr val="3A8622"/>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0" name="Rectangle 36"/>
            <p:cNvSpPr>
              <a:spLocks noChangeAspect="1" noChangeArrowheads="1"/>
            </p:cNvSpPr>
            <p:nvPr/>
          </p:nvSpPr>
          <p:spPr bwMode="auto">
            <a:xfrm>
              <a:off x="5131" y="2218"/>
              <a:ext cx="183"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i="1">
                  <a:solidFill>
                    <a:schemeClr val="tx2"/>
                  </a:solidFill>
                  <a:latin typeface="Times New Roman" pitchFamily="18" charset="0"/>
                  <a:cs typeface="Times New Roman" pitchFamily="18" charset="0"/>
                </a:rPr>
                <a:t>S</a:t>
              </a:r>
              <a:r>
                <a:rPr kumimoji="0" lang="en-US" sz="2400" i="1" baseline="-25000">
                  <a:solidFill>
                    <a:schemeClr val="tx2"/>
                  </a:solidFill>
                  <a:latin typeface="Times New Roman" pitchFamily="18" charset="0"/>
                  <a:cs typeface="Times New Roman" pitchFamily="18" charset="0"/>
                </a:rPr>
                <a:t>w</a:t>
              </a:r>
              <a:endParaRPr kumimoji="0" lang="en-US" sz="4400" b="0" baseline="-25000">
                <a:solidFill>
                  <a:schemeClr val="tx2"/>
                </a:solidFill>
                <a:latin typeface="Times New Roman" pitchFamily="18" charset="0"/>
                <a:cs typeface="Times New Roman" pitchFamily="18" charset="0"/>
              </a:endParaRPr>
            </a:p>
          </p:txBody>
        </p:sp>
      </p:grpSp>
      <p:grpSp>
        <p:nvGrpSpPr>
          <p:cNvPr id="111" name="Group 68"/>
          <p:cNvGrpSpPr>
            <a:grpSpLocks/>
          </p:cNvGrpSpPr>
          <p:nvPr/>
        </p:nvGrpSpPr>
        <p:grpSpPr bwMode="auto">
          <a:xfrm>
            <a:off x="7048820" y="2871634"/>
            <a:ext cx="1549400" cy="2035175"/>
            <a:chOff x="4171" y="2453"/>
            <a:chExt cx="976" cy="1282"/>
          </a:xfrm>
        </p:grpSpPr>
        <p:sp>
          <p:nvSpPr>
            <p:cNvPr id="112" name="Freeform 25"/>
            <p:cNvSpPr>
              <a:spLocks noChangeAspect="1"/>
            </p:cNvSpPr>
            <p:nvPr/>
          </p:nvSpPr>
          <p:spPr bwMode="auto">
            <a:xfrm>
              <a:off x="4171" y="2453"/>
              <a:ext cx="762" cy="1182"/>
            </a:xfrm>
            <a:custGeom>
              <a:avLst/>
              <a:gdLst/>
              <a:ahLst/>
              <a:cxnLst>
                <a:cxn ang="0">
                  <a:pos x="13" y="41"/>
                </a:cxn>
                <a:cxn ang="0">
                  <a:pos x="42" y="126"/>
                </a:cxn>
                <a:cxn ang="0">
                  <a:pos x="73" y="210"/>
                </a:cxn>
                <a:cxn ang="0">
                  <a:pos x="105" y="293"/>
                </a:cxn>
                <a:cxn ang="0">
                  <a:pos x="139" y="376"/>
                </a:cxn>
                <a:cxn ang="0">
                  <a:pos x="175" y="459"/>
                </a:cxn>
                <a:cxn ang="0">
                  <a:pos x="213" y="543"/>
                </a:cxn>
                <a:cxn ang="0">
                  <a:pos x="251" y="625"/>
                </a:cxn>
                <a:cxn ang="0">
                  <a:pos x="292" y="706"/>
                </a:cxn>
                <a:cxn ang="0">
                  <a:pos x="333" y="788"/>
                </a:cxn>
                <a:cxn ang="0">
                  <a:pos x="376" y="868"/>
                </a:cxn>
                <a:cxn ang="0">
                  <a:pos x="420" y="949"/>
                </a:cxn>
                <a:cxn ang="0">
                  <a:pos x="465" y="1029"/>
                </a:cxn>
                <a:cxn ang="0">
                  <a:pos x="512" y="1108"/>
                </a:cxn>
                <a:cxn ang="0">
                  <a:pos x="558" y="1186"/>
                </a:cxn>
                <a:cxn ang="0">
                  <a:pos x="606" y="1263"/>
                </a:cxn>
                <a:cxn ang="0">
                  <a:pos x="654" y="1340"/>
                </a:cxn>
                <a:cxn ang="0">
                  <a:pos x="703" y="1417"/>
                </a:cxn>
                <a:cxn ang="0">
                  <a:pos x="752" y="1492"/>
                </a:cxn>
                <a:cxn ang="0">
                  <a:pos x="803" y="1566"/>
                </a:cxn>
                <a:cxn ang="0">
                  <a:pos x="852" y="1639"/>
                </a:cxn>
                <a:cxn ang="0">
                  <a:pos x="903" y="1711"/>
                </a:cxn>
                <a:cxn ang="0">
                  <a:pos x="954" y="1782"/>
                </a:cxn>
                <a:cxn ang="0">
                  <a:pos x="1003" y="1851"/>
                </a:cxn>
                <a:cxn ang="0">
                  <a:pos x="1054" y="1920"/>
                </a:cxn>
                <a:cxn ang="0">
                  <a:pos x="1105" y="1988"/>
                </a:cxn>
                <a:cxn ang="0">
                  <a:pos x="1155" y="2054"/>
                </a:cxn>
                <a:cxn ang="0">
                  <a:pos x="1205" y="2118"/>
                </a:cxn>
                <a:cxn ang="0">
                  <a:pos x="1255" y="2182"/>
                </a:cxn>
                <a:cxn ang="0">
                  <a:pos x="1303" y="2244"/>
                </a:cxn>
                <a:cxn ang="0">
                  <a:pos x="1352" y="2305"/>
                </a:cxn>
                <a:cxn ang="0">
                  <a:pos x="1400" y="2363"/>
                </a:cxn>
                <a:cxn ang="0">
                  <a:pos x="1446" y="2421"/>
                </a:cxn>
                <a:cxn ang="0">
                  <a:pos x="1493" y="2477"/>
                </a:cxn>
                <a:cxn ang="0">
                  <a:pos x="1538" y="2531"/>
                </a:cxn>
                <a:cxn ang="0">
                  <a:pos x="1582" y="2584"/>
                </a:cxn>
                <a:cxn ang="0">
                  <a:pos x="1625" y="2634"/>
                </a:cxn>
                <a:cxn ang="0">
                  <a:pos x="1666" y="2683"/>
                </a:cxn>
                <a:cxn ang="0">
                  <a:pos x="1707" y="2730"/>
                </a:cxn>
                <a:cxn ang="0">
                  <a:pos x="1746" y="2776"/>
                </a:cxn>
                <a:cxn ang="0">
                  <a:pos x="1784" y="2819"/>
                </a:cxn>
                <a:cxn ang="0">
                  <a:pos x="1820" y="2860"/>
                </a:cxn>
                <a:cxn ang="0">
                  <a:pos x="1855" y="2899"/>
                </a:cxn>
                <a:cxn ang="0">
                  <a:pos x="1887" y="2936"/>
                </a:cxn>
              </a:cxnLst>
              <a:rect l="0" t="0" r="r" b="b"/>
              <a:pathLst>
                <a:path w="1903" h="2953">
                  <a:moveTo>
                    <a:pt x="0" y="0"/>
                  </a:moveTo>
                  <a:lnTo>
                    <a:pt x="13" y="41"/>
                  </a:lnTo>
                  <a:lnTo>
                    <a:pt x="27" y="84"/>
                  </a:lnTo>
                  <a:lnTo>
                    <a:pt x="42" y="126"/>
                  </a:lnTo>
                  <a:lnTo>
                    <a:pt x="56" y="167"/>
                  </a:lnTo>
                  <a:lnTo>
                    <a:pt x="73" y="210"/>
                  </a:lnTo>
                  <a:lnTo>
                    <a:pt x="88" y="251"/>
                  </a:lnTo>
                  <a:lnTo>
                    <a:pt x="105" y="293"/>
                  </a:lnTo>
                  <a:lnTo>
                    <a:pt x="121" y="335"/>
                  </a:lnTo>
                  <a:lnTo>
                    <a:pt x="139" y="376"/>
                  </a:lnTo>
                  <a:lnTo>
                    <a:pt x="157" y="418"/>
                  </a:lnTo>
                  <a:lnTo>
                    <a:pt x="175" y="459"/>
                  </a:lnTo>
                  <a:lnTo>
                    <a:pt x="193" y="501"/>
                  </a:lnTo>
                  <a:lnTo>
                    <a:pt x="213" y="543"/>
                  </a:lnTo>
                  <a:lnTo>
                    <a:pt x="232" y="583"/>
                  </a:lnTo>
                  <a:lnTo>
                    <a:pt x="251" y="625"/>
                  </a:lnTo>
                  <a:lnTo>
                    <a:pt x="271" y="666"/>
                  </a:lnTo>
                  <a:lnTo>
                    <a:pt x="292" y="706"/>
                  </a:lnTo>
                  <a:lnTo>
                    <a:pt x="312" y="748"/>
                  </a:lnTo>
                  <a:lnTo>
                    <a:pt x="333" y="788"/>
                  </a:lnTo>
                  <a:lnTo>
                    <a:pt x="354" y="828"/>
                  </a:lnTo>
                  <a:lnTo>
                    <a:pt x="376" y="868"/>
                  </a:lnTo>
                  <a:lnTo>
                    <a:pt x="398" y="909"/>
                  </a:lnTo>
                  <a:lnTo>
                    <a:pt x="420" y="949"/>
                  </a:lnTo>
                  <a:lnTo>
                    <a:pt x="443" y="989"/>
                  </a:lnTo>
                  <a:lnTo>
                    <a:pt x="465" y="1029"/>
                  </a:lnTo>
                  <a:lnTo>
                    <a:pt x="488" y="1068"/>
                  </a:lnTo>
                  <a:lnTo>
                    <a:pt x="512" y="1108"/>
                  </a:lnTo>
                  <a:lnTo>
                    <a:pt x="535" y="1148"/>
                  </a:lnTo>
                  <a:lnTo>
                    <a:pt x="558" y="1186"/>
                  </a:lnTo>
                  <a:lnTo>
                    <a:pt x="582" y="1225"/>
                  </a:lnTo>
                  <a:lnTo>
                    <a:pt x="606" y="1263"/>
                  </a:lnTo>
                  <a:lnTo>
                    <a:pt x="630" y="1302"/>
                  </a:lnTo>
                  <a:lnTo>
                    <a:pt x="654" y="1340"/>
                  </a:lnTo>
                  <a:lnTo>
                    <a:pt x="678" y="1379"/>
                  </a:lnTo>
                  <a:lnTo>
                    <a:pt x="703" y="1417"/>
                  </a:lnTo>
                  <a:lnTo>
                    <a:pt x="728" y="1454"/>
                  </a:lnTo>
                  <a:lnTo>
                    <a:pt x="752" y="1492"/>
                  </a:lnTo>
                  <a:lnTo>
                    <a:pt x="777" y="1528"/>
                  </a:lnTo>
                  <a:lnTo>
                    <a:pt x="803" y="1566"/>
                  </a:lnTo>
                  <a:lnTo>
                    <a:pt x="827" y="1602"/>
                  </a:lnTo>
                  <a:lnTo>
                    <a:pt x="852" y="1639"/>
                  </a:lnTo>
                  <a:lnTo>
                    <a:pt x="878" y="1674"/>
                  </a:lnTo>
                  <a:lnTo>
                    <a:pt x="903" y="1711"/>
                  </a:lnTo>
                  <a:lnTo>
                    <a:pt x="928" y="1746"/>
                  </a:lnTo>
                  <a:lnTo>
                    <a:pt x="954" y="1782"/>
                  </a:lnTo>
                  <a:lnTo>
                    <a:pt x="978" y="1816"/>
                  </a:lnTo>
                  <a:lnTo>
                    <a:pt x="1003" y="1851"/>
                  </a:lnTo>
                  <a:lnTo>
                    <a:pt x="1029" y="1885"/>
                  </a:lnTo>
                  <a:lnTo>
                    <a:pt x="1054" y="1920"/>
                  </a:lnTo>
                  <a:lnTo>
                    <a:pt x="1079" y="1953"/>
                  </a:lnTo>
                  <a:lnTo>
                    <a:pt x="1105" y="1988"/>
                  </a:lnTo>
                  <a:lnTo>
                    <a:pt x="1130" y="2020"/>
                  </a:lnTo>
                  <a:lnTo>
                    <a:pt x="1155" y="2054"/>
                  </a:lnTo>
                  <a:lnTo>
                    <a:pt x="1180" y="2086"/>
                  </a:lnTo>
                  <a:lnTo>
                    <a:pt x="1205" y="2118"/>
                  </a:lnTo>
                  <a:lnTo>
                    <a:pt x="1229" y="2150"/>
                  </a:lnTo>
                  <a:lnTo>
                    <a:pt x="1255" y="2182"/>
                  </a:lnTo>
                  <a:lnTo>
                    <a:pt x="1279" y="2213"/>
                  </a:lnTo>
                  <a:lnTo>
                    <a:pt x="1303" y="2244"/>
                  </a:lnTo>
                  <a:lnTo>
                    <a:pt x="1328" y="2274"/>
                  </a:lnTo>
                  <a:lnTo>
                    <a:pt x="1352" y="2305"/>
                  </a:lnTo>
                  <a:lnTo>
                    <a:pt x="1375" y="2334"/>
                  </a:lnTo>
                  <a:lnTo>
                    <a:pt x="1400" y="2363"/>
                  </a:lnTo>
                  <a:lnTo>
                    <a:pt x="1423" y="2392"/>
                  </a:lnTo>
                  <a:lnTo>
                    <a:pt x="1446" y="2421"/>
                  </a:lnTo>
                  <a:lnTo>
                    <a:pt x="1470" y="2449"/>
                  </a:lnTo>
                  <a:lnTo>
                    <a:pt x="1493" y="2477"/>
                  </a:lnTo>
                  <a:lnTo>
                    <a:pt x="1515" y="2504"/>
                  </a:lnTo>
                  <a:lnTo>
                    <a:pt x="1538" y="2531"/>
                  </a:lnTo>
                  <a:lnTo>
                    <a:pt x="1560" y="2557"/>
                  </a:lnTo>
                  <a:lnTo>
                    <a:pt x="1582" y="2584"/>
                  </a:lnTo>
                  <a:lnTo>
                    <a:pt x="1604" y="2609"/>
                  </a:lnTo>
                  <a:lnTo>
                    <a:pt x="1625" y="2634"/>
                  </a:lnTo>
                  <a:lnTo>
                    <a:pt x="1646" y="2659"/>
                  </a:lnTo>
                  <a:lnTo>
                    <a:pt x="1666" y="2683"/>
                  </a:lnTo>
                  <a:lnTo>
                    <a:pt x="1688" y="2706"/>
                  </a:lnTo>
                  <a:lnTo>
                    <a:pt x="1707" y="2730"/>
                  </a:lnTo>
                  <a:lnTo>
                    <a:pt x="1727" y="2753"/>
                  </a:lnTo>
                  <a:lnTo>
                    <a:pt x="1746" y="2776"/>
                  </a:lnTo>
                  <a:lnTo>
                    <a:pt x="1766" y="2798"/>
                  </a:lnTo>
                  <a:lnTo>
                    <a:pt x="1784" y="2819"/>
                  </a:lnTo>
                  <a:lnTo>
                    <a:pt x="1802" y="2839"/>
                  </a:lnTo>
                  <a:lnTo>
                    <a:pt x="1820" y="2860"/>
                  </a:lnTo>
                  <a:lnTo>
                    <a:pt x="1838" y="2880"/>
                  </a:lnTo>
                  <a:lnTo>
                    <a:pt x="1855" y="2899"/>
                  </a:lnTo>
                  <a:lnTo>
                    <a:pt x="1871" y="2918"/>
                  </a:lnTo>
                  <a:lnTo>
                    <a:pt x="1887" y="2936"/>
                  </a:lnTo>
                  <a:lnTo>
                    <a:pt x="1903" y="2953"/>
                  </a:lnTo>
                </a:path>
              </a:pathLst>
            </a:custGeom>
            <a:noFill/>
            <a:ln w="57150" cmpd="sng">
              <a:solidFill>
                <a:schemeClr val="accent5">
                  <a:lumMod val="75000"/>
                </a:schemeClr>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3" name="Rectangle 37"/>
            <p:cNvSpPr>
              <a:spLocks noChangeAspect="1" noChangeArrowheads="1"/>
            </p:cNvSpPr>
            <p:nvPr/>
          </p:nvSpPr>
          <p:spPr bwMode="auto">
            <a:xfrm>
              <a:off x="4958" y="3541"/>
              <a:ext cx="189"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5">
                      <a:lumMod val="75000"/>
                    </a:schemeClr>
                  </a:solidFill>
                  <a:latin typeface="Times New Roman" pitchFamily="18" charset="0"/>
                  <a:cs typeface="Times New Roman" pitchFamily="18" charset="0"/>
                </a:rPr>
                <a:t>D</a:t>
              </a:r>
              <a:r>
                <a:rPr kumimoji="0" lang="en-US" sz="2000" b="1" i="1" baseline="-25000" dirty="0" err="1">
                  <a:solidFill>
                    <a:schemeClr val="accent5">
                      <a:lumMod val="75000"/>
                    </a:schemeClr>
                  </a:solidFill>
                  <a:latin typeface="Times New Roman" pitchFamily="18" charset="0"/>
                  <a:cs typeface="Times New Roman" pitchFamily="18" charset="0"/>
                </a:rPr>
                <a:t>w</a:t>
              </a:r>
              <a:endParaRPr kumimoji="0" lang="en-US" sz="2000" b="1" baseline="-25000" dirty="0">
                <a:solidFill>
                  <a:schemeClr val="accent5">
                    <a:lumMod val="75000"/>
                  </a:schemeClr>
                </a:solidFill>
                <a:latin typeface="Times New Roman" pitchFamily="18" charset="0"/>
                <a:cs typeface="Times New Roman" pitchFamily="18" charset="0"/>
              </a:endParaRPr>
            </a:p>
          </p:txBody>
        </p:sp>
      </p:grpSp>
      <p:grpSp>
        <p:nvGrpSpPr>
          <p:cNvPr id="114" name="Group 62"/>
          <p:cNvGrpSpPr>
            <a:grpSpLocks/>
          </p:cNvGrpSpPr>
          <p:nvPr/>
        </p:nvGrpSpPr>
        <p:grpSpPr bwMode="auto">
          <a:xfrm>
            <a:off x="4233357" y="2060422"/>
            <a:ext cx="1422401" cy="2270125"/>
            <a:chOff x="1689" y="1942"/>
            <a:chExt cx="896" cy="1430"/>
          </a:xfrm>
        </p:grpSpPr>
        <p:sp>
          <p:nvSpPr>
            <p:cNvPr id="115" name="Rectangle 63"/>
            <p:cNvSpPr>
              <a:spLocks noChangeAspect="1" noChangeArrowheads="1"/>
            </p:cNvSpPr>
            <p:nvPr/>
          </p:nvSpPr>
          <p:spPr bwMode="auto">
            <a:xfrm>
              <a:off x="2442" y="1942"/>
              <a:ext cx="143"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3">
                      <a:lumMod val="75000"/>
                    </a:schemeClr>
                  </a:solidFill>
                  <a:latin typeface="Times New Roman" pitchFamily="18" charset="0"/>
                  <a:cs typeface="Times New Roman" pitchFamily="18" charset="0"/>
                </a:rPr>
                <a:t>S</a:t>
              </a:r>
              <a:r>
                <a:rPr kumimoji="0" lang="en-US" sz="2000" b="1" i="1" baseline="-25000" dirty="0" err="1">
                  <a:solidFill>
                    <a:schemeClr val="accent3">
                      <a:lumMod val="75000"/>
                    </a:schemeClr>
                  </a:solidFill>
                  <a:latin typeface="Times New Roman" pitchFamily="18" charset="0"/>
                  <a:cs typeface="Times New Roman" pitchFamily="18" charset="0"/>
                </a:rPr>
                <a:t>d</a:t>
              </a:r>
              <a:endParaRPr kumimoji="0" lang="en-US" sz="4000" b="1" baseline="-25000" dirty="0">
                <a:solidFill>
                  <a:schemeClr val="accent3">
                    <a:lumMod val="75000"/>
                  </a:schemeClr>
                </a:solidFill>
                <a:latin typeface="Times New Roman" pitchFamily="18" charset="0"/>
                <a:cs typeface="Times New Roman" pitchFamily="18" charset="0"/>
              </a:endParaRPr>
            </a:p>
          </p:txBody>
        </p:sp>
        <p:sp>
          <p:nvSpPr>
            <p:cNvPr id="116" name="Freeform 64"/>
            <p:cNvSpPr>
              <a:spLocks noChangeAspect="1"/>
            </p:cNvSpPr>
            <p:nvPr/>
          </p:nvSpPr>
          <p:spPr bwMode="auto">
            <a:xfrm>
              <a:off x="1689" y="2189"/>
              <a:ext cx="777" cy="1183"/>
            </a:xfrm>
            <a:custGeom>
              <a:avLst/>
              <a:gdLst/>
              <a:ahLst/>
              <a:cxnLst>
                <a:cxn ang="0">
                  <a:pos x="1927" y="47"/>
                </a:cxn>
                <a:cxn ang="0">
                  <a:pos x="1895" y="139"/>
                </a:cxn>
                <a:cxn ang="0">
                  <a:pos x="1862" y="231"/>
                </a:cxn>
                <a:cxn ang="0">
                  <a:pos x="1826" y="322"/>
                </a:cxn>
                <a:cxn ang="0">
                  <a:pos x="1790" y="412"/>
                </a:cxn>
                <a:cxn ang="0">
                  <a:pos x="1751" y="502"/>
                </a:cxn>
                <a:cxn ang="0">
                  <a:pos x="1712" y="591"/>
                </a:cxn>
                <a:cxn ang="0">
                  <a:pos x="1670" y="680"/>
                </a:cxn>
                <a:cxn ang="0">
                  <a:pos x="1627" y="768"/>
                </a:cxn>
                <a:cxn ang="0">
                  <a:pos x="1583" y="855"/>
                </a:cxn>
                <a:cxn ang="0">
                  <a:pos x="1538" y="940"/>
                </a:cxn>
                <a:cxn ang="0">
                  <a:pos x="1492" y="1025"/>
                </a:cxn>
                <a:cxn ang="0">
                  <a:pos x="1445" y="1110"/>
                </a:cxn>
                <a:cxn ang="0">
                  <a:pos x="1397" y="1192"/>
                </a:cxn>
                <a:cxn ang="0">
                  <a:pos x="1349" y="1274"/>
                </a:cxn>
                <a:cxn ang="0">
                  <a:pos x="1299" y="1355"/>
                </a:cxn>
                <a:cxn ang="0">
                  <a:pos x="1249" y="1434"/>
                </a:cxn>
                <a:cxn ang="0">
                  <a:pos x="1199" y="1512"/>
                </a:cxn>
                <a:cxn ang="0">
                  <a:pos x="1148" y="1590"/>
                </a:cxn>
                <a:cxn ang="0">
                  <a:pos x="1097" y="1665"/>
                </a:cxn>
                <a:cxn ang="0">
                  <a:pos x="1046" y="1739"/>
                </a:cxn>
                <a:cxn ang="0">
                  <a:pos x="994" y="1812"/>
                </a:cxn>
                <a:cxn ang="0">
                  <a:pos x="943" y="1883"/>
                </a:cxn>
                <a:cxn ang="0">
                  <a:pos x="891" y="1952"/>
                </a:cxn>
                <a:cxn ang="0">
                  <a:pos x="841" y="2020"/>
                </a:cxn>
                <a:cxn ang="0">
                  <a:pos x="789" y="2087"/>
                </a:cxn>
                <a:cxn ang="0">
                  <a:pos x="739" y="2151"/>
                </a:cxn>
                <a:cxn ang="0">
                  <a:pos x="689" y="2214"/>
                </a:cxn>
                <a:cxn ang="0">
                  <a:pos x="639" y="2275"/>
                </a:cxn>
                <a:cxn ang="0">
                  <a:pos x="590" y="2334"/>
                </a:cxn>
                <a:cxn ang="0">
                  <a:pos x="543" y="2390"/>
                </a:cxn>
                <a:cxn ang="0">
                  <a:pos x="495" y="2444"/>
                </a:cxn>
                <a:cxn ang="0">
                  <a:pos x="449" y="2498"/>
                </a:cxn>
                <a:cxn ang="0">
                  <a:pos x="404" y="2549"/>
                </a:cxn>
                <a:cxn ang="0">
                  <a:pos x="359" y="2597"/>
                </a:cxn>
                <a:cxn ang="0">
                  <a:pos x="317" y="2643"/>
                </a:cxn>
                <a:cxn ang="0">
                  <a:pos x="275" y="2688"/>
                </a:cxn>
                <a:cxn ang="0">
                  <a:pos x="234" y="2729"/>
                </a:cxn>
                <a:cxn ang="0">
                  <a:pos x="196" y="2769"/>
                </a:cxn>
                <a:cxn ang="0">
                  <a:pos x="158" y="2806"/>
                </a:cxn>
                <a:cxn ang="0">
                  <a:pos x="124" y="2841"/>
                </a:cxn>
                <a:cxn ang="0">
                  <a:pos x="90" y="2873"/>
                </a:cxn>
                <a:cxn ang="0">
                  <a:pos x="58" y="2903"/>
                </a:cxn>
                <a:cxn ang="0">
                  <a:pos x="28" y="2930"/>
                </a:cxn>
                <a:cxn ang="0">
                  <a:pos x="0" y="2955"/>
                </a:cxn>
              </a:cxnLst>
              <a:rect l="0" t="0" r="r" b="b"/>
              <a:pathLst>
                <a:path w="1942" h="2955">
                  <a:moveTo>
                    <a:pt x="1942" y="0"/>
                  </a:moveTo>
                  <a:lnTo>
                    <a:pt x="1927" y="47"/>
                  </a:lnTo>
                  <a:lnTo>
                    <a:pt x="1910" y="93"/>
                  </a:lnTo>
                  <a:lnTo>
                    <a:pt x="1895" y="139"/>
                  </a:lnTo>
                  <a:lnTo>
                    <a:pt x="1879" y="185"/>
                  </a:lnTo>
                  <a:lnTo>
                    <a:pt x="1862" y="231"/>
                  </a:lnTo>
                  <a:lnTo>
                    <a:pt x="1844" y="276"/>
                  </a:lnTo>
                  <a:lnTo>
                    <a:pt x="1826" y="322"/>
                  </a:lnTo>
                  <a:lnTo>
                    <a:pt x="1808" y="367"/>
                  </a:lnTo>
                  <a:lnTo>
                    <a:pt x="1790" y="412"/>
                  </a:lnTo>
                  <a:lnTo>
                    <a:pt x="1770" y="457"/>
                  </a:lnTo>
                  <a:lnTo>
                    <a:pt x="1751" y="502"/>
                  </a:lnTo>
                  <a:lnTo>
                    <a:pt x="1731" y="546"/>
                  </a:lnTo>
                  <a:lnTo>
                    <a:pt x="1712" y="591"/>
                  </a:lnTo>
                  <a:lnTo>
                    <a:pt x="1690" y="636"/>
                  </a:lnTo>
                  <a:lnTo>
                    <a:pt x="1670" y="680"/>
                  </a:lnTo>
                  <a:lnTo>
                    <a:pt x="1649" y="724"/>
                  </a:lnTo>
                  <a:lnTo>
                    <a:pt x="1627" y="768"/>
                  </a:lnTo>
                  <a:lnTo>
                    <a:pt x="1605" y="811"/>
                  </a:lnTo>
                  <a:lnTo>
                    <a:pt x="1583" y="855"/>
                  </a:lnTo>
                  <a:lnTo>
                    <a:pt x="1561" y="897"/>
                  </a:lnTo>
                  <a:lnTo>
                    <a:pt x="1538" y="940"/>
                  </a:lnTo>
                  <a:lnTo>
                    <a:pt x="1515" y="983"/>
                  </a:lnTo>
                  <a:lnTo>
                    <a:pt x="1492" y="1025"/>
                  </a:lnTo>
                  <a:lnTo>
                    <a:pt x="1468" y="1067"/>
                  </a:lnTo>
                  <a:lnTo>
                    <a:pt x="1445" y="1110"/>
                  </a:lnTo>
                  <a:lnTo>
                    <a:pt x="1421" y="1151"/>
                  </a:lnTo>
                  <a:lnTo>
                    <a:pt x="1397" y="1192"/>
                  </a:lnTo>
                  <a:lnTo>
                    <a:pt x="1373" y="1233"/>
                  </a:lnTo>
                  <a:lnTo>
                    <a:pt x="1349" y="1274"/>
                  </a:lnTo>
                  <a:lnTo>
                    <a:pt x="1323" y="1315"/>
                  </a:lnTo>
                  <a:lnTo>
                    <a:pt x="1299" y="1355"/>
                  </a:lnTo>
                  <a:lnTo>
                    <a:pt x="1274" y="1395"/>
                  </a:lnTo>
                  <a:lnTo>
                    <a:pt x="1249" y="1434"/>
                  </a:lnTo>
                  <a:lnTo>
                    <a:pt x="1224" y="1474"/>
                  </a:lnTo>
                  <a:lnTo>
                    <a:pt x="1199" y="1512"/>
                  </a:lnTo>
                  <a:lnTo>
                    <a:pt x="1173" y="1551"/>
                  </a:lnTo>
                  <a:lnTo>
                    <a:pt x="1148" y="1590"/>
                  </a:lnTo>
                  <a:lnTo>
                    <a:pt x="1123" y="1627"/>
                  </a:lnTo>
                  <a:lnTo>
                    <a:pt x="1097" y="1665"/>
                  </a:lnTo>
                  <a:lnTo>
                    <a:pt x="1071" y="1702"/>
                  </a:lnTo>
                  <a:lnTo>
                    <a:pt x="1046" y="1739"/>
                  </a:lnTo>
                  <a:lnTo>
                    <a:pt x="1020" y="1775"/>
                  </a:lnTo>
                  <a:lnTo>
                    <a:pt x="994" y="1812"/>
                  </a:lnTo>
                  <a:lnTo>
                    <a:pt x="968" y="1847"/>
                  </a:lnTo>
                  <a:lnTo>
                    <a:pt x="943" y="1883"/>
                  </a:lnTo>
                  <a:lnTo>
                    <a:pt x="917" y="1917"/>
                  </a:lnTo>
                  <a:lnTo>
                    <a:pt x="891" y="1952"/>
                  </a:lnTo>
                  <a:lnTo>
                    <a:pt x="866" y="1986"/>
                  </a:lnTo>
                  <a:lnTo>
                    <a:pt x="841" y="2020"/>
                  </a:lnTo>
                  <a:lnTo>
                    <a:pt x="814" y="2053"/>
                  </a:lnTo>
                  <a:lnTo>
                    <a:pt x="789" y="2087"/>
                  </a:lnTo>
                  <a:lnTo>
                    <a:pt x="764" y="2119"/>
                  </a:lnTo>
                  <a:lnTo>
                    <a:pt x="739" y="2151"/>
                  </a:lnTo>
                  <a:lnTo>
                    <a:pt x="714" y="2182"/>
                  </a:lnTo>
                  <a:lnTo>
                    <a:pt x="689" y="2214"/>
                  </a:lnTo>
                  <a:lnTo>
                    <a:pt x="664" y="2244"/>
                  </a:lnTo>
                  <a:lnTo>
                    <a:pt x="639" y="2275"/>
                  </a:lnTo>
                  <a:lnTo>
                    <a:pt x="615" y="2304"/>
                  </a:lnTo>
                  <a:lnTo>
                    <a:pt x="590" y="2334"/>
                  </a:lnTo>
                  <a:lnTo>
                    <a:pt x="567" y="2362"/>
                  </a:lnTo>
                  <a:lnTo>
                    <a:pt x="543" y="2390"/>
                  </a:lnTo>
                  <a:lnTo>
                    <a:pt x="519" y="2417"/>
                  </a:lnTo>
                  <a:lnTo>
                    <a:pt x="495" y="2444"/>
                  </a:lnTo>
                  <a:lnTo>
                    <a:pt x="472" y="2472"/>
                  </a:lnTo>
                  <a:lnTo>
                    <a:pt x="449" y="2498"/>
                  </a:lnTo>
                  <a:lnTo>
                    <a:pt x="426" y="2523"/>
                  </a:lnTo>
                  <a:lnTo>
                    <a:pt x="404" y="2549"/>
                  </a:lnTo>
                  <a:lnTo>
                    <a:pt x="381" y="2573"/>
                  </a:lnTo>
                  <a:lnTo>
                    <a:pt x="359" y="2597"/>
                  </a:lnTo>
                  <a:lnTo>
                    <a:pt x="338" y="2621"/>
                  </a:lnTo>
                  <a:lnTo>
                    <a:pt x="317" y="2643"/>
                  </a:lnTo>
                  <a:lnTo>
                    <a:pt x="295" y="2666"/>
                  </a:lnTo>
                  <a:lnTo>
                    <a:pt x="275" y="2688"/>
                  </a:lnTo>
                  <a:lnTo>
                    <a:pt x="255" y="2709"/>
                  </a:lnTo>
                  <a:lnTo>
                    <a:pt x="234" y="2729"/>
                  </a:lnTo>
                  <a:lnTo>
                    <a:pt x="215" y="2750"/>
                  </a:lnTo>
                  <a:lnTo>
                    <a:pt x="196" y="2769"/>
                  </a:lnTo>
                  <a:lnTo>
                    <a:pt x="178" y="2788"/>
                  </a:lnTo>
                  <a:lnTo>
                    <a:pt x="158" y="2806"/>
                  </a:lnTo>
                  <a:lnTo>
                    <a:pt x="141" y="2824"/>
                  </a:lnTo>
                  <a:lnTo>
                    <a:pt x="124" y="2841"/>
                  </a:lnTo>
                  <a:lnTo>
                    <a:pt x="107" y="2857"/>
                  </a:lnTo>
                  <a:lnTo>
                    <a:pt x="90" y="2873"/>
                  </a:lnTo>
                  <a:lnTo>
                    <a:pt x="73" y="2889"/>
                  </a:lnTo>
                  <a:lnTo>
                    <a:pt x="58" y="2903"/>
                  </a:lnTo>
                  <a:lnTo>
                    <a:pt x="43" y="2917"/>
                  </a:lnTo>
                  <a:lnTo>
                    <a:pt x="28" y="2930"/>
                  </a:lnTo>
                  <a:lnTo>
                    <a:pt x="14" y="2942"/>
                  </a:lnTo>
                  <a:lnTo>
                    <a:pt x="0" y="2955"/>
                  </a:lnTo>
                </a:path>
              </a:pathLst>
            </a:custGeom>
            <a:noFill/>
            <a:ln w="57150" cmpd="sng">
              <a:solidFill>
                <a:srgbClr val="3A8622"/>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17" name="Group 65"/>
          <p:cNvGrpSpPr>
            <a:grpSpLocks/>
          </p:cNvGrpSpPr>
          <p:nvPr/>
        </p:nvGrpSpPr>
        <p:grpSpPr bwMode="auto">
          <a:xfrm>
            <a:off x="4357180" y="2452534"/>
            <a:ext cx="1544637" cy="2058988"/>
            <a:chOff x="1767" y="2189"/>
            <a:chExt cx="973" cy="1297"/>
          </a:xfrm>
        </p:grpSpPr>
        <p:sp>
          <p:nvSpPr>
            <p:cNvPr id="118" name="Rectangle 66"/>
            <p:cNvSpPr>
              <a:spLocks noChangeAspect="1" noChangeArrowheads="1"/>
            </p:cNvSpPr>
            <p:nvPr/>
          </p:nvSpPr>
          <p:spPr bwMode="auto">
            <a:xfrm>
              <a:off x="2569" y="3292"/>
              <a:ext cx="171"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5">
                      <a:lumMod val="75000"/>
                    </a:schemeClr>
                  </a:solidFill>
                  <a:latin typeface="Times New Roman" pitchFamily="18" charset="0"/>
                  <a:cs typeface="Times New Roman" pitchFamily="18" charset="0"/>
                </a:rPr>
                <a:t>D</a:t>
              </a:r>
              <a:r>
                <a:rPr kumimoji="0" lang="en-US" sz="2000" b="1" i="1" baseline="-25000" dirty="0" err="1">
                  <a:solidFill>
                    <a:schemeClr val="accent5">
                      <a:lumMod val="75000"/>
                    </a:schemeClr>
                  </a:solidFill>
                  <a:latin typeface="Times New Roman" pitchFamily="18" charset="0"/>
                  <a:cs typeface="Times New Roman" pitchFamily="18" charset="0"/>
                </a:rPr>
                <a:t>d</a:t>
              </a:r>
              <a:endParaRPr kumimoji="0" lang="en-US" sz="2000" b="1" baseline="-25000" dirty="0">
                <a:solidFill>
                  <a:schemeClr val="accent5">
                    <a:lumMod val="75000"/>
                  </a:schemeClr>
                </a:solidFill>
                <a:latin typeface="Times New Roman" pitchFamily="18" charset="0"/>
                <a:cs typeface="Times New Roman" pitchFamily="18" charset="0"/>
              </a:endParaRPr>
            </a:p>
          </p:txBody>
        </p:sp>
        <p:sp>
          <p:nvSpPr>
            <p:cNvPr id="119" name="Freeform 67"/>
            <p:cNvSpPr>
              <a:spLocks noChangeAspect="1"/>
            </p:cNvSpPr>
            <p:nvPr/>
          </p:nvSpPr>
          <p:spPr bwMode="auto">
            <a:xfrm>
              <a:off x="1767" y="2189"/>
              <a:ext cx="778" cy="1183"/>
            </a:xfrm>
            <a:custGeom>
              <a:avLst/>
              <a:gdLst/>
              <a:ahLst/>
              <a:cxnLst>
                <a:cxn ang="0">
                  <a:pos x="15" y="47"/>
                </a:cxn>
                <a:cxn ang="0">
                  <a:pos x="47" y="139"/>
                </a:cxn>
                <a:cxn ang="0">
                  <a:pos x="80" y="231"/>
                </a:cxn>
                <a:cxn ang="0">
                  <a:pos x="115" y="322"/>
                </a:cxn>
                <a:cxn ang="0">
                  <a:pos x="152" y="412"/>
                </a:cxn>
                <a:cxn ang="0">
                  <a:pos x="191" y="502"/>
                </a:cxn>
                <a:cxn ang="0">
                  <a:pos x="230" y="591"/>
                </a:cxn>
                <a:cxn ang="0">
                  <a:pos x="272" y="680"/>
                </a:cxn>
                <a:cxn ang="0">
                  <a:pos x="314" y="768"/>
                </a:cxn>
                <a:cxn ang="0">
                  <a:pos x="358" y="855"/>
                </a:cxn>
                <a:cxn ang="0">
                  <a:pos x="404" y="940"/>
                </a:cxn>
                <a:cxn ang="0">
                  <a:pos x="449" y="1025"/>
                </a:cxn>
                <a:cxn ang="0">
                  <a:pos x="497" y="1110"/>
                </a:cxn>
                <a:cxn ang="0">
                  <a:pos x="545" y="1192"/>
                </a:cxn>
                <a:cxn ang="0">
                  <a:pos x="593" y="1274"/>
                </a:cxn>
                <a:cxn ang="0">
                  <a:pos x="643" y="1355"/>
                </a:cxn>
                <a:cxn ang="0">
                  <a:pos x="693" y="1434"/>
                </a:cxn>
                <a:cxn ang="0">
                  <a:pos x="743" y="1512"/>
                </a:cxn>
                <a:cxn ang="0">
                  <a:pos x="794" y="1590"/>
                </a:cxn>
                <a:cxn ang="0">
                  <a:pos x="845" y="1665"/>
                </a:cxn>
                <a:cxn ang="0">
                  <a:pos x="896" y="1739"/>
                </a:cxn>
                <a:cxn ang="0">
                  <a:pos x="947" y="1812"/>
                </a:cxn>
                <a:cxn ang="0">
                  <a:pos x="999" y="1883"/>
                </a:cxn>
                <a:cxn ang="0">
                  <a:pos x="1050" y="1952"/>
                </a:cxn>
                <a:cxn ang="0">
                  <a:pos x="1101" y="2020"/>
                </a:cxn>
                <a:cxn ang="0">
                  <a:pos x="1152" y="2087"/>
                </a:cxn>
                <a:cxn ang="0">
                  <a:pos x="1203" y="2151"/>
                </a:cxn>
                <a:cxn ang="0">
                  <a:pos x="1252" y="2214"/>
                </a:cxn>
                <a:cxn ang="0">
                  <a:pos x="1302" y="2275"/>
                </a:cxn>
                <a:cxn ang="0">
                  <a:pos x="1351" y="2334"/>
                </a:cxn>
                <a:cxn ang="0">
                  <a:pos x="1399" y="2390"/>
                </a:cxn>
                <a:cxn ang="0">
                  <a:pos x="1446" y="2444"/>
                </a:cxn>
                <a:cxn ang="0">
                  <a:pos x="1492" y="2498"/>
                </a:cxn>
                <a:cxn ang="0">
                  <a:pos x="1538" y="2549"/>
                </a:cxn>
                <a:cxn ang="0">
                  <a:pos x="1582" y="2597"/>
                </a:cxn>
                <a:cxn ang="0">
                  <a:pos x="1625" y="2643"/>
                </a:cxn>
                <a:cxn ang="0">
                  <a:pos x="1667" y="2688"/>
                </a:cxn>
                <a:cxn ang="0">
                  <a:pos x="1706" y="2729"/>
                </a:cxn>
                <a:cxn ang="0">
                  <a:pos x="1746" y="2769"/>
                </a:cxn>
                <a:cxn ang="0">
                  <a:pos x="1782" y="2806"/>
                </a:cxn>
                <a:cxn ang="0">
                  <a:pos x="1818" y="2841"/>
                </a:cxn>
                <a:cxn ang="0">
                  <a:pos x="1851" y="2873"/>
                </a:cxn>
                <a:cxn ang="0">
                  <a:pos x="1884" y="2903"/>
                </a:cxn>
                <a:cxn ang="0">
                  <a:pos x="1913" y="2930"/>
                </a:cxn>
                <a:cxn ang="0">
                  <a:pos x="1942" y="2955"/>
                </a:cxn>
              </a:cxnLst>
              <a:rect l="0" t="0" r="r" b="b"/>
              <a:pathLst>
                <a:path w="1942" h="2955">
                  <a:moveTo>
                    <a:pt x="0" y="0"/>
                  </a:moveTo>
                  <a:lnTo>
                    <a:pt x="15" y="47"/>
                  </a:lnTo>
                  <a:lnTo>
                    <a:pt x="31" y="93"/>
                  </a:lnTo>
                  <a:lnTo>
                    <a:pt x="47" y="139"/>
                  </a:lnTo>
                  <a:lnTo>
                    <a:pt x="63" y="185"/>
                  </a:lnTo>
                  <a:lnTo>
                    <a:pt x="80" y="231"/>
                  </a:lnTo>
                  <a:lnTo>
                    <a:pt x="97" y="276"/>
                  </a:lnTo>
                  <a:lnTo>
                    <a:pt x="115" y="322"/>
                  </a:lnTo>
                  <a:lnTo>
                    <a:pt x="133" y="367"/>
                  </a:lnTo>
                  <a:lnTo>
                    <a:pt x="152" y="412"/>
                  </a:lnTo>
                  <a:lnTo>
                    <a:pt x="171" y="457"/>
                  </a:lnTo>
                  <a:lnTo>
                    <a:pt x="191" y="502"/>
                  </a:lnTo>
                  <a:lnTo>
                    <a:pt x="210" y="546"/>
                  </a:lnTo>
                  <a:lnTo>
                    <a:pt x="230" y="591"/>
                  </a:lnTo>
                  <a:lnTo>
                    <a:pt x="251" y="636"/>
                  </a:lnTo>
                  <a:lnTo>
                    <a:pt x="272" y="680"/>
                  </a:lnTo>
                  <a:lnTo>
                    <a:pt x="293" y="724"/>
                  </a:lnTo>
                  <a:lnTo>
                    <a:pt x="314" y="768"/>
                  </a:lnTo>
                  <a:lnTo>
                    <a:pt x="337" y="811"/>
                  </a:lnTo>
                  <a:lnTo>
                    <a:pt x="358" y="855"/>
                  </a:lnTo>
                  <a:lnTo>
                    <a:pt x="380" y="897"/>
                  </a:lnTo>
                  <a:lnTo>
                    <a:pt x="404" y="940"/>
                  </a:lnTo>
                  <a:lnTo>
                    <a:pt x="426" y="983"/>
                  </a:lnTo>
                  <a:lnTo>
                    <a:pt x="449" y="1025"/>
                  </a:lnTo>
                  <a:lnTo>
                    <a:pt x="473" y="1067"/>
                  </a:lnTo>
                  <a:lnTo>
                    <a:pt x="497" y="1110"/>
                  </a:lnTo>
                  <a:lnTo>
                    <a:pt x="520" y="1151"/>
                  </a:lnTo>
                  <a:lnTo>
                    <a:pt x="545" y="1192"/>
                  </a:lnTo>
                  <a:lnTo>
                    <a:pt x="569" y="1233"/>
                  </a:lnTo>
                  <a:lnTo>
                    <a:pt x="593" y="1274"/>
                  </a:lnTo>
                  <a:lnTo>
                    <a:pt x="618" y="1315"/>
                  </a:lnTo>
                  <a:lnTo>
                    <a:pt x="643" y="1355"/>
                  </a:lnTo>
                  <a:lnTo>
                    <a:pt x="667" y="1395"/>
                  </a:lnTo>
                  <a:lnTo>
                    <a:pt x="693" y="1434"/>
                  </a:lnTo>
                  <a:lnTo>
                    <a:pt x="718" y="1474"/>
                  </a:lnTo>
                  <a:lnTo>
                    <a:pt x="743" y="1512"/>
                  </a:lnTo>
                  <a:lnTo>
                    <a:pt x="769" y="1551"/>
                  </a:lnTo>
                  <a:lnTo>
                    <a:pt x="794" y="1590"/>
                  </a:lnTo>
                  <a:lnTo>
                    <a:pt x="819" y="1627"/>
                  </a:lnTo>
                  <a:lnTo>
                    <a:pt x="845" y="1665"/>
                  </a:lnTo>
                  <a:lnTo>
                    <a:pt x="870" y="1702"/>
                  </a:lnTo>
                  <a:lnTo>
                    <a:pt x="896" y="1739"/>
                  </a:lnTo>
                  <a:lnTo>
                    <a:pt x="922" y="1775"/>
                  </a:lnTo>
                  <a:lnTo>
                    <a:pt x="947" y="1812"/>
                  </a:lnTo>
                  <a:lnTo>
                    <a:pt x="973" y="1847"/>
                  </a:lnTo>
                  <a:lnTo>
                    <a:pt x="999" y="1883"/>
                  </a:lnTo>
                  <a:lnTo>
                    <a:pt x="1024" y="1917"/>
                  </a:lnTo>
                  <a:lnTo>
                    <a:pt x="1050" y="1952"/>
                  </a:lnTo>
                  <a:lnTo>
                    <a:pt x="1076" y="1986"/>
                  </a:lnTo>
                  <a:lnTo>
                    <a:pt x="1101" y="2020"/>
                  </a:lnTo>
                  <a:lnTo>
                    <a:pt x="1126" y="2053"/>
                  </a:lnTo>
                  <a:lnTo>
                    <a:pt x="1152" y="2087"/>
                  </a:lnTo>
                  <a:lnTo>
                    <a:pt x="1177" y="2119"/>
                  </a:lnTo>
                  <a:lnTo>
                    <a:pt x="1203" y="2151"/>
                  </a:lnTo>
                  <a:lnTo>
                    <a:pt x="1228" y="2182"/>
                  </a:lnTo>
                  <a:lnTo>
                    <a:pt x="1252" y="2214"/>
                  </a:lnTo>
                  <a:lnTo>
                    <a:pt x="1278" y="2244"/>
                  </a:lnTo>
                  <a:lnTo>
                    <a:pt x="1302" y="2275"/>
                  </a:lnTo>
                  <a:lnTo>
                    <a:pt x="1326" y="2304"/>
                  </a:lnTo>
                  <a:lnTo>
                    <a:pt x="1351" y="2334"/>
                  </a:lnTo>
                  <a:lnTo>
                    <a:pt x="1375" y="2362"/>
                  </a:lnTo>
                  <a:lnTo>
                    <a:pt x="1399" y="2390"/>
                  </a:lnTo>
                  <a:lnTo>
                    <a:pt x="1423" y="2417"/>
                  </a:lnTo>
                  <a:lnTo>
                    <a:pt x="1446" y="2444"/>
                  </a:lnTo>
                  <a:lnTo>
                    <a:pt x="1469" y="2472"/>
                  </a:lnTo>
                  <a:lnTo>
                    <a:pt x="1492" y="2498"/>
                  </a:lnTo>
                  <a:lnTo>
                    <a:pt x="1515" y="2523"/>
                  </a:lnTo>
                  <a:lnTo>
                    <a:pt x="1538" y="2549"/>
                  </a:lnTo>
                  <a:lnTo>
                    <a:pt x="1560" y="2573"/>
                  </a:lnTo>
                  <a:lnTo>
                    <a:pt x="1582" y="2597"/>
                  </a:lnTo>
                  <a:lnTo>
                    <a:pt x="1604" y="2621"/>
                  </a:lnTo>
                  <a:lnTo>
                    <a:pt x="1625" y="2643"/>
                  </a:lnTo>
                  <a:lnTo>
                    <a:pt x="1646" y="2666"/>
                  </a:lnTo>
                  <a:lnTo>
                    <a:pt x="1667" y="2688"/>
                  </a:lnTo>
                  <a:lnTo>
                    <a:pt x="1687" y="2709"/>
                  </a:lnTo>
                  <a:lnTo>
                    <a:pt x="1706" y="2729"/>
                  </a:lnTo>
                  <a:lnTo>
                    <a:pt x="1727" y="2750"/>
                  </a:lnTo>
                  <a:lnTo>
                    <a:pt x="1746" y="2769"/>
                  </a:lnTo>
                  <a:lnTo>
                    <a:pt x="1764" y="2788"/>
                  </a:lnTo>
                  <a:lnTo>
                    <a:pt x="1782" y="2806"/>
                  </a:lnTo>
                  <a:lnTo>
                    <a:pt x="1801" y="2824"/>
                  </a:lnTo>
                  <a:lnTo>
                    <a:pt x="1818" y="2841"/>
                  </a:lnTo>
                  <a:lnTo>
                    <a:pt x="1835" y="2857"/>
                  </a:lnTo>
                  <a:lnTo>
                    <a:pt x="1851" y="2873"/>
                  </a:lnTo>
                  <a:lnTo>
                    <a:pt x="1868" y="2889"/>
                  </a:lnTo>
                  <a:lnTo>
                    <a:pt x="1884" y="2903"/>
                  </a:lnTo>
                  <a:lnTo>
                    <a:pt x="1899" y="2917"/>
                  </a:lnTo>
                  <a:lnTo>
                    <a:pt x="1913" y="2930"/>
                  </a:lnTo>
                  <a:lnTo>
                    <a:pt x="1927" y="2942"/>
                  </a:lnTo>
                  <a:lnTo>
                    <a:pt x="1942" y="2955"/>
                  </a:lnTo>
                </a:path>
              </a:pathLst>
            </a:custGeom>
            <a:noFill/>
            <a:ln w="57150" cmpd="sng">
              <a:solidFill>
                <a:schemeClr val="accent5">
                  <a:lumMod val="75000"/>
                </a:schemeClr>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20" name="Group 59"/>
          <p:cNvGrpSpPr>
            <a:grpSpLocks/>
          </p:cNvGrpSpPr>
          <p:nvPr/>
        </p:nvGrpSpPr>
        <p:grpSpPr bwMode="auto">
          <a:xfrm>
            <a:off x="4844237" y="3332867"/>
            <a:ext cx="460368" cy="307947"/>
            <a:chOff x="2096" y="2355"/>
            <a:chExt cx="497" cy="788"/>
          </a:xfrm>
          <a:solidFill>
            <a:srgbClr val="FFFF00"/>
          </a:solidFill>
        </p:grpSpPr>
        <p:sp>
          <p:nvSpPr>
            <p:cNvPr id="121" name="Rectangle 17"/>
            <p:cNvSpPr>
              <a:spLocks noChangeAspect="1" noChangeArrowheads="1"/>
            </p:cNvSpPr>
            <p:nvPr/>
          </p:nvSpPr>
          <p:spPr bwMode="auto">
            <a:xfrm>
              <a:off x="2316" y="2355"/>
              <a:ext cx="277" cy="788"/>
            </a:xfrm>
            <a:prstGeom prst="rect">
              <a:avLst/>
            </a:prstGeom>
            <a:noFill/>
            <a:ln w="9525">
              <a:noFill/>
              <a:miter lim="800000"/>
              <a:headEnd/>
              <a:tailEnd/>
            </a:ln>
          </p:spPr>
          <p:txBody>
            <a:bodyPr wrap="square" lIns="0" tIns="0" rIns="0" bIns="0">
              <a:prstTxWarp prst="textNoShape">
                <a:avLst/>
              </a:prstTxWarp>
              <a:spAutoFit/>
            </a:bodyPr>
            <a:lstStyle/>
            <a:p>
              <a:r>
                <a:rPr kumimoji="0" lang="en-US" sz="2000" i="1" dirty="0">
                  <a:solidFill>
                    <a:srgbClr val="000000"/>
                  </a:solidFill>
                  <a:latin typeface="Times New Roman" pitchFamily="18" charset="0"/>
                  <a:cs typeface="Times New Roman" pitchFamily="18" charset="0"/>
                </a:rPr>
                <a:t>a</a:t>
              </a:r>
              <a:endParaRPr kumimoji="0" lang="en-US" sz="2000" b="0" dirty="0">
                <a:solidFill>
                  <a:schemeClr val="tx1"/>
                </a:solidFill>
                <a:latin typeface="Times New Roman" pitchFamily="18" charset="0"/>
                <a:cs typeface="Times New Roman" pitchFamily="18" charset="0"/>
              </a:endParaRPr>
            </a:p>
          </p:txBody>
        </p:sp>
        <p:sp>
          <p:nvSpPr>
            <p:cNvPr id="122" name="Oval 38"/>
            <p:cNvSpPr>
              <a:spLocks noChangeAspect="1" noChangeArrowheads="1"/>
            </p:cNvSpPr>
            <p:nvPr/>
          </p:nvSpPr>
          <p:spPr bwMode="auto">
            <a:xfrm>
              <a:off x="2096" y="2700"/>
              <a:ext cx="155" cy="309"/>
            </a:xfrm>
            <a:prstGeom prst="ellipse">
              <a:avLst/>
            </a:prstGeom>
            <a:grpFill/>
            <a:ln w="38100">
              <a:solidFill>
                <a:schemeClr val="tx1"/>
              </a:solidFill>
              <a:round/>
              <a:headEnd/>
              <a:tailEnd type="none" w="lg" len="lg"/>
            </a:ln>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grpSp>
      <p:sp>
        <p:nvSpPr>
          <p:cNvPr id="123" name="Oval 44"/>
          <p:cNvSpPr>
            <a:spLocks noChangeAspect="1" noChangeArrowheads="1"/>
          </p:cNvSpPr>
          <p:nvPr/>
        </p:nvSpPr>
        <p:spPr bwMode="auto">
          <a:xfrm>
            <a:off x="7675233" y="4027512"/>
            <a:ext cx="135267" cy="135268"/>
          </a:xfrm>
          <a:prstGeom prst="ellipse">
            <a:avLst/>
          </a:prstGeom>
          <a:solidFill>
            <a:srgbClr val="FFFF00"/>
          </a:solidFill>
          <a:ln w="38100">
            <a:solidFill>
              <a:schemeClr val="tx1"/>
            </a:solidFill>
            <a:round/>
            <a:headEnd/>
            <a:tailEnd type="none" w="lg" len="lg"/>
          </a:ln>
          <a:effectLst/>
        </p:spPr>
        <p:txBody>
          <a:bodyPr wrap="square" anchor="ctr">
            <a:prstTxWarp prst="textNoShape">
              <a:avLst/>
            </a:prstTxWarp>
            <a:spAutoFit/>
          </a:bodyPr>
          <a:lstStyle/>
          <a:p>
            <a:endParaRPr lang="en-US"/>
          </a:p>
        </p:txBody>
      </p:sp>
    </p:spTree>
    <p:extLst>
      <p:ext uri="{BB962C8B-B14F-4D97-AF65-F5344CB8AC3E}">
        <p14:creationId xmlns:p14="http://schemas.microsoft.com/office/powerpoint/2010/main" val="19629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9" presetClass="entr" presetSubtype="0" fill="hold" nodeType="afterEffect">
                                  <p:stCondLst>
                                    <p:cond delay="0"/>
                                  </p:stCondLst>
                                  <p:childTnLst>
                                    <p:set>
                                      <p:cBhvr>
                                        <p:cTn id="18" dur="1" fill="hold">
                                          <p:stCondLst>
                                            <p:cond delay="0"/>
                                          </p:stCondLst>
                                        </p:cTn>
                                        <p:tgtEl>
                                          <p:spTgt spid="117"/>
                                        </p:tgtEl>
                                        <p:attrNameLst>
                                          <p:attrName>style.visibility</p:attrName>
                                        </p:attrNameLst>
                                      </p:cBhvr>
                                      <p:to>
                                        <p:strVal val="visible"/>
                                      </p:to>
                                    </p:set>
                                    <p:animEffect transition="in" filter="dissolve">
                                      <p:cBhvr>
                                        <p:cTn id="19" dur="500"/>
                                        <p:tgtEl>
                                          <p:spTgt spid="117"/>
                                        </p:tgtEl>
                                      </p:cBhvr>
                                    </p:animEffect>
                                  </p:childTnLst>
                                </p:cTn>
                              </p:par>
                            </p:childTnLst>
                          </p:cTn>
                        </p:par>
                        <p:par>
                          <p:cTn id="20" fill="hold">
                            <p:stCondLst>
                              <p:cond delay="1500"/>
                            </p:stCondLst>
                            <p:childTnLst>
                              <p:par>
                                <p:cTn id="21" presetID="9" presetClass="entr" presetSubtype="0" fill="hold" nodeType="afterEffect">
                                  <p:stCondLst>
                                    <p:cond delay="0"/>
                                  </p:stCondLst>
                                  <p:childTnLst>
                                    <p:set>
                                      <p:cBhvr>
                                        <p:cTn id="22" dur="1" fill="hold">
                                          <p:stCondLst>
                                            <p:cond delay="0"/>
                                          </p:stCondLst>
                                        </p:cTn>
                                        <p:tgtEl>
                                          <p:spTgt spid="114"/>
                                        </p:tgtEl>
                                        <p:attrNameLst>
                                          <p:attrName>style.visibility</p:attrName>
                                        </p:attrNameLst>
                                      </p:cBhvr>
                                      <p:to>
                                        <p:strVal val="visible"/>
                                      </p:to>
                                    </p:set>
                                    <p:animEffect transition="in" filter="dissolve">
                                      <p:cBhvr>
                                        <p:cTn id="23" dur="500"/>
                                        <p:tgtEl>
                                          <p:spTgt spid="114"/>
                                        </p:tgtEl>
                                      </p:cBhvr>
                                    </p:animEffect>
                                  </p:childTnLst>
                                </p:cTn>
                              </p:par>
                            </p:childTnLst>
                          </p:cTn>
                        </p:par>
                        <p:par>
                          <p:cTn id="24" fill="hold">
                            <p:stCondLst>
                              <p:cond delay="2000"/>
                            </p:stCondLst>
                            <p:childTnLst>
                              <p:par>
                                <p:cTn id="25" presetID="23" presetClass="entr" presetSubtype="32" fill="hold" nodeType="afterEffect">
                                  <p:stCondLst>
                                    <p:cond delay="0"/>
                                  </p:stCondLst>
                                  <p:childTnLst>
                                    <p:set>
                                      <p:cBhvr>
                                        <p:cTn id="26" dur="1" fill="hold">
                                          <p:stCondLst>
                                            <p:cond delay="0"/>
                                          </p:stCondLst>
                                        </p:cTn>
                                        <p:tgtEl>
                                          <p:spTgt spid="120"/>
                                        </p:tgtEl>
                                        <p:attrNameLst>
                                          <p:attrName>style.visibility</p:attrName>
                                        </p:attrNameLst>
                                      </p:cBhvr>
                                      <p:to>
                                        <p:strVal val="visible"/>
                                      </p:to>
                                    </p:set>
                                    <p:anim calcmode="lin" valueType="num">
                                      <p:cBhvr>
                                        <p:cTn id="27" dur="500" fill="hold"/>
                                        <p:tgtEl>
                                          <p:spTgt spid="120"/>
                                        </p:tgtEl>
                                        <p:attrNameLst>
                                          <p:attrName>ppt_w</p:attrName>
                                        </p:attrNameLst>
                                      </p:cBhvr>
                                      <p:tavLst>
                                        <p:tav tm="0">
                                          <p:val>
                                            <p:strVal val="4*#ppt_w"/>
                                          </p:val>
                                        </p:tav>
                                        <p:tav tm="100000">
                                          <p:val>
                                            <p:strVal val="#ppt_w"/>
                                          </p:val>
                                        </p:tav>
                                      </p:tavLst>
                                    </p:anim>
                                    <p:anim calcmode="lin" valueType="num">
                                      <p:cBhvr>
                                        <p:cTn id="28" dur="500" fill="hold"/>
                                        <p:tgtEl>
                                          <p:spTgt spid="120"/>
                                        </p:tgtEl>
                                        <p:attrNameLst>
                                          <p:attrName>ppt_h</p:attrName>
                                        </p:attrNameLst>
                                      </p:cBhvr>
                                      <p:tavLst>
                                        <p:tav tm="0">
                                          <p:val>
                                            <p:strVal val="4*#ppt_h"/>
                                          </p:val>
                                        </p:tav>
                                        <p:tav tm="100000">
                                          <p:val>
                                            <p:strVal val="#ppt_h"/>
                                          </p:val>
                                        </p:tav>
                                      </p:tavLst>
                                    </p:anim>
                                  </p:childTnLst>
                                </p:cTn>
                              </p:par>
                            </p:childTnLst>
                          </p:cTn>
                        </p:par>
                        <p:par>
                          <p:cTn id="29" fill="hold">
                            <p:stCondLst>
                              <p:cond delay="2500"/>
                            </p:stCondLst>
                            <p:childTnLst>
                              <p:par>
                                <p:cTn id="30" presetID="17" presetClass="entr" presetSubtype="2" fill="hold" grpId="0" nodeType="afterEffect">
                                  <p:stCondLst>
                                    <p:cond delay="0"/>
                                  </p:stCondLst>
                                  <p:childTnLst>
                                    <p:set>
                                      <p:cBhvr>
                                        <p:cTn id="31" dur="1" fill="hold">
                                          <p:stCondLst>
                                            <p:cond delay="0"/>
                                          </p:stCondLst>
                                        </p:cTn>
                                        <p:tgtEl>
                                          <p:spTgt spid="106"/>
                                        </p:tgtEl>
                                        <p:attrNameLst>
                                          <p:attrName>style.visibility</p:attrName>
                                        </p:attrNameLst>
                                      </p:cBhvr>
                                      <p:to>
                                        <p:strVal val="visible"/>
                                      </p:to>
                                    </p:set>
                                    <p:anim calcmode="lin" valueType="num">
                                      <p:cBhvr>
                                        <p:cTn id="32" dur="500" fill="hold"/>
                                        <p:tgtEl>
                                          <p:spTgt spid="106"/>
                                        </p:tgtEl>
                                        <p:attrNameLst>
                                          <p:attrName>ppt_x</p:attrName>
                                        </p:attrNameLst>
                                      </p:cBhvr>
                                      <p:tavLst>
                                        <p:tav tm="0">
                                          <p:val>
                                            <p:strVal val="#ppt_x+#ppt_w/2"/>
                                          </p:val>
                                        </p:tav>
                                        <p:tav tm="100000">
                                          <p:val>
                                            <p:strVal val="#ppt_x"/>
                                          </p:val>
                                        </p:tav>
                                      </p:tavLst>
                                    </p:anim>
                                    <p:anim calcmode="lin" valueType="num">
                                      <p:cBhvr>
                                        <p:cTn id="33" dur="500" fill="hold"/>
                                        <p:tgtEl>
                                          <p:spTgt spid="106"/>
                                        </p:tgtEl>
                                        <p:attrNameLst>
                                          <p:attrName>ppt_y</p:attrName>
                                        </p:attrNameLst>
                                      </p:cBhvr>
                                      <p:tavLst>
                                        <p:tav tm="0">
                                          <p:val>
                                            <p:strVal val="#ppt_y"/>
                                          </p:val>
                                        </p:tav>
                                        <p:tav tm="100000">
                                          <p:val>
                                            <p:strVal val="#ppt_y"/>
                                          </p:val>
                                        </p:tav>
                                      </p:tavLst>
                                    </p:anim>
                                    <p:anim calcmode="lin" valueType="num">
                                      <p:cBhvr>
                                        <p:cTn id="34" dur="500" fill="hold"/>
                                        <p:tgtEl>
                                          <p:spTgt spid="106"/>
                                        </p:tgtEl>
                                        <p:attrNameLst>
                                          <p:attrName>ppt_w</p:attrName>
                                        </p:attrNameLst>
                                      </p:cBhvr>
                                      <p:tavLst>
                                        <p:tav tm="0">
                                          <p:val>
                                            <p:fltVal val="0"/>
                                          </p:val>
                                        </p:tav>
                                        <p:tav tm="100000">
                                          <p:val>
                                            <p:strVal val="#ppt_w"/>
                                          </p:val>
                                        </p:tav>
                                      </p:tavLst>
                                    </p:anim>
                                    <p:anim calcmode="lin" valueType="num">
                                      <p:cBhvr>
                                        <p:cTn id="35" dur="500" fill="hold"/>
                                        <p:tgtEl>
                                          <p:spTgt spid="106"/>
                                        </p:tgtEl>
                                        <p:attrNameLst>
                                          <p:attrName>ppt_h</p:attrName>
                                        </p:attrNameLst>
                                      </p:cBhvr>
                                      <p:tavLst>
                                        <p:tav tm="0">
                                          <p:val>
                                            <p:strVal val="#ppt_h"/>
                                          </p:val>
                                        </p:tav>
                                        <p:tav tm="100000">
                                          <p:val>
                                            <p:strVal val="#ppt_h"/>
                                          </p:val>
                                        </p:tav>
                                      </p:tavLst>
                                    </p:anim>
                                  </p:childTnLst>
                                </p:cTn>
                              </p:par>
                              <p:par>
                                <p:cTn id="36" presetID="17" presetClass="entr" presetSubtype="1" fill="hold" grpId="0" nodeType="withEffect">
                                  <p:stCondLst>
                                    <p:cond delay="0"/>
                                  </p:stCondLst>
                                  <p:childTnLst>
                                    <p:set>
                                      <p:cBhvr>
                                        <p:cTn id="37" dur="1" fill="hold">
                                          <p:stCondLst>
                                            <p:cond delay="0"/>
                                          </p:stCondLst>
                                        </p:cTn>
                                        <p:tgtEl>
                                          <p:spTgt spid="105"/>
                                        </p:tgtEl>
                                        <p:attrNameLst>
                                          <p:attrName>style.visibility</p:attrName>
                                        </p:attrNameLst>
                                      </p:cBhvr>
                                      <p:to>
                                        <p:strVal val="visible"/>
                                      </p:to>
                                    </p:set>
                                    <p:anim calcmode="lin" valueType="num">
                                      <p:cBhvr>
                                        <p:cTn id="38" dur="500" fill="hold"/>
                                        <p:tgtEl>
                                          <p:spTgt spid="105"/>
                                        </p:tgtEl>
                                        <p:attrNameLst>
                                          <p:attrName>ppt_x</p:attrName>
                                        </p:attrNameLst>
                                      </p:cBhvr>
                                      <p:tavLst>
                                        <p:tav tm="0">
                                          <p:val>
                                            <p:strVal val="#ppt_x"/>
                                          </p:val>
                                        </p:tav>
                                        <p:tav tm="100000">
                                          <p:val>
                                            <p:strVal val="#ppt_x"/>
                                          </p:val>
                                        </p:tav>
                                      </p:tavLst>
                                    </p:anim>
                                    <p:anim calcmode="lin" valueType="num">
                                      <p:cBhvr>
                                        <p:cTn id="39" dur="500" fill="hold"/>
                                        <p:tgtEl>
                                          <p:spTgt spid="105"/>
                                        </p:tgtEl>
                                        <p:attrNameLst>
                                          <p:attrName>ppt_y</p:attrName>
                                        </p:attrNameLst>
                                      </p:cBhvr>
                                      <p:tavLst>
                                        <p:tav tm="0">
                                          <p:val>
                                            <p:strVal val="#ppt_y-#ppt_h/2"/>
                                          </p:val>
                                        </p:tav>
                                        <p:tav tm="100000">
                                          <p:val>
                                            <p:strVal val="#ppt_y"/>
                                          </p:val>
                                        </p:tav>
                                      </p:tavLst>
                                    </p:anim>
                                    <p:anim calcmode="lin" valueType="num">
                                      <p:cBhvr>
                                        <p:cTn id="40" dur="500" fill="hold"/>
                                        <p:tgtEl>
                                          <p:spTgt spid="105"/>
                                        </p:tgtEl>
                                        <p:attrNameLst>
                                          <p:attrName>ppt_w</p:attrName>
                                        </p:attrNameLst>
                                      </p:cBhvr>
                                      <p:tavLst>
                                        <p:tav tm="0">
                                          <p:val>
                                            <p:strVal val="#ppt_w"/>
                                          </p:val>
                                        </p:tav>
                                        <p:tav tm="100000">
                                          <p:val>
                                            <p:strVal val="#ppt_w"/>
                                          </p:val>
                                        </p:tav>
                                      </p:tavLst>
                                    </p:anim>
                                    <p:anim calcmode="lin" valueType="num">
                                      <p:cBhvr>
                                        <p:cTn id="41" dur="500" fill="hold"/>
                                        <p:tgtEl>
                                          <p:spTgt spid="105"/>
                                        </p:tgtEl>
                                        <p:attrNameLst>
                                          <p:attrName>ppt_h</p:attrName>
                                        </p:attrNameLst>
                                      </p:cBhvr>
                                      <p:tavLst>
                                        <p:tav tm="0">
                                          <p:val>
                                            <p:fltVal val="0"/>
                                          </p:val>
                                        </p:tav>
                                        <p:tav tm="100000">
                                          <p:val>
                                            <p:strVal val="#ppt_h"/>
                                          </p:val>
                                        </p:tav>
                                      </p:tavLst>
                                    </p:anim>
                                  </p:childTnLst>
                                </p:cTn>
                              </p:par>
                            </p:childTnLst>
                          </p:cTn>
                        </p:par>
                        <p:par>
                          <p:cTn id="42" fill="hold">
                            <p:stCondLst>
                              <p:cond delay="3000"/>
                            </p:stCondLst>
                            <p:childTnLst>
                              <p:par>
                                <p:cTn id="43" presetID="23" presetClass="entr" presetSubtype="288"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p:cTn id="45" dur="500" fill="hold"/>
                                        <p:tgtEl>
                                          <p:spTgt spid="67"/>
                                        </p:tgtEl>
                                        <p:attrNameLst>
                                          <p:attrName>ppt_w</p:attrName>
                                        </p:attrNameLst>
                                      </p:cBhvr>
                                      <p:tavLst>
                                        <p:tav tm="0">
                                          <p:val>
                                            <p:strVal val="4/3*#ppt_w"/>
                                          </p:val>
                                        </p:tav>
                                        <p:tav tm="100000">
                                          <p:val>
                                            <p:strVal val="#ppt_w"/>
                                          </p:val>
                                        </p:tav>
                                      </p:tavLst>
                                    </p:anim>
                                    <p:anim calcmode="lin" valueType="num">
                                      <p:cBhvr>
                                        <p:cTn id="46" dur="500" fill="hold"/>
                                        <p:tgtEl>
                                          <p:spTgt spid="67"/>
                                        </p:tgtEl>
                                        <p:attrNameLst>
                                          <p:attrName>ppt_h</p:attrName>
                                        </p:attrNameLst>
                                      </p:cBhvr>
                                      <p:tavLst>
                                        <p:tav tm="0">
                                          <p:val>
                                            <p:strVal val="4/3*#ppt_h"/>
                                          </p:val>
                                        </p:tav>
                                        <p:tav tm="100000">
                                          <p:val>
                                            <p:strVal val="#ppt_h"/>
                                          </p:val>
                                        </p:tav>
                                      </p:tavLst>
                                    </p:anim>
                                  </p:childTnLst>
                                </p:cTn>
                              </p:par>
                              <p:par>
                                <p:cTn id="47" presetID="23" presetClass="entr" presetSubtype="288" fill="hold" grpId="0" nodeType="with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p:cTn id="49" dur="500" fill="hold"/>
                                        <p:tgtEl>
                                          <p:spTgt spid="68"/>
                                        </p:tgtEl>
                                        <p:attrNameLst>
                                          <p:attrName>ppt_w</p:attrName>
                                        </p:attrNameLst>
                                      </p:cBhvr>
                                      <p:tavLst>
                                        <p:tav tm="0">
                                          <p:val>
                                            <p:strVal val="4/3*#ppt_w"/>
                                          </p:val>
                                        </p:tav>
                                        <p:tav tm="100000">
                                          <p:val>
                                            <p:strVal val="#ppt_w"/>
                                          </p:val>
                                        </p:tav>
                                      </p:tavLst>
                                    </p:anim>
                                    <p:anim calcmode="lin" valueType="num">
                                      <p:cBhvr>
                                        <p:cTn id="50" dur="500" fill="hold"/>
                                        <p:tgtEl>
                                          <p:spTgt spid="68"/>
                                        </p:tgtEl>
                                        <p:attrNameLst>
                                          <p:attrName>ppt_h</p:attrName>
                                        </p:attrNameLst>
                                      </p:cBhvr>
                                      <p:tavLst>
                                        <p:tav tm="0">
                                          <p:val>
                                            <p:strVal val="4/3*#ppt_h"/>
                                          </p:val>
                                        </p:tav>
                                        <p:tav tm="100000">
                                          <p:val>
                                            <p:strVal val="#ppt_h"/>
                                          </p:val>
                                        </p:tav>
                                      </p:tavLst>
                                    </p:anim>
                                  </p:childTnLst>
                                </p:cTn>
                              </p:par>
                            </p:childTnLst>
                          </p:cTn>
                        </p:par>
                        <p:par>
                          <p:cTn id="51" fill="hold">
                            <p:stCondLst>
                              <p:cond delay="3500"/>
                            </p:stCondLst>
                            <p:childTnLst>
                              <p:par>
                                <p:cTn id="52" presetID="42" presetClass="entr" presetSubtype="0" fill="hold" grpId="0" nodeType="afterEffect">
                                  <p:stCondLst>
                                    <p:cond delay="0"/>
                                  </p:stCondLst>
                                  <p:childTnLst>
                                    <p:set>
                                      <p:cBhvr>
                                        <p:cTn id="53" dur="1" fill="hold">
                                          <p:stCondLst>
                                            <p:cond delay="0"/>
                                          </p:stCondLst>
                                        </p:cTn>
                                        <p:tgtEl>
                                          <p:spTgt spid="61">
                                            <p:txEl>
                                              <p:pRg st="2" end="2"/>
                                            </p:txEl>
                                          </p:spTgt>
                                        </p:tgtEl>
                                        <p:attrNameLst>
                                          <p:attrName>style.visibility</p:attrName>
                                        </p:attrNameLst>
                                      </p:cBhvr>
                                      <p:to>
                                        <p:strVal val="visible"/>
                                      </p:to>
                                    </p:set>
                                    <p:animEffect transition="in" filter="fade">
                                      <p:cBhvr>
                                        <p:cTn id="54" dur="500"/>
                                        <p:tgtEl>
                                          <p:spTgt spid="61">
                                            <p:txEl>
                                              <p:pRg st="2" end="2"/>
                                            </p:txEl>
                                          </p:spTgt>
                                        </p:tgtEl>
                                      </p:cBhvr>
                                    </p:animEffect>
                                    <p:anim calcmode="lin" valueType="num">
                                      <p:cBhvr>
                                        <p:cTn id="55"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56"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4000"/>
                            </p:stCondLst>
                            <p:childTnLst>
                              <p:par>
                                <p:cTn id="58" presetID="9" presetClass="entr" presetSubtype="0" fill="hold" nodeType="afterEffect">
                                  <p:stCondLst>
                                    <p:cond delay="0"/>
                                  </p:stCondLst>
                                  <p:childTnLst>
                                    <p:set>
                                      <p:cBhvr>
                                        <p:cTn id="59" dur="1" fill="hold">
                                          <p:stCondLst>
                                            <p:cond delay="0"/>
                                          </p:stCondLst>
                                        </p:cTn>
                                        <p:tgtEl>
                                          <p:spTgt spid="111"/>
                                        </p:tgtEl>
                                        <p:attrNameLst>
                                          <p:attrName>style.visibility</p:attrName>
                                        </p:attrNameLst>
                                      </p:cBhvr>
                                      <p:to>
                                        <p:strVal val="visible"/>
                                      </p:to>
                                    </p:set>
                                    <p:animEffect transition="in" filter="dissolve">
                                      <p:cBhvr>
                                        <p:cTn id="60" dur="500"/>
                                        <p:tgtEl>
                                          <p:spTgt spid="111"/>
                                        </p:tgtEl>
                                      </p:cBhvr>
                                    </p:animEffect>
                                  </p:childTnLst>
                                </p:cTn>
                              </p:par>
                            </p:childTnLst>
                          </p:cTn>
                        </p:par>
                        <p:par>
                          <p:cTn id="61" fill="hold">
                            <p:stCondLst>
                              <p:cond delay="4500"/>
                            </p:stCondLst>
                            <p:childTnLst>
                              <p:par>
                                <p:cTn id="62" presetID="9" presetClass="entr" presetSubtype="0" fill="hold" nodeType="after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dissolve">
                                      <p:cBhvr>
                                        <p:cTn id="64" dur="500"/>
                                        <p:tgtEl>
                                          <p:spTgt spid="108"/>
                                        </p:tgtEl>
                                      </p:cBhvr>
                                    </p:animEffect>
                                  </p:childTnLst>
                                </p:cTn>
                              </p:par>
                            </p:childTnLst>
                          </p:cTn>
                        </p:par>
                        <p:par>
                          <p:cTn id="65" fill="hold">
                            <p:stCondLst>
                              <p:cond delay="5000"/>
                            </p:stCondLst>
                            <p:childTnLst>
                              <p:par>
                                <p:cTn id="66" presetID="23" presetClass="entr" presetSubtype="32" fill="hold" grpId="0" nodeType="afterEffect">
                                  <p:stCondLst>
                                    <p:cond delay="0"/>
                                  </p:stCondLst>
                                  <p:childTnLst>
                                    <p:set>
                                      <p:cBhvr>
                                        <p:cTn id="67" dur="1" fill="hold">
                                          <p:stCondLst>
                                            <p:cond delay="0"/>
                                          </p:stCondLst>
                                        </p:cTn>
                                        <p:tgtEl>
                                          <p:spTgt spid="123"/>
                                        </p:tgtEl>
                                        <p:attrNameLst>
                                          <p:attrName>style.visibility</p:attrName>
                                        </p:attrNameLst>
                                      </p:cBhvr>
                                      <p:to>
                                        <p:strVal val="visible"/>
                                      </p:to>
                                    </p:set>
                                    <p:anim calcmode="lin" valueType="num">
                                      <p:cBhvr>
                                        <p:cTn id="68" dur="500" fill="hold"/>
                                        <p:tgtEl>
                                          <p:spTgt spid="123"/>
                                        </p:tgtEl>
                                        <p:attrNameLst>
                                          <p:attrName>ppt_w</p:attrName>
                                        </p:attrNameLst>
                                      </p:cBhvr>
                                      <p:tavLst>
                                        <p:tav tm="0">
                                          <p:val>
                                            <p:strVal val="4*#ppt_w"/>
                                          </p:val>
                                        </p:tav>
                                        <p:tav tm="100000">
                                          <p:val>
                                            <p:strVal val="#ppt_w"/>
                                          </p:val>
                                        </p:tav>
                                      </p:tavLst>
                                    </p:anim>
                                    <p:anim calcmode="lin" valueType="num">
                                      <p:cBhvr>
                                        <p:cTn id="69" dur="500" fill="hold"/>
                                        <p:tgtEl>
                                          <p:spTgt spid="123"/>
                                        </p:tgtEl>
                                        <p:attrNameLst>
                                          <p:attrName>ppt_h</p:attrName>
                                        </p:attrNameLst>
                                      </p:cBhvr>
                                      <p:tavLst>
                                        <p:tav tm="0">
                                          <p:val>
                                            <p:strVal val="4*#ppt_h"/>
                                          </p:val>
                                        </p:tav>
                                        <p:tav tm="100000">
                                          <p:val>
                                            <p:strVal val="#ppt_h"/>
                                          </p:val>
                                        </p:tav>
                                      </p:tavLst>
                                    </p:anim>
                                  </p:childTnLst>
                                </p:cTn>
                              </p:par>
                            </p:childTnLst>
                          </p:cTn>
                        </p:par>
                        <p:par>
                          <p:cTn id="70" fill="hold">
                            <p:stCondLst>
                              <p:cond delay="5500"/>
                            </p:stCondLst>
                            <p:childTnLst>
                              <p:par>
                                <p:cTn id="71" presetID="17" presetClass="entr" presetSubtype="2"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 calcmode="lin" valueType="num">
                                      <p:cBhvr>
                                        <p:cTn id="73" dur="500" fill="hold"/>
                                        <p:tgtEl>
                                          <p:spTgt spid="66"/>
                                        </p:tgtEl>
                                        <p:attrNameLst>
                                          <p:attrName>ppt_x</p:attrName>
                                        </p:attrNameLst>
                                      </p:cBhvr>
                                      <p:tavLst>
                                        <p:tav tm="0">
                                          <p:val>
                                            <p:strVal val="#ppt_x+#ppt_w/2"/>
                                          </p:val>
                                        </p:tav>
                                        <p:tav tm="100000">
                                          <p:val>
                                            <p:strVal val="#ppt_x"/>
                                          </p:val>
                                        </p:tav>
                                      </p:tavLst>
                                    </p:anim>
                                    <p:anim calcmode="lin" valueType="num">
                                      <p:cBhvr>
                                        <p:cTn id="74" dur="500" fill="hold"/>
                                        <p:tgtEl>
                                          <p:spTgt spid="66"/>
                                        </p:tgtEl>
                                        <p:attrNameLst>
                                          <p:attrName>ppt_y</p:attrName>
                                        </p:attrNameLst>
                                      </p:cBhvr>
                                      <p:tavLst>
                                        <p:tav tm="0">
                                          <p:val>
                                            <p:strVal val="#ppt_y"/>
                                          </p:val>
                                        </p:tav>
                                        <p:tav tm="100000">
                                          <p:val>
                                            <p:strVal val="#ppt_y"/>
                                          </p:val>
                                        </p:tav>
                                      </p:tavLst>
                                    </p:anim>
                                    <p:anim calcmode="lin" valueType="num">
                                      <p:cBhvr>
                                        <p:cTn id="75" dur="500" fill="hold"/>
                                        <p:tgtEl>
                                          <p:spTgt spid="66"/>
                                        </p:tgtEl>
                                        <p:attrNameLst>
                                          <p:attrName>ppt_w</p:attrName>
                                        </p:attrNameLst>
                                      </p:cBhvr>
                                      <p:tavLst>
                                        <p:tav tm="0">
                                          <p:val>
                                            <p:fltVal val="0"/>
                                          </p:val>
                                        </p:tav>
                                        <p:tav tm="100000">
                                          <p:val>
                                            <p:strVal val="#ppt_w"/>
                                          </p:val>
                                        </p:tav>
                                      </p:tavLst>
                                    </p:anim>
                                    <p:anim calcmode="lin" valueType="num">
                                      <p:cBhvr>
                                        <p:cTn id="76" dur="500" fill="hold"/>
                                        <p:tgtEl>
                                          <p:spTgt spid="66"/>
                                        </p:tgtEl>
                                        <p:attrNameLst>
                                          <p:attrName>ppt_h</p:attrName>
                                        </p:attrNameLst>
                                      </p:cBhvr>
                                      <p:tavLst>
                                        <p:tav tm="0">
                                          <p:val>
                                            <p:strVal val="#ppt_h"/>
                                          </p:val>
                                        </p:tav>
                                        <p:tav tm="100000">
                                          <p:val>
                                            <p:strVal val="#ppt_h"/>
                                          </p:val>
                                        </p:tav>
                                      </p:tavLst>
                                    </p:anim>
                                  </p:childTnLst>
                                </p:cTn>
                              </p:par>
                              <p:par>
                                <p:cTn id="77" presetID="17" presetClass="entr" presetSubtype="1" fill="hold" grpId="0" nodeType="with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500" fill="hold"/>
                                        <p:tgtEl>
                                          <p:spTgt spid="107"/>
                                        </p:tgtEl>
                                        <p:attrNameLst>
                                          <p:attrName>ppt_x</p:attrName>
                                        </p:attrNameLst>
                                      </p:cBhvr>
                                      <p:tavLst>
                                        <p:tav tm="0">
                                          <p:val>
                                            <p:strVal val="#ppt_x"/>
                                          </p:val>
                                        </p:tav>
                                        <p:tav tm="100000">
                                          <p:val>
                                            <p:strVal val="#ppt_x"/>
                                          </p:val>
                                        </p:tav>
                                      </p:tavLst>
                                    </p:anim>
                                    <p:anim calcmode="lin" valueType="num">
                                      <p:cBhvr>
                                        <p:cTn id="80" dur="500" fill="hold"/>
                                        <p:tgtEl>
                                          <p:spTgt spid="107"/>
                                        </p:tgtEl>
                                        <p:attrNameLst>
                                          <p:attrName>ppt_y</p:attrName>
                                        </p:attrNameLst>
                                      </p:cBhvr>
                                      <p:tavLst>
                                        <p:tav tm="0">
                                          <p:val>
                                            <p:strVal val="#ppt_y-#ppt_h/2"/>
                                          </p:val>
                                        </p:tav>
                                        <p:tav tm="100000">
                                          <p:val>
                                            <p:strVal val="#ppt_y"/>
                                          </p:val>
                                        </p:tav>
                                      </p:tavLst>
                                    </p:anim>
                                    <p:anim calcmode="lin" valueType="num">
                                      <p:cBhvr>
                                        <p:cTn id="81" dur="500" fill="hold"/>
                                        <p:tgtEl>
                                          <p:spTgt spid="107"/>
                                        </p:tgtEl>
                                        <p:attrNameLst>
                                          <p:attrName>ppt_w</p:attrName>
                                        </p:attrNameLst>
                                      </p:cBhvr>
                                      <p:tavLst>
                                        <p:tav tm="0">
                                          <p:val>
                                            <p:strVal val="#ppt_w"/>
                                          </p:val>
                                        </p:tav>
                                        <p:tav tm="100000">
                                          <p:val>
                                            <p:strVal val="#ppt_w"/>
                                          </p:val>
                                        </p:tav>
                                      </p:tavLst>
                                    </p:anim>
                                    <p:anim calcmode="lin" valueType="num">
                                      <p:cBhvr>
                                        <p:cTn id="82" dur="500" fill="hold"/>
                                        <p:tgtEl>
                                          <p:spTgt spid="107"/>
                                        </p:tgtEl>
                                        <p:attrNameLst>
                                          <p:attrName>ppt_h</p:attrName>
                                        </p:attrNameLst>
                                      </p:cBhvr>
                                      <p:tavLst>
                                        <p:tav tm="0">
                                          <p:val>
                                            <p:fltVal val="0"/>
                                          </p:val>
                                        </p:tav>
                                        <p:tav tm="100000">
                                          <p:val>
                                            <p:strVal val="#ppt_h"/>
                                          </p:val>
                                        </p:tav>
                                      </p:tavLst>
                                    </p:anim>
                                  </p:childTnLst>
                                </p:cTn>
                              </p:par>
                            </p:childTnLst>
                          </p:cTn>
                        </p:par>
                        <p:par>
                          <p:cTn id="83" fill="hold">
                            <p:stCondLst>
                              <p:cond delay="6000"/>
                            </p:stCondLst>
                            <p:childTnLst>
                              <p:par>
                                <p:cTn id="84" presetID="23" presetClass="entr" presetSubtype="288" fill="hold" grpId="0" nodeType="afterEffect">
                                  <p:stCondLst>
                                    <p:cond delay="0"/>
                                  </p:stCondLst>
                                  <p:childTnLst>
                                    <p:set>
                                      <p:cBhvr>
                                        <p:cTn id="85" dur="1" fill="hold">
                                          <p:stCondLst>
                                            <p:cond delay="0"/>
                                          </p:stCondLst>
                                        </p:cTn>
                                        <p:tgtEl>
                                          <p:spTgt spid="69"/>
                                        </p:tgtEl>
                                        <p:attrNameLst>
                                          <p:attrName>style.visibility</p:attrName>
                                        </p:attrNameLst>
                                      </p:cBhvr>
                                      <p:to>
                                        <p:strVal val="visible"/>
                                      </p:to>
                                    </p:set>
                                    <p:anim calcmode="lin" valueType="num">
                                      <p:cBhvr>
                                        <p:cTn id="86" dur="500" fill="hold"/>
                                        <p:tgtEl>
                                          <p:spTgt spid="69"/>
                                        </p:tgtEl>
                                        <p:attrNameLst>
                                          <p:attrName>ppt_w</p:attrName>
                                        </p:attrNameLst>
                                      </p:cBhvr>
                                      <p:tavLst>
                                        <p:tav tm="0">
                                          <p:val>
                                            <p:strVal val="4/3*#ppt_w"/>
                                          </p:val>
                                        </p:tav>
                                        <p:tav tm="100000">
                                          <p:val>
                                            <p:strVal val="#ppt_w"/>
                                          </p:val>
                                        </p:tav>
                                      </p:tavLst>
                                    </p:anim>
                                    <p:anim calcmode="lin" valueType="num">
                                      <p:cBhvr>
                                        <p:cTn id="87" dur="500" fill="hold"/>
                                        <p:tgtEl>
                                          <p:spTgt spid="69"/>
                                        </p:tgtEl>
                                        <p:attrNameLst>
                                          <p:attrName>ppt_h</p:attrName>
                                        </p:attrNameLst>
                                      </p:cBhvr>
                                      <p:tavLst>
                                        <p:tav tm="0">
                                          <p:val>
                                            <p:strVal val="4/3*#ppt_h"/>
                                          </p:val>
                                        </p:tav>
                                        <p:tav tm="100000">
                                          <p:val>
                                            <p:strVal val="#ppt_h"/>
                                          </p:val>
                                        </p:tav>
                                      </p:tavLst>
                                    </p:anim>
                                  </p:childTnLst>
                                </p:cTn>
                              </p:par>
                              <p:par>
                                <p:cTn id="88" presetID="23" presetClass="entr" presetSubtype="288" fill="hold" grpId="0" nodeType="withEffect">
                                  <p:stCondLst>
                                    <p:cond delay="0"/>
                                  </p:stCondLst>
                                  <p:childTnLst>
                                    <p:set>
                                      <p:cBhvr>
                                        <p:cTn id="89" dur="1" fill="hold">
                                          <p:stCondLst>
                                            <p:cond delay="0"/>
                                          </p:stCondLst>
                                        </p:cTn>
                                        <p:tgtEl>
                                          <p:spTgt spid="104"/>
                                        </p:tgtEl>
                                        <p:attrNameLst>
                                          <p:attrName>style.visibility</p:attrName>
                                        </p:attrNameLst>
                                      </p:cBhvr>
                                      <p:to>
                                        <p:strVal val="visible"/>
                                      </p:to>
                                    </p:set>
                                    <p:anim calcmode="lin" valueType="num">
                                      <p:cBhvr>
                                        <p:cTn id="90" dur="500" fill="hold"/>
                                        <p:tgtEl>
                                          <p:spTgt spid="104"/>
                                        </p:tgtEl>
                                        <p:attrNameLst>
                                          <p:attrName>ppt_w</p:attrName>
                                        </p:attrNameLst>
                                      </p:cBhvr>
                                      <p:tavLst>
                                        <p:tav tm="0">
                                          <p:val>
                                            <p:strVal val="4/3*#ppt_w"/>
                                          </p:val>
                                        </p:tav>
                                        <p:tav tm="100000">
                                          <p:val>
                                            <p:strVal val="#ppt_w"/>
                                          </p:val>
                                        </p:tav>
                                      </p:tavLst>
                                    </p:anim>
                                    <p:anim calcmode="lin" valueType="num">
                                      <p:cBhvr>
                                        <p:cTn id="91" dur="500" fill="hold"/>
                                        <p:tgtEl>
                                          <p:spTgt spid="104"/>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66" grpId="0" animBg="1"/>
      <p:bldP spid="67" grpId="0"/>
      <p:bldP spid="68" grpId="0"/>
      <p:bldP spid="69" grpId="0"/>
      <p:bldP spid="104" grpId="0"/>
      <p:bldP spid="105" grpId="0" animBg="1"/>
      <p:bldP spid="106" grpId="0" animBg="1"/>
      <p:bldP spid="107" grpId="0" animBg="1"/>
      <p:bldP spid="1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dirty="0"/>
          </a:p>
        </p:txBody>
      </p:sp>
      <p:sp>
        <p:nvSpPr>
          <p:cNvPr id="45" name="Freeform 42"/>
          <p:cNvSpPr>
            <a:spLocks noChangeAspect="1"/>
          </p:cNvSpPr>
          <p:nvPr/>
        </p:nvSpPr>
        <p:spPr bwMode="auto">
          <a:xfrm>
            <a:off x="4459618" y="3588448"/>
            <a:ext cx="912813" cy="542925"/>
          </a:xfrm>
          <a:custGeom>
            <a:avLst/>
            <a:gdLst/>
            <a:ahLst/>
            <a:cxnLst>
              <a:cxn ang="0">
                <a:pos x="0" y="789"/>
              </a:cxn>
              <a:cxn ang="0">
                <a:pos x="1327" y="789"/>
              </a:cxn>
              <a:cxn ang="0">
                <a:pos x="1327" y="789"/>
              </a:cxn>
              <a:cxn ang="0">
                <a:pos x="1279" y="740"/>
              </a:cxn>
              <a:cxn ang="0">
                <a:pos x="1233" y="691"/>
              </a:cxn>
              <a:cxn ang="0">
                <a:pos x="1187" y="644"/>
              </a:cxn>
              <a:cxn ang="0">
                <a:pos x="1144" y="596"/>
              </a:cxn>
              <a:cxn ang="0">
                <a:pos x="1102" y="550"/>
              </a:cxn>
              <a:cxn ang="0">
                <a:pos x="1062" y="505"/>
              </a:cxn>
              <a:cxn ang="0">
                <a:pos x="1023" y="459"/>
              </a:cxn>
              <a:cxn ang="0">
                <a:pos x="986" y="417"/>
              </a:cxn>
              <a:cxn ang="0">
                <a:pos x="951" y="375"/>
              </a:cxn>
              <a:cxn ang="0">
                <a:pos x="918" y="334"/>
              </a:cxn>
              <a:cxn ang="0">
                <a:pos x="886" y="296"/>
              </a:cxn>
              <a:cxn ang="0">
                <a:pos x="856" y="259"/>
              </a:cxn>
              <a:cxn ang="0">
                <a:pos x="829" y="223"/>
              </a:cxn>
              <a:cxn ang="0">
                <a:pos x="803" y="190"/>
              </a:cxn>
              <a:cxn ang="0">
                <a:pos x="780" y="160"/>
              </a:cxn>
              <a:cxn ang="0">
                <a:pos x="758" y="131"/>
              </a:cxn>
              <a:cxn ang="0">
                <a:pos x="738" y="105"/>
              </a:cxn>
              <a:cxn ang="0">
                <a:pos x="721" y="81"/>
              </a:cxn>
              <a:cxn ang="0">
                <a:pos x="705" y="60"/>
              </a:cxn>
              <a:cxn ang="0">
                <a:pos x="692" y="42"/>
              </a:cxn>
              <a:cxn ang="0">
                <a:pos x="682" y="27"/>
              </a:cxn>
              <a:cxn ang="0">
                <a:pos x="673" y="15"/>
              </a:cxn>
              <a:cxn ang="0">
                <a:pos x="667" y="7"/>
              </a:cxn>
              <a:cxn ang="0">
                <a:pos x="664" y="2"/>
              </a:cxn>
              <a:cxn ang="0">
                <a:pos x="663" y="0"/>
              </a:cxn>
              <a:cxn ang="0">
                <a:pos x="663" y="0"/>
              </a:cxn>
              <a:cxn ang="0">
                <a:pos x="629" y="46"/>
              </a:cxn>
              <a:cxn ang="0">
                <a:pos x="593" y="93"/>
              </a:cxn>
              <a:cxn ang="0">
                <a:pos x="558" y="140"/>
              </a:cxn>
              <a:cxn ang="0">
                <a:pos x="522" y="186"/>
              </a:cxn>
              <a:cxn ang="0">
                <a:pos x="486" y="232"/>
              </a:cxn>
              <a:cxn ang="0">
                <a:pos x="449" y="276"/>
              </a:cxn>
              <a:cxn ang="0">
                <a:pos x="413" y="320"/>
              </a:cxn>
              <a:cxn ang="0">
                <a:pos x="378" y="364"/>
              </a:cxn>
              <a:cxn ang="0">
                <a:pos x="343" y="405"/>
              </a:cxn>
              <a:cxn ang="0">
                <a:pos x="308" y="446"/>
              </a:cxn>
              <a:cxn ang="0">
                <a:pos x="274" y="485"/>
              </a:cxn>
              <a:cxn ang="0">
                <a:pos x="242" y="522"/>
              </a:cxn>
              <a:cxn ang="0">
                <a:pos x="211" y="558"/>
              </a:cxn>
              <a:cxn ang="0">
                <a:pos x="181" y="591"/>
              </a:cxn>
              <a:cxn ang="0">
                <a:pos x="152" y="624"/>
              </a:cxn>
              <a:cxn ang="0">
                <a:pos x="126" y="653"/>
              </a:cxn>
              <a:cxn ang="0">
                <a:pos x="102" y="679"/>
              </a:cxn>
              <a:cxn ang="0">
                <a:pos x="80" y="703"/>
              </a:cxn>
              <a:cxn ang="0">
                <a:pos x="60" y="726"/>
              </a:cxn>
              <a:cxn ang="0">
                <a:pos x="43" y="744"/>
              </a:cxn>
              <a:cxn ang="0">
                <a:pos x="28" y="760"/>
              </a:cxn>
              <a:cxn ang="0">
                <a:pos x="16" y="772"/>
              </a:cxn>
              <a:cxn ang="0">
                <a:pos x="8" y="781"/>
              </a:cxn>
              <a:cxn ang="0">
                <a:pos x="2" y="787"/>
              </a:cxn>
              <a:cxn ang="0">
                <a:pos x="0" y="789"/>
              </a:cxn>
              <a:cxn ang="0">
                <a:pos x="0" y="789"/>
              </a:cxn>
            </a:cxnLst>
            <a:rect l="0" t="0" r="r" b="b"/>
            <a:pathLst>
              <a:path w="1327" h="789">
                <a:moveTo>
                  <a:pt x="0" y="789"/>
                </a:moveTo>
                <a:lnTo>
                  <a:pt x="1327" y="789"/>
                </a:lnTo>
                <a:lnTo>
                  <a:pt x="1327" y="789"/>
                </a:lnTo>
                <a:lnTo>
                  <a:pt x="1279" y="740"/>
                </a:lnTo>
                <a:lnTo>
                  <a:pt x="1233" y="691"/>
                </a:lnTo>
                <a:lnTo>
                  <a:pt x="1187" y="644"/>
                </a:lnTo>
                <a:lnTo>
                  <a:pt x="1144" y="596"/>
                </a:lnTo>
                <a:lnTo>
                  <a:pt x="1102" y="550"/>
                </a:lnTo>
                <a:lnTo>
                  <a:pt x="1062" y="505"/>
                </a:lnTo>
                <a:lnTo>
                  <a:pt x="1023" y="459"/>
                </a:lnTo>
                <a:lnTo>
                  <a:pt x="986" y="417"/>
                </a:lnTo>
                <a:lnTo>
                  <a:pt x="951" y="375"/>
                </a:lnTo>
                <a:lnTo>
                  <a:pt x="918" y="334"/>
                </a:lnTo>
                <a:lnTo>
                  <a:pt x="886" y="296"/>
                </a:lnTo>
                <a:lnTo>
                  <a:pt x="856" y="259"/>
                </a:lnTo>
                <a:lnTo>
                  <a:pt x="829" y="223"/>
                </a:lnTo>
                <a:lnTo>
                  <a:pt x="803" y="190"/>
                </a:lnTo>
                <a:lnTo>
                  <a:pt x="780" y="160"/>
                </a:lnTo>
                <a:lnTo>
                  <a:pt x="758" y="131"/>
                </a:lnTo>
                <a:lnTo>
                  <a:pt x="738" y="105"/>
                </a:lnTo>
                <a:lnTo>
                  <a:pt x="721" y="81"/>
                </a:lnTo>
                <a:lnTo>
                  <a:pt x="705" y="60"/>
                </a:lnTo>
                <a:lnTo>
                  <a:pt x="692" y="42"/>
                </a:lnTo>
                <a:lnTo>
                  <a:pt x="682" y="27"/>
                </a:lnTo>
                <a:lnTo>
                  <a:pt x="673" y="15"/>
                </a:lnTo>
                <a:lnTo>
                  <a:pt x="667" y="7"/>
                </a:lnTo>
                <a:lnTo>
                  <a:pt x="664" y="2"/>
                </a:lnTo>
                <a:lnTo>
                  <a:pt x="663" y="0"/>
                </a:lnTo>
                <a:lnTo>
                  <a:pt x="663" y="0"/>
                </a:lnTo>
                <a:lnTo>
                  <a:pt x="629" y="46"/>
                </a:lnTo>
                <a:lnTo>
                  <a:pt x="593" y="93"/>
                </a:lnTo>
                <a:lnTo>
                  <a:pt x="558" y="140"/>
                </a:lnTo>
                <a:lnTo>
                  <a:pt x="522" y="186"/>
                </a:lnTo>
                <a:lnTo>
                  <a:pt x="486" y="232"/>
                </a:lnTo>
                <a:lnTo>
                  <a:pt x="449" y="276"/>
                </a:lnTo>
                <a:lnTo>
                  <a:pt x="413" y="320"/>
                </a:lnTo>
                <a:lnTo>
                  <a:pt x="378" y="364"/>
                </a:lnTo>
                <a:lnTo>
                  <a:pt x="343" y="405"/>
                </a:lnTo>
                <a:lnTo>
                  <a:pt x="308" y="446"/>
                </a:lnTo>
                <a:lnTo>
                  <a:pt x="274" y="485"/>
                </a:lnTo>
                <a:lnTo>
                  <a:pt x="242" y="522"/>
                </a:lnTo>
                <a:lnTo>
                  <a:pt x="211" y="558"/>
                </a:lnTo>
                <a:lnTo>
                  <a:pt x="181" y="591"/>
                </a:lnTo>
                <a:lnTo>
                  <a:pt x="152" y="624"/>
                </a:lnTo>
                <a:lnTo>
                  <a:pt x="126" y="653"/>
                </a:lnTo>
                <a:lnTo>
                  <a:pt x="102" y="679"/>
                </a:lnTo>
                <a:lnTo>
                  <a:pt x="80" y="703"/>
                </a:lnTo>
                <a:lnTo>
                  <a:pt x="60" y="726"/>
                </a:lnTo>
                <a:lnTo>
                  <a:pt x="43" y="744"/>
                </a:lnTo>
                <a:lnTo>
                  <a:pt x="28" y="760"/>
                </a:lnTo>
                <a:lnTo>
                  <a:pt x="16" y="772"/>
                </a:lnTo>
                <a:lnTo>
                  <a:pt x="8" y="781"/>
                </a:lnTo>
                <a:lnTo>
                  <a:pt x="2" y="787"/>
                </a:lnTo>
                <a:lnTo>
                  <a:pt x="0" y="789"/>
                </a:lnTo>
                <a:lnTo>
                  <a:pt x="0" y="789"/>
                </a:lnTo>
                <a:close/>
              </a:path>
            </a:pathLst>
          </a:custGeom>
          <a:pattFill prst="lgConfetti">
            <a:fgClr>
              <a:srgbClr val="92D050"/>
            </a:fgClr>
            <a:bgClr>
              <a:schemeClr val="bg1"/>
            </a:bgClr>
          </a:pattFill>
          <a:ln w="9525">
            <a:no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2" name="Title 1"/>
          <p:cNvSpPr>
            <a:spLocks noGrp="1"/>
          </p:cNvSpPr>
          <p:nvPr>
            <p:ph type="title"/>
          </p:nvPr>
        </p:nvSpPr>
        <p:spPr>
          <a:xfrm>
            <a:off x="119569" y="48505"/>
            <a:ext cx="8904855" cy="1161138"/>
          </a:xfrm>
        </p:spPr>
        <p:txBody>
          <a:bodyPr/>
          <a:lstStyle/>
          <a:p>
            <a:r>
              <a:rPr lang="en-US" sz="3600" dirty="0"/>
              <a:t>Foreigners Have </a:t>
            </a:r>
            <a:r>
              <a:rPr lang="en-US" sz="3600" dirty="0" smtClean="0"/>
              <a:t>a </a:t>
            </a:r>
            <a:br>
              <a:rPr lang="en-US" sz="3600" dirty="0" smtClean="0"/>
            </a:br>
            <a:r>
              <a:rPr lang="en-US" sz="3600" dirty="0" smtClean="0"/>
              <a:t>Comparative </a:t>
            </a:r>
            <a:r>
              <a:rPr lang="en-US" sz="3600" dirty="0"/>
              <a:t>Advantage</a:t>
            </a:r>
          </a:p>
        </p:txBody>
      </p:sp>
      <p:sp>
        <p:nvSpPr>
          <p:cNvPr id="61" name="Text Box 10"/>
          <p:cNvSpPr txBox="1">
            <a:spLocks noChangeArrowheads="1"/>
          </p:cNvSpPr>
          <p:nvPr/>
        </p:nvSpPr>
        <p:spPr bwMode="auto">
          <a:xfrm>
            <a:off x="73112" y="1708793"/>
            <a:ext cx="3165007" cy="344709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At the price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w</a:t>
            </a:r>
            <a:r>
              <a:rPr lang="en-US" sz="2000" dirty="0">
                <a:latin typeface="Times New Roman" pitchFamily="18" charset="0"/>
                <a:cs typeface="Times New Roman" pitchFamily="18" charset="0"/>
              </a:rPr>
              <a:t>, U.S. consumers demand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c</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units of </a:t>
            </a:r>
            <a:r>
              <a:rPr lang="en-US" sz="2000" dirty="0">
                <a:latin typeface="Times New Roman" pitchFamily="18" charset="0"/>
                <a:cs typeface="Times New Roman" pitchFamily="18" charset="0"/>
              </a:rPr>
              <a:t>which </a:t>
            </a:r>
            <a:r>
              <a:rPr lang="en-US" sz="2000" dirty="0" smtClean="0">
                <a:latin typeface="Times New Roman" pitchFamily="18" charset="0"/>
                <a:cs typeface="Times New Roman" pitchFamily="18" charset="0"/>
              </a:rPr>
              <a:t>(</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i="1" dirty="0" err="1" smtClean="0">
                <a:latin typeface="Times New Roman" pitchFamily="18" charset="0"/>
                <a:cs typeface="Times New Roman" pitchFamily="18" charset="0"/>
              </a:rPr>
              <a:t>Q</a:t>
            </a:r>
            <a:r>
              <a:rPr lang="en-US" sz="2000" b="1" i="1" baseline="-25000" dirty="0" err="1"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are </a:t>
            </a:r>
            <a:r>
              <a:rPr lang="en-US" sz="2000" dirty="0">
                <a:latin typeface="Times New Roman" pitchFamily="18" charset="0"/>
                <a:cs typeface="Times New Roman" pitchFamily="18" charset="0"/>
              </a:rPr>
              <a:t>imported</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a:latin typeface="Times New Roman" pitchFamily="18" charset="0"/>
                <a:cs typeface="Times New Roman" pitchFamily="18" charset="0"/>
              </a:rPr>
              <a:t>Compared to no trade, consumers gain </a:t>
            </a:r>
            <a:r>
              <a:rPr lang="en-US" sz="2000" dirty="0" smtClean="0">
                <a:latin typeface="Times New Roman" pitchFamily="18" charset="0"/>
                <a:cs typeface="Times New Roman" pitchFamily="18" charset="0"/>
              </a:rPr>
              <a:t>(area) </a:t>
            </a:r>
            <a:br>
              <a:rPr lang="en-US" sz="2000" dirty="0" smtClean="0">
                <a:latin typeface="Times New Roman" pitchFamily="18" charset="0"/>
                <a:cs typeface="Times New Roman" pitchFamily="18" charset="0"/>
              </a:rPr>
            </a:br>
            <a:r>
              <a:rPr lang="en-US" sz="2000" b="1" i="1" dirty="0" err="1" smtClean="0">
                <a:latin typeface="Times New Roman" pitchFamily="18" charset="0"/>
                <a:cs typeface="Times New Roman" pitchFamily="18" charset="0"/>
              </a:rPr>
              <a:t>P</a:t>
            </a:r>
            <a:r>
              <a:rPr lang="en-US" sz="2000" b="1" i="1" baseline="-25000" dirty="0" err="1"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b</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P</a:t>
            </a:r>
            <a:r>
              <a:rPr lang="en-US" sz="2000" b="1" i="1" baseline="-25000" dirty="0" smtClean="0">
                <a:latin typeface="Times New Roman" pitchFamily="18" charset="0"/>
                <a:cs typeface="Times New Roman" pitchFamily="18" charset="0"/>
              </a:rPr>
              <a:t>w</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while </a:t>
            </a:r>
            <a:r>
              <a:rPr lang="en-US" sz="2000" dirty="0">
                <a:latin typeface="Times New Roman" pitchFamily="18" charset="0"/>
                <a:cs typeface="Times New Roman" pitchFamily="18" charset="0"/>
              </a:rPr>
              <a:t>domestic producers lose </a:t>
            </a:r>
            <a:r>
              <a:rPr lang="en-US" sz="2000" dirty="0" smtClean="0">
                <a:latin typeface="Times New Roman" pitchFamily="18" charset="0"/>
                <a:cs typeface="Times New Roman" pitchFamily="18" charset="0"/>
              </a:rPr>
              <a:t>(area) </a:t>
            </a:r>
            <a:r>
              <a:rPr lang="en-US" sz="2000" b="1" i="1" dirty="0" err="1" smtClean="0">
                <a:latin typeface="Times New Roman" pitchFamily="18" charset="0"/>
                <a:cs typeface="Times New Roman" pitchFamily="18" charset="0"/>
              </a:rPr>
              <a:t>P</a:t>
            </a:r>
            <a:r>
              <a:rPr lang="en-US" sz="2000" b="1" i="1" baseline="-25000" dirty="0" err="1" smtClean="0">
                <a:latin typeface="Times New Roman" pitchFamily="18" charset="0"/>
                <a:cs typeface="Times New Roman" pitchFamily="18" charset="0"/>
              </a:rPr>
              <a:t>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b="1" i="1" dirty="0">
                <a:latin typeface="Times New Roman" pitchFamily="18" charset="0"/>
                <a:cs typeface="Times New Roman" pitchFamily="18" charset="0"/>
              </a:rPr>
              <a:t>a</a:t>
            </a:r>
            <a:r>
              <a:rPr lang="en-US" sz="2000" dirty="0">
                <a:latin typeface="Times New Roman" pitchFamily="18" charset="0"/>
                <a:cs typeface="Times New Roman" pitchFamily="18" charset="0"/>
              </a:rPr>
              <a:t> – </a:t>
            </a:r>
            <a:r>
              <a:rPr lang="en-US" sz="2000" b="1" i="1" dirty="0" smtClean="0">
                <a:latin typeface="Times New Roman" pitchFamily="18" charset="0"/>
                <a:cs typeface="Times New Roman" pitchFamily="18" charset="0"/>
              </a:rPr>
              <a:t>c </a:t>
            </a:r>
            <a:r>
              <a:rPr lang="en-US" sz="2000"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P</a:t>
            </a:r>
            <a:r>
              <a:rPr lang="en-US" sz="2000" b="1" i="1" baseline="-25000" dirty="0" smtClean="0">
                <a:latin typeface="Times New Roman" pitchFamily="18" charset="0"/>
                <a:cs typeface="Times New Roman" pitchFamily="18" charset="0"/>
              </a:rPr>
              <a:t>w</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115888" indent="-115888">
              <a:lnSpc>
                <a:spcPct val="90000"/>
              </a:lnSpc>
              <a:spcBef>
                <a:spcPct val="50000"/>
              </a:spcBef>
              <a:buFontTx/>
              <a:buChar char="•"/>
            </a:pPr>
            <a:r>
              <a:rPr lang="en-US" sz="2000" dirty="0">
                <a:latin typeface="Times New Roman" pitchFamily="18" charset="0"/>
                <a:cs typeface="Times New Roman" pitchFamily="18" charset="0"/>
              </a:rPr>
              <a:t>A net gain of </a:t>
            </a:r>
            <a:r>
              <a:rPr lang="en-US" sz="2000" dirty="0" smtClean="0">
                <a:latin typeface="Times New Roman" pitchFamily="18" charset="0"/>
                <a:cs typeface="Times New Roman" pitchFamily="18" charset="0"/>
              </a:rPr>
              <a:t>(area) </a:t>
            </a:r>
            <a:br>
              <a:rPr lang="en-US" sz="2000" dirty="0" smtClean="0">
                <a:latin typeface="Times New Roman" pitchFamily="18" charset="0"/>
                <a:cs typeface="Times New Roman" pitchFamily="18" charset="0"/>
              </a:rPr>
            </a:br>
            <a:r>
              <a:rPr lang="en-US" sz="2000" b="1" i="1" dirty="0" smtClean="0">
                <a:latin typeface="Times New Roman" pitchFamily="18" charset="0"/>
                <a:cs typeface="Times New Roman" pitchFamily="18" charset="0"/>
              </a:rPr>
              <a:t>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b="1" i="1" dirty="0">
                <a:latin typeface="Times New Roman" pitchFamily="18" charset="0"/>
                <a:cs typeface="Times New Roman" pitchFamily="18" charset="0"/>
              </a:rPr>
              <a:t>b</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results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21" name="Straight Connector 20"/>
          <p:cNvCxnSpPr/>
          <p:nvPr/>
        </p:nvCxnSpPr>
        <p:spPr>
          <a:xfrm>
            <a:off x="3213673" y="1481043"/>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56" name="Group 90"/>
          <p:cNvGrpSpPr>
            <a:grpSpLocks/>
          </p:cNvGrpSpPr>
          <p:nvPr/>
        </p:nvGrpSpPr>
        <p:grpSpPr bwMode="auto">
          <a:xfrm>
            <a:off x="3208782" y="2246312"/>
            <a:ext cx="2368550" cy="2806143"/>
            <a:chOff x="1086" y="1870"/>
            <a:chExt cx="1492" cy="1893"/>
          </a:xfrm>
        </p:grpSpPr>
        <p:sp>
          <p:nvSpPr>
            <p:cNvPr id="70" name="Line 51"/>
            <p:cNvSpPr>
              <a:spLocks noChangeShapeType="1"/>
            </p:cNvSpPr>
            <p:nvPr/>
          </p:nvSpPr>
          <p:spPr bwMode="auto">
            <a:xfrm>
              <a:off x="1333" y="2064"/>
              <a:ext cx="0" cy="1699"/>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71" name="Line 52"/>
            <p:cNvSpPr>
              <a:spLocks noChangeShapeType="1"/>
            </p:cNvSpPr>
            <p:nvPr/>
          </p:nvSpPr>
          <p:spPr bwMode="auto">
            <a:xfrm>
              <a:off x="1326" y="3763"/>
              <a:ext cx="1252"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72" name="Text Box 58"/>
            <p:cNvSpPr txBox="1">
              <a:spLocks noChangeArrowheads="1"/>
            </p:cNvSpPr>
            <p:nvPr/>
          </p:nvSpPr>
          <p:spPr bwMode="auto">
            <a:xfrm>
              <a:off x="1086" y="1870"/>
              <a:ext cx="383" cy="228"/>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grpSp>
      <p:sp>
        <p:nvSpPr>
          <p:cNvPr id="73" name="Line 74"/>
          <p:cNvSpPr>
            <a:spLocks noChangeShapeType="1"/>
          </p:cNvSpPr>
          <p:nvPr/>
        </p:nvSpPr>
        <p:spPr bwMode="auto">
          <a:xfrm>
            <a:off x="6718173" y="3000375"/>
            <a:ext cx="0" cy="0"/>
          </a:xfrm>
          <a:prstGeom prst="line">
            <a:avLst/>
          </a:prstGeom>
          <a:noFill/>
          <a:ln w="31750" cap="rnd">
            <a:solidFill>
              <a:schemeClr val="accent2"/>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77" name="Group 96"/>
          <p:cNvGrpSpPr>
            <a:grpSpLocks/>
          </p:cNvGrpSpPr>
          <p:nvPr/>
        </p:nvGrpSpPr>
        <p:grpSpPr bwMode="auto">
          <a:xfrm>
            <a:off x="6374956" y="2249487"/>
            <a:ext cx="1908175" cy="2806143"/>
            <a:chOff x="1104" y="1870"/>
            <a:chExt cx="1202" cy="1893"/>
          </a:xfrm>
        </p:grpSpPr>
        <p:sp>
          <p:nvSpPr>
            <p:cNvPr id="79" name="Line 98"/>
            <p:cNvSpPr>
              <a:spLocks noChangeShapeType="1"/>
            </p:cNvSpPr>
            <p:nvPr/>
          </p:nvSpPr>
          <p:spPr bwMode="auto">
            <a:xfrm>
              <a:off x="1333" y="2064"/>
              <a:ext cx="0" cy="1699"/>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80" name="Line 99"/>
            <p:cNvSpPr>
              <a:spLocks noChangeShapeType="1"/>
            </p:cNvSpPr>
            <p:nvPr/>
          </p:nvSpPr>
          <p:spPr bwMode="auto">
            <a:xfrm>
              <a:off x="1326" y="3763"/>
              <a:ext cx="980" cy="0"/>
            </a:xfrm>
            <a:prstGeom prst="line">
              <a:avLst/>
            </a:prstGeom>
            <a:noFill/>
            <a:ln w="28575">
              <a:solidFill>
                <a:schemeClr val="tx1"/>
              </a:solidFill>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81" name="Text Box 100"/>
            <p:cNvSpPr txBox="1">
              <a:spLocks noChangeArrowheads="1"/>
            </p:cNvSpPr>
            <p:nvPr/>
          </p:nvSpPr>
          <p:spPr bwMode="auto">
            <a:xfrm>
              <a:off x="1104" y="1870"/>
              <a:ext cx="383" cy="228"/>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grpSp>
      <p:sp>
        <p:nvSpPr>
          <p:cNvPr id="82" name="Text Box 102"/>
          <p:cNvSpPr txBox="1">
            <a:spLocks noChangeArrowheads="1"/>
          </p:cNvSpPr>
          <p:nvPr/>
        </p:nvSpPr>
        <p:spPr bwMode="auto">
          <a:xfrm>
            <a:off x="3238119" y="1735165"/>
            <a:ext cx="1209675" cy="269689"/>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70000"/>
              </a:lnSpc>
            </a:pPr>
            <a:r>
              <a:rPr kumimoji="0" lang="en-US" sz="1600" b="1" i="1" dirty="0">
                <a:latin typeface="Times New Roman" pitchFamily="18" charset="0"/>
                <a:cs typeface="Times New Roman" pitchFamily="18" charset="0"/>
              </a:rPr>
              <a:t>U.S. Market</a:t>
            </a:r>
            <a:endParaRPr kumimoji="0" lang="en-US" sz="1600" b="1" dirty="0">
              <a:latin typeface="Times New Roman" pitchFamily="18" charset="0"/>
              <a:cs typeface="Times New Roman" pitchFamily="18" charset="0"/>
            </a:endParaRPr>
          </a:p>
        </p:txBody>
      </p:sp>
      <p:sp>
        <p:nvSpPr>
          <p:cNvPr id="83" name="Text Box 103"/>
          <p:cNvSpPr txBox="1">
            <a:spLocks noChangeArrowheads="1"/>
          </p:cNvSpPr>
          <p:nvPr/>
        </p:nvSpPr>
        <p:spPr bwMode="auto">
          <a:xfrm>
            <a:off x="6291072" y="1743011"/>
            <a:ext cx="1394143" cy="269689"/>
          </a:xfrm>
          <a:prstGeom prst="rect">
            <a:avLst/>
          </a:prstGeom>
          <a:noFill/>
          <a:ln w="19050" cap="rnd">
            <a:noFill/>
            <a:prstDash val="sysDot"/>
            <a:miter lim="800000"/>
            <a:headEnd/>
            <a:tailEnd type="none" w="lg" len="lg"/>
          </a:ln>
        </p:spPr>
        <p:txBody>
          <a:bodyPr wrap="square">
            <a:prstTxWarp prst="textNoShape">
              <a:avLst/>
            </a:prstTxWarp>
            <a:spAutoFit/>
          </a:bodyPr>
          <a:lstStyle/>
          <a:p>
            <a:pPr>
              <a:lnSpc>
                <a:spcPct val="70000"/>
              </a:lnSpc>
            </a:pPr>
            <a:r>
              <a:rPr kumimoji="0" lang="en-US" sz="1600" b="1" i="1" dirty="0">
                <a:latin typeface="Times New Roman" pitchFamily="18" charset="0"/>
                <a:cs typeface="Times New Roman" pitchFamily="18" charset="0"/>
              </a:rPr>
              <a:t>World Market</a:t>
            </a:r>
          </a:p>
        </p:txBody>
      </p:sp>
      <p:sp>
        <p:nvSpPr>
          <p:cNvPr id="66" name="Line 3"/>
          <p:cNvSpPr>
            <a:spLocks noChangeShapeType="1"/>
          </p:cNvSpPr>
          <p:nvPr/>
        </p:nvSpPr>
        <p:spPr bwMode="auto">
          <a:xfrm flipH="1">
            <a:off x="6738493" y="4098772"/>
            <a:ext cx="956436" cy="0"/>
          </a:xfrm>
          <a:prstGeom prst="line">
            <a:avLst/>
          </a:prstGeom>
          <a:noFill/>
          <a:ln w="31750" cap="rnd">
            <a:solidFill>
              <a:schemeClr val="tx1"/>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67" name="Rectangle 7"/>
          <p:cNvSpPr>
            <a:spLocks noChangeAspect="1" noChangeArrowheads="1"/>
          </p:cNvSpPr>
          <p:nvPr/>
        </p:nvSpPr>
        <p:spPr bwMode="auto">
          <a:xfrm>
            <a:off x="3337179" y="3354234"/>
            <a:ext cx="226024"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err="1">
                <a:solidFill>
                  <a:srgbClr val="000000"/>
                </a:solidFill>
                <a:latin typeface="Times New Roman" pitchFamily="18" charset="0"/>
                <a:cs typeface="Times New Roman" pitchFamily="18" charset="0"/>
              </a:rPr>
              <a:t>P</a:t>
            </a:r>
            <a:r>
              <a:rPr kumimoji="0" lang="en-US" b="1" i="1" baseline="-25000" dirty="0" err="1">
                <a:solidFill>
                  <a:srgbClr val="000000"/>
                </a:solidFill>
                <a:latin typeface="Times New Roman" pitchFamily="18" charset="0"/>
                <a:cs typeface="Times New Roman" pitchFamily="18" charset="0"/>
              </a:rPr>
              <a:t>n</a:t>
            </a:r>
            <a:endParaRPr kumimoji="0" lang="en-US" b="1" i="1" baseline="-25000" dirty="0">
              <a:solidFill>
                <a:schemeClr val="tx1"/>
              </a:solidFill>
              <a:latin typeface="Times New Roman" pitchFamily="18" charset="0"/>
              <a:cs typeface="Times New Roman" pitchFamily="18" charset="0"/>
            </a:endParaRPr>
          </a:p>
        </p:txBody>
      </p:sp>
      <p:sp>
        <p:nvSpPr>
          <p:cNvPr id="68" name="Rectangle 12"/>
          <p:cNvSpPr>
            <a:spLocks noChangeAspect="1" noChangeArrowheads="1"/>
          </p:cNvSpPr>
          <p:nvPr/>
        </p:nvSpPr>
        <p:spPr bwMode="auto">
          <a:xfrm>
            <a:off x="4806442" y="5079847"/>
            <a:ext cx="251672"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err="1">
                <a:solidFill>
                  <a:srgbClr val="000000"/>
                </a:solidFill>
                <a:latin typeface="Times New Roman" pitchFamily="18" charset="0"/>
                <a:cs typeface="Times New Roman" pitchFamily="18" charset="0"/>
              </a:rPr>
              <a:t>Q</a:t>
            </a:r>
            <a:r>
              <a:rPr kumimoji="0" lang="en-US" b="1" i="1" baseline="-25000" dirty="0" err="1">
                <a:solidFill>
                  <a:srgbClr val="000000"/>
                </a:solidFill>
                <a:latin typeface="Times New Roman" pitchFamily="18" charset="0"/>
                <a:cs typeface="Times New Roman" pitchFamily="18" charset="0"/>
              </a:rPr>
              <a:t>n</a:t>
            </a:r>
            <a:endParaRPr kumimoji="0" lang="en-US" b="1" baseline="-25000" dirty="0">
              <a:solidFill>
                <a:schemeClr val="tx1"/>
              </a:solidFill>
              <a:latin typeface="Times New Roman" pitchFamily="18" charset="0"/>
              <a:cs typeface="Times New Roman" pitchFamily="18" charset="0"/>
            </a:endParaRPr>
          </a:p>
        </p:txBody>
      </p:sp>
      <p:sp>
        <p:nvSpPr>
          <p:cNvPr id="69" name="Rectangle 20"/>
          <p:cNvSpPr>
            <a:spLocks noChangeAspect="1" noChangeArrowheads="1"/>
          </p:cNvSpPr>
          <p:nvPr/>
        </p:nvSpPr>
        <p:spPr bwMode="auto">
          <a:xfrm>
            <a:off x="6415532" y="3949610"/>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P</a:t>
            </a:r>
            <a:r>
              <a:rPr kumimoji="0" lang="en-US" b="1" i="1" baseline="-25000" dirty="0">
                <a:solidFill>
                  <a:srgbClr val="000000"/>
                </a:solidFill>
                <a:latin typeface="Times New Roman" pitchFamily="18" charset="0"/>
                <a:cs typeface="Times New Roman" pitchFamily="18" charset="0"/>
              </a:rPr>
              <a:t>w</a:t>
            </a:r>
            <a:endParaRPr kumimoji="0" lang="en-US" b="1" baseline="-25000" dirty="0">
              <a:solidFill>
                <a:schemeClr val="tx1"/>
              </a:solidFill>
              <a:latin typeface="Times New Roman" pitchFamily="18" charset="0"/>
              <a:cs typeface="Times New Roman" pitchFamily="18" charset="0"/>
            </a:endParaRPr>
          </a:p>
        </p:txBody>
      </p:sp>
      <p:sp>
        <p:nvSpPr>
          <p:cNvPr id="104" name="Rectangle 21"/>
          <p:cNvSpPr>
            <a:spLocks noChangeAspect="1" noChangeArrowheads="1"/>
          </p:cNvSpPr>
          <p:nvPr/>
        </p:nvSpPr>
        <p:spPr bwMode="auto">
          <a:xfrm>
            <a:off x="7614158" y="5083022"/>
            <a:ext cx="269304"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pitchFamily="18" charset="0"/>
                <a:cs typeface="Times New Roman" pitchFamily="18" charset="0"/>
              </a:rPr>
              <a:t>Q</a:t>
            </a:r>
            <a:r>
              <a:rPr kumimoji="0" lang="en-US" b="1" i="1" baseline="-25000">
                <a:solidFill>
                  <a:srgbClr val="000000"/>
                </a:solidFill>
                <a:latin typeface="Times New Roman" pitchFamily="18" charset="0"/>
                <a:cs typeface="Times New Roman" pitchFamily="18" charset="0"/>
              </a:rPr>
              <a:t>w</a:t>
            </a:r>
            <a:endParaRPr kumimoji="0" lang="en-US" b="1" baseline="-25000">
              <a:solidFill>
                <a:schemeClr val="tx1"/>
              </a:solidFill>
              <a:latin typeface="Times New Roman" pitchFamily="18" charset="0"/>
              <a:cs typeface="Times New Roman" pitchFamily="18" charset="0"/>
            </a:endParaRPr>
          </a:p>
        </p:txBody>
      </p:sp>
      <p:sp>
        <p:nvSpPr>
          <p:cNvPr id="105" name="Line 28"/>
          <p:cNvSpPr>
            <a:spLocks noChangeShapeType="1"/>
          </p:cNvSpPr>
          <p:nvPr/>
        </p:nvSpPr>
        <p:spPr bwMode="auto">
          <a:xfrm flipV="1">
            <a:off x="4920742" y="3506634"/>
            <a:ext cx="0" cy="1565275"/>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06" name="Line 29"/>
          <p:cNvSpPr>
            <a:spLocks noChangeShapeType="1"/>
          </p:cNvSpPr>
          <p:nvPr/>
        </p:nvSpPr>
        <p:spPr bwMode="auto">
          <a:xfrm flipH="1">
            <a:off x="3645980" y="3519334"/>
            <a:ext cx="1295400" cy="0"/>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sp>
        <p:nvSpPr>
          <p:cNvPr id="107" name="Line 30"/>
          <p:cNvSpPr>
            <a:spLocks noChangeShapeType="1"/>
          </p:cNvSpPr>
          <p:nvPr/>
        </p:nvSpPr>
        <p:spPr bwMode="auto">
          <a:xfrm>
            <a:off x="7744143" y="4092422"/>
            <a:ext cx="0" cy="979487"/>
          </a:xfrm>
          <a:prstGeom prst="line">
            <a:avLst/>
          </a:prstGeom>
          <a:noFill/>
          <a:ln w="31750" cap="rnd">
            <a:solidFill>
              <a:schemeClr val="tx1"/>
            </a:solidFill>
            <a:prstDash val="sysDot"/>
            <a:round/>
            <a:headEnd/>
            <a:tailEnd type="none" w="lg" len="lg"/>
          </a:ln>
          <a:effectLst/>
        </p:spPr>
        <p:txBody>
          <a:bodyPr>
            <a:prstTxWarp prst="textNoShape">
              <a:avLst/>
            </a:prstTxWarp>
            <a:spAutoFit/>
          </a:bodyPr>
          <a:lstStyle/>
          <a:p>
            <a:endParaRPr lang="en-US">
              <a:latin typeface="Times New Roman" pitchFamily="18" charset="0"/>
              <a:cs typeface="Times New Roman" pitchFamily="18" charset="0"/>
            </a:endParaRPr>
          </a:p>
        </p:txBody>
      </p:sp>
      <p:grpSp>
        <p:nvGrpSpPr>
          <p:cNvPr id="108" name="Group 69"/>
          <p:cNvGrpSpPr>
            <a:grpSpLocks/>
          </p:cNvGrpSpPr>
          <p:nvPr/>
        </p:nvGrpSpPr>
        <p:grpSpPr bwMode="auto">
          <a:xfrm>
            <a:off x="7123428" y="2498572"/>
            <a:ext cx="1739900" cy="2173287"/>
            <a:chOff x="4218" y="2218"/>
            <a:chExt cx="1096" cy="1369"/>
          </a:xfrm>
        </p:grpSpPr>
        <p:sp>
          <p:nvSpPr>
            <p:cNvPr id="109" name="Freeform 27"/>
            <p:cNvSpPr>
              <a:spLocks noChangeAspect="1"/>
            </p:cNvSpPr>
            <p:nvPr/>
          </p:nvSpPr>
          <p:spPr bwMode="auto">
            <a:xfrm>
              <a:off x="4218" y="2448"/>
              <a:ext cx="940" cy="1139"/>
            </a:xfrm>
            <a:custGeom>
              <a:avLst/>
              <a:gdLst/>
              <a:ahLst/>
              <a:cxnLst>
                <a:cxn ang="0">
                  <a:pos x="2331" y="44"/>
                </a:cxn>
                <a:cxn ang="0">
                  <a:pos x="2297" y="136"/>
                </a:cxn>
                <a:cxn ang="0">
                  <a:pos x="2260" y="226"/>
                </a:cxn>
                <a:cxn ang="0">
                  <a:pos x="2219" y="317"/>
                </a:cxn>
                <a:cxn ang="0">
                  <a:pos x="2174" y="408"/>
                </a:cxn>
                <a:cxn ang="0">
                  <a:pos x="2128" y="497"/>
                </a:cxn>
                <a:cxn ang="0">
                  <a:pos x="2078" y="586"/>
                </a:cxn>
                <a:cxn ang="0">
                  <a:pos x="2025" y="676"/>
                </a:cxn>
                <a:cxn ang="0">
                  <a:pos x="1972" y="764"/>
                </a:cxn>
                <a:cxn ang="0">
                  <a:pos x="1915" y="851"/>
                </a:cxn>
                <a:cxn ang="0">
                  <a:pos x="1856" y="938"/>
                </a:cxn>
                <a:cxn ang="0">
                  <a:pos x="1795" y="1024"/>
                </a:cxn>
                <a:cxn ang="0">
                  <a:pos x="1732" y="1109"/>
                </a:cxn>
                <a:cxn ang="0">
                  <a:pos x="1670" y="1193"/>
                </a:cxn>
                <a:cxn ang="0">
                  <a:pos x="1605" y="1275"/>
                </a:cxn>
                <a:cxn ang="0">
                  <a:pos x="1539" y="1358"/>
                </a:cxn>
                <a:cxn ang="0">
                  <a:pos x="1472" y="1438"/>
                </a:cxn>
                <a:cxn ang="0">
                  <a:pos x="1404" y="1516"/>
                </a:cxn>
                <a:cxn ang="0">
                  <a:pos x="1336" y="1594"/>
                </a:cxn>
                <a:cxn ang="0">
                  <a:pos x="1268" y="1670"/>
                </a:cxn>
                <a:cxn ang="0">
                  <a:pos x="1199" y="1744"/>
                </a:cxn>
                <a:cxn ang="0">
                  <a:pos x="1131" y="1816"/>
                </a:cxn>
                <a:cxn ang="0">
                  <a:pos x="1063" y="1887"/>
                </a:cxn>
                <a:cxn ang="0">
                  <a:pos x="995" y="1956"/>
                </a:cxn>
                <a:cxn ang="0">
                  <a:pos x="928" y="2023"/>
                </a:cxn>
                <a:cxn ang="0">
                  <a:pos x="863" y="2088"/>
                </a:cxn>
                <a:cxn ang="0">
                  <a:pos x="797" y="2151"/>
                </a:cxn>
                <a:cxn ang="0">
                  <a:pos x="733" y="2212"/>
                </a:cxn>
                <a:cxn ang="0">
                  <a:pos x="671" y="2271"/>
                </a:cxn>
                <a:cxn ang="0">
                  <a:pos x="610" y="2327"/>
                </a:cxn>
                <a:cxn ang="0">
                  <a:pos x="550" y="2381"/>
                </a:cxn>
                <a:cxn ang="0">
                  <a:pos x="494" y="2432"/>
                </a:cxn>
                <a:cxn ang="0">
                  <a:pos x="439" y="2481"/>
                </a:cxn>
                <a:cxn ang="0">
                  <a:pos x="386" y="2527"/>
                </a:cxn>
                <a:cxn ang="0">
                  <a:pos x="335" y="2570"/>
                </a:cxn>
                <a:cxn ang="0">
                  <a:pos x="289" y="2610"/>
                </a:cxn>
                <a:cxn ang="0">
                  <a:pos x="244" y="2648"/>
                </a:cxn>
                <a:cxn ang="0">
                  <a:pos x="203" y="2682"/>
                </a:cxn>
                <a:cxn ang="0">
                  <a:pos x="164" y="2714"/>
                </a:cxn>
                <a:cxn ang="0">
                  <a:pos x="130" y="2742"/>
                </a:cxn>
                <a:cxn ang="0">
                  <a:pos x="99" y="2767"/>
                </a:cxn>
                <a:cxn ang="0">
                  <a:pos x="72" y="2789"/>
                </a:cxn>
                <a:cxn ang="0">
                  <a:pos x="48" y="2807"/>
                </a:cxn>
                <a:cxn ang="0">
                  <a:pos x="30" y="2822"/>
                </a:cxn>
                <a:cxn ang="0">
                  <a:pos x="15" y="2833"/>
                </a:cxn>
                <a:cxn ang="0">
                  <a:pos x="6" y="2840"/>
                </a:cxn>
                <a:cxn ang="0">
                  <a:pos x="1" y="2844"/>
                </a:cxn>
              </a:cxnLst>
              <a:rect l="0" t="0" r="r" b="b"/>
              <a:pathLst>
                <a:path w="2347" h="2844">
                  <a:moveTo>
                    <a:pt x="2347" y="0"/>
                  </a:moveTo>
                  <a:lnTo>
                    <a:pt x="2331" y="44"/>
                  </a:lnTo>
                  <a:lnTo>
                    <a:pt x="2314" y="90"/>
                  </a:lnTo>
                  <a:lnTo>
                    <a:pt x="2297" y="136"/>
                  </a:lnTo>
                  <a:lnTo>
                    <a:pt x="2279" y="181"/>
                  </a:lnTo>
                  <a:lnTo>
                    <a:pt x="2260" y="226"/>
                  </a:lnTo>
                  <a:lnTo>
                    <a:pt x="2239" y="272"/>
                  </a:lnTo>
                  <a:lnTo>
                    <a:pt x="2219" y="317"/>
                  </a:lnTo>
                  <a:lnTo>
                    <a:pt x="2197" y="362"/>
                  </a:lnTo>
                  <a:lnTo>
                    <a:pt x="2174" y="408"/>
                  </a:lnTo>
                  <a:lnTo>
                    <a:pt x="2151" y="452"/>
                  </a:lnTo>
                  <a:lnTo>
                    <a:pt x="2128" y="497"/>
                  </a:lnTo>
                  <a:lnTo>
                    <a:pt x="2103" y="542"/>
                  </a:lnTo>
                  <a:lnTo>
                    <a:pt x="2078" y="586"/>
                  </a:lnTo>
                  <a:lnTo>
                    <a:pt x="2053" y="631"/>
                  </a:lnTo>
                  <a:lnTo>
                    <a:pt x="2025" y="676"/>
                  </a:lnTo>
                  <a:lnTo>
                    <a:pt x="1999" y="720"/>
                  </a:lnTo>
                  <a:lnTo>
                    <a:pt x="1972" y="764"/>
                  </a:lnTo>
                  <a:lnTo>
                    <a:pt x="1943" y="808"/>
                  </a:lnTo>
                  <a:lnTo>
                    <a:pt x="1915" y="851"/>
                  </a:lnTo>
                  <a:lnTo>
                    <a:pt x="1885" y="895"/>
                  </a:lnTo>
                  <a:lnTo>
                    <a:pt x="1856" y="938"/>
                  </a:lnTo>
                  <a:lnTo>
                    <a:pt x="1826" y="981"/>
                  </a:lnTo>
                  <a:lnTo>
                    <a:pt x="1795" y="1024"/>
                  </a:lnTo>
                  <a:lnTo>
                    <a:pt x="1764" y="1066"/>
                  </a:lnTo>
                  <a:lnTo>
                    <a:pt x="1732" y="1109"/>
                  </a:lnTo>
                  <a:lnTo>
                    <a:pt x="1701" y="1151"/>
                  </a:lnTo>
                  <a:lnTo>
                    <a:pt x="1670" y="1193"/>
                  </a:lnTo>
                  <a:lnTo>
                    <a:pt x="1637" y="1235"/>
                  </a:lnTo>
                  <a:lnTo>
                    <a:pt x="1605" y="1275"/>
                  </a:lnTo>
                  <a:lnTo>
                    <a:pt x="1571" y="1317"/>
                  </a:lnTo>
                  <a:lnTo>
                    <a:pt x="1539" y="1358"/>
                  </a:lnTo>
                  <a:lnTo>
                    <a:pt x="1505" y="1397"/>
                  </a:lnTo>
                  <a:lnTo>
                    <a:pt x="1472" y="1438"/>
                  </a:lnTo>
                  <a:lnTo>
                    <a:pt x="1437" y="1477"/>
                  </a:lnTo>
                  <a:lnTo>
                    <a:pt x="1404" y="1516"/>
                  </a:lnTo>
                  <a:lnTo>
                    <a:pt x="1370" y="1556"/>
                  </a:lnTo>
                  <a:lnTo>
                    <a:pt x="1336" y="1594"/>
                  </a:lnTo>
                  <a:lnTo>
                    <a:pt x="1302" y="1632"/>
                  </a:lnTo>
                  <a:lnTo>
                    <a:pt x="1268" y="1670"/>
                  </a:lnTo>
                  <a:lnTo>
                    <a:pt x="1234" y="1707"/>
                  </a:lnTo>
                  <a:lnTo>
                    <a:pt x="1199" y="1744"/>
                  </a:lnTo>
                  <a:lnTo>
                    <a:pt x="1165" y="1781"/>
                  </a:lnTo>
                  <a:lnTo>
                    <a:pt x="1131" y="1816"/>
                  </a:lnTo>
                  <a:lnTo>
                    <a:pt x="1097" y="1853"/>
                  </a:lnTo>
                  <a:lnTo>
                    <a:pt x="1063" y="1887"/>
                  </a:lnTo>
                  <a:lnTo>
                    <a:pt x="1029" y="1922"/>
                  </a:lnTo>
                  <a:lnTo>
                    <a:pt x="995" y="1956"/>
                  </a:lnTo>
                  <a:lnTo>
                    <a:pt x="962" y="1991"/>
                  </a:lnTo>
                  <a:lnTo>
                    <a:pt x="928" y="2023"/>
                  </a:lnTo>
                  <a:lnTo>
                    <a:pt x="895" y="2057"/>
                  </a:lnTo>
                  <a:lnTo>
                    <a:pt x="863" y="2088"/>
                  </a:lnTo>
                  <a:lnTo>
                    <a:pt x="829" y="2121"/>
                  </a:lnTo>
                  <a:lnTo>
                    <a:pt x="797" y="2151"/>
                  </a:lnTo>
                  <a:lnTo>
                    <a:pt x="765" y="2183"/>
                  </a:lnTo>
                  <a:lnTo>
                    <a:pt x="733" y="2212"/>
                  </a:lnTo>
                  <a:lnTo>
                    <a:pt x="701" y="2242"/>
                  </a:lnTo>
                  <a:lnTo>
                    <a:pt x="671" y="2271"/>
                  </a:lnTo>
                  <a:lnTo>
                    <a:pt x="641" y="2299"/>
                  </a:lnTo>
                  <a:lnTo>
                    <a:pt x="610" y="2327"/>
                  </a:lnTo>
                  <a:lnTo>
                    <a:pt x="580" y="2354"/>
                  </a:lnTo>
                  <a:lnTo>
                    <a:pt x="550" y="2381"/>
                  </a:lnTo>
                  <a:lnTo>
                    <a:pt x="522" y="2407"/>
                  </a:lnTo>
                  <a:lnTo>
                    <a:pt x="494" y="2432"/>
                  </a:lnTo>
                  <a:lnTo>
                    <a:pt x="466" y="2457"/>
                  </a:lnTo>
                  <a:lnTo>
                    <a:pt x="439" y="2481"/>
                  </a:lnTo>
                  <a:lnTo>
                    <a:pt x="411" y="2504"/>
                  </a:lnTo>
                  <a:lnTo>
                    <a:pt x="386" y="2527"/>
                  </a:lnTo>
                  <a:lnTo>
                    <a:pt x="361" y="2549"/>
                  </a:lnTo>
                  <a:lnTo>
                    <a:pt x="335" y="2570"/>
                  </a:lnTo>
                  <a:lnTo>
                    <a:pt x="312" y="2591"/>
                  </a:lnTo>
                  <a:lnTo>
                    <a:pt x="289" y="2610"/>
                  </a:lnTo>
                  <a:lnTo>
                    <a:pt x="265" y="2629"/>
                  </a:lnTo>
                  <a:lnTo>
                    <a:pt x="244" y="2648"/>
                  </a:lnTo>
                  <a:lnTo>
                    <a:pt x="223" y="2666"/>
                  </a:lnTo>
                  <a:lnTo>
                    <a:pt x="203" y="2682"/>
                  </a:lnTo>
                  <a:lnTo>
                    <a:pt x="183" y="2698"/>
                  </a:lnTo>
                  <a:lnTo>
                    <a:pt x="164" y="2714"/>
                  </a:lnTo>
                  <a:lnTo>
                    <a:pt x="147" y="2729"/>
                  </a:lnTo>
                  <a:lnTo>
                    <a:pt x="130" y="2742"/>
                  </a:lnTo>
                  <a:lnTo>
                    <a:pt x="113" y="2755"/>
                  </a:lnTo>
                  <a:lnTo>
                    <a:pt x="99" y="2767"/>
                  </a:lnTo>
                  <a:lnTo>
                    <a:pt x="85" y="2778"/>
                  </a:lnTo>
                  <a:lnTo>
                    <a:pt x="72" y="2789"/>
                  </a:lnTo>
                  <a:lnTo>
                    <a:pt x="60" y="2798"/>
                  </a:lnTo>
                  <a:lnTo>
                    <a:pt x="48" y="2807"/>
                  </a:lnTo>
                  <a:lnTo>
                    <a:pt x="38" y="2815"/>
                  </a:lnTo>
                  <a:lnTo>
                    <a:pt x="30" y="2822"/>
                  </a:lnTo>
                  <a:lnTo>
                    <a:pt x="22" y="2828"/>
                  </a:lnTo>
                  <a:lnTo>
                    <a:pt x="15" y="2833"/>
                  </a:lnTo>
                  <a:lnTo>
                    <a:pt x="10" y="2837"/>
                  </a:lnTo>
                  <a:lnTo>
                    <a:pt x="6" y="2840"/>
                  </a:lnTo>
                  <a:lnTo>
                    <a:pt x="3" y="2842"/>
                  </a:lnTo>
                  <a:lnTo>
                    <a:pt x="1" y="2844"/>
                  </a:lnTo>
                  <a:lnTo>
                    <a:pt x="0" y="2844"/>
                  </a:lnTo>
                </a:path>
              </a:pathLst>
            </a:custGeom>
            <a:noFill/>
            <a:ln w="57150" cmpd="sng">
              <a:solidFill>
                <a:srgbClr val="3A8622"/>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0" name="Rectangle 36"/>
            <p:cNvSpPr>
              <a:spLocks noChangeAspect="1" noChangeArrowheads="1"/>
            </p:cNvSpPr>
            <p:nvPr/>
          </p:nvSpPr>
          <p:spPr bwMode="auto">
            <a:xfrm>
              <a:off x="5131" y="2218"/>
              <a:ext cx="183" cy="233"/>
            </a:xfrm>
            <a:prstGeom prst="rect">
              <a:avLst/>
            </a:prstGeom>
            <a:noFill/>
            <a:ln w="9525">
              <a:noFill/>
              <a:miter lim="800000"/>
              <a:headEnd/>
              <a:tailEnd/>
            </a:ln>
          </p:spPr>
          <p:txBody>
            <a:bodyPr wrap="none" lIns="0" tIns="0" rIns="0" bIns="0">
              <a:prstTxWarp prst="textNoShape">
                <a:avLst/>
              </a:prstTxWarp>
              <a:spAutoFit/>
            </a:bodyPr>
            <a:lstStyle/>
            <a:p>
              <a:r>
                <a:rPr kumimoji="0" lang="en-US" sz="2400" i="1">
                  <a:solidFill>
                    <a:schemeClr val="tx2"/>
                  </a:solidFill>
                  <a:latin typeface="Times New Roman" pitchFamily="18" charset="0"/>
                  <a:cs typeface="Times New Roman" pitchFamily="18" charset="0"/>
                </a:rPr>
                <a:t>S</a:t>
              </a:r>
              <a:r>
                <a:rPr kumimoji="0" lang="en-US" sz="2400" i="1" baseline="-25000">
                  <a:solidFill>
                    <a:schemeClr val="tx2"/>
                  </a:solidFill>
                  <a:latin typeface="Times New Roman" pitchFamily="18" charset="0"/>
                  <a:cs typeface="Times New Roman" pitchFamily="18" charset="0"/>
                </a:rPr>
                <a:t>w</a:t>
              </a:r>
              <a:endParaRPr kumimoji="0" lang="en-US" sz="4400" b="0" baseline="-25000">
                <a:solidFill>
                  <a:schemeClr val="tx2"/>
                </a:solidFill>
                <a:latin typeface="Times New Roman" pitchFamily="18" charset="0"/>
                <a:cs typeface="Times New Roman" pitchFamily="18" charset="0"/>
              </a:endParaRPr>
            </a:p>
          </p:txBody>
        </p:sp>
      </p:grpSp>
      <p:grpSp>
        <p:nvGrpSpPr>
          <p:cNvPr id="111" name="Group 68"/>
          <p:cNvGrpSpPr>
            <a:grpSpLocks/>
          </p:cNvGrpSpPr>
          <p:nvPr/>
        </p:nvGrpSpPr>
        <p:grpSpPr bwMode="auto">
          <a:xfrm>
            <a:off x="7048820" y="2871634"/>
            <a:ext cx="1549400" cy="2035175"/>
            <a:chOff x="4171" y="2453"/>
            <a:chExt cx="976" cy="1282"/>
          </a:xfrm>
        </p:grpSpPr>
        <p:sp>
          <p:nvSpPr>
            <p:cNvPr id="112" name="Freeform 25"/>
            <p:cNvSpPr>
              <a:spLocks noChangeAspect="1"/>
            </p:cNvSpPr>
            <p:nvPr/>
          </p:nvSpPr>
          <p:spPr bwMode="auto">
            <a:xfrm>
              <a:off x="4171" y="2453"/>
              <a:ext cx="762" cy="1182"/>
            </a:xfrm>
            <a:custGeom>
              <a:avLst/>
              <a:gdLst/>
              <a:ahLst/>
              <a:cxnLst>
                <a:cxn ang="0">
                  <a:pos x="13" y="41"/>
                </a:cxn>
                <a:cxn ang="0">
                  <a:pos x="42" y="126"/>
                </a:cxn>
                <a:cxn ang="0">
                  <a:pos x="73" y="210"/>
                </a:cxn>
                <a:cxn ang="0">
                  <a:pos x="105" y="293"/>
                </a:cxn>
                <a:cxn ang="0">
                  <a:pos x="139" y="376"/>
                </a:cxn>
                <a:cxn ang="0">
                  <a:pos x="175" y="459"/>
                </a:cxn>
                <a:cxn ang="0">
                  <a:pos x="213" y="543"/>
                </a:cxn>
                <a:cxn ang="0">
                  <a:pos x="251" y="625"/>
                </a:cxn>
                <a:cxn ang="0">
                  <a:pos x="292" y="706"/>
                </a:cxn>
                <a:cxn ang="0">
                  <a:pos x="333" y="788"/>
                </a:cxn>
                <a:cxn ang="0">
                  <a:pos x="376" y="868"/>
                </a:cxn>
                <a:cxn ang="0">
                  <a:pos x="420" y="949"/>
                </a:cxn>
                <a:cxn ang="0">
                  <a:pos x="465" y="1029"/>
                </a:cxn>
                <a:cxn ang="0">
                  <a:pos x="512" y="1108"/>
                </a:cxn>
                <a:cxn ang="0">
                  <a:pos x="558" y="1186"/>
                </a:cxn>
                <a:cxn ang="0">
                  <a:pos x="606" y="1263"/>
                </a:cxn>
                <a:cxn ang="0">
                  <a:pos x="654" y="1340"/>
                </a:cxn>
                <a:cxn ang="0">
                  <a:pos x="703" y="1417"/>
                </a:cxn>
                <a:cxn ang="0">
                  <a:pos x="752" y="1492"/>
                </a:cxn>
                <a:cxn ang="0">
                  <a:pos x="803" y="1566"/>
                </a:cxn>
                <a:cxn ang="0">
                  <a:pos x="852" y="1639"/>
                </a:cxn>
                <a:cxn ang="0">
                  <a:pos x="903" y="1711"/>
                </a:cxn>
                <a:cxn ang="0">
                  <a:pos x="954" y="1782"/>
                </a:cxn>
                <a:cxn ang="0">
                  <a:pos x="1003" y="1851"/>
                </a:cxn>
                <a:cxn ang="0">
                  <a:pos x="1054" y="1920"/>
                </a:cxn>
                <a:cxn ang="0">
                  <a:pos x="1105" y="1988"/>
                </a:cxn>
                <a:cxn ang="0">
                  <a:pos x="1155" y="2054"/>
                </a:cxn>
                <a:cxn ang="0">
                  <a:pos x="1205" y="2118"/>
                </a:cxn>
                <a:cxn ang="0">
                  <a:pos x="1255" y="2182"/>
                </a:cxn>
                <a:cxn ang="0">
                  <a:pos x="1303" y="2244"/>
                </a:cxn>
                <a:cxn ang="0">
                  <a:pos x="1352" y="2305"/>
                </a:cxn>
                <a:cxn ang="0">
                  <a:pos x="1400" y="2363"/>
                </a:cxn>
                <a:cxn ang="0">
                  <a:pos x="1446" y="2421"/>
                </a:cxn>
                <a:cxn ang="0">
                  <a:pos x="1493" y="2477"/>
                </a:cxn>
                <a:cxn ang="0">
                  <a:pos x="1538" y="2531"/>
                </a:cxn>
                <a:cxn ang="0">
                  <a:pos x="1582" y="2584"/>
                </a:cxn>
                <a:cxn ang="0">
                  <a:pos x="1625" y="2634"/>
                </a:cxn>
                <a:cxn ang="0">
                  <a:pos x="1666" y="2683"/>
                </a:cxn>
                <a:cxn ang="0">
                  <a:pos x="1707" y="2730"/>
                </a:cxn>
                <a:cxn ang="0">
                  <a:pos x="1746" y="2776"/>
                </a:cxn>
                <a:cxn ang="0">
                  <a:pos x="1784" y="2819"/>
                </a:cxn>
                <a:cxn ang="0">
                  <a:pos x="1820" y="2860"/>
                </a:cxn>
                <a:cxn ang="0">
                  <a:pos x="1855" y="2899"/>
                </a:cxn>
                <a:cxn ang="0">
                  <a:pos x="1887" y="2936"/>
                </a:cxn>
              </a:cxnLst>
              <a:rect l="0" t="0" r="r" b="b"/>
              <a:pathLst>
                <a:path w="1903" h="2953">
                  <a:moveTo>
                    <a:pt x="0" y="0"/>
                  </a:moveTo>
                  <a:lnTo>
                    <a:pt x="13" y="41"/>
                  </a:lnTo>
                  <a:lnTo>
                    <a:pt x="27" y="84"/>
                  </a:lnTo>
                  <a:lnTo>
                    <a:pt x="42" y="126"/>
                  </a:lnTo>
                  <a:lnTo>
                    <a:pt x="56" y="167"/>
                  </a:lnTo>
                  <a:lnTo>
                    <a:pt x="73" y="210"/>
                  </a:lnTo>
                  <a:lnTo>
                    <a:pt x="88" y="251"/>
                  </a:lnTo>
                  <a:lnTo>
                    <a:pt x="105" y="293"/>
                  </a:lnTo>
                  <a:lnTo>
                    <a:pt x="121" y="335"/>
                  </a:lnTo>
                  <a:lnTo>
                    <a:pt x="139" y="376"/>
                  </a:lnTo>
                  <a:lnTo>
                    <a:pt x="157" y="418"/>
                  </a:lnTo>
                  <a:lnTo>
                    <a:pt x="175" y="459"/>
                  </a:lnTo>
                  <a:lnTo>
                    <a:pt x="193" y="501"/>
                  </a:lnTo>
                  <a:lnTo>
                    <a:pt x="213" y="543"/>
                  </a:lnTo>
                  <a:lnTo>
                    <a:pt x="232" y="583"/>
                  </a:lnTo>
                  <a:lnTo>
                    <a:pt x="251" y="625"/>
                  </a:lnTo>
                  <a:lnTo>
                    <a:pt x="271" y="666"/>
                  </a:lnTo>
                  <a:lnTo>
                    <a:pt x="292" y="706"/>
                  </a:lnTo>
                  <a:lnTo>
                    <a:pt x="312" y="748"/>
                  </a:lnTo>
                  <a:lnTo>
                    <a:pt x="333" y="788"/>
                  </a:lnTo>
                  <a:lnTo>
                    <a:pt x="354" y="828"/>
                  </a:lnTo>
                  <a:lnTo>
                    <a:pt x="376" y="868"/>
                  </a:lnTo>
                  <a:lnTo>
                    <a:pt x="398" y="909"/>
                  </a:lnTo>
                  <a:lnTo>
                    <a:pt x="420" y="949"/>
                  </a:lnTo>
                  <a:lnTo>
                    <a:pt x="443" y="989"/>
                  </a:lnTo>
                  <a:lnTo>
                    <a:pt x="465" y="1029"/>
                  </a:lnTo>
                  <a:lnTo>
                    <a:pt x="488" y="1068"/>
                  </a:lnTo>
                  <a:lnTo>
                    <a:pt x="512" y="1108"/>
                  </a:lnTo>
                  <a:lnTo>
                    <a:pt x="535" y="1148"/>
                  </a:lnTo>
                  <a:lnTo>
                    <a:pt x="558" y="1186"/>
                  </a:lnTo>
                  <a:lnTo>
                    <a:pt x="582" y="1225"/>
                  </a:lnTo>
                  <a:lnTo>
                    <a:pt x="606" y="1263"/>
                  </a:lnTo>
                  <a:lnTo>
                    <a:pt x="630" y="1302"/>
                  </a:lnTo>
                  <a:lnTo>
                    <a:pt x="654" y="1340"/>
                  </a:lnTo>
                  <a:lnTo>
                    <a:pt x="678" y="1379"/>
                  </a:lnTo>
                  <a:lnTo>
                    <a:pt x="703" y="1417"/>
                  </a:lnTo>
                  <a:lnTo>
                    <a:pt x="728" y="1454"/>
                  </a:lnTo>
                  <a:lnTo>
                    <a:pt x="752" y="1492"/>
                  </a:lnTo>
                  <a:lnTo>
                    <a:pt x="777" y="1528"/>
                  </a:lnTo>
                  <a:lnTo>
                    <a:pt x="803" y="1566"/>
                  </a:lnTo>
                  <a:lnTo>
                    <a:pt x="827" y="1602"/>
                  </a:lnTo>
                  <a:lnTo>
                    <a:pt x="852" y="1639"/>
                  </a:lnTo>
                  <a:lnTo>
                    <a:pt x="878" y="1674"/>
                  </a:lnTo>
                  <a:lnTo>
                    <a:pt x="903" y="1711"/>
                  </a:lnTo>
                  <a:lnTo>
                    <a:pt x="928" y="1746"/>
                  </a:lnTo>
                  <a:lnTo>
                    <a:pt x="954" y="1782"/>
                  </a:lnTo>
                  <a:lnTo>
                    <a:pt x="978" y="1816"/>
                  </a:lnTo>
                  <a:lnTo>
                    <a:pt x="1003" y="1851"/>
                  </a:lnTo>
                  <a:lnTo>
                    <a:pt x="1029" y="1885"/>
                  </a:lnTo>
                  <a:lnTo>
                    <a:pt x="1054" y="1920"/>
                  </a:lnTo>
                  <a:lnTo>
                    <a:pt x="1079" y="1953"/>
                  </a:lnTo>
                  <a:lnTo>
                    <a:pt x="1105" y="1988"/>
                  </a:lnTo>
                  <a:lnTo>
                    <a:pt x="1130" y="2020"/>
                  </a:lnTo>
                  <a:lnTo>
                    <a:pt x="1155" y="2054"/>
                  </a:lnTo>
                  <a:lnTo>
                    <a:pt x="1180" y="2086"/>
                  </a:lnTo>
                  <a:lnTo>
                    <a:pt x="1205" y="2118"/>
                  </a:lnTo>
                  <a:lnTo>
                    <a:pt x="1229" y="2150"/>
                  </a:lnTo>
                  <a:lnTo>
                    <a:pt x="1255" y="2182"/>
                  </a:lnTo>
                  <a:lnTo>
                    <a:pt x="1279" y="2213"/>
                  </a:lnTo>
                  <a:lnTo>
                    <a:pt x="1303" y="2244"/>
                  </a:lnTo>
                  <a:lnTo>
                    <a:pt x="1328" y="2274"/>
                  </a:lnTo>
                  <a:lnTo>
                    <a:pt x="1352" y="2305"/>
                  </a:lnTo>
                  <a:lnTo>
                    <a:pt x="1375" y="2334"/>
                  </a:lnTo>
                  <a:lnTo>
                    <a:pt x="1400" y="2363"/>
                  </a:lnTo>
                  <a:lnTo>
                    <a:pt x="1423" y="2392"/>
                  </a:lnTo>
                  <a:lnTo>
                    <a:pt x="1446" y="2421"/>
                  </a:lnTo>
                  <a:lnTo>
                    <a:pt x="1470" y="2449"/>
                  </a:lnTo>
                  <a:lnTo>
                    <a:pt x="1493" y="2477"/>
                  </a:lnTo>
                  <a:lnTo>
                    <a:pt x="1515" y="2504"/>
                  </a:lnTo>
                  <a:lnTo>
                    <a:pt x="1538" y="2531"/>
                  </a:lnTo>
                  <a:lnTo>
                    <a:pt x="1560" y="2557"/>
                  </a:lnTo>
                  <a:lnTo>
                    <a:pt x="1582" y="2584"/>
                  </a:lnTo>
                  <a:lnTo>
                    <a:pt x="1604" y="2609"/>
                  </a:lnTo>
                  <a:lnTo>
                    <a:pt x="1625" y="2634"/>
                  </a:lnTo>
                  <a:lnTo>
                    <a:pt x="1646" y="2659"/>
                  </a:lnTo>
                  <a:lnTo>
                    <a:pt x="1666" y="2683"/>
                  </a:lnTo>
                  <a:lnTo>
                    <a:pt x="1688" y="2706"/>
                  </a:lnTo>
                  <a:lnTo>
                    <a:pt x="1707" y="2730"/>
                  </a:lnTo>
                  <a:lnTo>
                    <a:pt x="1727" y="2753"/>
                  </a:lnTo>
                  <a:lnTo>
                    <a:pt x="1746" y="2776"/>
                  </a:lnTo>
                  <a:lnTo>
                    <a:pt x="1766" y="2798"/>
                  </a:lnTo>
                  <a:lnTo>
                    <a:pt x="1784" y="2819"/>
                  </a:lnTo>
                  <a:lnTo>
                    <a:pt x="1802" y="2839"/>
                  </a:lnTo>
                  <a:lnTo>
                    <a:pt x="1820" y="2860"/>
                  </a:lnTo>
                  <a:lnTo>
                    <a:pt x="1838" y="2880"/>
                  </a:lnTo>
                  <a:lnTo>
                    <a:pt x="1855" y="2899"/>
                  </a:lnTo>
                  <a:lnTo>
                    <a:pt x="1871" y="2918"/>
                  </a:lnTo>
                  <a:lnTo>
                    <a:pt x="1887" y="2936"/>
                  </a:lnTo>
                  <a:lnTo>
                    <a:pt x="1903" y="2953"/>
                  </a:lnTo>
                </a:path>
              </a:pathLst>
            </a:custGeom>
            <a:noFill/>
            <a:ln w="57150" cmpd="sng">
              <a:solidFill>
                <a:schemeClr val="accent5">
                  <a:lumMod val="75000"/>
                </a:schemeClr>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3" name="Rectangle 37"/>
            <p:cNvSpPr>
              <a:spLocks noChangeAspect="1" noChangeArrowheads="1"/>
            </p:cNvSpPr>
            <p:nvPr/>
          </p:nvSpPr>
          <p:spPr bwMode="auto">
            <a:xfrm>
              <a:off x="4958" y="3541"/>
              <a:ext cx="189"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5">
                      <a:lumMod val="75000"/>
                    </a:schemeClr>
                  </a:solidFill>
                  <a:latin typeface="Times New Roman" pitchFamily="18" charset="0"/>
                  <a:cs typeface="Times New Roman" pitchFamily="18" charset="0"/>
                </a:rPr>
                <a:t>D</a:t>
              </a:r>
              <a:r>
                <a:rPr kumimoji="0" lang="en-US" sz="2000" b="1" i="1" baseline="-25000" dirty="0" err="1">
                  <a:solidFill>
                    <a:schemeClr val="accent5">
                      <a:lumMod val="75000"/>
                    </a:schemeClr>
                  </a:solidFill>
                  <a:latin typeface="Times New Roman" pitchFamily="18" charset="0"/>
                  <a:cs typeface="Times New Roman" pitchFamily="18" charset="0"/>
                </a:rPr>
                <a:t>w</a:t>
              </a:r>
              <a:endParaRPr kumimoji="0" lang="en-US" sz="2000" b="1" baseline="-25000" dirty="0">
                <a:solidFill>
                  <a:schemeClr val="accent5">
                    <a:lumMod val="75000"/>
                  </a:schemeClr>
                </a:solidFill>
                <a:latin typeface="Times New Roman" pitchFamily="18" charset="0"/>
                <a:cs typeface="Times New Roman" pitchFamily="18" charset="0"/>
              </a:endParaRPr>
            </a:p>
          </p:txBody>
        </p:sp>
      </p:grpSp>
      <p:grpSp>
        <p:nvGrpSpPr>
          <p:cNvPr id="114" name="Group 62"/>
          <p:cNvGrpSpPr>
            <a:grpSpLocks/>
          </p:cNvGrpSpPr>
          <p:nvPr/>
        </p:nvGrpSpPr>
        <p:grpSpPr bwMode="auto">
          <a:xfrm>
            <a:off x="4233357" y="2060422"/>
            <a:ext cx="1422401" cy="2270125"/>
            <a:chOff x="1689" y="1942"/>
            <a:chExt cx="896" cy="1430"/>
          </a:xfrm>
        </p:grpSpPr>
        <p:sp>
          <p:nvSpPr>
            <p:cNvPr id="115" name="Rectangle 63"/>
            <p:cNvSpPr>
              <a:spLocks noChangeAspect="1" noChangeArrowheads="1"/>
            </p:cNvSpPr>
            <p:nvPr/>
          </p:nvSpPr>
          <p:spPr bwMode="auto">
            <a:xfrm>
              <a:off x="2442" y="1942"/>
              <a:ext cx="143"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3">
                      <a:lumMod val="75000"/>
                    </a:schemeClr>
                  </a:solidFill>
                  <a:latin typeface="Times New Roman" pitchFamily="18" charset="0"/>
                  <a:cs typeface="Times New Roman" pitchFamily="18" charset="0"/>
                </a:rPr>
                <a:t>S</a:t>
              </a:r>
              <a:r>
                <a:rPr kumimoji="0" lang="en-US" sz="2000" b="1" i="1" baseline="-25000" dirty="0" err="1">
                  <a:solidFill>
                    <a:schemeClr val="accent3">
                      <a:lumMod val="75000"/>
                    </a:schemeClr>
                  </a:solidFill>
                  <a:latin typeface="Times New Roman" pitchFamily="18" charset="0"/>
                  <a:cs typeface="Times New Roman" pitchFamily="18" charset="0"/>
                </a:rPr>
                <a:t>d</a:t>
              </a:r>
              <a:endParaRPr kumimoji="0" lang="en-US" sz="4000" b="1" baseline="-25000" dirty="0">
                <a:solidFill>
                  <a:schemeClr val="accent3">
                    <a:lumMod val="75000"/>
                  </a:schemeClr>
                </a:solidFill>
                <a:latin typeface="Times New Roman" pitchFamily="18" charset="0"/>
                <a:cs typeface="Times New Roman" pitchFamily="18" charset="0"/>
              </a:endParaRPr>
            </a:p>
          </p:txBody>
        </p:sp>
        <p:sp>
          <p:nvSpPr>
            <p:cNvPr id="116" name="Freeform 64"/>
            <p:cNvSpPr>
              <a:spLocks noChangeAspect="1"/>
            </p:cNvSpPr>
            <p:nvPr/>
          </p:nvSpPr>
          <p:spPr bwMode="auto">
            <a:xfrm>
              <a:off x="1689" y="2189"/>
              <a:ext cx="777" cy="1183"/>
            </a:xfrm>
            <a:custGeom>
              <a:avLst/>
              <a:gdLst/>
              <a:ahLst/>
              <a:cxnLst>
                <a:cxn ang="0">
                  <a:pos x="1927" y="47"/>
                </a:cxn>
                <a:cxn ang="0">
                  <a:pos x="1895" y="139"/>
                </a:cxn>
                <a:cxn ang="0">
                  <a:pos x="1862" y="231"/>
                </a:cxn>
                <a:cxn ang="0">
                  <a:pos x="1826" y="322"/>
                </a:cxn>
                <a:cxn ang="0">
                  <a:pos x="1790" y="412"/>
                </a:cxn>
                <a:cxn ang="0">
                  <a:pos x="1751" y="502"/>
                </a:cxn>
                <a:cxn ang="0">
                  <a:pos x="1712" y="591"/>
                </a:cxn>
                <a:cxn ang="0">
                  <a:pos x="1670" y="680"/>
                </a:cxn>
                <a:cxn ang="0">
                  <a:pos x="1627" y="768"/>
                </a:cxn>
                <a:cxn ang="0">
                  <a:pos x="1583" y="855"/>
                </a:cxn>
                <a:cxn ang="0">
                  <a:pos x="1538" y="940"/>
                </a:cxn>
                <a:cxn ang="0">
                  <a:pos x="1492" y="1025"/>
                </a:cxn>
                <a:cxn ang="0">
                  <a:pos x="1445" y="1110"/>
                </a:cxn>
                <a:cxn ang="0">
                  <a:pos x="1397" y="1192"/>
                </a:cxn>
                <a:cxn ang="0">
                  <a:pos x="1349" y="1274"/>
                </a:cxn>
                <a:cxn ang="0">
                  <a:pos x="1299" y="1355"/>
                </a:cxn>
                <a:cxn ang="0">
                  <a:pos x="1249" y="1434"/>
                </a:cxn>
                <a:cxn ang="0">
                  <a:pos x="1199" y="1512"/>
                </a:cxn>
                <a:cxn ang="0">
                  <a:pos x="1148" y="1590"/>
                </a:cxn>
                <a:cxn ang="0">
                  <a:pos x="1097" y="1665"/>
                </a:cxn>
                <a:cxn ang="0">
                  <a:pos x="1046" y="1739"/>
                </a:cxn>
                <a:cxn ang="0">
                  <a:pos x="994" y="1812"/>
                </a:cxn>
                <a:cxn ang="0">
                  <a:pos x="943" y="1883"/>
                </a:cxn>
                <a:cxn ang="0">
                  <a:pos x="891" y="1952"/>
                </a:cxn>
                <a:cxn ang="0">
                  <a:pos x="841" y="2020"/>
                </a:cxn>
                <a:cxn ang="0">
                  <a:pos x="789" y="2087"/>
                </a:cxn>
                <a:cxn ang="0">
                  <a:pos x="739" y="2151"/>
                </a:cxn>
                <a:cxn ang="0">
                  <a:pos x="689" y="2214"/>
                </a:cxn>
                <a:cxn ang="0">
                  <a:pos x="639" y="2275"/>
                </a:cxn>
                <a:cxn ang="0">
                  <a:pos x="590" y="2334"/>
                </a:cxn>
                <a:cxn ang="0">
                  <a:pos x="543" y="2390"/>
                </a:cxn>
                <a:cxn ang="0">
                  <a:pos x="495" y="2444"/>
                </a:cxn>
                <a:cxn ang="0">
                  <a:pos x="449" y="2498"/>
                </a:cxn>
                <a:cxn ang="0">
                  <a:pos x="404" y="2549"/>
                </a:cxn>
                <a:cxn ang="0">
                  <a:pos x="359" y="2597"/>
                </a:cxn>
                <a:cxn ang="0">
                  <a:pos x="317" y="2643"/>
                </a:cxn>
                <a:cxn ang="0">
                  <a:pos x="275" y="2688"/>
                </a:cxn>
                <a:cxn ang="0">
                  <a:pos x="234" y="2729"/>
                </a:cxn>
                <a:cxn ang="0">
                  <a:pos x="196" y="2769"/>
                </a:cxn>
                <a:cxn ang="0">
                  <a:pos x="158" y="2806"/>
                </a:cxn>
                <a:cxn ang="0">
                  <a:pos x="124" y="2841"/>
                </a:cxn>
                <a:cxn ang="0">
                  <a:pos x="90" y="2873"/>
                </a:cxn>
                <a:cxn ang="0">
                  <a:pos x="58" y="2903"/>
                </a:cxn>
                <a:cxn ang="0">
                  <a:pos x="28" y="2930"/>
                </a:cxn>
                <a:cxn ang="0">
                  <a:pos x="0" y="2955"/>
                </a:cxn>
              </a:cxnLst>
              <a:rect l="0" t="0" r="r" b="b"/>
              <a:pathLst>
                <a:path w="1942" h="2955">
                  <a:moveTo>
                    <a:pt x="1942" y="0"/>
                  </a:moveTo>
                  <a:lnTo>
                    <a:pt x="1927" y="47"/>
                  </a:lnTo>
                  <a:lnTo>
                    <a:pt x="1910" y="93"/>
                  </a:lnTo>
                  <a:lnTo>
                    <a:pt x="1895" y="139"/>
                  </a:lnTo>
                  <a:lnTo>
                    <a:pt x="1879" y="185"/>
                  </a:lnTo>
                  <a:lnTo>
                    <a:pt x="1862" y="231"/>
                  </a:lnTo>
                  <a:lnTo>
                    <a:pt x="1844" y="276"/>
                  </a:lnTo>
                  <a:lnTo>
                    <a:pt x="1826" y="322"/>
                  </a:lnTo>
                  <a:lnTo>
                    <a:pt x="1808" y="367"/>
                  </a:lnTo>
                  <a:lnTo>
                    <a:pt x="1790" y="412"/>
                  </a:lnTo>
                  <a:lnTo>
                    <a:pt x="1770" y="457"/>
                  </a:lnTo>
                  <a:lnTo>
                    <a:pt x="1751" y="502"/>
                  </a:lnTo>
                  <a:lnTo>
                    <a:pt x="1731" y="546"/>
                  </a:lnTo>
                  <a:lnTo>
                    <a:pt x="1712" y="591"/>
                  </a:lnTo>
                  <a:lnTo>
                    <a:pt x="1690" y="636"/>
                  </a:lnTo>
                  <a:lnTo>
                    <a:pt x="1670" y="680"/>
                  </a:lnTo>
                  <a:lnTo>
                    <a:pt x="1649" y="724"/>
                  </a:lnTo>
                  <a:lnTo>
                    <a:pt x="1627" y="768"/>
                  </a:lnTo>
                  <a:lnTo>
                    <a:pt x="1605" y="811"/>
                  </a:lnTo>
                  <a:lnTo>
                    <a:pt x="1583" y="855"/>
                  </a:lnTo>
                  <a:lnTo>
                    <a:pt x="1561" y="897"/>
                  </a:lnTo>
                  <a:lnTo>
                    <a:pt x="1538" y="940"/>
                  </a:lnTo>
                  <a:lnTo>
                    <a:pt x="1515" y="983"/>
                  </a:lnTo>
                  <a:lnTo>
                    <a:pt x="1492" y="1025"/>
                  </a:lnTo>
                  <a:lnTo>
                    <a:pt x="1468" y="1067"/>
                  </a:lnTo>
                  <a:lnTo>
                    <a:pt x="1445" y="1110"/>
                  </a:lnTo>
                  <a:lnTo>
                    <a:pt x="1421" y="1151"/>
                  </a:lnTo>
                  <a:lnTo>
                    <a:pt x="1397" y="1192"/>
                  </a:lnTo>
                  <a:lnTo>
                    <a:pt x="1373" y="1233"/>
                  </a:lnTo>
                  <a:lnTo>
                    <a:pt x="1349" y="1274"/>
                  </a:lnTo>
                  <a:lnTo>
                    <a:pt x="1323" y="1315"/>
                  </a:lnTo>
                  <a:lnTo>
                    <a:pt x="1299" y="1355"/>
                  </a:lnTo>
                  <a:lnTo>
                    <a:pt x="1274" y="1395"/>
                  </a:lnTo>
                  <a:lnTo>
                    <a:pt x="1249" y="1434"/>
                  </a:lnTo>
                  <a:lnTo>
                    <a:pt x="1224" y="1474"/>
                  </a:lnTo>
                  <a:lnTo>
                    <a:pt x="1199" y="1512"/>
                  </a:lnTo>
                  <a:lnTo>
                    <a:pt x="1173" y="1551"/>
                  </a:lnTo>
                  <a:lnTo>
                    <a:pt x="1148" y="1590"/>
                  </a:lnTo>
                  <a:lnTo>
                    <a:pt x="1123" y="1627"/>
                  </a:lnTo>
                  <a:lnTo>
                    <a:pt x="1097" y="1665"/>
                  </a:lnTo>
                  <a:lnTo>
                    <a:pt x="1071" y="1702"/>
                  </a:lnTo>
                  <a:lnTo>
                    <a:pt x="1046" y="1739"/>
                  </a:lnTo>
                  <a:lnTo>
                    <a:pt x="1020" y="1775"/>
                  </a:lnTo>
                  <a:lnTo>
                    <a:pt x="994" y="1812"/>
                  </a:lnTo>
                  <a:lnTo>
                    <a:pt x="968" y="1847"/>
                  </a:lnTo>
                  <a:lnTo>
                    <a:pt x="943" y="1883"/>
                  </a:lnTo>
                  <a:lnTo>
                    <a:pt x="917" y="1917"/>
                  </a:lnTo>
                  <a:lnTo>
                    <a:pt x="891" y="1952"/>
                  </a:lnTo>
                  <a:lnTo>
                    <a:pt x="866" y="1986"/>
                  </a:lnTo>
                  <a:lnTo>
                    <a:pt x="841" y="2020"/>
                  </a:lnTo>
                  <a:lnTo>
                    <a:pt x="814" y="2053"/>
                  </a:lnTo>
                  <a:lnTo>
                    <a:pt x="789" y="2087"/>
                  </a:lnTo>
                  <a:lnTo>
                    <a:pt x="764" y="2119"/>
                  </a:lnTo>
                  <a:lnTo>
                    <a:pt x="739" y="2151"/>
                  </a:lnTo>
                  <a:lnTo>
                    <a:pt x="714" y="2182"/>
                  </a:lnTo>
                  <a:lnTo>
                    <a:pt x="689" y="2214"/>
                  </a:lnTo>
                  <a:lnTo>
                    <a:pt x="664" y="2244"/>
                  </a:lnTo>
                  <a:lnTo>
                    <a:pt x="639" y="2275"/>
                  </a:lnTo>
                  <a:lnTo>
                    <a:pt x="615" y="2304"/>
                  </a:lnTo>
                  <a:lnTo>
                    <a:pt x="590" y="2334"/>
                  </a:lnTo>
                  <a:lnTo>
                    <a:pt x="567" y="2362"/>
                  </a:lnTo>
                  <a:lnTo>
                    <a:pt x="543" y="2390"/>
                  </a:lnTo>
                  <a:lnTo>
                    <a:pt x="519" y="2417"/>
                  </a:lnTo>
                  <a:lnTo>
                    <a:pt x="495" y="2444"/>
                  </a:lnTo>
                  <a:lnTo>
                    <a:pt x="472" y="2472"/>
                  </a:lnTo>
                  <a:lnTo>
                    <a:pt x="449" y="2498"/>
                  </a:lnTo>
                  <a:lnTo>
                    <a:pt x="426" y="2523"/>
                  </a:lnTo>
                  <a:lnTo>
                    <a:pt x="404" y="2549"/>
                  </a:lnTo>
                  <a:lnTo>
                    <a:pt x="381" y="2573"/>
                  </a:lnTo>
                  <a:lnTo>
                    <a:pt x="359" y="2597"/>
                  </a:lnTo>
                  <a:lnTo>
                    <a:pt x="338" y="2621"/>
                  </a:lnTo>
                  <a:lnTo>
                    <a:pt x="317" y="2643"/>
                  </a:lnTo>
                  <a:lnTo>
                    <a:pt x="295" y="2666"/>
                  </a:lnTo>
                  <a:lnTo>
                    <a:pt x="275" y="2688"/>
                  </a:lnTo>
                  <a:lnTo>
                    <a:pt x="255" y="2709"/>
                  </a:lnTo>
                  <a:lnTo>
                    <a:pt x="234" y="2729"/>
                  </a:lnTo>
                  <a:lnTo>
                    <a:pt x="215" y="2750"/>
                  </a:lnTo>
                  <a:lnTo>
                    <a:pt x="196" y="2769"/>
                  </a:lnTo>
                  <a:lnTo>
                    <a:pt x="178" y="2788"/>
                  </a:lnTo>
                  <a:lnTo>
                    <a:pt x="158" y="2806"/>
                  </a:lnTo>
                  <a:lnTo>
                    <a:pt x="141" y="2824"/>
                  </a:lnTo>
                  <a:lnTo>
                    <a:pt x="124" y="2841"/>
                  </a:lnTo>
                  <a:lnTo>
                    <a:pt x="107" y="2857"/>
                  </a:lnTo>
                  <a:lnTo>
                    <a:pt x="90" y="2873"/>
                  </a:lnTo>
                  <a:lnTo>
                    <a:pt x="73" y="2889"/>
                  </a:lnTo>
                  <a:lnTo>
                    <a:pt x="58" y="2903"/>
                  </a:lnTo>
                  <a:lnTo>
                    <a:pt x="43" y="2917"/>
                  </a:lnTo>
                  <a:lnTo>
                    <a:pt x="28" y="2930"/>
                  </a:lnTo>
                  <a:lnTo>
                    <a:pt x="14" y="2942"/>
                  </a:lnTo>
                  <a:lnTo>
                    <a:pt x="0" y="2955"/>
                  </a:lnTo>
                </a:path>
              </a:pathLst>
            </a:custGeom>
            <a:noFill/>
            <a:ln w="57150" cmpd="sng">
              <a:solidFill>
                <a:srgbClr val="3A8622"/>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17" name="Group 65"/>
          <p:cNvGrpSpPr>
            <a:grpSpLocks/>
          </p:cNvGrpSpPr>
          <p:nvPr/>
        </p:nvGrpSpPr>
        <p:grpSpPr bwMode="auto">
          <a:xfrm>
            <a:off x="4357180" y="2452534"/>
            <a:ext cx="1544637" cy="2058988"/>
            <a:chOff x="1767" y="2189"/>
            <a:chExt cx="973" cy="1297"/>
          </a:xfrm>
        </p:grpSpPr>
        <p:sp>
          <p:nvSpPr>
            <p:cNvPr id="118" name="Rectangle 66"/>
            <p:cNvSpPr>
              <a:spLocks noChangeAspect="1" noChangeArrowheads="1"/>
            </p:cNvSpPr>
            <p:nvPr/>
          </p:nvSpPr>
          <p:spPr bwMode="auto">
            <a:xfrm>
              <a:off x="2569" y="3292"/>
              <a:ext cx="171"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err="1">
                  <a:solidFill>
                    <a:schemeClr val="accent5">
                      <a:lumMod val="75000"/>
                    </a:schemeClr>
                  </a:solidFill>
                  <a:latin typeface="Times New Roman" pitchFamily="18" charset="0"/>
                  <a:cs typeface="Times New Roman" pitchFamily="18" charset="0"/>
                </a:rPr>
                <a:t>D</a:t>
              </a:r>
              <a:r>
                <a:rPr kumimoji="0" lang="en-US" sz="2000" b="1" i="1" baseline="-25000" dirty="0" err="1">
                  <a:solidFill>
                    <a:schemeClr val="accent5">
                      <a:lumMod val="75000"/>
                    </a:schemeClr>
                  </a:solidFill>
                  <a:latin typeface="Times New Roman" pitchFamily="18" charset="0"/>
                  <a:cs typeface="Times New Roman" pitchFamily="18" charset="0"/>
                </a:rPr>
                <a:t>d</a:t>
              </a:r>
              <a:endParaRPr kumimoji="0" lang="en-US" sz="2000" b="1" baseline="-25000" dirty="0">
                <a:solidFill>
                  <a:schemeClr val="accent5">
                    <a:lumMod val="75000"/>
                  </a:schemeClr>
                </a:solidFill>
                <a:latin typeface="Times New Roman" pitchFamily="18" charset="0"/>
                <a:cs typeface="Times New Roman" pitchFamily="18" charset="0"/>
              </a:endParaRPr>
            </a:p>
          </p:txBody>
        </p:sp>
        <p:sp>
          <p:nvSpPr>
            <p:cNvPr id="119" name="Freeform 67"/>
            <p:cNvSpPr>
              <a:spLocks noChangeAspect="1"/>
            </p:cNvSpPr>
            <p:nvPr/>
          </p:nvSpPr>
          <p:spPr bwMode="auto">
            <a:xfrm>
              <a:off x="1767" y="2189"/>
              <a:ext cx="778" cy="1183"/>
            </a:xfrm>
            <a:custGeom>
              <a:avLst/>
              <a:gdLst/>
              <a:ahLst/>
              <a:cxnLst>
                <a:cxn ang="0">
                  <a:pos x="15" y="47"/>
                </a:cxn>
                <a:cxn ang="0">
                  <a:pos x="47" y="139"/>
                </a:cxn>
                <a:cxn ang="0">
                  <a:pos x="80" y="231"/>
                </a:cxn>
                <a:cxn ang="0">
                  <a:pos x="115" y="322"/>
                </a:cxn>
                <a:cxn ang="0">
                  <a:pos x="152" y="412"/>
                </a:cxn>
                <a:cxn ang="0">
                  <a:pos x="191" y="502"/>
                </a:cxn>
                <a:cxn ang="0">
                  <a:pos x="230" y="591"/>
                </a:cxn>
                <a:cxn ang="0">
                  <a:pos x="272" y="680"/>
                </a:cxn>
                <a:cxn ang="0">
                  <a:pos x="314" y="768"/>
                </a:cxn>
                <a:cxn ang="0">
                  <a:pos x="358" y="855"/>
                </a:cxn>
                <a:cxn ang="0">
                  <a:pos x="404" y="940"/>
                </a:cxn>
                <a:cxn ang="0">
                  <a:pos x="449" y="1025"/>
                </a:cxn>
                <a:cxn ang="0">
                  <a:pos x="497" y="1110"/>
                </a:cxn>
                <a:cxn ang="0">
                  <a:pos x="545" y="1192"/>
                </a:cxn>
                <a:cxn ang="0">
                  <a:pos x="593" y="1274"/>
                </a:cxn>
                <a:cxn ang="0">
                  <a:pos x="643" y="1355"/>
                </a:cxn>
                <a:cxn ang="0">
                  <a:pos x="693" y="1434"/>
                </a:cxn>
                <a:cxn ang="0">
                  <a:pos x="743" y="1512"/>
                </a:cxn>
                <a:cxn ang="0">
                  <a:pos x="794" y="1590"/>
                </a:cxn>
                <a:cxn ang="0">
                  <a:pos x="845" y="1665"/>
                </a:cxn>
                <a:cxn ang="0">
                  <a:pos x="896" y="1739"/>
                </a:cxn>
                <a:cxn ang="0">
                  <a:pos x="947" y="1812"/>
                </a:cxn>
                <a:cxn ang="0">
                  <a:pos x="999" y="1883"/>
                </a:cxn>
                <a:cxn ang="0">
                  <a:pos x="1050" y="1952"/>
                </a:cxn>
                <a:cxn ang="0">
                  <a:pos x="1101" y="2020"/>
                </a:cxn>
                <a:cxn ang="0">
                  <a:pos x="1152" y="2087"/>
                </a:cxn>
                <a:cxn ang="0">
                  <a:pos x="1203" y="2151"/>
                </a:cxn>
                <a:cxn ang="0">
                  <a:pos x="1252" y="2214"/>
                </a:cxn>
                <a:cxn ang="0">
                  <a:pos x="1302" y="2275"/>
                </a:cxn>
                <a:cxn ang="0">
                  <a:pos x="1351" y="2334"/>
                </a:cxn>
                <a:cxn ang="0">
                  <a:pos x="1399" y="2390"/>
                </a:cxn>
                <a:cxn ang="0">
                  <a:pos x="1446" y="2444"/>
                </a:cxn>
                <a:cxn ang="0">
                  <a:pos x="1492" y="2498"/>
                </a:cxn>
                <a:cxn ang="0">
                  <a:pos x="1538" y="2549"/>
                </a:cxn>
                <a:cxn ang="0">
                  <a:pos x="1582" y="2597"/>
                </a:cxn>
                <a:cxn ang="0">
                  <a:pos x="1625" y="2643"/>
                </a:cxn>
                <a:cxn ang="0">
                  <a:pos x="1667" y="2688"/>
                </a:cxn>
                <a:cxn ang="0">
                  <a:pos x="1706" y="2729"/>
                </a:cxn>
                <a:cxn ang="0">
                  <a:pos x="1746" y="2769"/>
                </a:cxn>
                <a:cxn ang="0">
                  <a:pos x="1782" y="2806"/>
                </a:cxn>
                <a:cxn ang="0">
                  <a:pos x="1818" y="2841"/>
                </a:cxn>
                <a:cxn ang="0">
                  <a:pos x="1851" y="2873"/>
                </a:cxn>
                <a:cxn ang="0">
                  <a:pos x="1884" y="2903"/>
                </a:cxn>
                <a:cxn ang="0">
                  <a:pos x="1913" y="2930"/>
                </a:cxn>
                <a:cxn ang="0">
                  <a:pos x="1942" y="2955"/>
                </a:cxn>
              </a:cxnLst>
              <a:rect l="0" t="0" r="r" b="b"/>
              <a:pathLst>
                <a:path w="1942" h="2955">
                  <a:moveTo>
                    <a:pt x="0" y="0"/>
                  </a:moveTo>
                  <a:lnTo>
                    <a:pt x="15" y="47"/>
                  </a:lnTo>
                  <a:lnTo>
                    <a:pt x="31" y="93"/>
                  </a:lnTo>
                  <a:lnTo>
                    <a:pt x="47" y="139"/>
                  </a:lnTo>
                  <a:lnTo>
                    <a:pt x="63" y="185"/>
                  </a:lnTo>
                  <a:lnTo>
                    <a:pt x="80" y="231"/>
                  </a:lnTo>
                  <a:lnTo>
                    <a:pt x="97" y="276"/>
                  </a:lnTo>
                  <a:lnTo>
                    <a:pt x="115" y="322"/>
                  </a:lnTo>
                  <a:lnTo>
                    <a:pt x="133" y="367"/>
                  </a:lnTo>
                  <a:lnTo>
                    <a:pt x="152" y="412"/>
                  </a:lnTo>
                  <a:lnTo>
                    <a:pt x="171" y="457"/>
                  </a:lnTo>
                  <a:lnTo>
                    <a:pt x="191" y="502"/>
                  </a:lnTo>
                  <a:lnTo>
                    <a:pt x="210" y="546"/>
                  </a:lnTo>
                  <a:lnTo>
                    <a:pt x="230" y="591"/>
                  </a:lnTo>
                  <a:lnTo>
                    <a:pt x="251" y="636"/>
                  </a:lnTo>
                  <a:lnTo>
                    <a:pt x="272" y="680"/>
                  </a:lnTo>
                  <a:lnTo>
                    <a:pt x="293" y="724"/>
                  </a:lnTo>
                  <a:lnTo>
                    <a:pt x="314" y="768"/>
                  </a:lnTo>
                  <a:lnTo>
                    <a:pt x="337" y="811"/>
                  </a:lnTo>
                  <a:lnTo>
                    <a:pt x="358" y="855"/>
                  </a:lnTo>
                  <a:lnTo>
                    <a:pt x="380" y="897"/>
                  </a:lnTo>
                  <a:lnTo>
                    <a:pt x="404" y="940"/>
                  </a:lnTo>
                  <a:lnTo>
                    <a:pt x="426" y="983"/>
                  </a:lnTo>
                  <a:lnTo>
                    <a:pt x="449" y="1025"/>
                  </a:lnTo>
                  <a:lnTo>
                    <a:pt x="473" y="1067"/>
                  </a:lnTo>
                  <a:lnTo>
                    <a:pt x="497" y="1110"/>
                  </a:lnTo>
                  <a:lnTo>
                    <a:pt x="520" y="1151"/>
                  </a:lnTo>
                  <a:lnTo>
                    <a:pt x="545" y="1192"/>
                  </a:lnTo>
                  <a:lnTo>
                    <a:pt x="569" y="1233"/>
                  </a:lnTo>
                  <a:lnTo>
                    <a:pt x="593" y="1274"/>
                  </a:lnTo>
                  <a:lnTo>
                    <a:pt x="618" y="1315"/>
                  </a:lnTo>
                  <a:lnTo>
                    <a:pt x="643" y="1355"/>
                  </a:lnTo>
                  <a:lnTo>
                    <a:pt x="667" y="1395"/>
                  </a:lnTo>
                  <a:lnTo>
                    <a:pt x="693" y="1434"/>
                  </a:lnTo>
                  <a:lnTo>
                    <a:pt x="718" y="1474"/>
                  </a:lnTo>
                  <a:lnTo>
                    <a:pt x="743" y="1512"/>
                  </a:lnTo>
                  <a:lnTo>
                    <a:pt x="769" y="1551"/>
                  </a:lnTo>
                  <a:lnTo>
                    <a:pt x="794" y="1590"/>
                  </a:lnTo>
                  <a:lnTo>
                    <a:pt x="819" y="1627"/>
                  </a:lnTo>
                  <a:lnTo>
                    <a:pt x="845" y="1665"/>
                  </a:lnTo>
                  <a:lnTo>
                    <a:pt x="870" y="1702"/>
                  </a:lnTo>
                  <a:lnTo>
                    <a:pt x="896" y="1739"/>
                  </a:lnTo>
                  <a:lnTo>
                    <a:pt x="922" y="1775"/>
                  </a:lnTo>
                  <a:lnTo>
                    <a:pt x="947" y="1812"/>
                  </a:lnTo>
                  <a:lnTo>
                    <a:pt x="973" y="1847"/>
                  </a:lnTo>
                  <a:lnTo>
                    <a:pt x="999" y="1883"/>
                  </a:lnTo>
                  <a:lnTo>
                    <a:pt x="1024" y="1917"/>
                  </a:lnTo>
                  <a:lnTo>
                    <a:pt x="1050" y="1952"/>
                  </a:lnTo>
                  <a:lnTo>
                    <a:pt x="1076" y="1986"/>
                  </a:lnTo>
                  <a:lnTo>
                    <a:pt x="1101" y="2020"/>
                  </a:lnTo>
                  <a:lnTo>
                    <a:pt x="1126" y="2053"/>
                  </a:lnTo>
                  <a:lnTo>
                    <a:pt x="1152" y="2087"/>
                  </a:lnTo>
                  <a:lnTo>
                    <a:pt x="1177" y="2119"/>
                  </a:lnTo>
                  <a:lnTo>
                    <a:pt x="1203" y="2151"/>
                  </a:lnTo>
                  <a:lnTo>
                    <a:pt x="1228" y="2182"/>
                  </a:lnTo>
                  <a:lnTo>
                    <a:pt x="1252" y="2214"/>
                  </a:lnTo>
                  <a:lnTo>
                    <a:pt x="1278" y="2244"/>
                  </a:lnTo>
                  <a:lnTo>
                    <a:pt x="1302" y="2275"/>
                  </a:lnTo>
                  <a:lnTo>
                    <a:pt x="1326" y="2304"/>
                  </a:lnTo>
                  <a:lnTo>
                    <a:pt x="1351" y="2334"/>
                  </a:lnTo>
                  <a:lnTo>
                    <a:pt x="1375" y="2362"/>
                  </a:lnTo>
                  <a:lnTo>
                    <a:pt x="1399" y="2390"/>
                  </a:lnTo>
                  <a:lnTo>
                    <a:pt x="1423" y="2417"/>
                  </a:lnTo>
                  <a:lnTo>
                    <a:pt x="1446" y="2444"/>
                  </a:lnTo>
                  <a:lnTo>
                    <a:pt x="1469" y="2472"/>
                  </a:lnTo>
                  <a:lnTo>
                    <a:pt x="1492" y="2498"/>
                  </a:lnTo>
                  <a:lnTo>
                    <a:pt x="1515" y="2523"/>
                  </a:lnTo>
                  <a:lnTo>
                    <a:pt x="1538" y="2549"/>
                  </a:lnTo>
                  <a:lnTo>
                    <a:pt x="1560" y="2573"/>
                  </a:lnTo>
                  <a:lnTo>
                    <a:pt x="1582" y="2597"/>
                  </a:lnTo>
                  <a:lnTo>
                    <a:pt x="1604" y="2621"/>
                  </a:lnTo>
                  <a:lnTo>
                    <a:pt x="1625" y="2643"/>
                  </a:lnTo>
                  <a:lnTo>
                    <a:pt x="1646" y="2666"/>
                  </a:lnTo>
                  <a:lnTo>
                    <a:pt x="1667" y="2688"/>
                  </a:lnTo>
                  <a:lnTo>
                    <a:pt x="1687" y="2709"/>
                  </a:lnTo>
                  <a:lnTo>
                    <a:pt x="1706" y="2729"/>
                  </a:lnTo>
                  <a:lnTo>
                    <a:pt x="1727" y="2750"/>
                  </a:lnTo>
                  <a:lnTo>
                    <a:pt x="1746" y="2769"/>
                  </a:lnTo>
                  <a:lnTo>
                    <a:pt x="1764" y="2788"/>
                  </a:lnTo>
                  <a:lnTo>
                    <a:pt x="1782" y="2806"/>
                  </a:lnTo>
                  <a:lnTo>
                    <a:pt x="1801" y="2824"/>
                  </a:lnTo>
                  <a:lnTo>
                    <a:pt x="1818" y="2841"/>
                  </a:lnTo>
                  <a:lnTo>
                    <a:pt x="1835" y="2857"/>
                  </a:lnTo>
                  <a:lnTo>
                    <a:pt x="1851" y="2873"/>
                  </a:lnTo>
                  <a:lnTo>
                    <a:pt x="1868" y="2889"/>
                  </a:lnTo>
                  <a:lnTo>
                    <a:pt x="1884" y="2903"/>
                  </a:lnTo>
                  <a:lnTo>
                    <a:pt x="1899" y="2917"/>
                  </a:lnTo>
                  <a:lnTo>
                    <a:pt x="1913" y="2930"/>
                  </a:lnTo>
                  <a:lnTo>
                    <a:pt x="1927" y="2942"/>
                  </a:lnTo>
                  <a:lnTo>
                    <a:pt x="1942" y="2955"/>
                  </a:lnTo>
                </a:path>
              </a:pathLst>
            </a:custGeom>
            <a:noFill/>
            <a:ln w="57150" cmpd="sng">
              <a:solidFill>
                <a:schemeClr val="accent5">
                  <a:lumMod val="75000"/>
                </a:schemeClr>
              </a:solidFill>
              <a:prstDash val="solid"/>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20" name="Group 59"/>
          <p:cNvGrpSpPr>
            <a:grpSpLocks/>
          </p:cNvGrpSpPr>
          <p:nvPr/>
        </p:nvGrpSpPr>
        <p:grpSpPr bwMode="auto">
          <a:xfrm>
            <a:off x="4844237" y="3332867"/>
            <a:ext cx="460368" cy="307947"/>
            <a:chOff x="2096" y="2355"/>
            <a:chExt cx="497" cy="788"/>
          </a:xfrm>
          <a:solidFill>
            <a:srgbClr val="FFFF00"/>
          </a:solidFill>
        </p:grpSpPr>
        <p:sp>
          <p:nvSpPr>
            <p:cNvPr id="121" name="Rectangle 17"/>
            <p:cNvSpPr>
              <a:spLocks noChangeAspect="1" noChangeArrowheads="1"/>
            </p:cNvSpPr>
            <p:nvPr/>
          </p:nvSpPr>
          <p:spPr bwMode="auto">
            <a:xfrm>
              <a:off x="2316" y="2355"/>
              <a:ext cx="277" cy="788"/>
            </a:xfrm>
            <a:prstGeom prst="rect">
              <a:avLst/>
            </a:prstGeom>
            <a:noFill/>
            <a:ln w="9525">
              <a:noFill/>
              <a:miter lim="800000"/>
              <a:headEnd/>
              <a:tailEnd/>
            </a:ln>
          </p:spPr>
          <p:txBody>
            <a:bodyPr wrap="square" lIns="0" tIns="0" rIns="0" bIns="0">
              <a:prstTxWarp prst="textNoShape">
                <a:avLst/>
              </a:prstTxWarp>
              <a:spAutoFit/>
            </a:bodyPr>
            <a:lstStyle/>
            <a:p>
              <a:r>
                <a:rPr kumimoji="0" lang="en-US" sz="2000" i="1" dirty="0">
                  <a:solidFill>
                    <a:srgbClr val="000000"/>
                  </a:solidFill>
                  <a:latin typeface="Times New Roman" pitchFamily="18" charset="0"/>
                  <a:cs typeface="Times New Roman" pitchFamily="18" charset="0"/>
                </a:rPr>
                <a:t>a</a:t>
              </a:r>
              <a:endParaRPr kumimoji="0" lang="en-US" sz="2000" b="0" dirty="0">
                <a:solidFill>
                  <a:schemeClr val="tx1"/>
                </a:solidFill>
                <a:latin typeface="Times New Roman" pitchFamily="18" charset="0"/>
                <a:cs typeface="Times New Roman" pitchFamily="18" charset="0"/>
              </a:endParaRPr>
            </a:p>
          </p:txBody>
        </p:sp>
        <p:sp>
          <p:nvSpPr>
            <p:cNvPr id="122" name="Oval 38"/>
            <p:cNvSpPr>
              <a:spLocks noChangeAspect="1" noChangeArrowheads="1"/>
            </p:cNvSpPr>
            <p:nvPr/>
          </p:nvSpPr>
          <p:spPr bwMode="auto">
            <a:xfrm>
              <a:off x="2096" y="2700"/>
              <a:ext cx="155" cy="309"/>
            </a:xfrm>
            <a:prstGeom prst="ellipse">
              <a:avLst/>
            </a:prstGeom>
            <a:grpFill/>
            <a:ln w="38100">
              <a:solidFill>
                <a:schemeClr val="tx1"/>
              </a:solidFill>
              <a:round/>
              <a:headEnd/>
              <a:tailEnd type="none" w="lg" len="lg"/>
            </a:ln>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grpSp>
      <p:sp>
        <p:nvSpPr>
          <p:cNvPr id="43" name="Rectangle 29"/>
          <p:cNvSpPr>
            <a:spLocks noChangeAspect="1" noChangeArrowheads="1"/>
          </p:cNvSpPr>
          <p:nvPr/>
        </p:nvSpPr>
        <p:spPr bwMode="auto">
          <a:xfrm>
            <a:off x="5618608" y="4979816"/>
            <a:ext cx="457200" cy="32019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smtClean="0">
                <a:solidFill>
                  <a:srgbClr val="000000"/>
                </a:solidFill>
                <a:latin typeface="Times New Roman" pitchFamily="18" charset="0"/>
                <a:cs typeface="Times New Roman" pitchFamily="18" charset="0"/>
              </a:rPr>
              <a:t>Shoes</a:t>
            </a:r>
            <a:endParaRPr kumimoji="0" lang="en-US" sz="1200" b="0" i="1" dirty="0">
              <a:solidFill>
                <a:srgbClr val="000000"/>
              </a:solidFill>
              <a:latin typeface="Times New Roman" pitchFamily="18" charset="0"/>
              <a:cs typeface="Times New Roman" pitchFamily="18" charset="0"/>
            </a:endParaRPr>
          </a:p>
          <a:p>
            <a:pPr>
              <a:lnSpc>
                <a:spcPct val="80000"/>
              </a:lnSpc>
            </a:pPr>
            <a:r>
              <a:rPr kumimoji="0" lang="en-US" sz="1200" b="0" i="1" dirty="0" smtClean="0">
                <a:solidFill>
                  <a:srgbClr val="000000"/>
                </a:solidFill>
                <a:latin typeface="Times New Roman" pitchFamily="18" charset="0"/>
                <a:cs typeface="Times New Roman" pitchFamily="18" charset="0"/>
              </a:rPr>
              <a:t>(pairs</a:t>
            </a:r>
            <a:r>
              <a:rPr kumimoji="0" lang="en-US" sz="1200" b="0" i="1" dirty="0">
                <a:solidFill>
                  <a:srgbClr val="000000"/>
                </a:solidFill>
                <a:latin typeface="Times New Roman" pitchFamily="18" charset="0"/>
                <a:cs typeface="Times New Roman" pitchFamily="18" charset="0"/>
              </a:rPr>
              <a:t>) </a:t>
            </a:r>
          </a:p>
        </p:txBody>
      </p:sp>
      <p:sp>
        <p:nvSpPr>
          <p:cNvPr id="44" name="Rectangle 97"/>
          <p:cNvSpPr>
            <a:spLocks noChangeAspect="1" noChangeArrowheads="1"/>
          </p:cNvSpPr>
          <p:nvPr/>
        </p:nvSpPr>
        <p:spPr bwMode="auto">
          <a:xfrm>
            <a:off x="8337106" y="4974097"/>
            <a:ext cx="512763" cy="34539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400" dirty="0">
                <a:solidFill>
                  <a:srgbClr val="000000"/>
                </a:solidFill>
                <a:latin typeface="Times New Roman" pitchFamily="18" charset="0"/>
                <a:cs typeface="Times New Roman" pitchFamily="18" charset="0"/>
              </a:rPr>
              <a:t>Shoes</a:t>
            </a:r>
          </a:p>
          <a:p>
            <a:pPr>
              <a:lnSpc>
                <a:spcPct val="80000"/>
              </a:lnSpc>
            </a:pPr>
            <a:r>
              <a:rPr lang="en-US" sz="1400" dirty="0">
                <a:solidFill>
                  <a:srgbClr val="000000"/>
                </a:solidFill>
                <a:latin typeface="Times New Roman" pitchFamily="18" charset="0"/>
                <a:cs typeface="Times New Roman" pitchFamily="18" charset="0"/>
              </a:rPr>
              <a:t>(pairs) </a:t>
            </a:r>
          </a:p>
        </p:txBody>
      </p:sp>
      <p:sp>
        <p:nvSpPr>
          <p:cNvPr id="46" name="Rectangle 44"/>
          <p:cNvSpPr>
            <a:spLocks noChangeAspect="1" noChangeArrowheads="1"/>
          </p:cNvSpPr>
          <p:nvPr/>
        </p:nvSpPr>
        <p:spPr bwMode="auto">
          <a:xfrm>
            <a:off x="4325887" y="3793934"/>
            <a:ext cx="112713" cy="304800"/>
          </a:xfrm>
          <a:prstGeom prst="rect">
            <a:avLst/>
          </a:prstGeom>
          <a:noFill/>
          <a:ln w="9525">
            <a:noFill/>
            <a:miter lim="800000"/>
            <a:headEnd/>
            <a:tailEnd/>
          </a:ln>
        </p:spPr>
        <p:txBody>
          <a:bodyPr wrap="none" lIns="0" tIns="0" rIns="0" bIns="0">
            <a:prstTxWarp prst="textNoShape">
              <a:avLst/>
            </a:prstTxWarp>
            <a:spAutoFit/>
          </a:bodyPr>
          <a:lstStyle/>
          <a:p>
            <a:r>
              <a:rPr kumimoji="0" lang="en-US" sz="2000" i="1" dirty="0">
                <a:solidFill>
                  <a:srgbClr val="000000"/>
                </a:solidFill>
                <a:latin typeface="Times New Roman" pitchFamily="18" charset="0"/>
                <a:cs typeface="Times New Roman" pitchFamily="18" charset="0"/>
              </a:rPr>
              <a:t>c</a:t>
            </a:r>
            <a:endParaRPr kumimoji="0" lang="en-US" sz="2000" b="0" dirty="0">
              <a:solidFill>
                <a:schemeClr val="tx1"/>
              </a:solidFill>
              <a:latin typeface="Times New Roman" pitchFamily="18" charset="0"/>
              <a:cs typeface="Times New Roman" pitchFamily="18" charset="0"/>
            </a:endParaRPr>
          </a:p>
        </p:txBody>
      </p:sp>
      <p:sp>
        <p:nvSpPr>
          <p:cNvPr id="47" name="Rectangle 45"/>
          <p:cNvSpPr>
            <a:spLocks noChangeAspect="1" noChangeArrowheads="1"/>
          </p:cNvSpPr>
          <p:nvPr/>
        </p:nvSpPr>
        <p:spPr bwMode="auto">
          <a:xfrm>
            <a:off x="5357762" y="3779647"/>
            <a:ext cx="127000" cy="304800"/>
          </a:xfrm>
          <a:prstGeom prst="rect">
            <a:avLst/>
          </a:prstGeom>
          <a:noFill/>
          <a:ln w="9525">
            <a:noFill/>
            <a:miter lim="800000"/>
            <a:headEnd/>
            <a:tailEnd/>
          </a:ln>
        </p:spPr>
        <p:txBody>
          <a:bodyPr wrap="none" lIns="0" tIns="0" rIns="0" bIns="0">
            <a:prstTxWarp prst="textNoShape">
              <a:avLst/>
            </a:prstTxWarp>
            <a:spAutoFit/>
          </a:bodyPr>
          <a:lstStyle/>
          <a:p>
            <a:r>
              <a:rPr kumimoji="0" lang="en-US" sz="2000" i="1" dirty="0">
                <a:solidFill>
                  <a:srgbClr val="000000"/>
                </a:solidFill>
                <a:latin typeface="Times New Roman" pitchFamily="18" charset="0"/>
                <a:cs typeface="Times New Roman" pitchFamily="18" charset="0"/>
              </a:rPr>
              <a:t>b</a:t>
            </a:r>
            <a:endParaRPr kumimoji="0" lang="en-US" sz="2000" b="0" dirty="0">
              <a:solidFill>
                <a:schemeClr val="tx1"/>
              </a:solidFill>
              <a:latin typeface="Times New Roman" pitchFamily="18" charset="0"/>
              <a:cs typeface="Times New Roman" pitchFamily="18" charset="0"/>
            </a:endParaRPr>
          </a:p>
        </p:txBody>
      </p:sp>
      <p:sp>
        <p:nvSpPr>
          <p:cNvPr id="48" name="Line 48"/>
          <p:cNvSpPr>
            <a:spLocks noChangeShapeType="1"/>
          </p:cNvSpPr>
          <p:nvPr/>
        </p:nvSpPr>
        <p:spPr bwMode="auto">
          <a:xfrm flipH="1">
            <a:off x="6754572" y="4095940"/>
            <a:ext cx="940357" cy="0"/>
          </a:xfrm>
          <a:prstGeom prst="line">
            <a:avLst/>
          </a:prstGeom>
          <a:noFill/>
          <a:ln w="57150" cap="rnd">
            <a:solidFill>
              <a:srgbClr val="3366CC"/>
            </a:solidFill>
            <a:prstDash val="sysDot"/>
            <a:round/>
            <a:headEnd/>
            <a:tailEnd type="none" w="lg" len="lg"/>
          </a:ln>
          <a:effectLst/>
        </p:spPr>
        <p:txBody>
          <a:bodyPr wrap="square">
            <a:prstTxWarp prst="textNoShape">
              <a:avLst/>
            </a:prstTxWarp>
            <a:spAutoFit/>
          </a:bodyPr>
          <a:lstStyle/>
          <a:p>
            <a:endParaRPr lang="en-US">
              <a:latin typeface="Times New Roman" pitchFamily="18" charset="0"/>
              <a:cs typeface="Times New Roman" pitchFamily="18" charset="0"/>
            </a:endParaRPr>
          </a:p>
        </p:txBody>
      </p:sp>
      <p:sp>
        <p:nvSpPr>
          <p:cNvPr id="49" name="Line 50"/>
          <p:cNvSpPr>
            <a:spLocks noChangeAspect="1" noChangeShapeType="1"/>
          </p:cNvSpPr>
          <p:nvPr/>
        </p:nvSpPr>
        <p:spPr bwMode="auto">
          <a:xfrm>
            <a:off x="6187137" y="4107053"/>
            <a:ext cx="182676" cy="0"/>
          </a:xfrm>
          <a:prstGeom prst="line">
            <a:avLst/>
          </a:prstGeom>
          <a:noFill/>
          <a:ln w="57150" cap="rnd">
            <a:solidFill>
              <a:srgbClr val="3366CC"/>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50" name="Rectangle 52"/>
          <p:cNvSpPr>
            <a:spLocks noChangeAspect="1" noChangeArrowheads="1"/>
          </p:cNvSpPr>
          <p:nvPr/>
        </p:nvSpPr>
        <p:spPr bwMode="auto">
          <a:xfrm>
            <a:off x="4319918" y="5087747"/>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err="1">
                <a:solidFill>
                  <a:srgbClr val="000000"/>
                </a:solidFill>
                <a:latin typeface="Times New Roman" pitchFamily="18" charset="0"/>
                <a:cs typeface="Times New Roman" pitchFamily="18" charset="0"/>
              </a:rPr>
              <a:t>Q</a:t>
            </a:r>
            <a:r>
              <a:rPr kumimoji="0" lang="en-US" b="1" i="1" baseline="-25000" dirty="0" err="1">
                <a:solidFill>
                  <a:srgbClr val="000000"/>
                </a:solidFill>
                <a:latin typeface="Times New Roman" pitchFamily="18" charset="0"/>
                <a:cs typeface="Times New Roman" pitchFamily="18" charset="0"/>
              </a:rPr>
              <a:t>p</a:t>
            </a:r>
            <a:endParaRPr kumimoji="0" lang="en-US" b="1" baseline="-25000" dirty="0">
              <a:solidFill>
                <a:schemeClr val="tx1"/>
              </a:solidFill>
              <a:latin typeface="Times New Roman" pitchFamily="18" charset="0"/>
              <a:cs typeface="Times New Roman" pitchFamily="18" charset="0"/>
            </a:endParaRPr>
          </a:p>
        </p:txBody>
      </p:sp>
      <p:sp>
        <p:nvSpPr>
          <p:cNvPr id="51" name="Rectangle 53"/>
          <p:cNvSpPr>
            <a:spLocks noChangeAspect="1" noChangeArrowheads="1"/>
          </p:cNvSpPr>
          <p:nvPr/>
        </p:nvSpPr>
        <p:spPr bwMode="auto">
          <a:xfrm>
            <a:off x="5226381" y="5087747"/>
            <a:ext cx="235642"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pitchFamily="18" charset="0"/>
                <a:cs typeface="Times New Roman" pitchFamily="18" charset="0"/>
              </a:rPr>
              <a:t>Q</a:t>
            </a:r>
            <a:r>
              <a:rPr kumimoji="0" lang="en-US" b="1" i="1" baseline="-25000">
                <a:solidFill>
                  <a:srgbClr val="000000"/>
                </a:solidFill>
                <a:latin typeface="Times New Roman" pitchFamily="18" charset="0"/>
                <a:cs typeface="Times New Roman" pitchFamily="18" charset="0"/>
              </a:rPr>
              <a:t>c</a:t>
            </a:r>
            <a:endParaRPr kumimoji="0" lang="en-US" b="1" baseline="-25000">
              <a:solidFill>
                <a:schemeClr val="tx1"/>
              </a:solidFill>
              <a:latin typeface="Times New Roman" pitchFamily="18" charset="0"/>
              <a:cs typeface="Times New Roman" pitchFamily="18" charset="0"/>
            </a:endParaRPr>
          </a:p>
        </p:txBody>
      </p:sp>
      <p:sp>
        <p:nvSpPr>
          <p:cNvPr id="52" name="Line 54"/>
          <p:cNvSpPr>
            <a:spLocks noChangeAspect="1" noChangeShapeType="1"/>
          </p:cNvSpPr>
          <p:nvPr/>
        </p:nvSpPr>
        <p:spPr bwMode="auto">
          <a:xfrm>
            <a:off x="4453268" y="4182174"/>
            <a:ext cx="0" cy="870282"/>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53" name="Line 55"/>
          <p:cNvSpPr>
            <a:spLocks noChangeAspect="1" noChangeShapeType="1"/>
          </p:cNvSpPr>
          <p:nvPr/>
        </p:nvSpPr>
        <p:spPr bwMode="auto">
          <a:xfrm>
            <a:off x="5347032" y="4183762"/>
            <a:ext cx="0" cy="888148"/>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54" name="Freeform 60"/>
          <p:cNvSpPr>
            <a:spLocks noChangeAspect="1"/>
          </p:cNvSpPr>
          <p:nvPr/>
        </p:nvSpPr>
        <p:spPr bwMode="auto">
          <a:xfrm flipV="1">
            <a:off x="4458031" y="4908740"/>
            <a:ext cx="873125" cy="96838"/>
          </a:xfrm>
          <a:custGeom>
            <a:avLst/>
            <a:gdLst/>
            <a:ahLst/>
            <a:cxnLst>
              <a:cxn ang="0">
                <a:pos x="0" y="0"/>
              </a:cxn>
              <a:cxn ang="0">
                <a:pos x="140" y="141"/>
              </a:cxn>
              <a:cxn ang="0">
                <a:pos x="1966" y="141"/>
              </a:cxn>
              <a:cxn ang="0">
                <a:pos x="2106" y="0"/>
              </a:cxn>
            </a:cxnLst>
            <a:rect l="0" t="0" r="r" b="b"/>
            <a:pathLst>
              <a:path w="2106" h="141">
                <a:moveTo>
                  <a:pt x="0" y="0"/>
                </a:moveTo>
                <a:lnTo>
                  <a:pt x="140" y="141"/>
                </a:lnTo>
                <a:lnTo>
                  <a:pt x="1966" y="141"/>
                </a:lnTo>
                <a:lnTo>
                  <a:pt x="2106"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endParaRPr lang="en-US">
              <a:latin typeface="Times New Roman" pitchFamily="18" charset="0"/>
              <a:cs typeface="Times New Roman" pitchFamily="18" charset="0"/>
            </a:endParaRPr>
          </a:p>
        </p:txBody>
      </p:sp>
      <p:grpSp>
        <p:nvGrpSpPr>
          <p:cNvPr id="55" name="Group 68"/>
          <p:cNvGrpSpPr>
            <a:grpSpLocks/>
          </p:cNvGrpSpPr>
          <p:nvPr/>
        </p:nvGrpSpPr>
        <p:grpSpPr bwMode="auto">
          <a:xfrm>
            <a:off x="2913393" y="4592837"/>
            <a:ext cx="1987550" cy="306388"/>
            <a:chOff x="860" y="3538"/>
            <a:chExt cx="1252" cy="193"/>
          </a:xfrm>
        </p:grpSpPr>
        <p:sp>
          <p:nvSpPr>
            <p:cNvPr id="58" name="Line 58"/>
            <p:cNvSpPr>
              <a:spLocks noChangeShapeType="1"/>
            </p:cNvSpPr>
            <p:nvPr/>
          </p:nvSpPr>
          <p:spPr bwMode="auto">
            <a:xfrm flipV="1">
              <a:off x="1583" y="3633"/>
              <a:ext cx="529" cy="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latin typeface="Times New Roman" pitchFamily="18" charset="0"/>
                <a:cs typeface="Times New Roman" pitchFamily="18" charset="0"/>
              </a:endParaRPr>
            </a:p>
          </p:txBody>
        </p:sp>
        <p:sp>
          <p:nvSpPr>
            <p:cNvPr id="59" name="Line 59"/>
            <p:cNvSpPr>
              <a:spLocks noChangeShapeType="1"/>
            </p:cNvSpPr>
            <p:nvPr/>
          </p:nvSpPr>
          <p:spPr bwMode="auto">
            <a:xfrm flipV="1">
              <a:off x="2106" y="3627"/>
              <a:ext cx="0" cy="104"/>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latin typeface="Times New Roman" pitchFamily="18" charset="0"/>
                <a:cs typeface="Times New Roman" pitchFamily="18" charset="0"/>
              </a:endParaRPr>
            </a:p>
          </p:txBody>
        </p:sp>
        <p:sp>
          <p:nvSpPr>
            <p:cNvPr id="60" name="Rectangle 62"/>
            <p:cNvSpPr>
              <a:spLocks noChangeArrowheads="1"/>
            </p:cNvSpPr>
            <p:nvPr/>
          </p:nvSpPr>
          <p:spPr bwMode="auto">
            <a:xfrm>
              <a:off x="860" y="3538"/>
              <a:ext cx="705" cy="180"/>
            </a:xfrm>
            <a:prstGeom prst="rect">
              <a:avLst/>
            </a:prstGeom>
            <a:solidFill>
              <a:srgbClr val="FFFFCC"/>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a:latin typeface="Times New Roman" pitchFamily="18" charset="0"/>
                <a:cs typeface="Times New Roman" pitchFamily="18" charset="0"/>
              </a:endParaRPr>
            </a:p>
          </p:txBody>
        </p:sp>
        <p:sp>
          <p:nvSpPr>
            <p:cNvPr id="62" name="Rectangle 63"/>
            <p:cNvSpPr>
              <a:spLocks noChangeAspect="1" noChangeArrowheads="1"/>
            </p:cNvSpPr>
            <p:nvPr/>
          </p:nvSpPr>
          <p:spPr bwMode="auto">
            <a:xfrm>
              <a:off x="878" y="3545"/>
              <a:ext cx="665"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U.S. imports</a:t>
              </a:r>
            </a:p>
          </p:txBody>
        </p:sp>
      </p:grpSp>
      <p:grpSp>
        <p:nvGrpSpPr>
          <p:cNvPr id="63" name="Group 67"/>
          <p:cNvGrpSpPr>
            <a:grpSpLocks/>
          </p:cNvGrpSpPr>
          <p:nvPr/>
        </p:nvGrpSpPr>
        <p:grpSpPr bwMode="auto">
          <a:xfrm>
            <a:off x="3600896" y="3946715"/>
            <a:ext cx="2570048" cy="307975"/>
            <a:chOff x="1342" y="3131"/>
            <a:chExt cx="1570" cy="194"/>
          </a:xfrm>
        </p:grpSpPr>
        <p:sp>
          <p:nvSpPr>
            <p:cNvPr id="64" name="Rectangle 47"/>
            <p:cNvSpPr>
              <a:spLocks noChangeAspect="1" noChangeArrowheads="1"/>
            </p:cNvSpPr>
            <p:nvPr/>
          </p:nvSpPr>
          <p:spPr bwMode="auto">
            <a:xfrm>
              <a:off x="2750" y="3131"/>
              <a:ext cx="162" cy="194"/>
            </a:xfrm>
            <a:prstGeom prst="rect">
              <a:avLst/>
            </a:prstGeom>
            <a:noFill/>
            <a:ln w="31750" cap="rnd">
              <a:noFill/>
              <a:prstDash val="sysDot"/>
              <a:miter lim="800000"/>
              <a:headEnd/>
              <a:tailEnd/>
            </a:ln>
          </p:spPr>
          <p:txBody>
            <a:bodyPr wrap="none" lIns="0" tIns="0" rIns="0" bIns="0">
              <a:prstTxWarp prst="textNoShape">
                <a:avLst/>
              </a:prstTxWarp>
              <a:spAutoFit/>
            </a:bodyPr>
            <a:lstStyle/>
            <a:p>
              <a:r>
                <a:rPr kumimoji="0" lang="en-US" sz="2000" b="1" i="1" dirty="0" err="1">
                  <a:solidFill>
                    <a:srgbClr val="2A53A6"/>
                  </a:solidFill>
                  <a:latin typeface="Times New Roman" pitchFamily="18" charset="0"/>
                  <a:cs typeface="Times New Roman" pitchFamily="18" charset="0"/>
                </a:rPr>
                <a:t>S</a:t>
              </a:r>
              <a:r>
                <a:rPr kumimoji="0" lang="en-US" sz="2000" b="1" i="1" baseline="-25000" dirty="0" err="1">
                  <a:solidFill>
                    <a:srgbClr val="2A53A6"/>
                  </a:solidFill>
                  <a:latin typeface="Times New Roman" pitchFamily="18" charset="0"/>
                  <a:cs typeface="Times New Roman" pitchFamily="18" charset="0"/>
                </a:rPr>
                <a:t>w</a:t>
              </a:r>
              <a:endParaRPr kumimoji="0" lang="en-US" sz="2000" b="1" baseline="-25000" dirty="0">
                <a:solidFill>
                  <a:srgbClr val="2A53A6"/>
                </a:solidFill>
                <a:latin typeface="Times New Roman" pitchFamily="18" charset="0"/>
                <a:cs typeface="Times New Roman" pitchFamily="18" charset="0"/>
              </a:endParaRPr>
            </a:p>
          </p:txBody>
        </p:sp>
        <p:sp>
          <p:nvSpPr>
            <p:cNvPr id="65" name="Line 46"/>
            <p:cNvSpPr>
              <a:spLocks noChangeAspect="1" noChangeShapeType="1"/>
            </p:cNvSpPr>
            <p:nvPr/>
          </p:nvSpPr>
          <p:spPr bwMode="auto">
            <a:xfrm>
              <a:off x="1342" y="3230"/>
              <a:ext cx="1369" cy="1"/>
            </a:xfrm>
            <a:prstGeom prst="line">
              <a:avLst/>
            </a:prstGeom>
            <a:noFill/>
            <a:ln w="57150">
              <a:solidFill>
                <a:srgbClr val="3366CC"/>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123" name="Oval 44"/>
          <p:cNvSpPr>
            <a:spLocks noChangeAspect="1" noChangeArrowheads="1"/>
          </p:cNvSpPr>
          <p:nvPr/>
        </p:nvSpPr>
        <p:spPr bwMode="auto">
          <a:xfrm>
            <a:off x="7675233" y="4027512"/>
            <a:ext cx="135267" cy="135268"/>
          </a:xfrm>
          <a:prstGeom prst="ellipse">
            <a:avLst/>
          </a:prstGeom>
          <a:solidFill>
            <a:srgbClr val="FFFF00"/>
          </a:solidFill>
          <a:ln w="38100">
            <a:solidFill>
              <a:schemeClr val="tx1"/>
            </a:solidFill>
            <a:round/>
            <a:headEnd/>
            <a:tailEnd type="none" w="lg" len="lg"/>
          </a:ln>
          <a:effectLst/>
        </p:spPr>
        <p:txBody>
          <a:bodyPr wrap="square" anchor="ctr">
            <a:prstTxWarp prst="textNoShape">
              <a:avLst/>
            </a:prstTxWarp>
            <a:spAutoFit/>
          </a:bodyPr>
          <a:lstStyle/>
          <a:p>
            <a:endParaRPr lang="en-US"/>
          </a:p>
        </p:txBody>
      </p:sp>
      <p:sp>
        <p:nvSpPr>
          <p:cNvPr id="74" name="Rectangle 43"/>
          <p:cNvSpPr>
            <a:spLocks noChangeAspect="1" noChangeArrowheads="1"/>
          </p:cNvSpPr>
          <p:nvPr/>
        </p:nvSpPr>
        <p:spPr bwMode="auto">
          <a:xfrm>
            <a:off x="3314852" y="3951090"/>
            <a:ext cx="243656"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P</a:t>
            </a:r>
            <a:r>
              <a:rPr kumimoji="0" lang="en-US" b="1" i="1" baseline="-25000" dirty="0">
                <a:solidFill>
                  <a:srgbClr val="000000"/>
                </a:solidFill>
                <a:latin typeface="Times New Roman" pitchFamily="18" charset="0"/>
                <a:cs typeface="Times New Roman" pitchFamily="18" charset="0"/>
              </a:rPr>
              <a:t>w</a:t>
            </a:r>
            <a:endParaRPr kumimoji="0" lang="en-US" b="1" i="1" baseline="-25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53219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7" presetClass="entr" presetSubtype="2"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p:cTn id="13" dur="500" fill="hold"/>
                                        <p:tgtEl>
                                          <p:spTgt spid="48"/>
                                        </p:tgtEl>
                                        <p:attrNameLst>
                                          <p:attrName>ppt_x</p:attrName>
                                        </p:attrNameLst>
                                      </p:cBhvr>
                                      <p:tavLst>
                                        <p:tav tm="0">
                                          <p:val>
                                            <p:strVal val="#ppt_x+#ppt_w/2"/>
                                          </p:val>
                                        </p:tav>
                                        <p:tav tm="100000">
                                          <p:val>
                                            <p:strVal val="#ppt_x"/>
                                          </p:val>
                                        </p:tav>
                                      </p:tavLst>
                                    </p:anim>
                                    <p:anim calcmode="lin" valueType="num">
                                      <p:cBhvr>
                                        <p:cTn id="14" dur="500" fill="hold"/>
                                        <p:tgtEl>
                                          <p:spTgt spid="48"/>
                                        </p:tgtEl>
                                        <p:attrNameLst>
                                          <p:attrName>ppt_y</p:attrName>
                                        </p:attrNameLst>
                                      </p:cBhvr>
                                      <p:tavLst>
                                        <p:tav tm="0">
                                          <p:val>
                                            <p:strVal val="#ppt_y"/>
                                          </p:val>
                                        </p:tav>
                                        <p:tav tm="100000">
                                          <p:val>
                                            <p:strVal val="#ppt_y"/>
                                          </p:val>
                                        </p:tav>
                                      </p:tavLst>
                                    </p:anim>
                                    <p:anim calcmode="lin" valueType="num">
                                      <p:cBhvr>
                                        <p:cTn id="15" dur="500" fill="hold"/>
                                        <p:tgtEl>
                                          <p:spTgt spid="48"/>
                                        </p:tgtEl>
                                        <p:attrNameLst>
                                          <p:attrName>ppt_w</p:attrName>
                                        </p:attrNameLst>
                                      </p:cBhvr>
                                      <p:tavLst>
                                        <p:tav tm="0">
                                          <p:val>
                                            <p:fltVal val="0"/>
                                          </p:val>
                                        </p:tav>
                                        <p:tav tm="100000">
                                          <p:val>
                                            <p:strVal val="#ppt_w"/>
                                          </p:val>
                                        </p:tav>
                                      </p:tavLst>
                                    </p:anim>
                                    <p:anim calcmode="lin" valueType="num">
                                      <p:cBhvr>
                                        <p:cTn id="16" dur="500" fill="hold"/>
                                        <p:tgtEl>
                                          <p:spTgt spid="48"/>
                                        </p:tgtEl>
                                        <p:attrNameLst>
                                          <p:attrName>ppt_h</p:attrName>
                                        </p:attrNameLst>
                                      </p:cBhvr>
                                      <p:tavLst>
                                        <p:tav tm="0">
                                          <p:val>
                                            <p:strVal val="#ppt_h"/>
                                          </p:val>
                                        </p:tav>
                                        <p:tav tm="100000">
                                          <p:val>
                                            <p:strVal val="#ppt_h"/>
                                          </p:val>
                                        </p:tav>
                                      </p:tavLst>
                                    </p:anim>
                                  </p:childTnLst>
                                </p:cTn>
                              </p:par>
                            </p:childTnLst>
                          </p:cTn>
                        </p:par>
                        <p:par>
                          <p:cTn id="17" fill="hold">
                            <p:stCondLst>
                              <p:cond delay="1000"/>
                            </p:stCondLst>
                            <p:childTnLst>
                              <p:par>
                                <p:cTn id="18" presetID="17" presetClass="entr" presetSubtype="2" fill="hold" grpId="0" nodeType="afterEffect">
                                  <p:stCondLst>
                                    <p:cond delay="0"/>
                                  </p:stCondLst>
                                  <p:childTnLst>
                                    <p:set>
                                      <p:cBhvr>
                                        <p:cTn id="19" dur="1" fill="hold">
                                          <p:stCondLst>
                                            <p:cond delay="0"/>
                                          </p:stCondLst>
                                        </p:cTn>
                                        <p:tgtEl>
                                          <p:spTgt spid="49"/>
                                        </p:tgtEl>
                                        <p:attrNameLst>
                                          <p:attrName>style.visibility</p:attrName>
                                        </p:attrNameLst>
                                      </p:cBhvr>
                                      <p:to>
                                        <p:strVal val="visible"/>
                                      </p:to>
                                    </p:set>
                                    <p:anim calcmode="lin" valueType="num">
                                      <p:cBhvr>
                                        <p:cTn id="20" dur="500" fill="hold"/>
                                        <p:tgtEl>
                                          <p:spTgt spid="49"/>
                                        </p:tgtEl>
                                        <p:attrNameLst>
                                          <p:attrName>ppt_x</p:attrName>
                                        </p:attrNameLst>
                                      </p:cBhvr>
                                      <p:tavLst>
                                        <p:tav tm="0">
                                          <p:val>
                                            <p:strVal val="#ppt_x+#ppt_w/2"/>
                                          </p:val>
                                        </p:tav>
                                        <p:tav tm="100000">
                                          <p:val>
                                            <p:strVal val="#ppt_x"/>
                                          </p:val>
                                        </p:tav>
                                      </p:tavLst>
                                    </p:anim>
                                    <p:anim calcmode="lin" valueType="num">
                                      <p:cBhvr>
                                        <p:cTn id="21" dur="500" fill="hold"/>
                                        <p:tgtEl>
                                          <p:spTgt spid="49"/>
                                        </p:tgtEl>
                                        <p:attrNameLst>
                                          <p:attrName>ppt_y</p:attrName>
                                        </p:attrNameLst>
                                      </p:cBhvr>
                                      <p:tavLst>
                                        <p:tav tm="0">
                                          <p:val>
                                            <p:strVal val="#ppt_y"/>
                                          </p:val>
                                        </p:tav>
                                        <p:tav tm="100000">
                                          <p:val>
                                            <p:strVal val="#ppt_y"/>
                                          </p:val>
                                        </p:tav>
                                      </p:tavLst>
                                    </p:anim>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strVal val="#ppt_h"/>
                                          </p:val>
                                        </p:tav>
                                        <p:tav tm="100000">
                                          <p:val>
                                            <p:strVal val="#ppt_h"/>
                                          </p:val>
                                        </p:tav>
                                      </p:tavLst>
                                    </p:anim>
                                  </p:childTnLst>
                                </p:cTn>
                              </p:par>
                            </p:childTnLst>
                          </p:cTn>
                        </p:par>
                        <p:par>
                          <p:cTn id="24" fill="hold">
                            <p:stCondLst>
                              <p:cond delay="1500"/>
                            </p:stCondLst>
                            <p:childTnLst>
                              <p:par>
                                <p:cTn id="25" presetID="17" presetClass="entr" presetSubtype="2" fill="hold" nodeType="afterEffect">
                                  <p:stCondLst>
                                    <p:cond delay="0"/>
                                  </p:stCondLst>
                                  <p:childTnLst>
                                    <p:set>
                                      <p:cBhvr>
                                        <p:cTn id="26" dur="1" fill="hold">
                                          <p:stCondLst>
                                            <p:cond delay="0"/>
                                          </p:stCondLst>
                                        </p:cTn>
                                        <p:tgtEl>
                                          <p:spTgt spid="63"/>
                                        </p:tgtEl>
                                        <p:attrNameLst>
                                          <p:attrName>style.visibility</p:attrName>
                                        </p:attrNameLst>
                                      </p:cBhvr>
                                      <p:to>
                                        <p:strVal val="visible"/>
                                      </p:to>
                                    </p:set>
                                    <p:anim calcmode="lin" valueType="num">
                                      <p:cBhvr>
                                        <p:cTn id="27" dur="500" fill="hold"/>
                                        <p:tgtEl>
                                          <p:spTgt spid="63"/>
                                        </p:tgtEl>
                                        <p:attrNameLst>
                                          <p:attrName>ppt_x</p:attrName>
                                        </p:attrNameLst>
                                      </p:cBhvr>
                                      <p:tavLst>
                                        <p:tav tm="0">
                                          <p:val>
                                            <p:strVal val="#ppt_x+#ppt_w/2"/>
                                          </p:val>
                                        </p:tav>
                                        <p:tav tm="100000">
                                          <p:val>
                                            <p:strVal val="#ppt_x"/>
                                          </p:val>
                                        </p:tav>
                                      </p:tavLst>
                                    </p:anim>
                                    <p:anim calcmode="lin" valueType="num">
                                      <p:cBhvr>
                                        <p:cTn id="28" dur="500" fill="hold"/>
                                        <p:tgtEl>
                                          <p:spTgt spid="63"/>
                                        </p:tgtEl>
                                        <p:attrNameLst>
                                          <p:attrName>ppt_y</p:attrName>
                                        </p:attrNameLst>
                                      </p:cBhvr>
                                      <p:tavLst>
                                        <p:tav tm="0">
                                          <p:val>
                                            <p:strVal val="#ppt_y"/>
                                          </p:val>
                                        </p:tav>
                                        <p:tav tm="100000">
                                          <p:val>
                                            <p:strVal val="#ppt_y"/>
                                          </p:val>
                                        </p:tav>
                                      </p:tavLst>
                                    </p:anim>
                                    <p:anim calcmode="lin" valueType="num">
                                      <p:cBhvr>
                                        <p:cTn id="29" dur="500" fill="hold"/>
                                        <p:tgtEl>
                                          <p:spTgt spid="63"/>
                                        </p:tgtEl>
                                        <p:attrNameLst>
                                          <p:attrName>ppt_w</p:attrName>
                                        </p:attrNameLst>
                                      </p:cBhvr>
                                      <p:tavLst>
                                        <p:tav tm="0">
                                          <p:val>
                                            <p:fltVal val="0"/>
                                          </p:val>
                                        </p:tav>
                                        <p:tav tm="100000">
                                          <p:val>
                                            <p:strVal val="#ppt_w"/>
                                          </p:val>
                                        </p:tav>
                                      </p:tavLst>
                                    </p:anim>
                                    <p:anim calcmode="lin" valueType="num">
                                      <p:cBhvr>
                                        <p:cTn id="30" dur="500" fill="hold"/>
                                        <p:tgtEl>
                                          <p:spTgt spid="63"/>
                                        </p:tgtEl>
                                        <p:attrNameLst>
                                          <p:attrName>ppt_h</p:attrName>
                                        </p:attrNameLst>
                                      </p:cBhvr>
                                      <p:tavLst>
                                        <p:tav tm="0">
                                          <p:val>
                                            <p:strVal val="#ppt_h"/>
                                          </p:val>
                                        </p:tav>
                                        <p:tav tm="100000">
                                          <p:val>
                                            <p:strVal val="#ppt_h"/>
                                          </p:val>
                                        </p:tav>
                                      </p:tavLst>
                                    </p:anim>
                                  </p:childTnLst>
                                </p:cTn>
                              </p:par>
                            </p:childTnLst>
                          </p:cTn>
                        </p:par>
                        <p:par>
                          <p:cTn id="31" fill="hold">
                            <p:stCondLst>
                              <p:cond delay="2000"/>
                            </p:stCondLst>
                            <p:childTnLst>
                              <p:par>
                                <p:cTn id="32" presetID="23" presetClass="entr" presetSubtype="288" fill="hold" grpId="0" nodeType="afterEffect">
                                  <p:stCondLst>
                                    <p:cond delay="0"/>
                                  </p:stCondLst>
                                  <p:childTnLst>
                                    <p:set>
                                      <p:cBhvr>
                                        <p:cTn id="33" dur="1" fill="hold">
                                          <p:stCondLst>
                                            <p:cond delay="0"/>
                                          </p:stCondLst>
                                        </p:cTn>
                                        <p:tgtEl>
                                          <p:spTgt spid="74"/>
                                        </p:tgtEl>
                                        <p:attrNameLst>
                                          <p:attrName>style.visibility</p:attrName>
                                        </p:attrNameLst>
                                      </p:cBhvr>
                                      <p:to>
                                        <p:strVal val="visible"/>
                                      </p:to>
                                    </p:set>
                                    <p:anim calcmode="lin" valueType="num">
                                      <p:cBhvr>
                                        <p:cTn id="34" dur="500" fill="hold"/>
                                        <p:tgtEl>
                                          <p:spTgt spid="74"/>
                                        </p:tgtEl>
                                        <p:attrNameLst>
                                          <p:attrName>ppt_w</p:attrName>
                                        </p:attrNameLst>
                                      </p:cBhvr>
                                      <p:tavLst>
                                        <p:tav tm="0">
                                          <p:val>
                                            <p:strVal val="4/3*#ppt_w"/>
                                          </p:val>
                                        </p:tav>
                                        <p:tav tm="100000">
                                          <p:val>
                                            <p:strVal val="#ppt_w"/>
                                          </p:val>
                                        </p:tav>
                                      </p:tavLst>
                                    </p:anim>
                                    <p:anim calcmode="lin" valueType="num">
                                      <p:cBhvr>
                                        <p:cTn id="35" dur="500" fill="hold"/>
                                        <p:tgtEl>
                                          <p:spTgt spid="74"/>
                                        </p:tgtEl>
                                        <p:attrNameLst>
                                          <p:attrName>ppt_h</p:attrName>
                                        </p:attrNameLst>
                                      </p:cBhvr>
                                      <p:tavLst>
                                        <p:tav tm="0">
                                          <p:val>
                                            <p:strVal val="4/3*#ppt_h"/>
                                          </p:val>
                                        </p:tav>
                                        <p:tav tm="100000">
                                          <p:val>
                                            <p:strVal val="#ppt_h"/>
                                          </p:val>
                                        </p:tav>
                                      </p:tavLst>
                                    </p:anim>
                                  </p:childTnLst>
                                </p:cTn>
                              </p:par>
                            </p:childTnLst>
                          </p:cTn>
                        </p:par>
                        <p:par>
                          <p:cTn id="36" fill="hold">
                            <p:stCondLst>
                              <p:cond delay="2500"/>
                            </p:stCondLst>
                            <p:childTnLst>
                              <p:par>
                                <p:cTn id="37" presetID="9" presetClass="entr" presetSubtype="0"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dissolve">
                                      <p:cBhvr>
                                        <p:cTn id="39" dur="500"/>
                                        <p:tgtEl>
                                          <p:spTgt spid="47"/>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dissolve">
                                      <p:cBhvr>
                                        <p:cTn id="42" dur="500"/>
                                        <p:tgtEl>
                                          <p:spTgt spid="46"/>
                                        </p:tgtEl>
                                      </p:cBhvr>
                                    </p:animEffect>
                                  </p:childTnLst>
                                </p:cTn>
                              </p:par>
                              <p:par>
                                <p:cTn id="43" presetID="17" presetClass="entr" presetSubtype="1"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 calcmode="lin" valueType="num">
                                      <p:cBhvr>
                                        <p:cTn id="45" dur="500" fill="hold"/>
                                        <p:tgtEl>
                                          <p:spTgt spid="52"/>
                                        </p:tgtEl>
                                        <p:attrNameLst>
                                          <p:attrName>ppt_x</p:attrName>
                                        </p:attrNameLst>
                                      </p:cBhvr>
                                      <p:tavLst>
                                        <p:tav tm="0">
                                          <p:val>
                                            <p:strVal val="#ppt_x"/>
                                          </p:val>
                                        </p:tav>
                                        <p:tav tm="100000">
                                          <p:val>
                                            <p:strVal val="#ppt_x"/>
                                          </p:val>
                                        </p:tav>
                                      </p:tavLst>
                                    </p:anim>
                                    <p:anim calcmode="lin" valueType="num">
                                      <p:cBhvr>
                                        <p:cTn id="46" dur="500" fill="hold"/>
                                        <p:tgtEl>
                                          <p:spTgt spid="52"/>
                                        </p:tgtEl>
                                        <p:attrNameLst>
                                          <p:attrName>ppt_y</p:attrName>
                                        </p:attrNameLst>
                                      </p:cBhvr>
                                      <p:tavLst>
                                        <p:tav tm="0">
                                          <p:val>
                                            <p:strVal val="#ppt_y-#ppt_h/2"/>
                                          </p:val>
                                        </p:tav>
                                        <p:tav tm="100000">
                                          <p:val>
                                            <p:strVal val="#ppt_y"/>
                                          </p:val>
                                        </p:tav>
                                      </p:tavLst>
                                    </p:anim>
                                    <p:anim calcmode="lin" valueType="num">
                                      <p:cBhvr>
                                        <p:cTn id="47" dur="500" fill="hold"/>
                                        <p:tgtEl>
                                          <p:spTgt spid="52"/>
                                        </p:tgtEl>
                                        <p:attrNameLst>
                                          <p:attrName>ppt_w</p:attrName>
                                        </p:attrNameLst>
                                      </p:cBhvr>
                                      <p:tavLst>
                                        <p:tav tm="0">
                                          <p:val>
                                            <p:strVal val="#ppt_w"/>
                                          </p:val>
                                        </p:tav>
                                        <p:tav tm="100000">
                                          <p:val>
                                            <p:strVal val="#ppt_w"/>
                                          </p:val>
                                        </p:tav>
                                      </p:tavLst>
                                    </p:anim>
                                    <p:anim calcmode="lin" valueType="num">
                                      <p:cBhvr>
                                        <p:cTn id="48" dur="500" fill="hold"/>
                                        <p:tgtEl>
                                          <p:spTgt spid="52"/>
                                        </p:tgtEl>
                                        <p:attrNameLst>
                                          <p:attrName>ppt_h</p:attrName>
                                        </p:attrNameLst>
                                      </p:cBhvr>
                                      <p:tavLst>
                                        <p:tav tm="0">
                                          <p:val>
                                            <p:fltVal val="0"/>
                                          </p:val>
                                        </p:tav>
                                        <p:tav tm="100000">
                                          <p:val>
                                            <p:strVal val="#ppt_h"/>
                                          </p:val>
                                        </p:tav>
                                      </p:tavLst>
                                    </p:anim>
                                  </p:childTnLst>
                                </p:cTn>
                              </p:par>
                              <p:par>
                                <p:cTn id="49" presetID="17" presetClass="entr" presetSubtype="1"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p:cTn id="51" dur="500" fill="hold"/>
                                        <p:tgtEl>
                                          <p:spTgt spid="53"/>
                                        </p:tgtEl>
                                        <p:attrNameLst>
                                          <p:attrName>ppt_x</p:attrName>
                                        </p:attrNameLst>
                                      </p:cBhvr>
                                      <p:tavLst>
                                        <p:tav tm="0">
                                          <p:val>
                                            <p:strVal val="#ppt_x"/>
                                          </p:val>
                                        </p:tav>
                                        <p:tav tm="100000">
                                          <p:val>
                                            <p:strVal val="#ppt_x"/>
                                          </p:val>
                                        </p:tav>
                                      </p:tavLst>
                                    </p:anim>
                                    <p:anim calcmode="lin" valueType="num">
                                      <p:cBhvr>
                                        <p:cTn id="52" dur="500" fill="hold"/>
                                        <p:tgtEl>
                                          <p:spTgt spid="53"/>
                                        </p:tgtEl>
                                        <p:attrNameLst>
                                          <p:attrName>ppt_y</p:attrName>
                                        </p:attrNameLst>
                                      </p:cBhvr>
                                      <p:tavLst>
                                        <p:tav tm="0">
                                          <p:val>
                                            <p:strVal val="#ppt_y-#ppt_h/2"/>
                                          </p:val>
                                        </p:tav>
                                        <p:tav tm="100000">
                                          <p:val>
                                            <p:strVal val="#ppt_y"/>
                                          </p:val>
                                        </p:tav>
                                      </p:tavLst>
                                    </p:anim>
                                    <p:anim calcmode="lin" valueType="num">
                                      <p:cBhvr>
                                        <p:cTn id="53" dur="500" fill="hold"/>
                                        <p:tgtEl>
                                          <p:spTgt spid="53"/>
                                        </p:tgtEl>
                                        <p:attrNameLst>
                                          <p:attrName>ppt_w</p:attrName>
                                        </p:attrNameLst>
                                      </p:cBhvr>
                                      <p:tavLst>
                                        <p:tav tm="0">
                                          <p:val>
                                            <p:strVal val="#ppt_w"/>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childTnLst>
                                </p:cTn>
                              </p:par>
                            </p:childTnLst>
                          </p:cTn>
                        </p:par>
                        <p:par>
                          <p:cTn id="55" fill="hold">
                            <p:stCondLst>
                              <p:cond delay="3000"/>
                            </p:stCondLst>
                            <p:childTnLst>
                              <p:par>
                                <p:cTn id="56" presetID="23" presetClass="entr" presetSubtype="288" fill="hold" grpId="0" nodeType="afterEffect">
                                  <p:stCondLst>
                                    <p:cond delay="0"/>
                                  </p:stCondLst>
                                  <p:childTnLst>
                                    <p:set>
                                      <p:cBhvr>
                                        <p:cTn id="57" dur="1" fill="hold">
                                          <p:stCondLst>
                                            <p:cond delay="0"/>
                                          </p:stCondLst>
                                        </p:cTn>
                                        <p:tgtEl>
                                          <p:spTgt spid="50"/>
                                        </p:tgtEl>
                                        <p:attrNameLst>
                                          <p:attrName>style.visibility</p:attrName>
                                        </p:attrNameLst>
                                      </p:cBhvr>
                                      <p:to>
                                        <p:strVal val="visible"/>
                                      </p:to>
                                    </p:set>
                                    <p:anim calcmode="lin" valueType="num">
                                      <p:cBhvr>
                                        <p:cTn id="58" dur="500" fill="hold"/>
                                        <p:tgtEl>
                                          <p:spTgt spid="50"/>
                                        </p:tgtEl>
                                        <p:attrNameLst>
                                          <p:attrName>ppt_w</p:attrName>
                                        </p:attrNameLst>
                                      </p:cBhvr>
                                      <p:tavLst>
                                        <p:tav tm="0">
                                          <p:val>
                                            <p:strVal val="4/3*#ppt_w"/>
                                          </p:val>
                                        </p:tav>
                                        <p:tav tm="100000">
                                          <p:val>
                                            <p:strVal val="#ppt_w"/>
                                          </p:val>
                                        </p:tav>
                                      </p:tavLst>
                                    </p:anim>
                                    <p:anim calcmode="lin" valueType="num">
                                      <p:cBhvr>
                                        <p:cTn id="59" dur="500" fill="hold"/>
                                        <p:tgtEl>
                                          <p:spTgt spid="50"/>
                                        </p:tgtEl>
                                        <p:attrNameLst>
                                          <p:attrName>ppt_h</p:attrName>
                                        </p:attrNameLst>
                                      </p:cBhvr>
                                      <p:tavLst>
                                        <p:tav tm="0">
                                          <p:val>
                                            <p:strVal val="4/3*#ppt_h"/>
                                          </p:val>
                                        </p:tav>
                                        <p:tav tm="100000">
                                          <p:val>
                                            <p:strVal val="#ppt_h"/>
                                          </p:val>
                                        </p:tav>
                                      </p:tavLst>
                                    </p:anim>
                                  </p:childTnLst>
                                </p:cTn>
                              </p:par>
                              <p:par>
                                <p:cTn id="60" presetID="23" presetClass="entr" presetSubtype="288" fill="hold" grpId="0" nodeType="withEffect">
                                  <p:stCondLst>
                                    <p:cond delay="0"/>
                                  </p:stCondLst>
                                  <p:childTnLst>
                                    <p:set>
                                      <p:cBhvr>
                                        <p:cTn id="61" dur="1" fill="hold">
                                          <p:stCondLst>
                                            <p:cond delay="0"/>
                                          </p:stCondLst>
                                        </p:cTn>
                                        <p:tgtEl>
                                          <p:spTgt spid="51"/>
                                        </p:tgtEl>
                                        <p:attrNameLst>
                                          <p:attrName>style.visibility</p:attrName>
                                        </p:attrNameLst>
                                      </p:cBhvr>
                                      <p:to>
                                        <p:strVal val="visible"/>
                                      </p:to>
                                    </p:set>
                                    <p:anim calcmode="lin" valueType="num">
                                      <p:cBhvr>
                                        <p:cTn id="62" dur="500" fill="hold"/>
                                        <p:tgtEl>
                                          <p:spTgt spid="51"/>
                                        </p:tgtEl>
                                        <p:attrNameLst>
                                          <p:attrName>ppt_w</p:attrName>
                                        </p:attrNameLst>
                                      </p:cBhvr>
                                      <p:tavLst>
                                        <p:tav tm="0">
                                          <p:val>
                                            <p:strVal val="4/3*#ppt_w"/>
                                          </p:val>
                                        </p:tav>
                                        <p:tav tm="100000">
                                          <p:val>
                                            <p:strVal val="#ppt_w"/>
                                          </p:val>
                                        </p:tav>
                                      </p:tavLst>
                                    </p:anim>
                                    <p:anim calcmode="lin" valueType="num">
                                      <p:cBhvr>
                                        <p:cTn id="63" dur="500" fill="hold"/>
                                        <p:tgtEl>
                                          <p:spTgt spid="51"/>
                                        </p:tgtEl>
                                        <p:attrNameLst>
                                          <p:attrName>ppt_h</p:attrName>
                                        </p:attrNameLst>
                                      </p:cBhvr>
                                      <p:tavLst>
                                        <p:tav tm="0">
                                          <p:val>
                                            <p:strVal val="4/3*#ppt_h"/>
                                          </p:val>
                                        </p:tav>
                                        <p:tav tm="100000">
                                          <p:val>
                                            <p:strVal val="#ppt_h"/>
                                          </p:val>
                                        </p:tav>
                                      </p:tavLst>
                                    </p:anim>
                                  </p:childTnLst>
                                </p:cTn>
                              </p:par>
                            </p:childTnLst>
                          </p:cTn>
                        </p:par>
                        <p:par>
                          <p:cTn id="64" fill="hold">
                            <p:stCondLst>
                              <p:cond delay="3500"/>
                            </p:stCondLst>
                            <p:childTnLst>
                              <p:par>
                                <p:cTn id="65" presetID="17" presetClass="entr" presetSubtype="10" fill="hold" grpId="0" nodeType="afterEffect">
                                  <p:stCondLst>
                                    <p:cond delay="0"/>
                                  </p:stCondLst>
                                  <p:childTnLst>
                                    <p:set>
                                      <p:cBhvr>
                                        <p:cTn id="66" dur="1" fill="hold">
                                          <p:stCondLst>
                                            <p:cond delay="0"/>
                                          </p:stCondLst>
                                        </p:cTn>
                                        <p:tgtEl>
                                          <p:spTgt spid="54"/>
                                        </p:tgtEl>
                                        <p:attrNameLst>
                                          <p:attrName>style.visibility</p:attrName>
                                        </p:attrNameLst>
                                      </p:cBhvr>
                                      <p:to>
                                        <p:strVal val="visible"/>
                                      </p:to>
                                    </p:set>
                                    <p:anim calcmode="lin" valueType="num">
                                      <p:cBhvr>
                                        <p:cTn id="67" dur="500" fill="hold"/>
                                        <p:tgtEl>
                                          <p:spTgt spid="54"/>
                                        </p:tgtEl>
                                        <p:attrNameLst>
                                          <p:attrName>ppt_w</p:attrName>
                                        </p:attrNameLst>
                                      </p:cBhvr>
                                      <p:tavLst>
                                        <p:tav tm="0">
                                          <p:val>
                                            <p:fltVal val="0"/>
                                          </p:val>
                                        </p:tav>
                                        <p:tav tm="100000">
                                          <p:val>
                                            <p:strVal val="#ppt_w"/>
                                          </p:val>
                                        </p:tav>
                                      </p:tavLst>
                                    </p:anim>
                                    <p:anim calcmode="lin" valueType="num">
                                      <p:cBhvr>
                                        <p:cTn id="68" dur="500" fill="hold"/>
                                        <p:tgtEl>
                                          <p:spTgt spid="54"/>
                                        </p:tgtEl>
                                        <p:attrNameLst>
                                          <p:attrName>ppt_h</p:attrName>
                                        </p:attrNameLst>
                                      </p:cBhvr>
                                      <p:tavLst>
                                        <p:tav tm="0">
                                          <p:val>
                                            <p:strVal val="#ppt_h"/>
                                          </p:val>
                                        </p:tav>
                                        <p:tav tm="100000">
                                          <p:val>
                                            <p:strVal val="#ppt_h"/>
                                          </p:val>
                                        </p:tav>
                                      </p:tavLst>
                                    </p:anim>
                                  </p:childTnLst>
                                </p:cTn>
                              </p:par>
                            </p:childTnLst>
                          </p:cTn>
                        </p:par>
                        <p:par>
                          <p:cTn id="69" fill="hold">
                            <p:stCondLst>
                              <p:cond delay="4000"/>
                            </p:stCondLst>
                            <p:childTnLst>
                              <p:par>
                                <p:cTn id="70" presetID="17" presetClass="entr" presetSubtype="2"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ppt_x</p:attrName>
                                        </p:attrNameLst>
                                      </p:cBhvr>
                                      <p:tavLst>
                                        <p:tav tm="0">
                                          <p:val>
                                            <p:strVal val="#ppt_x+#ppt_w/2"/>
                                          </p:val>
                                        </p:tav>
                                        <p:tav tm="100000">
                                          <p:val>
                                            <p:strVal val="#ppt_x"/>
                                          </p:val>
                                        </p:tav>
                                      </p:tavLst>
                                    </p:anim>
                                    <p:anim calcmode="lin" valueType="num">
                                      <p:cBhvr>
                                        <p:cTn id="73" dur="500" fill="hold"/>
                                        <p:tgtEl>
                                          <p:spTgt spid="55"/>
                                        </p:tgtEl>
                                        <p:attrNameLst>
                                          <p:attrName>ppt_y</p:attrName>
                                        </p:attrNameLst>
                                      </p:cBhvr>
                                      <p:tavLst>
                                        <p:tav tm="0">
                                          <p:val>
                                            <p:strVal val="#ppt_y"/>
                                          </p:val>
                                        </p:tav>
                                        <p:tav tm="100000">
                                          <p:val>
                                            <p:strVal val="#ppt_y"/>
                                          </p:val>
                                        </p:tav>
                                      </p:tavLst>
                                    </p:anim>
                                    <p:anim calcmode="lin" valueType="num">
                                      <p:cBhvr>
                                        <p:cTn id="74" dur="500" fill="hold"/>
                                        <p:tgtEl>
                                          <p:spTgt spid="55"/>
                                        </p:tgtEl>
                                        <p:attrNameLst>
                                          <p:attrName>ppt_w</p:attrName>
                                        </p:attrNameLst>
                                      </p:cBhvr>
                                      <p:tavLst>
                                        <p:tav tm="0">
                                          <p:val>
                                            <p:fltVal val="0"/>
                                          </p:val>
                                        </p:tav>
                                        <p:tav tm="100000">
                                          <p:val>
                                            <p:strVal val="#ppt_w"/>
                                          </p:val>
                                        </p:tav>
                                      </p:tavLst>
                                    </p:anim>
                                    <p:anim calcmode="lin" valueType="num">
                                      <p:cBhvr>
                                        <p:cTn id="75" dur="500" fill="hold"/>
                                        <p:tgtEl>
                                          <p:spTgt spid="55"/>
                                        </p:tgtEl>
                                        <p:attrNameLst>
                                          <p:attrName>ppt_h</p:attrName>
                                        </p:attrNameLst>
                                      </p:cBhvr>
                                      <p:tavLst>
                                        <p:tav tm="0">
                                          <p:val>
                                            <p:strVal val="#ppt_h"/>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61">
                                            <p:txEl>
                                              <p:pRg st="1" end="1"/>
                                            </p:txEl>
                                          </p:spTgt>
                                        </p:tgtEl>
                                        <p:attrNameLst>
                                          <p:attrName>style.visibility</p:attrName>
                                        </p:attrNameLst>
                                      </p:cBhvr>
                                      <p:to>
                                        <p:strVal val="visible"/>
                                      </p:to>
                                    </p:set>
                                    <p:animEffect transition="in" filter="fade">
                                      <p:cBhvr>
                                        <p:cTn id="80" dur="500"/>
                                        <p:tgtEl>
                                          <p:spTgt spid="61">
                                            <p:txEl>
                                              <p:pRg st="1" end="1"/>
                                            </p:txEl>
                                          </p:spTgt>
                                        </p:tgtEl>
                                      </p:cBhvr>
                                    </p:animEffect>
                                    <p:anim calcmode="lin" valueType="num">
                                      <p:cBhvr>
                                        <p:cTn id="81"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82"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83" fill="hold">
                            <p:stCondLst>
                              <p:cond delay="500"/>
                            </p:stCondLst>
                            <p:childTnLst>
                              <p:par>
                                <p:cTn id="84" presetID="42" presetClass="entr" presetSubtype="0" fill="hold" grpId="0" nodeType="afterEffect">
                                  <p:stCondLst>
                                    <p:cond delay="0"/>
                                  </p:stCondLst>
                                  <p:childTnLst>
                                    <p:set>
                                      <p:cBhvr>
                                        <p:cTn id="85" dur="1" fill="hold">
                                          <p:stCondLst>
                                            <p:cond delay="0"/>
                                          </p:stCondLst>
                                        </p:cTn>
                                        <p:tgtEl>
                                          <p:spTgt spid="61">
                                            <p:txEl>
                                              <p:pRg st="2" end="2"/>
                                            </p:txEl>
                                          </p:spTgt>
                                        </p:tgtEl>
                                        <p:attrNameLst>
                                          <p:attrName>style.visibility</p:attrName>
                                        </p:attrNameLst>
                                      </p:cBhvr>
                                      <p:to>
                                        <p:strVal val="visible"/>
                                      </p:to>
                                    </p:set>
                                    <p:animEffect transition="in" filter="fade">
                                      <p:cBhvr>
                                        <p:cTn id="86" dur="500"/>
                                        <p:tgtEl>
                                          <p:spTgt spid="61">
                                            <p:txEl>
                                              <p:pRg st="2" end="2"/>
                                            </p:txEl>
                                          </p:spTgt>
                                        </p:tgtEl>
                                      </p:cBhvr>
                                    </p:animEffect>
                                    <p:anim calcmode="lin" valueType="num">
                                      <p:cBhvr>
                                        <p:cTn id="87"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88"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89" fill="hold">
                            <p:stCondLst>
                              <p:cond delay="1000"/>
                            </p:stCondLst>
                            <p:childTnLst>
                              <p:par>
                                <p:cTn id="90" presetID="9" presetClass="entr" presetSubtype="0" fill="hold" grpId="0" nodeType="afterEffect">
                                  <p:stCondLst>
                                    <p:cond delay="0"/>
                                  </p:stCondLst>
                                  <p:childTnLst>
                                    <p:set>
                                      <p:cBhvr>
                                        <p:cTn id="91" dur="1" fill="hold">
                                          <p:stCondLst>
                                            <p:cond delay="0"/>
                                          </p:stCondLst>
                                        </p:cTn>
                                        <p:tgtEl>
                                          <p:spTgt spid="45"/>
                                        </p:tgtEl>
                                        <p:attrNameLst>
                                          <p:attrName>style.visibility</p:attrName>
                                        </p:attrNameLst>
                                      </p:cBhvr>
                                      <p:to>
                                        <p:strVal val="visible"/>
                                      </p:to>
                                    </p:set>
                                    <p:animEffect transition="in" filter="dissolve">
                                      <p:cBhvr>
                                        <p:cTn id="9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61" grpId="0" uiExpand="1" build="p"/>
      <p:bldP spid="46" grpId="0"/>
      <p:bldP spid="47" grpId="0"/>
      <p:bldP spid="48" grpId="0" animBg="1"/>
      <p:bldP spid="49" grpId="0" animBg="1"/>
      <p:bldP spid="50" grpId="0"/>
      <p:bldP spid="51" grpId="0"/>
      <p:bldP spid="52" grpId="0" animBg="1"/>
      <p:bldP spid="53" grpId="0" animBg="1"/>
      <p:bldP spid="54" grpId="0" animBg="1"/>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The Trade Sector</a:t>
            </a:r>
            <a:br>
              <a:rPr lang="en-US" dirty="0"/>
            </a:br>
            <a:r>
              <a:rPr lang="en-US" dirty="0"/>
              <a:t>of the United States </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4482"/>
            <a:ext cx="8932985" cy="437083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09791"/>
            <a:ext cx="8904855" cy="667450"/>
          </a:xfrm>
        </p:spPr>
        <p:txBody>
          <a:bodyPr/>
          <a:lstStyle/>
          <a:p>
            <a:r>
              <a:rPr lang="en-US" dirty="0"/>
              <a:t>Summary:  </a:t>
            </a:r>
            <a:br>
              <a:rPr lang="en-US" dirty="0"/>
            </a:br>
            <a:r>
              <a:rPr lang="en-US" dirty="0"/>
              <a:t>Supply, Demand, </a:t>
            </a:r>
            <a:r>
              <a:rPr lang="en-US" dirty="0" smtClean="0"/>
              <a:t>&amp; Gains </a:t>
            </a:r>
            <a:r>
              <a:rPr lang="en-US" dirty="0"/>
              <a:t>from Trade</a:t>
            </a:r>
          </a:p>
        </p:txBody>
      </p:sp>
      <p:sp>
        <p:nvSpPr>
          <p:cNvPr id="3" name="Content Placeholder 2"/>
          <p:cNvSpPr>
            <a:spLocks noGrp="1"/>
          </p:cNvSpPr>
          <p:nvPr>
            <p:ph idx="1"/>
          </p:nvPr>
        </p:nvSpPr>
        <p:spPr>
          <a:xfrm>
            <a:off x="140675" y="1563626"/>
            <a:ext cx="8883750" cy="4480558"/>
          </a:xfrm>
        </p:spPr>
        <p:txBody>
          <a:bodyPr/>
          <a:lstStyle/>
          <a:p>
            <a:pPr marL="231775" indent="-231775"/>
            <a:r>
              <a:rPr lang="en-US" sz="2600" dirty="0">
                <a:solidFill>
                  <a:srgbClr val="32302A"/>
                </a:solidFill>
              </a:rPr>
              <a:t>International trade and specialization result in lower prices (and more domestic consumption) for imported products and higher prices (and less domestic consumption) for exported products. </a:t>
            </a:r>
          </a:p>
          <a:p>
            <a:pPr marL="231775" indent="-231775"/>
            <a:r>
              <a:rPr lang="en-US" sz="2600" dirty="0">
                <a:solidFill>
                  <a:srgbClr val="32302A"/>
                </a:solidFill>
              </a:rPr>
              <a:t>Trade makes it possible for domestic producers to obtain higher prices for the </a:t>
            </a:r>
            <a:r>
              <a:rPr lang="en-US" sz="2600" dirty="0" smtClean="0">
                <a:solidFill>
                  <a:srgbClr val="32302A"/>
                </a:solidFill>
              </a:rPr>
              <a:t>items </a:t>
            </a:r>
            <a:r>
              <a:rPr lang="en-US" sz="2600" dirty="0">
                <a:solidFill>
                  <a:srgbClr val="32302A"/>
                </a:solidFill>
              </a:rPr>
              <a:t>they export and for domestic consumers to buy imported items at lower prices.</a:t>
            </a:r>
          </a:p>
          <a:p>
            <a:pPr marL="231775" indent="-231775"/>
            <a:r>
              <a:rPr lang="en-US" sz="2600" dirty="0">
                <a:solidFill>
                  <a:srgbClr val="32302A"/>
                </a:solidFill>
              </a:rPr>
              <a:t>As a result, the residents of each nation are able to focus more of their resources on the things they do best (produce at a low cost), </a:t>
            </a:r>
            <a:r>
              <a:rPr lang="en-US" sz="2600" dirty="0" smtClean="0">
                <a:solidFill>
                  <a:srgbClr val="32302A"/>
                </a:solidFill>
              </a:rPr>
              <a:t>while </a:t>
            </a:r>
            <a:r>
              <a:rPr lang="en-US" sz="2600" dirty="0">
                <a:solidFill>
                  <a:srgbClr val="32302A"/>
                </a:solidFill>
              </a:rPr>
              <a:t>trading for those goods for which </a:t>
            </a:r>
            <a:r>
              <a:rPr lang="en-US" sz="2600" dirty="0" smtClean="0">
                <a:solidFill>
                  <a:srgbClr val="32302A"/>
                </a:solidFill>
              </a:rPr>
              <a:t>they </a:t>
            </a:r>
            <a:r>
              <a:rPr lang="en-US" sz="2600" dirty="0">
                <a:solidFill>
                  <a:srgbClr val="32302A"/>
                </a:solidFill>
              </a:rPr>
              <a:t>are high opportunity cost producers.</a:t>
            </a:r>
          </a:p>
        </p:txBody>
      </p:sp>
    </p:spTree>
    <p:extLst>
      <p:ext uri="{BB962C8B-B14F-4D97-AF65-F5344CB8AC3E}">
        <p14:creationId xmlns:p14="http://schemas.microsoft.com/office/powerpoint/2010/main" val="63781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State </a:t>
            </a:r>
            <a:r>
              <a:rPr lang="en-US" sz="2600" dirty="0">
                <a:solidFill>
                  <a:srgbClr val="32302A"/>
                </a:solidFill>
              </a:rPr>
              <a:t>the law of comparative advantage in </a:t>
            </a:r>
            <a:r>
              <a:rPr lang="en-US" sz="2600" dirty="0" smtClean="0">
                <a:solidFill>
                  <a:srgbClr val="32302A"/>
                </a:solidFill>
              </a:rPr>
              <a:t>your own </a:t>
            </a:r>
            <a:r>
              <a:rPr lang="en-US" sz="2600" dirty="0">
                <a:solidFill>
                  <a:srgbClr val="32302A"/>
                </a:solidFill>
              </a:rPr>
              <a:t>words</a:t>
            </a:r>
            <a:r>
              <a:rPr lang="en-US" sz="2600" dirty="0" smtClean="0">
                <a:solidFill>
                  <a:srgbClr val="32302A"/>
                </a:solidFill>
              </a:rPr>
              <a:t>.</a:t>
            </a:r>
            <a:br>
              <a:rPr lang="en-US" sz="2600" dirty="0" smtClean="0">
                <a:solidFill>
                  <a:srgbClr val="32302A"/>
                </a:solidFill>
              </a:rPr>
            </a:br>
            <a:r>
              <a:rPr lang="en-US" sz="600" dirty="0" smtClean="0">
                <a:solidFill>
                  <a:srgbClr val="32302A"/>
                </a:solidFill>
              </a:rPr>
              <a:t> </a:t>
            </a:r>
            <a:endParaRPr lang="en-US" sz="2600" dirty="0" smtClean="0">
              <a:solidFill>
                <a:srgbClr val="32302A"/>
              </a:solidFill>
            </a:endParaRPr>
          </a:p>
          <a:p>
            <a:pPr marL="341313" indent="-341313">
              <a:buAutoNum type="arabicPeriod"/>
            </a:pPr>
            <a:r>
              <a:rPr lang="en-US" sz="2600" dirty="0" smtClean="0">
                <a:solidFill>
                  <a:srgbClr val="32302A"/>
                </a:solidFill>
              </a:rPr>
              <a:t>Under </a:t>
            </a:r>
            <a:r>
              <a:rPr lang="en-US" sz="2600" dirty="0">
                <a:solidFill>
                  <a:srgbClr val="32302A"/>
                </a:solidFill>
              </a:rPr>
              <a:t>what conditions can a nation gain </a:t>
            </a:r>
            <a:r>
              <a:rPr lang="en-US" sz="2600" dirty="0" smtClean="0">
                <a:solidFill>
                  <a:srgbClr val="32302A"/>
                </a:solidFill>
              </a:rPr>
              <a:t>from international </a:t>
            </a:r>
            <a:r>
              <a:rPr lang="en-US" sz="2600" dirty="0">
                <a:solidFill>
                  <a:srgbClr val="32302A"/>
                </a:solidFill>
              </a:rPr>
              <a:t>trade</a:t>
            </a:r>
            <a:r>
              <a:rPr lang="en-US" sz="2600" dirty="0" smtClean="0">
                <a:solidFill>
                  <a:srgbClr val="32302A"/>
                </a:solidFill>
              </a:rPr>
              <a:t>?</a:t>
            </a:r>
            <a:br>
              <a:rPr lang="en-US" sz="2600" dirty="0" smtClean="0">
                <a:solidFill>
                  <a:srgbClr val="32302A"/>
                </a:solidFill>
              </a:rPr>
            </a:br>
            <a:r>
              <a:rPr lang="en-US" sz="700" dirty="0" smtClean="0">
                <a:solidFill>
                  <a:srgbClr val="32302A"/>
                </a:solidFill>
              </a:rPr>
              <a:t> </a:t>
            </a:r>
            <a:endParaRPr lang="en-US" sz="2600" dirty="0">
              <a:solidFill>
                <a:srgbClr val="32302A"/>
              </a:solidFill>
            </a:endParaRPr>
          </a:p>
          <a:p>
            <a:pPr marL="341313" indent="-341313">
              <a:buAutoNum type="arabicPeriod"/>
            </a:pPr>
            <a:r>
              <a:rPr lang="en-US" sz="2600" dirty="0" smtClean="0">
                <a:solidFill>
                  <a:srgbClr val="32302A"/>
                </a:solidFill>
              </a:rPr>
              <a:t>Do </a:t>
            </a:r>
            <a:r>
              <a:rPr lang="en-US" sz="2600" dirty="0">
                <a:solidFill>
                  <a:srgbClr val="32302A"/>
                </a:solidFill>
              </a:rPr>
              <a:t>you think the 50 states of the United States would be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better </a:t>
            </a:r>
            <a:r>
              <a:rPr lang="en-US" sz="2600" dirty="0">
                <a:solidFill>
                  <a:srgbClr val="32302A"/>
                </a:solidFill>
              </a:rPr>
              <a:t>off if each imposed trade barriers limiting trade across state boundaries? Do you think the countries of North and South America would be better off if there were no trade restrictions limiting trade across national boundaries?  </a:t>
            </a:r>
            <a:r>
              <a:rPr lang="en-US" sz="2600" dirty="0" smtClean="0">
                <a:solidFill>
                  <a:srgbClr val="32302A"/>
                </a:solidFill>
              </a:rPr>
              <a:t/>
            </a:r>
            <a:br>
              <a:rPr lang="en-US" sz="2600" dirty="0" smtClean="0">
                <a:solidFill>
                  <a:srgbClr val="32302A"/>
                </a:solidFill>
              </a:rPr>
            </a:br>
            <a:r>
              <a:rPr lang="en-US" sz="2600" i="1" dirty="0" smtClean="0">
                <a:solidFill>
                  <a:srgbClr val="32302A"/>
                </a:solidFill>
              </a:rPr>
              <a:t>Explain </a:t>
            </a:r>
            <a:r>
              <a:rPr lang="en-US" sz="2600" i="1" dirty="0">
                <a:solidFill>
                  <a:srgbClr val="32302A"/>
                </a:solidFill>
              </a:rPr>
              <a:t>your response</a:t>
            </a:r>
            <a:r>
              <a:rPr lang="en-US" sz="2600" dirty="0">
                <a:solidFill>
                  <a:srgbClr val="32302A"/>
                </a:solidFill>
              </a:rPr>
              <a:t>. </a:t>
            </a:r>
          </a:p>
        </p:txBody>
      </p:sp>
    </p:spTree>
    <p:extLst>
      <p:ext uri="{BB962C8B-B14F-4D97-AF65-F5344CB8AC3E}">
        <p14:creationId xmlns:p14="http://schemas.microsoft.com/office/powerpoint/2010/main" val="1580665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00138" cy="4403479"/>
          </a:xfrm>
        </p:spPr>
        <p:txBody>
          <a:bodyPr/>
          <a:lstStyle/>
          <a:p>
            <a:pPr marL="347663" indent="-347663">
              <a:buNone/>
            </a:pPr>
            <a:r>
              <a:rPr lang="en-US" sz="2600" dirty="0">
                <a:solidFill>
                  <a:srgbClr val="32302A"/>
                </a:solidFill>
              </a:rPr>
              <a:t>4. Are the following statements true or false? </a:t>
            </a:r>
            <a:endParaRPr lang="en-US" sz="2600" dirty="0" smtClean="0">
              <a:solidFill>
                <a:srgbClr val="32302A"/>
              </a:solidFill>
            </a:endParaRPr>
          </a:p>
          <a:p>
            <a:pPr marL="741363" indent="-457200">
              <a:buNone/>
            </a:pPr>
            <a:r>
              <a:rPr lang="en-US" sz="2600" dirty="0" smtClean="0">
                <a:solidFill>
                  <a:srgbClr val="32302A"/>
                </a:solidFill>
              </a:rPr>
              <a:t>a. “If </a:t>
            </a:r>
            <a:r>
              <a:rPr lang="en-US" sz="2600" dirty="0">
                <a:solidFill>
                  <a:srgbClr val="32302A"/>
                </a:solidFill>
              </a:rPr>
              <a:t>a nation is going to produce its </a:t>
            </a:r>
            <a:r>
              <a:rPr lang="en-US" sz="2600" dirty="0" smtClean="0">
                <a:solidFill>
                  <a:srgbClr val="32302A"/>
                </a:solidFill>
              </a:rPr>
              <a:t>maximum potential </a:t>
            </a:r>
            <a:r>
              <a:rPr lang="en-US" sz="2600" dirty="0">
                <a:solidFill>
                  <a:srgbClr val="32302A"/>
                </a:solidFill>
              </a:rPr>
              <a:t>output and achieve full employment</a:t>
            </a:r>
            <a:r>
              <a:rPr lang="en-US" sz="2600" dirty="0" smtClean="0">
                <a:solidFill>
                  <a:srgbClr val="32302A"/>
                </a:solidFill>
              </a:rPr>
              <a:t>, it </a:t>
            </a:r>
            <a:r>
              <a:rPr lang="en-US" sz="2600" dirty="0">
                <a:solidFill>
                  <a:srgbClr val="32302A"/>
                </a:solidFill>
              </a:rPr>
              <a:t>must impose tariffs and quotas in order </a:t>
            </a:r>
            <a:r>
              <a:rPr lang="en-US" sz="2600" dirty="0" smtClean="0">
                <a:solidFill>
                  <a:srgbClr val="32302A"/>
                </a:solidFill>
              </a:rPr>
              <a:t>to protect </a:t>
            </a:r>
            <a:r>
              <a:rPr lang="en-US" sz="2600" dirty="0">
                <a:solidFill>
                  <a:srgbClr val="32302A"/>
                </a:solidFill>
              </a:rPr>
              <a:t>domestic industries and jobs.” </a:t>
            </a:r>
          </a:p>
          <a:p>
            <a:pPr marL="741363" indent="-457200">
              <a:buNone/>
            </a:pPr>
            <a:r>
              <a:rPr lang="en-US" sz="2600" dirty="0">
                <a:solidFill>
                  <a:srgbClr val="32302A"/>
                </a:solidFill>
              </a:rPr>
              <a:t>b</a:t>
            </a:r>
            <a:r>
              <a:rPr lang="en-US" sz="2600" dirty="0" smtClean="0">
                <a:solidFill>
                  <a:srgbClr val="32302A"/>
                </a:solidFill>
              </a:rPr>
              <a:t>. “</a:t>
            </a:r>
            <a:r>
              <a:rPr lang="en-US" sz="2600" dirty="0">
                <a:solidFill>
                  <a:srgbClr val="32302A"/>
                </a:solidFill>
              </a:rPr>
              <a:t>Everyone benefits when trade barriers (</a:t>
            </a:r>
            <a:r>
              <a:rPr lang="en-US" sz="2600" dirty="0" smtClean="0">
                <a:solidFill>
                  <a:srgbClr val="32302A"/>
                </a:solidFill>
              </a:rPr>
              <a:t>for example</a:t>
            </a:r>
            <a:r>
              <a:rPr lang="en-US" sz="2600" dirty="0">
                <a:solidFill>
                  <a:srgbClr val="32302A"/>
                </a:solidFill>
              </a:rPr>
              <a:t>, tariffs and quotas) are removed</a:t>
            </a:r>
            <a:r>
              <a:rPr lang="en-US" sz="2600" dirty="0" smtClean="0">
                <a:solidFill>
                  <a:srgbClr val="32302A"/>
                </a:solidFill>
              </a:rPr>
              <a:t>.”</a:t>
            </a:r>
          </a:p>
          <a:p>
            <a:pPr marL="804863" indent="-520700">
              <a:buNone/>
            </a:pPr>
            <a:r>
              <a:rPr lang="en-US" sz="2600" dirty="0" smtClean="0">
                <a:solidFill>
                  <a:srgbClr val="32302A"/>
                </a:solidFill>
              </a:rPr>
              <a:t>c. “</a:t>
            </a:r>
            <a:r>
              <a:rPr lang="en-US" sz="2600" dirty="0">
                <a:solidFill>
                  <a:srgbClr val="32302A"/>
                </a:solidFill>
              </a:rPr>
              <a:t>When a country trades for those things </a:t>
            </a:r>
            <a:r>
              <a:rPr lang="en-US" sz="2600" dirty="0" smtClean="0">
                <a:solidFill>
                  <a:srgbClr val="32302A"/>
                </a:solidFill>
              </a:rPr>
              <a:t>for which </a:t>
            </a:r>
            <a:r>
              <a:rPr lang="en-US" sz="2600" dirty="0">
                <a:solidFill>
                  <a:srgbClr val="32302A"/>
                </a:solidFill>
              </a:rPr>
              <a:t>it is a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high </a:t>
            </a:r>
            <a:r>
              <a:rPr lang="en-US" sz="2600" dirty="0">
                <a:solidFill>
                  <a:srgbClr val="32302A"/>
                </a:solidFill>
              </a:rPr>
              <a:t>cost producer, it will be </a:t>
            </a:r>
            <a:r>
              <a:rPr lang="en-US" sz="2600" dirty="0" smtClean="0">
                <a:solidFill>
                  <a:srgbClr val="32302A"/>
                </a:solidFill>
              </a:rPr>
              <a:t>able </a:t>
            </a:r>
            <a:r>
              <a:rPr lang="en-US" sz="2600" dirty="0">
                <a:solidFill>
                  <a:srgbClr val="32302A"/>
                </a:solidFill>
              </a:rPr>
              <a:t>to use more of its resources to </a:t>
            </a:r>
            <a:r>
              <a:rPr lang="en-US" sz="2600" dirty="0" smtClean="0">
                <a:solidFill>
                  <a:srgbClr val="32302A"/>
                </a:solidFill>
              </a:rPr>
              <a:t>produce items </a:t>
            </a:r>
            <a:r>
              <a:rPr lang="en-US" sz="2600" dirty="0">
                <a:solidFill>
                  <a:srgbClr val="32302A"/>
                </a:solidFill>
              </a:rPr>
              <a:t>it can produce at a low cost.” </a:t>
            </a:r>
          </a:p>
        </p:txBody>
      </p:sp>
    </p:spTree>
    <p:extLst>
      <p:ext uri="{BB962C8B-B14F-4D97-AF65-F5344CB8AC3E}">
        <p14:creationId xmlns:p14="http://schemas.microsoft.com/office/powerpoint/2010/main" val="2845515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Economics of </a:t>
            </a:r>
            <a:br>
              <a:rPr lang="en-US" dirty="0"/>
            </a:br>
            <a:r>
              <a:rPr lang="en-US" dirty="0"/>
              <a:t>Trade Restrictions</a:t>
            </a:r>
          </a:p>
        </p:txBody>
      </p:sp>
    </p:spTree>
    <p:extLst>
      <p:ext uri="{BB962C8B-B14F-4D97-AF65-F5344CB8AC3E}">
        <p14:creationId xmlns:p14="http://schemas.microsoft.com/office/powerpoint/2010/main" val="3685442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Economic Freedom and Growth</a:t>
            </a:r>
          </a:p>
        </p:txBody>
      </p:sp>
      <p:sp>
        <p:nvSpPr>
          <p:cNvPr id="61" name="Text Box 10"/>
          <p:cNvSpPr txBox="1">
            <a:spLocks noChangeArrowheads="1"/>
          </p:cNvSpPr>
          <p:nvPr/>
        </p:nvSpPr>
        <p:spPr bwMode="auto">
          <a:xfrm>
            <a:off x="73112" y="2870081"/>
            <a:ext cx="3862937" cy="131112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The average tariff rate (taxes levied upon imports) for the United States (since 1890) is illustrated </a:t>
            </a:r>
            <a:r>
              <a:rPr lang="en-US" sz="2200" dirty="0" smtClean="0">
                <a:latin typeface="Times New Roman" pitchFamily="18" charset="0"/>
                <a:cs typeface="Times New Roman" pitchFamily="18" charset="0"/>
              </a:rPr>
              <a:t>here.</a:t>
            </a:r>
            <a:endParaRPr lang="en-US" sz="2200" dirty="0">
              <a:latin typeface="Times New Roman" pitchFamily="18" charset="0"/>
              <a:cs typeface="Times New Roman" pitchFamily="18" charset="0"/>
            </a:endParaRPr>
          </a:p>
        </p:txBody>
      </p:sp>
      <p:cxnSp>
        <p:nvCxnSpPr>
          <p:cNvPr id="39" name="Straight Connector 38"/>
          <p:cNvCxnSpPr/>
          <p:nvPr/>
        </p:nvCxnSpPr>
        <p:spPr>
          <a:xfrm>
            <a:off x="3936049"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480560" y="2002536"/>
            <a:ext cx="0" cy="320497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480560" y="5120640"/>
            <a:ext cx="431596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212080"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5927750"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643420"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7359090"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8074760"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8790432"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6" name="Rectangle 52"/>
          <p:cNvSpPr>
            <a:spLocks noChangeAspect="1" noChangeArrowheads="1"/>
          </p:cNvSpPr>
          <p:nvPr/>
        </p:nvSpPr>
        <p:spPr bwMode="auto">
          <a:xfrm>
            <a:off x="4282607"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1890</a:t>
            </a:r>
            <a:endParaRPr kumimoji="0" lang="en-US" sz="1600" baseline="-25000" dirty="0">
              <a:solidFill>
                <a:schemeClr val="tx1"/>
              </a:solidFill>
              <a:latin typeface="Times New Roman" pitchFamily="18" charset="0"/>
              <a:cs typeface="Times New Roman" pitchFamily="18" charset="0"/>
            </a:endParaRPr>
          </a:p>
        </p:txBody>
      </p:sp>
      <p:sp>
        <p:nvSpPr>
          <p:cNvPr id="47" name="Rectangle 52"/>
          <p:cNvSpPr>
            <a:spLocks noChangeAspect="1" noChangeArrowheads="1"/>
          </p:cNvSpPr>
          <p:nvPr/>
        </p:nvSpPr>
        <p:spPr bwMode="auto">
          <a:xfrm>
            <a:off x="5000411"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1910</a:t>
            </a:r>
            <a:endParaRPr kumimoji="0" lang="en-US" sz="1600" baseline="-25000" dirty="0">
              <a:solidFill>
                <a:schemeClr val="tx1"/>
              </a:solidFill>
              <a:latin typeface="Times New Roman" pitchFamily="18" charset="0"/>
              <a:cs typeface="Times New Roman" pitchFamily="18" charset="0"/>
            </a:endParaRPr>
          </a:p>
        </p:txBody>
      </p:sp>
      <p:sp>
        <p:nvSpPr>
          <p:cNvPr id="48" name="Rectangle 52"/>
          <p:cNvSpPr>
            <a:spLocks noChangeAspect="1" noChangeArrowheads="1"/>
          </p:cNvSpPr>
          <p:nvPr/>
        </p:nvSpPr>
        <p:spPr bwMode="auto">
          <a:xfrm>
            <a:off x="5718215"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1930</a:t>
            </a:r>
            <a:endParaRPr kumimoji="0" lang="en-US" sz="1600" baseline="-25000" dirty="0">
              <a:solidFill>
                <a:schemeClr val="tx1"/>
              </a:solidFill>
              <a:latin typeface="Times New Roman" pitchFamily="18" charset="0"/>
              <a:cs typeface="Times New Roman" pitchFamily="18" charset="0"/>
            </a:endParaRPr>
          </a:p>
        </p:txBody>
      </p:sp>
      <p:sp>
        <p:nvSpPr>
          <p:cNvPr id="49" name="Rectangle 52"/>
          <p:cNvSpPr>
            <a:spLocks noChangeAspect="1" noChangeArrowheads="1"/>
          </p:cNvSpPr>
          <p:nvPr/>
        </p:nvSpPr>
        <p:spPr bwMode="auto">
          <a:xfrm>
            <a:off x="6436019"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1950</a:t>
            </a:r>
            <a:endParaRPr kumimoji="0" lang="en-US" sz="1600" baseline="-25000" dirty="0">
              <a:solidFill>
                <a:schemeClr val="tx1"/>
              </a:solidFill>
              <a:latin typeface="Times New Roman" pitchFamily="18" charset="0"/>
              <a:cs typeface="Times New Roman" pitchFamily="18" charset="0"/>
            </a:endParaRPr>
          </a:p>
        </p:txBody>
      </p:sp>
      <p:sp>
        <p:nvSpPr>
          <p:cNvPr id="50" name="Rectangle 52"/>
          <p:cNvSpPr>
            <a:spLocks noChangeAspect="1" noChangeArrowheads="1"/>
          </p:cNvSpPr>
          <p:nvPr/>
        </p:nvSpPr>
        <p:spPr bwMode="auto">
          <a:xfrm>
            <a:off x="7153823"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1970</a:t>
            </a:r>
            <a:endParaRPr kumimoji="0" lang="en-US" sz="1600" baseline="-25000" dirty="0">
              <a:solidFill>
                <a:schemeClr val="tx1"/>
              </a:solidFill>
              <a:latin typeface="Times New Roman" pitchFamily="18" charset="0"/>
              <a:cs typeface="Times New Roman" pitchFamily="18" charset="0"/>
            </a:endParaRPr>
          </a:p>
        </p:txBody>
      </p:sp>
      <p:sp>
        <p:nvSpPr>
          <p:cNvPr id="51" name="Rectangle 52"/>
          <p:cNvSpPr>
            <a:spLocks noChangeAspect="1" noChangeArrowheads="1"/>
          </p:cNvSpPr>
          <p:nvPr/>
        </p:nvSpPr>
        <p:spPr bwMode="auto">
          <a:xfrm>
            <a:off x="7871627"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1990</a:t>
            </a:r>
            <a:endParaRPr kumimoji="0" lang="en-US" sz="1600" baseline="-25000" dirty="0">
              <a:solidFill>
                <a:schemeClr val="tx1"/>
              </a:solidFill>
              <a:latin typeface="Times New Roman" pitchFamily="18" charset="0"/>
              <a:cs typeface="Times New Roman" pitchFamily="18" charset="0"/>
            </a:endParaRPr>
          </a:p>
        </p:txBody>
      </p:sp>
      <p:sp>
        <p:nvSpPr>
          <p:cNvPr id="52" name="Rectangle 52"/>
          <p:cNvSpPr>
            <a:spLocks noChangeAspect="1" noChangeArrowheads="1"/>
          </p:cNvSpPr>
          <p:nvPr/>
        </p:nvSpPr>
        <p:spPr bwMode="auto">
          <a:xfrm>
            <a:off x="8589431"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2010</a:t>
            </a:r>
            <a:endParaRPr kumimoji="0" lang="en-US" sz="1600" baseline="-25000" dirty="0">
              <a:solidFill>
                <a:schemeClr val="tx1"/>
              </a:solidFill>
              <a:latin typeface="Times New Roman" pitchFamily="18" charset="0"/>
              <a:cs typeface="Times New Roman" pitchFamily="18" charset="0"/>
            </a:endParaRPr>
          </a:p>
        </p:txBody>
      </p:sp>
      <p:sp>
        <p:nvSpPr>
          <p:cNvPr id="53" name="Rectangle 52"/>
          <p:cNvSpPr>
            <a:spLocks noChangeAspect="1" noChangeArrowheads="1"/>
          </p:cNvSpPr>
          <p:nvPr/>
        </p:nvSpPr>
        <p:spPr bwMode="auto">
          <a:xfrm>
            <a:off x="4147526" y="4532451"/>
            <a:ext cx="2051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10</a:t>
            </a:r>
            <a:endParaRPr kumimoji="0" lang="en-US" sz="1600" baseline="-25000" dirty="0">
              <a:solidFill>
                <a:schemeClr val="tx1"/>
              </a:solidFill>
              <a:latin typeface="Times New Roman" pitchFamily="18" charset="0"/>
              <a:cs typeface="Times New Roman" pitchFamily="18" charset="0"/>
            </a:endParaRPr>
          </a:p>
        </p:txBody>
      </p:sp>
      <p:sp>
        <p:nvSpPr>
          <p:cNvPr id="54" name="Rectangle 53"/>
          <p:cNvSpPr>
            <a:spLocks noChangeAspect="1" noChangeArrowheads="1"/>
          </p:cNvSpPr>
          <p:nvPr/>
        </p:nvSpPr>
        <p:spPr bwMode="auto">
          <a:xfrm>
            <a:off x="4147526" y="4089897"/>
            <a:ext cx="2051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20</a:t>
            </a:r>
            <a:endParaRPr kumimoji="0" lang="en-US" sz="1600" baseline="-25000" dirty="0">
              <a:solidFill>
                <a:schemeClr val="tx1"/>
              </a:solidFill>
              <a:latin typeface="Times New Roman" pitchFamily="18" charset="0"/>
              <a:cs typeface="Times New Roman" pitchFamily="18" charset="0"/>
            </a:endParaRPr>
          </a:p>
        </p:txBody>
      </p:sp>
      <p:sp>
        <p:nvSpPr>
          <p:cNvPr id="55" name="Rectangle 54"/>
          <p:cNvSpPr>
            <a:spLocks noChangeAspect="1" noChangeArrowheads="1"/>
          </p:cNvSpPr>
          <p:nvPr/>
        </p:nvSpPr>
        <p:spPr bwMode="auto">
          <a:xfrm>
            <a:off x="4147526" y="3647343"/>
            <a:ext cx="2051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30</a:t>
            </a:r>
            <a:endParaRPr kumimoji="0" lang="en-US" sz="1600" baseline="-25000" dirty="0">
              <a:solidFill>
                <a:schemeClr val="tx1"/>
              </a:solidFill>
              <a:latin typeface="Times New Roman" pitchFamily="18" charset="0"/>
              <a:cs typeface="Times New Roman" pitchFamily="18" charset="0"/>
            </a:endParaRPr>
          </a:p>
        </p:txBody>
      </p:sp>
      <p:sp>
        <p:nvSpPr>
          <p:cNvPr id="56" name="Rectangle 55"/>
          <p:cNvSpPr>
            <a:spLocks noChangeAspect="1" noChangeArrowheads="1"/>
          </p:cNvSpPr>
          <p:nvPr/>
        </p:nvSpPr>
        <p:spPr bwMode="auto">
          <a:xfrm>
            <a:off x="4147526" y="3204789"/>
            <a:ext cx="2051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40</a:t>
            </a:r>
            <a:endParaRPr kumimoji="0" lang="en-US" sz="1600" baseline="-25000" dirty="0">
              <a:solidFill>
                <a:schemeClr val="tx1"/>
              </a:solidFill>
              <a:latin typeface="Times New Roman" pitchFamily="18" charset="0"/>
              <a:cs typeface="Times New Roman" pitchFamily="18" charset="0"/>
            </a:endParaRPr>
          </a:p>
        </p:txBody>
      </p:sp>
      <p:sp>
        <p:nvSpPr>
          <p:cNvPr id="57" name="Rectangle 56"/>
          <p:cNvSpPr>
            <a:spLocks noChangeAspect="1" noChangeArrowheads="1"/>
          </p:cNvSpPr>
          <p:nvPr/>
        </p:nvSpPr>
        <p:spPr bwMode="auto">
          <a:xfrm>
            <a:off x="4147526" y="2762235"/>
            <a:ext cx="2051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50</a:t>
            </a:r>
            <a:endParaRPr kumimoji="0" lang="en-US" sz="1600" baseline="-25000" dirty="0">
              <a:solidFill>
                <a:schemeClr val="tx1"/>
              </a:solidFill>
              <a:latin typeface="Times New Roman" pitchFamily="18" charset="0"/>
              <a:cs typeface="Times New Roman" pitchFamily="18" charset="0"/>
            </a:endParaRPr>
          </a:p>
        </p:txBody>
      </p:sp>
      <p:sp>
        <p:nvSpPr>
          <p:cNvPr id="58" name="Rectangle 57"/>
          <p:cNvSpPr>
            <a:spLocks noChangeAspect="1" noChangeArrowheads="1"/>
          </p:cNvSpPr>
          <p:nvPr/>
        </p:nvSpPr>
        <p:spPr bwMode="auto">
          <a:xfrm>
            <a:off x="4147526" y="2319681"/>
            <a:ext cx="2051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60</a:t>
            </a:r>
            <a:endParaRPr kumimoji="0" lang="en-US" sz="1600" baseline="-25000" dirty="0">
              <a:solidFill>
                <a:schemeClr val="tx1"/>
              </a:solidFill>
              <a:latin typeface="Times New Roman" pitchFamily="18" charset="0"/>
              <a:cs typeface="Times New Roman" pitchFamily="18" charset="0"/>
            </a:endParaRPr>
          </a:p>
        </p:txBody>
      </p:sp>
      <p:sp>
        <p:nvSpPr>
          <p:cNvPr id="59" name="Rectangle 58"/>
          <p:cNvSpPr>
            <a:spLocks noChangeAspect="1" noChangeArrowheads="1"/>
          </p:cNvSpPr>
          <p:nvPr/>
        </p:nvSpPr>
        <p:spPr bwMode="auto">
          <a:xfrm>
            <a:off x="4250118" y="4975003"/>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0</a:t>
            </a:r>
            <a:endParaRPr kumimoji="0" lang="en-US" sz="1600" baseline="-25000" dirty="0">
              <a:solidFill>
                <a:schemeClr val="tx1"/>
              </a:solidFill>
              <a:latin typeface="Times New Roman" pitchFamily="18" charset="0"/>
              <a:cs typeface="Times New Roman" pitchFamily="18" charset="0"/>
            </a:endParaRPr>
          </a:p>
        </p:txBody>
      </p:sp>
      <p:cxnSp>
        <p:nvCxnSpPr>
          <p:cNvPr id="19" name="Straight Connector 18"/>
          <p:cNvCxnSpPr/>
          <p:nvPr/>
        </p:nvCxnSpPr>
        <p:spPr>
          <a:xfrm>
            <a:off x="4398264" y="2442713"/>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4398264" y="2889245"/>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4398264" y="3335777"/>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4398264" y="3782309"/>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4398264" y="4228841"/>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4398264" y="4675373"/>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4398264" y="5121905"/>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8" name="Rectangle 52"/>
          <p:cNvSpPr>
            <a:spLocks noChangeAspect="1" noChangeArrowheads="1"/>
          </p:cNvSpPr>
          <p:nvPr/>
        </p:nvSpPr>
        <p:spPr bwMode="auto">
          <a:xfrm>
            <a:off x="4714840" y="1684496"/>
            <a:ext cx="3862982" cy="492443"/>
          </a:xfrm>
          <a:prstGeom prst="rect">
            <a:avLst/>
          </a:prstGeom>
          <a:noFill/>
          <a:ln w="9525">
            <a:noFill/>
            <a:miter lim="800000"/>
            <a:headEnd/>
            <a:tailEnd/>
          </a:ln>
        </p:spPr>
        <p:txBody>
          <a:bodyPr wrap="none" lIns="0" tIns="0" rIns="0" bIns="0">
            <a:prstTxWarp prst="textNoShape">
              <a:avLst/>
            </a:prstTxWarp>
            <a:spAutoFit/>
          </a:bodyPr>
          <a:lstStyle/>
          <a:p>
            <a:pPr algn="ctr"/>
            <a:r>
              <a:rPr lang="en-US" b="1" i="1" dirty="0" smtClean="0">
                <a:solidFill>
                  <a:srgbClr val="000000"/>
                </a:solidFill>
                <a:latin typeface="Times New Roman" pitchFamily="18" charset="0"/>
                <a:cs typeface="Times New Roman" pitchFamily="18" charset="0"/>
              </a:rPr>
              <a:t>U.S. Average Tariff Rate</a:t>
            </a:r>
            <a:endParaRPr kumimoji="0" lang="en-US" sz="1600" b="1" i="1" dirty="0" smtClean="0">
              <a:solidFill>
                <a:srgbClr val="000000"/>
              </a:solidFill>
              <a:latin typeface="Times New Roman" pitchFamily="18" charset="0"/>
              <a:cs typeface="Times New Roman" pitchFamily="18" charset="0"/>
            </a:endParaRPr>
          </a:p>
          <a:p>
            <a:pPr algn="ctr"/>
            <a:r>
              <a:rPr kumimoji="0" lang="en-US" sz="1400" i="1" dirty="0" smtClean="0">
                <a:solidFill>
                  <a:srgbClr val="000000"/>
                </a:solidFill>
                <a:latin typeface="Times New Roman" pitchFamily="18" charset="0"/>
                <a:cs typeface="Times New Roman" pitchFamily="18" charset="0"/>
              </a:rPr>
              <a:t>Duties Collected as a Percentage of Dutiable Imports</a:t>
            </a:r>
            <a:endParaRPr kumimoji="0" lang="en-US" sz="1400" i="1" baseline="-25000" dirty="0">
              <a:solidFill>
                <a:schemeClr val="tx1"/>
              </a:solidFill>
              <a:latin typeface="Times New Roman" pitchFamily="18" charset="0"/>
              <a:cs typeface="Times New Roman" pitchFamily="18" charset="0"/>
            </a:endParaRPr>
          </a:p>
        </p:txBody>
      </p:sp>
      <p:sp>
        <p:nvSpPr>
          <p:cNvPr id="60" name="Freeform 59"/>
          <p:cNvSpPr/>
          <p:nvPr/>
        </p:nvSpPr>
        <p:spPr>
          <a:xfrm>
            <a:off x="4524375" y="2490788"/>
            <a:ext cx="4262438" cy="2471737"/>
          </a:xfrm>
          <a:custGeom>
            <a:avLst/>
            <a:gdLst>
              <a:gd name="connsiteX0" fmla="*/ 0 w 4262438"/>
              <a:gd name="connsiteY0" fmla="*/ 571500 h 2471737"/>
              <a:gd name="connsiteX1" fmla="*/ 19050 w 4262438"/>
              <a:gd name="connsiteY1" fmla="*/ 461962 h 2471737"/>
              <a:gd name="connsiteX2" fmla="*/ 95250 w 4262438"/>
              <a:gd name="connsiteY2" fmla="*/ 395287 h 2471737"/>
              <a:gd name="connsiteX3" fmla="*/ 142875 w 4262438"/>
              <a:gd name="connsiteY3" fmla="*/ 762000 h 2471737"/>
              <a:gd name="connsiteX4" fmla="*/ 180975 w 4262438"/>
              <a:gd name="connsiteY4" fmla="*/ 857250 h 2471737"/>
              <a:gd name="connsiteX5" fmla="*/ 214313 w 4262438"/>
              <a:gd name="connsiteY5" fmla="*/ 757237 h 2471737"/>
              <a:gd name="connsiteX6" fmla="*/ 247650 w 4262438"/>
              <a:gd name="connsiteY6" fmla="*/ 471487 h 2471737"/>
              <a:gd name="connsiteX7" fmla="*/ 285750 w 4262438"/>
              <a:gd name="connsiteY7" fmla="*/ 295275 h 2471737"/>
              <a:gd name="connsiteX8" fmla="*/ 314325 w 4262438"/>
              <a:gd name="connsiteY8" fmla="*/ 452437 h 2471737"/>
              <a:gd name="connsiteX9" fmla="*/ 376238 w 4262438"/>
              <a:gd name="connsiteY9" fmla="*/ 395287 h 2471737"/>
              <a:gd name="connsiteX10" fmla="*/ 423863 w 4262438"/>
              <a:gd name="connsiteY10" fmla="*/ 452437 h 2471737"/>
              <a:gd name="connsiteX11" fmla="*/ 457200 w 4262438"/>
              <a:gd name="connsiteY11" fmla="*/ 442912 h 2471737"/>
              <a:gd name="connsiteX12" fmla="*/ 490538 w 4262438"/>
              <a:gd name="connsiteY12" fmla="*/ 619125 h 2471737"/>
              <a:gd name="connsiteX13" fmla="*/ 533400 w 4262438"/>
              <a:gd name="connsiteY13" fmla="*/ 657225 h 2471737"/>
              <a:gd name="connsiteX14" fmla="*/ 552450 w 4262438"/>
              <a:gd name="connsiteY14" fmla="*/ 747712 h 2471737"/>
              <a:gd name="connsiteX15" fmla="*/ 633413 w 4262438"/>
              <a:gd name="connsiteY15" fmla="*/ 695325 h 2471737"/>
              <a:gd name="connsiteX16" fmla="*/ 657225 w 4262438"/>
              <a:gd name="connsiteY16" fmla="*/ 771525 h 2471737"/>
              <a:gd name="connsiteX17" fmla="*/ 695325 w 4262438"/>
              <a:gd name="connsiteY17" fmla="*/ 771525 h 2471737"/>
              <a:gd name="connsiteX18" fmla="*/ 747713 w 4262438"/>
              <a:gd name="connsiteY18" fmla="*/ 838200 h 2471737"/>
              <a:gd name="connsiteX19" fmla="*/ 785813 w 4262438"/>
              <a:gd name="connsiteY19" fmla="*/ 842962 h 2471737"/>
              <a:gd name="connsiteX20" fmla="*/ 881063 w 4262438"/>
              <a:gd name="connsiteY20" fmla="*/ 1238250 h 2471737"/>
              <a:gd name="connsiteX21" fmla="*/ 962025 w 4262438"/>
              <a:gd name="connsiteY21" fmla="*/ 1562100 h 2471737"/>
              <a:gd name="connsiteX22" fmla="*/ 1004888 w 4262438"/>
              <a:gd name="connsiteY22" fmla="*/ 1690687 h 2471737"/>
              <a:gd name="connsiteX23" fmla="*/ 1038225 w 4262438"/>
              <a:gd name="connsiteY23" fmla="*/ 1890712 h 2471737"/>
              <a:gd name="connsiteX24" fmla="*/ 1100138 w 4262438"/>
              <a:gd name="connsiteY24" fmla="*/ 919162 h 2471737"/>
              <a:gd name="connsiteX25" fmla="*/ 1143000 w 4262438"/>
              <a:gd name="connsiteY25" fmla="*/ 1033462 h 2471737"/>
              <a:gd name="connsiteX26" fmla="*/ 1214438 w 4262438"/>
              <a:gd name="connsiteY26" fmla="*/ 947737 h 2471737"/>
              <a:gd name="connsiteX27" fmla="*/ 1257300 w 4262438"/>
              <a:gd name="connsiteY27" fmla="*/ 862012 h 2471737"/>
              <a:gd name="connsiteX28" fmla="*/ 1290638 w 4262438"/>
              <a:gd name="connsiteY28" fmla="*/ 904875 h 2471737"/>
              <a:gd name="connsiteX29" fmla="*/ 1323975 w 4262438"/>
              <a:gd name="connsiteY29" fmla="*/ 900112 h 2471737"/>
              <a:gd name="connsiteX30" fmla="*/ 1352550 w 4262438"/>
              <a:gd name="connsiteY30" fmla="*/ 847725 h 2471737"/>
              <a:gd name="connsiteX31" fmla="*/ 1400175 w 4262438"/>
              <a:gd name="connsiteY31" fmla="*/ 585787 h 2471737"/>
              <a:gd name="connsiteX32" fmla="*/ 1433513 w 4262438"/>
              <a:gd name="connsiteY32" fmla="*/ 233362 h 2471737"/>
              <a:gd name="connsiteX33" fmla="*/ 1457325 w 4262438"/>
              <a:gd name="connsiteY33" fmla="*/ 0 h 2471737"/>
              <a:gd name="connsiteX34" fmla="*/ 1524000 w 4262438"/>
              <a:gd name="connsiteY34" fmla="*/ 523875 h 2471737"/>
              <a:gd name="connsiteX35" fmla="*/ 1590675 w 4262438"/>
              <a:gd name="connsiteY35" fmla="*/ 862012 h 2471737"/>
              <a:gd name="connsiteX36" fmla="*/ 1652588 w 4262438"/>
              <a:gd name="connsiteY36" fmla="*/ 947737 h 2471737"/>
              <a:gd name="connsiteX37" fmla="*/ 1681163 w 4262438"/>
              <a:gd name="connsiteY37" fmla="*/ 866775 h 2471737"/>
              <a:gd name="connsiteX38" fmla="*/ 1743075 w 4262438"/>
              <a:gd name="connsiteY38" fmla="*/ 1042987 h 2471737"/>
              <a:gd name="connsiteX39" fmla="*/ 1776413 w 4262438"/>
              <a:gd name="connsiteY39" fmla="*/ 981075 h 2471737"/>
              <a:gd name="connsiteX40" fmla="*/ 1814513 w 4262438"/>
              <a:gd name="connsiteY40" fmla="*/ 1200150 h 2471737"/>
              <a:gd name="connsiteX41" fmla="*/ 1857375 w 4262438"/>
              <a:gd name="connsiteY41" fmla="*/ 1157287 h 2471737"/>
              <a:gd name="connsiteX42" fmla="*/ 1876425 w 4262438"/>
              <a:gd name="connsiteY42" fmla="*/ 1171575 h 2471737"/>
              <a:gd name="connsiteX43" fmla="*/ 1966913 w 4262438"/>
              <a:gd name="connsiteY43" fmla="*/ 1447800 h 2471737"/>
              <a:gd name="connsiteX44" fmla="*/ 2024063 w 4262438"/>
              <a:gd name="connsiteY44" fmla="*/ 1962150 h 2471737"/>
              <a:gd name="connsiteX45" fmla="*/ 2152650 w 4262438"/>
              <a:gd name="connsiteY45" fmla="*/ 2071687 h 2471737"/>
              <a:gd name="connsiteX46" fmla="*/ 2195513 w 4262438"/>
              <a:gd name="connsiteY46" fmla="*/ 2033587 h 2471737"/>
              <a:gd name="connsiteX47" fmla="*/ 2214563 w 4262438"/>
              <a:gd name="connsiteY47" fmla="*/ 2071687 h 2471737"/>
              <a:gd name="connsiteX48" fmla="*/ 2286000 w 4262438"/>
              <a:gd name="connsiteY48" fmla="*/ 2038350 h 2471737"/>
              <a:gd name="connsiteX49" fmla="*/ 2333625 w 4262438"/>
              <a:gd name="connsiteY49" fmla="*/ 2105025 h 2471737"/>
              <a:gd name="connsiteX50" fmla="*/ 2371725 w 4262438"/>
              <a:gd name="connsiteY50" fmla="*/ 2138362 h 2471737"/>
              <a:gd name="connsiteX51" fmla="*/ 2400300 w 4262438"/>
              <a:gd name="connsiteY51" fmla="*/ 2133600 h 2471737"/>
              <a:gd name="connsiteX52" fmla="*/ 2471738 w 4262438"/>
              <a:gd name="connsiteY52" fmla="*/ 2052637 h 2471737"/>
              <a:gd name="connsiteX53" fmla="*/ 2500313 w 4262438"/>
              <a:gd name="connsiteY53" fmla="*/ 2090737 h 2471737"/>
              <a:gd name="connsiteX54" fmla="*/ 2538413 w 4262438"/>
              <a:gd name="connsiteY54" fmla="*/ 2052637 h 2471737"/>
              <a:gd name="connsiteX55" fmla="*/ 2576513 w 4262438"/>
              <a:gd name="connsiteY55" fmla="*/ 2090737 h 2471737"/>
              <a:gd name="connsiteX56" fmla="*/ 2619375 w 4262438"/>
              <a:gd name="connsiteY56" fmla="*/ 2076450 h 2471737"/>
              <a:gd name="connsiteX57" fmla="*/ 2647950 w 4262438"/>
              <a:gd name="connsiteY57" fmla="*/ 2100262 h 2471737"/>
              <a:gd name="connsiteX58" fmla="*/ 2709863 w 4262438"/>
              <a:gd name="connsiteY58" fmla="*/ 2057400 h 2471737"/>
              <a:gd name="connsiteX59" fmla="*/ 2743200 w 4262438"/>
              <a:gd name="connsiteY59" fmla="*/ 2114550 h 2471737"/>
              <a:gd name="connsiteX60" fmla="*/ 2800350 w 4262438"/>
              <a:gd name="connsiteY60" fmla="*/ 2109787 h 2471737"/>
              <a:gd name="connsiteX61" fmla="*/ 2828925 w 4262438"/>
              <a:gd name="connsiteY61" fmla="*/ 2166937 h 2471737"/>
              <a:gd name="connsiteX62" fmla="*/ 2900363 w 4262438"/>
              <a:gd name="connsiteY62" fmla="*/ 2219325 h 2471737"/>
              <a:gd name="connsiteX63" fmla="*/ 2938463 w 4262438"/>
              <a:gd name="connsiteY63" fmla="*/ 2228850 h 2471737"/>
              <a:gd name="connsiteX64" fmla="*/ 3000375 w 4262438"/>
              <a:gd name="connsiteY64" fmla="*/ 2357437 h 2471737"/>
              <a:gd name="connsiteX65" fmla="*/ 3086100 w 4262438"/>
              <a:gd name="connsiteY65" fmla="*/ 2376487 h 2471737"/>
              <a:gd name="connsiteX66" fmla="*/ 3105150 w 4262438"/>
              <a:gd name="connsiteY66" fmla="*/ 2362200 h 2471737"/>
              <a:gd name="connsiteX67" fmla="*/ 3143250 w 4262438"/>
              <a:gd name="connsiteY67" fmla="*/ 2295525 h 2471737"/>
              <a:gd name="connsiteX68" fmla="*/ 3205163 w 4262438"/>
              <a:gd name="connsiteY68" fmla="*/ 2381250 h 2471737"/>
              <a:gd name="connsiteX69" fmla="*/ 3252788 w 4262438"/>
              <a:gd name="connsiteY69" fmla="*/ 2386012 h 2471737"/>
              <a:gd name="connsiteX70" fmla="*/ 3281363 w 4262438"/>
              <a:gd name="connsiteY70" fmla="*/ 2376487 h 2471737"/>
              <a:gd name="connsiteX71" fmla="*/ 3338513 w 4262438"/>
              <a:gd name="connsiteY71" fmla="*/ 2357437 h 2471737"/>
              <a:gd name="connsiteX72" fmla="*/ 3448050 w 4262438"/>
              <a:gd name="connsiteY72" fmla="*/ 2376487 h 2471737"/>
              <a:gd name="connsiteX73" fmla="*/ 3471863 w 4262438"/>
              <a:gd name="connsiteY73" fmla="*/ 2371725 h 2471737"/>
              <a:gd name="connsiteX74" fmla="*/ 3538538 w 4262438"/>
              <a:gd name="connsiteY74" fmla="*/ 2381250 h 2471737"/>
              <a:gd name="connsiteX75" fmla="*/ 3576638 w 4262438"/>
              <a:gd name="connsiteY75" fmla="*/ 2371725 h 2471737"/>
              <a:gd name="connsiteX76" fmla="*/ 3619500 w 4262438"/>
              <a:gd name="connsiteY76" fmla="*/ 2371725 h 2471737"/>
              <a:gd name="connsiteX77" fmla="*/ 3690938 w 4262438"/>
              <a:gd name="connsiteY77" fmla="*/ 2362200 h 2471737"/>
              <a:gd name="connsiteX78" fmla="*/ 3752850 w 4262438"/>
              <a:gd name="connsiteY78" fmla="*/ 2395537 h 2471737"/>
              <a:gd name="connsiteX79" fmla="*/ 3843338 w 4262438"/>
              <a:gd name="connsiteY79" fmla="*/ 2405062 h 2471737"/>
              <a:gd name="connsiteX80" fmla="*/ 3862388 w 4262438"/>
              <a:gd name="connsiteY80" fmla="*/ 2371725 h 2471737"/>
              <a:gd name="connsiteX81" fmla="*/ 3900488 w 4262438"/>
              <a:gd name="connsiteY81" fmla="*/ 2386012 h 2471737"/>
              <a:gd name="connsiteX82" fmla="*/ 3933825 w 4262438"/>
              <a:gd name="connsiteY82" fmla="*/ 2366962 h 2471737"/>
              <a:gd name="connsiteX83" fmla="*/ 3986213 w 4262438"/>
              <a:gd name="connsiteY83" fmla="*/ 2424112 h 2471737"/>
              <a:gd name="connsiteX84" fmla="*/ 4057650 w 4262438"/>
              <a:gd name="connsiteY84" fmla="*/ 2419350 h 2471737"/>
              <a:gd name="connsiteX85" fmla="*/ 4138613 w 4262438"/>
              <a:gd name="connsiteY85" fmla="*/ 2438400 h 2471737"/>
              <a:gd name="connsiteX86" fmla="*/ 4262438 w 4262438"/>
              <a:gd name="connsiteY86" fmla="*/ 2471737 h 2471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4262438" h="2471737">
                <a:moveTo>
                  <a:pt x="0" y="571500"/>
                </a:moveTo>
                <a:lnTo>
                  <a:pt x="19050" y="461962"/>
                </a:lnTo>
                <a:lnTo>
                  <a:pt x="95250" y="395287"/>
                </a:lnTo>
                <a:lnTo>
                  <a:pt x="142875" y="762000"/>
                </a:lnTo>
                <a:lnTo>
                  <a:pt x="180975" y="857250"/>
                </a:lnTo>
                <a:lnTo>
                  <a:pt x="214313" y="757237"/>
                </a:lnTo>
                <a:lnTo>
                  <a:pt x="247650" y="471487"/>
                </a:lnTo>
                <a:lnTo>
                  <a:pt x="285750" y="295275"/>
                </a:lnTo>
                <a:lnTo>
                  <a:pt x="314325" y="452437"/>
                </a:lnTo>
                <a:lnTo>
                  <a:pt x="376238" y="395287"/>
                </a:lnTo>
                <a:lnTo>
                  <a:pt x="423863" y="452437"/>
                </a:lnTo>
                <a:lnTo>
                  <a:pt x="457200" y="442912"/>
                </a:lnTo>
                <a:lnTo>
                  <a:pt x="490538" y="619125"/>
                </a:lnTo>
                <a:lnTo>
                  <a:pt x="533400" y="657225"/>
                </a:lnTo>
                <a:lnTo>
                  <a:pt x="552450" y="747712"/>
                </a:lnTo>
                <a:lnTo>
                  <a:pt x="633413" y="695325"/>
                </a:lnTo>
                <a:lnTo>
                  <a:pt x="657225" y="771525"/>
                </a:lnTo>
                <a:lnTo>
                  <a:pt x="695325" y="771525"/>
                </a:lnTo>
                <a:lnTo>
                  <a:pt x="747713" y="838200"/>
                </a:lnTo>
                <a:lnTo>
                  <a:pt x="785813" y="842962"/>
                </a:lnTo>
                <a:lnTo>
                  <a:pt x="881063" y="1238250"/>
                </a:lnTo>
                <a:lnTo>
                  <a:pt x="962025" y="1562100"/>
                </a:lnTo>
                <a:lnTo>
                  <a:pt x="1004888" y="1690687"/>
                </a:lnTo>
                <a:lnTo>
                  <a:pt x="1038225" y="1890712"/>
                </a:lnTo>
                <a:lnTo>
                  <a:pt x="1100138" y="919162"/>
                </a:lnTo>
                <a:lnTo>
                  <a:pt x="1143000" y="1033462"/>
                </a:lnTo>
                <a:lnTo>
                  <a:pt x="1214438" y="947737"/>
                </a:lnTo>
                <a:lnTo>
                  <a:pt x="1257300" y="862012"/>
                </a:lnTo>
                <a:lnTo>
                  <a:pt x="1290638" y="904875"/>
                </a:lnTo>
                <a:lnTo>
                  <a:pt x="1323975" y="900112"/>
                </a:lnTo>
                <a:lnTo>
                  <a:pt x="1352550" y="847725"/>
                </a:lnTo>
                <a:lnTo>
                  <a:pt x="1400175" y="585787"/>
                </a:lnTo>
                <a:lnTo>
                  <a:pt x="1433513" y="233362"/>
                </a:lnTo>
                <a:lnTo>
                  <a:pt x="1457325" y="0"/>
                </a:lnTo>
                <a:lnTo>
                  <a:pt x="1524000" y="523875"/>
                </a:lnTo>
                <a:lnTo>
                  <a:pt x="1590675" y="862012"/>
                </a:lnTo>
                <a:lnTo>
                  <a:pt x="1652588" y="947737"/>
                </a:lnTo>
                <a:lnTo>
                  <a:pt x="1681163" y="866775"/>
                </a:lnTo>
                <a:lnTo>
                  <a:pt x="1743075" y="1042987"/>
                </a:lnTo>
                <a:lnTo>
                  <a:pt x="1776413" y="981075"/>
                </a:lnTo>
                <a:lnTo>
                  <a:pt x="1814513" y="1200150"/>
                </a:lnTo>
                <a:lnTo>
                  <a:pt x="1857375" y="1157287"/>
                </a:lnTo>
                <a:lnTo>
                  <a:pt x="1876425" y="1171575"/>
                </a:lnTo>
                <a:lnTo>
                  <a:pt x="1966913" y="1447800"/>
                </a:lnTo>
                <a:lnTo>
                  <a:pt x="2024063" y="1962150"/>
                </a:lnTo>
                <a:lnTo>
                  <a:pt x="2152650" y="2071687"/>
                </a:lnTo>
                <a:lnTo>
                  <a:pt x="2195513" y="2033587"/>
                </a:lnTo>
                <a:lnTo>
                  <a:pt x="2214563" y="2071687"/>
                </a:lnTo>
                <a:lnTo>
                  <a:pt x="2286000" y="2038350"/>
                </a:lnTo>
                <a:lnTo>
                  <a:pt x="2333625" y="2105025"/>
                </a:lnTo>
                <a:lnTo>
                  <a:pt x="2371725" y="2138362"/>
                </a:lnTo>
                <a:lnTo>
                  <a:pt x="2400300" y="2133600"/>
                </a:lnTo>
                <a:lnTo>
                  <a:pt x="2471738" y="2052637"/>
                </a:lnTo>
                <a:lnTo>
                  <a:pt x="2500313" y="2090737"/>
                </a:lnTo>
                <a:lnTo>
                  <a:pt x="2538413" y="2052637"/>
                </a:lnTo>
                <a:lnTo>
                  <a:pt x="2576513" y="2090737"/>
                </a:lnTo>
                <a:lnTo>
                  <a:pt x="2619375" y="2076450"/>
                </a:lnTo>
                <a:lnTo>
                  <a:pt x="2647950" y="2100262"/>
                </a:lnTo>
                <a:lnTo>
                  <a:pt x="2709863" y="2057400"/>
                </a:lnTo>
                <a:lnTo>
                  <a:pt x="2743200" y="2114550"/>
                </a:lnTo>
                <a:lnTo>
                  <a:pt x="2800350" y="2109787"/>
                </a:lnTo>
                <a:lnTo>
                  <a:pt x="2828925" y="2166937"/>
                </a:lnTo>
                <a:lnTo>
                  <a:pt x="2900363" y="2219325"/>
                </a:lnTo>
                <a:lnTo>
                  <a:pt x="2938463" y="2228850"/>
                </a:lnTo>
                <a:lnTo>
                  <a:pt x="3000375" y="2357437"/>
                </a:lnTo>
                <a:lnTo>
                  <a:pt x="3086100" y="2376487"/>
                </a:lnTo>
                <a:lnTo>
                  <a:pt x="3105150" y="2362200"/>
                </a:lnTo>
                <a:lnTo>
                  <a:pt x="3143250" y="2295525"/>
                </a:lnTo>
                <a:lnTo>
                  <a:pt x="3205163" y="2381250"/>
                </a:lnTo>
                <a:lnTo>
                  <a:pt x="3252788" y="2386012"/>
                </a:lnTo>
                <a:lnTo>
                  <a:pt x="3281363" y="2376487"/>
                </a:lnTo>
                <a:lnTo>
                  <a:pt x="3338513" y="2357437"/>
                </a:lnTo>
                <a:lnTo>
                  <a:pt x="3448050" y="2376487"/>
                </a:lnTo>
                <a:lnTo>
                  <a:pt x="3471863" y="2371725"/>
                </a:lnTo>
                <a:lnTo>
                  <a:pt x="3538538" y="2381250"/>
                </a:lnTo>
                <a:lnTo>
                  <a:pt x="3576638" y="2371725"/>
                </a:lnTo>
                <a:lnTo>
                  <a:pt x="3619500" y="2371725"/>
                </a:lnTo>
                <a:lnTo>
                  <a:pt x="3690938" y="2362200"/>
                </a:lnTo>
                <a:lnTo>
                  <a:pt x="3752850" y="2395537"/>
                </a:lnTo>
                <a:lnTo>
                  <a:pt x="3843338" y="2405062"/>
                </a:lnTo>
                <a:lnTo>
                  <a:pt x="3862388" y="2371725"/>
                </a:lnTo>
                <a:lnTo>
                  <a:pt x="3900488" y="2386012"/>
                </a:lnTo>
                <a:lnTo>
                  <a:pt x="3933825" y="2366962"/>
                </a:lnTo>
                <a:lnTo>
                  <a:pt x="3986213" y="2424112"/>
                </a:lnTo>
                <a:lnTo>
                  <a:pt x="4057650" y="2419350"/>
                </a:lnTo>
                <a:lnTo>
                  <a:pt x="4138613" y="2438400"/>
                </a:lnTo>
                <a:lnTo>
                  <a:pt x="4262438" y="2471737"/>
                </a:lnTo>
              </a:path>
            </a:pathLst>
          </a:custGeom>
          <a:noFill/>
          <a:ln w="57150">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52"/>
          <p:cNvSpPr>
            <a:spLocks noChangeAspect="1" noChangeArrowheads="1"/>
          </p:cNvSpPr>
          <p:nvPr/>
        </p:nvSpPr>
        <p:spPr bwMode="auto">
          <a:xfrm>
            <a:off x="8215638" y="4409340"/>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3.5%</a:t>
            </a:r>
            <a:endParaRPr kumimoji="0" lang="en-US" sz="1600" baseline="-25000" dirty="0">
              <a:solidFill>
                <a:schemeClr val="tx1"/>
              </a:solidFill>
              <a:latin typeface="Times New Roman" pitchFamily="18" charset="0"/>
              <a:cs typeface="Times New Roman" pitchFamily="18" charset="0"/>
            </a:endParaRPr>
          </a:p>
        </p:txBody>
      </p:sp>
      <p:cxnSp>
        <p:nvCxnSpPr>
          <p:cNvPr id="71" name="Straight Connector 70"/>
          <p:cNvCxnSpPr/>
          <p:nvPr/>
        </p:nvCxnSpPr>
        <p:spPr>
          <a:xfrm>
            <a:off x="8549640" y="4657085"/>
            <a:ext cx="201168" cy="20116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643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wipe(left)">
                                      <p:cBhvr>
                                        <p:cTn id="7" dur="500"/>
                                        <p:tgtEl>
                                          <p:spTgt spid="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754918"/>
            <a:ext cx="8977930" cy="519405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97" name="Text Box 121"/>
          <p:cNvSpPr txBox="1">
            <a:spLocks noChangeArrowheads="1"/>
          </p:cNvSpPr>
          <p:nvPr/>
        </p:nvSpPr>
        <p:spPr bwMode="auto">
          <a:xfrm>
            <a:off x="184022" y="4613402"/>
            <a:ext cx="4243591" cy="584775"/>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r>
              <a:rPr lang="en-US" sz="2000" b="0" dirty="0">
                <a:latin typeface="Times New Roman" pitchFamily="18" charset="0"/>
                <a:cs typeface="Times New Roman" pitchFamily="18" charset="0"/>
              </a:rPr>
              <a:t>  			 </a:t>
            </a:r>
            <a:r>
              <a:rPr lang="en-US" sz="2000" b="0" dirty="0" smtClean="0">
                <a:latin typeface="Times New Roman" pitchFamily="18" charset="0"/>
                <a:cs typeface="Times New Roman" pitchFamily="18" charset="0"/>
              </a:rPr>
              <a:t>                               </a:t>
            </a:r>
            <a:br>
              <a:rPr lang="en-US" sz="2000" b="0" dirty="0" smtClean="0">
                <a:latin typeface="Times New Roman" pitchFamily="18" charset="0"/>
                <a:cs typeface="Times New Roman" pitchFamily="18" charset="0"/>
              </a:rPr>
            </a:br>
            <a:r>
              <a:rPr lang="en-US" sz="2000" b="1" i="1" dirty="0" smtClean="0">
                <a:latin typeface="Times New Roman" pitchFamily="18" charset="0"/>
                <a:cs typeface="Times New Roman" pitchFamily="18" charset="0"/>
              </a:rPr>
              <a:t>U </a:t>
            </a:r>
            <a:r>
              <a:rPr lang="en-US" sz="2000" b="0" dirty="0" smtClean="0">
                <a:latin typeface="Times New Roman" pitchFamily="18" charset="0"/>
                <a:cs typeface="Times New Roman" pitchFamily="18" charset="0"/>
              </a:rPr>
              <a:t>&amp; </a:t>
            </a:r>
            <a:r>
              <a:rPr lang="en-US" sz="2000" b="1" i="1" dirty="0" smtClean="0">
                <a:latin typeface="Times New Roman" pitchFamily="18" charset="0"/>
                <a:cs typeface="Times New Roman" pitchFamily="18" charset="0"/>
              </a:rPr>
              <a:t>V</a:t>
            </a:r>
            <a:r>
              <a:rPr lang="en-US" sz="2000" i="1" dirty="0" smtClean="0">
                <a:latin typeface="Times New Roman" pitchFamily="18" charset="0"/>
                <a:cs typeface="Times New Roman" pitchFamily="18" charset="0"/>
              </a:rPr>
              <a:t> </a:t>
            </a:r>
            <a:r>
              <a:rPr lang="en-US" sz="2000" b="0" dirty="0">
                <a:latin typeface="Times New Roman" pitchFamily="18" charset="0"/>
                <a:cs typeface="Times New Roman" pitchFamily="18" charset="0"/>
              </a:rPr>
              <a:t>are </a:t>
            </a:r>
            <a:r>
              <a:rPr lang="en-US" sz="2000" b="1" i="1" dirty="0">
                <a:latin typeface="Times New Roman" pitchFamily="18" charset="0"/>
                <a:cs typeface="Times New Roman" pitchFamily="18" charset="0"/>
              </a:rPr>
              <a:t>deadweight </a:t>
            </a:r>
            <a:r>
              <a:rPr lang="en-US" sz="2000" b="1" i="1" dirty="0" smtClean="0">
                <a:latin typeface="Times New Roman" pitchFamily="18" charset="0"/>
                <a:cs typeface="Times New Roman" pitchFamily="18" charset="0"/>
              </a:rPr>
              <a:t>losses</a:t>
            </a:r>
            <a:r>
              <a:rPr lang="en-US" sz="2000" b="0" dirty="0" smtClean="0">
                <a:latin typeface="Times New Roman" pitchFamily="18" charset="0"/>
                <a:cs typeface="Times New Roman" pitchFamily="18" charset="0"/>
              </a:rPr>
              <a:t>.</a:t>
            </a:r>
            <a:endParaRPr lang="en-US" sz="2000" b="0" dirty="0">
              <a:latin typeface="Times New Roman" pitchFamily="18" charset="0"/>
              <a:cs typeface="Times New Roman" pitchFamily="18" charset="0"/>
            </a:endParaRPr>
          </a:p>
        </p:txBody>
      </p:sp>
      <p:sp>
        <p:nvSpPr>
          <p:cNvPr id="2" name="Title 1"/>
          <p:cNvSpPr>
            <a:spLocks noGrp="1"/>
          </p:cNvSpPr>
          <p:nvPr>
            <p:ph type="title"/>
          </p:nvPr>
        </p:nvSpPr>
        <p:spPr>
          <a:xfrm>
            <a:off x="119569" y="103369"/>
            <a:ext cx="8904855" cy="596684"/>
          </a:xfrm>
        </p:spPr>
        <p:txBody>
          <a:bodyPr/>
          <a:lstStyle/>
          <a:p>
            <a:r>
              <a:rPr lang="en-US" sz="3400" dirty="0"/>
              <a:t>Trade Restrictions: Impact of a Tariff</a:t>
            </a:r>
          </a:p>
        </p:txBody>
      </p:sp>
      <p:sp>
        <p:nvSpPr>
          <p:cNvPr id="61" name="Text Box 10"/>
          <p:cNvSpPr txBox="1">
            <a:spLocks noChangeArrowheads="1"/>
          </p:cNvSpPr>
          <p:nvPr/>
        </p:nvSpPr>
        <p:spPr bwMode="auto">
          <a:xfrm>
            <a:off x="63968" y="776105"/>
            <a:ext cx="4327070" cy="369332"/>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Consider </a:t>
            </a:r>
            <a:r>
              <a:rPr lang="en-US" sz="2000" dirty="0">
                <a:latin typeface="Times New Roman" pitchFamily="18" charset="0"/>
                <a:cs typeface="Times New Roman" pitchFamily="18" charset="0"/>
              </a:rPr>
              <a:t>a </a:t>
            </a:r>
            <a:r>
              <a:rPr lang="en-US" sz="2000" b="1" i="1" dirty="0">
                <a:latin typeface="Times New Roman" pitchFamily="18" charset="0"/>
                <a:cs typeface="Times New Roman" pitchFamily="18" charset="0"/>
              </a:rPr>
              <a:t>tariff </a:t>
            </a:r>
            <a:r>
              <a:rPr lang="en-US" sz="2000" dirty="0">
                <a:latin typeface="Times New Roman" pitchFamily="18" charset="0"/>
                <a:cs typeface="Times New Roman" pitchFamily="18" charset="0"/>
              </a:rPr>
              <a:t>on auto imports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92" name="Straight Connector 91"/>
          <p:cNvCxnSpPr/>
          <p:nvPr/>
        </p:nvCxnSpPr>
        <p:spPr>
          <a:xfrm>
            <a:off x="4402394" y="987552"/>
            <a:ext cx="25220" cy="4681598"/>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20" name="Group 139"/>
          <p:cNvGrpSpPr>
            <a:grpSpLocks/>
          </p:cNvGrpSpPr>
          <p:nvPr/>
        </p:nvGrpSpPr>
        <p:grpSpPr bwMode="auto">
          <a:xfrm>
            <a:off x="5065014" y="3348482"/>
            <a:ext cx="1308100" cy="723900"/>
            <a:chOff x="3012" y="2092"/>
            <a:chExt cx="824" cy="456"/>
          </a:xfrm>
        </p:grpSpPr>
        <p:sp>
          <p:nvSpPr>
            <p:cNvPr id="35" name="Freeform 138"/>
            <p:cNvSpPr>
              <a:spLocks/>
            </p:cNvSpPr>
            <p:nvPr/>
          </p:nvSpPr>
          <p:spPr bwMode="auto">
            <a:xfrm>
              <a:off x="3012" y="2092"/>
              <a:ext cx="824" cy="456"/>
            </a:xfrm>
            <a:custGeom>
              <a:avLst/>
              <a:gdLst/>
              <a:ahLst/>
              <a:cxnLst>
                <a:cxn ang="0">
                  <a:pos x="0" y="0"/>
                </a:cxn>
                <a:cxn ang="0">
                  <a:pos x="824" y="0"/>
                </a:cxn>
                <a:cxn ang="0">
                  <a:pos x="476" y="456"/>
                </a:cxn>
                <a:cxn ang="0">
                  <a:pos x="8" y="456"/>
                </a:cxn>
                <a:cxn ang="0">
                  <a:pos x="0" y="0"/>
                </a:cxn>
              </a:cxnLst>
              <a:rect l="0" t="0" r="r" b="b"/>
              <a:pathLst>
                <a:path w="824" h="456">
                  <a:moveTo>
                    <a:pt x="0" y="0"/>
                  </a:moveTo>
                  <a:lnTo>
                    <a:pt x="824" y="0"/>
                  </a:lnTo>
                  <a:lnTo>
                    <a:pt x="476" y="456"/>
                  </a:lnTo>
                  <a:lnTo>
                    <a:pt x="8" y="456"/>
                  </a:lnTo>
                  <a:lnTo>
                    <a:pt x="0" y="0"/>
                  </a:lnTo>
                  <a:close/>
                </a:path>
              </a:pathLst>
            </a:custGeom>
            <a:solidFill>
              <a:srgbClr val="F1E3FF"/>
            </a:solidFill>
            <a:ln w="9525" cap="flat" cmpd="sng">
              <a:noFill/>
              <a:prstDash val="solid"/>
              <a:round/>
              <a:headEnd/>
              <a:tailEnd/>
            </a:ln>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36" name="Rectangle 33"/>
            <p:cNvSpPr>
              <a:spLocks noChangeArrowheads="1"/>
            </p:cNvSpPr>
            <p:nvPr/>
          </p:nvSpPr>
          <p:spPr bwMode="auto">
            <a:xfrm>
              <a:off x="3222" y="2357"/>
              <a:ext cx="72"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S</a:t>
              </a:r>
              <a:endParaRPr kumimoji="0" lang="en-US" sz="1600" b="1" dirty="0">
                <a:solidFill>
                  <a:schemeClr val="tx1"/>
                </a:solidFill>
                <a:latin typeface="Times New Roman" pitchFamily="18" charset="0"/>
                <a:cs typeface="Times New Roman" pitchFamily="18" charset="0"/>
              </a:endParaRPr>
            </a:p>
          </p:txBody>
        </p:sp>
      </p:grpSp>
      <p:sp>
        <p:nvSpPr>
          <p:cNvPr id="37" name="Line 5"/>
          <p:cNvSpPr>
            <a:spLocks noChangeShapeType="1"/>
          </p:cNvSpPr>
          <p:nvPr/>
        </p:nvSpPr>
        <p:spPr bwMode="auto">
          <a:xfrm flipV="1">
            <a:off x="7374827" y="4066032"/>
            <a:ext cx="1587" cy="1200150"/>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8" name="Rectangle 6"/>
          <p:cNvSpPr>
            <a:spLocks noChangeArrowheads="1"/>
          </p:cNvSpPr>
          <p:nvPr/>
        </p:nvSpPr>
        <p:spPr bwMode="auto">
          <a:xfrm>
            <a:off x="7993507" y="5207127"/>
            <a:ext cx="856004" cy="34471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b="0" dirty="0">
                <a:solidFill>
                  <a:srgbClr val="000000"/>
                </a:solidFill>
                <a:latin typeface="Times New Roman" pitchFamily="18" charset="0"/>
                <a:cs typeface="Times New Roman" pitchFamily="18" charset="0"/>
              </a:rPr>
              <a:t>Quantity</a:t>
            </a:r>
            <a:r>
              <a:rPr kumimoji="0" lang="en-US" sz="1400" b="0" dirty="0">
                <a:solidFill>
                  <a:srgbClr val="000000"/>
                </a:solidFill>
                <a:latin typeface="Times New Roman" pitchFamily="18" charset="0"/>
                <a:cs typeface="Times New Roman" pitchFamily="18" charset="0"/>
              </a:rPr>
              <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(automobiles)</a:t>
            </a:r>
            <a:endParaRPr kumimoji="0" lang="en-US" sz="1200" b="0" i="1" dirty="0">
              <a:solidFill>
                <a:schemeClr val="tx1"/>
              </a:solidFill>
              <a:latin typeface="Times New Roman" pitchFamily="18" charset="0"/>
              <a:cs typeface="Times New Roman" pitchFamily="18" charset="0"/>
            </a:endParaRPr>
          </a:p>
        </p:txBody>
      </p:sp>
      <p:sp>
        <p:nvSpPr>
          <p:cNvPr id="39" name="Rectangle 8"/>
          <p:cNvSpPr>
            <a:spLocks noChangeArrowheads="1"/>
          </p:cNvSpPr>
          <p:nvPr/>
        </p:nvSpPr>
        <p:spPr bwMode="auto">
          <a:xfrm>
            <a:off x="5703697" y="5283645"/>
            <a:ext cx="28533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Q</a:t>
            </a:r>
            <a:r>
              <a:rPr kumimoji="0" lang="en-US" sz="1600" b="1" i="1" baseline="-25000" dirty="0">
                <a:solidFill>
                  <a:srgbClr val="000000"/>
                </a:solidFill>
                <a:latin typeface="Times New Roman" pitchFamily="18" charset="0"/>
                <a:cs typeface="Times New Roman" pitchFamily="18" charset="0"/>
              </a:rPr>
              <a:t>d1</a:t>
            </a:r>
            <a:endParaRPr kumimoji="0" lang="en-US" sz="1600" b="1" baseline="-25000" dirty="0">
              <a:solidFill>
                <a:schemeClr val="tx1"/>
              </a:solidFill>
              <a:latin typeface="Times New Roman" pitchFamily="18" charset="0"/>
              <a:cs typeface="Times New Roman" pitchFamily="18" charset="0"/>
            </a:endParaRPr>
          </a:p>
        </p:txBody>
      </p:sp>
      <p:sp>
        <p:nvSpPr>
          <p:cNvPr id="40" name="Rectangle 11"/>
          <p:cNvSpPr>
            <a:spLocks noChangeArrowheads="1"/>
          </p:cNvSpPr>
          <p:nvPr/>
        </p:nvSpPr>
        <p:spPr bwMode="auto">
          <a:xfrm>
            <a:off x="7585964" y="1618107"/>
            <a:ext cx="1050925" cy="198581"/>
          </a:xfrm>
          <a:prstGeom prst="rect">
            <a:avLst/>
          </a:prstGeom>
          <a:noFill/>
          <a:ln w="9525">
            <a:noFill/>
            <a:miter lim="800000"/>
            <a:headEnd/>
            <a:tailEnd/>
          </a:ln>
        </p:spPr>
        <p:txBody>
          <a:bodyPr lIns="0" tIns="0" rIns="0" bIns="0">
            <a:prstTxWarp prst="textNoShape">
              <a:avLst/>
            </a:prstTxWarp>
            <a:spAutoFit/>
          </a:bodyPr>
          <a:lstStyle/>
          <a:p>
            <a:pPr>
              <a:lnSpc>
                <a:spcPct val="60000"/>
              </a:lnSpc>
            </a:pPr>
            <a:r>
              <a:rPr kumimoji="0" lang="en-US" sz="2000" b="1" i="1" dirty="0" err="1">
                <a:solidFill>
                  <a:schemeClr val="accent3">
                    <a:lumMod val="75000"/>
                  </a:schemeClr>
                </a:solidFill>
                <a:latin typeface="Times New Roman" pitchFamily="18" charset="0"/>
                <a:cs typeface="Times New Roman" pitchFamily="18" charset="0"/>
              </a:rPr>
              <a:t>S</a:t>
            </a:r>
            <a:r>
              <a:rPr kumimoji="0" lang="en-US" sz="2000" b="1" i="1" baseline="-25000" dirty="0" err="1">
                <a:solidFill>
                  <a:schemeClr val="accent3">
                    <a:lumMod val="75000"/>
                  </a:schemeClr>
                </a:solidFill>
                <a:latin typeface="Times New Roman" pitchFamily="18" charset="0"/>
                <a:cs typeface="Times New Roman" pitchFamily="18" charset="0"/>
              </a:rPr>
              <a:t>Domestic</a:t>
            </a:r>
            <a:endParaRPr kumimoji="0" lang="en-US" sz="2000" b="1" baseline="-25000" dirty="0">
              <a:solidFill>
                <a:schemeClr val="accent3">
                  <a:lumMod val="75000"/>
                </a:schemeClr>
              </a:solidFill>
              <a:latin typeface="Times New Roman" pitchFamily="18" charset="0"/>
              <a:cs typeface="Times New Roman" pitchFamily="18" charset="0"/>
            </a:endParaRPr>
          </a:p>
        </p:txBody>
      </p:sp>
      <p:sp>
        <p:nvSpPr>
          <p:cNvPr id="41" name="Rectangle 13"/>
          <p:cNvSpPr>
            <a:spLocks noChangeArrowheads="1"/>
          </p:cNvSpPr>
          <p:nvPr/>
        </p:nvSpPr>
        <p:spPr bwMode="auto">
          <a:xfrm>
            <a:off x="4804791" y="3940683"/>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w</a:t>
            </a:r>
            <a:endParaRPr kumimoji="0" lang="en-US" sz="1600" b="1" baseline="-25000" dirty="0">
              <a:solidFill>
                <a:schemeClr val="tx1"/>
              </a:solidFill>
              <a:latin typeface="Times New Roman" pitchFamily="18" charset="0"/>
              <a:cs typeface="Times New Roman" pitchFamily="18" charset="0"/>
            </a:endParaRPr>
          </a:p>
        </p:txBody>
      </p:sp>
      <p:sp>
        <p:nvSpPr>
          <p:cNvPr id="42" name="Line 15"/>
          <p:cNvSpPr>
            <a:spLocks noChangeShapeType="1"/>
          </p:cNvSpPr>
          <p:nvPr/>
        </p:nvSpPr>
        <p:spPr bwMode="auto">
          <a:xfrm flipV="1">
            <a:off x="5819077" y="4056507"/>
            <a:ext cx="1587" cy="1195388"/>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43" name="Group 134"/>
          <p:cNvGrpSpPr>
            <a:grpSpLocks/>
          </p:cNvGrpSpPr>
          <p:nvPr/>
        </p:nvGrpSpPr>
        <p:grpSpPr bwMode="auto">
          <a:xfrm>
            <a:off x="6385814" y="3348482"/>
            <a:ext cx="561975" cy="717550"/>
            <a:chOff x="3844" y="2092"/>
            <a:chExt cx="354" cy="452"/>
          </a:xfrm>
        </p:grpSpPr>
        <p:sp>
          <p:nvSpPr>
            <p:cNvPr id="44" name="Freeform 17"/>
            <p:cNvSpPr>
              <a:spLocks/>
            </p:cNvSpPr>
            <p:nvPr/>
          </p:nvSpPr>
          <p:spPr bwMode="auto">
            <a:xfrm>
              <a:off x="3844" y="2092"/>
              <a:ext cx="354" cy="452"/>
            </a:xfrm>
            <a:custGeom>
              <a:avLst/>
              <a:gdLst/>
              <a:ahLst/>
              <a:cxnLst>
                <a:cxn ang="0">
                  <a:pos x="1223" y="1227"/>
                </a:cxn>
                <a:cxn ang="0">
                  <a:pos x="1223" y="0"/>
                </a:cxn>
                <a:cxn ang="0">
                  <a:pos x="0" y="0"/>
                </a:cxn>
                <a:cxn ang="0">
                  <a:pos x="0" y="1227"/>
                </a:cxn>
                <a:cxn ang="0">
                  <a:pos x="1223" y="1227"/>
                </a:cxn>
                <a:cxn ang="0">
                  <a:pos x="1223" y="1227"/>
                </a:cxn>
              </a:cxnLst>
              <a:rect l="0" t="0" r="r" b="b"/>
              <a:pathLst>
                <a:path w="1223" h="1227">
                  <a:moveTo>
                    <a:pt x="1223" y="1227"/>
                  </a:moveTo>
                  <a:lnTo>
                    <a:pt x="1223" y="0"/>
                  </a:lnTo>
                  <a:lnTo>
                    <a:pt x="0" y="0"/>
                  </a:lnTo>
                  <a:lnTo>
                    <a:pt x="0" y="1227"/>
                  </a:lnTo>
                  <a:lnTo>
                    <a:pt x="1223" y="1227"/>
                  </a:lnTo>
                  <a:lnTo>
                    <a:pt x="1223" y="1227"/>
                  </a:lnTo>
                  <a:close/>
                </a:path>
              </a:pathLst>
            </a:custGeom>
            <a:solidFill>
              <a:srgbClr val="A1EE92">
                <a:alpha val="50000"/>
              </a:srgbClr>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5" name="Rectangle 18"/>
            <p:cNvSpPr>
              <a:spLocks noChangeArrowheads="1"/>
            </p:cNvSpPr>
            <p:nvPr/>
          </p:nvSpPr>
          <p:spPr bwMode="auto">
            <a:xfrm>
              <a:off x="3979" y="2357"/>
              <a:ext cx="79"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T</a:t>
              </a:r>
              <a:endParaRPr kumimoji="0" lang="en-US" sz="1600" b="1" dirty="0">
                <a:solidFill>
                  <a:schemeClr val="tx1"/>
                </a:solidFill>
                <a:latin typeface="Times New Roman" pitchFamily="18" charset="0"/>
                <a:cs typeface="Times New Roman" pitchFamily="18" charset="0"/>
              </a:endParaRPr>
            </a:p>
          </p:txBody>
        </p:sp>
      </p:grpSp>
      <p:grpSp>
        <p:nvGrpSpPr>
          <p:cNvPr id="46" name="Group 133"/>
          <p:cNvGrpSpPr>
            <a:grpSpLocks/>
          </p:cNvGrpSpPr>
          <p:nvPr/>
        </p:nvGrpSpPr>
        <p:grpSpPr bwMode="auto">
          <a:xfrm>
            <a:off x="5820664" y="3353245"/>
            <a:ext cx="565150" cy="712787"/>
            <a:chOff x="3488" y="2095"/>
            <a:chExt cx="356" cy="449"/>
          </a:xfrm>
        </p:grpSpPr>
        <p:sp>
          <p:nvSpPr>
            <p:cNvPr id="47" name="Freeform 21"/>
            <p:cNvSpPr>
              <a:spLocks/>
            </p:cNvSpPr>
            <p:nvPr/>
          </p:nvSpPr>
          <p:spPr bwMode="auto">
            <a:xfrm>
              <a:off x="3488" y="2095"/>
              <a:ext cx="356" cy="449"/>
            </a:xfrm>
            <a:custGeom>
              <a:avLst/>
              <a:gdLst/>
              <a:ahLst/>
              <a:cxnLst>
                <a:cxn ang="0">
                  <a:pos x="0" y="1217"/>
                </a:cxn>
                <a:cxn ang="0">
                  <a:pos x="1224" y="1217"/>
                </a:cxn>
                <a:cxn ang="0">
                  <a:pos x="1224" y="0"/>
                </a:cxn>
                <a:cxn ang="0">
                  <a:pos x="0" y="1217"/>
                </a:cxn>
                <a:cxn ang="0">
                  <a:pos x="0" y="1217"/>
                </a:cxn>
              </a:cxnLst>
              <a:rect l="0" t="0" r="r" b="b"/>
              <a:pathLst>
                <a:path w="1224" h="1217">
                  <a:moveTo>
                    <a:pt x="0" y="1217"/>
                  </a:moveTo>
                  <a:lnTo>
                    <a:pt x="1224" y="1217"/>
                  </a:lnTo>
                  <a:lnTo>
                    <a:pt x="1224" y="0"/>
                  </a:lnTo>
                  <a:lnTo>
                    <a:pt x="0" y="1217"/>
                  </a:lnTo>
                  <a:lnTo>
                    <a:pt x="0" y="1217"/>
                  </a:lnTo>
                  <a:close/>
                </a:path>
              </a:pathLst>
            </a:custGeom>
            <a:solidFill>
              <a:srgbClr val="ECB4B8"/>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8" name="Rectangle 22"/>
            <p:cNvSpPr>
              <a:spLocks noChangeArrowheads="1"/>
            </p:cNvSpPr>
            <p:nvPr/>
          </p:nvSpPr>
          <p:spPr bwMode="auto">
            <a:xfrm>
              <a:off x="3664" y="2357"/>
              <a:ext cx="93"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U</a:t>
              </a:r>
              <a:endParaRPr kumimoji="0" lang="en-US" sz="1600" b="1" dirty="0">
                <a:solidFill>
                  <a:schemeClr val="tx1"/>
                </a:solidFill>
                <a:latin typeface="Times New Roman" pitchFamily="18" charset="0"/>
                <a:cs typeface="Times New Roman" pitchFamily="18" charset="0"/>
              </a:endParaRPr>
            </a:p>
          </p:txBody>
        </p:sp>
      </p:grpSp>
      <p:grpSp>
        <p:nvGrpSpPr>
          <p:cNvPr id="49" name="Group 135"/>
          <p:cNvGrpSpPr>
            <a:grpSpLocks/>
          </p:cNvGrpSpPr>
          <p:nvPr/>
        </p:nvGrpSpPr>
        <p:grpSpPr bwMode="auto">
          <a:xfrm>
            <a:off x="6947789" y="3353245"/>
            <a:ext cx="427038" cy="712787"/>
            <a:chOff x="4198" y="2095"/>
            <a:chExt cx="269" cy="449"/>
          </a:xfrm>
        </p:grpSpPr>
        <p:sp>
          <p:nvSpPr>
            <p:cNvPr id="50" name="Freeform 24"/>
            <p:cNvSpPr>
              <a:spLocks/>
            </p:cNvSpPr>
            <p:nvPr/>
          </p:nvSpPr>
          <p:spPr bwMode="auto">
            <a:xfrm>
              <a:off x="4198" y="2095"/>
              <a:ext cx="269" cy="449"/>
            </a:xfrm>
            <a:custGeom>
              <a:avLst/>
              <a:gdLst/>
              <a:ahLst/>
              <a:cxnLst>
                <a:cxn ang="0">
                  <a:pos x="922" y="1217"/>
                </a:cxn>
                <a:cxn ang="0">
                  <a:pos x="0" y="1217"/>
                </a:cxn>
                <a:cxn ang="0">
                  <a:pos x="0" y="0"/>
                </a:cxn>
                <a:cxn ang="0">
                  <a:pos x="922" y="1217"/>
                </a:cxn>
                <a:cxn ang="0">
                  <a:pos x="922" y="1217"/>
                </a:cxn>
              </a:cxnLst>
              <a:rect l="0" t="0" r="r" b="b"/>
              <a:pathLst>
                <a:path w="922" h="1217">
                  <a:moveTo>
                    <a:pt x="922" y="1217"/>
                  </a:moveTo>
                  <a:lnTo>
                    <a:pt x="0" y="1217"/>
                  </a:lnTo>
                  <a:lnTo>
                    <a:pt x="0" y="0"/>
                  </a:lnTo>
                  <a:lnTo>
                    <a:pt x="922" y="1217"/>
                  </a:lnTo>
                  <a:lnTo>
                    <a:pt x="922" y="1217"/>
                  </a:lnTo>
                  <a:close/>
                </a:path>
              </a:pathLst>
            </a:custGeom>
            <a:solidFill>
              <a:srgbClr val="ECB4B8"/>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1" name="Rectangle 25"/>
            <p:cNvSpPr>
              <a:spLocks noChangeArrowheads="1"/>
            </p:cNvSpPr>
            <p:nvPr/>
          </p:nvSpPr>
          <p:spPr bwMode="auto">
            <a:xfrm>
              <a:off x="4211" y="2357"/>
              <a:ext cx="86"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V</a:t>
              </a:r>
              <a:endParaRPr kumimoji="0" lang="en-US" sz="1600" b="1" dirty="0">
                <a:solidFill>
                  <a:schemeClr val="tx1"/>
                </a:solidFill>
                <a:latin typeface="Times New Roman" pitchFamily="18" charset="0"/>
                <a:cs typeface="Times New Roman" pitchFamily="18" charset="0"/>
              </a:endParaRPr>
            </a:p>
          </p:txBody>
        </p:sp>
      </p:grpSp>
      <p:sp>
        <p:nvSpPr>
          <p:cNvPr id="52" name="Rectangle 27"/>
          <p:cNvSpPr>
            <a:spLocks noChangeArrowheads="1"/>
          </p:cNvSpPr>
          <p:nvPr/>
        </p:nvSpPr>
        <p:spPr bwMode="auto">
          <a:xfrm>
            <a:off x="7341997" y="5309045"/>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Q</a:t>
            </a:r>
            <a:r>
              <a:rPr kumimoji="0" lang="en-US" sz="1600" b="1" i="1" baseline="-25000" dirty="0">
                <a:solidFill>
                  <a:srgbClr val="000000"/>
                </a:solidFill>
                <a:latin typeface="Times New Roman" pitchFamily="18" charset="0"/>
                <a:cs typeface="Times New Roman" pitchFamily="18" charset="0"/>
              </a:rPr>
              <a:t>1</a:t>
            </a:r>
            <a:endParaRPr kumimoji="0" lang="en-US" sz="1600" b="1" baseline="-25000" dirty="0">
              <a:solidFill>
                <a:schemeClr val="tx1"/>
              </a:solidFill>
              <a:latin typeface="Times New Roman" pitchFamily="18" charset="0"/>
              <a:cs typeface="Times New Roman" pitchFamily="18" charset="0"/>
            </a:endParaRPr>
          </a:p>
        </p:txBody>
      </p:sp>
      <p:sp>
        <p:nvSpPr>
          <p:cNvPr id="53" name="Line 29"/>
          <p:cNvSpPr>
            <a:spLocks noChangeShapeType="1"/>
          </p:cNvSpPr>
          <p:nvPr/>
        </p:nvSpPr>
        <p:spPr bwMode="auto">
          <a:xfrm flipV="1">
            <a:off x="6385814" y="3407220"/>
            <a:ext cx="1588" cy="1830387"/>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4" name="Line 34"/>
          <p:cNvSpPr>
            <a:spLocks noChangeShapeType="1"/>
          </p:cNvSpPr>
          <p:nvPr/>
        </p:nvSpPr>
        <p:spPr bwMode="auto">
          <a:xfrm flipH="1">
            <a:off x="5457127" y="1854645"/>
            <a:ext cx="2106612" cy="2663825"/>
          </a:xfrm>
          <a:prstGeom prst="line">
            <a:avLst/>
          </a:prstGeom>
          <a:noFill/>
          <a:ln w="19050">
            <a:solidFill>
              <a:srgbClr val="FFFFFF"/>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5" name="Line 35"/>
          <p:cNvSpPr>
            <a:spLocks noChangeShapeType="1"/>
          </p:cNvSpPr>
          <p:nvPr/>
        </p:nvSpPr>
        <p:spPr bwMode="auto">
          <a:xfrm>
            <a:off x="5720652" y="1270445"/>
            <a:ext cx="1936750" cy="3271837"/>
          </a:xfrm>
          <a:prstGeom prst="line">
            <a:avLst/>
          </a:prstGeom>
          <a:noFill/>
          <a:ln w="19050">
            <a:solidFill>
              <a:srgbClr val="FFFFFF"/>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6" name="Line 36"/>
          <p:cNvSpPr>
            <a:spLocks noChangeShapeType="1"/>
          </p:cNvSpPr>
          <p:nvPr/>
        </p:nvSpPr>
        <p:spPr bwMode="auto">
          <a:xfrm>
            <a:off x="6046089" y="1818132"/>
            <a:ext cx="1611313" cy="2724150"/>
          </a:xfrm>
          <a:prstGeom prst="line">
            <a:avLst/>
          </a:prstGeom>
          <a:noFill/>
          <a:ln w="57150">
            <a:solidFill>
              <a:schemeClr val="accent5">
                <a:lumMod val="75000"/>
              </a:schemeClr>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7" name="Line 43"/>
          <p:cNvSpPr>
            <a:spLocks noChangeShapeType="1"/>
          </p:cNvSpPr>
          <p:nvPr/>
        </p:nvSpPr>
        <p:spPr bwMode="auto">
          <a:xfrm flipH="1">
            <a:off x="5457127" y="1854645"/>
            <a:ext cx="2106612" cy="2663825"/>
          </a:xfrm>
          <a:prstGeom prst="line">
            <a:avLst/>
          </a:prstGeom>
          <a:noFill/>
          <a:ln w="57150">
            <a:solidFill>
              <a:schemeClr val="accent3">
                <a:lumMod val="75000"/>
              </a:schemeClr>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8" name="Text Box 44"/>
          <p:cNvSpPr txBox="1">
            <a:spLocks noChangeArrowheads="1"/>
          </p:cNvSpPr>
          <p:nvPr/>
        </p:nvSpPr>
        <p:spPr bwMode="auto">
          <a:xfrm>
            <a:off x="4690364" y="1375220"/>
            <a:ext cx="607859" cy="338554"/>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sp>
        <p:nvSpPr>
          <p:cNvPr id="59" name="Line 45"/>
          <p:cNvSpPr>
            <a:spLocks noChangeShapeType="1"/>
          </p:cNvSpPr>
          <p:nvPr/>
        </p:nvSpPr>
        <p:spPr bwMode="auto">
          <a:xfrm>
            <a:off x="5074539" y="1683195"/>
            <a:ext cx="0" cy="3602037"/>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60" name="Line 46"/>
          <p:cNvSpPr>
            <a:spLocks noChangeShapeType="1"/>
          </p:cNvSpPr>
          <p:nvPr/>
        </p:nvSpPr>
        <p:spPr bwMode="auto">
          <a:xfrm flipV="1">
            <a:off x="5068189" y="5275707"/>
            <a:ext cx="2874963" cy="3175"/>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62" name="Rectangle 47"/>
          <p:cNvSpPr>
            <a:spLocks noChangeArrowheads="1"/>
          </p:cNvSpPr>
          <p:nvPr/>
        </p:nvSpPr>
        <p:spPr bwMode="auto">
          <a:xfrm>
            <a:off x="7479604" y="4591498"/>
            <a:ext cx="1015763" cy="178767"/>
          </a:xfrm>
          <a:prstGeom prst="rect">
            <a:avLst/>
          </a:prstGeom>
          <a:noFill/>
          <a:ln w="9525">
            <a:noFill/>
            <a:miter lim="800000"/>
            <a:headEnd/>
            <a:tailEnd/>
          </a:ln>
        </p:spPr>
        <p:txBody>
          <a:bodyPr wrap="square" lIns="0" tIns="0" rIns="0" bIns="0">
            <a:prstTxWarp prst="textNoShape">
              <a:avLst/>
            </a:prstTxWarp>
            <a:spAutoFit/>
          </a:bodyPr>
          <a:lstStyle/>
          <a:p>
            <a:pPr>
              <a:lnSpc>
                <a:spcPct val="60000"/>
              </a:lnSpc>
            </a:pPr>
            <a:r>
              <a:rPr kumimoji="0" lang="en-US" b="1" i="1" dirty="0">
                <a:solidFill>
                  <a:schemeClr val="accent5">
                    <a:lumMod val="75000"/>
                  </a:schemeClr>
                </a:solidFill>
                <a:latin typeface="Times New Roman" pitchFamily="18" charset="0"/>
                <a:cs typeface="Times New Roman" pitchFamily="18" charset="0"/>
              </a:rPr>
              <a:t>   </a:t>
            </a:r>
            <a:r>
              <a:rPr kumimoji="0" lang="en-US" b="1" i="1" dirty="0" err="1">
                <a:solidFill>
                  <a:schemeClr val="accent5">
                    <a:lumMod val="75000"/>
                  </a:schemeClr>
                </a:solidFill>
                <a:latin typeface="Times New Roman" pitchFamily="18" charset="0"/>
                <a:cs typeface="Times New Roman" pitchFamily="18" charset="0"/>
              </a:rPr>
              <a:t>D</a:t>
            </a:r>
            <a:r>
              <a:rPr kumimoji="0" lang="en-US" b="1" i="1" baseline="-25000" dirty="0" err="1">
                <a:solidFill>
                  <a:schemeClr val="accent5">
                    <a:lumMod val="75000"/>
                  </a:schemeClr>
                </a:solidFill>
                <a:latin typeface="Times New Roman" pitchFamily="18" charset="0"/>
                <a:cs typeface="Times New Roman" pitchFamily="18" charset="0"/>
              </a:rPr>
              <a:t>Domestic</a:t>
            </a:r>
            <a:endParaRPr kumimoji="0" lang="en-US" b="1" baseline="-25000" dirty="0">
              <a:solidFill>
                <a:schemeClr val="accent5">
                  <a:lumMod val="75000"/>
                </a:schemeClr>
              </a:solidFill>
              <a:latin typeface="Times New Roman" pitchFamily="18" charset="0"/>
              <a:cs typeface="Times New Roman" pitchFamily="18" charset="0"/>
            </a:endParaRPr>
          </a:p>
        </p:txBody>
      </p:sp>
      <p:sp>
        <p:nvSpPr>
          <p:cNvPr id="63" name="Line 48"/>
          <p:cNvSpPr>
            <a:spLocks noChangeShapeType="1"/>
          </p:cNvSpPr>
          <p:nvPr/>
        </p:nvSpPr>
        <p:spPr bwMode="auto">
          <a:xfrm flipV="1">
            <a:off x="6954139" y="3361182"/>
            <a:ext cx="3175" cy="1889125"/>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4" name="Rectangle 60"/>
          <p:cNvSpPr>
            <a:spLocks noChangeArrowheads="1"/>
          </p:cNvSpPr>
          <p:nvPr/>
        </p:nvSpPr>
        <p:spPr bwMode="auto">
          <a:xfrm>
            <a:off x="4520311" y="3226689"/>
            <a:ext cx="608013" cy="246221"/>
          </a:xfrm>
          <a:prstGeom prst="rect">
            <a:avLst/>
          </a:prstGeom>
          <a:noFill/>
          <a:ln w="9525">
            <a:noFill/>
            <a:miter lim="800000"/>
            <a:headEnd/>
            <a:tailEnd/>
          </a:ln>
        </p:spPr>
        <p:txBody>
          <a:bodyPr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w</a:t>
            </a:r>
            <a:r>
              <a:rPr kumimoji="0" lang="en-US" sz="1600" b="1" i="1" dirty="0">
                <a:solidFill>
                  <a:srgbClr val="000000"/>
                </a:solidFill>
                <a:latin typeface="Times New Roman" pitchFamily="18" charset="0"/>
                <a:cs typeface="Times New Roman" pitchFamily="18" charset="0"/>
              </a:rPr>
              <a:t>+ t</a:t>
            </a:r>
            <a:endParaRPr kumimoji="0" lang="en-US" sz="1600" b="1" dirty="0">
              <a:solidFill>
                <a:schemeClr val="tx1"/>
              </a:solidFill>
              <a:latin typeface="Times New Roman" pitchFamily="18" charset="0"/>
              <a:cs typeface="Times New Roman" pitchFamily="18" charset="0"/>
            </a:endParaRPr>
          </a:p>
        </p:txBody>
      </p:sp>
      <p:sp>
        <p:nvSpPr>
          <p:cNvPr id="65" name="Rectangle 62"/>
          <p:cNvSpPr>
            <a:spLocks noChangeArrowheads="1"/>
          </p:cNvSpPr>
          <p:nvPr/>
        </p:nvSpPr>
        <p:spPr bwMode="auto">
          <a:xfrm>
            <a:off x="4458589" y="3029585"/>
            <a:ext cx="51296" cy="196977"/>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a:solidFill>
                  <a:srgbClr val="000000"/>
                </a:solidFill>
                <a:latin typeface="Times New Roman" pitchFamily="18" charset="0"/>
                <a:cs typeface="Times New Roman" pitchFamily="18" charset="0"/>
              </a:rPr>
              <a:t> </a:t>
            </a:r>
            <a:endParaRPr kumimoji="0" lang="en-US" sz="1600" b="0">
              <a:solidFill>
                <a:schemeClr val="tx1"/>
              </a:solidFill>
              <a:latin typeface="Times New Roman" pitchFamily="18" charset="0"/>
              <a:cs typeface="Times New Roman" pitchFamily="18" charset="0"/>
            </a:endParaRPr>
          </a:p>
        </p:txBody>
      </p:sp>
      <p:sp>
        <p:nvSpPr>
          <p:cNvPr id="66" name="Rectangle 83"/>
          <p:cNvSpPr>
            <a:spLocks noChangeArrowheads="1"/>
          </p:cNvSpPr>
          <p:nvPr/>
        </p:nvSpPr>
        <p:spPr bwMode="auto">
          <a:xfrm>
            <a:off x="6883210" y="5302695"/>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Q</a:t>
            </a:r>
            <a:r>
              <a:rPr kumimoji="0" lang="en-US" sz="1600" b="1" i="1" baseline="-25000" dirty="0">
                <a:solidFill>
                  <a:srgbClr val="000000"/>
                </a:solidFill>
                <a:latin typeface="Times New Roman" pitchFamily="18" charset="0"/>
                <a:cs typeface="Times New Roman" pitchFamily="18" charset="0"/>
              </a:rPr>
              <a:t>2</a:t>
            </a:r>
            <a:endParaRPr kumimoji="0" lang="en-US" sz="1600" b="1" baseline="-25000" dirty="0">
              <a:solidFill>
                <a:schemeClr val="tx1"/>
              </a:solidFill>
              <a:latin typeface="Times New Roman" pitchFamily="18" charset="0"/>
              <a:cs typeface="Times New Roman" pitchFamily="18" charset="0"/>
            </a:endParaRPr>
          </a:p>
        </p:txBody>
      </p:sp>
      <p:sp>
        <p:nvSpPr>
          <p:cNvPr id="67" name="Rectangle 88"/>
          <p:cNvSpPr>
            <a:spLocks noChangeArrowheads="1"/>
          </p:cNvSpPr>
          <p:nvPr/>
        </p:nvSpPr>
        <p:spPr bwMode="auto">
          <a:xfrm>
            <a:off x="6275197" y="5294757"/>
            <a:ext cx="28533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Q</a:t>
            </a:r>
            <a:r>
              <a:rPr kumimoji="0" lang="en-US" sz="1600" b="1" i="1" baseline="-25000" dirty="0">
                <a:solidFill>
                  <a:srgbClr val="000000"/>
                </a:solidFill>
                <a:latin typeface="Times New Roman" pitchFamily="18" charset="0"/>
                <a:cs typeface="Times New Roman" pitchFamily="18" charset="0"/>
              </a:rPr>
              <a:t>d2</a:t>
            </a:r>
            <a:endParaRPr kumimoji="0" lang="en-US" sz="1600" b="1" baseline="-25000" dirty="0">
              <a:solidFill>
                <a:schemeClr val="tx1"/>
              </a:solidFill>
              <a:latin typeface="Times New Roman" pitchFamily="18" charset="0"/>
              <a:cs typeface="Times New Roman" pitchFamily="18" charset="0"/>
            </a:endParaRPr>
          </a:p>
        </p:txBody>
      </p:sp>
      <p:grpSp>
        <p:nvGrpSpPr>
          <p:cNvPr id="76" name="Group 130"/>
          <p:cNvGrpSpPr>
            <a:grpSpLocks/>
          </p:cNvGrpSpPr>
          <p:nvPr/>
        </p:nvGrpSpPr>
        <p:grpSpPr bwMode="auto">
          <a:xfrm>
            <a:off x="7411339" y="3361182"/>
            <a:ext cx="1227138" cy="688975"/>
            <a:chOff x="4490" y="2100"/>
            <a:chExt cx="773" cy="434"/>
          </a:xfrm>
        </p:grpSpPr>
        <p:sp>
          <p:nvSpPr>
            <p:cNvPr id="77" name="Freeform 68"/>
            <p:cNvSpPr>
              <a:spLocks/>
            </p:cNvSpPr>
            <p:nvPr/>
          </p:nvSpPr>
          <p:spPr bwMode="auto">
            <a:xfrm>
              <a:off x="4490" y="2100"/>
              <a:ext cx="49" cy="434"/>
            </a:xfrm>
            <a:custGeom>
              <a:avLst/>
              <a:gdLst/>
              <a:ahLst/>
              <a:cxnLst>
                <a:cxn ang="0">
                  <a:pos x="0" y="1181"/>
                </a:cxn>
                <a:cxn ang="0">
                  <a:pos x="164" y="1100"/>
                </a:cxn>
                <a:cxn ang="0">
                  <a:pos x="164" y="76"/>
                </a:cxn>
                <a:cxn ang="0">
                  <a:pos x="0" y="0"/>
                </a:cxn>
              </a:cxnLst>
              <a:rect l="0" t="0" r="r" b="b"/>
              <a:pathLst>
                <a:path w="164" h="1181">
                  <a:moveTo>
                    <a:pt x="0" y="1181"/>
                  </a:moveTo>
                  <a:lnTo>
                    <a:pt x="164" y="1100"/>
                  </a:lnTo>
                  <a:lnTo>
                    <a:pt x="164" y="76"/>
                  </a:lnTo>
                  <a:lnTo>
                    <a:pt x="0"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nvGrpSpPr>
            <p:cNvPr id="78" name="Group 129"/>
            <p:cNvGrpSpPr>
              <a:grpSpLocks/>
            </p:cNvGrpSpPr>
            <p:nvPr/>
          </p:nvGrpSpPr>
          <p:grpSpPr bwMode="auto">
            <a:xfrm>
              <a:off x="4546" y="2223"/>
              <a:ext cx="717" cy="169"/>
              <a:chOff x="4546" y="2223"/>
              <a:chExt cx="717" cy="169"/>
            </a:xfrm>
          </p:grpSpPr>
          <p:sp>
            <p:nvSpPr>
              <p:cNvPr id="79" name="Line 70"/>
              <p:cNvSpPr>
                <a:spLocks noChangeShapeType="1"/>
              </p:cNvSpPr>
              <p:nvPr/>
            </p:nvSpPr>
            <p:spPr bwMode="auto">
              <a:xfrm>
                <a:off x="4546" y="2315"/>
                <a:ext cx="213" cy="4"/>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80" name="Rectangle 64"/>
              <p:cNvSpPr>
                <a:spLocks noChangeArrowheads="1"/>
              </p:cNvSpPr>
              <p:nvPr/>
            </p:nvSpPr>
            <p:spPr bwMode="auto">
              <a:xfrm>
                <a:off x="4741" y="2223"/>
                <a:ext cx="522" cy="169"/>
              </a:xfrm>
              <a:prstGeom prst="rect">
                <a:avLst/>
              </a:prstGeom>
              <a:solidFill>
                <a:srgbClr val="FFFFCC"/>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sz="1600">
                  <a:latin typeface="Times New Roman" pitchFamily="18" charset="0"/>
                  <a:cs typeface="Times New Roman" pitchFamily="18" charset="0"/>
                </a:endParaRPr>
              </a:p>
            </p:txBody>
          </p:sp>
          <p:sp>
            <p:nvSpPr>
              <p:cNvPr id="81" name="Rectangle 65"/>
              <p:cNvSpPr>
                <a:spLocks noChangeArrowheads="1"/>
              </p:cNvSpPr>
              <p:nvPr/>
            </p:nvSpPr>
            <p:spPr bwMode="auto">
              <a:xfrm>
                <a:off x="4765" y="2231"/>
                <a:ext cx="49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Tariff </a:t>
                </a:r>
                <a:r>
                  <a:rPr kumimoji="0" lang="en-US" sz="1600" dirty="0">
                    <a:solidFill>
                      <a:srgbClr val="000000"/>
                    </a:solidFill>
                    <a:latin typeface="Times New Roman" pitchFamily="18" charset="0"/>
                    <a:cs typeface="Times New Roman" pitchFamily="18" charset="0"/>
                  </a:rPr>
                  <a:t>=</a:t>
                </a:r>
                <a:r>
                  <a:rPr kumimoji="0" lang="en-US" sz="1600" b="0" dirty="0">
                    <a:solidFill>
                      <a:srgbClr val="000000"/>
                    </a:solidFill>
                    <a:latin typeface="Times New Roman" pitchFamily="18" charset="0"/>
                    <a:cs typeface="Times New Roman" pitchFamily="18" charset="0"/>
                  </a:rPr>
                  <a:t> </a:t>
                </a:r>
                <a:r>
                  <a:rPr kumimoji="0" lang="en-US" sz="1600" b="1" i="1" dirty="0">
                    <a:solidFill>
                      <a:srgbClr val="000000"/>
                    </a:solidFill>
                    <a:latin typeface="Times New Roman" pitchFamily="18" charset="0"/>
                    <a:cs typeface="Times New Roman" pitchFamily="18" charset="0"/>
                  </a:rPr>
                  <a:t>t</a:t>
                </a:r>
                <a:r>
                  <a:rPr kumimoji="0" lang="en-US" sz="1600" b="0" dirty="0">
                    <a:solidFill>
                      <a:srgbClr val="000000"/>
                    </a:solidFill>
                    <a:latin typeface="Times New Roman" pitchFamily="18" charset="0"/>
                    <a:cs typeface="Times New Roman" pitchFamily="18" charset="0"/>
                  </a:rPr>
                  <a:t> </a:t>
                </a:r>
              </a:p>
            </p:txBody>
          </p:sp>
        </p:grpSp>
      </p:grpSp>
      <p:grpSp>
        <p:nvGrpSpPr>
          <p:cNvPr id="82" name="Group 131"/>
          <p:cNvGrpSpPr>
            <a:grpSpLocks/>
          </p:cNvGrpSpPr>
          <p:nvPr/>
        </p:nvGrpSpPr>
        <p:grpSpPr bwMode="auto">
          <a:xfrm>
            <a:off x="6465190" y="2994474"/>
            <a:ext cx="2506663" cy="331788"/>
            <a:chOff x="3894" y="1869"/>
            <a:chExt cx="1579" cy="209"/>
          </a:xfrm>
        </p:grpSpPr>
        <p:grpSp>
          <p:nvGrpSpPr>
            <p:cNvPr id="83" name="Group 105"/>
            <p:cNvGrpSpPr>
              <a:grpSpLocks/>
            </p:cNvGrpSpPr>
            <p:nvPr/>
          </p:nvGrpSpPr>
          <p:grpSpPr bwMode="auto">
            <a:xfrm>
              <a:off x="3894" y="1960"/>
              <a:ext cx="577" cy="118"/>
              <a:chOff x="3648" y="2224"/>
              <a:chExt cx="577" cy="118"/>
            </a:xfrm>
          </p:grpSpPr>
          <p:grpSp>
            <p:nvGrpSpPr>
              <p:cNvPr id="87" name="Group 104"/>
              <p:cNvGrpSpPr>
                <a:grpSpLocks/>
              </p:cNvGrpSpPr>
              <p:nvPr/>
            </p:nvGrpSpPr>
            <p:grpSpPr bwMode="auto">
              <a:xfrm>
                <a:off x="3780" y="2224"/>
                <a:ext cx="445" cy="67"/>
                <a:chOff x="3780" y="2216"/>
                <a:chExt cx="445" cy="67"/>
              </a:xfrm>
            </p:grpSpPr>
            <p:sp>
              <p:nvSpPr>
                <p:cNvPr id="89" name="Line 102"/>
                <p:cNvSpPr>
                  <a:spLocks noChangeShapeType="1"/>
                </p:cNvSpPr>
                <p:nvPr/>
              </p:nvSpPr>
              <p:spPr bwMode="auto">
                <a:xfrm flipV="1">
                  <a:off x="3789" y="2221"/>
                  <a:ext cx="1" cy="62"/>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0" name="Line 103"/>
                <p:cNvSpPr>
                  <a:spLocks noChangeShapeType="1"/>
                </p:cNvSpPr>
                <p:nvPr/>
              </p:nvSpPr>
              <p:spPr bwMode="auto">
                <a:xfrm flipV="1">
                  <a:off x="3780" y="2216"/>
                  <a:ext cx="445" cy="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grpSp>
          <p:sp>
            <p:nvSpPr>
              <p:cNvPr id="88" name="Freeform 38"/>
              <p:cNvSpPr>
                <a:spLocks/>
              </p:cNvSpPr>
              <p:nvPr/>
            </p:nvSpPr>
            <p:spPr bwMode="auto">
              <a:xfrm>
                <a:off x="3648" y="2296"/>
                <a:ext cx="261" cy="46"/>
              </a:xfrm>
              <a:custGeom>
                <a:avLst/>
                <a:gdLst/>
                <a:ahLst/>
                <a:cxnLst>
                  <a:cxn ang="0">
                    <a:pos x="0" y="123"/>
                  </a:cxn>
                  <a:cxn ang="0">
                    <a:pos x="133" y="0"/>
                  </a:cxn>
                  <a:cxn ang="0">
                    <a:pos x="768" y="0"/>
                  </a:cxn>
                  <a:cxn ang="0">
                    <a:pos x="894" y="113"/>
                  </a:cxn>
                </a:cxnLst>
                <a:rect l="0" t="0" r="r" b="b"/>
                <a:pathLst>
                  <a:path w="894" h="123">
                    <a:moveTo>
                      <a:pt x="0" y="123"/>
                    </a:moveTo>
                    <a:lnTo>
                      <a:pt x="133" y="0"/>
                    </a:lnTo>
                    <a:lnTo>
                      <a:pt x="768" y="0"/>
                    </a:lnTo>
                    <a:lnTo>
                      <a:pt x="894" y="113"/>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84" name="Group 126"/>
            <p:cNvGrpSpPr>
              <a:grpSpLocks/>
            </p:cNvGrpSpPr>
            <p:nvPr/>
          </p:nvGrpSpPr>
          <p:grpSpPr bwMode="auto">
            <a:xfrm>
              <a:off x="4422" y="1869"/>
              <a:ext cx="1051" cy="184"/>
              <a:chOff x="4422" y="1869"/>
              <a:chExt cx="1051" cy="184"/>
            </a:xfrm>
          </p:grpSpPr>
          <p:sp>
            <p:nvSpPr>
              <p:cNvPr id="85" name="Rectangle 40"/>
              <p:cNvSpPr>
                <a:spLocks noChangeArrowheads="1"/>
              </p:cNvSpPr>
              <p:nvPr/>
            </p:nvSpPr>
            <p:spPr bwMode="auto">
              <a:xfrm>
                <a:off x="4422" y="1869"/>
                <a:ext cx="1051" cy="184"/>
              </a:xfrm>
              <a:prstGeom prst="rect">
                <a:avLst/>
              </a:prstGeom>
              <a:solidFill>
                <a:srgbClr val="FFFFCC"/>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sz="1600">
                  <a:latin typeface="Times New Roman" pitchFamily="18" charset="0"/>
                  <a:cs typeface="Times New Roman" pitchFamily="18" charset="0"/>
                </a:endParaRPr>
              </a:p>
            </p:txBody>
          </p:sp>
          <p:sp>
            <p:nvSpPr>
              <p:cNvPr id="86" name="Rectangle 41"/>
              <p:cNvSpPr>
                <a:spLocks noChangeArrowheads="1"/>
              </p:cNvSpPr>
              <p:nvPr/>
            </p:nvSpPr>
            <p:spPr bwMode="auto">
              <a:xfrm>
                <a:off x="4468" y="1882"/>
                <a:ext cx="965"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Imports after tariff</a:t>
                </a:r>
                <a:endParaRPr kumimoji="0" lang="en-US" sz="1600" b="0" dirty="0">
                  <a:solidFill>
                    <a:schemeClr val="tx1"/>
                  </a:solidFill>
                  <a:latin typeface="Times New Roman" pitchFamily="18" charset="0"/>
                  <a:cs typeface="Times New Roman" pitchFamily="18" charset="0"/>
                </a:endParaRPr>
              </a:p>
            </p:txBody>
          </p:sp>
        </p:grpSp>
      </p:grpSp>
      <p:sp>
        <p:nvSpPr>
          <p:cNvPr id="91" name="Line 30"/>
          <p:cNvSpPr>
            <a:spLocks noChangeShapeType="1"/>
          </p:cNvSpPr>
          <p:nvPr/>
        </p:nvSpPr>
        <p:spPr bwMode="auto">
          <a:xfrm flipH="1">
            <a:off x="5077714" y="4066032"/>
            <a:ext cx="2303463" cy="1588"/>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3" name="Line 107"/>
          <p:cNvSpPr>
            <a:spLocks noChangeShapeType="1"/>
          </p:cNvSpPr>
          <p:nvPr/>
        </p:nvSpPr>
        <p:spPr bwMode="auto">
          <a:xfrm flipH="1">
            <a:off x="5077714" y="3356420"/>
            <a:ext cx="1879600" cy="0"/>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4" name="Line 108"/>
          <p:cNvSpPr>
            <a:spLocks noChangeShapeType="1"/>
          </p:cNvSpPr>
          <p:nvPr/>
        </p:nvSpPr>
        <p:spPr bwMode="auto">
          <a:xfrm>
            <a:off x="5696839" y="5120132"/>
            <a:ext cx="647700"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95" name="Line 109"/>
          <p:cNvSpPr>
            <a:spLocks noChangeShapeType="1"/>
          </p:cNvSpPr>
          <p:nvPr/>
        </p:nvSpPr>
        <p:spPr bwMode="auto">
          <a:xfrm flipH="1">
            <a:off x="6985889" y="5120132"/>
            <a:ext cx="647700"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4" name="Rectangle 3"/>
          <p:cNvSpPr/>
          <p:nvPr/>
        </p:nvSpPr>
        <p:spPr>
          <a:xfrm>
            <a:off x="184877" y="1623886"/>
            <a:ext cx="4396139" cy="707886"/>
          </a:xfrm>
          <a:prstGeom prst="rect">
            <a:avLst/>
          </a:prstGeom>
        </p:spPr>
        <p:txBody>
          <a:bodyPr wrap="square">
            <a:spAutoFit/>
          </a:bodyPr>
          <a:lstStyle/>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d1</a:t>
            </a:r>
            <a:r>
              <a:rPr lang="en-US" sz="2000" dirty="0" smtClean="0">
                <a:latin typeface="Times New Roman" pitchFamily="18" charset="0"/>
                <a:cs typeface="Times New Roman" pitchFamily="18" charset="0"/>
              </a:rPr>
              <a:t> from U.S</a:t>
            </a:r>
            <a:r>
              <a:rPr lang="en-US" sz="2000" dirty="0">
                <a:latin typeface="Times New Roman" pitchFamily="18" charset="0"/>
                <a:cs typeface="Times New Roman" pitchFamily="18" charset="0"/>
              </a:rPr>
              <a:t>. producers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a:t>
            </a:r>
          </a:p>
        </p:txBody>
      </p:sp>
      <p:sp>
        <p:nvSpPr>
          <p:cNvPr id="6" name="Rectangle 5"/>
          <p:cNvSpPr/>
          <p:nvPr/>
        </p:nvSpPr>
        <p:spPr>
          <a:xfrm>
            <a:off x="146269" y="1931386"/>
            <a:ext cx="4346610" cy="400110"/>
          </a:xfrm>
          <a:prstGeom prst="rect">
            <a:avLst/>
          </a:prstGeom>
        </p:spPr>
        <p:txBody>
          <a:bodyPr wrap="square">
            <a:spAutoFit/>
          </a:bodyPr>
          <a:lstStyle/>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1</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d1</a:t>
            </a:r>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from foreign producers</a:t>
            </a:r>
            <a:r>
              <a:rPr lang="en-US" sz="2000" dirty="0">
                <a:latin typeface="Times New Roman" pitchFamily="18" charset="0"/>
                <a:cs typeface="Times New Roman" pitchFamily="18" charset="0"/>
              </a:rPr>
              <a:t>.</a:t>
            </a:r>
          </a:p>
        </p:txBody>
      </p:sp>
      <p:sp>
        <p:nvSpPr>
          <p:cNvPr id="7" name="Rectangle 6"/>
          <p:cNvSpPr/>
          <p:nvPr/>
        </p:nvSpPr>
        <p:spPr>
          <a:xfrm>
            <a:off x="43723" y="2305110"/>
            <a:ext cx="4383891" cy="1077218"/>
          </a:xfrm>
          <a:prstGeom prst="rect">
            <a:avLst/>
          </a:prstGeom>
        </p:spPr>
        <p:txBody>
          <a:bodyPr wrap="square">
            <a:spAutoFit/>
          </a:bodyPr>
          <a:lstStyle/>
          <a:p>
            <a:pPr marL="119063" indent="-119063">
              <a:lnSpc>
                <a:spcPct val="80000"/>
              </a:lnSpc>
              <a:spcBef>
                <a:spcPct val="50000"/>
              </a:spcBef>
              <a:buFontTx/>
              <a:buChar char="•"/>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tariff </a:t>
            </a:r>
            <a:r>
              <a:rPr lang="en-US" sz="2000" dirty="0" smtClean="0">
                <a:latin typeface="Times New Roman" pitchFamily="18" charset="0"/>
                <a:cs typeface="Times New Roman" pitchFamily="18" charset="0"/>
              </a:rPr>
              <a:t>(</a:t>
            </a:r>
            <a:r>
              <a:rPr lang="en-US" sz="2000" b="1" i="1"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 ) makes </a:t>
            </a:r>
            <a:r>
              <a:rPr lang="en-US" sz="2000" dirty="0">
                <a:latin typeface="Times New Roman" pitchFamily="18" charset="0"/>
                <a:cs typeface="Times New Roman" pitchFamily="18" charset="0"/>
              </a:rPr>
              <a:t>it more costly </a:t>
            </a:r>
            <a:r>
              <a:rPr lang="en-US" sz="2000" dirty="0" smtClean="0">
                <a:latin typeface="Times New Roman" pitchFamily="18" charset="0"/>
                <a:cs typeface="Times New Roman" pitchFamily="18" charset="0"/>
              </a:rPr>
              <a:t>for Americans </a:t>
            </a:r>
            <a:r>
              <a:rPr lang="en-US" sz="2000" dirty="0">
                <a:latin typeface="Times New Roman" pitchFamily="18" charset="0"/>
                <a:cs typeface="Times New Roman" pitchFamily="18" charset="0"/>
              </a:rPr>
              <a:t>to purchase autos </a:t>
            </a:r>
            <a:r>
              <a:rPr lang="en-US" sz="2000" dirty="0" smtClean="0">
                <a:latin typeface="Times New Roman" pitchFamily="18" charset="0"/>
                <a:cs typeface="Times New Roman" pitchFamily="18" charset="0"/>
              </a:rPr>
              <a:t>from abroad</a:t>
            </a:r>
            <a:r>
              <a:rPr lang="en-US" sz="2000" dirty="0">
                <a:latin typeface="Times New Roman" pitchFamily="18" charset="0"/>
                <a:cs typeface="Times New Roman" pitchFamily="18" charset="0"/>
              </a:rPr>
              <a:t>.  U.S. prices rise to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w</a:t>
            </a:r>
            <a:r>
              <a:rPr lang="en-US" sz="2000" b="1" i="1"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t</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purchases fall from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1</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to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a:t>
            </a:r>
          </a:p>
        </p:txBody>
      </p:sp>
      <p:sp>
        <p:nvSpPr>
          <p:cNvPr id="8" name="Rectangle 7"/>
          <p:cNvSpPr/>
          <p:nvPr/>
        </p:nvSpPr>
        <p:spPr>
          <a:xfrm>
            <a:off x="29429" y="3398961"/>
            <a:ext cx="4463450" cy="584775"/>
          </a:xfrm>
          <a:prstGeom prst="rect">
            <a:avLst/>
          </a:prstGeom>
        </p:spPr>
        <p:txBody>
          <a:bodyPr wrap="square">
            <a:spAutoFit/>
          </a:bodyPr>
          <a:lstStyle/>
          <a:p>
            <a:pPr marL="173038" indent="-173038">
              <a:lnSpc>
                <a:spcPct val="80000"/>
              </a:lnSpc>
              <a:spcBef>
                <a:spcPct val="50000"/>
              </a:spcBef>
              <a:buFontTx/>
              <a:buChar char="•"/>
            </a:pPr>
            <a:r>
              <a:rPr lang="en-US" sz="2000" dirty="0" smtClean="0">
                <a:latin typeface="Times New Roman" pitchFamily="18" charset="0"/>
                <a:cs typeface="Times New Roman" pitchFamily="18" charset="0"/>
              </a:rPr>
              <a:t>U.S. </a:t>
            </a:r>
            <a:r>
              <a:rPr lang="en-US" sz="2000" dirty="0">
                <a:latin typeface="Times New Roman" pitchFamily="18" charset="0"/>
                <a:cs typeface="Times New Roman" pitchFamily="18" charset="0"/>
              </a:rPr>
              <a:t>purchases from </a:t>
            </a:r>
            <a:r>
              <a:rPr lang="en-US" sz="2000" dirty="0" smtClean="0">
                <a:latin typeface="Times New Roman" pitchFamily="18" charset="0"/>
                <a:cs typeface="Times New Roman" pitchFamily="18" charset="0"/>
              </a:rPr>
              <a:t>domestic producers </a:t>
            </a:r>
            <a:r>
              <a:rPr lang="en-US" sz="2000" dirty="0">
                <a:latin typeface="Times New Roman" pitchFamily="18" charset="0"/>
                <a:cs typeface="Times New Roman" pitchFamily="18" charset="0"/>
              </a:rPr>
              <a:t>rise from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d1</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to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d2</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t>
            </a:r>
          </a:p>
        </p:txBody>
      </p:sp>
      <p:sp>
        <p:nvSpPr>
          <p:cNvPr id="9" name="Rectangle 8"/>
          <p:cNvSpPr/>
          <p:nvPr/>
        </p:nvSpPr>
        <p:spPr>
          <a:xfrm>
            <a:off x="147001" y="3883090"/>
            <a:ext cx="2707793" cy="400110"/>
          </a:xfrm>
          <a:prstGeom prst="rect">
            <a:avLst/>
          </a:prstGeom>
        </p:spPr>
        <p:txBody>
          <a:bodyPr wrap="none">
            <a:spAutoFit/>
          </a:bodyPr>
          <a:lstStyle/>
          <a:p>
            <a:r>
              <a:rPr lang="en-US" sz="2000" dirty="0">
                <a:latin typeface="Times New Roman" pitchFamily="18" charset="0"/>
                <a:cs typeface="Times New Roman" pitchFamily="18" charset="0"/>
              </a:rPr>
              <a:t> imports fall to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2</a:t>
            </a:r>
            <a:r>
              <a:rPr lang="en-US" sz="2000" b="1" dirty="0">
                <a:latin typeface="Times New Roman" pitchFamily="18" charset="0"/>
                <a:cs typeface="Times New Roman" pitchFamily="18" charset="0"/>
              </a:rPr>
              <a:t> –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d2</a:t>
            </a:r>
            <a:r>
              <a:rPr lang="en-US" sz="2000" dirty="0">
                <a:latin typeface="Times New Roman" pitchFamily="18" charset="0"/>
                <a:cs typeface="Times New Roman" pitchFamily="18" charset="0"/>
              </a:rPr>
              <a:t>.</a:t>
            </a:r>
          </a:p>
        </p:txBody>
      </p:sp>
      <p:sp>
        <p:nvSpPr>
          <p:cNvPr id="10" name="Rectangle 9"/>
          <p:cNvSpPr/>
          <p:nvPr/>
        </p:nvSpPr>
        <p:spPr>
          <a:xfrm>
            <a:off x="181050" y="4230255"/>
            <a:ext cx="4051074" cy="707886"/>
          </a:xfrm>
          <a:prstGeom prst="rect">
            <a:avLst/>
          </a:prstGeom>
        </p:spPr>
        <p:txBody>
          <a:bodyPr wrap="square">
            <a:spAutoFit/>
          </a:bodyPr>
          <a:lstStyle/>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tax revenues </a:t>
            </a:r>
            <a:r>
              <a:rPr lang="en-US" sz="2000" dirty="0" smtClean="0">
                <a:latin typeface="Times New Roman" pitchFamily="18" charset="0"/>
                <a:cs typeface="Times New Roman" pitchFamily="18" charset="0"/>
              </a:rPr>
              <a:t>(from the tariff) are generated …</a:t>
            </a:r>
            <a:endParaRPr lang="en-US" sz="2000" dirty="0">
              <a:latin typeface="Times New Roman" pitchFamily="18" charset="0"/>
              <a:cs typeface="Times New Roman" pitchFamily="18" charset="0"/>
            </a:endParaRPr>
          </a:p>
        </p:txBody>
      </p:sp>
      <p:sp>
        <p:nvSpPr>
          <p:cNvPr id="96" name="Text Box 119"/>
          <p:cNvSpPr txBox="1">
            <a:spLocks noChangeArrowheads="1"/>
          </p:cNvSpPr>
          <p:nvPr/>
        </p:nvSpPr>
        <p:spPr bwMode="auto">
          <a:xfrm>
            <a:off x="38100" y="4292092"/>
            <a:ext cx="4090988" cy="349250"/>
          </a:xfrm>
          <a:prstGeom prst="rect">
            <a:avLst/>
          </a:prstGeom>
          <a:noFill/>
          <a:ln w="9525">
            <a:noFill/>
            <a:miter lim="800000"/>
            <a:headEnd/>
            <a:tailEnd/>
          </a:ln>
        </p:spPr>
        <p:txBody>
          <a:bodyPr>
            <a:prstTxWarp prst="textNoShape">
              <a:avLst/>
            </a:prstTxWarp>
            <a:spAutoFit/>
          </a:bodyPr>
          <a:lstStyle/>
          <a:p>
            <a:pPr>
              <a:lnSpc>
                <a:spcPct val="80000"/>
              </a:lnSpc>
              <a:spcBef>
                <a:spcPct val="50000"/>
              </a:spcBef>
              <a:buFontTx/>
              <a:buChar char="•"/>
            </a:pPr>
            <a:r>
              <a:rPr kumimoji="0" lang="en-US" sz="2000" b="0" dirty="0">
                <a:latin typeface="Times New Roman" pitchFamily="18" charset="0"/>
                <a:cs typeface="Times New Roman" pitchFamily="18" charset="0"/>
              </a:rPr>
              <a:t> </a:t>
            </a:r>
            <a:r>
              <a:rPr lang="en-US" sz="2000" b="0" dirty="0">
                <a:latin typeface="Times New Roman" pitchFamily="18" charset="0"/>
                <a:cs typeface="Times New Roman" pitchFamily="18" charset="0"/>
              </a:rPr>
              <a:t>Producers gain </a:t>
            </a:r>
            <a:r>
              <a:rPr lang="en-US" sz="2000" b="1" i="1" dirty="0" smtClean="0">
                <a:latin typeface="Times New Roman" pitchFamily="18" charset="0"/>
                <a:cs typeface="Times New Roman" pitchFamily="18" charset="0"/>
              </a:rPr>
              <a:t>S</a:t>
            </a:r>
            <a:r>
              <a:rPr lang="en-US" sz="2000" b="1" dirty="0" smtClean="0">
                <a:latin typeface="Times New Roman" pitchFamily="18" charset="0"/>
                <a:cs typeface="Times New Roman" pitchFamily="18" charset="0"/>
              </a:rPr>
              <a:t> </a:t>
            </a:r>
            <a:r>
              <a:rPr lang="en-US" sz="2000" b="0" dirty="0" smtClean="0">
                <a:latin typeface="Times New Roman" pitchFamily="18" charset="0"/>
                <a:cs typeface="Times New Roman" pitchFamily="18" charset="0"/>
              </a:rPr>
              <a:t>…  </a:t>
            </a:r>
            <a:endParaRPr lang="en-US" sz="2000" b="0" dirty="0">
              <a:latin typeface="Times New Roman" pitchFamily="18" charset="0"/>
              <a:cs typeface="Times New Roman" pitchFamily="18" charset="0"/>
            </a:endParaRPr>
          </a:p>
        </p:txBody>
      </p:sp>
      <p:sp>
        <p:nvSpPr>
          <p:cNvPr id="98" name="Text Box 124"/>
          <p:cNvSpPr txBox="1">
            <a:spLocks noChangeArrowheads="1"/>
          </p:cNvSpPr>
          <p:nvPr/>
        </p:nvSpPr>
        <p:spPr bwMode="auto">
          <a:xfrm>
            <a:off x="38099" y="5136706"/>
            <a:ext cx="4420489" cy="863600"/>
          </a:xfrm>
          <a:prstGeom prst="rect">
            <a:avLst/>
          </a:prstGeom>
          <a:noFill/>
          <a:ln w="9525">
            <a:noFill/>
            <a:miter lim="800000"/>
            <a:headEnd/>
            <a:tailEnd/>
          </a:ln>
        </p:spPr>
        <p:txBody>
          <a:bodyPr wrap="square">
            <a:prstTxWarp prst="textNoShape">
              <a:avLst/>
            </a:prstTxWarp>
            <a:spAutoFit/>
          </a:bodyPr>
          <a:lstStyle/>
          <a:p>
            <a:pPr marL="173038" indent="-173038">
              <a:lnSpc>
                <a:spcPct val="80000"/>
              </a:lnSpc>
              <a:spcBef>
                <a:spcPct val="50000"/>
              </a:spcBef>
              <a:buFontTx/>
              <a:buChar char="•"/>
            </a:pPr>
            <a:r>
              <a:rPr lang="en-US" sz="2000" b="0" dirty="0" smtClean="0">
                <a:latin typeface="Times New Roman" pitchFamily="18" charset="0"/>
                <a:cs typeface="Times New Roman" pitchFamily="18" charset="0"/>
              </a:rPr>
              <a:t>Consumers </a:t>
            </a:r>
            <a:r>
              <a:rPr lang="en-US" sz="2000" b="0" dirty="0">
                <a:latin typeface="Times New Roman" pitchFamily="18" charset="0"/>
                <a:cs typeface="Times New Roman" pitchFamily="18" charset="0"/>
              </a:rPr>
              <a:t>lose </a:t>
            </a:r>
            <a:r>
              <a:rPr lang="en-US" sz="2000" b="1" i="1" dirty="0">
                <a:latin typeface="Times New Roman" pitchFamily="18" charset="0"/>
                <a:cs typeface="Times New Roman" pitchFamily="18" charset="0"/>
              </a:rPr>
              <a:t>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b="0" dirty="0">
                <a:latin typeface="Times New Roman" pitchFamily="18" charset="0"/>
                <a:cs typeface="Times New Roman" pitchFamily="18" charset="0"/>
              </a:rPr>
              <a:t> </a:t>
            </a:r>
            <a:r>
              <a:rPr lang="en-US" sz="2000" b="1" i="1" dirty="0">
                <a:latin typeface="Times New Roman" pitchFamily="18" charset="0"/>
                <a:cs typeface="Times New Roman" pitchFamily="18" charset="0"/>
              </a:rPr>
              <a:t>U</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b="0" dirty="0">
                <a:latin typeface="Times New Roman" pitchFamily="18" charset="0"/>
                <a:cs typeface="Times New Roman" pitchFamily="18" charset="0"/>
              </a:rPr>
              <a:t> </a:t>
            </a:r>
            <a:r>
              <a:rPr lang="en-US" sz="2000" b="1" i="1" dirty="0">
                <a:latin typeface="Times New Roman" pitchFamily="18" charset="0"/>
                <a:cs typeface="Times New Roman" pitchFamily="18" charset="0"/>
              </a:rPr>
              <a:t>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b="0" dirty="0">
                <a:latin typeface="Times New Roman" pitchFamily="18" charset="0"/>
                <a:cs typeface="Times New Roman" pitchFamily="18" charset="0"/>
              </a:rPr>
              <a:t> </a:t>
            </a:r>
            <a:r>
              <a:rPr lang="en-US" sz="2000" b="1" i="1" dirty="0">
                <a:latin typeface="Times New Roman" pitchFamily="18" charset="0"/>
                <a:cs typeface="Times New Roman" pitchFamily="18" charset="0"/>
              </a:rPr>
              <a:t>V</a:t>
            </a:r>
            <a:r>
              <a:rPr lang="en-US" sz="2000" b="1" dirty="0">
                <a:latin typeface="Times New Roman" pitchFamily="18" charset="0"/>
                <a:cs typeface="Times New Roman" pitchFamily="18" charset="0"/>
              </a:rPr>
              <a:t> </a:t>
            </a:r>
            <a:r>
              <a:rPr lang="en-US" sz="2000" b="0" dirty="0" smtClean="0">
                <a:latin typeface="Times New Roman" pitchFamily="18" charset="0"/>
                <a:cs typeface="Times New Roman" pitchFamily="18" charset="0"/>
              </a:rPr>
              <a:t>in the </a:t>
            </a:r>
            <a:r>
              <a:rPr lang="en-US" sz="2000" b="0" dirty="0">
                <a:latin typeface="Times New Roman" pitchFamily="18" charset="0"/>
                <a:cs typeface="Times New Roman" pitchFamily="18" charset="0"/>
              </a:rPr>
              <a:t>form of higher prices and </a:t>
            </a:r>
            <a:r>
              <a:rPr lang="en-US" sz="2000" b="0" dirty="0" smtClean="0">
                <a:latin typeface="Times New Roman" pitchFamily="18" charset="0"/>
                <a:cs typeface="Times New Roman" pitchFamily="18" charset="0"/>
              </a:rPr>
              <a:t>a reduction </a:t>
            </a:r>
            <a:br>
              <a:rPr lang="en-US" sz="2000" b="0" dirty="0" smtClean="0">
                <a:latin typeface="Times New Roman" pitchFamily="18" charset="0"/>
                <a:cs typeface="Times New Roman" pitchFamily="18" charset="0"/>
              </a:rPr>
            </a:br>
            <a:r>
              <a:rPr lang="en-US" sz="2000" b="0" dirty="0" smtClean="0">
                <a:latin typeface="Times New Roman" pitchFamily="18" charset="0"/>
                <a:cs typeface="Times New Roman" pitchFamily="18" charset="0"/>
              </a:rPr>
              <a:t>of </a:t>
            </a:r>
            <a:r>
              <a:rPr lang="en-US" sz="2000" i="1" dirty="0">
                <a:latin typeface="Times New Roman" pitchFamily="18" charset="0"/>
                <a:cs typeface="Times New Roman" pitchFamily="18" charset="0"/>
              </a:rPr>
              <a:t>consumer surplus</a:t>
            </a:r>
            <a:r>
              <a:rPr lang="en-US" sz="2000" b="0" dirty="0">
                <a:latin typeface="Times New Roman" pitchFamily="18" charset="0"/>
                <a:cs typeface="Times New Roman" pitchFamily="18" charset="0"/>
              </a:rPr>
              <a:t>.</a:t>
            </a:r>
          </a:p>
        </p:txBody>
      </p:sp>
      <p:grpSp>
        <p:nvGrpSpPr>
          <p:cNvPr id="99" name="Group 136"/>
          <p:cNvGrpSpPr>
            <a:grpSpLocks/>
          </p:cNvGrpSpPr>
          <p:nvPr/>
        </p:nvGrpSpPr>
        <p:grpSpPr bwMode="auto">
          <a:xfrm>
            <a:off x="5845826" y="4114566"/>
            <a:ext cx="3144838" cy="350838"/>
            <a:chOff x="3509" y="2564"/>
            <a:chExt cx="1981" cy="221"/>
          </a:xfrm>
        </p:grpSpPr>
        <p:sp>
          <p:nvSpPr>
            <p:cNvPr id="100" name="Freeform 53"/>
            <p:cNvSpPr>
              <a:spLocks/>
            </p:cNvSpPr>
            <p:nvPr/>
          </p:nvSpPr>
          <p:spPr bwMode="auto">
            <a:xfrm>
              <a:off x="3509" y="2564"/>
              <a:ext cx="939" cy="60"/>
            </a:xfrm>
            <a:custGeom>
              <a:avLst/>
              <a:gdLst/>
              <a:ahLst/>
              <a:cxnLst>
                <a:cxn ang="0">
                  <a:pos x="0" y="0"/>
                </a:cxn>
                <a:cxn ang="0">
                  <a:pos x="236" y="164"/>
                </a:cxn>
                <a:cxn ang="0">
                  <a:pos x="3015" y="164"/>
                </a:cxn>
                <a:cxn ang="0">
                  <a:pos x="3236" y="0"/>
                </a:cxn>
              </a:cxnLst>
              <a:rect l="0" t="0" r="r" b="b"/>
              <a:pathLst>
                <a:path w="3236" h="164">
                  <a:moveTo>
                    <a:pt x="0" y="0"/>
                  </a:moveTo>
                  <a:lnTo>
                    <a:pt x="236" y="164"/>
                  </a:lnTo>
                  <a:lnTo>
                    <a:pt x="3015" y="164"/>
                  </a:lnTo>
                  <a:lnTo>
                    <a:pt x="3236"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endParaRPr lang="en-US"/>
            </a:p>
          </p:txBody>
        </p:sp>
        <p:grpSp>
          <p:nvGrpSpPr>
            <p:cNvPr id="101" name="Group 127"/>
            <p:cNvGrpSpPr>
              <a:grpSpLocks/>
            </p:cNvGrpSpPr>
            <p:nvPr/>
          </p:nvGrpSpPr>
          <p:grpSpPr bwMode="auto">
            <a:xfrm>
              <a:off x="3980" y="2590"/>
              <a:ext cx="1510" cy="195"/>
              <a:chOff x="3980" y="2590"/>
              <a:chExt cx="1510" cy="195"/>
            </a:xfrm>
          </p:grpSpPr>
          <p:sp>
            <p:nvSpPr>
              <p:cNvPr id="102" name="Line 51"/>
              <p:cNvSpPr>
                <a:spLocks noChangeShapeType="1"/>
              </p:cNvSpPr>
              <p:nvPr/>
            </p:nvSpPr>
            <p:spPr bwMode="auto">
              <a:xfrm>
                <a:off x="3983" y="2633"/>
                <a:ext cx="1" cy="62"/>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p>
            </p:txBody>
          </p:sp>
          <p:sp>
            <p:nvSpPr>
              <p:cNvPr id="103" name="Line 94"/>
              <p:cNvSpPr>
                <a:spLocks noChangeShapeType="1"/>
              </p:cNvSpPr>
              <p:nvPr/>
            </p:nvSpPr>
            <p:spPr bwMode="auto">
              <a:xfrm>
                <a:off x="3980" y="2700"/>
                <a:ext cx="711" cy="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grpSp>
            <p:nvGrpSpPr>
              <p:cNvPr id="104" name="Group 125"/>
              <p:cNvGrpSpPr>
                <a:grpSpLocks/>
              </p:cNvGrpSpPr>
              <p:nvPr/>
            </p:nvGrpSpPr>
            <p:grpSpPr bwMode="auto">
              <a:xfrm>
                <a:off x="4685" y="2590"/>
                <a:ext cx="805" cy="195"/>
                <a:chOff x="4685" y="2590"/>
                <a:chExt cx="805" cy="195"/>
              </a:xfrm>
            </p:grpSpPr>
            <p:sp>
              <p:nvSpPr>
                <p:cNvPr id="105" name="Rectangle 55"/>
                <p:cNvSpPr>
                  <a:spLocks noChangeAspect="1" noChangeArrowheads="1"/>
                </p:cNvSpPr>
                <p:nvPr/>
              </p:nvSpPr>
              <p:spPr bwMode="auto">
                <a:xfrm>
                  <a:off x="4685" y="2590"/>
                  <a:ext cx="788" cy="195"/>
                </a:xfrm>
                <a:prstGeom prst="rect">
                  <a:avLst/>
                </a:prstGeom>
                <a:solidFill>
                  <a:srgbClr val="FFFFCC"/>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a:p>
              </p:txBody>
            </p:sp>
            <p:sp>
              <p:nvSpPr>
                <p:cNvPr id="106" name="Rectangle 56"/>
                <p:cNvSpPr>
                  <a:spLocks noChangeArrowheads="1"/>
                </p:cNvSpPr>
                <p:nvPr/>
              </p:nvSpPr>
              <p:spPr bwMode="auto">
                <a:xfrm>
                  <a:off x="4720" y="2604"/>
                  <a:ext cx="770"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Initial imports</a:t>
                  </a:r>
                  <a:r>
                    <a:rPr kumimoji="0" lang="en-US" sz="1400" i="1" dirty="0">
                      <a:solidFill>
                        <a:srgbClr val="000000"/>
                      </a:solidFill>
                      <a:latin typeface="Times New Roman" pitchFamily="18" charset="0"/>
                      <a:cs typeface="Times New Roman" pitchFamily="18" charset="0"/>
                    </a:rPr>
                    <a:t> </a:t>
                  </a:r>
                </a:p>
              </p:txBody>
            </p:sp>
          </p:grpSp>
        </p:grpSp>
      </p:grpSp>
      <p:sp>
        <p:nvSpPr>
          <p:cNvPr id="107" name="Text Box 10"/>
          <p:cNvSpPr txBox="1">
            <a:spLocks noChangeArrowheads="1"/>
          </p:cNvSpPr>
          <p:nvPr/>
        </p:nvSpPr>
        <p:spPr bwMode="auto">
          <a:xfrm>
            <a:off x="60920" y="1120529"/>
            <a:ext cx="4327070" cy="9233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Without </a:t>
            </a:r>
            <a:r>
              <a:rPr lang="en-US" sz="2000" dirty="0">
                <a:latin typeface="Times New Roman" pitchFamily="18" charset="0"/>
                <a:cs typeface="Times New Roman" pitchFamily="18" charset="0"/>
              </a:rPr>
              <a:t>a tariff, </a:t>
            </a:r>
            <a:r>
              <a:rPr lang="en-US" sz="2000" dirty="0" smtClean="0">
                <a:latin typeface="Times New Roman" pitchFamily="18" charset="0"/>
                <a:cs typeface="Times New Roman" pitchFamily="18" charset="0"/>
              </a:rPr>
              <a:t>world price is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w</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w</a:t>
            </a:r>
            <a:r>
              <a:rPr lang="en-US" sz="2000" dirty="0" smtClean="0">
                <a:latin typeface="Times New Roman" pitchFamily="18" charset="0"/>
                <a:cs typeface="Times New Roman" pitchFamily="18" charset="0"/>
              </a:rPr>
              <a:t> consumers in </a:t>
            </a:r>
            <a:r>
              <a:rPr lang="en-US" sz="2000" dirty="0">
                <a:latin typeface="Times New Roman" pitchFamily="18" charset="0"/>
                <a:cs typeface="Times New Roman" pitchFamily="18" charset="0"/>
              </a:rPr>
              <a:t>the U.S. purchase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units </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0879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7">
                                            <p:txEl>
                                              <p:pRg st="0" end="0"/>
                                            </p:txEl>
                                          </p:spTgt>
                                        </p:tgtEl>
                                        <p:attrNameLst>
                                          <p:attrName>style.visibility</p:attrName>
                                        </p:attrNameLst>
                                      </p:cBhvr>
                                      <p:to>
                                        <p:strVal val="visible"/>
                                      </p:to>
                                    </p:set>
                                    <p:animEffect transition="in" filter="fade">
                                      <p:cBhvr>
                                        <p:cTn id="14" dur="500"/>
                                        <p:tgtEl>
                                          <p:spTgt spid="107">
                                            <p:txEl>
                                              <p:pRg st="0" end="0"/>
                                            </p:txEl>
                                          </p:spTgt>
                                        </p:tgtEl>
                                      </p:cBhvr>
                                    </p:animEffect>
                                    <p:anim calcmode="lin" valueType="num">
                                      <p:cBhvr>
                                        <p:cTn id="15" dur="5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7">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23" presetClass="entr" presetSubtype="288" fill="hold" grpId="0" nodeType="afterEffect">
                                  <p:stCondLst>
                                    <p:cond delay="0"/>
                                  </p:stCondLst>
                                  <p:childTnLst>
                                    <p:set>
                                      <p:cBhvr>
                                        <p:cTn id="19" dur="1" fill="hold">
                                          <p:stCondLst>
                                            <p:cond delay="0"/>
                                          </p:stCondLst>
                                        </p:cTn>
                                        <p:tgtEl>
                                          <p:spTgt spid="41"/>
                                        </p:tgtEl>
                                        <p:attrNameLst>
                                          <p:attrName>style.visibility</p:attrName>
                                        </p:attrNameLst>
                                      </p:cBhvr>
                                      <p:to>
                                        <p:strVal val="visible"/>
                                      </p:to>
                                    </p:set>
                                    <p:anim calcmode="lin" valueType="num">
                                      <p:cBhvr>
                                        <p:cTn id="20" dur="500" fill="hold"/>
                                        <p:tgtEl>
                                          <p:spTgt spid="41"/>
                                        </p:tgtEl>
                                        <p:attrNameLst>
                                          <p:attrName>ppt_w</p:attrName>
                                        </p:attrNameLst>
                                      </p:cBhvr>
                                      <p:tavLst>
                                        <p:tav tm="0">
                                          <p:val>
                                            <p:strVal val="4/3*#ppt_w"/>
                                          </p:val>
                                        </p:tav>
                                        <p:tav tm="100000">
                                          <p:val>
                                            <p:strVal val="#ppt_w"/>
                                          </p:val>
                                        </p:tav>
                                      </p:tavLst>
                                    </p:anim>
                                    <p:anim calcmode="lin" valueType="num">
                                      <p:cBhvr>
                                        <p:cTn id="21" dur="500" fill="hold"/>
                                        <p:tgtEl>
                                          <p:spTgt spid="41"/>
                                        </p:tgtEl>
                                        <p:attrNameLst>
                                          <p:attrName>ppt_h</p:attrName>
                                        </p:attrNameLst>
                                      </p:cBhvr>
                                      <p:tavLst>
                                        <p:tav tm="0">
                                          <p:val>
                                            <p:strVal val="4/3*#ppt_h"/>
                                          </p:val>
                                        </p:tav>
                                        <p:tav tm="100000">
                                          <p:val>
                                            <p:strVal val="#ppt_h"/>
                                          </p:val>
                                        </p:tav>
                                      </p:tavLst>
                                    </p:anim>
                                  </p:childTnLst>
                                </p:cTn>
                              </p:par>
                            </p:childTnLst>
                          </p:cTn>
                        </p:par>
                        <p:par>
                          <p:cTn id="22" fill="hold">
                            <p:stCondLst>
                              <p:cond delay="1000"/>
                            </p:stCondLst>
                            <p:childTnLst>
                              <p:par>
                                <p:cTn id="23" presetID="17" presetClass="entr" presetSubtype="8" fill="hold" grpId="0" nodeType="afterEffect">
                                  <p:stCondLst>
                                    <p:cond delay="0"/>
                                  </p:stCondLst>
                                  <p:childTnLst>
                                    <p:set>
                                      <p:cBhvr>
                                        <p:cTn id="24" dur="1" fill="hold">
                                          <p:stCondLst>
                                            <p:cond delay="0"/>
                                          </p:stCondLst>
                                        </p:cTn>
                                        <p:tgtEl>
                                          <p:spTgt spid="91"/>
                                        </p:tgtEl>
                                        <p:attrNameLst>
                                          <p:attrName>style.visibility</p:attrName>
                                        </p:attrNameLst>
                                      </p:cBhvr>
                                      <p:to>
                                        <p:strVal val="visible"/>
                                      </p:to>
                                    </p:set>
                                    <p:anim calcmode="lin" valueType="num">
                                      <p:cBhvr>
                                        <p:cTn id="25" dur="500" fill="hold"/>
                                        <p:tgtEl>
                                          <p:spTgt spid="91"/>
                                        </p:tgtEl>
                                        <p:attrNameLst>
                                          <p:attrName>ppt_x</p:attrName>
                                        </p:attrNameLst>
                                      </p:cBhvr>
                                      <p:tavLst>
                                        <p:tav tm="0">
                                          <p:val>
                                            <p:strVal val="#ppt_x-#ppt_w/2"/>
                                          </p:val>
                                        </p:tav>
                                        <p:tav tm="100000">
                                          <p:val>
                                            <p:strVal val="#ppt_x"/>
                                          </p:val>
                                        </p:tav>
                                      </p:tavLst>
                                    </p:anim>
                                    <p:anim calcmode="lin" valueType="num">
                                      <p:cBhvr>
                                        <p:cTn id="26" dur="500" fill="hold"/>
                                        <p:tgtEl>
                                          <p:spTgt spid="91"/>
                                        </p:tgtEl>
                                        <p:attrNameLst>
                                          <p:attrName>ppt_y</p:attrName>
                                        </p:attrNameLst>
                                      </p:cBhvr>
                                      <p:tavLst>
                                        <p:tav tm="0">
                                          <p:val>
                                            <p:strVal val="#ppt_y"/>
                                          </p:val>
                                        </p:tav>
                                        <p:tav tm="100000">
                                          <p:val>
                                            <p:strVal val="#ppt_y"/>
                                          </p:val>
                                        </p:tav>
                                      </p:tavLst>
                                    </p:anim>
                                    <p:anim calcmode="lin" valueType="num">
                                      <p:cBhvr>
                                        <p:cTn id="27" dur="500" fill="hold"/>
                                        <p:tgtEl>
                                          <p:spTgt spid="91"/>
                                        </p:tgtEl>
                                        <p:attrNameLst>
                                          <p:attrName>ppt_w</p:attrName>
                                        </p:attrNameLst>
                                      </p:cBhvr>
                                      <p:tavLst>
                                        <p:tav tm="0">
                                          <p:val>
                                            <p:fltVal val="0"/>
                                          </p:val>
                                        </p:tav>
                                        <p:tav tm="100000">
                                          <p:val>
                                            <p:strVal val="#ppt_w"/>
                                          </p:val>
                                        </p:tav>
                                      </p:tavLst>
                                    </p:anim>
                                    <p:anim calcmode="lin" valueType="num">
                                      <p:cBhvr>
                                        <p:cTn id="28" dur="500" fill="hold"/>
                                        <p:tgtEl>
                                          <p:spTgt spid="91"/>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17" presetClass="entr" presetSubtype="1"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ppt_x</p:attrName>
                                        </p:attrNameLst>
                                      </p:cBhvr>
                                      <p:tavLst>
                                        <p:tav tm="0">
                                          <p:val>
                                            <p:strVal val="#ppt_x"/>
                                          </p:val>
                                        </p:tav>
                                        <p:tav tm="100000">
                                          <p:val>
                                            <p:strVal val="#ppt_x"/>
                                          </p:val>
                                        </p:tav>
                                      </p:tavLst>
                                    </p:anim>
                                    <p:anim calcmode="lin" valueType="num">
                                      <p:cBhvr>
                                        <p:cTn id="33" dur="500" fill="hold"/>
                                        <p:tgtEl>
                                          <p:spTgt spid="37"/>
                                        </p:tgtEl>
                                        <p:attrNameLst>
                                          <p:attrName>ppt_y</p:attrName>
                                        </p:attrNameLst>
                                      </p:cBhvr>
                                      <p:tavLst>
                                        <p:tav tm="0">
                                          <p:val>
                                            <p:strVal val="#ppt_y-#ppt_h/2"/>
                                          </p:val>
                                        </p:tav>
                                        <p:tav tm="100000">
                                          <p:val>
                                            <p:strVal val="#ppt_y"/>
                                          </p:val>
                                        </p:tav>
                                      </p:tavLst>
                                    </p:anim>
                                    <p:anim calcmode="lin" valueType="num">
                                      <p:cBhvr>
                                        <p:cTn id="34" dur="500" fill="hold"/>
                                        <p:tgtEl>
                                          <p:spTgt spid="37"/>
                                        </p:tgtEl>
                                        <p:attrNameLst>
                                          <p:attrName>ppt_w</p:attrName>
                                        </p:attrNameLst>
                                      </p:cBhvr>
                                      <p:tavLst>
                                        <p:tav tm="0">
                                          <p:val>
                                            <p:strVal val="#ppt_w"/>
                                          </p:val>
                                        </p:tav>
                                        <p:tav tm="100000">
                                          <p:val>
                                            <p:strVal val="#ppt_w"/>
                                          </p:val>
                                        </p:tav>
                                      </p:tavLst>
                                    </p:anim>
                                    <p:anim calcmode="lin" valueType="num">
                                      <p:cBhvr>
                                        <p:cTn id="35" dur="500" fill="hold"/>
                                        <p:tgtEl>
                                          <p:spTgt spid="37"/>
                                        </p:tgtEl>
                                        <p:attrNameLst>
                                          <p:attrName>ppt_h</p:attrName>
                                        </p:attrNameLst>
                                      </p:cBhvr>
                                      <p:tavLst>
                                        <p:tav tm="0">
                                          <p:val>
                                            <p:fltVal val="0"/>
                                          </p:val>
                                        </p:tav>
                                        <p:tav tm="100000">
                                          <p:val>
                                            <p:strVal val="#ppt_h"/>
                                          </p:val>
                                        </p:tav>
                                      </p:tavLst>
                                    </p:anim>
                                  </p:childTnLst>
                                </p:cTn>
                              </p:par>
                            </p:childTnLst>
                          </p:cTn>
                        </p:par>
                        <p:par>
                          <p:cTn id="36" fill="hold">
                            <p:stCondLst>
                              <p:cond delay="2000"/>
                            </p:stCondLst>
                            <p:childTnLst>
                              <p:par>
                                <p:cTn id="37" presetID="23" presetClass="entr" presetSubtype="288"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strVal val="4/3*#ppt_w"/>
                                          </p:val>
                                        </p:tav>
                                        <p:tav tm="100000">
                                          <p:val>
                                            <p:strVal val="#ppt_w"/>
                                          </p:val>
                                        </p:tav>
                                      </p:tavLst>
                                    </p:anim>
                                    <p:anim calcmode="lin" valueType="num">
                                      <p:cBhvr>
                                        <p:cTn id="40" dur="500" fill="hold"/>
                                        <p:tgtEl>
                                          <p:spTgt spid="52"/>
                                        </p:tgtEl>
                                        <p:attrNameLst>
                                          <p:attrName>ppt_h</p:attrName>
                                        </p:attrNameLst>
                                      </p:cBhvr>
                                      <p:tavLst>
                                        <p:tav tm="0">
                                          <p:val>
                                            <p:strVal val="4/3*#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anim calcmode="lin" valueType="num">
                                      <p:cBhvr>
                                        <p:cTn id="46" dur="500" fill="hold"/>
                                        <p:tgtEl>
                                          <p:spTgt spid="4"/>
                                        </p:tgtEl>
                                        <p:attrNameLst>
                                          <p:attrName>ppt_x</p:attrName>
                                        </p:attrNameLst>
                                      </p:cBhvr>
                                      <p:tavLst>
                                        <p:tav tm="0">
                                          <p:val>
                                            <p:strVal val="#ppt_x"/>
                                          </p:val>
                                        </p:tav>
                                        <p:tav tm="100000">
                                          <p:val>
                                            <p:strVal val="#ppt_x"/>
                                          </p:val>
                                        </p:tav>
                                      </p:tavLst>
                                    </p:anim>
                                    <p:anim calcmode="lin" valueType="num">
                                      <p:cBhvr>
                                        <p:cTn id="47" dur="500" fill="hold"/>
                                        <p:tgtEl>
                                          <p:spTgt spid="4"/>
                                        </p:tgtEl>
                                        <p:attrNameLst>
                                          <p:attrName>ppt_y</p:attrName>
                                        </p:attrNameLst>
                                      </p:cBhvr>
                                      <p:tavLst>
                                        <p:tav tm="0">
                                          <p:val>
                                            <p:strVal val="#ppt_y+.1"/>
                                          </p:val>
                                        </p:tav>
                                        <p:tav tm="100000">
                                          <p:val>
                                            <p:strVal val="#ppt_y"/>
                                          </p:val>
                                        </p:tav>
                                      </p:tavLst>
                                    </p:anim>
                                  </p:childTnLst>
                                </p:cTn>
                              </p:par>
                            </p:childTnLst>
                          </p:cTn>
                        </p:par>
                        <p:par>
                          <p:cTn id="48" fill="hold">
                            <p:stCondLst>
                              <p:cond delay="500"/>
                            </p:stCondLst>
                            <p:childTnLst>
                              <p:par>
                                <p:cTn id="49" presetID="17" presetClass="entr" presetSubtype="1"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ppt_x</p:attrName>
                                        </p:attrNameLst>
                                      </p:cBhvr>
                                      <p:tavLst>
                                        <p:tav tm="0">
                                          <p:val>
                                            <p:strVal val="#ppt_x"/>
                                          </p:val>
                                        </p:tav>
                                        <p:tav tm="100000">
                                          <p:val>
                                            <p:strVal val="#ppt_x"/>
                                          </p:val>
                                        </p:tav>
                                      </p:tavLst>
                                    </p:anim>
                                    <p:anim calcmode="lin" valueType="num">
                                      <p:cBhvr>
                                        <p:cTn id="52" dur="500" fill="hold"/>
                                        <p:tgtEl>
                                          <p:spTgt spid="42"/>
                                        </p:tgtEl>
                                        <p:attrNameLst>
                                          <p:attrName>ppt_y</p:attrName>
                                        </p:attrNameLst>
                                      </p:cBhvr>
                                      <p:tavLst>
                                        <p:tav tm="0">
                                          <p:val>
                                            <p:strVal val="#ppt_y-#ppt_h/2"/>
                                          </p:val>
                                        </p:tav>
                                        <p:tav tm="100000">
                                          <p:val>
                                            <p:strVal val="#ppt_y"/>
                                          </p:val>
                                        </p:tav>
                                      </p:tavLst>
                                    </p:anim>
                                    <p:anim calcmode="lin" valueType="num">
                                      <p:cBhvr>
                                        <p:cTn id="53" dur="500" fill="hold"/>
                                        <p:tgtEl>
                                          <p:spTgt spid="42"/>
                                        </p:tgtEl>
                                        <p:attrNameLst>
                                          <p:attrName>ppt_w</p:attrName>
                                        </p:attrNameLst>
                                      </p:cBhvr>
                                      <p:tavLst>
                                        <p:tav tm="0">
                                          <p:val>
                                            <p:strVal val="#ppt_w"/>
                                          </p:val>
                                        </p:tav>
                                        <p:tav tm="100000">
                                          <p:val>
                                            <p:strVal val="#ppt_w"/>
                                          </p:val>
                                        </p:tav>
                                      </p:tavLst>
                                    </p:anim>
                                    <p:anim calcmode="lin" valueType="num">
                                      <p:cBhvr>
                                        <p:cTn id="54" dur="500" fill="hold"/>
                                        <p:tgtEl>
                                          <p:spTgt spid="42"/>
                                        </p:tgtEl>
                                        <p:attrNameLst>
                                          <p:attrName>ppt_h</p:attrName>
                                        </p:attrNameLst>
                                      </p:cBhvr>
                                      <p:tavLst>
                                        <p:tav tm="0">
                                          <p:val>
                                            <p:fltVal val="0"/>
                                          </p:val>
                                        </p:tav>
                                        <p:tav tm="100000">
                                          <p:val>
                                            <p:strVal val="#ppt_h"/>
                                          </p:val>
                                        </p:tav>
                                      </p:tavLst>
                                    </p:anim>
                                  </p:childTnLst>
                                </p:cTn>
                              </p:par>
                            </p:childTnLst>
                          </p:cTn>
                        </p:par>
                        <p:par>
                          <p:cTn id="55" fill="hold">
                            <p:stCondLst>
                              <p:cond delay="1000"/>
                            </p:stCondLst>
                            <p:childTnLst>
                              <p:par>
                                <p:cTn id="56" presetID="23" presetClass="entr" presetSubtype="288"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strVal val="4/3*#ppt_w"/>
                                          </p:val>
                                        </p:tav>
                                        <p:tav tm="100000">
                                          <p:val>
                                            <p:strVal val="#ppt_w"/>
                                          </p:val>
                                        </p:tav>
                                      </p:tavLst>
                                    </p:anim>
                                    <p:anim calcmode="lin" valueType="num">
                                      <p:cBhvr>
                                        <p:cTn id="59" dur="500" fill="hold"/>
                                        <p:tgtEl>
                                          <p:spTgt spid="39"/>
                                        </p:tgtEl>
                                        <p:attrNameLst>
                                          <p:attrName>ppt_h</p:attrName>
                                        </p:attrNameLst>
                                      </p:cBhvr>
                                      <p:tavLst>
                                        <p:tav tm="0">
                                          <p:val>
                                            <p:strVal val="4/3*#ppt_h"/>
                                          </p:val>
                                        </p:tav>
                                        <p:tav tm="100000">
                                          <p:val>
                                            <p:strVal val="#ppt_h"/>
                                          </p:val>
                                        </p:tav>
                                      </p:tavLst>
                                    </p:anim>
                                  </p:childTnLst>
                                </p:cTn>
                              </p:par>
                            </p:childTnLst>
                          </p:cTn>
                        </p:par>
                        <p:par>
                          <p:cTn id="60" fill="hold">
                            <p:stCondLst>
                              <p:cond delay="1500"/>
                            </p:stCondLst>
                            <p:childTnLst>
                              <p:par>
                                <p:cTn id="61" presetID="17" presetClass="entr" presetSubtype="8" fill="hold" nodeType="afterEffect">
                                  <p:stCondLst>
                                    <p:cond delay="0"/>
                                  </p:stCondLst>
                                  <p:childTnLst>
                                    <p:set>
                                      <p:cBhvr>
                                        <p:cTn id="62" dur="1" fill="hold">
                                          <p:stCondLst>
                                            <p:cond delay="0"/>
                                          </p:stCondLst>
                                        </p:cTn>
                                        <p:tgtEl>
                                          <p:spTgt spid="99"/>
                                        </p:tgtEl>
                                        <p:attrNameLst>
                                          <p:attrName>style.visibility</p:attrName>
                                        </p:attrNameLst>
                                      </p:cBhvr>
                                      <p:to>
                                        <p:strVal val="visible"/>
                                      </p:to>
                                    </p:set>
                                    <p:anim calcmode="lin" valueType="num">
                                      <p:cBhvr>
                                        <p:cTn id="63" dur="500" fill="hold"/>
                                        <p:tgtEl>
                                          <p:spTgt spid="99"/>
                                        </p:tgtEl>
                                        <p:attrNameLst>
                                          <p:attrName>ppt_x</p:attrName>
                                        </p:attrNameLst>
                                      </p:cBhvr>
                                      <p:tavLst>
                                        <p:tav tm="0">
                                          <p:val>
                                            <p:strVal val="#ppt_x-#ppt_w/2"/>
                                          </p:val>
                                        </p:tav>
                                        <p:tav tm="100000">
                                          <p:val>
                                            <p:strVal val="#ppt_x"/>
                                          </p:val>
                                        </p:tav>
                                      </p:tavLst>
                                    </p:anim>
                                    <p:anim calcmode="lin" valueType="num">
                                      <p:cBhvr>
                                        <p:cTn id="64" dur="500" fill="hold"/>
                                        <p:tgtEl>
                                          <p:spTgt spid="99"/>
                                        </p:tgtEl>
                                        <p:attrNameLst>
                                          <p:attrName>ppt_y</p:attrName>
                                        </p:attrNameLst>
                                      </p:cBhvr>
                                      <p:tavLst>
                                        <p:tav tm="0">
                                          <p:val>
                                            <p:strVal val="#ppt_y"/>
                                          </p:val>
                                        </p:tav>
                                        <p:tav tm="100000">
                                          <p:val>
                                            <p:strVal val="#ppt_y"/>
                                          </p:val>
                                        </p:tav>
                                      </p:tavLst>
                                    </p:anim>
                                    <p:anim calcmode="lin" valueType="num">
                                      <p:cBhvr>
                                        <p:cTn id="65" dur="500" fill="hold"/>
                                        <p:tgtEl>
                                          <p:spTgt spid="99"/>
                                        </p:tgtEl>
                                        <p:attrNameLst>
                                          <p:attrName>ppt_w</p:attrName>
                                        </p:attrNameLst>
                                      </p:cBhvr>
                                      <p:tavLst>
                                        <p:tav tm="0">
                                          <p:val>
                                            <p:fltVal val="0"/>
                                          </p:val>
                                        </p:tav>
                                        <p:tav tm="100000">
                                          <p:val>
                                            <p:strVal val="#ppt_w"/>
                                          </p:val>
                                        </p:tav>
                                      </p:tavLst>
                                    </p:anim>
                                    <p:anim calcmode="lin" valueType="num">
                                      <p:cBhvr>
                                        <p:cTn id="66" dur="500" fill="hold"/>
                                        <p:tgtEl>
                                          <p:spTgt spid="99"/>
                                        </p:tgtEl>
                                        <p:attrNameLst>
                                          <p:attrName>ppt_h</p:attrName>
                                        </p:attrNameLst>
                                      </p:cBhvr>
                                      <p:tavLst>
                                        <p:tav tm="0">
                                          <p:val>
                                            <p:strVal val="#ppt_h"/>
                                          </p:val>
                                        </p:tav>
                                        <p:tav tm="100000">
                                          <p:val>
                                            <p:strVal val="#ppt_h"/>
                                          </p:val>
                                        </p:tav>
                                      </p:tavLst>
                                    </p:anim>
                                  </p:childTnLst>
                                </p:cTn>
                              </p:par>
                            </p:childTnLst>
                          </p:cTn>
                        </p:par>
                        <p:par>
                          <p:cTn id="67" fill="hold">
                            <p:stCondLst>
                              <p:cond delay="2000"/>
                            </p:stCondLst>
                            <p:childTnLst>
                              <p:par>
                                <p:cTn id="68" presetID="42" presetClass="entr" presetSubtype="0" fill="hold" grpId="0" nodeType="after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500"/>
                                        <p:tgtEl>
                                          <p:spTgt spid="6"/>
                                        </p:tgtEl>
                                      </p:cBhvr>
                                    </p:animEffect>
                                    <p:anim calcmode="lin" valueType="num">
                                      <p:cBhvr>
                                        <p:cTn id="71" dur="500" fill="hold"/>
                                        <p:tgtEl>
                                          <p:spTgt spid="6"/>
                                        </p:tgtEl>
                                        <p:attrNameLst>
                                          <p:attrName>ppt_x</p:attrName>
                                        </p:attrNameLst>
                                      </p:cBhvr>
                                      <p:tavLst>
                                        <p:tav tm="0">
                                          <p:val>
                                            <p:strVal val="#ppt_x"/>
                                          </p:val>
                                        </p:tav>
                                        <p:tav tm="100000">
                                          <p:val>
                                            <p:strVal val="#ppt_x"/>
                                          </p:val>
                                        </p:tav>
                                      </p:tavLst>
                                    </p:anim>
                                    <p:anim calcmode="lin" valueType="num">
                                      <p:cBhvr>
                                        <p:cTn id="72"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fade">
                                      <p:cBhvr>
                                        <p:cTn id="77" dur="500"/>
                                        <p:tgtEl>
                                          <p:spTgt spid="7"/>
                                        </p:tgtEl>
                                      </p:cBhvr>
                                    </p:animEffect>
                                    <p:anim calcmode="lin" valueType="num">
                                      <p:cBhvr>
                                        <p:cTn id="78" dur="500" fill="hold"/>
                                        <p:tgtEl>
                                          <p:spTgt spid="7"/>
                                        </p:tgtEl>
                                        <p:attrNameLst>
                                          <p:attrName>ppt_x</p:attrName>
                                        </p:attrNameLst>
                                      </p:cBhvr>
                                      <p:tavLst>
                                        <p:tav tm="0">
                                          <p:val>
                                            <p:strVal val="#ppt_x"/>
                                          </p:val>
                                        </p:tav>
                                        <p:tav tm="100000">
                                          <p:val>
                                            <p:strVal val="#ppt_x"/>
                                          </p:val>
                                        </p:tav>
                                      </p:tavLst>
                                    </p:anim>
                                    <p:anim calcmode="lin" valueType="num">
                                      <p:cBhvr>
                                        <p:cTn id="79" dur="500" fill="hold"/>
                                        <p:tgtEl>
                                          <p:spTgt spid="7"/>
                                        </p:tgtEl>
                                        <p:attrNameLst>
                                          <p:attrName>ppt_y</p:attrName>
                                        </p:attrNameLst>
                                      </p:cBhvr>
                                      <p:tavLst>
                                        <p:tav tm="0">
                                          <p:val>
                                            <p:strVal val="#ppt_y+.1"/>
                                          </p:val>
                                        </p:tav>
                                        <p:tav tm="100000">
                                          <p:val>
                                            <p:strVal val="#ppt_y"/>
                                          </p:val>
                                        </p:tav>
                                      </p:tavLst>
                                    </p:anim>
                                  </p:childTnLst>
                                </p:cTn>
                              </p:par>
                            </p:childTnLst>
                          </p:cTn>
                        </p:par>
                        <p:par>
                          <p:cTn id="80" fill="hold">
                            <p:stCondLst>
                              <p:cond delay="500"/>
                            </p:stCondLst>
                            <p:childTnLst>
                              <p:par>
                                <p:cTn id="81" presetID="23" presetClass="entr" presetSubtype="288" fill="hold" grpId="0" nodeType="afterEffect">
                                  <p:stCondLst>
                                    <p:cond delay="0"/>
                                  </p:stCondLst>
                                  <p:childTnLst>
                                    <p:set>
                                      <p:cBhvr>
                                        <p:cTn id="82" dur="1" fill="hold">
                                          <p:stCondLst>
                                            <p:cond delay="0"/>
                                          </p:stCondLst>
                                        </p:cTn>
                                        <p:tgtEl>
                                          <p:spTgt spid="64"/>
                                        </p:tgtEl>
                                        <p:attrNameLst>
                                          <p:attrName>style.visibility</p:attrName>
                                        </p:attrNameLst>
                                      </p:cBhvr>
                                      <p:to>
                                        <p:strVal val="visible"/>
                                      </p:to>
                                    </p:set>
                                    <p:anim calcmode="lin" valueType="num">
                                      <p:cBhvr>
                                        <p:cTn id="83" dur="500" fill="hold"/>
                                        <p:tgtEl>
                                          <p:spTgt spid="64"/>
                                        </p:tgtEl>
                                        <p:attrNameLst>
                                          <p:attrName>ppt_w</p:attrName>
                                        </p:attrNameLst>
                                      </p:cBhvr>
                                      <p:tavLst>
                                        <p:tav tm="0">
                                          <p:val>
                                            <p:strVal val="4/3*#ppt_w"/>
                                          </p:val>
                                        </p:tav>
                                        <p:tav tm="100000">
                                          <p:val>
                                            <p:strVal val="#ppt_w"/>
                                          </p:val>
                                        </p:tav>
                                      </p:tavLst>
                                    </p:anim>
                                    <p:anim calcmode="lin" valueType="num">
                                      <p:cBhvr>
                                        <p:cTn id="84" dur="500" fill="hold"/>
                                        <p:tgtEl>
                                          <p:spTgt spid="64"/>
                                        </p:tgtEl>
                                        <p:attrNameLst>
                                          <p:attrName>ppt_h</p:attrName>
                                        </p:attrNameLst>
                                      </p:cBhvr>
                                      <p:tavLst>
                                        <p:tav tm="0">
                                          <p:val>
                                            <p:strVal val="4/3*#ppt_h"/>
                                          </p:val>
                                        </p:tav>
                                        <p:tav tm="100000">
                                          <p:val>
                                            <p:strVal val="#ppt_h"/>
                                          </p:val>
                                        </p:tav>
                                      </p:tavLst>
                                    </p:anim>
                                  </p:childTnLst>
                                </p:cTn>
                              </p:par>
                            </p:childTnLst>
                          </p:cTn>
                        </p:par>
                        <p:par>
                          <p:cTn id="85" fill="hold">
                            <p:stCondLst>
                              <p:cond delay="1000"/>
                            </p:stCondLst>
                            <p:childTnLst>
                              <p:par>
                                <p:cTn id="86" presetID="17" presetClass="entr" presetSubtype="8" fill="hold" grpId="0" nodeType="afterEffect">
                                  <p:stCondLst>
                                    <p:cond delay="0"/>
                                  </p:stCondLst>
                                  <p:childTnLst>
                                    <p:set>
                                      <p:cBhvr>
                                        <p:cTn id="87" dur="1" fill="hold">
                                          <p:stCondLst>
                                            <p:cond delay="0"/>
                                          </p:stCondLst>
                                        </p:cTn>
                                        <p:tgtEl>
                                          <p:spTgt spid="93"/>
                                        </p:tgtEl>
                                        <p:attrNameLst>
                                          <p:attrName>style.visibility</p:attrName>
                                        </p:attrNameLst>
                                      </p:cBhvr>
                                      <p:to>
                                        <p:strVal val="visible"/>
                                      </p:to>
                                    </p:set>
                                    <p:anim calcmode="lin" valueType="num">
                                      <p:cBhvr>
                                        <p:cTn id="88" dur="500" fill="hold"/>
                                        <p:tgtEl>
                                          <p:spTgt spid="93"/>
                                        </p:tgtEl>
                                        <p:attrNameLst>
                                          <p:attrName>ppt_x</p:attrName>
                                        </p:attrNameLst>
                                      </p:cBhvr>
                                      <p:tavLst>
                                        <p:tav tm="0">
                                          <p:val>
                                            <p:strVal val="#ppt_x-#ppt_w/2"/>
                                          </p:val>
                                        </p:tav>
                                        <p:tav tm="100000">
                                          <p:val>
                                            <p:strVal val="#ppt_x"/>
                                          </p:val>
                                        </p:tav>
                                      </p:tavLst>
                                    </p:anim>
                                    <p:anim calcmode="lin" valueType="num">
                                      <p:cBhvr>
                                        <p:cTn id="89" dur="500" fill="hold"/>
                                        <p:tgtEl>
                                          <p:spTgt spid="93"/>
                                        </p:tgtEl>
                                        <p:attrNameLst>
                                          <p:attrName>ppt_y</p:attrName>
                                        </p:attrNameLst>
                                      </p:cBhvr>
                                      <p:tavLst>
                                        <p:tav tm="0">
                                          <p:val>
                                            <p:strVal val="#ppt_y"/>
                                          </p:val>
                                        </p:tav>
                                        <p:tav tm="100000">
                                          <p:val>
                                            <p:strVal val="#ppt_y"/>
                                          </p:val>
                                        </p:tav>
                                      </p:tavLst>
                                    </p:anim>
                                    <p:anim calcmode="lin" valueType="num">
                                      <p:cBhvr>
                                        <p:cTn id="90" dur="500" fill="hold"/>
                                        <p:tgtEl>
                                          <p:spTgt spid="93"/>
                                        </p:tgtEl>
                                        <p:attrNameLst>
                                          <p:attrName>ppt_w</p:attrName>
                                        </p:attrNameLst>
                                      </p:cBhvr>
                                      <p:tavLst>
                                        <p:tav tm="0">
                                          <p:val>
                                            <p:fltVal val="0"/>
                                          </p:val>
                                        </p:tav>
                                        <p:tav tm="100000">
                                          <p:val>
                                            <p:strVal val="#ppt_w"/>
                                          </p:val>
                                        </p:tav>
                                      </p:tavLst>
                                    </p:anim>
                                    <p:anim calcmode="lin" valueType="num">
                                      <p:cBhvr>
                                        <p:cTn id="91" dur="500" fill="hold"/>
                                        <p:tgtEl>
                                          <p:spTgt spid="93"/>
                                        </p:tgtEl>
                                        <p:attrNameLst>
                                          <p:attrName>ppt_h</p:attrName>
                                        </p:attrNameLst>
                                      </p:cBhvr>
                                      <p:tavLst>
                                        <p:tav tm="0">
                                          <p:val>
                                            <p:strVal val="#ppt_h"/>
                                          </p:val>
                                        </p:tav>
                                        <p:tav tm="100000">
                                          <p:val>
                                            <p:strVal val="#ppt_h"/>
                                          </p:val>
                                        </p:tav>
                                      </p:tavLst>
                                    </p:anim>
                                  </p:childTnLst>
                                </p:cTn>
                              </p:par>
                            </p:childTnLst>
                          </p:cTn>
                        </p:par>
                        <p:par>
                          <p:cTn id="92" fill="hold">
                            <p:stCondLst>
                              <p:cond delay="1500"/>
                            </p:stCondLst>
                            <p:childTnLst>
                              <p:par>
                                <p:cTn id="93" presetID="17" presetClass="entr" presetSubtype="8" fill="hold" nodeType="afterEffect">
                                  <p:stCondLst>
                                    <p:cond delay="0"/>
                                  </p:stCondLst>
                                  <p:childTnLst>
                                    <p:set>
                                      <p:cBhvr>
                                        <p:cTn id="94" dur="1" fill="hold">
                                          <p:stCondLst>
                                            <p:cond delay="0"/>
                                          </p:stCondLst>
                                        </p:cTn>
                                        <p:tgtEl>
                                          <p:spTgt spid="76"/>
                                        </p:tgtEl>
                                        <p:attrNameLst>
                                          <p:attrName>style.visibility</p:attrName>
                                        </p:attrNameLst>
                                      </p:cBhvr>
                                      <p:to>
                                        <p:strVal val="visible"/>
                                      </p:to>
                                    </p:set>
                                    <p:anim calcmode="lin" valueType="num">
                                      <p:cBhvr>
                                        <p:cTn id="95" dur="500" fill="hold"/>
                                        <p:tgtEl>
                                          <p:spTgt spid="76"/>
                                        </p:tgtEl>
                                        <p:attrNameLst>
                                          <p:attrName>ppt_x</p:attrName>
                                        </p:attrNameLst>
                                      </p:cBhvr>
                                      <p:tavLst>
                                        <p:tav tm="0">
                                          <p:val>
                                            <p:strVal val="#ppt_x-#ppt_w/2"/>
                                          </p:val>
                                        </p:tav>
                                        <p:tav tm="100000">
                                          <p:val>
                                            <p:strVal val="#ppt_x"/>
                                          </p:val>
                                        </p:tav>
                                      </p:tavLst>
                                    </p:anim>
                                    <p:anim calcmode="lin" valueType="num">
                                      <p:cBhvr>
                                        <p:cTn id="96" dur="500" fill="hold"/>
                                        <p:tgtEl>
                                          <p:spTgt spid="76"/>
                                        </p:tgtEl>
                                        <p:attrNameLst>
                                          <p:attrName>ppt_y</p:attrName>
                                        </p:attrNameLst>
                                      </p:cBhvr>
                                      <p:tavLst>
                                        <p:tav tm="0">
                                          <p:val>
                                            <p:strVal val="#ppt_y"/>
                                          </p:val>
                                        </p:tav>
                                        <p:tav tm="100000">
                                          <p:val>
                                            <p:strVal val="#ppt_y"/>
                                          </p:val>
                                        </p:tav>
                                      </p:tavLst>
                                    </p:anim>
                                    <p:anim calcmode="lin" valueType="num">
                                      <p:cBhvr>
                                        <p:cTn id="97" dur="500" fill="hold"/>
                                        <p:tgtEl>
                                          <p:spTgt spid="76"/>
                                        </p:tgtEl>
                                        <p:attrNameLst>
                                          <p:attrName>ppt_w</p:attrName>
                                        </p:attrNameLst>
                                      </p:cBhvr>
                                      <p:tavLst>
                                        <p:tav tm="0">
                                          <p:val>
                                            <p:fltVal val="0"/>
                                          </p:val>
                                        </p:tav>
                                        <p:tav tm="100000">
                                          <p:val>
                                            <p:strVal val="#ppt_w"/>
                                          </p:val>
                                        </p:tav>
                                      </p:tavLst>
                                    </p:anim>
                                    <p:anim calcmode="lin" valueType="num">
                                      <p:cBhvr>
                                        <p:cTn id="98" dur="500" fill="hold"/>
                                        <p:tgtEl>
                                          <p:spTgt spid="76"/>
                                        </p:tgtEl>
                                        <p:attrNameLst>
                                          <p:attrName>ppt_h</p:attrName>
                                        </p:attrNameLst>
                                      </p:cBhvr>
                                      <p:tavLst>
                                        <p:tav tm="0">
                                          <p:val>
                                            <p:strVal val="#ppt_h"/>
                                          </p:val>
                                        </p:tav>
                                        <p:tav tm="100000">
                                          <p:val>
                                            <p:strVal val="#ppt_h"/>
                                          </p:val>
                                        </p:tav>
                                      </p:tavLst>
                                    </p:anim>
                                  </p:childTnLst>
                                </p:cTn>
                              </p:par>
                            </p:childTnLst>
                          </p:cTn>
                        </p:par>
                        <p:par>
                          <p:cTn id="99" fill="hold">
                            <p:stCondLst>
                              <p:cond delay="2000"/>
                            </p:stCondLst>
                            <p:childTnLst>
                              <p:par>
                                <p:cTn id="100" presetID="17" presetClass="entr" presetSubtype="1" fill="hold" grpId="0" nodeType="afterEffect">
                                  <p:stCondLst>
                                    <p:cond delay="0"/>
                                  </p:stCondLst>
                                  <p:childTnLst>
                                    <p:set>
                                      <p:cBhvr>
                                        <p:cTn id="101" dur="1" fill="hold">
                                          <p:stCondLst>
                                            <p:cond delay="0"/>
                                          </p:stCondLst>
                                        </p:cTn>
                                        <p:tgtEl>
                                          <p:spTgt spid="63"/>
                                        </p:tgtEl>
                                        <p:attrNameLst>
                                          <p:attrName>style.visibility</p:attrName>
                                        </p:attrNameLst>
                                      </p:cBhvr>
                                      <p:to>
                                        <p:strVal val="visible"/>
                                      </p:to>
                                    </p:set>
                                    <p:anim calcmode="lin" valueType="num">
                                      <p:cBhvr>
                                        <p:cTn id="102" dur="500" fill="hold"/>
                                        <p:tgtEl>
                                          <p:spTgt spid="63"/>
                                        </p:tgtEl>
                                        <p:attrNameLst>
                                          <p:attrName>ppt_x</p:attrName>
                                        </p:attrNameLst>
                                      </p:cBhvr>
                                      <p:tavLst>
                                        <p:tav tm="0">
                                          <p:val>
                                            <p:strVal val="#ppt_x"/>
                                          </p:val>
                                        </p:tav>
                                        <p:tav tm="100000">
                                          <p:val>
                                            <p:strVal val="#ppt_x"/>
                                          </p:val>
                                        </p:tav>
                                      </p:tavLst>
                                    </p:anim>
                                    <p:anim calcmode="lin" valueType="num">
                                      <p:cBhvr>
                                        <p:cTn id="103" dur="500" fill="hold"/>
                                        <p:tgtEl>
                                          <p:spTgt spid="63"/>
                                        </p:tgtEl>
                                        <p:attrNameLst>
                                          <p:attrName>ppt_y</p:attrName>
                                        </p:attrNameLst>
                                      </p:cBhvr>
                                      <p:tavLst>
                                        <p:tav tm="0">
                                          <p:val>
                                            <p:strVal val="#ppt_y-#ppt_h/2"/>
                                          </p:val>
                                        </p:tav>
                                        <p:tav tm="100000">
                                          <p:val>
                                            <p:strVal val="#ppt_y"/>
                                          </p:val>
                                        </p:tav>
                                      </p:tavLst>
                                    </p:anim>
                                    <p:anim calcmode="lin" valueType="num">
                                      <p:cBhvr>
                                        <p:cTn id="104" dur="500" fill="hold"/>
                                        <p:tgtEl>
                                          <p:spTgt spid="63"/>
                                        </p:tgtEl>
                                        <p:attrNameLst>
                                          <p:attrName>ppt_w</p:attrName>
                                        </p:attrNameLst>
                                      </p:cBhvr>
                                      <p:tavLst>
                                        <p:tav tm="0">
                                          <p:val>
                                            <p:strVal val="#ppt_w"/>
                                          </p:val>
                                        </p:tav>
                                        <p:tav tm="100000">
                                          <p:val>
                                            <p:strVal val="#ppt_w"/>
                                          </p:val>
                                        </p:tav>
                                      </p:tavLst>
                                    </p:anim>
                                    <p:anim calcmode="lin" valueType="num">
                                      <p:cBhvr>
                                        <p:cTn id="105" dur="500" fill="hold"/>
                                        <p:tgtEl>
                                          <p:spTgt spid="63"/>
                                        </p:tgtEl>
                                        <p:attrNameLst>
                                          <p:attrName>ppt_h</p:attrName>
                                        </p:attrNameLst>
                                      </p:cBhvr>
                                      <p:tavLst>
                                        <p:tav tm="0">
                                          <p:val>
                                            <p:fltVal val="0"/>
                                          </p:val>
                                        </p:tav>
                                        <p:tav tm="100000">
                                          <p:val>
                                            <p:strVal val="#ppt_h"/>
                                          </p:val>
                                        </p:tav>
                                      </p:tavLst>
                                    </p:anim>
                                  </p:childTnLst>
                                </p:cTn>
                              </p:par>
                            </p:childTnLst>
                          </p:cTn>
                        </p:par>
                        <p:par>
                          <p:cTn id="106" fill="hold">
                            <p:stCondLst>
                              <p:cond delay="2500"/>
                            </p:stCondLst>
                            <p:childTnLst>
                              <p:par>
                                <p:cTn id="107" presetID="23" presetClass="entr" presetSubtype="288" fill="hold" grpId="0" nodeType="afterEffect">
                                  <p:stCondLst>
                                    <p:cond delay="0"/>
                                  </p:stCondLst>
                                  <p:childTnLst>
                                    <p:set>
                                      <p:cBhvr>
                                        <p:cTn id="108" dur="1" fill="hold">
                                          <p:stCondLst>
                                            <p:cond delay="0"/>
                                          </p:stCondLst>
                                        </p:cTn>
                                        <p:tgtEl>
                                          <p:spTgt spid="66"/>
                                        </p:tgtEl>
                                        <p:attrNameLst>
                                          <p:attrName>style.visibility</p:attrName>
                                        </p:attrNameLst>
                                      </p:cBhvr>
                                      <p:to>
                                        <p:strVal val="visible"/>
                                      </p:to>
                                    </p:set>
                                    <p:anim calcmode="lin" valueType="num">
                                      <p:cBhvr>
                                        <p:cTn id="109" dur="500" fill="hold"/>
                                        <p:tgtEl>
                                          <p:spTgt spid="66"/>
                                        </p:tgtEl>
                                        <p:attrNameLst>
                                          <p:attrName>ppt_w</p:attrName>
                                        </p:attrNameLst>
                                      </p:cBhvr>
                                      <p:tavLst>
                                        <p:tav tm="0">
                                          <p:val>
                                            <p:strVal val="4/3*#ppt_w"/>
                                          </p:val>
                                        </p:tav>
                                        <p:tav tm="100000">
                                          <p:val>
                                            <p:strVal val="#ppt_w"/>
                                          </p:val>
                                        </p:tav>
                                      </p:tavLst>
                                    </p:anim>
                                    <p:anim calcmode="lin" valueType="num">
                                      <p:cBhvr>
                                        <p:cTn id="110" dur="500" fill="hold"/>
                                        <p:tgtEl>
                                          <p:spTgt spid="66"/>
                                        </p:tgtEl>
                                        <p:attrNameLst>
                                          <p:attrName>ppt_h</p:attrName>
                                        </p:attrNameLst>
                                      </p:cBhvr>
                                      <p:tavLst>
                                        <p:tav tm="0">
                                          <p:val>
                                            <p:strVal val="4/3*#ppt_h"/>
                                          </p:val>
                                        </p:tav>
                                        <p:tav tm="100000">
                                          <p:val>
                                            <p:strVal val="#ppt_h"/>
                                          </p:val>
                                        </p:tav>
                                      </p:tavLst>
                                    </p:anim>
                                  </p:childTnLst>
                                </p:cTn>
                              </p:par>
                              <p:par>
                                <p:cTn id="111" presetID="17" presetClass="entr" presetSubtype="2" fill="hold" grpId="0" nodeType="withEffect">
                                  <p:stCondLst>
                                    <p:cond delay="0"/>
                                  </p:stCondLst>
                                  <p:childTnLst>
                                    <p:set>
                                      <p:cBhvr>
                                        <p:cTn id="112" dur="1" fill="hold">
                                          <p:stCondLst>
                                            <p:cond delay="0"/>
                                          </p:stCondLst>
                                        </p:cTn>
                                        <p:tgtEl>
                                          <p:spTgt spid="95"/>
                                        </p:tgtEl>
                                        <p:attrNameLst>
                                          <p:attrName>style.visibility</p:attrName>
                                        </p:attrNameLst>
                                      </p:cBhvr>
                                      <p:to>
                                        <p:strVal val="visible"/>
                                      </p:to>
                                    </p:set>
                                    <p:anim calcmode="lin" valueType="num">
                                      <p:cBhvr>
                                        <p:cTn id="113" dur="500" fill="hold"/>
                                        <p:tgtEl>
                                          <p:spTgt spid="95"/>
                                        </p:tgtEl>
                                        <p:attrNameLst>
                                          <p:attrName>ppt_x</p:attrName>
                                        </p:attrNameLst>
                                      </p:cBhvr>
                                      <p:tavLst>
                                        <p:tav tm="0">
                                          <p:val>
                                            <p:strVal val="#ppt_x+#ppt_w/2"/>
                                          </p:val>
                                        </p:tav>
                                        <p:tav tm="100000">
                                          <p:val>
                                            <p:strVal val="#ppt_x"/>
                                          </p:val>
                                        </p:tav>
                                      </p:tavLst>
                                    </p:anim>
                                    <p:anim calcmode="lin" valueType="num">
                                      <p:cBhvr>
                                        <p:cTn id="114" dur="500" fill="hold"/>
                                        <p:tgtEl>
                                          <p:spTgt spid="95"/>
                                        </p:tgtEl>
                                        <p:attrNameLst>
                                          <p:attrName>ppt_y</p:attrName>
                                        </p:attrNameLst>
                                      </p:cBhvr>
                                      <p:tavLst>
                                        <p:tav tm="0">
                                          <p:val>
                                            <p:strVal val="#ppt_y"/>
                                          </p:val>
                                        </p:tav>
                                        <p:tav tm="100000">
                                          <p:val>
                                            <p:strVal val="#ppt_y"/>
                                          </p:val>
                                        </p:tav>
                                      </p:tavLst>
                                    </p:anim>
                                    <p:anim calcmode="lin" valueType="num">
                                      <p:cBhvr>
                                        <p:cTn id="115" dur="500" fill="hold"/>
                                        <p:tgtEl>
                                          <p:spTgt spid="95"/>
                                        </p:tgtEl>
                                        <p:attrNameLst>
                                          <p:attrName>ppt_w</p:attrName>
                                        </p:attrNameLst>
                                      </p:cBhvr>
                                      <p:tavLst>
                                        <p:tav tm="0">
                                          <p:val>
                                            <p:fltVal val="0"/>
                                          </p:val>
                                        </p:tav>
                                        <p:tav tm="100000">
                                          <p:val>
                                            <p:strVal val="#ppt_w"/>
                                          </p:val>
                                        </p:tav>
                                      </p:tavLst>
                                    </p:anim>
                                    <p:anim calcmode="lin" valueType="num">
                                      <p:cBhvr>
                                        <p:cTn id="116" dur="500" fill="hold"/>
                                        <p:tgtEl>
                                          <p:spTgt spid="95"/>
                                        </p:tgtEl>
                                        <p:attrNameLst>
                                          <p:attrName>ppt_h</p:attrName>
                                        </p:attrNameLst>
                                      </p:cBhvr>
                                      <p:tavLst>
                                        <p:tav tm="0">
                                          <p:val>
                                            <p:strVal val="#ppt_h"/>
                                          </p:val>
                                        </p:tav>
                                        <p:tav tm="100000">
                                          <p:val>
                                            <p:strVal val="#ppt_h"/>
                                          </p:val>
                                        </p:tav>
                                      </p:tavLst>
                                    </p:anim>
                                  </p:childTnLst>
                                </p:cTn>
                              </p:par>
                            </p:childTnLst>
                          </p:cTn>
                        </p:par>
                      </p:childTnLst>
                    </p:cTn>
                  </p:par>
                  <p:par>
                    <p:cTn id="117" fill="hold">
                      <p:stCondLst>
                        <p:cond delay="indefinite"/>
                      </p:stCondLst>
                      <p:childTnLst>
                        <p:par>
                          <p:cTn id="118" fill="hold">
                            <p:stCondLst>
                              <p:cond delay="0"/>
                            </p:stCondLst>
                            <p:childTnLst>
                              <p:par>
                                <p:cTn id="119" presetID="42" presetClass="entr" presetSubtype="0" fill="hold" grpId="0" nodeType="clickEffect">
                                  <p:stCondLst>
                                    <p:cond delay="0"/>
                                  </p:stCondLst>
                                  <p:childTnLst>
                                    <p:set>
                                      <p:cBhvr>
                                        <p:cTn id="120" dur="1" fill="hold">
                                          <p:stCondLst>
                                            <p:cond delay="0"/>
                                          </p:stCondLst>
                                        </p:cTn>
                                        <p:tgtEl>
                                          <p:spTgt spid="8"/>
                                        </p:tgtEl>
                                        <p:attrNameLst>
                                          <p:attrName>style.visibility</p:attrName>
                                        </p:attrNameLst>
                                      </p:cBhvr>
                                      <p:to>
                                        <p:strVal val="visible"/>
                                      </p:to>
                                    </p:set>
                                    <p:animEffect transition="in" filter="fade">
                                      <p:cBhvr>
                                        <p:cTn id="121" dur="500"/>
                                        <p:tgtEl>
                                          <p:spTgt spid="8"/>
                                        </p:tgtEl>
                                      </p:cBhvr>
                                    </p:animEffect>
                                    <p:anim calcmode="lin" valueType="num">
                                      <p:cBhvr>
                                        <p:cTn id="122" dur="500" fill="hold"/>
                                        <p:tgtEl>
                                          <p:spTgt spid="8"/>
                                        </p:tgtEl>
                                        <p:attrNameLst>
                                          <p:attrName>ppt_x</p:attrName>
                                        </p:attrNameLst>
                                      </p:cBhvr>
                                      <p:tavLst>
                                        <p:tav tm="0">
                                          <p:val>
                                            <p:strVal val="#ppt_x"/>
                                          </p:val>
                                        </p:tav>
                                        <p:tav tm="100000">
                                          <p:val>
                                            <p:strVal val="#ppt_x"/>
                                          </p:val>
                                        </p:tav>
                                      </p:tavLst>
                                    </p:anim>
                                    <p:anim calcmode="lin" valueType="num">
                                      <p:cBhvr>
                                        <p:cTn id="123" dur="500" fill="hold"/>
                                        <p:tgtEl>
                                          <p:spTgt spid="8"/>
                                        </p:tgtEl>
                                        <p:attrNameLst>
                                          <p:attrName>ppt_y</p:attrName>
                                        </p:attrNameLst>
                                      </p:cBhvr>
                                      <p:tavLst>
                                        <p:tav tm="0">
                                          <p:val>
                                            <p:strVal val="#ppt_y+.1"/>
                                          </p:val>
                                        </p:tav>
                                        <p:tav tm="100000">
                                          <p:val>
                                            <p:strVal val="#ppt_y"/>
                                          </p:val>
                                        </p:tav>
                                      </p:tavLst>
                                    </p:anim>
                                  </p:childTnLst>
                                </p:cTn>
                              </p:par>
                            </p:childTnLst>
                          </p:cTn>
                        </p:par>
                        <p:par>
                          <p:cTn id="124" fill="hold">
                            <p:stCondLst>
                              <p:cond delay="500"/>
                            </p:stCondLst>
                            <p:childTnLst>
                              <p:par>
                                <p:cTn id="125" presetID="17" presetClass="entr" presetSubtype="1"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 calcmode="lin" valueType="num">
                                      <p:cBhvr>
                                        <p:cTn id="127" dur="500" fill="hold"/>
                                        <p:tgtEl>
                                          <p:spTgt spid="53"/>
                                        </p:tgtEl>
                                        <p:attrNameLst>
                                          <p:attrName>ppt_x</p:attrName>
                                        </p:attrNameLst>
                                      </p:cBhvr>
                                      <p:tavLst>
                                        <p:tav tm="0">
                                          <p:val>
                                            <p:strVal val="#ppt_x"/>
                                          </p:val>
                                        </p:tav>
                                        <p:tav tm="100000">
                                          <p:val>
                                            <p:strVal val="#ppt_x"/>
                                          </p:val>
                                        </p:tav>
                                      </p:tavLst>
                                    </p:anim>
                                    <p:anim calcmode="lin" valueType="num">
                                      <p:cBhvr>
                                        <p:cTn id="128" dur="500" fill="hold"/>
                                        <p:tgtEl>
                                          <p:spTgt spid="53"/>
                                        </p:tgtEl>
                                        <p:attrNameLst>
                                          <p:attrName>ppt_y</p:attrName>
                                        </p:attrNameLst>
                                      </p:cBhvr>
                                      <p:tavLst>
                                        <p:tav tm="0">
                                          <p:val>
                                            <p:strVal val="#ppt_y-#ppt_h/2"/>
                                          </p:val>
                                        </p:tav>
                                        <p:tav tm="100000">
                                          <p:val>
                                            <p:strVal val="#ppt_y"/>
                                          </p:val>
                                        </p:tav>
                                      </p:tavLst>
                                    </p:anim>
                                    <p:anim calcmode="lin" valueType="num">
                                      <p:cBhvr>
                                        <p:cTn id="129" dur="500" fill="hold"/>
                                        <p:tgtEl>
                                          <p:spTgt spid="53"/>
                                        </p:tgtEl>
                                        <p:attrNameLst>
                                          <p:attrName>ppt_w</p:attrName>
                                        </p:attrNameLst>
                                      </p:cBhvr>
                                      <p:tavLst>
                                        <p:tav tm="0">
                                          <p:val>
                                            <p:strVal val="#ppt_w"/>
                                          </p:val>
                                        </p:tav>
                                        <p:tav tm="100000">
                                          <p:val>
                                            <p:strVal val="#ppt_w"/>
                                          </p:val>
                                        </p:tav>
                                      </p:tavLst>
                                    </p:anim>
                                    <p:anim calcmode="lin" valueType="num">
                                      <p:cBhvr>
                                        <p:cTn id="130" dur="500" fill="hold"/>
                                        <p:tgtEl>
                                          <p:spTgt spid="53"/>
                                        </p:tgtEl>
                                        <p:attrNameLst>
                                          <p:attrName>ppt_h</p:attrName>
                                        </p:attrNameLst>
                                      </p:cBhvr>
                                      <p:tavLst>
                                        <p:tav tm="0">
                                          <p:val>
                                            <p:fltVal val="0"/>
                                          </p:val>
                                        </p:tav>
                                        <p:tav tm="100000">
                                          <p:val>
                                            <p:strVal val="#ppt_h"/>
                                          </p:val>
                                        </p:tav>
                                      </p:tavLst>
                                    </p:anim>
                                  </p:childTnLst>
                                </p:cTn>
                              </p:par>
                            </p:childTnLst>
                          </p:cTn>
                        </p:par>
                        <p:par>
                          <p:cTn id="131" fill="hold">
                            <p:stCondLst>
                              <p:cond delay="1000"/>
                            </p:stCondLst>
                            <p:childTnLst>
                              <p:par>
                                <p:cTn id="132" presetID="23" presetClass="entr" presetSubtype="288" fill="hold" grpId="0" nodeType="afterEffect">
                                  <p:stCondLst>
                                    <p:cond delay="0"/>
                                  </p:stCondLst>
                                  <p:childTnLst>
                                    <p:set>
                                      <p:cBhvr>
                                        <p:cTn id="133" dur="1" fill="hold">
                                          <p:stCondLst>
                                            <p:cond delay="0"/>
                                          </p:stCondLst>
                                        </p:cTn>
                                        <p:tgtEl>
                                          <p:spTgt spid="67"/>
                                        </p:tgtEl>
                                        <p:attrNameLst>
                                          <p:attrName>style.visibility</p:attrName>
                                        </p:attrNameLst>
                                      </p:cBhvr>
                                      <p:to>
                                        <p:strVal val="visible"/>
                                      </p:to>
                                    </p:set>
                                    <p:anim calcmode="lin" valueType="num">
                                      <p:cBhvr>
                                        <p:cTn id="134" dur="500" fill="hold"/>
                                        <p:tgtEl>
                                          <p:spTgt spid="67"/>
                                        </p:tgtEl>
                                        <p:attrNameLst>
                                          <p:attrName>ppt_w</p:attrName>
                                        </p:attrNameLst>
                                      </p:cBhvr>
                                      <p:tavLst>
                                        <p:tav tm="0">
                                          <p:val>
                                            <p:strVal val="4/3*#ppt_w"/>
                                          </p:val>
                                        </p:tav>
                                        <p:tav tm="100000">
                                          <p:val>
                                            <p:strVal val="#ppt_w"/>
                                          </p:val>
                                        </p:tav>
                                      </p:tavLst>
                                    </p:anim>
                                    <p:anim calcmode="lin" valueType="num">
                                      <p:cBhvr>
                                        <p:cTn id="135" dur="500" fill="hold"/>
                                        <p:tgtEl>
                                          <p:spTgt spid="67"/>
                                        </p:tgtEl>
                                        <p:attrNameLst>
                                          <p:attrName>ppt_h</p:attrName>
                                        </p:attrNameLst>
                                      </p:cBhvr>
                                      <p:tavLst>
                                        <p:tav tm="0">
                                          <p:val>
                                            <p:strVal val="4/3*#ppt_h"/>
                                          </p:val>
                                        </p:tav>
                                        <p:tav tm="100000">
                                          <p:val>
                                            <p:strVal val="#ppt_h"/>
                                          </p:val>
                                        </p:tav>
                                      </p:tavLst>
                                    </p:anim>
                                  </p:childTnLst>
                                </p:cTn>
                              </p:par>
                              <p:par>
                                <p:cTn id="136" presetID="17" presetClass="entr" presetSubtype="8" fill="hold" grpId="0" nodeType="withEffect">
                                  <p:stCondLst>
                                    <p:cond delay="0"/>
                                  </p:stCondLst>
                                  <p:childTnLst>
                                    <p:set>
                                      <p:cBhvr>
                                        <p:cTn id="137" dur="1" fill="hold">
                                          <p:stCondLst>
                                            <p:cond delay="0"/>
                                          </p:stCondLst>
                                        </p:cTn>
                                        <p:tgtEl>
                                          <p:spTgt spid="94"/>
                                        </p:tgtEl>
                                        <p:attrNameLst>
                                          <p:attrName>style.visibility</p:attrName>
                                        </p:attrNameLst>
                                      </p:cBhvr>
                                      <p:to>
                                        <p:strVal val="visible"/>
                                      </p:to>
                                    </p:set>
                                    <p:anim calcmode="lin" valueType="num">
                                      <p:cBhvr>
                                        <p:cTn id="138" dur="500" fill="hold"/>
                                        <p:tgtEl>
                                          <p:spTgt spid="94"/>
                                        </p:tgtEl>
                                        <p:attrNameLst>
                                          <p:attrName>ppt_x</p:attrName>
                                        </p:attrNameLst>
                                      </p:cBhvr>
                                      <p:tavLst>
                                        <p:tav tm="0">
                                          <p:val>
                                            <p:strVal val="#ppt_x-#ppt_w/2"/>
                                          </p:val>
                                        </p:tav>
                                        <p:tav tm="100000">
                                          <p:val>
                                            <p:strVal val="#ppt_x"/>
                                          </p:val>
                                        </p:tav>
                                      </p:tavLst>
                                    </p:anim>
                                    <p:anim calcmode="lin" valueType="num">
                                      <p:cBhvr>
                                        <p:cTn id="139" dur="500" fill="hold"/>
                                        <p:tgtEl>
                                          <p:spTgt spid="94"/>
                                        </p:tgtEl>
                                        <p:attrNameLst>
                                          <p:attrName>ppt_y</p:attrName>
                                        </p:attrNameLst>
                                      </p:cBhvr>
                                      <p:tavLst>
                                        <p:tav tm="0">
                                          <p:val>
                                            <p:strVal val="#ppt_y"/>
                                          </p:val>
                                        </p:tav>
                                        <p:tav tm="100000">
                                          <p:val>
                                            <p:strVal val="#ppt_y"/>
                                          </p:val>
                                        </p:tav>
                                      </p:tavLst>
                                    </p:anim>
                                    <p:anim calcmode="lin" valueType="num">
                                      <p:cBhvr>
                                        <p:cTn id="140" dur="500" fill="hold"/>
                                        <p:tgtEl>
                                          <p:spTgt spid="94"/>
                                        </p:tgtEl>
                                        <p:attrNameLst>
                                          <p:attrName>ppt_w</p:attrName>
                                        </p:attrNameLst>
                                      </p:cBhvr>
                                      <p:tavLst>
                                        <p:tav tm="0">
                                          <p:val>
                                            <p:fltVal val="0"/>
                                          </p:val>
                                        </p:tav>
                                        <p:tav tm="100000">
                                          <p:val>
                                            <p:strVal val="#ppt_w"/>
                                          </p:val>
                                        </p:tav>
                                      </p:tavLst>
                                    </p:anim>
                                    <p:anim calcmode="lin" valueType="num">
                                      <p:cBhvr>
                                        <p:cTn id="141" dur="500" fill="hold"/>
                                        <p:tgtEl>
                                          <p:spTgt spid="94"/>
                                        </p:tgtEl>
                                        <p:attrNameLst>
                                          <p:attrName>ppt_h</p:attrName>
                                        </p:attrNameLst>
                                      </p:cBhvr>
                                      <p:tavLst>
                                        <p:tav tm="0">
                                          <p:val>
                                            <p:strVal val="#ppt_h"/>
                                          </p:val>
                                        </p:tav>
                                        <p:tav tm="100000">
                                          <p:val>
                                            <p:strVal val="#ppt_h"/>
                                          </p:val>
                                        </p:tav>
                                      </p:tavLst>
                                    </p:anim>
                                  </p:childTnLst>
                                </p:cTn>
                              </p:par>
                            </p:childTnLst>
                          </p:cTn>
                        </p:par>
                        <p:par>
                          <p:cTn id="142" fill="hold">
                            <p:stCondLst>
                              <p:cond delay="1500"/>
                            </p:stCondLst>
                            <p:childTnLst>
                              <p:par>
                                <p:cTn id="143" presetID="42" presetClass="entr" presetSubtype="0" fill="hold" grpId="0" nodeType="afterEffect">
                                  <p:stCondLst>
                                    <p:cond delay="0"/>
                                  </p:stCondLst>
                                  <p:childTnLst>
                                    <p:set>
                                      <p:cBhvr>
                                        <p:cTn id="144" dur="1" fill="hold">
                                          <p:stCondLst>
                                            <p:cond delay="0"/>
                                          </p:stCondLst>
                                        </p:cTn>
                                        <p:tgtEl>
                                          <p:spTgt spid="9"/>
                                        </p:tgtEl>
                                        <p:attrNameLst>
                                          <p:attrName>style.visibility</p:attrName>
                                        </p:attrNameLst>
                                      </p:cBhvr>
                                      <p:to>
                                        <p:strVal val="visible"/>
                                      </p:to>
                                    </p:set>
                                    <p:animEffect transition="in" filter="fade">
                                      <p:cBhvr>
                                        <p:cTn id="145" dur="500"/>
                                        <p:tgtEl>
                                          <p:spTgt spid="9"/>
                                        </p:tgtEl>
                                      </p:cBhvr>
                                    </p:animEffect>
                                    <p:anim calcmode="lin" valueType="num">
                                      <p:cBhvr>
                                        <p:cTn id="146" dur="500" fill="hold"/>
                                        <p:tgtEl>
                                          <p:spTgt spid="9"/>
                                        </p:tgtEl>
                                        <p:attrNameLst>
                                          <p:attrName>ppt_x</p:attrName>
                                        </p:attrNameLst>
                                      </p:cBhvr>
                                      <p:tavLst>
                                        <p:tav tm="0">
                                          <p:val>
                                            <p:strVal val="#ppt_x"/>
                                          </p:val>
                                        </p:tav>
                                        <p:tav tm="100000">
                                          <p:val>
                                            <p:strVal val="#ppt_x"/>
                                          </p:val>
                                        </p:tav>
                                      </p:tavLst>
                                    </p:anim>
                                    <p:anim calcmode="lin" valueType="num">
                                      <p:cBhvr>
                                        <p:cTn id="147" dur="500" fill="hold"/>
                                        <p:tgtEl>
                                          <p:spTgt spid="9"/>
                                        </p:tgtEl>
                                        <p:attrNameLst>
                                          <p:attrName>ppt_y</p:attrName>
                                        </p:attrNameLst>
                                      </p:cBhvr>
                                      <p:tavLst>
                                        <p:tav tm="0">
                                          <p:val>
                                            <p:strVal val="#ppt_y+.1"/>
                                          </p:val>
                                        </p:tav>
                                        <p:tav tm="100000">
                                          <p:val>
                                            <p:strVal val="#ppt_y"/>
                                          </p:val>
                                        </p:tav>
                                      </p:tavLst>
                                    </p:anim>
                                  </p:childTnLst>
                                </p:cTn>
                              </p:par>
                            </p:childTnLst>
                          </p:cTn>
                        </p:par>
                        <p:par>
                          <p:cTn id="148" fill="hold">
                            <p:stCondLst>
                              <p:cond delay="2000"/>
                            </p:stCondLst>
                            <p:childTnLst>
                              <p:par>
                                <p:cTn id="149" presetID="17" presetClass="entr" presetSubtype="8" fill="hold" nodeType="afterEffect">
                                  <p:stCondLst>
                                    <p:cond delay="0"/>
                                  </p:stCondLst>
                                  <p:childTnLst>
                                    <p:set>
                                      <p:cBhvr>
                                        <p:cTn id="150" dur="1" fill="hold">
                                          <p:stCondLst>
                                            <p:cond delay="0"/>
                                          </p:stCondLst>
                                        </p:cTn>
                                        <p:tgtEl>
                                          <p:spTgt spid="82"/>
                                        </p:tgtEl>
                                        <p:attrNameLst>
                                          <p:attrName>style.visibility</p:attrName>
                                        </p:attrNameLst>
                                      </p:cBhvr>
                                      <p:to>
                                        <p:strVal val="visible"/>
                                      </p:to>
                                    </p:set>
                                    <p:anim calcmode="lin" valueType="num">
                                      <p:cBhvr>
                                        <p:cTn id="151" dur="500" fill="hold"/>
                                        <p:tgtEl>
                                          <p:spTgt spid="82"/>
                                        </p:tgtEl>
                                        <p:attrNameLst>
                                          <p:attrName>ppt_x</p:attrName>
                                        </p:attrNameLst>
                                      </p:cBhvr>
                                      <p:tavLst>
                                        <p:tav tm="0">
                                          <p:val>
                                            <p:strVal val="#ppt_x-#ppt_w/2"/>
                                          </p:val>
                                        </p:tav>
                                        <p:tav tm="100000">
                                          <p:val>
                                            <p:strVal val="#ppt_x"/>
                                          </p:val>
                                        </p:tav>
                                      </p:tavLst>
                                    </p:anim>
                                    <p:anim calcmode="lin" valueType="num">
                                      <p:cBhvr>
                                        <p:cTn id="152" dur="500" fill="hold"/>
                                        <p:tgtEl>
                                          <p:spTgt spid="82"/>
                                        </p:tgtEl>
                                        <p:attrNameLst>
                                          <p:attrName>ppt_y</p:attrName>
                                        </p:attrNameLst>
                                      </p:cBhvr>
                                      <p:tavLst>
                                        <p:tav tm="0">
                                          <p:val>
                                            <p:strVal val="#ppt_y"/>
                                          </p:val>
                                        </p:tav>
                                        <p:tav tm="100000">
                                          <p:val>
                                            <p:strVal val="#ppt_y"/>
                                          </p:val>
                                        </p:tav>
                                      </p:tavLst>
                                    </p:anim>
                                    <p:anim calcmode="lin" valueType="num">
                                      <p:cBhvr>
                                        <p:cTn id="153" dur="500" fill="hold"/>
                                        <p:tgtEl>
                                          <p:spTgt spid="82"/>
                                        </p:tgtEl>
                                        <p:attrNameLst>
                                          <p:attrName>ppt_w</p:attrName>
                                        </p:attrNameLst>
                                      </p:cBhvr>
                                      <p:tavLst>
                                        <p:tav tm="0">
                                          <p:val>
                                            <p:fltVal val="0"/>
                                          </p:val>
                                        </p:tav>
                                        <p:tav tm="100000">
                                          <p:val>
                                            <p:strVal val="#ppt_w"/>
                                          </p:val>
                                        </p:tav>
                                      </p:tavLst>
                                    </p:anim>
                                    <p:anim calcmode="lin" valueType="num">
                                      <p:cBhvr>
                                        <p:cTn id="154" dur="500" fill="hold"/>
                                        <p:tgtEl>
                                          <p:spTgt spid="82"/>
                                        </p:tgtEl>
                                        <p:attrNameLst>
                                          <p:attrName>ppt_h</p:attrName>
                                        </p:attrNameLst>
                                      </p:cBhvr>
                                      <p:tavLst>
                                        <p:tav tm="0">
                                          <p:val>
                                            <p:strVal val="#ppt_h"/>
                                          </p:val>
                                        </p:tav>
                                        <p:tav tm="100000">
                                          <p:val>
                                            <p:strVal val="#ppt_h"/>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8" fill="hold" grpId="0" nodeType="clickEffect">
                                  <p:stCondLst>
                                    <p:cond delay="0"/>
                                  </p:stCondLst>
                                  <p:childTnLst>
                                    <p:set>
                                      <p:cBhvr>
                                        <p:cTn id="158" dur="1" fill="hold">
                                          <p:stCondLst>
                                            <p:cond delay="0"/>
                                          </p:stCondLst>
                                        </p:cTn>
                                        <p:tgtEl>
                                          <p:spTgt spid="96"/>
                                        </p:tgtEl>
                                        <p:attrNameLst>
                                          <p:attrName>style.visibility</p:attrName>
                                        </p:attrNameLst>
                                      </p:cBhvr>
                                      <p:to>
                                        <p:strVal val="visible"/>
                                      </p:to>
                                    </p:set>
                                    <p:anim calcmode="lin" valueType="num">
                                      <p:cBhvr additive="base">
                                        <p:cTn id="159" dur="500" fill="hold"/>
                                        <p:tgtEl>
                                          <p:spTgt spid="96"/>
                                        </p:tgtEl>
                                        <p:attrNameLst>
                                          <p:attrName>ppt_x</p:attrName>
                                        </p:attrNameLst>
                                      </p:cBhvr>
                                      <p:tavLst>
                                        <p:tav tm="0">
                                          <p:val>
                                            <p:strVal val="0-#ppt_w/2"/>
                                          </p:val>
                                        </p:tav>
                                        <p:tav tm="100000">
                                          <p:val>
                                            <p:strVal val="#ppt_x"/>
                                          </p:val>
                                        </p:tav>
                                      </p:tavLst>
                                    </p:anim>
                                    <p:anim calcmode="lin" valueType="num">
                                      <p:cBhvr additive="base">
                                        <p:cTn id="160" dur="500" fill="hold"/>
                                        <p:tgtEl>
                                          <p:spTgt spid="96"/>
                                        </p:tgtEl>
                                        <p:attrNameLst>
                                          <p:attrName>ppt_y</p:attrName>
                                        </p:attrNameLst>
                                      </p:cBhvr>
                                      <p:tavLst>
                                        <p:tav tm="0">
                                          <p:val>
                                            <p:strVal val="#ppt_y"/>
                                          </p:val>
                                        </p:tav>
                                        <p:tav tm="100000">
                                          <p:val>
                                            <p:strVal val="#ppt_y"/>
                                          </p:val>
                                        </p:tav>
                                      </p:tavLst>
                                    </p:anim>
                                  </p:childTnLst>
                                </p:cTn>
                              </p:par>
                            </p:childTnLst>
                          </p:cTn>
                        </p:par>
                        <p:par>
                          <p:cTn id="161" fill="hold">
                            <p:stCondLst>
                              <p:cond delay="500"/>
                            </p:stCondLst>
                            <p:childTnLst>
                              <p:par>
                                <p:cTn id="162" presetID="9" presetClass="entr" presetSubtype="0" fill="hold" nodeType="afterEffect">
                                  <p:stCondLst>
                                    <p:cond delay="0"/>
                                  </p:stCondLst>
                                  <p:childTnLst>
                                    <p:set>
                                      <p:cBhvr>
                                        <p:cTn id="163" dur="1" fill="hold">
                                          <p:stCondLst>
                                            <p:cond delay="0"/>
                                          </p:stCondLst>
                                        </p:cTn>
                                        <p:tgtEl>
                                          <p:spTgt spid="20"/>
                                        </p:tgtEl>
                                        <p:attrNameLst>
                                          <p:attrName>style.visibility</p:attrName>
                                        </p:attrNameLst>
                                      </p:cBhvr>
                                      <p:to>
                                        <p:strVal val="visible"/>
                                      </p:to>
                                    </p:set>
                                    <p:animEffect transition="in" filter="dissolve">
                                      <p:cBhvr>
                                        <p:cTn id="164" dur="500"/>
                                        <p:tgtEl>
                                          <p:spTgt spid="20"/>
                                        </p:tgtEl>
                                      </p:cBhvr>
                                    </p:animEffect>
                                  </p:childTnLst>
                                </p:cTn>
                              </p:par>
                            </p:childTnLst>
                          </p:cTn>
                        </p:par>
                        <p:par>
                          <p:cTn id="165" fill="hold">
                            <p:stCondLst>
                              <p:cond delay="1000"/>
                            </p:stCondLst>
                            <p:childTnLst>
                              <p:par>
                                <p:cTn id="166" presetID="42" presetClass="entr" presetSubtype="0" fill="hold" grpId="0" nodeType="afterEffect">
                                  <p:stCondLst>
                                    <p:cond delay="0"/>
                                  </p:stCondLst>
                                  <p:childTnLst>
                                    <p:set>
                                      <p:cBhvr>
                                        <p:cTn id="167" dur="1" fill="hold">
                                          <p:stCondLst>
                                            <p:cond delay="0"/>
                                          </p:stCondLst>
                                        </p:cTn>
                                        <p:tgtEl>
                                          <p:spTgt spid="10"/>
                                        </p:tgtEl>
                                        <p:attrNameLst>
                                          <p:attrName>style.visibility</p:attrName>
                                        </p:attrNameLst>
                                      </p:cBhvr>
                                      <p:to>
                                        <p:strVal val="visible"/>
                                      </p:to>
                                    </p:set>
                                    <p:animEffect transition="in" filter="fade">
                                      <p:cBhvr>
                                        <p:cTn id="168" dur="500"/>
                                        <p:tgtEl>
                                          <p:spTgt spid="10"/>
                                        </p:tgtEl>
                                      </p:cBhvr>
                                    </p:animEffect>
                                    <p:anim calcmode="lin" valueType="num">
                                      <p:cBhvr>
                                        <p:cTn id="169" dur="500" fill="hold"/>
                                        <p:tgtEl>
                                          <p:spTgt spid="10"/>
                                        </p:tgtEl>
                                        <p:attrNameLst>
                                          <p:attrName>ppt_x</p:attrName>
                                        </p:attrNameLst>
                                      </p:cBhvr>
                                      <p:tavLst>
                                        <p:tav tm="0">
                                          <p:val>
                                            <p:strVal val="#ppt_x"/>
                                          </p:val>
                                        </p:tav>
                                        <p:tav tm="100000">
                                          <p:val>
                                            <p:strVal val="#ppt_x"/>
                                          </p:val>
                                        </p:tav>
                                      </p:tavLst>
                                    </p:anim>
                                    <p:anim calcmode="lin" valueType="num">
                                      <p:cBhvr>
                                        <p:cTn id="170" dur="500" fill="hold"/>
                                        <p:tgtEl>
                                          <p:spTgt spid="10"/>
                                        </p:tgtEl>
                                        <p:attrNameLst>
                                          <p:attrName>ppt_y</p:attrName>
                                        </p:attrNameLst>
                                      </p:cBhvr>
                                      <p:tavLst>
                                        <p:tav tm="0">
                                          <p:val>
                                            <p:strVal val="#ppt_y+.1"/>
                                          </p:val>
                                        </p:tav>
                                        <p:tav tm="100000">
                                          <p:val>
                                            <p:strVal val="#ppt_y"/>
                                          </p:val>
                                        </p:tav>
                                      </p:tavLst>
                                    </p:anim>
                                  </p:childTnLst>
                                </p:cTn>
                              </p:par>
                            </p:childTnLst>
                          </p:cTn>
                        </p:par>
                        <p:par>
                          <p:cTn id="171" fill="hold">
                            <p:stCondLst>
                              <p:cond delay="1500"/>
                            </p:stCondLst>
                            <p:childTnLst>
                              <p:par>
                                <p:cTn id="172" presetID="9" presetClass="entr" presetSubtype="0" fill="hold" nodeType="afterEffect">
                                  <p:stCondLst>
                                    <p:cond delay="0"/>
                                  </p:stCondLst>
                                  <p:childTnLst>
                                    <p:set>
                                      <p:cBhvr>
                                        <p:cTn id="173" dur="1" fill="hold">
                                          <p:stCondLst>
                                            <p:cond delay="0"/>
                                          </p:stCondLst>
                                        </p:cTn>
                                        <p:tgtEl>
                                          <p:spTgt spid="43"/>
                                        </p:tgtEl>
                                        <p:attrNameLst>
                                          <p:attrName>style.visibility</p:attrName>
                                        </p:attrNameLst>
                                      </p:cBhvr>
                                      <p:to>
                                        <p:strVal val="visible"/>
                                      </p:to>
                                    </p:set>
                                    <p:animEffect transition="in" filter="dissolve">
                                      <p:cBhvr>
                                        <p:cTn id="174" dur="500"/>
                                        <p:tgtEl>
                                          <p:spTgt spid="43"/>
                                        </p:tgtEl>
                                      </p:cBhvr>
                                    </p:animEffect>
                                  </p:childTnLst>
                                </p:cTn>
                              </p:par>
                            </p:childTnLst>
                          </p:cTn>
                        </p:par>
                        <p:par>
                          <p:cTn id="175" fill="hold">
                            <p:stCondLst>
                              <p:cond delay="2000"/>
                            </p:stCondLst>
                            <p:childTnLst>
                              <p:par>
                                <p:cTn id="176" presetID="2" presetClass="entr" presetSubtype="4" fill="hold" grpId="0" nodeType="afterEffect">
                                  <p:stCondLst>
                                    <p:cond delay="0"/>
                                  </p:stCondLst>
                                  <p:childTnLst>
                                    <p:set>
                                      <p:cBhvr>
                                        <p:cTn id="177" dur="1" fill="hold">
                                          <p:stCondLst>
                                            <p:cond delay="0"/>
                                          </p:stCondLst>
                                        </p:cTn>
                                        <p:tgtEl>
                                          <p:spTgt spid="97"/>
                                        </p:tgtEl>
                                        <p:attrNameLst>
                                          <p:attrName>style.visibility</p:attrName>
                                        </p:attrNameLst>
                                      </p:cBhvr>
                                      <p:to>
                                        <p:strVal val="visible"/>
                                      </p:to>
                                    </p:set>
                                    <p:anim calcmode="lin" valueType="num">
                                      <p:cBhvr additive="base">
                                        <p:cTn id="178" dur="500" fill="hold"/>
                                        <p:tgtEl>
                                          <p:spTgt spid="97"/>
                                        </p:tgtEl>
                                        <p:attrNameLst>
                                          <p:attrName>ppt_x</p:attrName>
                                        </p:attrNameLst>
                                      </p:cBhvr>
                                      <p:tavLst>
                                        <p:tav tm="0">
                                          <p:val>
                                            <p:strVal val="#ppt_x"/>
                                          </p:val>
                                        </p:tav>
                                        <p:tav tm="100000">
                                          <p:val>
                                            <p:strVal val="#ppt_x"/>
                                          </p:val>
                                        </p:tav>
                                      </p:tavLst>
                                    </p:anim>
                                    <p:anim calcmode="lin" valueType="num">
                                      <p:cBhvr additive="base">
                                        <p:cTn id="179" dur="500" fill="hold"/>
                                        <p:tgtEl>
                                          <p:spTgt spid="97"/>
                                        </p:tgtEl>
                                        <p:attrNameLst>
                                          <p:attrName>ppt_y</p:attrName>
                                        </p:attrNameLst>
                                      </p:cBhvr>
                                      <p:tavLst>
                                        <p:tav tm="0">
                                          <p:val>
                                            <p:strVal val="1+#ppt_h/2"/>
                                          </p:val>
                                        </p:tav>
                                        <p:tav tm="100000">
                                          <p:val>
                                            <p:strVal val="#ppt_y"/>
                                          </p:val>
                                        </p:tav>
                                      </p:tavLst>
                                    </p:anim>
                                  </p:childTnLst>
                                </p:cTn>
                              </p:par>
                            </p:childTnLst>
                          </p:cTn>
                        </p:par>
                        <p:par>
                          <p:cTn id="180" fill="hold">
                            <p:stCondLst>
                              <p:cond delay="2500"/>
                            </p:stCondLst>
                            <p:childTnLst>
                              <p:par>
                                <p:cTn id="181" presetID="9" presetClass="entr" presetSubtype="0" fill="hold" nodeType="afterEffect">
                                  <p:stCondLst>
                                    <p:cond delay="0"/>
                                  </p:stCondLst>
                                  <p:childTnLst>
                                    <p:set>
                                      <p:cBhvr>
                                        <p:cTn id="182" dur="1" fill="hold">
                                          <p:stCondLst>
                                            <p:cond delay="0"/>
                                          </p:stCondLst>
                                        </p:cTn>
                                        <p:tgtEl>
                                          <p:spTgt spid="46"/>
                                        </p:tgtEl>
                                        <p:attrNameLst>
                                          <p:attrName>style.visibility</p:attrName>
                                        </p:attrNameLst>
                                      </p:cBhvr>
                                      <p:to>
                                        <p:strVal val="visible"/>
                                      </p:to>
                                    </p:set>
                                    <p:animEffect transition="in" filter="dissolve">
                                      <p:cBhvr>
                                        <p:cTn id="183" dur="500"/>
                                        <p:tgtEl>
                                          <p:spTgt spid="46"/>
                                        </p:tgtEl>
                                      </p:cBhvr>
                                    </p:animEffect>
                                  </p:childTnLst>
                                </p:cTn>
                              </p:par>
                              <p:par>
                                <p:cTn id="184" presetID="9" presetClass="entr" presetSubtype="0" fill="hold" nodeType="withEffect">
                                  <p:stCondLst>
                                    <p:cond delay="0"/>
                                  </p:stCondLst>
                                  <p:childTnLst>
                                    <p:set>
                                      <p:cBhvr>
                                        <p:cTn id="185" dur="1" fill="hold">
                                          <p:stCondLst>
                                            <p:cond delay="0"/>
                                          </p:stCondLst>
                                        </p:cTn>
                                        <p:tgtEl>
                                          <p:spTgt spid="49"/>
                                        </p:tgtEl>
                                        <p:attrNameLst>
                                          <p:attrName>style.visibility</p:attrName>
                                        </p:attrNameLst>
                                      </p:cBhvr>
                                      <p:to>
                                        <p:strVal val="visible"/>
                                      </p:to>
                                    </p:set>
                                    <p:animEffect transition="in" filter="dissolve">
                                      <p:cBhvr>
                                        <p:cTn id="186" dur="500"/>
                                        <p:tgtEl>
                                          <p:spTgt spid="49"/>
                                        </p:tgtEl>
                                      </p:cBhvr>
                                    </p:animEffect>
                                  </p:childTnLst>
                                </p:cTn>
                              </p:par>
                            </p:childTnLst>
                          </p:cTn>
                        </p:par>
                        <p:par>
                          <p:cTn id="187" fill="hold">
                            <p:stCondLst>
                              <p:cond delay="3000"/>
                            </p:stCondLst>
                            <p:childTnLst>
                              <p:par>
                                <p:cTn id="188" presetID="2" presetClass="entr" presetSubtype="8" fill="hold" grpId="0" nodeType="afterEffect">
                                  <p:stCondLst>
                                    <p:cond delay="0"/>
                                  </p:stCondLst>
                                  <p:childTnLst>
                                    <p:set>
                                      <p:cBhvr>
                                        <p:cTn id="189" dur="1" fill="hold">
                                          <p:stCondLst>
                                            <p:cond delay="0"/>
                                          </p:stCondLst>
                                        </p:cTn>
                                        <p:tgtEl>
                                          <p:spTgt spid="98"/>
                                        </p:tgtEl>
                                        <p:attrNameLst>
                                          <p:attrName>style.visibility</p:attrName>
                                        </p:attrNameLst>
                                      </p:cBhvr>
                                      <p:to>
                                        <p:strVal val="visible"/>
                                      </p:to>
                                    </p:set>
                                    <p:anim calcmode="lin" valueType="num">
                                      <p:cBhvr additive="base">
                                        <p:cTn id="190" dur="500" fill="hold"/>
                                        <p:tgtEl>
                                          <p:spTgt spid="98"/>
                                        </p:tgtEl>
                                        <p:attrNameLst>
                                          <p:attrName>ppt_x</p:attrName>
                                        </p:attrNameLst>
                                      </p:cBhvr>
                                      <p:tavLst>
                                        <p:tav tm="0">
                                          <p:val>
                                            <p:strVal val="0-#ppt_w/2"/>
                                          </p:val>
                                        </p:tav>
                                        <p:tav tm="100000">
                                          <p:val>
                                            <p:strVal val="#ppt_x"/>
                                          </p:val>
                                        </p:tav>
                                      </p:tavLst>
                                    </p:anim>
                                    <p:anim calcmode="lin" valueType="num">
                                      <p:cBhvr additive="base">
                                        <p:cTn id="191" dur="500" fill="hold"/>
                                        <p:tgtEl>
                                          <p:spTgt spid="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utoUpdateAnimBg="0"/>
      <p:bldP spid="61" grpId="0" build="p"/>
      <p:bldP spid="37" grpId="0" animBg="1"/>
      <p:bldP spid="39" grpId="0"/>
      <p:bldP spid="41" grpId="0"/>
      <p:bldP spid="42" grpId="0" animBg="1"/>
      <p:bldP spid="52" grpId="0"/>
      <p:bldP spid="53" grpId="0" animBg="1"/>
      <p:bldP spid="63" grpId="0" animBg="1"/>
      <p:bldP spid="64" grpId="0"/>
      <p:bldP spid="66" grpId="0"/>
      <p:bldP spid="67" grpId="0"/>
      <p:bldP spid="91" grpId="0" animBg="1"/>
      <p:bldP spid="93" grpId="0" animBg="1"/>
      <p:bldP spid="94" grpId="0" animBg="1"/>
      <p:bldP spid="95" grpId="0" animBg="1"/>
      <p:bldP spid="4" grpId="0"/>
      <p:bldP spid="6" grpId="0"/>
      <p:bldP spid="7" grpId="0"/>
      <p:bldP spid="8" grpId="0"/>
      <p:bldP spid="9" grpId="0"/>
      <p:bldP spid="10" grpId="0"/>
      <p:bldP spid="96" grpId="0" autoUpdateAnimBg="0"/>
      <p:bldP spid="98" grpId="0" autoUpdateAnimBg="0"/>
      <p:bldP spid="10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754918"/>
            <a:ext cx="8977930" cy="519405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97" name="Text Box 121"/>
          <p:cNvSpPr txBox="1">
            <a:spLocks noChangeArrowheads="1"/>
          </p:cNvSpPr>
          <p:nvPr/>
        </p:nvSpPr>
        <p:spPr bwMode="auto">
          <a:xfrm>
            <a:off x="36541" y="4850017"/>
            <a:ext cx="4610529" cy="1077218"/>
          </a:xfrm>
          <a:prstGeom prst="rect">
            <a:avLst/>
          </a:prstGeom>
          <a:noFill/>
          <a:ln w="9525">
            <a:noFill/>
            <a:miter lim="800000"/>
            <a:headEnd/>
            <a:tailEnd/>
          </a:ln>
        </p:spPr>
        <p:txBody>
          <a:bodyPr wrap="square">
            <a:prstTxWarp prst="textNoShape">
              <a:avLst/>
            </a:prstTxWarp>
            <a:spAutoFit/>
          </a:bodyPr>
          <a:lstStyle/>
          <a:p>
            <a:pPr marL="173038" indent="-173038">
              <a:lnSpc>
                <a:spcPct val="80000"/>
              </a:lnSpc>
              <a:spcBef>
                <a:spcPct val="50000"/>
              </a:spcBef>
              <a:buFont typeface="Arial" pitchFamily="34" charset="0"/>
              <a:buChar char="•"/>
            </a:pPr>
            <a:r>
              <a:rPr lang="en-US" sz="2000" dirty="0" smtClean="0">
                <a:latin typeface="Times New Roman" pitchFamily="18" charset="0"/>
                <a:cs typeface="Times New Roman" pitchFamily="18" charset="0"/>
              </a:rPr>
              <a:t>Areas U </a:t>
            </a:r>
            <a:r>
              <a:rPr lang="en-US" sz="2000" dirty="0">
                <a:latin typeface="Times New Roman" pitchFamily="18" charset="0"/>
                <a:cs typeface="Times New Roman" pitchFamily="18" charset="0"/>
              </a:rPr>
              <a:t>&amp; V are </a:t>
            </a:r>
            <a:r>
              <a:rPr lang="en-US" sz="2000" b="1" i="1" dirty="0">
                <a:latin typeface="Times New Roman" pitchFamily="18" charset="0"/>
                <a:cs typeface="Times New Roman" pitchFamily="18" charset="0"/>
              </a:rPr>
              <a:t>deadweight </a:t>
            </a:r>
            <a:r>
              <a:rPr lang="en-US" sz="2000" b="1" i="1" dirty="0" smtClean="0">
                <a:latin typeface="Times New Roman" pitchFamily="18" charset="0"/>
                <a:cs typeface="Times New Roman" pitchFamily="18" charset="0"/>
              </a:rPr>
              <a:t>losses</a:t>
            </a:r>
            <a:r>
              <a:rPr lang="en-US" sz="2000" dirty="0" smtClean="0">
                <a:latin typeface="Times New Roman" pitchFamily="18" charset="0"/>
                <a:cs typeface="Times New Roman" pitchFamily="18" charset="0"/>
              </a:rPr>
              <a:t>. Consumers </a:t>
            </a:r>
            <a:r>
              <a:rPr lang="en-US" sz="2000" dirty="0">
                <a:latin typeface="Times New Roman" pitchFamily="18" charset="0"/>
                <a:cs typeface="Times New Roman" pitchFamily="18" charset="0"/>
              </a:rPr>
              <a:t>lose </a:t>
            </a:r>
            <a:r>
              <a:rPr lang="en-US" sz="2000" b="1" i="1" dirty="0">
                <a:latin typeface="Times New Roman" pitchFamily="18" charset="0"/>
                <a:cs typeface="Times New Roman" pitchFamily="18" charset="0"/>
              </a:rPr>
              <a:t>S</a:t>
            </a:r>
            <a:r>
              <a:rPr lang="en-US" sz="2000" dirty="0">
                <a:latin typeface="Times New Roman" pitchFamily="18" charset="0"/>
                <a:cs typeface="Times New Roman" pitchFamily="18" charset="0"/>
              </a:rPr>
              <a:t> + </a:t>
            </a:r>
            <a:r>
              <a:rPr lang="en-US" sz="2000" b="1" i="1" dirty="0">
                <a:latin typeface="Times New Roman" pitchFamily="18" charset="0"/>
                <a:cs typeface="Times New Roman" pitchFamily="18" charset="0"/>
              </a:rPr>
              <a:t>U </a:t>
            </a:r>
            <a:r>
              <a:rPr lang="en-US" sz="2000" dirty="0">
                <a:latin typeface="Times New Roman" pitchFamily="18" charset="0"/>
                <a:cs typeface="Times New Roman" pitchFamily="18" charset="0"/>
              </a:rPr>
              <a:t>+ </a:t>
            </a:r>
            <a:r>
              <a:rPr lang="en-US" sz="2000" b="1" i="1" dirty="0">
                <a:latin typeface="Times New Roman" pitchFamily="18" charset="0"/>
                <a:cs typeface="Times New Roman" pitchFamily="18" charset="0"/>
              </a:rPr>
              <a:t>T </a:t>
            </a:r>
            <a:r>
              <a:rPr lang="en-US" sz="2000" dirty="0">
                <a:latin typeface="Times New Roman" pitchFamily="18" charset="0"/>
                <a:cs typeface="Times New Roman" pitchFamily="18" charset="0"/>
              </a:rPr>
              <a:t>+ </a:t>
            </a:r>
            <a:r>
              <a:rPr lang="en-US" sz="2000" b="1" i="1" dirty="0">
                <a:latin typeface="Times New Roman" pitchFamily="18" charset="0"/>
                <a:cs typeface="Times New Roman" pitchFamily="18" charset="0"/>
              </a:rPr>
              <a:t>V </a:t>
            </a:r>
            <a:r>
              <a:rPr lang="en-US" sz="2000" dirty="0" smtClean="0">
                <a:latin typeface="Times New Roman" pitchFamily="18" charset="0"/>
                <a:cs typeface="Times New Roman" pitchFamily="18" charset="0"/>
              </a:rPr>
              <a:t>in the </a:t>
            </a:r>
            <a:r>
              <a:rPr lang="en-US" sz="2000" dirty="0">
                <a:latin typeface="Times New Roman" pitchFamily="18" charset="0"/>
                <a:cs typeface="Times New Roman" pitchFamily="18" charset="0"/>
              </a:rPr>
              <a:t>form of higher prices and </a:t>
            </a:r>
            <a:r>
              <a:rPr lang="en-US" sz="2000" dirty="0" smtClean="0">
                <a:latin typeface="Times New Roman" pitchFamily="18" charset="0"/>
                <a:cs typeface="Times New Roman" pitchFamily="18" charset="0"/>
              </a:rPr>
              <a:t>a reduction </a:t>
            </a:r>
            <a:r>
              <a:rPr lang="en-US" sz="2000" dirty="0">
                <a:latin typeface="Times New Roman" pitchFamily="18" charset="0"/>
                <a:cs typeface="Times New Roman" pitchFamily="18" charset="0"/>
              </a:rPr>
              <a:t>of </a:t>
            </a:r>
            <a:r>
              <a:rPr lang="en-US" sz="2000" i="1" dirty="0">
                <a:latin typeface="Times New Roman" pitchFamily="18" charset="0"/>
                <a:cs typeface="Times New Roman" pitchFamily="18" charset="0"/>
              </a:rPr>
              <a:t>consumer surplus</a:t>
            </a:r>
            <a:r>
              <a:rPr lang="en-US" sz="2000" dirty="0">
                <a:latin typeface="Times New Roman" pitchFamily="18" charset="0"/>
                <a:cs typeface="Times New Roman" pitchFamily="18" charset="0"/>
              </a:rPr>
              <a:t>.</a:t>
            </a:r>
          </a:p>
        </p:txBody>
      </p:sp>
      <p:sp>
        <p:nvSpPr>
          <p:cNvPr id="2" name="Title 1"/>
          <p:cNvSpPr>
            <a:spLocks noGrp="1"/>
          </p:cNvSpPr>
          <p:nvPr>
            <p:ph type="title"/>
          </p:nvPr>
        </p:nvSpPr>
        <p:spPr>
          <a:xfrm>
            <a:off x="119569" y="103369"/>
            <a:ext cx="8904855" cy="596684"/>
          </a:xfrm>
        </p:spPr>
        <p:txBody>
          <a:bodyPr/>
          <a:lstStyle/>
          <a:p>
            <a:r>
              <a:rPr lang="en-US" sz="3400" dirty="0"/>
              <a:t>Trade Restrictions: Impact of a </a:t>
            </a:r>
            <a:r>
              <a:rPr lang="en-US" sz="3400" dirty="0" smtClean="0"/>
              <a:t>Quota</a:t>
            </a:r>
            <a:endParaRPr lang="en-US" sz="3400" dirty="0"/>
          </a:p>
        </p:txBody>
      </p:sp>
      <p:sp>
        <p:nvSpPr>
          <p:cNvPr id="61" name="Text Box 10"/>
          <p:cNvSpPr txBox="1">
            <a:spLocks noChangeArrowheads="1"/>
          </p:cNvSpPr>
          <p:nvPr/>
        </p:nvSpPr>
        <p:spPr bwMode="auto">
          <a:xfrm>
            <a:off x="63968" y="812681"/>
            <a:ext cx="4327070" cy="369332"/>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it-IT" sz="2000" dirty="0">
                <a:latin typeface="Times New Roman" pitchFamily="18" charset="0"/>
                <a:cs typeface="Times New Roman" pitchFamily="18" charset="0"/>
              </a:rPr>
              <a:t> Consider a </a:t>
            </a:r>
            <a:r>
              <a:rPr lang="it-IT" sz="2000" b="1" i="1" dirty="0">
                <a:latin typeface="Times New Roman" pitchFamily="18" charset="0"/>
                <a:cs typeface="Times New Roman" pitchFamily="18" charset="0"/>
              </a:rPr>
              <a:t>quota </a:t>
            </a:r>
            <a:r>
              <a:rPr lang="it-IT" sz="2000" dirty="0">
                <a:latin typeface="Times New Roman" pitchFamily="18" charset="0"/>
                <a:cs typeface="Times New Roman" pitchFamily="18" charset="0"/>
              </a:rPr>
              <a:t>on peanuts.</a:t>
            </a:r>
          </a:p>
        </p:txBody>
      </p:sp>
      <p:cxnSp>
        <p:nvCxnSpPr>
          <p:cNvPr id="92" name="Straight Connector 91"/>
          <p:cNvCxnSpPr/>
          <p:nvPr/>
        </p:nvCxnSpPr>
        <p:spPr>
          <a:xfrm>
            <a:off x="4621850" y="1014984"/>
            <a:ext cx="25220" cy="4681598"/>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grpSp>
        <p:nvGrpSpPr>
          <p:cNvPr id="20" name="Group 139"/>
          <p:cNvGrpSpPr>
            <a:grpSpLocks/>
          </p:cNvGrpSpPr>
          <p:nvPr/>
        </p:nvGrpSpPr>
        <p:grpSpPr bwMode="auto">
          <a:xfrm>
            <a:off x="5065014" y="3348482"/>
            <a:ext cx="1308100" cy="723900"/>
            <a:chOff x="3012" y="2092"/>
            <a:chExt cx="824" cy="456"/>
          </a:xfrm>
        </p:grpSpPr>
        <p:sp>
          <p:nvSpPr>
            <p:cNvPr id="35" name="Freeform 138"/>
            <p:cNvSpPr>
              <a:spLocks/>
            </p:cNvSpPr>
            <p:nvPr/>
          </p:nvSpPr>
          <p:spPr bwMode="auto">
            <a:xfrm>
              <a:off x="3012" y="2092"/>
              <a:ext cx="824" cy="456"/>
            </a:xfrm>
            <a:custGeom>
              <a:avLst/>
              <a:gdLst/>
              <a:ahLst/>
              <a:cxnLst>
                <a:cxn ang="0">
                  <a:pos x="0" y="0"/>
                </a:cxn>
                <a:cxn ang="0">
                  <a:pos x="824" y="0"/>
                </a:cxn>
                <a:cxn ang="0">
                  <a:pos x="476" y="456"/>
                </a:cxn>
                <a:cxn ang="0">
                  <a:pos x="8" y="456"/>
                </a:cxn>
                <a:cxn ang="0">
                  <a:pos x="0" y="0"/>
                </a:cxn>
              </a:cxnLst>
              <a:rect l="0" t="0" r="r" b="b"/>
              <a:pathLst>
                <a:path w="824" h="456">
                  <a:moveTo>
                    <a:pt x="0" y="0"/>
                  </a:moveTo>
                  <a:lnTo>
                    <a:pt x="824" y="0"/>
                  </a:lnTo>
                  <a:lnTo>
                    <a:pt x="476" y="456"/>
                  </a:lnTo>
                  <a:lnTo>
                    <a:pt x="8" y="456"/>
                  </a:lnTo>
                  <a:lnTo>
                    <a:pt x="0" y="0"/>
                  </a:lnTo>
                  <a:close/>
                </a:path>
              </a:pathLst>
            </a:custGeom>
            <a:solidFill>
              <a:srgbClr val="F1E3FF"/>
            </a:solidFill>
            <a:ln w="9525" cap="flat" cmpd="sng">
              <a:noFill/>
              <a:prstDash val="solid"/>
              <a:round/>
              <a:headEnd/>
              <a:tailEnd/>
            </a:ln>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36" name="Rectangle 33"/>
            <p:cNvSpPr>
              <a:spLocks noChangeArrowheads="1"/>
            </p:cNvSpPr>
            <p:nvPr/>
          </p:nvSpPr>
          <p:spPr bwMode="auto">
            <a:xfrm>
              <a:off x="3222" y="2357"/>
              <a:ext cx="72"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S</a:t>
              </a:r>
              <a:endParaRPr kumimoji="0" lang="en-US" sz="1600" b="1" dirty="0">
                <a:solidFill>
                  <a:schemeClr val="tx1"/>
                </a:solidFill>
                <a:latin typeface="Times New Roman" pitchFamily="18" charset="0"/>
                <a:cs typeface="Times New Roman" pitchFamily="18" charset="0"/>
              </a:endParaRPr>
            </a:p>
          </p:txBody>
        </p:sp>
      </p:grpSp>
      <p:sp>
        <p:nvSpPr>
          <p:cNvPr id="37" name="Line 5"/>
          <p:cNvSpPr>
            <a:spLocks noChangeShapeType="1"/>
          </p:cNvSpPr>
          <p:nvPr/>
        </p:nvSpPr>
        <p:spPr bwMode="auto">
          <a:xfrm flipV="1">
            <a:off x="7374827" y="4066032"/>
            <a:ext cx="1587" cy="1200150"/>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38" name="Rectangle 6"/>
          <p:cNvSpPr>
            <a:spLocks noChangeArrowheads="1"/>
          </p:cNvSpPr>
          <p:nvPr/>
        </p:nvSpPr>
        <p:spPr bwMode="auto">
          <a:xfrm>
            <a:off x="7993507" y="5207127"/>
            <a:ext cx="719749" cy="34471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b="0" dirty="0">
                <a:solidFill>
                  <a:srgbClr val="000000"/>
                </a:solidFill>
                <a:latin typeface="Times New Roman" pitchFamily="18" charset="0"/>
                <a:cs typeface="Times New Roman" pitchFamily="18" charset="0"/>
              </a:rPr>
              <a:t>Quantity</a:t>
            </a:r>
            <a:r>
              <a:rPr kumimoji="0" lang="en-US" sz="1400" b="0" dirty="0">
                <a:solidFill>
                  <a:srgbClr val="000000"/>
                </a:solidFill>
                <a:latin typeface="Times New Roman" pitchFamily="18" charset="0"/>
                <a:cs typeface="Times New Roman" pitchFamily="18" charset="0"/>
              </a:rPr>
              <a:t/>
            </a:r>
            <a:br>
              <a:rPr kumimoji="0" lang="en-US" sz="1400" b="0" dirty="0">
                <a:solidFill>
                  <a:srgbClr val="000000"/>
                </a:solidFill>
                <a:latin typeface="Times New Roman" pitchFamily="18" charset="0"/>
                <a:cs typeface="Times New Roman" pitchFamily="18" charset="0"/>
              </a:rPr>
            </a:br>
            <a:r>
              <a:rPr kumimoji="0" lang="en-US" sz="1200" b="0" i="1" dirty="0" smtClean="0">
                <a:solidFill>
                  <a:srgbClr val="000000"/>
                </a:solidFill>
                <a:latin typeface="Times New Roman" pitchFamily="18" charset="0"/>
                <a:cs typeface="Times New Roman" pitchFamily="18" charset="0"/>
              </a:rPr>
              <a:t>(peanuts</a:t>
            </a:r>
            <a:r>
              <a:rPr kumimoji="0" lang="en-US" sz="1200" b="0" i="1" dirty="0">
                <a:solidFill>
                  <a:srgbClr val="000000"/>
                </a:solidFill>
                <a:latin typeface="Times New Roman" pitchFamily="18" charset="0"/>
                <a:cs typeface="Times New Roman" pitchFamily="18" charset="0"/>
              </a:rPr>
              <a:t>)</a:t>
            </a:r>
            <a:endParaRPr kumimoji="0" lang="en-US" sz="1200" b="0" i="1" dirty="0">
              <a:solidFill>
                <a:schemeClr val="tx1"/>
              </a:solidFill>
              <a:latin typeface="Times New Roman" pitchFamily="18" charset="0"/>
              <a:cs typeface="Times New Roman" pitchFamily="18" charset="0"/>
            </a:endParaRPr>
          </a:p>
        </p:txBody>
      </p:sp>
      <p:sp>
        <p:nvSpPr>
          <p:cNvPr id="39" name="Rectangle 8"/>
          <p:cNvSpPr>
            <a:spLocks noChangeArrowheads="1"/>
          </p:cNvSpPr>
          <p:nvPr/>
        </p:nvSpPr>
        <p:spPr bwMode="auto">
          <a:xfrm>
            <a:off x="5703697" y="5283645"/>
            <a:ext cx="28533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Q</a:t>
            </a:r>
            <a:r>
              <a:rPr kumimoji="0" lang="en-US" sz="1600" b="1" i="1" baseline="-25000" dirty="0">
                <a:solidFill>
                  <a:srgbClr val="000000"/>
                </a:solidFill>
                <a:latin typeface="Times New Roman" pitchFamily="18" charset="0"/>
                <a:cs typeface="Times New Roman" pitchFamily="18" charset="0"/>
              </a:rPr>
              <a:t>d1</a:t>
            </a:r>
            <a:endParaRPr kumimoji="0" lang="en-US" sz="1600" b="1" baseline="-25000" dirty="0">
              <a:solidFill>
                <a:schemeClr val="tx1"/>
              </a:solidFill>
              <a:latin typeface="Times New Roman" pitchFamily="18" charset="0"/>
              <a:cs typeface="Times New Roman" pitchFamily="18" charset="0"/>
            </a:endParaRPr>
          </a:p>
        </p:txBody>
      </p:sp>
      <p:sp>
        <p:nvSpPr>
          <p:cNvPr id="40" name="Rectangle 11"/>
          <p:cNvSpPr>
            <a:spLocks noChangeArrowheads="1"/>
          </p:cNvSpPr>
          <p:nvPr/>
        </p:nvSpPr>
        <p:spPr bwMode="auto">
          <a:xfrm>
            <a:off x="7585964" y="1618107"/>
            <a:ext cx="1050925" cy="198581"/>
          </a:xfrm>
          <a:prstGeom prst="rect">
            <a:avLst/>
          </a:prstGeom>
          <a:noFill/>
          <a:ln w="9525">
            <a:noFill/>
            <a:miter lim="800000"/>
            <a:headEnd/>
            <a:tailEnd/>
          </a:ln>
        </p:spPr>
        <p:txBody>
          <a:bodyPr lIns="0" tIns="0" rIns="0" bIns="0">
            <a:prstTxWarp prst="textNoShape">
              <a:avLst/>
            </a:prstTxWarp>
            <a:spAutoFit/>
          </a:bodyPr>
          <a:lstStyle/>
          <a:p>
            <a:pPr>
              <a:lnSpc>
                <a:spcPct val="60000"/>
              </a:lnSpc>
            </a:pPr>
            <a:r>
              <a:rPr kumimoji="0" lang="en-US" sz="2000" b="1" i="1" dirty="0" err="1">
                <a:solidFill>
                  <a:schemeClr val="accent3">
                    <a:lumMod val="75000"/>
                  </a:schemeClr>
                </a:solidFill>
                <a:latin typeface="Times New Roman" pitchFamily="18" charset="0"/>
                <a:cs typeface="Times New Roman" pitchFamily="18" charset="0"/>
              </a:rPr>
              <a:t>S</a:t>
            </a:r>
            <a:r>
              <a:rPr kumimoji="0" lang="en-US" sz="2000" b="1" i="1" baseline="-25000" dirty="0" err="1">
                <a:solidFill>
                  <a:schemeClr val="accent3">
                    <a:lumMod val="75000"/>
                  </a:schemeClr>
                </a:solidFill>
                <a:latin typeface="Times New Roman" pitchFamily="18" charset="0"/>
                <a:cs typeface="Times New Roman" pitchFamily="18" charset="0"/>
              </a:rPr>
              <a:t>Domestic</a:t>
            </a:r>
            <a:endParaRPr kumimoji="0" lang="en-US" sz="2000" b="1" baseline="-25000" dirty="0">
              <a:solidFill>
                <a:schemeClr val="accent3">
                  <a:lumMod val="75000"/>
                </a:schemeClr>
              </a:solidFill>
              <a:latin typeface="Times New Roman" pitchFamily="18" charset="0"/>
              <a:cs typeface="Times New Roman" pitchFamily="18" charset="0"/>
            </a:endParaRPr>
          </a:p>
        </p:txBody>
      </p:sp>
      <p:sp>
        <p:nvSpPr>
          <p:cNvPr id="41" name="Rectangle 13"/>
          <p:cNvSpPr>
            <a:spLocks noChangeArrowheads="1"/>
          </p:cNvSpPr>
          <p:nvPr/>
        </p:nvSpPr>
        <p:spPr bwMode="auto">
          <a:xfrm>
            <a:off x="4804791" y="3940683"/>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w</a:t>
            </a:r>
            <a:endParaRPr kumimoji="0" lang="en-US" sz="1600" b="1" baseline="-25000" dirty="0">
              <a:solidFill>
                <a:schemeClr val="tx1"/>
              </a:solidFill>
              <a:latin typeface="Times New Roman" pitchFamily="18" charset="0"/>
              <a:cs typeface="Times New Roman" pitchFamily="18" charset="0"/>
            </a:endParaRPr>
          </a:p>
        </p:txBody>
      </p:sp>
      <p:sp>
        <p:nvSpPr>
          <p:cNvPr id="42" name="Line 15"/>
          <p:cNvSpPr>
            <a:spLocks noChangeShapeType="1"/>
          </p:cNvSpPr>
          <p:nvPr/>
        </p:nvSpPr>
        <p:spPr bwMode="auto">
          <a:xfrm flipV="1">
            <a:off x="5819077" y="4056507"/>
            <a:ext cx="1587" cy="1195388"/>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43" name="Group 134"/>
          <p:cNvGrpSpPr>
            <a:grpSpLocks/>
          </p:cNvGrpSpPr>
          <p:nvPr/>
        </p:nvGrpSpPr>
        <p:grpSpPr bwMode="auto">
          <a:xfrm>
            <a:off x="6385814" y="3348482"/>
            <a:ext cx="561975" cy="717550"/>
            <a:chOff x="3844" y="2092"/>
            <a:chExt cx="354" cy="452"/>
          </a:xfrm>
        </p:grpSpPr>
        <p:sp>
          <p:nvSpPr>
            <p:cNvPr id="44" name="Freeform 17"/>
            <p:cNvSpPr>
              <a:spLocks/>
            </p:cNvSpPr>
            <p:nvPr/>
          </p:nvSpPr>
          <p:spPr bwMode="auto">
            <a:xfrm>
              <a:off x="3844" y="2092"/>
              <a:ext cx="354" cy="452"/>
            </a:xfrm>
            <a:custGeom>
              <a:avLst/>
              <a:gdLst/>
              <a:ahLst/>
              <a:cxnLst>
                <a:cxn ang="0">
                  <a:pos x="1223" y="1227"/>
                </a:cxn>
                <a:cxn ang="0">
                  <a:pos x="1223" y="0"/>
                </a:cxn>
                <a:cxn ang="0">
                  <a:pos x="0" y="0"/>
                </a:cxn>
                <a:cxn ang="0">
                  <a:pos x="0" y="1227"/>
                </a:cxn>
                <a:cxn ang="0">
                  <a:pos x="1223" y="1227"/>
                </a:cxn>
                <a:cxn ang="0">
                  <a:pos x="1223" y="1227"/>
                </a:cxn>
              </a:cxnLst>
              <a:rect l="0" t="0" r="r" b="b"/>
              <a:pathLst>
                <a:path w="1223" h="1227">
                  <a:moveTo>
                    <a:pt x="1223" y="1227"/>
                  </a:moveTo>
                  <a:lnTo>
                    <a:pt x="1223" y="0"/>
                  </a:lnTo>
                  <a:lnTo>
                    <a:pt x="0" y="0"/>
                  </a:lnTo>
                  <a:lnTo>
                    <a:pt x="0" y="1227"/>
                  </a:lnTo>
                  <a:lnTo>
                    <a:pt x="1223" y="1227"/>
                  </a:lnTo>
                  <a:lnTo>
                    <a:pt x="1223" y="1227"/>
                  </a:lnTo>
                  <a:close/>
                </a:path>
              </a:pathLst>
            </a:custGeom>
            <a:solidFill>
              <a:srgbClr val="A1EE92">
                <a:alpha val="50000"/>
              </a:srgbClr>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5" name="Rectangle 18"/>
            <p:cNvSpPr>
              <a:spLocks noChangeArrowheads="1"/>
            </p:cNvSpPr>
            <p:nvPr/>
          </p:nvSpPr>
          <p:spPr bwMode="auto">
            <a:xfrm>
              <a:off x="3979" y="2357"/>
              <a:ext cx="79"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T</a:t>
              </a:r>
              <a:endParaRPr kumimoji="0" lang="en-US" sz="1600" b="1" dirty="0">
                <a:solidFill>
                  <a:schemeClr val="tx1"/>
                </a:solidFill>
                <a:latin typeface="Times New Roman" pitchFamily="18" charset="0"/>
                <a:cs typeface="Times New Roman" pitchFamily="18" charset="0"/>
              </a:endParaRPr>
            </a:p>
          </p:txBody>
        </p:sp>
      </p:grpSp>
      <p:grpSp>
        <p:nvGrpSpPr>
          <p:cNvPr id="46" name="Group 133"/>
          <p:cNvGrpSpPr>
            <a:grpSpLocks/>
          </p:cNvGrpSpPr>
          <p:nvPr/>
        </p:nvGrpSpPr>
        <p:grpSpPr bwMode="auto">
          <a:xfrm>
            <a:off x="5820664" y="3353245"/>
            <a:ext cx="565150" cy="712787"/>
            <a:chOff x="3488" y="2095"/>
            <a:chExt cx="356" cy="449"/>
          </a:xfrm>
        </p:grpSpPr>
        <p:sp>
          <p:nvSpPr>
            <p:cNvPr id="47" name="Freeform 21"/>
            <p:cNvSpPr>
              <a:spLocks/>
            </p:cNvSpPr>
            <p:nvPr/>
          </p:nvSpPr>
          <p:spPr bwMode="auto">
            <a:xfrm>
              <a:off x="3488" y="2095"/>
              <a:ext cx="356" cy="449"/>
            </a:xfrm>
            <a:custGeom>
              <a:avLst/>
              <a:gdLst/>
              <a:ahLst/>
              <a:cxnLst>
                <a:cxn ang="0">
                  <a:pos x="0" y="1217"/>
                </a:cxn>
                <a:cxn ang="0">
                  <a:pos x="1224" y="1217"/>
                </a:cxn>
                <a:cxn ang="0">
                  <a:pos x="1224" y="0"/>
                </a:cxn>
                <a:cxn ang="0">
                  <a:pos x="0" y="1217"/>
                </a:cxn>
                <a:cxn ang="0">
                  <a:pos x="0" y="1217"/>
                </a:cxn>
              </a:cxnLst>
              <a:rect l="0" t="0" r="r" b="b"/>
              <a:pathLst>
                <a:path w="1224" h="1217">
                  <a:moveTo>
                    <a:pt x="0" y="1217"/>
                  </a:moveTo>
                  <a:lnTo>
                    <a:pt x="1224" y="1217"/>
                  </a:lnTo>
                  <a:lnTo>
                    <a:pt x="1224" y="0"/>
                  </a:lnTo>
                  <a:lnTo>
                    <a:pt x="0" y="1217"/>
                  </a:lnTo>
                  <a:lnTo>
                    <a:pt x="0" y="1217"/>
                  </a:lnTo>
                  <a:close/>
                </a:path>
              </a:pathLst>
            </a:custGeom>
            <a:solidFill>
              <a:srgbClr val="ECB4B8"/>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8" name="Rectangle 22"/>
            <p:cNvSpPr>
              <a:spLocks noChangeArrowheads="1"/>
            </p:cNvSpPr>
            <p:nvPr/>
          </p:nvSpPr>
          <p:spPr bwMode="auto">
            <a:xfrm>
              <a:off x="3664" y="2357"/>
              <a:ext cx="93"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U</a:t>
              </a:r>
              <a:endParaRPr kumimoji="0" lang="en-US" sz="1600" b="1" dirty="0">
                <a:solidFill>
                  <a:schemeClr val="tx1"/>
                </a:solidFill>
                <a:latin typeface="Times New Roman" pitchFamily="18" charset="0"/>
                <a:cs typeface="Times New Roman" pitchFamily="18" charset="0"/>
              </a:endParaRPr>
            </a:p>
          </p:txBody>
        </p:sp>
      </p:grpSp>
      <p:grpSp>
        <p:nvGrpSpPr>
          <p:cNvPr id="49" name="Group 135"/>
          <p:cNvGrpSpPr>
            <a:grpSpLocks/>
          </p:cNvGrpSpPr>
          <p:nvPr/>
        </p:nvGrpSpPr>
        <p:grpSpPr bwMode="auto">
          <a:xfrm>
            <a:off x="6947789" y="3353245"/>
            <a:ext cx="427038" cy="712787"/>
            <a:chOff x="4198" y="2095"/>
            <a:chExt cx="269" cy="449"/>
          </a:xfrm>
        </p:grpSpPr>
        <p:sp>
          <p:nvSpPr>
            <p:cNvPr id="50" name="Freeform 24"/>
            <p:cNvSpPr>
              <a:spLocks/>
            </p:cNvSpPr>
            <p:nvPr/>
          </p:nvSpPr>
          <p:spPr bwMode="auto">
            <a:xfrm>
              <a:off x="4198" y="2095"/>
              <a:ext cx="269" cy="449"/>
            </a:xfrm>
            <a:custGeom>
              <a:avLst/>
              <a:gdLst/>
              <a:ahLst/>
              <a:cxnLst>
                <a:cxn ang="0">
                  <a:pos x="922" y="1217"/>
                </a:cxn>
                <a:cxn ang="0">
                  <a:pos x="0" y="1217"/>
                </a:cxn>
                <a:cxn ang="0">
                  <a:pos x="0" y="0"/>
                </a:cxn>
                <a:cxn ang="0">
                  <a:pos x="922" y="1217"/>
                </a:cxn>
                <a:cxn ang="0">
                  <a:pos x="922" y="1217"/>
                </a:cxn>
              </a:cxnLst>
              <a:rect l="0" t="0" r="r" b="b"/>
              <a:pathLst>
                <a:path w="922" h="1217">
                  <a:moveTo>
                    <a:pt x="922" y="1217"/>
                  </a:moveTo>
                  <a:lnTo>
                    <a:pt x="0" y="1217"/>
                  </a:lnTo>
                  <a:lnTo>
                    <a:pt x="0" y="0"/>
                  </a:lnTo>
                  <a:lnTo>
                    <a:pt x="922" y="1217"/>
                  </a:lnTo>
                  <a:lnTo>
                    <a:pt x="922" y="1217"/>
                  </a:lnTo>
                  <a:close/>
                </a:path>
              </a:pathLst>
            </a:custGeom>
            <a:solidFill>
              <a:srgbClr val="ECB4B8"/>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1" name="Rectangle 25"/>
            <p:cNvSpPr>
              <a:spLocks noChangeArrowheads="1"/>
            </p:cNvSpPr>
            <p:nvPr/>
          </p:nvSpPr>
          <p:spPr bwMode="auto">
            <a:xfrm>
              <a:off x="4211" y="2357"/>
              <a:ext cx="86"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V</a:t>
              </a:r>
              <a:endParaRPr kumimoji="0" lang="en-US" sz="1600" b="1" dirty="0">
                <a:solidFill>
                  <a:schemeClr val="tx1"/>
                </a:solidFill>
                <a:latin typeface="Times New Roman" pitchFamily="18" charset="0"/>
                <a:cs typeface="Times New Roman" pitchFamily="18" charset="0"/>
              </a:endParaRPr>
            </a:p>
          </p:txBody>
        </p:sp>
      </p:grpSp>
      <p:sp>
        <p:nvSpPr>
          <p:cNvPr id="52" name="Rectangle 27"/>
          <p:cNvSpPr>
            <a:spLocks noChangeArrowheads="1"/>
          </p:cNvSpPr>
          <p:nvPr/>
        </p:nvSpPr>
        <p:spPr bwMode="auto">
          <a:xfrm>
            <a:off x="7341997" y="5309045"/>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Q</a:t>
            </a:r>
            <a:r>
              <a:rPr kumimoji="0" lang="en-US" sz="1600" b="1" i="1" baseline="-25000" dirty="0">
                <a:solidFill>
                  <a:srgbClr val="000000"/>
                </a:solidFill>
                <a:latin typeface="Times New Roman" pitchFamily="18" charset="0"/>
                <a:cs typeface="Times New Roman" pitchFamily="18" charset="0"/>
              </a:rPr>
              <a:t>1</a:t>
            </a:r>
            <a:endParaRPr kumimoji="0" lang="en-US" sz="1600" b="1" baseline="-25000" dirty="0">
              <a:solidFill>
                <a:schemeClr val="tx1"/>
              </a:solidFill>
              <a:latin typeface="Times New Roman" pitchFamily="18" charset="0"/>
              <a:cs typeface="Times New Roman" pitchFamily="18" charset="0"/>
            </a:endParaRPr>
          </a:p>
        </p:txBody>
      </p:sp>
      <p:sp>
        <p:nvSpPr>
          <p:cNvPr id="53" name="Line 29"/>
          <p:cNvSpPr>
            <a:spLocks noChangeShapeType="1"/>
          </p:cNvSpPr>
          <p:nvPr/>
        </p:nvSpPr>
        <p:spPr bwMode="auto">
          <a:xfrm flipV="1">
            <a:off x="6385814" y="3407220"/>
            <a:ext cx="1588" cy="1830387"/>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4" name="Line 34"/>
          <p:cNvSpPr>
            <a:spLocks noChangeShapeType="1"/>
          </p:cNvSpPr>
          <p:nvPr/>
        </p:nvSpPr>
        <p:spPr bwMode="auto">
          <a:xfrm flipH="1">
            <a:off x="5457127" y="1854645"/>
            <a:ext cx="2106612" cy="2663825"/>
          </a:xfrm>
          <a:prstGeom prst="line">
            <a:avLst/>
          </a:prstGeom>
          <a:noFill/>
          <a:ln w="19050">
            <a:solidFill>
              <a:srgbClr val="FFFFFF"/>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5" name="Line 35"/>
          <p:cNvSpPr>
            <a:spLocks noChangeShapeType="1"/>
          </p:cNvSpPr>
          <p:nvPr/>
        </p:nvSpPr>
        <p:spPr bwMode="auto">
          <a:xfrm>
            <a:off x="5720652" y="1270445"/>
            <a:ext cx="1936750" cy="3271837"/>
          </a:xfrm>
          <a:prstGeom prst="line">
            <a:avLst/>
          </a:prstGeom>
          <a:noFill/>
          <a:ln w="19050">
            <a:solidFill>
              <a:srgbClr val="FFFFFF"/>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6" name="Line 36"/>
          <p:cNvSpPr>
            <a:spLocks noChangeShapeType="1"/>
          </p:cNvSpPr>
          <p:nvPr/>
        </p:nvSpPr>
        <p:spPr bwMode="auto">
          <a:xfrm>
            <a:off x="6046089" y="1818132"/>
            <a:ext cx="1611313" cy="2724150"/>
          </a:xfrm>
          <a:prstGeom prst="line">
            <a:avLst/>
          </a:prstGeom>
          <a:noFill/>
          <a:ln w="57150">
            <a:solidFill>
              <a:schemeClr val="accent5">
                <a:lumMod val="75000"/>
              </a:schemeClr>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7" name="Line 43"/>
          <p:cNvSpPr>
            <a:spLocks noChangeShapeType="1"/>
          </p:cNvSpPr>
          <p:nvPr/>
        </p:nvSpPr>
        <p:spPr bwMode="auto">
          <a:xfrm flipH="1">
            <a:off x="5457127" y="1854645"/>
            <a:ext cx="2106612" cy="2663825"/>
          </a:xfrm>
          <a:prstGeom prst="line">
            <a:avLst/>
          </a:prstGeom>
          <a:noFill/>
          <a:ln w="57150">
            <a:solidFill>
              <a:schemeClr val="accent3">
                <a:lumMod val="75000"/>
              </a:schemeClr>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8" name="Text Box 44"/>
          <p:cNvSpPr txBox="1">
            <a:spLocks noChangeArrowheads="1"/>
          </p:cNvSpPr>
          <p:nvPr/>
        </p:nvSpPr>
        <p:spPr bwMode="auto">
          <a:xfrm>
            <a:off x="4690364" y="1375220"/>
            <a:ext cx="607859" cy="338554"/>
          </a:xfrm>
          <a:prstGeom prst="rect">
            <a:avLst/>
          </a:prstGeom>
          <a:noFill/>
          <a:ln w="19050" cap="rnd">
            <a:noFill/>
            <a:prstDash val="sysDot"/>
            <a:miter lim="800000"/>
            <a:headEnd/>
            <a:tailEnd type="none" w="lg" len="lg"/>
          </a:ln>
          <a:effectLst/>
        </p:spPr>
        <p:txBody>
          <a:bodyPr wrap="none">
            <a:prstTxWarp prst="textNoShape">
              <a:avLst/>
            </a:prstTxWarp>
            <a:spAutoFit/>
          </a:bodyPr>
          <a:lstStyle/>
          <a:p>
            <a:r>
              <a:rPr kumimoji="0" lang="en-US" sz="1600" b="0" dirty="0">
                <a:solidFill>
                  <a:srgbClr val="000000"/>
                </a:solidFill>
                <a:latin typeface="Times New Roman" pitchFamily="18" charset="0"/>
                <a:cs typeface="Times New Roman" pitchFamily="18" charset="0"/>
              </a:rPr>
              <a:t>Price</a:t>
            </a:r>
            <a:endParaRPr lang="en-US" sz="1600" b="0" dirty="0">
              <a:solidFill>
                <a:schemeClr val="tx1"/>
              </a:solidFill>
              <a:latin typeface="Times New Roman" pitchFamily="18" charset="0"/>
              <a:cs typeface="Times New Roman" pitchFamily="18" charset="0"/>
            </a:endParaRPr>
          </a:p>
        </p:txBody>
      </p:sp>
      <p:sp>
        <p:nvSpPr>
          <p:cNvPr id="59" name="Line 45"/>
          <p:cNvSpPr>
            <a:spLocks noChangeShapeType="1"/>
          </p:cNvSpPr>
          <p:nvPr/>
        </p:nvSpPr>
        <p:spPr bwMode="auto">
          <a:xfrm>
            <a:off x="5074539" y="1683195"/>
            <a:ext cx="0" cy="3602037"/>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60" name="Line 46"/>
          <p:cNvSpPr>
            <a:spLocks noChangeShapeType="1"/>
          </p:cNvSpPr>
          <p:nvPr/>
        </p:nvSpPr>
        <p:spPr bwMode="auto">
          <a:xfrm flipV="1">
            <a:off x="5068189" y="5275707"/>
            <a:ext cx="2874963" cy="3175"/>
          </a:xfrm>
          <a:prstGeom prst="line">
            <a:avLst/>
          </a:prstGeom>
          <a:noFill/>
          <a:ln w="28575">
            <a:solidFill>
              <a:schemeClr val="tx1"/>
            </a:solidFill>
            <a:round/>
            <a:headEnd/>
            <a:tailEnd type="none" w="lg" len="lg"/>
          </a:ln>
          <a:effectLst/>
        </p:spPr>
        <p:txBody>
          <a:bodyPr>
            <a:prstTxWarp prst="textNoShape">
              <a:avLst/>
            </a:prstTxWarp>
            <a:spAutoFit/>
          </a:bodyPr>
          <a:lstStyle/>
          <a:p>
            <a:endParaRPr lang="en-US" sz="1600">
              <a:latin typeface="Times New Roman" pitchFamily="18" charset="0"/>
              <a:cs typeface="Times New Roman" pitchFamily="18" charset="0"/>
            </a:endParaRPr>
          </a:p>
        </p:txBody>
      </p:sp>
      <p:sp>
        <p:nvSpPr>
          <p:cNvPr id="62" name="Rectangle 47"/>
          <p:cNvSpPr>
            <a:spLocks noChangeArrowheads="1"/>
          </p:cNvSpPr>
          <p:nvPr/>
        </p:nvSpPr>
        <p:spPr bwMode="auto">
          <a:xfrm>
            <a:off x="7479604" y="4591498"/>
            <a:ext cx="1015763" cy="178767"/>
          </a:xfrm>
          <a:prstGeom prst="rect">
            <a:avLst/>
          </a:prstGeom>
          <a:noFill/>
          <a:ln w="9525">
            <a:noFill/>
            <a:miter lim="800000"/>
            <a:headEnd/>
            <a:tailEnd/>
          </a:ln>
        </p:spPr>
        <p:txBody>
          <a:bodyPr wrap="square" lIns="0" tIns="0" rIns="0" bIns="0">
            <a:prstTxWarp prst="textNoShape">
              <a:avLst/>
            </a:prstTxWarp>
            <a:spAutoFit/>
          </a:bodyPr>
          <a:lstStyle/>
          <a:p>
            <a:pPr>
              <a:lnSpc>
                <a:spcPct val="60000"/>
              </a:lnSpc>
            </a:pPr>
            <a:r>
              <a:rPr kumimoji="0" lang="en-US" b="1" i="1" dirty="0">
                <a:solidFill>
                  <a:schemeClr val="accent5">
                    <a:lumMod val="75000"/>
                  </a:schemeClr>
                </a:solidFill>
                <a:latin typeface="Times New Roman" pitchFamily="18" charset="0"/>
                <a:cs typeface="Times New Roman" pitchFamily="18" charset="0"/>
              </a:rPr>
              <a:t>   </a:t>
            </a:r>
            <a:r>
              <a:rPr kumimoji="0" lang="en-US" b="1" i="1" dirty="0" err="1">
                <a:solidFill>
                  <a:schemeClr val="accent5">
                    <a:lumMod val="75000"/>
                  </a:schemeClr>
                </a:solidFill>
                <a:latin typeface="Times New Roman" pitchFamily="18" charset="0"/>
                <a:cs typeface="Times New Roman" pitchFamily="18" charset="0"/>
              </a:rPr>
              <a:t>D</a:t>
            </a:r>
            <a:r>
              <a:rPr kumimoji="0" lang="en-US" b="1" i="1" baseline="-25000" dirty="0" err="1">
                <a:solidFill>
                  <a:schemeClr val="accent5">
                    <a:lumMod val="75000"/>
                  </a:schemeClr>
                </a:solidFill>
                <a:latin typeface="Times New Roman" pitchFamily="18" charset="0"/>
                <a:cs typeface="Times New Roman" pitchFamily="18" charset="0"/>
              </a:rPr>
              <a:t>Domestic</a:t>
            </a:r>
            <a:endParaRPr kumimoji="0" lang="en-US" b="1" baseline="-25000" dirty="0">
              <a:solidFill>
                <a:schemeClr val="accent5">
                  <a:lumMod val="75000"/>
                </a:schemeClr>
              </a:solidFill>
              <a:latin typeface="Times New Roman" pitchFamily="18" charset="0"/>
              <a:cs typeface="Times New Roman" pitchFamily="18" charset="0"/>
            </a:endParaRPr>
          </a:p>
        </p:txBody>
      </p:sp>
      <p:sp>
        <p:nvSpPr>
          <p:cNvPr id="63" name="Line 48"/>
          <p:cNvSpPr>
            <a:spLocks noChangeShapeType="1"/>
          </p:cNvSpPr>
          <p:nvPr/>
        </p:nvSpPr>
        <p:spPr bwMode="auto">
          <a:xfrm flipV="1">
            <a:off x="6954139" y="3361182"/>
            <a:ext cx="3175" cy="1889125"/>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4" name="Rectangle 60"/>
          <p:cNvSpPr>
            <a:spLocks noChangeArrowheads="1"/>
          </p:cNvSpPr>
          <p:nvPr/>
        </p:nvSpPr>
        <p:spPr bwMode="auto">
          <a:xfrm>
            <a:off x="4678013" y="3226689"/>
            <a:ext cx="304007" cy="246221"/>
          </a:xfrm>
          <a:prstGeom prst="rect">
            <a:avLst/>
          </a:prstGeom>
          <a:noFill/>
          <a:ln w="9525">
            <a:noFill/>
            <a:miter lim="800000"/>
            <a:headEnd/>
            <a:tailEnd/>
          </a:ln>
        </p:spPr>
        <p:txBody>
          <a:bodyPr wrap="square" lIns="0" tIns="0" rIns="0" bIns="0">
            <a:prstTxWarp prst="textNoShape">
              <a:avLst/>
            </a:prstTxWarp>
            <a:spAutoFit/>
          </a:bodyPr>
          <a:lstStyle/>
          <a:p>
            <a:pPr algn="r"/>
            <a:r>
              <a:rPr kumimoji="0" lang="en-US" sz="1600" b="1" i="1" dirty="0" smtClean="0">
                <a:solidFill>
                  <a:srgbClr val="000000"/>
                </a:solidFill>
                <a:latin typeface="Times New Roman" pitchFamily="18" charset="0"/>
                <a:cs typeface="Times New Roman" pitchFamily="18" charset="0"/>
              </a:rPr>
              <a:t>P</a:t>
            </a:r>
            <a:r>
              <a:rPr kumimoji="0" lang="en-US" sz="1600" b="1" i="1" baseline="-25000" dirty="0" smtClean="0">
                <a:solidFill>
                  <a:srgbClr val="000000"/>
                </a:solidFill>
                <a:latin typeface="Times New Roman" pitchFamily="18" charset="0"/>
                <a:cs typeface="Times New Roman" pitchFamily="18" charset="0"/>
              </a:rPr>
              <a:t>2</a:t>
            </a:r>
            <a:endParaRPr kumimoji="0" lang="en-US" sz="1600" b="1" dirty="0">
              <a:solidFill>
                <a:schemeClr val="tx1"/>
              </a:solidFill>
              <a:latin typeface="Times New Roman" pitchFamily="18" charset="0"/>
              <a:cs typeface="Times New Roman" pitchFamily="18" charset="0"/>
            </a:endParaRPr>
          </a:p>
        </p:txBody>
      </p:sp>
      <p:sp>
        <p:nvSpPr>
          <p:cNvPr id="65" name="Rectangle 62"/>
          <p:cNvSpPr>
            <a:spLocks noChangeArrowheads="1"/>
          </p:cNvSpPr>
          <p:nvPr/>
        </p:nvSpPr>
        <p:spPr bwMode="auto">
          <a:xfrm>
            <a:off x="4458589" y="3285617"/>
            <a:ext cx="51296" cy="196977"/>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a:solidFill>
                  <a:srgbClr val="000000"/>
                </a:solidFill>
                <a:latin typeface="Times New Roman" pitchFamily="18" charset="0"/>
                <a:cs typeface="Times New Roman" pitchFamily="18" charset="0"/>
              </a:rPr>
              <a:t> </a:t>
            </a:r>
            <a:endParaRPr kumimoji="0" lang="en-US" sz="1600" b="0">
              <a:solidFill>
                <a:schemeClr val="tx1"/>
              </a:solidFill>
              <a:latin typeface="Times New Roman" pitchFamily="18" charset="0"/>
              <a:cs typeface="Times New Roman" pitchFamily="18" charset="0"/>
            </a:endParaRPr>
          </a:p>
        </p:txBody>
      </p:sp>
      <p:sp>
        <p:nvSpPr>
          <p:cNvPr id="66" name="Rectangle 83"/>
          <p:cNvSpPr>
            <a:spLocks noChangeArrowheads="1"/>
          </p:cNvSpPr>
          <p:nvPr/>
        </p:nvSpPr>
        <p:spPr bwMode="auto">
          <a:xfrm>
            <a:off x="6883210" y="5302695"/>
            <a:ext cx="21640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Q</a:t>
            </a:r>
            <a:r>
              <a:rPr kumimoji="0" lang="en-US" sz="1600" b="1" i="1" baseline="-25000" dirty="0">
                <a:solidFill>
                  <a:srgbClr val="000000"/>
                </a:solidFill>
                <a:latin typeface="Times New Roman" pitchFamily="18" charset="0"/>
                <a:cs typeface="Times New Roman" pitchFamily="18" charset="0"/>
              </a:rPr>
              <a:t>2</a:t>
            </a:r>
            <a:endParaRPr kumimoji="0" lang="en-US" sz="1600" b="1" baseline="-25000" dirty="0">
              <a:solidFill>
                <a:schemeClr val="tx1"/>
              </a:solidFill>
              <a:latin typeface="Times New Roman" pitchFamily="18" charset="0"/>
              <a:cs typeface="Times New Roman" pitchFamily="18" charset="0"/>
            </a:endParaRPr>
          </a:p>
        </p:txBody>
      </p:sp>
      <p:sp>
        <p:nvSpPr>
          <p:cNvPr id="67" name="Rectangle 88"/>
          <p:cNvSpPr>
            <a:spLocks noChangeArrowheads="1"/>
          </p:cNvSpPr>
          <p:nvPr/>
        </p:nvSpPr>
        <p:spPr bwMode="auto">
          <a:xfrm>
            <a:off x="6275197" y="5294757"/>
            <a:ext cx="28533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Q</a:t>
            </a:r>
            <a:r>
              <a:rPr kumimoji="0" lang="en-US" sz="1600" b="1" i="1" baseline="-25000" dirty="0">
                <a:solidFill>
                  <a:srgbClr val="000000"/>
                </a:solidFill>
                <a:latin typeface="Times New Roman" pitchFamily="18" charset="0"/>
                <a:cs typeface="Times New Roman" pitchFamily="18" charset="0"/>
              </a:rPr>
              <a:t>d2</a:t>
            </a:r>
            <a:endParaRPr kumimoji="0" lang="en-US" sz="1600" b="1" baseline="-25000" dirty="0">
              <a:solidFill>
                <a:schemeClr val="tx1"/>
              </a:solidFill>
              <a:latin typeface="Times New Roman" pitchFamily="18" charset="0"/>
              <a:cs typeface="Times New Roman" pitchFamily="18" charset="0"/>
            </a:endParaRPr>
          </a:p>
        </p:txBody>
      </p:sp>
      <p:grpSp>
        <p:nvGrpSpPr>
          <p:cNvPr id="82" name="Group 131"/>
          <p:cNvGrpSpPr>
            <a:grpSpLocks/>
          </p:cNvGrpSpPr>
          <p:nvPr/>
        </p:nvGrpSpPr>
        <p:grpSpPr bwMode="auto">
          <a:xfrm>
            <a:off x="6465192" y="2716661"/>
            <a:ext cx="2032001" cy="609601"/>
            <a:chOff x="3894" y="1694"/>
            <a:chExt cx="1280" cy="384"/>
          </a:xfrm>
        </p:grpSpPr>
        <p:grpSp>
          <p:nvGrpSpPr>
            <p:cNvPr id="83" name="Group 105"/>
            <p:cNvGrpSpPr>
              <a:grpSpLocks/>
            </p:cNvGrpSpPr>
            <p:nvPr/>
          </p:nvGrpSpPr>
          <p:grpSpPr bwMode="auto">
            <a:xfrm>
              <a:off x="3894" y="1960"/>
              <a:ext cx="577" cy="118"/>
              <a:chOff x="3648" y="2224"/>
              <a:chExt cx="577" cy="118"/>
            </a:xfrm>
          </p:grpSpPr>
          <p:grpSp>
            <p:nvGrpSpPr>
              <p:cNvPr id="87" name="Group 104"/>
              <p:cNvGrpSpPr>
                <a:grpSpLocks/>
              </p:cNvGrpSpPr>
              <p:nvPr/>
            </p:nvGrpSpPr>
            <p:grpSpPr bwMode="auto">
              <a:xfrm>
                <a:off x="3780" y="2224"/>
                <a:ext cx="445" cy="67"/>
                <a:chOff x="3780" y="2216"/>
                <a:chExt cx="445" cy="67"/>
              </a:xfrm>
            </p:grpSpPr>
            <p:sp>
              <p:nvSpPr>
                <p:cNvPr id="89" name="Line 102"/>
                <p:cNvSpPr>
                  <a:spLocks noChangeShapeType="1"/>
                </p:cNvSpPr>
                <p:nvPr/>
              </p:nvSpPr>
              <p:spPr bwMode="auto">
                <a:xfrm flipV="1">
                  <a:off x="3789" y="2221"/>
                  <a:ext cx="1" cy="62"/>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0" name="Line 103"/>
                <p:cNvSpPr>
                  <a:spLocks noChangeShapeType="1"/>
                </p:cNvSpPr>
                <p:nvPr/>
              </p:nvSpPr>
              <p:spPr bwMode="auto">
                <a:xfrm flipV="1">
                  <a:off x="3780" y="2216"/>
                  <a:ext cx="445" cy="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grpSp>
          <p:sp>
            <p:nvSpPr>
              <p:cNvPr id="88" name="Freeform 38"/>
              <p:cNvSpPr>
                <a:spLocks/>
              </p:cNvSpPr>
              <p:nvPr/>
            </p:nvSpPr>
            <p:spPr bwMode="auto">
              <a:xfrm>
                <a:off x="3648" y="2296"/>
                <a:ext cx="261" cy="46"/>
              </a:xfrm>
              <a:custGeom>
                <a:avLst/>
                <a:gdLst/>
                <a:ahLst/>
                <a:cxnLst>
                  <a:cxn ang="0">
                    <a:pos x="0" y="123"/>
                  </a:cxn>
                  <a:cxn ang="0">
                    <a:pos x="133" y="0"/>
                  </a:cxn>
                  <a:cxn ang="0">
                    <a:pos x="768" y="0"/>
                  </a:cxn>
                  <a:cxn ang="0">
                    <a:pos x="894" y="113"/>
                  </a:cxn>
                </a:cxnLst>
                <a:rect l="0" t="0" r="r" b="b"/>
                <a:pathLst>
                  <a:path w="894" h="123">
                    <a:moveTo>
                      <a:pt x="0" y="123"/>
                    </a:moveTo>
                    <a:lnTo>
                      <a:pt x="133" y="0"/>
                    </a:lnTo>
                    <a:lnTo>
                      <a:pt x="768" y="0"/>
                    </a:lnTo>
                    <a:lnTo>
                      <a:pt x="894" y="113"/>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84" name="Group 126"/>
            <p:cNvGrpSpPr>
              <a:grpSpLocks/>
            </p:cNvGrpSpPr>
            <p:nvPr/>
          </p:nvGrpSpPr>
          <p:grpSpPr bwMode="auto">
            <a:xfrm>
              <a:off x="4425" y="1694"/>
              <a:ext cx="749" cy="362"/>
              <a:chOff x="4425" y="1694"/>
              <a:chExt cx="749" cy="362"/>
            </a:xfrm>
          </p:grpSpPr>
          <p:sp>
            <p:nvSpPr>
              <p:cNvPr id="85" name="Rectangle 40"/>
              <p:cNvSpPr>
                <a:spLocks noChangeArrowheads="1"/>
              </p:cNvSpPr>
              <p:nvPr/>
            </p:nvSpPr>
            <p:spPr bwMode="auto">
              <a:xfrm>
                <a:off x="4425" y="1694"/>
                <a:ext cx="749" cy="362"/>
              </a:xfrm>
              <a:prstGeom prst="rect">
                <a:avLst/>
              </a:prstGeom>
              <a:solidFill>
                <a:srgbClr val="FFFFCC"/>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sz="1600">
                  <a:latin typeface="Times New Roman" pitchFamily="18" charset="0"/>
                  <a:cs typeface="Times New Roman" pitchFamily="18" charset="0"/>
                </a:endParaRPr>
              </a:p>
            </p:txBody>
          </p:sp>
          <p:sp>
            <p:nvSpPr>
              <p:cNvPr id="86" name="Rectangle 41"/>
              <p:cNvSpPr>
                <a:spLocks noChangeArrowheads="1"/>
              </p:cNvSpPr>
              <p:nvPr/>
            </p:nvSpPr>
            <p:spPr bwMode="auto">
              <a:xfrm>
                <a:off x="4436" y="1708"/>
                <a:ext cx="738" cy="310"/>
              </a:xfrm>
              <a:prstGeom prst="rect">
                <a:avLst/>
              </a:prstGeom>
              <a:noFill/>
              <a:ln w="9525">
                <a:noFill/>
                <a:miter lim="800000"/>
                <a:headEnd/>
                <a:tailEnd/>
              </a:ln>
            </p:spPr>
            <p:txBody>
              <a:bodyPr wrap="none" lIns="0" tIns="0" rIns="0" bIns="0">
                <a:prstTxWarp prst="textNoShape">
                  <a:avLst/>
                </a:prstTxWarp>
                <a:spAutoFit/>
              </a:bodyPr>
              <a:lstStyle/>
              <a:p>
                <a:pPr algn="ctr"/>
                <a:r>
                  <a:rPr kumimoji="0" lang="en-US" sz="1600" b="0" dirty="0" smtClean="0">
                    <a:solidFill>
                      <a:srgbClr val="000000"/>
                    </a:solidFill>
                    <a:latin typeface="Times New Roman" pitchFamily="18" charset="0"/>
                    <a:cs typeface="Times New Roman" pitchFamily="18" charset="0"/>
                  </a:rPr>
                  <a:t>Import </a:t>
                </a:r>
                <a:r>
                  <a:rPr kumimoji="0" lang="en-US" sz="1600" b="1" i="1" dirty="0" smtClean="0">
                    <a:solidFill>
                      <a:srgbClr val="000000"/>
                    </a:solidFill>
                    <a:latin typeface="Times New Roman" pitchFamily="18" charset="0"/>
                    <a:cs typeface="Times New Roman" pitchFamily="18" charset="0"/>
                  </a:rPr>
                  <a:t>quota</a:t>
                </a:r>
                <a:r>
                  <a:rPr kumimoji="0" lang="en-US" sz="1600" b="0" dirty="0" smtClean="0">
                    <a:solidFill>
                      <a:srgbClr val="000000"/>
                    </a:solidFill>
                    <a:latin typeface="Times New Roman" pitchFamily="18" charset="0"/>
                    <a:cs typeface="Times New Roman" pitchFamily="18" charset="0"/>
                  </a:rPr>
                  <a:t>:</a:t>
                </a:r>
                <a:br>
                  <a:rPr kumimoji="0" lang="en-US" sz="1600" b="0" dirty="0" smtClean="0">
                    <a:solidFill>
                      <a:srgbClr val="000000"/>
                    </a:solidFill>
                    <a:latin typeface="Times New Roman" pitchFamily="18" charset="0"/>
                    <a:cs typeface="Times New Roman" pitchFamily="18" charset="0"/>
                  </a:rPr>
                </a:br>
                <a:r>
                  <a:rPr kumimoji="0" lang="en-US" sz="1600" b="1" i="1" dirty="0" smtClean="0">
                    <a:solidFill>
                      <a:srgbClr val="000000"/>
                    </a:solidFill>
                    <a:latin typeface="Times New Roman" pitchFamily="18" charset="0"/>
                    <a:cs typeface="Times New Roman" pitchFamily="18" charset="0"/>
                  </a:rPr>
                  <a:t>Q</a:t>
                </a:r>
                <a:r>
                  <a:rPr kumimoji="0" lang="en-US" sz="1600" b="1" i="1" baseline="-25000" dirty="0" smtClean="0">
                    <a:solidFill>
                      <a:srgbClr val="000000"/>
                    </a:solidFill>
                    <a:latin typeface="Times New Roman" pitchFamily="18" charset="0"/>
                    <a:cs typeface="Times New Roman" pitchFamily="18" charset="0"/>
                  </a:rPr>
                  <a:t>2</a:t>
                </a:r>
                <a:r>
                  <a:rPr kumimoji="0" lang="en-US" sz="1600" b="0" dirty="0" smtClean="0">
                    <a:solidFill>
                      <a:srgbClr val="000000"/>
                    </a:solidFill>
                    <a:latin typeface="Times New Roman" pitchFamily="18" charset="0"/>
                    <a:cs typeface="Times New Roman" pitchFamily="18" charset="0"/>
                  </a:rPr>
                  <a:t> – </a:t>
                </a:r>
                <a:r>
                  <a:rPr kumimoji="0" lang="en-US" sz="1600" b="1" i="1" dirty="0" smtClean="0">
                    <a:solidFill>
                      <a:srgbClr val="000000"/>
                    </a:solidFill>
                    <a:latin typeface="Times New Roman" pitchFamily="18" charset="0"/>
                    <a:cs typeface="Times New Roman" pitchFamily="18" charset="0"/>
                  </a:rPr>
                  <a:t>Q</a:t>
                </a:r>
                <a:r>
                  <a:rPr kumimoji="0" lang="en-US" sz="1600" b="1" i="1" baseline="-25000" dirty="0" smtClean="0">
                    <a:solidFill>
                      <a:srgbClr val="000000"/>
                    </a:solidFill>
                    <a:latin typeface="Times New Roman" pitchFamily="18" charset="0"/>
                    <a:cs typeface="Times New Roman" pitchFamily="18" charset="0"/>
                  </a:rPr>
                  <a:t>d2</a:t>
                </a:r>
                <a:endParaRPr kumimoji="0" lang="en-US" sz="1600" b="1" i="1" baseline="-25000" dirty="0">
                  <a:solidFill>
                    <a:schemeClr val="tx1"/>
                  </a:solidFill>
                  <a:latin typeface="Times New Roman" pitchFamily="18" charset="0"/>
                  <a:cs typeface="Times New Roman" pitchFamily="18" charset="0"/>
                </a:endParaRPr>
              </a:p>
            </p:txBody>
          </p:sp>
        </p:grpSp>
      </p:grpSp>
      <p:sp>
        <p:nvSpPr>
          <p:cNvPr id="91" name="Line 30"/>
          <p:cNvSpPr>
            <a:spLocks noChangeShapeType="1"/>
          </p:cNvSpPr>
          <p:nvPr/>
        </p:nvSpPr>
        <p:spPr bwMode="auto">
          <a:xfrm flipH="1">
            <a:off x="5077714" y="4066032"/>
            <a:ext cx="2303463" cy="1588"/>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3" name="Line 107"/>
          <p:cNvSpPr>
            <a:spLocks noChangeShapeType="1"/>
          </p:cNvSpPr>
          <p:nvPr/>
        </p:nvSpPr>
        <p:spPr bwMode="auto">
          <a:xfrm flipH="1">
            <a:off x="5077714" y="3356420"/>
            <a:ext cx="1879600" cy="0"/>
          </a:xfrm>
          <a:prstGeom prst="line">
            <a:avLst/>
          </a:prstGeom>
          <a:noFill/>
          <a:ln w="31750" cap="rnd">
            <a:solidFill>
              <a:srgbClr val="1F1A17"/>
            </a:solidFill>
            <a:prstDash val="sysDot"/>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4" name="Line 108"/>
          <p:cNvSpPr>
            <a:spLocks noChangeShapeType="1"/>
          </p:cNvSpPr>
          <p:nvPr/>
        </p:nvSpPr>
        <p:spPr bwMode="auto">
          <a:xfrm>
            <a:off x="5696839" y="5120132"/>
            <a:ext cx="647700"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95" name="Line 109"/>
          <p:cNvSpPr>
            <a:spLocks noChangeShapeType="1"/>
          </p:cNvSpPr>
          <p:nvPr/>
        </p:nvSpPr>
        <p:spPr bwMode="auto">
          <a:xfrm flipH="1">
            <a:off x="6985889" y="5120132"/>
            <a:ext cx="647700"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sz="1600">
              <a:latin typeface="Times New Roman" pitchFamily="18" charset="0"/>
              <a:cs typeface="Times New Roman" pitchFamily="18" charset="0"/>
            </a:endParaRPr>
          </a:p>
        </p:txBody>
      </p:sp>
      <p:sp>
        <p:nvSpPr>
          <p:cNvPr id="4" name="Rectangle 3"/>
          <p:cNvSpPr/>
          <p:nvPr/>
        </p:nvSpPr>
        <p:spPr>
          <a:xfrm>
            <a:off x="173735" y="1678750"/>
            <a:ext cx="4460725" cy="707886"/>
          </a:xfrm>
          <a:prstGeom prst="rect">
            <a:avLst/>
          </a:prstGeom>
        </p:spPr>
        <p:txBody>
          <a:bodyPr wrap="square">
            <a:spAutoFit/>
          </a:bodyPr>
          <a:lstStyle/>
          <a:p>
            <a:r>
              <a:rPr lang="en-US" sz="2000" b="1" i="1" dirty="0" smtClean="0">
                <a:latin typeface="Times New Roman" pitchFamily="18" charset="0"/>
                <a:cs typeface="Times New Roman" pitchFamily="18" charset="0"/>
              </a:rPr>
              <a:t>                                                       Q</a:t>
            </a:r>
            <a:r>
              <a:rPr lang="en-US" sz="2000" b="1" i="1" baseline="-25000" dirty="0" smtClean="0">
                <a:latin typeface="Times New Roman" pitchFamily="18" charset="0"/>
                <a:cs typeface="Times New Roman" pitchFamily="18" charset="0"/>
              </a:rPr>
              <a:t>d1</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from U.S</a:t>
            </a:r>
            <a:r>
              <a:rPr lang="en-US" sz="2000" dirty="0">
                <a:latin typeface="Times New Roman" pitchFamily="18" charset="0"/>
                <a:cs typeface="Times New Roman" pitchFamily="18" charset="0"/>
              </a:rPr>
              <a:t>. producers </a:t>
            </a:r>
            <a:r>
              <a:rPr lang="en-US" sz="2000" dirty="0" smtClean="0">
                <a:latin typeface="Times New Roman" pitchFamily="18" charset="0"/>
                <a:cs typeface="Times New Roman" pitchFamily="18" charset="0"/>
              </a:rPr>
              <a:t>and …   </a:t>
            </a:r>
            <a:endParaRPr lang="en-US" sz="2000" dirty="0">
              <a:latin typeface="Times New Roman" pitchFamily="18" charset="0"/>
              <a:cs typeface="Times New Roman" pitchFamily="18" charset="0"/>
            </a:endParaRPr>
          </a:p>
        </p:txBody>
      </p:sp>
      <p:sp>
        <p:nvSpPr>
          <p:cNvPr id="6" name="Rectangle 5"/>
          <p:cNvSpPr/>
          <p:nvPr/>
        </p:nvSpPr>
        <p:spPr>
          <a:xfrm>
            <a:off x="164557" y="1986250"/>
            <a:ext cx="4439005" cy="707886"/>
          </a:xfrm>
          <a:prstGeom prst="rect">
            <a:avLst/>
          </a:prstGeom>
        </p:spPr>
        <p:txBody>
          <a:bodyPr wrap="square">
            <a:spAutoFit/>
          </a:bodyPr>
          <a:lstStyle/>
          <a:p>
            <a:r>
              <a:rPr lang="en-US" sz="2000" b="1" i="1" dirty="0" smtClean="0">
                <a:latin typeface="Times New Roman" pitchFamily="18" charset="0"/>
                <a:cs typeface="Times New Roman" pitchFamily="18" charset="0"/>
              </a:rPr>
              <a:t>                                             Q</a:t>
            </a:r>
            <a:r>
              <a:rPr lang="en-US" sz="2000" b="1" i="1" baseline="-25000" dirty="0" smtClean="0">
                <a:latin typeface="Times New Roman" pitchFamily="18" charset="0"/>
                <a:cs typeface="Times New Roman" pitchFamily="18" charset="0"/>
              </a:rPr>
              <a:t>1</a:t>
            </a:r>
            <a:r>
              <a:rPr lang="en-US" sz="2000" b="1"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d1</a:t>
            </a:r>
            <a:r>
              <a:rPr lang="en-US"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from foreign producers</a:t>
            </a:r>
            <a:r>
              <a:rPr lang="en-US" sz="2000" dirty="0">
                <a:latin typeface="Times New Roman" pitchFamily="18" charset="0"/>
                <a:cs typeface="Times New Roman" pitchFamily="18" charset="0"/>
              </a:rPr>
              <a:t>.</a:t>
            </a:r>
          </a:p>
        </p:txBody>
      </p:sp>
      <p:sp>
        <p:nvSpPr>
          <p:cNvPr id="7" name="Rectangle 6"/>
          <p:cNvSpPr/>
          <p:nvPr/>
        </p:nvSpPr>
        <p:spPr>
          <a:xfrm>
            <a:off x="43723" y="2579430"/>
            <a:ext cx="4578127" cy="707886"/>
          </a:xfrm>
          <a:prstGeom prst="rect">
            <a:avLst/>
          </a:prstGeom>
        </p:spPr>
        <p:txBody>
          <a:bodyPr wrap="square">
            <a:spAutoFit/>
          </a:bodyPr>
          <a:lstStyle/>
          <a:p>
            <a:pPr marL="119063" indent="-119063">
              <a:spcBef>
                <a:spcPct val="50000"/>
              </a:spcBef>
              <a:buFontTx/>
              <a:buChar char="•"/>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quota of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2</a:t>
            </a:r>
            <a:r>
              <a:rPr lang="en-US" sz="2000" b="1" i="1" dirty="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d2</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imports pushes the </a:t>
            </a:r>
            <a:r>
              <a:rPr lang="en-US" sz="2000" dirty="0">
                <a:latin typeface="Times New Roman" pitchFamily="18" charset="0"/>
                <a:cs typeface="Times New Roman" pitchFamily="18" charset="0"/>
              </a:rPr>
              <a:t>U.S. price up to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a:t>
            </a:r>
          </a:p>
        </p:txBody>
      </p:sp>
      <p:sp>
        <p:nvSpPr>
          <p:cNvPr id="8" name="Rectangle 7"/>
          <p:cNvSpPr/>
          <p:nvPr/>
        </p:nvSpPr>
        <p:spPr>
          <a:xfrm>
            <a:off x="29429" y="3225225"/>
            <a:ext cx="4463450" cy="1015663"/>
          </a:xfrm>
          <a:prstGeom prst="rect">
            <a:avLst/>
          </a:prstGeom>
        </p:spPr>
        <p:txBody>
          <a:bodyPr wrap="square">
            <a:spAutoFit/>
          </a:bodyPr>
          <a:lstStyle/>
          <a:p>
            <a:pPr marL="173038" indent="-173038">
              <a:spcBef>
                <a:spcPct val="50000"/>
              </a:spcBef>
              <a:buFontTx/>
              <a:buChar char="•"/>
            </a:pPr>
            <a:r>
              <a:rPr lang="en-US" sz="2000" dirty="0" smtClean="0">
                <a:latin typeface="Times New Roman" pitchFamily="18" charset="0"/>
                <a:cs typeface="Times New Roman" pitchFamily="18" charset="0"/>
              </a:rPr>
              <a:t>While </a:t>
            </a:r>
            <a:r>
              <a:rPr lang="en-US" sz="2000" dirty="0">
                <a:latin typeface="Times New Roman" pitchFamily="18" charset="0"/>
                <a:cs typeface="Times New Roman" pitchFamily="18" charset="0"/>
              </a:rPr>
              <a:t>total U.S. purchases </a:t>
            </a:r>
            <a:r>
              <a:rPr lang="en-US" sz="2000" dirty="0" smtClean="0">
                <a:latin typeface="Times New Roman" pitchFamily="18" charset="0"/>
                <a:cs typeface="Times New Roman" pitchFamily="18" charset="0"/>
              </a:rPr>
              <a:t>fall (</a:t>
            </a:r>
            <a:r>
              <a:rPr lang="en-US" sz="2000" dirty="0">
                <a:latin typeface="Times New Roman" pitchFamily="18" charset="0"/>
                <a:cs typeface="Times New Roman" pitchFamily="18" charset="0"/>
              </a:rPr>
              <a:t>from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to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 </a:t>
            </a:r>
            <a:r>
              <a:rPr lang="en-US" sz="2000" dirty="0">
                <a:latin typeface="Times New Roman" pitchFamily="18" charset="0"/>
                <a:cs typeface="Times New Roman" pitchFamily="18" charset="0"/>
              </a:rPr>
              <a:t>those from </a:t>
            </a:r>
            <a:r>
              <a:rPr lang="en-US" sz="2000" dirty="0" smtClean="0">
                <a:latin typeface="Times New Roman" pitchFamily="18" charset="0"/>
                <a:cs typeface="Times New Roman" pitchFamily="18" charset="0"/>
              </a:rPr>
              <a:t>U.S. rise </a:t>
            </a:r>
            <a:r>
              <a:rPr lang="en-US" sz="2000" dirty="0">
                <a:latin typeface="Times New Roman" pitchFamily="18" charset="0"/>
                <a:cs typeface="Times New Roman" pitchFamily="18" charset="0"/>
              </a:rPr>
              <a:t>(from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d1</a:t>
            </a:r>
            <a:r>
              <a:rPr lang="en-US" sz="2000" dirty="0">
                <a:latin typeface="Times New Roman" pitchFamily="18" charset="0"/>
                <a:cs typeface="Times New Roman" pitchFamily="18" charset="0"/>
              </a:rPr>
              <a:t> to </a:t>
            </a:r>
            <a:r>
              <a:rPr lang="en-US" sz="2000" b="1" i="1" dirty="0" smtClean="0">
                <a:latin typeface="Times New Roman" pitchFamily="18" charset="0"/>
                <a:cs typeface="Times New Roman" pitchFamily="18" charset="0"/>
              </a:rPr>
              <a:t>Q</a:t>
            </a:r>
            <a:r>
              <a:rPr lang="en-US" sz="2000" b="1" i="1" baseline="-25000" dirty="0" smtClean="0">
                <a:latin typeface="Times New Roman" pitchFamily="18" charset="0"/>
                <a:cs typeface="Times New Roman" pitchFamily="18" charset="0"/>
              </a:rPr>
              <a:t>d2</a:t>
            </a:r>
            <a:r>
              <a:rPr lang="en-US" sz="2000" dirty="0" smtClean="0">
                <a:latin typeface="Times New Roman" pitchFamily="18" charset="0"/>
                <a:cs typeface="Times New Roman" pitchFamily="18" charset="0"/>
              </a:rPr>
              <a:t>) and </a:t>
            </a:r>
            <a:r>
              <a:rPr lang="en-US" sz="2000" dirty="0">
                <a:latin typeface="Times New Roman" pitchFamily="18" charset="0"/>
                <a:cs typeface="Times New Roman" pitchFamily="18" charset="0"/>
              </a:rPr>
              <a:t>… </a:t>
            </a:r>
          </a:p>
        </p:txBody>
      </p:sp>
      <p:sp>
        <p:nvSpPr>
          <p:cNvPr id="9" name="Rectangle 8"/>
          <p:cNvSpPr/>
          <p:nvPr/>
        </p:nvSpPr>
        <p:spPr>
          <a:xfrm>
            <a:off x="119569" y="3819082"/>
            <a:ext cx="4246675" cy="400110"/>
          </a:xfrm>
          <a:prstGeom prst="rect">
            <a:avLst/>
          </a:prstGeom>
        </p:spPr>
        <p:txBody>
          <a:bodyPr wrap="none">
            <a:spAutoFit/>
          </a:bodyPr>
          <a:lstStyle/>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imports fall </a:t>
            </a:r>
            <a:r>
              <a:rPr lang="en-US" sz="2000" dirty="0">
                <a:latin typeface="Times New Roman" pitchFamily="18" charset="0"/>
                <a:cs typeface="Times New Roman" pitchFamily="18" charset="0"/>
              </a:rPr>
              <a:t>to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2</a:t>
            </a:r>
            <a:r>
              <a:rPr lang="en-US" sz="2000" b="1" dirty="0">
                <a:latin typeface="Times New Roman" pitchFamily="18" charset="0"/>
                <a:cs typeface="Times New Roman" pitchFamily="18" charset="0"/>
              </a:rPr>
              <a:t> –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d2</a:t>
            </a:r>
            <a:r>
              <a:rPr lang="en-US" sz="2000" dirty="0">
                <a:latin typeface="Times New Roman" pitchFamily="18" charset="0"/>
                <a:cs typeface="Times New Roman" pitchFamily="18" charset="0"/>
              </a:rPr>
              <a:t>.</a:t>
            </a:r>
          </a:p>
        </p:txBody>
      </p:sp>
      <p:sp>
        <p:nvSpPr>
          <p:cNvPr id="96" name="Text Box 119"/>
          <p:cNvSpPr txBox="1">
            <a:spLocks noChangeArrowheads="1"/>
          </p:cNvSpPr>
          <p:nvPr/>
        </p:nvSpPr>
        <p:spPr bwMode="auto">
          <a:xfrm>
            <a:off x="38099" y="4246372"/>
            <a:ext cx="4766691" cy="584775"/>
          </a:xfrm>
          <a:prstGeom prst="rect">
            <a:avLst/>
          </a:prstGeom>
          <a:noFill/>
          <a:ln w="9525">
            <a:noFill/>
            <a:miter lim="800000"/>
            <a:headEnd/>
            <a:tailEnd/>
          </a:ln>
        </p:spPr>
        <p:txBody>
          <a:bodyPr wrap="square">
            <a:prstTxWarp prst="textNoShape">
              <a:avLst/>
            </a:prstTxWarp>
            <a:spAutoFit/>
          </a:bodyPr>
          <a:lstStyle/>
          <a:p>
            <a:pPr marL="173038" indent="-173038">
              <a:lnSpc>
                <a:spcPct val="80000"/>
              </a:lnSpc>
              <a:spcBef>
                <a:spcPct val="50000"/>
              </a:spcBef>
              <a:buFontTx/>
              <a:buChar char="•"/>
            </a:pPr>
            <a:r>
              <a:rPr lang="en-US" sz="2000" dirty="0" smtClean="0">
                <a:latin typeface="Times New Roman" pitchFamily="18" charset="0"/>
                <a:cs typeface="Times New Roman" pitchFamily="18" charset="0"/>
              </a:rPr>
              <a:t>U.S</a:t>
            </a:r>
            <a:r>
              <a:rPr lang="en-US" sz="2000" dirty="0">
                <a:latin typeface="Times New Roman" pitchFamily="18" charset="0"/>
                <a:cs typeface="Times New Roman" pitchFamily="18" charset="0"/>
              </a:rPr>
              <a:t>. producers gain </a:t>
            </a:r>
            <a:r>
              <a:rPr lang="en-US" sz="2000" b="1" i="1" dirty="0" smtClean="0">
                <a:latin typeface="Times New Roman" pitchFamily="18" charset="0"/>
                <a:cs typeface="Times New Roman" pitchFamily="18" charset="0"/>
              </a:rPr>
              <a:t>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Area </a:t>
            </a:r>
            <a:r>
              <a:rPr lang="en-US" sz="2000" b="1" i="1" dirty="0" smtClean="0">
                <a:latin typeface="Times New Roman" pitchFamily="18" charset="0"/>
                <a:cs typeface="Times New Roman" pitchFamily="18" charset="0"/>
              </a:rPr>
              <a:t>T</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goes to foreign producers </a:t>
            </a:r>
            <a:r>
              <a:rPr lang="en-US" sz="2000" dirty="0" smtClean="0">
                <a:latin typeface="Times New Roman" pitchFamily="18" charset="0"/>
                <a:cs typeface="Times New Roman" pitchFamily="18" charset="0"/>
              </a:rPr>
              <a:t>with permits </a:t>
            </a:r>
            <a:r>
              <a:rPr lang="en-US" sz="2000" dirty="0">
                <a:latin typeface="Times New Roman" pitchFamily="18" charset="0"/>
                <a:cs typeface="Times New Roman" pitchFamily="18" charset="0"/>
              </a:rPr>
              <a:t>to </a:t>
            </a:r>
            <a:r>
              <a:rPr lang="en-US" sz="2000" dirty="0" smtClean="0">
                <a:latin typeface="Times New Roman" pitchFamily="18" charset="0"/>
                <a:cs typeface="Times New Roman" pitchFamily="18" charset="0"/>
              </a:rPr>
              <a:t>import. </a:t>
            </a:r>
            <a:endParaRPr lang="en-US" sz="2000" dirty="0">
              <a:latin typeface="Times New Roman" pitchFamily="18" charset="0"/>
              <a:cs typeface="Times New Roman" pitchFamily="18" charset="0"/>
            </a:endParaRPr>
          </a:p>
        </p:txBody>
      </p:sp>
      <p:grpSp>
        <p:nvGrpSpPr>
          <p:cNvPr id="99" name="Group 136"/>
          <p:cNvGrpSpPr>
            <a:grpSpLocks/>
          </p:cNvGrpSpPr>
          <p:nvPr/>
        </p:nvGrpSpPr>
        <p:grpSpPr bwMode="auto">
          <a:xfrm>
            <a:off x="5845826" y="4114566"/>
            <a:ext cx="3144838" cy="350838"/>
            <a:chOff x="3509" y="2564"/>
            <a:chExt cx="1981" cy="221"/>
          </a:xfrm>
        </p:grpSpPr>
        <p:sp>
          <p:nvSpPr>
            <p:cNvPr id="100" name="Freeform 53"/>
            <p:cNvSpPr>
              <a:spLocks/>
            </p:cNvSpPr>
            <p:nvPr/>
          </p:nvSpPr>
          <p:spPr bwMode="auto">
            <a:xfrm>
              <a:off x="3509" y="2564"/>
              <a:ext cx="939" cy="60"/>
            </a:xfrm>
            <a:custGeom>
              <a:avLst/>
              <a:gdLst/>
              <a:ahLst/>
              <a:cxnLst>
                <a:cxn ang="0">
                  <a:pos x="0" y="0"/>
                </a:cxn>
                <a:cxn ang="0">
                  <a:pos x="236" y="164"/>
                </a:cxn>
                <a:cxn ang="0">
                  <a:pos x="3015" y="164"/>
                </a:cxn>
                <a:cxn ang="0">
                  <a:pos x="3236" y="0"/>
                </a:cxn>
              </a:cxnLst>
              <a:rect l="0" t="0" r="r" b="b"/>
              <a:pathLst>
                <a:path w="3236" h="164">
                  <a:moveTo>
                    <a:pt x="0" y="0"/>
                  </a:moveTo>
                  <a:lnTo>
                    <a:pt x="236" y="164"/>
                  </a:lnTo>
                  <a:lnTo>
                    <a:pt x="3015" y="164"/>
                  </a:lnTo>
                  <a:lnTo>
                    <a:pt x="3236"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endParaRPr lang="en-US"/>
            </a:p>
          </p:txBody>
        </p:sp>
        <p:grpSp>
          <p:nvGrpSpPr>
            <p:cNvPr id="101" name="Group 127"/>
            <p:cNvGrpSpPr>
              <a:grpSpLocks/>
            </p:cNvGrpSpPr>
            <p:nvPr/>
          </p:nvGrpSpPr>
          <p:grpSpPr bwMode="auto">
            <a:xfrm>
              <a:off x="3980" y="2590"/>
              <a:ext cx="1510" cy="195"/>
              <a:chOff x="3980" y="2590"/>
              <a:chExt cx="1510" cy="195"/>
            </a:xfrm>
          </p:grpSpPr>
          <p:sp>
            <p:nvSpPr>
              <p:cNvPr id="102" name="Line 51"/>
              <p:cNvSpPr>
                <a:spLocks noChangeShapeType="1"/>
              </p:cNvSpPr>
              <p:nvPr/>
            </p:nvSpPr>
            <p:spPr bwMode="auto">
              <a:xfrm>
                <a:off x="3983" y="2633"/>
                <a:ext cx="1" cy="62"/>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endParaRPr lang="en-US"/>
              </a:p>
            </p:txBody>
          </p:sp>
          <p:sp>
            <p:nvSpPr>
              <p:cNvPr id="103" name="Line 94"/>
              <p:cNvSpPr>
                <a:spLocks noChangeShapeType="1"/>
              </p:cNvSpPr>
              <p:nvPr/>
            </p:nvSpPr>
            <p:spPr bwMode="auto">
              <a:xfrm>
                <a:off x="3980" y="2700"/>
                <a:ext cx="711" cy="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endParaRPr lang="en-US"/>
              </a:p>
            </p:txBody>
          </p:sp>
          <p:grpSp>
            <p:nvGrpSpPr>
              <p:cNvPr id="104" name="Group 125"/>
              <p:cNvGrpSpPr>
                <a:grpSpLocks/>
              </p:cNvGrpSpPr>
              <p:nvPr/>
            </p:nvGrpSpPr>
            <p:grpSpPr bwMode="auto">
              <a:xfrm>
                <a:off x="4685" y="2590"/>
                <a:ext cx="805" cy="195"/>
                <a:chOff x="4685" y="2590"/>
                <a:chExt cx="805" cy="195"/>
              </a:xfrm>
            </p:grpSpPr>
            <p:sp>
              <p:nvSpPr>
                <p:cNvPr id="105" name="Rectangle 55"/>
                <p:cNvSpPr>
                  <a:spLocks noChangeAspect="1" noChangeArrowheads="1"/>
                </p:cNvSpPr>
                <p:nvPr/>
              </p:nvSpPr>
              <p:spPr bwMode="auto">
                <a:xfrm>
                  <a:off x="4685" y="2590"/>
                  <a:ext cx="788" cy="195"/>
                </a:xfrm>
                <a:prstGeom prst="rect">
                  <a:avLst/>
                </a:prstGeom>
                <a:solidFill>
                  <a:srgbClr val="FFFFCC"/>
                </a:solidFill>
                <a:ln w="12700">
                  <a:solidFill>
                    <a:schemeClr val="tx1"/>
                  </a:solidFill>
                  <a:miter lim="800000"/>
                  <a:headEnd/>
                  <a:tailEnd type="none" w="lg" len="lg"/>
                </a:ln>
                <a:effectLst>
                  <a:outerShdw blurRad="50800" dist="38100" dir="2700000" algn="tl" rotWithShape="0">
                    <a:prstClr val="black">
                      <a:alpha val="40000"/>
                    </a:prstClr>
                  </a:outerShdw>
                </a:effectLst>
              </p:spPr>
              <p:txBody>
                <a:bodyPr wrap="square" anchor="ctr">
                  <a:prstTxWarp prst="textNoShape">
                    <a:avLst/>
                  </a:prstTxWarp>
                  <a:spAutoFit/>
                </a:bodyPr>
                <a:lstStyle/>
                <a:p>
                  <a:endParaRPr lang="en-US"/>
                </a:p>
              </p:txBody>
            </p:sp>
            <p:sp>
              <p:nvSpPr>
                <p:cNvPr id="106" name="Rectangle 56"/>
                <p:cNvSpPr>
                  <a:spLocks noChangeArrowheads="1"/>
                </p:cNvSpPr>
                <p:nvPr/>
              </p:nvSpPr>
              <p:spPr bwMode="auto">
                <a:xfrm>
                  <a:off x="4720" y="2604"/>
                  <a:ext cx="770"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Initial imports</a:t>
                  </a:r>
                  <a:r>
                    <a:rPr kumimoji="0" lang="en-US" sz="1400" i="1" dirty="0">
                      <a:solidFill>
                        <a:srgbClr val="000000"/>
                      </a:solidFill>
                      <a:latin typeface="Times New Roman" pitchFamily="18" charset="0"/>
                      <a:cs typeface="Times New Roman" pitchFamily="18" charset="0"/>
                    </a:rPr>
                    <a:t> </a:t>
                  </a:r>
                </a:p>
              </p:txBody>
            </p:sp>
          </p:grpSp>
        </p:grpSp>
      </p:grpSp>
      <p:sp>
        <p:nvSpPr>
          <p:cNvPr id="107" name="Text Box 10"/>
          <p:cNvSpPr txBox="1">
            <a:spLocks noChangeArrowheads="1"/>
          </p:cNvSpPr>
          <p:nvPr/>
        </p:nvSpPr>
        <p:spPr bwMode="auto">
          <a:xfrm>
            <a:off x="60920" y="1157105"/>
            <a:ext cx="4560930" cy="92333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smtClean="0">
                <a:latin typeface="Times New Roman" pitchFamily="18" charset="0"/>
                <a:cs typeface="Times New Roman" pitchFamily="18" charset="0"/>
              </a:rPr>
              <a:t>Without </a:t>
            </a:r>
            <a:r>
              <a:rPr lang="en-US" sz="2000" dirty="0">
                <a:latin typeface="Times New Roman" pitchFamily="18" charset="0"/>
                <a:cs typeface="Times New Roman" pitchFamily="18" charset="0"/>
              </a:rPr>
              <a:t>trade restraints,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w</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i="1" u="sng" dirty="0" smtClean="0">
                <a:latin typeface="Times New Roman" pitchFamily="18" charset="0"/>
                <a:cs typeface="Times New Roman" pitchFamily="18" charset="0"/>
              </a:rPr>
              <a:t>world price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would </a:t>
            </a:r>
            <a:r>
              <a:rPr lang="en-US" sz="2000" dirty="0" smtClean="0">
                <a:latin typeface="Times New Roman" pitchFamily="18" charset="0"/>
                <a:cs typeface="Times New Roman" pitchFamily="18" charset="0"/>
              </a:rPr>
              <a:t>be the domestic </a:t>
            </a:r>
            <a:r>
              <a:rPr lang="en-US" sz="2000" dirty="0">
                <a:latin typeface="Times New Roman" pitchFamily="18" charset="0"/>
                <a:cs typeface="Times New Roman" pitchFamily="18" charset="0"/>
              </a:rPr>
              <a:t>price.  </a:t>
            </a:r>
            <a:r>
              <a:rPr lang="en-US" sz="2000" dirty="0" smtClean="0">
                <a:latin typeface="Times New Roman" pitchFamily="18" charset="0"/>
                <a:cs typeface="Times New Roman" pitchFamily="18" charset="0"/>
              </a:rPr>
              <a:t>At </a:t>
            </a:r>
            <a:r>
              <a:rPr lang="en-US" sz="2000" b="1" i="1" dirty="0">
                <a:latin typeface="Times New Roman" pitchFamily="18" charset="0"/>
                <a:cs typeface="Times New Roman" pitchFamily="18" charset="0"/>
              </a:rPr>
              <a:t>P</a:t>
            </a:r>
            <a:r>
              <a:rPr lang="en-US" sz="2000" b="1" i="1" baseline="-25000" dirty="0">
                <a:latin typeface="Times New Roman" pitchFamily="18" charset="0"/>
                <a:cs typeface="Times New Roman" pitchFamily="18" charset="0"/>
              </a:rPr>
              <a:t>w</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U.S</a:t>
            </a:r>
            <a:r>
              <a:rPr lang="en-US" sz="2000" dirty="0" smtClean="0">
                <a:latin typeface="Times New Roman" pitchFamily="18" charset="0"/>
                <a:cs typeface="Times New Roman" pitchFamily="18" charset="0"/>
              </a:rPr>
              <a:t>. consumers </a:t>
            </a:r>
            <a:r>
              <a:rPr lang="en-US" sz="2000" dirty="0">
                <a:latin typeface="Times New Roman" pitchFamily="18" charset="0"/>
                <a:cs typeface="Times New Roman" pitchFamily="18" charset="0"/>
              </a:rPr>
              <a:t>would purchase </a:t>
            </a:r>
            <a:r>
              <a:rPr lang="en-US" sz="2000" b="1" i="1" dirty="0">
                <a:latin typeface="Times New Roman" pitchFamily="18" charset="0"/>
                <a:cs typeface="Times New Roman" pitchFamily="18" charset="0"/>
              </a:rPr>
              <a:t>Q</a:t>
            </a:r>
            <a:r>
              <a:rPr lang="en-US" sz="2000" b="1" i="1"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0474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7">
                                            <p:txEl>
                                              <p:pRg st="0" end="0"/>
                                            </p:txEl>
                                          </p:spTgt>
                                        </p:tgtEl>
                                        <p:attrNameLst>
                                          <p:attrName>style.visibility</p:attrName>
                                        </p:attrNameLst>
                                      </p:cBhvr>
                                      <p:to>
                                        <p:strVal val="visible"/>
                                      </p:to>
                                    </p:set>
                                    <p:animEffect transition="in" filter="fade">
                                      <p:cBhvr>
                                        <p:cTn id="14" dur="500"/>
                                        <p:tgtEl>
                                          <p:spTgt spid="107">
                                            <p:txEl>
                                              <p:pRg st="0" end="0"/>
                                            </p:txEl>
                                          </p:spTgt>
                                        </p:tgtEl>
                                      </p:cBhvr>
                                    </p:animEffect>
                                    <p:anim calcmode="lin" valueType="num">
                                      <p:cBhvr>
                                        <p:cTn id="15" dur="5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7">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23" presetClass="entr" presetSubtype="288" fill="hold" grpId="0" nodeType="afterEffect">
                                  <p:stCondLst>
                                    <p:cond delay="0"/>
                                  </p:stCondLst>
                                  <p:childTnLst>
                                    <p:set>
                                      <p:cBhvr>
                                        <p:cTn id="19" dur="1" fill="hold">
                                          <p:stCondLst>
                                            <p:cond delay="0"/>
                                          </p:stCondLst>
                                        </p:cTn>
                                        <p:tgtEl>
                                          <p:spTgt spid="41"/>
                                        </p:tgtEl>
                                        <p:attrNameLst>
                                          <p:attrName>style.visibility</p:attrName>
                                        </p:attrNameLst>
                                      </p:cBhvr>
                                      <p:to>
                                        <p:strVal val="visible"/>
                                      </p:to>
                                    </p:set>
                                    <p:anim calcmode="lin" valueType="num">
                                      <p:cBhvr>
                                        <p:cTn id="20" dur="500" fill="hold"/>
                                        <p:tgtEl>
                                          <p:spTgt spid="41"/>
                                        </p:tgtEl>
                                        <p:attrNameLst>
                                          <p:attrName>ppt_w</p:attrName>
                                        </p:attrNameLst>
                                      </p:cBhvr>
                                      <p:tavLst>
                                        <p:tav tm="0">
                                          <p:val>
                                            <p:strVal val="4/3*#ppt_w"/>
                                          </p:val>
                                        </p:tav>
                                        <p:tav tm="100000">
                                          <p:val>
                                            <p:strVal val="#ppt_w"/>
                                          </p:val>
                                        </p:tav>
                                      </p:tavLst>
                                    </p:anim>
                                    <p:anim calcmode="lin" valueType="num">
                                      <p:cBhvr>
                                        <p:cTn id="21" dur="500" fill="hold"/>
                                        <p:tgtEl>
                                          <p:spTgt spid="41"/>
                                        </p:tgtEl>
                                        <p:attrNameLst>
                                          <p:attrName>ppt_h</p:attrName>
                                        </p:attrNameLst>
                                      </p:cBhvr>
                                      <p:tavLst>
                                        <p:tav tm="0">
                                          <p:val>
                                            <p:strVal val="4/3*#ppt_h"/>
                                          </p:val>
                                        </p:tav>
                                        <p:tav tm="100000">
                                          <p:val>
                                            <p:strVal val="#ppt_h"/>
                                          </p:val>
                                        </p:tav>
                                      </p:tavLst>
                                    </p:anim>
                                  </p:childTnLst>
                                </p:cTn>
                              </p:par>
                            </p:childTnLst>
                          </p:cTn>
                        </p:par>
                        <p:par>
                          <p:cTn id="22" fill="hold">
                            <p:stCondLst>
                              <p:cond delay="1000"/>
                            </p:stCondLst>
                            <p:childTnLst>
                              <p:par>
                                <p:cTn id="23" presetID="17" presetClass="entr" presetSubtype="8" fill="hold" grpId="0" nodeType="afterEffect">
                                  <p:stCondLst>
                                    <p:cond delay="0"/>
                                  </p:stCondLst>
                                  <p:childTnLst>
                                    <p:set>
                                      <p:cBhvr>
                                        <p:cTn id="24" dur="1" fill="hold">
                                          <p:stCondLst>
                                            <p:cond delay="0"/>
                                          </p:stCondLst>
                                        </p:cTn>
                                        <p:tgtEl>
                                          <p:spTgt spid="91"/>
                                        </p:tgtEl>
                                        <p:attrNameLst>
                                          <p:attrName>style.visibility</p:attrName>
                                        </p:attrNameLst>
                                      </p:cBhvr>
                                      <p:to>
                                        <p:strVal val="visible"/>
                                      </p:to>
                                    </p:set>
                                    <p:anim calcmode="lin" valueType="num">
                                      <p:cBhvr>
                                        <p:cTn id="25" dur="500" fill="hold"/>
                                        <p:tgtEl>
                                          <p:spTgt spid="91"/>
                                        </p:tgtEl>
                                        <p:attrNameLst>
                                          <p:attrName>ppt_x</p:attrName>
                                        </p:attrNameLst>
                                      </p:cBhvr>
                                      <p:tavLst>
                                        <p:tav tm="0">
                                          <p:val>
                                            <p:strVal val="#ppt_x-#ppt_w/2"/>
                                          </p:val>
                                        </p:tav>
                                        <p:tav tm="100000">
                                          <p:val>
                                            <p:strVal val="#ppt_x"/>
                                          </p:val>
                                        </p:tav>
                                      </p:tavLst>
                                    </p:anim>
                                    <p:anim calcmode="lin" valueType="num">
                                      <p:cBhvr>
                                        <p:cTn id="26" dur="500" fill="hold"/>
                                        <p:tgtEl>
                                          <p:spTgt spid="91"/>
                                        </p:tgtEl>
                                        <p:attrNameLst>
                                          <p:attrName>ppt_y</p:attrName>
                                        </p:attrNameLst>
                                      </p:cBhvr>
                                      <p:tavLst>
                                        <p:tav tm="0">
                                          <p:val>
                                            <p:strVal val="#ppt_y"/>
                                          </p:val>
                                        </p:tav>
                                        <p:tav tm="100000">
                                          <p:val>
                                            <p:strVal val="#ppt_y"/>
                                          </p:val>
                                        </p:tav>
                                      </p:tavLst>
                                    </p:anim>
                                    <p:anim calcmode="lin" valueType="num">
                                      <p:cBhvr>
                                        <p:cTn id="27" dur="500" fill="hold"/>
                                        <p:tgtEl>
                                          <p:spTgt spid="91"/>
                                        </p:tgtEl>
                                        <p:attrNameLst>
                                          <p:attrName>ppt_w</p:attrName>
                                        </p:attrNameLst>
                                      </p:cBhvr>
                                      <p:tavLst>
                                        <p:tav tm="0">
                                          <p:val>
                                            <p:fltVal val="0"/>
                                          </p:val>
                                        </p:tav>
                                        <p:tav tm="100000">
                                          <p:val>
                                            <p:strVal val="#ppt_w"/>
                                          </p:val>
                                        </p:tav>
                                      </p:tavLst>
                                    </p:anim>
                                    <p:anim calcmode="lin" valueType="num">
                                      <p:cBhvr>
                                        <p:cTn id="28" dur="500" fill="hold"/>
                                        <p:tgtEl>
                                          <p:spTgt spid="91"/>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17" presetClass="entr" presetSubtype="1"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ppt_x</p:attrName>
                                        </p:attrNameLst>
                                      </p:cBhvr>
                                      <p:tavLst>
                                        <p:tav tm="0">
                                          <p:val>
                                            <p:strVal val="#ppt_x"/>
                                          </p:val>
                                        </p:tav>
                                        <p:tav tm="100000">
                                          <p:val>
                                            <p:strVal val="#ppt_x"/>
                                          </p:val>
                                        </p:tav>
                                      </p:tavLst>
                                    </p:anim>
                                    <p:anim calcmode="lin" valueType="num">
                                      <p:cBhvr>
                                        <p:cTn id="33" dur="500" fill="hold"/>
                                        <p:tgtEl>
                                          <p:spTgt spid="37"/>
                                        </p:tgtEl>
                                        <p:attrNameLst>
                                          <p:attrName>ppt_y</p:attrName>
                                        </p:attrNameLst>
                                      </p:cBhvr>
                                      <p:tavLst>
                                        <p:tav tm="0">
                                          <p:val>
                                            <p:strVal val="#ppt_y-#ppt_h/2"/>
                                          </p:val>
                                        </p:tav>
                                        <p:tav tm="100000">
                                          <p:val>
                                            <p:strVal val="#ppt_y"/>
                                          </p:val>
                                        </p:tav>
                                      </p:tavLst>
                                    </p:anim>
                                    <p:anim calcmode="lin" valueType="num">
                                      <p:cBhvr>
                                        <p:cTn id="34" dur="500" fill="hold"/>
                                        <p:tgtEl>
                                          <p:spTgt spid="37"/>
                                        </p:tgtEl>
                                        <p:attrNameLst>
                                          <p:attrName>ppt_w</p:attrName>
                                        </p:attrNameLst>
                                      </p:cBhvr>
                                      <p:tavLst>
                                        <p:tav tm="0">
                                          <p:val>
                                            <p:strVal val="#ppt_w"/>
                                          </p:val>
                                        </p:tav>
                                        <p:tav tm="100000">
                                          <p:val>
                                            <p:strVal val="#ppt_w"/>
                                          </p:val>
                                        </p:tav>
                                      </p:tavLst>
                                    </p:anim>
                                    <p:anim calcmode="lin" valueType="num">
                                      <p:cBhvr>
                                        <p:cTn id="35" dur="500" fill="hold"/>
                                        <p:tgtEl>
                                          <p:spTgt spid="37"/>
                                        </p:tgtEl>
                                        <p:attrNameLst>
                                          <p:attrName>ppt_h</p:attrName>
                                        </p:attrNameLst>
                                      </p:cBhvr>
                                      <p:tavLst>
                                        <p:tav tm="0">
                                          <p:val>
                                            <p:fltVal val="0"/>
                                          </p:val>
                                        </p:tav>
                                        <p:tav tm="100000">
                                          <p:val>
                                            <p:strVal val="#ppt_h"/>
                                          </p:val>
                                        </p:tav>
                                      </p:tavLst>
                                    </p:anim>
                                  </p:childTnLst>
                                </p:cTn>
                              </p:par>
                            </p:childTnLst>
                          </p:cTn>
                        </p:par>
                        <p:par>
                          <p:cTn id="36" fill="hold">
                            <p:stCondLst>
                              <p:cond delay="2000"/>
                            </p:stCondLst>
                            <p:childTnLst>
                              <p:par>
                                <p:cTn id="37" presetID="23" presetClass="entr" presetSubtype="288"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strVal val="4/3*#ppt_w"/>
                                          </p:val>
                                        </p:tav>
                                        <p:tav tm="100000">
                                          <p:val>
                                            <p:strVal val="#ppt_w"/>
                                          </p:val>
                                        </p:tav>
                                      </p:tavLst>
                                    </p:anim>
                                    <p:anim calcmode="lin" valueType="num">
                                      <p:cBhvr>
                                        <p:cTn id="40" dur="500" fill="hold"/>
                                        <p:tgtEl>
                                          <p:spTgt spid="52"/>
                                        </p:tgtEl>
                                        <p:attrNameLst>
                                          <p:attrName>ppt_h</p:attrName>
                                        </p:attrNameLst>
                                      </p:cBhvr>
                                      <p:tavLst>
                                        <p:tav tm="0">
                                          <p:val>
                                            <p:strVal val="4/3*#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500"/>
                                        <p:tgtEl>
                                          <p:spTgt spid="4"/>
                                        </p:tgtEl>
                                      </p:cBhvr>
                                    </p:animEffect>
                                    <p:anim calcmode="lin" valueType="num">
                                      <p:cBhvr>
                                        <p:cTn id="46" dur="500" fill="hold"/>
                                        <p:tgtEl>
                                          <p:spTgt spid="4"/>
                                        </p:tgtEl>
                                        <p:attrNameLst>
                                          <p:attrName>ppt_x</p:attrName>
                                        </p:attrNameLst>
                                      </p:cBhvr>
                                      <p:tavLst>
                                        <p:tav tm="0">
                                          <p:val>
                                            <p:strVal val="#ppt_x"/>
                                          </p:val>
                                        </p:tav>
                                        <p:tav tm="100000">
                                          <p:val>
                                            <p:strVal val="#ppt_x"/>
                                          </p:val>
                                        </p:tav>
                                      </p:tavLst>
                                    </p:anim>
                                    <p:anim calcmode="lin" valueType="num">
                                      <p:cBhvr>
                                        <p:cTn id="47" dur="500" fill="hold"/>
                                        <p:tgtEl>
                                          <p:spTgt spid="4"/>
                                        </p:tgtEl>
                                        <p:attrNameLst>
                                          <p:attrName>ppt_y</p:attrName>
                                        </p:attrNameLst>
                                      </p:cBhvr>
                                      <p:tavLst>
                                        <p:tav tm="0">
                                          <p:val>
                                            <p:strVal val="#ppt_y+.1"/>
                                          </p:val>
                                        </p:tav>
                                        <p:tav tm="100000">
                                          <p:val>
                                            <p:strVal val="#ppt_y"/>
                                          </p:val>
                                        </p:tav>
                                      </p:tavLst>
                                    </p:anim>
                                  </p:childTnLst>
                                </p:cTn>
                              </p:par>
                            </p:childTnLst>
                          </p:cTn>
                        </p:par>
                        <p:par>
                          <p:cTn id="48" fill="hold">
                            <p:stCondLst>
                              <p:cond delay="500"/>
                            </p:stCondLst>
                            <p:childTnLst>
                              <p:par>
                                <p:cTn id="49" presetID="17" presetClass="entr" presetSubtype="1"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ppt_x</p:attrName>
                                        </p:attrNameLst>
                                      </p:cBhvr>
                                      <p:tavLst>
                                        <p:tav tm="0">
                                          <p:val>
                                            <p:strVal val="#ppt_x"/>
                                          </p:val>
                                        </p:tav>
                                        <p:tav tm="100000">
                                          <p:val>
                                            <p:strVal val="#ppt_x"/>
                                          </p:val>
                                        </p:tav>
                                      </p:tavLst>
                                    </p:anim>
                                    <p:anim calcmode="lin" valueType="num">
                                      <p:cBhvr>
                                        <p:cTn id="52" dur="500" fill="hold"/>
                                        <p:tgtEl>
                                          <p:spTgt spid="42"/>
                                        </p:tgtEl>
                                        <p:attrNameLst>
                                          <p:attrName>ppt_y</p:attrName>
                                        </p:attrNameLst>
                                      </p:cBhvr>
                                      <p:tavLst>
                                        <p:tav tm="0">
                                          <p:val>
                                            <p:strVal val="#ppt_y-#ppt_h/2"/>
                                          </p:val>
                                        </p:tav>
                                        <p:tav tm="100000">
                                          <p:val>
                                            <p:strVal val="#ppt_y"/>
                                          </p:val>
                                        </p:tav>
                                      </p:tavLst>
                                    </p:anim>
                                    <p:anim calcmode="lin" valueType="num">
                                      <p:cBhvr>
                                        <p:cTn id="53" dur="500" fill="hold"/>
                                        <p:tgtEl>
                                          <p:spTgt spid="42"/>
                                        </p:tgtEl>
                                        <p:attrNameLst>
                                          <p:attrName>ppt_w</p:attrName>
                                        </p:attrNameLst>
                                      </p:cBhvr>
                                      <p:tavLst>
                                        <p:tav tm="0">
                                          <p:val>
                                            <p:strVal val="#ppt_w"/>
                                          </p:val>
                                        </p:tav>
                                        <p:tav tm="100000">
                                          <p:val>
                                            <p:strVal val="#ppt_w"/>
                                          </p:val>
                                        </p:tav>
                                      </p:tavLst>
                                    </p:anim>
                                    <p:anim calcmode="lin" valueType="num">
                                      <p:cBhvr>
                                        <p:cTn id="54" dur="500" fill="hold"/>
                                        <p:tgtEl>
                                          <p:spTgt spid="42"/>
                                        </p:tgtEl>
                                        <p:attrNameLst>
                                          <p:attrName>ppt_h</p:attrName>
                                        </p:attrNameLst>
                                      </p:cBhvr>
                                      <p:tavLst>
                                        <p:tav tm="0">
                                          <p:val>
                                            <p:fltVal val="0"/>
                                          </p:val>
                                        </p:tav>
                                        <p:tav tm="100000">
                                          <p:val>
                                            <p:strVal val="#ppt_h"/>
                                          </p:val>
                                        </p:tav>
                                      </p:tavLst>
                                    </p:anim>
                                  </p:childTnLst>
                                </p:cTn>
                              </p:par>
                            </p:childTnLst>
                          </p:cTn>
                        </p:par>
                        <p:par>
                          <p:cTn id="55" fill="hold">
                            <p:stCondLst>
                              <p:cond delay="1000"/>
                            </p:stCondLst>
                            <p:childTnLst>
                              <p:par>
                                <p:cTn id="56" presetID="23" presetClass="entr" presetSubtype="288"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strVal val="4/3*#ppt_w"/>
                                          </p:val>
                                        </p:tav>
                                        <p:tav tm="100000">
                                          <p:val>
                                            <p:strVal val="#ppt_w"/>
                                          </p:val>
                                        </p:tav>
                                      </p:tavLst>
                                    </p:anim>
                                    <p:anim calcmode="lin" valueType="num">
                                      <p:cBhvr>
                                        <p:cTn id="59" dur="500" fill="hold"/>
                                        <p:tgtEl>
                                          <p:spTgt spid="39"/>
                                        </p:tgtEl>
                                        <p:attrNameLst>
                                          <p:attrName>ppt_h</p:attrName>
                                        </p:attrNameLst>
                                      </p:cBhvr>
                                      <p:tavLst>
                                        <p:tav tm="0">
                                          <p:val>
                                            <p:strVal val="4/3*#ppt_h"/>
                                          </p:val>
                                        </p:tav>
                                        <p:tav tm="100000">
                                          <p:val>
                                            <p:strVal val="#ppt_h"/>
                                          </p:val>
                                        </p:tav>
                                      </p:tavLst>
                                    </p:anim>
                                  </p:childTnLst>
                                </p:cTn>
                              </p:par>
                            </p:childTnLst>
                          </p:cTn>
                        </p:par>
                        <p:par>
                          <p:cTn id="60" fill="hold">
                            <p:stCondLst>
                              <p:cond delay="1500"/>
                            </p:stCondLst>
                            <p:childTnLst>
                              <p:par>
                                <p:cTn id="61" presetID="17" presetClass="entr" presetSubtype="8" fill="hold" nodeType="afterEffect">
                                  <p:stCondLst>
                                    <p:cond delay="0"/>
                                  </p:stCondLst>
                                  <p:childTnLst>
                                    <p:set>
                                      <p:cBhvr>
                                        <p:cTn id="62" dur="1" fill="hold">
                                          <p:stCondLst>
                                            <p:cond delay="0"/>
                                          </p:stCondLst>
                                        </p:cTn>
                                        <p:tgtEl>
                                          <p:spTgt spid="99"/>
                                        </p:tgtEl>
                                        <p:attrNameLst>
                                          <p:attrName>style.visibility</p:attrName>
                                        </p:attrNameLst>
                                      </p:cBhvr>
                                      <p:to>
                                        <p:strVal val="visible"/>
                                      </p:to>
                                    </p:set>
                                    <p:anim calcmode="lin" valueType="num">
                                      <p:cBhvr>
                                        <p:cTn id="63" dur="500" fill="hold"/>
                                        <p:tgtEl>
                                          <p:spTgt spid="99"/>
                                        </p:tgtEl>
                                        <p:attrNameLst>
                                          <p:attrName>ppt_x</p:attrName>
                                        </p:attrNameLst>
                                      </p:cBhvr>
                                      <p:tavLst>
                                        <p:tav tm="0">
                                          <p:val>
                                            <p:strVal val="#ppt_x-#ppt_w/2"/>
                                          </p:val>
                                        </p:tav>
                                        <p:tav tm="100000">
                                          <p:val>
                                            <p:strVal val="#ppt_x"/>
                                          </p:val>
                                        </p:tav>
                                      </p:tavLst>
                                    </p:anim>
                                    <p:anim calcmode="lin" valueType="num">
                                      <p:cBhvr>
                                        <p:cTn id="64" dur="500" fill="hold"/>
                                        <p:tgtEl>
                                          <p:spTgt spid="99"/>
                                        </p:tgtEl>
                                        <p:attrNameLst>
                                          <p:attrName>ppt_y</p:attrName>
                                        </p:attrNameLst>
                                      </p:cBhvr>
                                      <p:tavLst>
                                        <p:tav tm="0">
                                          <p:val>
                                            <p:strVal val="#ppt_y"/>
                                          </p:val>
                                        </p:tav>
                                        <p:tav tm="100000">
                                          <p:val>
                                            <p:strVal val="#ppt_y"/>
                                          </p:val>
                                        </p:tav>
                                      </p:tavLst>
                                    </p:anim>
                                    <p:anim calcmode="lin" valueType="num">
                                      <p:cBhvr>
                                        <p:cTn id="65" dur="500" fill="hold"/>
                                        <p:tgtEl>
                                          <p:spTgt spid="99"/>
                                        </p:tgtEl>
                                        <p:attrNameLst>
                                          <p:attrName>ppt_w</p:attrName>
                                        </p:attrNameLst>
                                      </p:cBhvr>
                                      <p:tavLst>
                                        <p:tav tm="0">
                                          <p:val>
                                            <p:fltVal val="0"/>
                                          </p:val>
                                        </p:tav>
                                        <p:tav tm="100000">
                                          <p:val>
                                            <p:strVal val="#ppt_w"/>
                                          </p:val>
                                        </p:tav>
                                      </p:tavLst>
                                    </p:anim>
                                    <p:anim calcmode="lin" valueType="num">
                                      <p:cBhvr>
                                        <p:cTn id="66" dur="500" fill="hold"/>
                                        <p:tgtEl>
                                          <p:spTgt spid="99"/>
                                        </p:tgtEl>
                                        <p:attrNameLst>
                                          <p:attrName>ppt_h</p:attrName>
                                        </p:attrNameLst>
                                      </p:cBhvr>
                                      <p:tavLst>
                                        <p:tav tm="0">
                                          <p:val>
                                            <p:strVal val="#ppt_h"/>
                                          </p:val>
                                        </p:tav>
                                        <p:tav tm="100000">
                                          <p:val>
                                            <p:strVal val="#ppt_h"/>
                                          </p:val>
                                        </p:tav>
                                      </p:tavLst>
                                    </p:anim>
                                  </p:childTnLst>
                                </p:cTn>
                              </p:par>
                            </p:childTnLst>
                          </p:cTn>
                        </p:par>
                        <p:par>
                          <p:cTn id="67" fill="hold">
                            <p:stCondLst>
                              <p:cond delay="2000"/>
                            </p:stCondLst>
                            <p:childTnLst>
                              <p:par>
                                <p:cTn id="68" presetID="42" presetClass="entr" presetSubtype="0" fill="hold" grpId="0" nodeType="after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500"/>
                                        <p:tgtEl>
                                          <p:spTgt spid="6"/>
                                        </p:tgtEl>
                                      </p:cBhvr>
                                    </p:animEffect>
                                    <p:anim calcmode="lin" valueType="num">
                                      <p:cBhvr>
                                        <p:cTn id="71" dur="500" fill="hold"/>
                                        <p:tgtEl>
                                          <p:spTgt spid="6"/>
                                        </p:tgtEl>
                                        <p:attrNameLst>
                                          <p:attrName>ppt_x</p:attrName>
                                        </p:attrNameLst>
                                      </p:cBhvr>
                                      <p:tavLst>
                                        <p:tav tm="0">
                                          <p:val>
                                            <p:strVal val="#ppt_x"/>
                                          </p:val>
                                        </p:tav>
                                        <p:tav tm="100000">
                                          <p:val>
                                            <p:strVal val="#ppt_x"/>
                                          </p:val>
                                        </p:tav>
                                      </p:tavLst>
                                    </p:anim>
                                    <p:anim calcmode="lin" valueType="num">
                                      <p:cBhvr>
                                        <p:cTn id="72" dur="5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7"/>
                                        </p:tgtEl>
                                        <p:attrNameLst>
                                          <p:attrName>style.visibility</p:attrName>
                                        </p:attrNameLst>
                                      </p:cBhvr>
                                      <p:to>
                                        <p:strVal val="visible"/>
                                      </p:to>
                                    </p:set>
                                    <p:animEffect transition="in" filter="fade">
                                      <p:cBhvr>
                                        <p:cTn id="77" dur="500"/>
                                        <p:tgtEl>
                                          <p:spTgt spid="7"/>
                                        </p:tgtEl>
                                      </p:cBhvr>
                                    </p:animEffect>
                                    <p:anim calcmode="lin" valueType="num">
                                      <p:cBhvr>
                                        <p:cTn id="78" dur="500" fill="hold"/>
                                        <p:tgtEl>
                                          <p:spTgt spid="7"/>
                                        </p:tgtEl>
                                        <p:attrNameLst>
                                          <p:attrName>ppt_x</p:attrName>
                                        </p:attrNameLst>
                                      </p:cBhvr>
                                      <p:tavLst>
                                        <p:tav tm="0">
                                          <p:val>
                                            <p:strVal val="#ppt_x"/>
                                          </p:val>
                                        </p:tav>
                                        <p:tav tm="100000">
                                          <p:val>
                                            <p:strVal val="#ppt_x"/>
                                          </p:val>
                                        </p:tav>
                                      </p:tavLst>
                                    </p:anim>
                                    <p:anim calcmode="lin" valueType="num">
                                      <p:cBhvr>
                                        <p:cTn id="79" dur="500" fill="hold"/>
                                        <p:tgtEl>
                                          <p:spTgt spid="7"/>
                                        </p:tgtEl>
                                        <p:attrNameLst>
                                          <p:attrName>ppt_y</p:attrName>
                                        </p:attrNameLst>
                                      </p:cBhvr>
                                      <p:tavLst>
                                        <p:tav tm="0">
                                          <p:val>
                                            <p:strVal val="#ppt_y+.1"/>
                                          </p:val>
                                        </p:tav>
                                        <p:tav tm="100000">
                                          <p:val>
                                            <p:strVal val="#ppt_y"/>
                                          </p:val>
                                        </p:tav>
                                      </p:tavLst>
                                    </p:anim>
                                  </p:childTnLst>
                                </p:cTn>
                              </p:par>
                            </p:childTnLst>
                          </p:cTn>
                        </p:par>
                        <p:par>
                          <p:cTn id="80" fill="hold">
                            <p:stCondLst>
                              <p:cond delay="500"/>
                            </p:stCondLst>
                            <p:childTnLst>
                              <p:par>
                                <p:cTn id="81" presetID="23" presetClass="entr" presetSubtype="288" fill="hold" grpId="0" nodeType="afterEffect">
                                  <p:stCondLst>
                                    <p:cond delay="0"/>
                                  </p:stCondLst>
                                  <p:childTnLst>
                                    <p:set>
                                      <p:cBhvr>
                                        <p:cTn id="82" dur="1" fill="hold">
                                          <p:stCondLst>
                                            <p:cond delay="0"/>
                                          </p:stCondLst>
                                        </p:cTn>
                                        <p:tgtEl>
                                          <p:spTgt spid="64"/>
                                        </p:tgtEl>
                                        <p:attrNameLst>
                                          <p:attrName>style.visibility</p:attrName>
                                        </p:attrNameLst>
                                      </p:cBhvr>
                                      <p:to>
                                        <p:strVal val="visible"/>
                                      </p:to>
                                    </p:set>
                                    <p:anim calcmode="lin" valueType="num">
                                      <p:cBhvr>
                                        <p:cTn id="83" dur="500" fill="hold"/>
                                        <p:tgtEl>
                                          <p:spTgt spid="64"/>
                                        </p:tgtEl>
                                        <p:attrNameLst>
                                          <p:attrName>ppt_w</p:attrName>
                                        </p:attrNameLst>
                                      </p:cBhvr>
                                      <p:tavLst>
                                        <p:tav tm="0">
                                          <p:val>
                                            <p:strVal val="4/3*#ppt_w"/>
                                          </p:val>
                                        </p:tav>
                                        <p:tav tm="100000">
                                          <p:val>
                                            <p:strVal val="#ppt_w"/>
                                          </p:val>
                                        </p:tav>
                                      </p:tavLst>
                                    </p:anim>
                                    <p:anim calcmode="lin" valueType="num">
                                      <p:cBhvr>
                                        <p:cTn id="84" dur="500" fill="hold"/>
                                        <p:tgtEl>
                                          <p:spTgt spid="64"/>
                                        </p:tgtEl>
                                        <p:attrNameLst>
                                          <p:attrName>ppt_h</p:attrName>
                                        </p:attrNameLst>
                                      </p:cBhvr>
                                      <p:tavLst>
                                        <p:tav tm="0">
                                          <p:val>
                                            <p:strVal val="4/3*#ppt_h"/>
                                          </p:val>
                                        </p:tav>
                                        <p:tav tm="100000">
                                          <p:val>
                                            <p:strVal val="#ppt_h"/>
                                          </p:val>
                                        </p:tav>
                                      </p:tavLst>
                                    </p:anim>
                                  </p:childTnLst>
                                </p:cTn>
                              </p:par>
                            </p:childTnLst>
                          </p:cTn>
                        </p:par>
                        <p:par>
                          <p:cTn id="85" fill="hold">
                            <p:stCondLst>
                              <p:cond delay="1000"/>
                            </p:stCondLst>
                            <p:childTnLst>
                              <p:par>
                                <p:cTn id="86" presetID="17" presetClass="entr" presetSubtype="8" fill="hold" grpId="0" nodeType="afterEffect">
                                  <p:stCondLst>
                                    <p:cond delay="0"/>
                                  </p:stCondLst>
                                  <p:childTnLst>
                                    <p:set>
                                      <p:cBhvr>
                                        <p:cTn id="87" dur="1" fill="hold">
                                          <p:stCondLst>
                                            <p:cond delay="0"/>
                                          </p:stCondLst>
                                        </p:cTn>
                                        <p:tgtEl>
                                          <p:spTgt spid="93"/>
                                        </p:tgtEl>
                                        <p:attrNameLst>
                                          <p:attrName>style.visibility</p:attrName>
                                        </p:attrNameLst>
                                      </p:cBhvr>
                                      <p:to>
                                        <p:strVal val="visible"/>
                                      </p:to>
                                    </p:set>
                                    <p:anim calcmode="lin" valueType="num">
                                      <p:cBhvr>
                                        <p:cTn id="88" dur="500" fill="hold"/>
                                        <p:tgtEl>
                                          <p:spTgt spid="93"/>
                                        </p:tgtEl>
                                        <p:attrNameLst>
                                          <p:attrName>ppt_x</p:attrName>
                                        </p:attrNameLst>
                                      </p:cBhvr>
                                      <p:tavLst>
                                        <p:tav tm="0">
                                          <p:val>
                                            <p:strVal val="#ppt_x-#ppt_w/2"/>
                                          </p:val>
                                        </p:tav>
                                        <p:tav tm="100000">
                                          <p:val>
                                            <p:strVal val="#ppt_x"/>
                                          </p:val>
                                        </p:tav>
                                      </p:tavLst>
                                    </p:anim>
                                    <p:anim calcmode="lin" valueType="num">
                                      <p:cBhvr>
                                        <p:cTn id="89" dur="500" fill="hold"/>
                                        <p:tgtEl>
                                          <p:spTgt spid="93"/>
                                        </p:tgtEl>
                                        <p:attrNameLst>
                                          <p:attrName>ppt_y</p:attrName>
                                        </p:attrNameLst>
                                      </p:cBhvr>
                                      <p:tavLst>
                                        <p:tav tm="0">
                                          <p:val>
                                            <p:strVal val="#ppt_y"/>
                                          </p:val>
                                        </p:tav>
                                        <p:tav tm="100000">
                                          <p:val>
                                            <p:strVal val="#ppt_y"/>
                                          </p:val>
                                        </p:tav>
                                      </p:tavLst>
                                    </p:anim>
                                    <p:anim calcmode="lin" valueType="num">
                                      <p:cBhvr>
                                        <p:cTn id="90" dur="500" fill="hold"/>
                                        <p:tgtEl>
                                          <p:spTgt spid="93"/>
                                        </p:tgtEl>
                                        <p:attrNameLst>
                                          <p:attrName>ppt_w</p:attrName>
                                        </p:attrNameLst>
                                      </p:cBhvr>
                                      <p:tavLst>
                                        <p:tav tm="0">
                                          <p:val>
                                            <p:fltVal val="0"/>
                                          </p:val>
                                        </p:tav>
                                        <p:tav tm="100000">
                                          <p:val>
                                            <p:strVal val="#ppt_w"/>
                                          </p:val>
                                        </p:tav>
                                      </p:tavLst>
                                    </p:anim>
                                    <p:anim calcmode="lin" valueType="num">
                                      <p:cBhvr>
                                        <p:cTn id="91" dur="500" fill="hold"/>
                                        <p:tgtEl>
                                          <p:spTgt spid="93"/>
                                        </p:tgtEl>
                                        <p:attrNameLst>
                                          <p:attrName>ppt_h</p:attrName>
                                        </p:attrNameLst>
                                      </p:cBhvr>
                                      <p:tavLst>
                                        <p:tav tm="0">
                                          <p:val>
                                            <p:strVal val="#ppt_h"/>
                                          </p:val>
                                        </p:tav>
                                        <p:tav tm="100000">
                                          <p:val>
                                            <p:strVal val="#ppt_h"/>
                                          </p:val>
                                        </p:tav>
                                      </p:tavLst>
                                    </p:anim>
                                  </p:childTnLst>
                                </p:cTn>
                              </p:par>
                            </p:childTnLst>
                          </p:cTn>
                        </p:par>
                        <p:par>
                          <p:cTn id="92" fill="hold">
                            <p:stCondLst>
                              <p:cond delay="1500"/>
                            </p:stCondLst>
                            <p:childTnLst>
                              <p:par>
                                <p:cTn id="93" presetID="17" presetClass="entr" presetSubtype="8" fill="hold" nodeType="afterEffect">
                                  <p:stCondLst>
                                    <p:cond delay="0"/>
                                  </p:stCondLst>
                                  <p:childTnLst>
                                    <p:set>
                                      <p:cBhvr>
                                        <p:cTn id="94" dur="1" fill="hold">
                                          <p:stCondLst>
                                            <p:cond delay="0"/>
                                          </p:stCondLst>
                                        </p:cTn>
                                        <p:tgtEl>
                                          <p:spTgt spid="82"/>
                                        </p:tgtEl>
                                        <p:attrNameLst>
                                          <p:attrName>style.visibility</p:attrName>
                                        </p:attrNameLst>
                                      </p:cBhvr>
                                      <p:to>
                                        <p:strVal val="visible"/>
                                      </p:to>
                                    </p:set>
                                    <p:anim calcmode="lin" valueType="num">
                                      <p:cBhvr>
                                        <p:cTn id="95" dur="500" fill="hold"/>
                                        <p:tgtEl>
                                          <p:spTgt spid="82"/>
                                        </p:tgtEl>
                                        <p:attrNameLst>
                                          <p:attrName>ppt_x</p:attrName>
                                        </p:attrNameLst>
                                      </p:cBhvr>
                                      <p:tavLst>
                                        <p:tav tm="0">
                                          <p:val>
                                            <p:strVal val="#ppt_x-#ppt_w/2"/>
                                          </p:val>
                                        </p:tav>
                                        <p:tav tm="100000">
                                          <p:val>
                                            <p:strVal val="#ppt_x"/>
                                          </p:val>
                                        </p:tav>
                                      </p:tavLst>
                                    </p:anim>
                                    <p:anim calcmode="lin" valueType="num">
                                      <p:cBhvr>
                                        <p:cTn id="96" dur="500" fill="hold"/>
                                        <p:tgtEl>
                                          <p:spTgt spid="82"/>
                                        </p:tgtEl>
                                        <p:attrNameLst>
                                          <p:attrName>ppt_y</p:attrName>
                                        </p:attrNameLst>
                                      </p:cBhvr>
                                      <p:tavLst>
                                        <p:tav tm="0">
                                          <p:val>
                                            <p:strVal val="#ppt_y"/>
                                          </p:val>
                                        </p:tav>
                                        <p:tav tm="100000">
                                          <p:val>
                                            <p:strVal val="#ppt_y"/>
                                          </p:val>
                                        </p:tav>
                                      </p:tavLst>
                                    </p:anim>
                                    <p:anim calcmode="lin" valueType="num">
                                      <p:cBhvr>
                                        <p:cTn id="97" dur="500" fill="hold"/>
                                        <p:tgtEl>
                                          <p:spTgt spid="82"/>
                                        </p:tgtEl>
                                        <p:attrNameLst>
                                          <p:attrName>ppt_w</p:attrName>
                                        </p:attrNameLst>
                                      </p:cBhvr>
                                      <p:tavLst>
                                        <p:tav tm="0">
                                          <p:val>
                                            <p:fltVal val="0"/>
                                          </p:val>
                                        </p:tav>
                                        <p:tav tm="100000">
                                          <p:val>
                                            <p:strVal val="#ppt_w"/>
                                          </p:val>
                                        </p:tav>
                                      </p:tavLst>
                                    </p:anim>
                                    <p:anim calcmode="lin" valueType="num">
                                      <p:cBhvr>
                                        <p:cTn id="98" dur="500" fill="hold"/>
                                        <p:tgtEl>
                                          <p:spTgt spid="82"/>
                                        </p:tgtEl>
                                        <p:attrNameLst>
                                          <p:attrName>ppt_h</p:attrName>
                                        </p:attrNameLst>
                                      </p:cBhvr>
                                      <p:tavLst>
                                        <p:tav tm="0">
                                          <p:val>
                                            <p:strVal val="#ppt_h"/>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fade">
                                      <p:cBhvr>
                                        <p:cTn id="103" dur="500"/>
                                        <p:tgtEl>
                                          <p:spTgt spid="8"/>
                                        </p:tgtEl>
                                      </p:cBhvr>
                                    </p:animEffect>
                                    <p:anim calcmode="lin" valueType="num">
                                      <p:cBhvr>
                                        <p:cTn id="104" dur="500" fill="hold"/>
                                        <p:tgtEl>
                                          <p:spTgt spid="8"/>
                                        </p:tgtEl>
                                        <p:attrNameLst>
                                          <p:attrName>ppt_x</p:attrName>
                                        </p:attrNameLst>
                                      </p:cBhvr>
                                      <p:tavLst>
                                        <p:tav tm="0">
                                          <p:val>
                                            <p:strVal val="#ppt_x"/>
                                          </p:val>
                                        </p:tav>
                                        <p:tav tm="100000">
                                          <p:val>
                                            <p:strVal val="#ppt_x"/>
                                          </p:val>
                                        </p:tav>
                                      </p:tavLst>
                                    </p:anim>
                                    <p:anim calcmode="lin" valueType="num">
                                      <p:cBhvr>
                                        <p:cTn id="105" dur="500" fill="hold"/>
                                        <p:tgtEl>
                                          <p:spTgt spid="8"/>
                                        </p:tgtEl>
                                        <p:attrNameLst>
                                          <p:attrName>ppt_y</p:attrName>
                                        </p:attrNameLst>
                                      </p:cBhvr>
                                      <p:tavLst>
                                        <p:tav tm="0">
                                          <p:val>
                                            <p:strVal val="#ppt_y+.1"/>
                                          </p:val>
                                        </p:tav>
                                        <p:tav tm="100000">
                                          <p:val>
                                            <p:strVal val="#ppt_y"/>
                                          </p:val>
                                        </p:tav>
                                      </p:tavLst>
                                    </p:anim>
                                  </p:childTnLst>
                                </p:cTn>
                              </p:par>
                            </p:childTnLst>
                          </p:cTn>
                        </p:par>
                        <p:par>
                          <p:cTn id="106" fill="hold">
                            <p:stCondLst>
                              <p:cond delay="500"/>
                            </p:stCondLst>
                            <p:childTnLst>
                              <p:par>
                                <p:cTn id="107" presetID="17" presetClass="entr" presetSubtype="1" fill="hold" grpId="0" nodeType="afterEffect">
                                  <p:stCondLst>
                                    <p:cond delay="0"/>
                                  </p:stCondLst>
                                  <p:childTnLst>
                                    <p:set>
                                      <p:cBhvr>
                                        <p:cTn id="108" dur="1" fill="hold">
                                          <p:stCondLst>
                                            <p:cond delay="0"/>
                                          </p:stCondLst>
                                        </p:cTn>
                                        <p:tgtEl>
                                          <p:spTgt spid="63"/>
                                        </p:tgtEl>
                                        <p:attrNameLst>
                                          <p:attrName>style.visibility</p:attrName>
                                        </p:attrNameLst>
                                      </p:cBhvr>
                                      <p:to>
                                        <p:strVal val="visible"/>
                                      </p:to>
                                    </p:set>
                                    <p:anim calcmode="lin" valueType="num">
                                      <p:cBhvr>
                                        <p:cTn id="109" dur="500" fill="hold"/>
                                        <p:tgtEl>
                                          <p:spTgt spid="63"/>
                                        </p:tgtEl>
                                        <p:attrNameLst>
                                          <p:attrName>ppt_x</p:attrName>
                                        </p:attrNameLst>
                                      </p:cBhvr>
                                      <p:tavLst>
                                        <p:tav tm="0">
                                          <p:val>
                                            <p:strVal val="#ppt_x"/>
                                          </p:val>
                                        </p:tav>
                                        <p:tav tm="100000">
                                          <p:val>
                                            <p:strVal val="#ppt_x"/>
                                          </p:val>
                                        </p:tav>
                                      </p:tavLst>
                                    </p:anim>
                                    <p:anim calcmode="lin" valueType="num">
                                      <p:cBhvr>
                                        <p:cTn id="110" dur="500" fill="hold"/>
                                        <p:tgtEl>
                                          <p:spTgt spid="63"/>
                                        </p:tgtEl>
                                        <p:attrNameLst>
                                          <p:attrName>ppt_y</p:attrName>
                                        </p:attrNameLst>
                                      </p:cBhvr>
                                      <p:tavLst>
                                        <p:tav tm="0">
                                          <p:val>
                                            <p:strVal val="#ppt_y-#ppt_h/2"/>
                                          </p:val>
                                        </p:tav>
                                        <p:tav tm="100000">
                                          <p:val>
                                            <p:strVal val="#ppt_y"/>
                                          </p:val>
                                        </p:tav>
                                      </p:tavLst>
                                    </p:anim>
                                    <p:anim calcmode="lin" valueType="num">
                                      <p:cBhvr>
                                        <p:cTn id="111" dur="500" fill="hold"/>
                                        <p:tgtEl>
                                          <p:spTgt spid="63"/>
                                        </p:tgtEl>
                                        <p:attrNameLst>
                                          <p:attrName>ppt_w</p:attrName>
                                        </p:attrNameLst>
                                      </p:cBhvr>
                                      <p:tavLst>
                                        <p:tav tm="0">
                                          <p:val>
                                            <p:strVal val="#ppt_w"/>
                                          </p:val>
                                        </p:tav>
                                        <p:tav tm="100000">
                                          <p:val>
                                            <p:strVal val="#ppt_w"/>
                                          </p:val>
                                        </p:tav>
                                      </p:tavLst>
                                    </p:anim>
                                    <p:anim calcmode="lin" valueType="num">
                                      <p:cBhvr>
                                        <p:cTn id="112" dur="500" fill="hold"/>
                                        <p:tgtEl>
                                          <p:spTgt spid="63"/>
                                        </p:tgtEl>
                                        <p:attrNameLst>
                                          <p:attrName>ppt_h</p:attrName>
                                        </p:attrNameLst>
                                      </p:cBhvr>
                                      <p:tavLst>
                                        <p:tav tm="0">
                                          <p:val>
                                            <p:fltVal val="0"/>
                                          </p:val>
                                        </p:tav>
                                        <p:tav tm="100000">
                                          <p:val>
                                            <p:strVal val="#ppt_h"/>
                                          </p:val>
                                        </p:tav>
                                      </p:tavLst>
                                    </p:anim>
                                  </p:childTnLst>
                                </p:cTn>
                              </p:par>
                            </p:childTnLst>
                          </p:cTn>
                        </p:par>
                        <p:par>
                          <p:cTn id="113" fill="hold">
                            <p:stCondLst>
                              <p:cond delay="1000"/>
                            </p:stCondLst>
                            <p:childTnLst>
                              <p:par>
                                <p:cTn id="114" presetID="23" presetClass="entr" presetSubtype="288" fill="hold" grpId="0" nodeType="afterEffect">
                                  <p:stCondLst>
                                    <p:cond delay="0"/>
                                  </p:stCondLst>
                                  <p:childTnLst>
                                    <p:set>
                                      <p:cBhvr>
                                        <p:cTn id="115" dur="1" fill="hold">
                                          <p:stCondLst>
                                            <p:cond delay="0"/>
                                          </p:stCondLst>
                                        </p:cTn>
                                        <p:tgtEl>
                                          <p:spTgt spid="66"/>
                                        </p:tgtEl>
                                        <p:attrNameLst>
                                          <p:attrName>style.visibility</p:attrName>
                                        </p:attrNameLst>
                                      </p:cBhvr>
                                      <p:to>
                                        <p:strVal val="visible"/>
                                      </p:to>
                                    </p:set>
                                    <p:anim calcmode="lin" valueType="num">
                                      <p:cBhvr>
                                        <p:cTn id="116" dur="500" fill="hold"/>
                                        <p:tgtEl>
                                          <p:spTgt spid="66"/>
                                        </p:tgtEl>
                                        <p:attrNameLst>
                                          <p:attrName>ppt_w</p:attrName>
                                        </p:attrNameLst>
                                      </p:cBhvr>
                                      <p:tavLst>
                                        <p:tav tm="0">
                                          <p:val>
                                            <p:strVal val="4/3*#ppt_w"/>
                                          </p:val>
                                        </p:tav>
                                        <p:tav tm="100000">
                                          <p:val>
                                            <p:strVal val="#ppt_w"/>
                                          </p:val>
                                        </p:tav>
                                      </p:tavLst>
                                    </p:anim>
                                    <p:anim calcmode="lin" valueType="num">
                                      <p:cBhvr>
                                        <p:cTn id="117" dur="500" fill="hold"/>
                                        <p:tgtEl>
                                          <p:spTgt spid="66"/>
                                        </p:tgtEl>
                                        <p:attrNameLst>
                                          <p:attrName>ppt_h</p:attrName>
                                        </p:attrNameLst>
                                      </p:cBhvr>
                                      <p:tavLst>
                                        <p:tav tm="0">
                                          <p:val>
                                            <p:strVal val="4/3*#ppt_h"/>
                                          </p:val>
                                        </p:tav>
                                        <p:tav tm="100000">
                                          <p:val>
                                            <p:strVal val="#ppt_h"/>
                                          </p:val>
                                        </p:tav>
                                      </p:tavLst>
                                    </p:anim>
                                  </p:childTnLst>
                                </p:cTn>
                              </p:par>
                              <p:par>
                                <p:cTn id="118" presetID="17" presetClass="entr" presetSubtype="2" fill="hold" grpId="0" nodeType="withEffect">
                                  <p:stCondLst>
                                    <p:cond delay="0"/>
                                  </p:stCondLst>
                                  <p:childTnLst>
                                    <p:set>
                                      <p:cBhvr>
                                        <p:cTn id="119" dur="1" fill="hold">
                                          <p:stCondLst>
                                            <p:cond delay="0"/>
                                          </p:stCondLst>
                                        </p:cTn>
                                        <p:tgtEl>
                                          <p:spTgt spid="95"/>
                                        </p:tgtEl>
                                        <p:attrNameLst>
                                          <p:attrName>style.visibility</p:attrName>
                                        </p:attrNameLst>
                                      </p:cBhvr>
                                      <p:to>
                                        <p:strVal val="visible"/>
                                      </p:to>
                                    </p:set>
                                    <p:anim calcmode="lin" valueType="num">
                                      <p:cBhvr>
                                        <p:cTn id="120" dur="500" fill="hold"/>
                                        <p:tgtEl>
                                          <p:spTgt spid="95"/>
                                        </p:tgtEl>
                                        <p:attrNameLst>
                                          <p:attrName>ppt_x</p:attrName>
                                        </p:attrNameLst>
                                      </p:cBhvr>
                                      <p:tavLst>
                                        <p:tav tm="0">
                                          <p:val>
                                            <p:strVal val="#ppt_x+#ppt_w/2"/>
                                          </p:val>
                                        </p:tav>
                                        <p:tav tm="100000">
                                          <p:val>
                                            <p:strVal val="#ppt_x"/>
                                          </p:val>
                                        </p:tav>
                                      </p:tavLst>
                                    </p:anim>
                                    <p:anim calcmode="lin" valueType="num">
                                      <p:cBhvr>
                                        <p:cTn id="121" dur="500" fill="hold"/>
                                        <p:tgtEl>
                                          <p:spTgt spid="95"/>
                                        </p:tgtEl>
                                        <p:attrNameLst>
                                          <p:attrName>ppt_y</p:attrName>
                                        </p:attrNameLst>
                                      </p:cBhvr>
                                      <p:tavLst>
                                        <p:tav tm="0">
                                          <p:val>
                                            <p:strVal val="#ppt_y"/>
                                          </p:val>
                                        </p:tav>
                                        <p:tav tm="100000">
                                          <p:val>
                                            <p:strVal val="#ppt_y"/>
                                          </p:val>
                                        </p:tav>
                                      </p:tavLst>
                                    </p:anim>
                                    <p:anim calcmode="lin" valueType="num">
                                      <p:cBhvr>
                                        <p:cTn id="122" dur="500" fill="hold"/>
                                        <p:tgtEl>
                                          <p:spTgt spid="95"/>
                                        </p:tgtEl>
                                        <p:attrNameLst>
                                          <p:attrName>ppt_w</p:attrName>
                                        </p:attrNameLst>
                                      </p:cBhvr>
                                      <p:tavLst>
                                        <p:tav tm="0">
                                          <p:val>
                                            <p:fltVal val="0"/>
                                          </p:val>
                                        </p:tav>
                                        <p:tav tm="100000">
                                          <p:val>
                                            <p:strVal val="#ppt_w"/>
                                          </p:val>
                                        </p:tav>
                                      </p:tavLst>
                                    </p:anim>
                                    <p:anim calcmode="lin" valueType="num">
                                      <p:cBhvr>
                                        <p:cTn id="123" dur="500" fill="hold"/>
                                        <p:tgtEl>
                                          <p:spTgt spid="95"/>
                                        </p:tgtEl>
                                        <p:attrNameLst>
                                          <p:attrName>ppt_h</p:attrName>
                                        </p:attrNameLst>
                                      </p:cBhvr>
                                      <p:tavLst>
                                        <p:tav tm="0">
                                          <p:val>
                                            <p:strVal val="#ppt_h"/>
                                          </p:val>
                                        </p:tav>
                                        <p:tav tm="100000">
                                          <p:val>
                                            <p:strVal val="#ppt_h"/>
                                          </p:val>
                                        </p:tav>
                                      </p:tavLst>
                                    </p:anim>
                                  </p:childTnLst>
                                </p:cTn>
                              </p:par>
                            </p:childTnLst>
                          </p:cTn>
                        </p:par>
                        <p:par>
                          <p:cTn id="124" fill="hold">
                            <p:stCondLst>
                              <p:cond delay="1500"/>
                            </p:stCondLst>
                            <p:childTnLst>
                              <p:par>
                                <p:cTn id="125" presetID="17" presetClass="entr" presetSubtype="1" fill="hold" grpId="0" nodeType="afterEffect">
                                  <p:stCondLst>
                                    <p:cond delay="0"/>
                                  </p:stCondLst>
                                  <p:childTnLst>
                                    <p:set>
                                      <p:cBhvr>
                                        <p:cTn id="126" dur="1" fill="hold">
                                          <p:stCondLst>
                                            <p:cond delay="0"/>
                                          </p:stCondLst>
                                        </p:cTn>
                                        <p:tgtEl>
                                          <p:spTgt spid="53"/>
                                        </p:tgtEl>
                                        <p:attrNameLst>
                                          <p:attrName>style.visibility</p:attrName>
                                        </p:attrNameLst>
                                      </p:cBhvr>
                                      <p:to>
                                        <p:strVal val="visible"/>
                                      </p:to>
                                    </p:set>
                                    <p:anim calcmode="lin" valueType="num">
                                      <p:cBhvr>
                                        <p:cTn id="127" dur="500" fill="hold"/>
                                        <p:tgtEl>
                                          <p:spTgt spid="53"/>
                                        </p:tgtEl>
                                        <p:attrNameLst>
                                          <p:attrName>ppt_x</p:attrName>
                                        </p:attrNameLst>
                                      </p:cBhvr>
                                      <p:tavLst>
                                        <p:tav tm="0">
                                          <p:val>
                                            <p:strVal val="#ppt_x"/>
                                          </p:val>
                                        </p:tav>
                                        <p:tav tm="100000">
                                          <p:val>
                                            <p:strVal val="#ppt_x"/>
                                          </p:val>
                                        </p:tav>
                                      </p:tavLst>
                                    </p:anim>
                                    <p:anim calcmode="lin" valueType="num">
                                      <p:cBhvr>
                                        <p:cTn id="128" dur="500" fill="hold"/>
                                        <p:tgtEl>
                                          <p:spTgt spid="53"/>
                                        </p:tgtEl>
                                        <p:attrNameLst>
                                          <p:attrName>ppt_y</p:attrName>
                                        </p:attrNameLst>
                                      </p:cBhvr>
                                      <p:tavLst>
                                        <p:tav tm="0">
                                          <p:val>
                                            <p:strVal val="#ppt_y-#ppt_h/2"/>
                                          </p:val>
                                        </p:tav>
                                        <p:tav tm="100000">
                                          <p:val>
                                            <p:strVal val="#ppt_y"/>
                                          </p:val>
                                        </p:tav>
                                      </p:tavLst>
                                    </p:anim>
                                    <p:anim calcmode="lin" valueType="num">
                                      <p:cBhvr>
                                        <p:cTn id="129" dur="500" fill="hold"/>
                                        <p:tgtEl>
                                          <p:spTgt spid="53"/>
                                        </p:tgtEl>
                                        <p:attrNameLst>
                                          <p:attrName>ppt_w</p:attrName>
                                        </p:attrNameLst>
                                      </p:cBhvr>
                                      <p:tavLst>
                                        <p:tav tm="0">
                                          <p:val>
                                            <p:strVal val="#ppt_w"/>
                                          </p:val>
                                        </p:tav>
                                        <p:tav tm="100000">
                                          <p:val>
                                            <p:strVal val="#ppt_w"/>
                                          </p:val>
                                        </p:tav>
                                      </p:tavLst>
                                    </p:anim>
                                    <p:anim calcmode="lin" valueType="num">
                                      <p:cBhvr>
                                        <p:cTn id="130" dur="500" fill="hold"/>
                                        <p:tgtEl>
                                          <p:spTgt spid="53"/>
                                        </p:tgtEl>
                                        <p:attrNameLst>
                                          <p:attrName>ppt_h</p:attrName>
                                        </p:attrNameLst>
                                      </p:cBhvr>
                                      <p:tavLst>
                                        <p:tav tm="0">
                                          <p:val>
                                            <p:fltVal val="0"/>
                                          </p:val>
                                        </p:tav>
                                        <p:tav tm="100000">
                                          <p:val>
                                            <p:strVal val="#ppt_h"/>
                                          </p:val>
                                        </p:tav>
                                      </p:tavLst>
                                    </p:anim>
                                  </p:childTnLst>
                                </p:cTn>
                              </p:par>
                            </p:childTnLst>
                          </p:cTn>
                        </p:par>
                        <p:par>
                          <p:cTn id="131" fill="hold">
                            <p:stCondLst>
                              <p:cond delay="2000"/>
                            </p:stCondLst>
                            <p:childTnLst>
                              <p:par>
                                <p:cTn id="132" presetID="23" presetClass="entr" presetSubtype="288" fill="hold" grpId="0" nodeType="afterEffect">
                                  <p:stCondLst>
                                    <p:cond delay="0"/>
                                  </p:stCondLst>
                                  <p:childTnLst>
                                    <p:set>
                                      <p:cBhvr>
                                        <p:cTn id="133" dur="1" fill="hold">
                                          <p:stCondLst>
                                            <p:cond delay="0"/>
                                          </p:stCondLst>
                                        </p:cTn>
                                        <p:tgtEl>
                                          <p:spTgt spid="67"/>
                                        </p:tgtEl>
                                        <p:attrNameLst>
                                          <p:attrName>style.visibility</p:attrName>
                                        </p:attrNameLst>
                                      </p:cBhvr>
                                      <p:to>
                                        <p:strVal val="visible"/>
                                      </p:to>
                                    </p:set>
                                    <p:anim calcmode="lin" valueType="num">
                                      <p:cBhvr>
                                        <p:cTn id="134" dur="500" fill="hold"/>
                                        <p:tgtEl>
                                          <p:spTgt spid="67"/>
                                        </p:tgtEl>
                                        <p:attrNameLst>
                                          <p:attrName>ppt_w</p:attrName>
                                        </p:attrNameLst>
                                      </p:cBhvr>
                                      <p:tavLst>
                                        <p:tav tm="0">
                                          <p:val>
                                            <p:strVal val="4/3*#ppt_w"/>
                                          </p:val>
                                        </p:tav>
                                        <p:tav tm="100000">
                                          <p:val>
                                            <p:strVal val="#ppt_w"/>
                                          </p:val>
                                        </p:tav>
                                      </p:tavLst>
                                    </p:anim>
                                    <p:anim calcmode="lin" valueType="num">
                                      <p:cBhvr>
                                        <p:cTn id="135" dur="500" fill="hold"/>
                                        <p:tgtEl>
                                          <p:spTgt spid="67"/>
                                        </p:tgtEl>
                                        <p:attrNameLst>
                                          <p:attrName>ppt_h</p:attrName>
                                        </p:attrNameLst>
                                      </p:cBhvr>
                                      <p:tavLst>
                                        <p:tav tm="0">
                                          <p:val>
                                            <p:strVal val="4/3*#ppt_h"/>
                                          </p:val>
                                        </p:tav>
                                        <p:tav tm="100000">
                                          <p:val>
                                            <p:strVal val="#ppt_h"/>
                                          </p:val>
                                        </p:tav>
                                      </p:tavLst>
                                    </p:anim>
                                  </p:childTnLst>
                                </p:cTn>
                              </p:par>
                              <p:par>
                                <p:cTn id="136" presetID="17" presetClass="entr" presetSubtype="8" fill="hold" grpId="0" nodeType="withEffect">
                                  <p:stCondLst>
                                    <p:cond delay="0"/>
                                  </p:stCondLst>
                                  <p:childTnLst>
                                    <p:set>
                                      <p:cBhvr>
                                        <p:cTn id="137" dur="1" fill="hold">
                                          <p:stCondLst>
                                            <p:cond delay="0"/>
                                          </p:stCondLst>
                                        </p:cTn>
                                        <p:tgtEl>
                                          <p:spTgt spid="94"/>
                                        </p:tgtEl>
                                        <p:attrNameLst>
                                          <p:attrName>style.visibility</p:attrName>
                                        </p:attrNameLst>
                                      </p:cBhvr>
                                      <p:to>
                                        <p:strVal val="visible"/>
                                      </p:to>
                                    </p:set>
                                    <p:anim calcmode="lin" valueType="num">
                                      <p:cBhvr>
                                        <p:cTn id="138" dur="500" fill="hold"/>
                                        <p:tgtEl>
                                          <p:spTgt spid="94"/>
                                        </p:tgtEl>
                                        <p:attrNameLst>
                                          <p:attrName>ppt_x</p:attrName>
                                        </p:attrNameLst>
                                      </p:cBhvr>
                                      <p:tavLst>
                                        <p:tav tm="0">
                                          <p:val>
                                            <p:strVal val="#ppt_x-#ppt_w/2"/>
                                          </p:val>
                                        </p:tav>
                                        <p:tav tm="100000">
                                          <p:val>
                                            <p:strVal val="#ppt_x"/>
                                          </p:val>
                                        </p:tav>
                                      </p:tavLst>
                                    </p:anim>
                                    <p:anim calcmode="lin" valueType="num">
                                      <p:cBhvr>
                                        <p:cTn id="139" dur="500" fill="hold"/>
                                        <p:tgtEl>
                                          <p:spTgt spid="94"/>
                                        </p:tgtEl>
                                        <p:attrNameLst>
                                          <p:attrName>ppt_y</p:attrName>
                                        </p:attrNameLst>
                                      </p:cBhvr>
                                      <p:tavLst>
                                        <p:tav tm="0">
                                          <p:val>
                                            <p:strVal val="#ppt_y"/>
                                          </p:val>
                                        </p:tav>
                                        <p:tav tm="100000">
                                          <p:val>
                                            <p:strVal val="#ppt_y"/>
                                          </p:val>
                                        </p:tav>
                                      </p:tavLst>
                                    </p:anim>
                                    <p:anim calcmode="lin" valueType="num">
                                      <p:cBhvr>
                                        <p:cTn id="140" dur="500" fill="hold"/>
                                        <p:tgtEl>
                                          <p:spTgt spid="94"/>
                                        </p:tgtEl>
                                        <p:attrNameLst>
                                          <p:attrName>ppt_w</p:attrName>
                                        </p:attrNameLst>
                                      </p:cBhvr>
                                      <p:tavLst>
                                        <p:tav tm="0">
                                          <p:val>
                                            <p:fltVal val="0"/>
                                          </p:val>
                                        </p:tav>
                                        <p:tav tm="100000">
                                          <p:val>
                                            <p:strVal val="#ppt_w"/>
                                          </p:val>
                                        </p:tav>
                                      </p:tavLst>
                                    </p:anim>
                                    <p:anim calcmode="lin" valueType="num">
                                      <p:cBhvr>
                                        <p:cTn id="141" dur="500" fill="hold"/>
                                        <p:tgtEl>
                                          <p:spTgt spid="94"/>
                                        </p:tgtEl>
                                        <p:attrNameLst>
                                          <p:attrName>ppt_h</p:attrName>
                                        </p:attrNameLst>
                                      </p:cBhvr>
                                      <p:tavLst>
                                        <p:tav tm="0">
                                          <p:val>
                                            <p:strVal val="#ppt_h"/>
                                          </p:val>
                                        </p:tav>
                                        <p:tav tm="100000">
                                          <p:val>
                                            <p:strVal val="#ppt_h"/>
                                          </p:val>
                                        </p:tav>
                                      </p:tavLst>
                                    </p:anim>
                                  </p:childTnLst>
                                </p:cTn>
                              </p:par>
                            </p:childTnLst>
                          </p:cTn>
                        </p:par>
                        <p:par>
                          <p:cTn id="142" fill="hold">
                            <p:stCondLst>
                              <p:cond delay="2500"/>
                            </p:stCondLst>
                            <p:childTnLst>
                              <p:par>
                                <p:cTn id="143" presetID="42" presetClass="entr" presetSubtype="0" fill="hold" grpId="0" nodeType="afterEffect">
                                  <p:stCondLst>
                                    <p:cond delay="0"/>
                                  </p:stCondLst>
                                  <p:childTnLst>
                                    <p:set>
                                      <p:cBhvr>
                                        <p:cTn id="144" dur="1" fill="hold">
                                          <p:stCondLst>
                                            <p:cond delay="0"/>
                                          </p:stCondLst>
                                        </p:cTn>
                                        <p:tgtEl>
                                          <p:spTgt spid="9"/>
                                        </p:tgtEl>
                                        <p:attrNameLst>
                                          <p:attrName>style.visibility</p:attrName>
                                        </p:attrNameLst>
                                      </p:cBhvr>
                                      <p:to>
                                        <p:strVal val="visible"/>
                                      </p:to>
                                    </p:set>
                                    <p:animEffect transition="in" filter="fade">
                                      <p:cBhvr>
                                        <p:cTn id="145" dur="500"/>
                                        <p:tgtEl>
                                          <p:spTgt spid="9"/>
                                        </p:tgtEl>
                                      </p:cBhvr>
                                    </p:animEffect>
                                    <p:anim calcmode="lin" valueType="num">
                                      <p:cBhvr>
                                        <p:cTn id="146" dur="500" fill="hold"/>
                                        <p:tgtEl>
                                          <p:spTgt spid="9"/>
                                        </p:tgtEl>
                                        <p:attrNameLst>
                                          <p:attrName>ppt_x</p:attrName>
                                        </p:attrNameLst>
                                      </p:cBhvr>
                                      <p:tavLst>
                                        <p:tav tm="0">
                                          <p:val>
                                            <p:strVal val="#ppt_x"/>
                                          </p:val>
                                        </p:tav>
                                        <p:tav tm="100000">
                                          <p:val>
                                            <p:strVal val="#ppt_x"/>
                                          </p:val>
                                        </p:tav>
                                      </p:tavLst>
                                    </p:anim>
                                    <p:anim calcmode="lin" valueType="num">
                                      <p:cBhvr>
                                        <p:cTn id="147"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8" fill="hold" grpId="0" nodeType="clickEffect">
                                  <p:stCondLst>
                                    <p:cond delay="0"/>
                                  </p:stCondLst>
                                  <p:childTnLst>
                                    <p:set>
                                      <p:cBhvr>
                                        <p:cTn id="151" dur="1" fill="hold">
                                          <p:stCondLst>
                                            <p:cond delay="0"/>
                                          </p:stCondLst>
                                        </p:cTn>
                                        <p:tgtEl>
                                          <p:spTgt spid="96"/>
                                        </p:tgtEl>
                                        <p:attrNameLst>
                                          <p:attrName>style.visibility</p:attrName>
                                        </p:attrNameLst>
                                      </p:cBhvr>
                                      <p:to>
                                        <p:strVal val="visible"/>
                                      </p:to>
                                    </p:set>
                                    <p:anim calcmode="lin" valueType="num">
                                      <p:cBhvr additive="base">
                                        <p:cTn id="152" dur="500" fill="hold"/>
                                        <p:tgtEl>
                                          <p:spTgt spid="96"/>
                                        </p:tgtEl>
                                        <p:attrNameLst>
                                          <p:attrName>ppt_x</p:attrName>
                                        </p:attrNameLst>
                                      </p:cBhvr>
                                      <p:tavLst>
                                        <p:tav tm="0">
                                          <p:val>
                                            <p:strVal val="0-#ppt_w/2"/>
                                          </p:val>
                                        </p:tav>
                                        <p:tav tm="100000">
                                          <p:val>
                                            <p:strVal val="#ppt_x"/>
                                          </p:val>
                                        </p:tav>
                                      </p:tavLst>
                                    </p:anim>
                                    <p:anim calcmode="lin" valueType="num">
                                      <p:cBhvr additive="base">
                                        <p:cTn id="153" dur="500" fill="hold"/>
                                        <p:tgtEl>
                                          <p:spTgt spid="96"/>
                                        </p:tgtEl>
                                        <p:attrNameLst>
                                          <p:attrName>ppt_y</p:attrName>
                                        </p:attrNameLst>
                                      </p:cBhvr>
                                      <p:tavLst>
                                        <p:tav tm="0">
                                          <p:val>
                                            <p:strVal val="#ppt_y"/>
                                          </p:val>
                                        </p:tav>
                                        <p:tav tm="100000">
                                          <p:val>
                                            <p:strVal val="#ppt_y"/>
                                          </p:val>
                                        </p:tav>
                                      </p:tavLst>
                                    </p:anim>
                                  </p:childTnLst>
                                </p:cTn>
                              </p:par>
                            </p:childTnLst>
                          </p:cTn>
                        </p:par>
                        <p:par>
                          <p:cTn id="154" fill="hold">
                            <p:stCondLst>
                              <p:cond delay="500"/>
                            </p:stCondLst>
                            <p:childTnLst>
                              <p:par>
                                <p:cTn id="155" presetID="9" presetClass="entr" presetSubtype="0" fill="hold" nodeType="afterEffect">
                                  <p:stCondLst>
                                    <p:cond delay="0"/>
                                  </p:stCondLst>
                                  <p:childTnLst>
                                    <p:set>
                                      <p:cBhvr>
                                        <p:cTn id="156" dur="1" fill="hold">
                                          <p:stCondLst>
                                            <p:cond delay="0"/>
                                          </p:stCondLst>
                                        </p:cTn>
                                        <p:tgtEl>
                                          <p:spTgt spid="20"/>
                                        </p:tgtEl>
                                        <p:attrNameLst>
                                          <p:attrName>style.visibility</p:attrName>
                                        </p:attrNameLst>
                                      </p:cBhvr>
                                      <p:to>
                                        <p:strVal val="visible"/>
                                      </p:to>
                                    </p:set>
                                    <p:animEffect transition="in" filter="dissolve">
                                      <p:cBhvr>
                                        <p:cTn id="157" dur="500"/>
                                        <p:tgtEl>
                                          <p:spTgt spid="20"/>
                                        </p:tgtEl>
                                      </p:cBhvr>
                                    </p:animEffect>
                                  </p:childTnLst>
                                </p:cTn>
                              </p:par>
                            </p:childTnLst>
                          </p:cTn>
                        </p:par>
                        <p:par>
                          <p:cTn id="158" fill="hold">
                            <p:stCondLst>
                              <p:cond delay="1000"/>
                            </p:stCondLst>
                            <p:childTnLst>
                              <p:par>
                                <p:cTn id="159" presetID="9" presetClass="entr" presetSubtype="0" fill="hold" nodeType="afterEffect">
                                  <p:stCondLst>
                                    <p:cond delay="0"/>
                                  </p:stCondLst>
                                  <p:childTnLst>
                                    <p:set>
                                      <p:cBhvr>
                                        <p:cTn id="160" dur="1" fill="hold">
                                          <p:stCondLst>
                                            <p:cond delay="0"/>
                                          </p:stCondLst>
                                        </p:cTn>
                                        <p:tgtEl>
                                          <p:spTgt spid="43"/>
                                        </p:tgtEl>
                                        <p:attrNameLst>
                                          <p:attrName>style.visibility</p:attrName>
                                        </p:attrNameLst>
                                      </p:cBhvr>
                                      <p:to>
                                        <p:strVal val="visible"/>
                                      </p:to>
                                    </p:set>
                                    <p:animEffect transition="in" filter="dissolve">
                                      <p:cBhvr>
                                        <p:cTn id="161" dur="500"/>
                                        <p:tgtEl>
                                          <p:spTgt spid="43"/>
                                        </p:tgtEl>
                                      </p:cBhvr>
                                    </p:animEffect>
                                  </p:childTnLst>
                                </p:cTn>
                              </p:par>
                            </p:childTnLst>
                          </p:cTn>
                        </p:par>
                        <p:par>
                          <p:cTn id="162" fill="hold">
                            <p:stCondLst>
                              <p:cond delay="1500"/>
                            </p:stCondLst>
                            <p:childTnLst>
                              <p:par>
                                <p:cTn id="163" presetID="2" presetClass="entr" presetSubtype="4" fill="hold" grpId="0" nodeType="afterEffect">
                                  <p:stCondLst>
                                    <p:cond delay="0"/>
                                  </p:stCondLst>
                                  <p:childTnLst>
                                    <p:set>
                                      <p:cBhvr>
                                        <p:cTn id="164" dur="1" fill="hold">
                                          <p:stCondLst>
                                            <p:cond delay="0"/>
                                          </p:stCondLst>
                                        </p:cTn>
                                        <p:tgtEl>
                                          <p:spTgt spid="97"/>
                                        </p:tgtEl>
                                        <p:attrNameLst>
                                          <p:attrName>style.visibility</p:attrName>
                                        </p:attrNameLst>
                                      </p:cBhvr>
                                      <p:to>
                                        <p:strVal val="visible"/>
                                      </p:to>
                                    </p:set>
                                    <p:anim calcmode="lin" valueType="num">
                                      <p:cBhvr additive="base">
                                        <p:cTn id="165" dur="500" fill="hold"/>
                                        <p:tgtEl>
                                          <p:spTgt spid="97"/>
                                        </p:tgtEl>
                                        <p:attrNameLst>
                                          <p:attrName>ppt_x</p:attrName>
                                        </p:attrNameLst>
                                      </p:cBhvr>
                                      <p:tavLst>
                                        <p:tav tm="0">
                                          <p:val>
                                            <p:strVal val="#ppt_x"/>
                                          </p:val>
                                        </p:tav>
                                        <p:tav tm="100000">
                                          <p:val>
                                            <p:strVal val="#ppt_x"/>
                                          </p:val>
                                        </p:tav>
                                      </p:tavLst>
                                    </p:anim>
                                    <p:anim calcmode="lin" valueType="num">
                                      <p:cBhvr additive="base">
                                        <p:cTn id="166" dur="500" fill="hold"/>
                                        <p:tgtEl>
                                          <p:spTgt spid="97"/>
                                        </p:tgtEl>
                                        <p:attrNameLst>
                                          <p:attrName>ppt_y</p:attrName>
                                        </p:attrNameLst>
                                      </p:cBhvr>
                                      <p:tavLst>
                                        <p:tav tm="0">
                                          <p:val>
                                            <p:strVal val="1+#ppt_h/2"/>
                                          </p:val>
                                        </p:tav>
                                        <p:tav tm="100000">
                                          <p:val>
                                            <p:strVal val="#ppt_y"/>
                                          </p:val>
                                        </p:tav>
                                      </p:tavLst>
                                    </p:anim>
                                  </p:childTnLst>
                                </p:cTn>
                              </p:par>
                            </p:childTnLst>
                          </p:cTn>
                        </p:par>
                        <p:par>
                          <p:cTn id="167" fill="hold">
                            <p:stCondLst>
                              <p:cond delay="2000"/>
                            </p:stCondLst>
                            <p:childTnLst>
                              <p:par>
                                <p:cTn id="168" presetID="9" presetClass="entr" presetSubtype="0" fill="hold" nodeType="afterEffect">
                                  <p:stCondLst>
                                    <p:cond delay="0"/>
                                  </p:stCondLst>
                                  <p:childTnLst>
                                    <p:set>
                                      <p:cBhvr>
                                        <p:cTn id="169" dur="1" fill="hold">
                                          <p:stCondLst>
                                            <p:cond delay="0"/>
                                          </p:stCondLst>
                                        </p:cTn>
                                        <p:tgtEl>
                                          <p:spTgt spid="46"/>
                                        </p:tgtEl>
                                        <p:attrNameLst>
                                          <p:attrName>style.visibility</p:attrName>
                                        </p:attrNameLst>
                                      </p:cBhvr>
                                      <p:to>
                                        <p:strVal val="visible"/>
                                      </p:to>
                                    </p:set>
                                    <p:animEffect transition="in" filter="dissolve">
                                      <p:cBhvr>
                                        <p:cTn id="170" dur="500"/>
                                        <p:tgtEl>
                                          <p:spTgt spid="46"/>
                                        </p:tgtEl>
                                      </p:cBhvr>
                                    </p:animEffect>
                                  </p:childTnLst>
                                </p:cTn>
                              </p:par>
                              <p:par>
                                <p:cTn id="171" presetID="9" presetClass="entr" presetSubtype="0" fill="hold" nodeType="withEffect">
                                  <p:stCondLst>
                                    <p:cond delay="0"/>
                                  </p:stCondLst>
                                  <p:childTnLst>
                                    <p:set>
                                      <p:cBhvr>
                                        <p:cTn id="172" dur="1" fill="hold">
                                          <p:stCondLst>
                                            <p:cond delay="0"/>
                                          </p:stCondLst>
                                        </p:cTn>
                                        <p:tgtEl>
                                          <p:spTgt spid="49"/>
                                        </p:tgtEl>
                                        <p:attrNameLst>
                                          <p:attrName>style.visibility</p:attrName>
                                        </p:attrNameLst>
                                      </p:cBhvr>
                                      <p:to>
                                        <p:strVal val="visible"/>
                                      </p:to>
                                    </p:set>
                                    <p:animEffect transition="in" filter="dissolve">
                                      <p:cBhvr>
                                        <p:cTn id="17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utoUpdateAnimBg="0"/>
      <p:bldP spid="61" grpId="0" build="p"/>
      <p:bldP spid="37" grpId="0" animBg="1"/>
      <p:bldP spid="39" grpId="0"/>
      <p:bldP spid="41" grpId="0"/>
      <p:bldP spid="42" grpId="0" animBg="1"/>
      <p:bldP spid="52" grpId="0"/>
      <p:bldP spid="53" grpId="0" animBg="1"/>
      <p:bldP spid="63" grpId="0" animBg="1"/>
      <p:bldP spid="64" grpId="0"/>
      <p:bldP spid="66" grpId="0"/>
      <p:bldP spid="67" grpId="0"/>
      <p:bldP spid="91" grpId="0" animBg="1"/>
      <p:bldP spid="93" grpId="0" animBg="1"/>
      <p:bldP spid="94" grpId="0" animBg="1"/>
      <p:bldP spid="95" grpId="0" animBg="1"/>
      <p:bldP spid="4" grpId="0"/>
      <p:bldP spid="6" grpId="0"/>
      <p:bldP spid="7" grpId="0"/>
      <p:bldP spid="8" grpId="0"/>
      <p:bldP spid="9" grpId="0"/>
      <p:bldP spid="96" grpId="0" autoUpdateAnimBg="0"/>
      <p:bldP spid="10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Why do Nations Adopt </a:t>
            </a:r>
            <a:br>
              <a:rPr lang="en-US" dirty="0"/>
            </a:br>
            <a:r>
              <a:rPr lang="en-US" dirty="0"/>
              <a:t>Trade Restrictions?</a:t>
            </a:r>
          </a:p>
        </p:txBody>
      </p:sp>
    </p:spTree>
    <p:extLst>
      <p:ext uri="{BB962C8B-B14F-4D97-AF65-F5344CB8AC3E}">
        <p14:creationId xmlns:p14="http://schemas.microsoft.com/office/powerpoint/2010/main" val="37335008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500" dirty="0">
                <a:solidFill>
                  <a:srgbClr val="32302A"/>
                </a:solidFill>
              </a:rPr>
              <a:t>Proponents of trade restrictions </a:t>
            </a:r>
            <a:r>
              <a:rPr lang="en-US" sz="2500" dirty="0" smtClean="0">
                <a:solidFill>
                  <a:srgbClr val="32302A"/>
                </a:solidFill>
              </a:rPr>
              <a:t>often use </a:t>
            </a:r>
            <a:r>
              <a:rPr lang="en-US" sz="2500" dirty="0">
                <a:solidFill>
                  <a:srgbClr val="32302A"/>
                </a:solidFill>
              </a:rPr>
              <a:t>the following arguments in an effort </a:t>
            </a:r>
            <a:r>
              <a:rPr lang="en-US" sz="2500" dirty="0" smtClean="0">
                <a:solidFill>
                  <a:srgbClr val="32302A"/>
                </a:solidFill>
              </a:rPr>
              <a:t>to </a:t>
            </a:r>
            <a:r>
              <a:rPr lang="en-US" sz="2500" dirty="0">
                <a:solidFill>
                  <a:srgbClr val="32302A"/>
                </a:solidFill>
              </a:rPr>
              <a:t>justify their position:</a:t>
            </a:r>
          </a:p>
          <a:p>
            <a:pPr marL="631825" lvl="1" indent="-231775"/>
            <a:r>
              <a:rPr lang="en-US" sz="2500" b="1" i="1" dirty="0">
                <a:solidFill>
                  <a:srgbClr val="32302A"/>
                </a:solidFill>
              </a:rPr>
              <a:t>National defense argument</a:t>
            </a:r>
            <a:r>
              <a:rPr lang="en-US" sz="2500" dirty="0">
                <a:solidFill>
                  <a:srgbClr val="32302A"/>
                </a:solidFill>
              </a:rPr>
              <a:t>:</a:t>
            </a:r>
            <a:br>
              <a:rPr lang="en-US" sz="2500" dirty="0">
                <a:solidFill>
                  <a:srgbClr val="32302A"/>
                </a:solidFill>
              </a:rPr>
            </a:br>
            <a:r>
              <a:rPr lang="en-US" sz="2500" dirty="0">
                <a:solidFill>
                  <a:srgbClr val="32302A"/>
                </a:solidFill>
              </a:rPr>
              <a:t>domestic industry is needed for national defense purposes.</a:t>
            </a:r>
          </a:p>
          <a:p>
            <a:pPr marL="631825" lvl="1" indent="-231775"/>
            <a:r>
              <a:rPr lang="en-US" sz="2500" b="1" i="1" dirty="0">
                <a:solidFill>
                  <a:srgbClr val="32302A"/>
                </a:solidFill>
              </a:rPr>
              <a:t>Dumping</a:t>
            </a:r>
            <a:r>
              <a:rPr lang="en-US" sz="2500" dirty="0">
                <a:solidFill>
                  <a:srgbClr val="32302A"/>
                </a:solidFill>
              </a:rPr>
              <a:t>:</a:t>
            </a:r>
            <a:br>
              <a:rPr lang="en-US" sz="2500" dirty="0">
                <a:solidFill>
                  <a:srgbClr val="32302A"/>
                </a:solidFill>
              </a:rPr>
            </a:br>
            <a:r>
              <a:rPr lang="en-US" sz="2500" dirty="0">
                <a:solidFill>
                  <a:srgbClr val="32302A"/>
                </a:solidFill>
              </a:rPr>
              <a:t>the sale of goods abroad at a price below the cost of production (and below the domestic market price of the exporting nation).</a:t>
            </a:r>
          </a:p>
          <a:p>
            <a:pPr marL="1031875" lvl="2" indent="-231775"/>
            <a:r>
              <a:rPr lang="en-US" sz="2500" dirty="0">
                <a:solidFill>
                  <a:srgbClr val="32302A"/>
                </a:solidFill>
              </a:rPr>
              <a:t>Dumping is illegal under U.S. law.</a:t>
            </a:r>
          </a:p>
          <a:p>
            <a:pPr marL="631825" lvl="1" indent="-231775"/>
            <a:r>
              <a:rPr lang="en-US" sz="2500" b="1" i="1" dirty="0">
                <a:solidFill>
                  <a:srgbClr val="32302A"/>
                </a:solidFill>
              </a:rPr>
              <a:t>Infant Industry argument</a:t>
            </a:r>
            <a:r>
              <a:rPr lang="en-US" sz="2500" dirty="0">
                <a:solidFill>
                  <a:srgbClr val="32302A"/>
                </a:solidFill>
              </a:rPr>
              <a:t>:</a:t>
            </a:r>
            <a:br>
              <a:rPr lang="en-US" sz="2500" dirty="0">
                <a:solidFill>
                  <a:srgbClr val="32302A"/>
                </a:solidFill>
              </a:rPr>
            </a:br>
            <a:r>
              <a:rPr lang="en-US" sz="2500" dirty="0">
                <a:solidFill>
                  <a:srgbClr val="32302A"/>
                </a:solidFill>
              </a:rPr>
              <a:t>new industry needs protection so it can mature.</a:t>
            </a:r>
          </a:p>
        </p:txBody>
      </p:sp>
      <p:sp>
        <p:nvSpPr>
          <p:cNvPr id="6" name="Title 1"/>
          <p:cNvSpPr>
            <a:spLocks noGrp="1"/>
          </p:cNvSpPr>
          <p:nvPr>
            <p:ph type="title"/>
          </p:nvPr>
        </p:nvSpPr>
        <p:spPr>
          <a:xfrm>
            <a:off x="119569" y="128078"/>
            <a:ext cx="8904855" cy="1252665"/>
          </a:xfrm>
        </p:spPr>
        <p:txBody>
          <a:bodyPr/>
          <a:lstStyle/>
          <a:p>
            <a:r>
              <a:rPr lang="en-US" dirty="0"/>
              <a:t>Arguments Used to </a:t>
            </a:r>
            <a:br>
              <a:rPr lang="en-US" dirty="0"/>
            </a:br>
            <a:r>
              <a:rPr lang="en-US" dirty="0"/>
              <a:t>Justify Trade Restrictions</a:t>
            </a:r>
          </a:p>
        </p:txBody>
      </p:sp>
    </p:spTree>
    <p:extLst>
      <p:ext uri="{BB962C8B-B14F-4D97-AF65-F5344CB8AC3E}">
        <p14:creationId xmlns:p14="http://schemas.microsoft.com/office/powerpoint/2010/main" val="179217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When considering the merits of anti-dumping restrictions, remember that:</a:t>
            </a:r>
          </a:p>
          <a:p>
            <a:pPr marL="631825" lvl="1" indent="-231775"/>
            <a:r>
              <a:rPr lang="en-US" dirty="0">
                <a:solidFill>
                  <a:srgbClr val="32302A"/>
                </a:solidFill>
              </a:rPr>
              <a:t>Firms with large inventories (either </a:t>
            </a:r>
            <a:r>
              <a:rPr lang="en-US" dirty="0" smtClean="0">
                <a:solidFill>
                  <a:srgbClr val="32302A"/>
                </a:solidFill>
              </a:rPr>
              <a:t>domestic or </a:t>
            </a:r>
            <a:r>
              <a:rPr lang="en-US" dirty="0">
                <a:solidFill>
                  <a:srgbClr val="32302A"/>
                </a:solidFill>
              </a:rPr>
              <a:t>abroad) </a:t>
            </a:r>
            <a:r>
              <a:rPr lang="en-US" dirty="0" smtClean="0">
                <a:solidFill>
                  <a:srgbClr val="32302A"/>
                </a:solidFill>
              </a:rPr>
              <a:t/>
            </a:r>
            <a:br>
              <a:rPr lang="en-US" dirty="0" smtClean="0">
                <a:solidFill>
                  <a:srgbClr val="32302A"/>
                </a:solidFill>
              </a:rPr>
            </a:br>
            <a:r>
              <a:rPr lang="en-US" dirty="0" smtClean="0">
                <a:solidFill>
                  <a:srgbClr val="32302A"/>
                </a:solidFill>
              </a:rPr>
              <a:t>may </a:t>
            </a:r>
            <a:r>
              <a:rPr lang="en-US" dirty="0">
                <a:solidFill>
                  <a:srgbClr val="32302A"/>
                </a:solidFill>
              </a:rPr>
              <a:t>find it in their interest to offer goods at prices below their original cost of production.</a:t>
            </a:r>
          </a:p>
          <a:p>
            <a:pPr marL="631825" lvl="1" indent="-231775"/>
            <a:r>
              <a:rPr lang="en-US" dirty="0">
                <a:solidFill>
                  <a:srgbClr val="32302A"/>
                </a:solidFill>
              </a:rPr>
              <a:t>Domestic firms are legally allowed to engage in </a:t>
            </a:r>
            <a:r>
              <a:rPr lang="en-US" dirty="0" smtClean="0">
                <a:solidFill>
                  <a:srgbClr val="32302A"/>
                </a:solidFill>
              </a:rPr>
              <a:t>this practice</a:t>
            </a:r>
            <a:r>
              <a:rPr lang="en-US" dirty="0">
                <a:solidFill>
                  <a:srgbClr val="32302A"/>
                </a:solidFill>
              </a:rPr>
              <a:t>.</a:t>
            </a:r>
          </a:p>
          <a:p>
            <a:pPr marL="631825" lvl="1" indent="-231775"/>
            <a:r>
              <a:rPr lang="en-US" dirty="0">
                <a:solidFill>
                  <a:srgbClr val="32302A"/>
                </a:solidFill>
              </a:rPr>
              <a:t>Lower prices benefit domestic consumers.</a:t>
            </a:r>
          </a:p>
        </p:txBody>
      </p:sp>
      <p:sp>
        <p:nvSpPr>
          <p:cNvPr id="6" name="Title 1"/>
          <p:cNvSpPr>
            <a:spLocks noGrp="1"/>
          </p:cNvSpPr>
          <p:nvPr>
            <p:ph type="title"/>
          </p:nvPr>
        </p:nvSpPr>
        <p:spPr>
          <a:xfrm>
            <a:off x="119569" y="128078"/>
            <a:ext cx="8904855" cy="1289241"/>
          </a:xfrm>
        </p:spPr>
        <p:txBody>
          <a:bodyPr/>
          <a:lstStyle/>
          <a:p>
            <a:r>
              <a:rPr lang="en-US" dirty="0"/>
              <a:t>A Few Additional Issues</a:t>
            </a:r>
            <a:br>
              <a:rPr lang="en-US" dirty="0"/>
            </a:br>
            <a:r>
              <a:rPr lang="en-US" dirty="0"/>
              <a:t>Related to Dumping</a:t>
            </a:r>
          </a:p>
        </p:txBody>
      </p:sp>
    </p:spTree>
    <p:extLst>
      <p:ext uri="{BB962C8B-B14F-4D97-AF65-F5344CB8AC3E}">
        <p14:creationId xmlns:p14="http://schemas.microsoft.com/office/powerpoint/2010/main" val="179217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5084064" y="150333"/>
            <a:ext cx="3821778"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170214"/>
            <a:ext cx="8904855" cy="1239915"/>
          </a:xfrm>
        </p:spPr>
        <p:txBody>
          <a:bodyPr/>
          <a:lstStyle/>
          <a:p>
            <a:r>
              <a:rPr lang="en-US" dirty="0"/>
              <a:t>The Growth of the </a:t>
            </a:r>
            <a:r>
              <a:rPr lang="en-US" dirty="0" smtClean="0"/>
              <a:t/>
            </a:r>
            <a:br>
              <a:rPr lang="en-US" dirty="0" smtClean="0"/>
            </a:br>
            <a:r>
              <a:rPr lang="en-US" dirty="0" smtClean="0"/>
              <a:t>U.S</a:t>
            </a:r>
            <a:r>
              <a:rPr lang="en-US" dirty="0"/>
              <a:t>. Trade Sector</a:t>
            </a:r>
          </a:p>
        </p:txBody>
      </p:sp>
      <p:sp>
        <p:nvSpPr>
          <p:cNvPr id="196" name="Content Placeholder 2"/>
          <p:cNvSpPr>
            <a:spLocks noGrp="1"/>
          </p:cNvSpPr>
          <p:nvPr>
            <p:ph idx="1"/>
          </p:nvPr>
        </p:nvSpPr>
        <p:spPr>
          <a:xfrm>
            <a:off x="63183" y="2138349"/>
            <a:ext cx="5020881" cy="3238161"/>
          </a:xfrm>
        </p:spPr>
        <p:txBody>
          <a:bodyPr/>
          <a:lstStyle/>
          <a:p>
            <a:pPr marL="169863" indent="-169863">
              <a:lnSpc>
                <a:spcPct val="90000"/>
              </a:lnSpc>
            </a:pPr>
            <a:r>
              <a:rPr lang="en-US" sz="2200" dirty="0">
                <a:solidFill>
                  <a:srgbClr val="32302A"/>
                </a:solidFill>
                <a:ea typeface="ＭＳ Ｐゴシック" pitchFamily="-107" charset="-128"/>
                <a:cs typeface="ＭＳ Ｐゴシック" pitchFamily="-107" charset="-128"/>
              </a:rPr>
              <a:t>As is shown here, both exports </a:t>
            </a:r>
            <a:r>
              <a:rPr lang="en-US" sz="2200" dirty="0" smtClean="0">
                <a:solidFill>
                  <a:srgbClr val="32302A"/>
                </a:solidFill>
                <a:ea typeface="ＭＳ Ｐゴシック" pitchFamily="-107" charset="-128"/>
                <a:cs typeface="ＭＳ Ｐゴシック" pitchFamily="-107" charset="-128"/>
              </a:rPr>
              <a:t>&amp; </a:t>
            </a:r>
            <a:r>
              <a:rPr lang="en-US" sz="2200" dirty="0">
                <a:solidFill>
                  <a:srgbClr val="32302A"/>
                </a:solidFill>
                <a:ea typeface="ＭＳ Ｐゴシック" pitchFamily="-107" charset="-128"/>
                <a:cs typeface="ＭＳ Ｐゴシック" pitchFamily="-107" charset="-128"/>
              </a:rPr>
              <a:t>imports have grown substantially as a share of the U.S. economy during the last several decades.  Their growth has accelerated since 1980.</a:t>
            </a:r>
          </a:p>
          <a:p>
            <a:pPr marL="169863" indent="-169863">
              <a:lnSpc>
                <a:spcPct val="90000"/>
              </a:lnSpc>
            </a:pPr>
            <a:r>
              <a:rPr lang="en-US" sz="2200" dirty="0">
                <a:solidFill>
                  <a:srgbClr val="32302A"/>
                </a:solidFill>
                <a:ea typeface="ＭＳ Ｐゴシック" pitchFamily="-107" charset="-128"/>
                <a:cs typeface="ＭＳ Ｐゴシック" pitchFamily="-107" charset="-128"/>
              </a:rPr>
              <a:t>Reductions in </a:t>
            </a:r>
            <a:r>
              <a:rPr lang="en-US" sz="2200" dirty="0" smtClean="0">
                <a:solidFill>
                  <a:srgbClr val="32302A"/>
                </a:solidFill>
                <a:ea typeface="ＭＳ Ｐゴシック" pitchFamily="-107" charset="-128"/>
                <a:cs typeface="ＭＳ Ｐゴシック" pitchFamily="-107" charset="-128"/>
              </a:rPr>
              <a:t>both transportation </a:t>
            </a:r>
            <a:r>
              <a:rPr lang="en-US" sz="2200" dirty="0">
                <a:solidFill>
                  <a:srgbClr val="32302A"/>
                </a:solidFill>
                <a:ea typeface="ＭＳ Ｐゴシック" pitchFamily="-107" charset="-128"/>
                <a:cs typeface="ＭＳ Ｐゴシック" pitchFamily="-107" charset="-128"/>
              </a:rPr>
              <a:t>and communication costs, as well as lower trade barriers have contributed to this growth.</a:t>
            </a:r>
          </a:p>
        </p:txBody>
      </p:sp>
      <p:cxnSp>
        <p:nvCxnSpPr>
          <p:cNvPr id="4" name="Straight Connector 3"/>
          <p:cNvCxnSpPr/>
          <p:nvPr/>
        </p:nvCxnSpPr>
        <p:spPr>
          <a:xfrm>
            <a:off x="5576526" y="3364269"/>
            <a:ext cx="3073128"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90" name="Rectangle 532"/>
          <p:cNvSpPr>
            <a:spLocks noChangeArrowheads="1"/>
          </p:cNvSpPr>
          <p:nvPr/>
        </p:nvSpPr>
        <p:spPr bwMode="auto">
          <a:xfrm>
            <a:off x="5204630" y="249040"/>
            <a:ext cx="743793"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i="1" dirty="0">
                <a:solidFill>
                  <a:srgbClr val="000000"/>
                </a:solidFill>
                <a:latin typeface="Times New Roman" pitchFamily="18" charset="0"/>
                <a:cs typeface="Times New Roman" pitchFamily="18" charset="0"/>
              </a:rPr>
              <a:t>Imports</a:t>
            </a:r>
            <a:r>
              <a:rPr kumimoji="0" lang="en-US" sz="1200" b="0" i="1" dirty="0">
                <a:solidFill>
                  <a:srgbClr val="000000"/>
                </a:solidFill>
                <a:latin typeface="Times New Roman" pitchFamily="18" charset="0"/>
                <a:cs typeface="Times New Roman" pitchFamily="18" charset="0"/>
              </a:rPr>
              <a:t/>
            </a:r>
            <a:br>
              <a:rPr kumimoji="0" lang="en-US" sz="1200" b="0" i="1"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 of GDP)</a:t>
            </a:r>
          </a:p>
        </p:txBody>
      </p:sp>
      <p:sp>
        <p:nvSpPr>
          <p:cNvPr id="91" name="Line 662"/>
          <p:cNvSpPr>
            <a:spLocks noChangeShapeType="1"/>
          </p:cNvSpPr>
          <p:nvPr/>
        </p:nvSpPr>
        <p:spPr bwMode="auto">
          <a:xfrm rot="-5400000">
            <a:off x="6023716"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2" name="Freeform 663"/>
          <p:cNvSpPr>
            <a:spLocks/>
          </p:cNvSpPr>
          <p:nvPr/>
        </p:nvSpPr>
        <p:spPr bwMode="auto">
          <a:xfrm>
            <a:off x="5445867" y="604322"/>
            <a:ext cx="3298825" cy="2326450"/>
          </a:xfrm>
          <a:custGeom>
            <a:avLst/>
            <a:gdLst/>
            <a:ahLst/>
            <a:cxnLst>
              <a:cxn ang="0">
                <a:pos x="0" y="0"/>
              </a:cxn>
              <a:cxn ang="0">
                <a:pos x="3" y="1380"/>
              </a:cxn>
              <a:cxn ang="0">
                <a:pos x="1719" y="1380"/>
              </a:cxn>
            </a:cxnLst>
            <a:rect l="0" t="0" r="r" b="b"/>
            <a:pathLst>
              <a:path w="1719" h="1380">
                <a:moveTo>
                  <a:pt x="0" y="0"/>
                </a:moveTo>
                <a:lnTo>
                  <a:pt x="3" y="1380"/>
                </a:lnTo>
                <a:lnTo>
                  <a:pt x="1719" y="1380"/>
                </a:lnTo>
              </a:path>
            </a:pathLst>
          </a:custGeom>
          <a:noFill/>
          <a:ln w="28575" cmpd="sng">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3" name="Line 664"/>
          <p:cNvSpPr>
            <a:spLocks noChangeShapeType="1"/>
          </p:cNvSpPr>
          <p:nvPr/>
        </p:nvSpPr>
        <p:spPr bwMode="auto">
          <a:xfrm>
            <a:off x="5439517" y="1286122"/>
            <a:ext cx="107950"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4" name="Line 665"/>
          <p:cNvSpPr>
            <a:spLocks noChangeShapeType="1"/>
          </p:cNvSpPr>
          <p:nvPr/>
        </p:nvSpPr>
        <p:spPr bwMode="auto">
          <a:xfrm>
            <a:off x="5439517" y="1825872"/>
            <a:ext cx="107950"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5" name="Line 666"/>
          <p:cNvSpPr>
            <a:spLocks noChangeShapeType="1"/>
          </p:cNvSpPr>
          <p:nvPr/>
        </p:nvSpPr>
        <p:spPr bwMode="auto">
          <a:xfrm>
            <a:off x="5439517" y="2387847"/>
            <a:ext cx="107950"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6" name="Line 667"/>
          <p:cNvSpPr>
            <a:spLocks noChangeShapeType="1"/>
          </p:cNvSpPr>
          <p:nvPr/>
        </p:nvSpPr>
        <p:spPr bwMode="auto">
          <a:xfrm rot="-5400000">
            <a:off x="5703041"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7" name="Line 668"/>
          <p:cNvSpPr>
            <a:spLocks noChangeShapeType="1"/>
          </p:cNvSpPr>
          <p:nvPr/>
        </p:nvSpPr>
        <p:spPr bwMode="auto">
          <a:xfrm rot="-5400000">
            <a:off x="6344391"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8" name="Line 669"/>
          <p:cNvSpPr>
            <a:spLocks noChangeShapeType="1"/>
          </p:cNvSpPr>
          <p:nvPr/>
        </p:nvSpPr>
        <p:spPr bwMode="auto">
          <a:xfrm rot="-5400000">
            <a:off x="6987329"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9" name="Line 670"/>
          <p:cNvSpPr>
            <a:spLocks noChangeShapeType="1"/>
          </p:cNvSpPr>
          <p:nvPr/>
        </p:nvSpPr>
        <p:spPr bwMode="auto">
          <a:xfrm rot="-5400000">
            <a:off x="7308004"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0" name="Line 671"/>
          <p:cNvSpPr>
            <a:spLocks noChangeShapeType="1"/>
          </p:cNvSpPr>
          <p:nvPr/>
        </p:nvSpPr>
        <p:spPr bwMode="auto">
          <a:xfrm rot="-5400000">
            <a:off x="7628679"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1" name="Line 672"/>
          <p:cNvSpPr>
            <a:spLocks noChangeShapeType="1"/>
          </p:cNvSpPr>
          <p:nvPr/>
        </p:nvSpPr>
        <p:spPr bwMode="auto">
          <a:xfrm rot="-5400000">
            <a:off x="7949354"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2" name="Line 673"/>
          <p:cNvSpPr>
            <a:spLocks noChangeShapeType="1"/>
          </p:cNvSpPr>
          <p:nvPr/>
        </p:nvSpPr>
        <p:spPr bwMode="auto">
          <a:xfrm rot="-5400000">
            <a:off x="8271616"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3" name="Rectangle 674"/>
          <p:cNvSpPr>
            <a:spLocks noChangeArrowheads="1"/>
          </p:cNvSpPr>
          <p:nvPr/>
        </p:nvSpPr>
        <p:spPr bwMode="auto">
          <a:xfrm>
            <a:off x="5224611" y="1691760"/>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10</a:t>
            </a:r>
          </a:p>
        </p:txBody>
      </p:sp>
      <p:sp>
        <p:nvSpPr>
          <p:cNvPr id="104" name="Rectangle 675"/>
          <p:cNvSpPr>
            <a:spLocks noChangeArrowheads="1"/>
          </p:cNvSpPr>
          <p:nvPr/>
        </p:nvSpPr>
        <p:spPr bwMode="auto">
          <a:xfrm>
            <a:off x="5224611" y="1153597"/>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15</a:t>
            </a:r>
          </a:p>
        </p:txBody>
      </p:sp>
      <p:sp>
        <p:nvSpPr>
          <p:cNvPr id="105" name="Rectangle 676"/>
          <p:cNvSpPr>
            <a:spLocks noChangeArrowheads="1"/>
          </p:cNvSpPr>
          <p:nvPr/>
        </p:nvSpPr>
        <p:spPr bwMode="auto">
          <a:xfrm>
            <a:off x="5314379" y="2263260"/>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5</a:t>
            </a:r>
          </a:p>
        </p:txBody>
      </p:sp>
      <p:sp>
        <p:nvSpPr>
          <p:cNvPr id="106" name="Line 697"/>
          <p:cNvSpPr>
            <a:spLocks noChangeShapeType="1"/>
          </p:cNvSpPr>
          <p:nvPr/>
        </p:nvSpPr>
        <p:spPr bwMode="auto">
          <a:xfrm rot="-5400000">
            <a:off x="6665066"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7" name="Rectangle 699"/>
          <p:cNvSpPr>
            <a:spLocks noChangeArrowheads="1"/>
          </p:cNvSpPr>
          <p:nvPr/>
        </p:nvSpPr>
        <p:spPr bwMode="auto">
          <a:xfrm>
            <a:off x="5279243" y="296645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1960</a:t>
            </a:r>
          </a:p>
        </p:txBody>
      </p:sp>
      <p:sp>
        <p:nvSpPr>
          <p:cNvPr id="108" name="Rectangle 700"/>
          <p:cNvSpPr>
            <a:spLocks noChangeArrowheads="1"/>
          </p:cNvSpPr>
          <p:nvPr/>
        </p:nvSpPr>
        <p:spPr bwMode="auto">
          <a:xfrm>
            <a:off x="5914243" y="296645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1970</a:t>
            </a:r>
          </a:p>
        </p:txBody>
      </p:sp>
      <p:sp>
        <p:nvSpPr>
          <p:cNvPr id="109" name="Rectangle 701"/>
          <p:cNvSpPr>
            <a:spLocks noChangeArrowheads="1"/>
          </p:cNvSpPr>
          <p:nvPr/>
        </p:nvSpPr>
        <p:spPr bwMode="auto">
          <a:xfrm>
            <a:off x="6549243" y="296645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1980</a:t>
            </a:r>
          </a:p>
        </p:txBody>
      </p:sp>
      <p:sp>
        <p:nvSpPr>
          <p:cNvPr id="110" name="Rectangle 702"/>
          <p:cNvSpPr>
            <a:spLocks noChangeArrowheads="1"/>
          </p:cNvSpPr>
          <p:nvPr/>
        </p:nvSpPr>
        <p:spPr bwMode="auto">
          <a:xfrm>
            <a:off x="7187418" y="296645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1990</a:t>
            </a:r>
          </a:p>
        </p:txBody>
      </p:sp>
      <p:sp>
        <p:nvSpPr>
          <p:cNvPr id="111" name="Rectangle 703"/>
          <p:cNvSpPr>
            <a:spLocks noChangeArrowheads="1"/>
          </p:cNvSpPr>
          <p:nvPr/>
        </p:nvSpPr>
        <p:spPr bwMode="auto">
          <a:xfrm>
            <a:off x="7835118" y="297280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2000</a:t>
            </a:r>
          </a:p>
        </p:txBody>
      </p:sp>
      <p:sp>
        <p:nvSpPr>
          <p:cNvPr id="112" name="Line 664"/>
          <p:cNvSpPr>
            <a:spLocks noChangeShapeType="1"/>
          </p:cNvSpPr>
          <p:nvPr/>
        </p:nvSpPr>
        <p:spPr bwMode="auto">
          <a:xfrm>
            <a:off x="5439517" y="736847"/>
            <a:ext cx="107950"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13" name="Rectangle 675"/>
          <p:cNvSpPr>
            <a:spLocks noChangeArrowheads="1"/>
          </p:cNvSpPr>
          <p:nvPr/>
        </p:nvSpPr>
        <p:spPr bwMode="auto">
          <a:xfrm>
            <a:off x="5224611" y="604322"/>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20</a:t>
            </a:r>
            <a:endParaRPr kumimoji="0" lang="en-US" sz="1400" b="0" dirty="0">
              <a:solidFill>
                <a:srgbClr val="000000"/>
              </a:solidFill>
              <a:latin typeface="Times New Roman" pitchFamily="18" charset="0"/>
              <a:cs typeface="Times New Roman" pitchFamily="18" charset="0"/>
            </a:endParaRPr>
          </a:p>
        </p:txBody>
      </p:sp>
      <p:sp>
        <p:nvSpPr>
          <p:cNvPr id="114" name="Line 673"/>
          <p:cNvSpPr>
            <a:spLocks noChangeShapeType="1"/>
          </p:cNvSpPr>
          <p:nvPr/>
        </p:nvSpPr>
        <p:spPr bwMode="auto">
          <a:xfrm rot="16200000">
            <a:off x="8589116"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15" name="Rectangle 703"/>
          <p:cNvSpPr>
            <a:spLocks noChangeArrowheads="1"/>
          </p:cNvSpPr>
          <p:nvPr/>
        </p:nvSpPr>
        <p:spPr bwMode="auto">
          <a:xfrm>
            <a:off x="8470118" y="297280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2010</a:t>
            </a:r>
            <a:endParaRPr kumimoji="0" lang="en-US" sz="1400" b="0" dirty="0">
              <a:solidFill>
                <a:srgbClr val="000000"/>
              </a:solidFill>
              <a:latin typeface="Times New Roman" pitchFamily="18" charset="0"/>
              <a:cs typeface="Times New Roman" pitchFamily="18" charset="0"/>
            </a:endParaRPr>
          </a:p>
        </p:txBody>
      </p:sp>
      <p:sp>
        <p:nvSpPr>
          <p:cNvPr id="116" name="Freeform 115"/>
          <p:cNvSpPr/>
          <p:nvPr/>
        </p:nvSpPr>
        <p:spPr bwMode="auto">
          <a:xfrm>
            <a:off x="5468092" y="2230684"/>
            <a:ext cx="1471612" cy="285750"/>
          </a:xfrm>
          <a:custGeom>
            <a:avLst/>
            <a:gdLst>
              <a:gd name="connsiteX0" fmla="*/ 0 w 1471612"/>
              <a:gd name="connsiteY0" fmla="*/ 252413 h 285750"/>
              <a:gd name="connsiteX1" fmla="*/ 76200 w 1471612"/>
              <a:gd name="connsiteY1" fmla="*/ 285750 h 285750"/>
              <a:gd name="connsiteX2" fmla="*/ 123825 w 1471612"/>
              <a:gd name="connsiteY2" fmla="*/ 257175 h 285750"/>
              <a:gd name="connsiteX3" fmla="*/ 276225 w 1471612"/>
              <a:gd name="connsiteY3" fmla="*/ 271463 h 285750"/>
              <a:gd name="connsiteX4" fmla="*/ 347662 w 1471612"/>
              <a:gd name="connsiteY4" fmla="*/ 238125 h 285750"/>
              <a:gd name="connsiteX5" fmla="*/ 395287 w 1471612"/>
              <a:gd name="connsiteY5" fmla="*/ 204788 h 285750"/>
              <a:gd name="connsiteX6" fmla="*/ 447675 w 1471612"/>
              <a:gd name="connsiteY6" fmla="*/ 195263 h 285750"/>
              <a:gd name="connsiteX7" fmla="*/ 519112 w 1471612"/>
              <a:gd name="connsiteY7" fmla="*/ 133350 h 285750"/>
              <a:gd name="connsiteX8" fmla="*/ 585787 w 1471612"/>
              <a:gd name="connsiteY8" fmla="*/ 119063 h 285750"/>
              <a:gd name="connsiteX9" fmla="*/ 661987 w 1471612"/>
              <a:gd name="connsiteY9" fmla="*/ 85725 h 285750"/>
              <a:gd name="connsiteX10" fmla="*/ 719137 w 1471612"/>
              <a:gd name="connsiteY10" fmla="*/ 85725 h 285750"/>
              <a:gd name="connsiteX11" fmla="*/ 771525 w 1471612"/>
              <a:gd name="connsiteY11" fmla="*/ 47625 h 285750"/>
              <a:gd name="connsiteX12" fmla="*/ 914400 w 1471612"/>
              <a:gd name="connsiteY12" fmla="*/ 61913 h 285750"/>
              <a:gd name="connsiteX13" fmla="*/ 981075 w 1471612"/>
              <a:gd name="connsiteY13" fmla="*/ 138113 h 285750"/>
              <a:gd name="connsiteX14" fmla="*/ 1033462 w 1471612"/>
              <a:gd name="connsiteY14" fmla="*/ 76200 h 285750"/>
              <a:gd name="connsiteX15" fmla="*/ 1090612 w 1471612"/>
              <a:gd name="connsiteY15" fmla="*/ 23813 h 285750"/>
              <a:gd name="connsiteX16" fmla="*/ 1152525 w 1471612"/>
              <a:gd name="connsiteY16" fmla="*/ 0 h 285750"/>
              <a:gd name="connsiteX17" fmla="*/ 1233487 w 1471612"/>
              <a:gd name="connsiteY17" fmla="*/ 9525 h 285750"/>
              <a:gd name="connsiteX18" fmla="*/ 1314450 w 1471612"/>
              <a:gd name="connsiteY18" fmla="*/ 61913 h 285750"/>
              <a:gd name="connsiteX19" fmla="*/ 1423987 w 1471612"/>
              <a:gd name="connsiteY19" fmla="*/ 38100 h 285750"/>
              <a:gd name="connsiteX20" fmla="*/ 1471612 w 1471612"/>
              <a:gd name="connsiteY20" fmla="*/ 9525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71612" h="285750">
                <a:moveTo>
                  <a:pt x="0" y="252413"/>
                </a:moveTo>
                <a:lnTo>
                  <a:pt x="76200" y="285750"/>
                </a:lnTo>
                <a:lnTo>
                  <a:pt x="123825" y="257175"/>
                </a:lnTo>
                <a:lnTo>
                  <a:pt x="276225" y="271463"/>
                </a:lnTo>
                <a:lnTo>
                  <a:pt x="347662" y="238125"/>
                </a:lnTo>
                <a:lnTo>
                  <a:pt x="395287" y="204788"/>
                </a:lnTo>
                <a:lnTo>
                  <a:pt x="447675" y="195263"/>
                </a:lnTo>
                <a:lnTo>
                  <a:pt x="519112" y="133350"/>
                </a:lnTo>
                <a:lnTo>
                  <a:pt x="585787" y="119063"/>
                </a:lnTo>
                <a:lnTo>
                  <a:pt x="661987" y="85725"/>
                </a:lnTo>
                <a:lnTo>
                  <a:pt x="719137" y="85725"/>
                </a:lnTo>
                <a:lnTo>
                  <a:pt x="771525" y="47625"/>
                </a:lnTo>
                <a:lnTo>
                  <a:pt x="914400" y="61913"/>
                </a:lnTo>
                <a:lnTo>
                  <a:pt x="981075" y="138113"/>
                </a:lnTo>
                <a:lnTo>
                  <a:pt x="1033462" y="76200"/>
                </a:lnTo>
                <a:lnTo>
                  <a:pt x="1090612" y="23813"/>
                </a:lnTo>
                <a:lnTo>
                  <a:pt x="1152525" y="0"/>
                </a:lnTo>
                <a:lnTo>
                  <a:pt x="1233487" y="9525"/>
                </a:lnTo>
                <a:lnTo>
                  <a:pt x="1314450" y="61913"/>
                </a:lnTo>
                <a:lnTo>
                  <a:pt x="1423987" y="38100"/>
                </a:lnTo>
                <a:lnTo>
                  <a:pt x="1471612" y="9525"/>
                </a:lnTo>
              </a:path>
            </a:pathLst>
          </a:custGeom>
          <a:noFill/>
          <a:ln w="5715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400" b="1" i="0" u="none" strike="noStrike" cap="none" normalizeH="0" baseline="0">
              <a:ln>
                <a:noFill/>
              </a:ln>
              <a:solidFill>
                <a:schemeClr val="bg2"/>
              </a:solidFill>
              <a:effectLst/>
              <a:latin typeface="Times New Roman" pitchFamily="18" charset="0"/>
              <a:cs typeface="Times New Roman" pitchFamily="18" charset="0"/>
            </a:endParaRPr>
          </a:p>
        </p:txBody>
      </p:sp>
      <p:sp>
        <p:nvSpPr>
          <p:cNvPr id="117" name="Freeform 116"/>
          <p:cNvSpPr/>
          <p:nvPr/>
        </p:nvSpPr>
        <p:spPr bwMode="auto">
          <a:xfrm>
            <a:off x="6944467" y="992434"/>
            <a:ext cx="1709737" cy="1243013"/>
          </a:xfrm>
          <a:custGeom>
            <a:avLst/>
            <a:gdLst>
              <a:gd name="connsiteX0" fmla="*/ 0 w 1709737"/>
              <a:gd name="connsiteY0" fmla="*/ 1243013 h 1243013"/>
              <a:gd name="connsiteX1" fmla="*/ 80962 w 1709737"/>
              <a:gd name="connsiteY1" fmla="*/ 1100138 h 1243013"/>
              <a:gd name="connsiteX2" fmla="*/ 142875 w 1709737"/>
              <a:gd name="connsiteY2" fmla="*/ 1095375 h 1243013"/>
              <a:gd name="connsiteX3" fmla="*/ 209550 w 1709737"/>
              <a:gd name="connsiteY3" fmla="*/ 1052513 h 1243013"/>
              <a:gd name="connsiteX4" fmla="*/ 266700 w 1709737"/>
              <a:gd name="connsiteY4" fmla="*/ 1038225 h 1243013"/>
              <a:gd name="connsiteX5" fmla="*/ 352425 w 1709737"/>
              <a:gd name="connsiteY5" fmla="*/ 1033463 h 1243013"/>
              <a:gd name="connsiteX6" fmla="*/ 447675 w 1709737"/>
              <a:gd name="connsiteY6" fmla="*/ 1014413 h 1243013"/>
              <a:gd name="connsiteX7" fmla="*/ 519112 w 1709737"/>
              <a:gd name="connsiteY7" fmla="*/ 1019175 h 1243013"/>
              <a:gd name="connsiteX8" fmla="*/ 604837 w 1709737"/>
              <a:gd name="connsiteY8" fmla="*/ 971550 h 1243013"/>
              <a:gd name="connsiteX9" fmla="*/ 666750 w 1709737"/>
              <a:gd name="connsiteY9" fmla="*/ 900113 h 1243013"/>
              <a:gd name="connsiteX10" fmla="*/ 709612 w 1709737"/>
              <a:gd name="connsiteY10" fmla="*/ 838200 h 1243013"/>
              <a:gd name="connsiteX11" fmla="*/ 833437 w 1709737"/>
              <a:gd name="connsiteY11" fmla="*/ 738188 h 1243013"/>
              <a:gd name="connsiteX12" fmla="*/ 947737 w 1709737"/>
              <a:gd name="connsiteY12" fmla="*/ 581025 h 1243013"/>
              <a:gd name="connsiteX13" fmla="*/ 1028700 w 1709737"/>
              <a:gd name="connsiteY13" fmla="*/ 438150 h 1243013"/>
              <a:gd name="connsiteX14" fmla="*/ 1104900 w 1709737"/>
              <a:gd name="connsiteY14" fmla="*/ 290513 h 1243013"/>
              <a:gd name="connsiteX15" fmla="*/ 1162050 w 1709737"/>
              <a:gd name="connsiteY15" fmla="*/ 342900 h 1243013"/>
              <a:gd name="connsiteX16" fmla="*/ 1295400 w 1709737"/>
              <a:gd name="connsiteY16" fmla="*/ 290513 h 1243013"/>
              <a:gd name="connsiteX17" fmla="*/ 1352550 w 1709737"/>
              <a:gd name="connsiteY17" fmla="*/ 176213 h 1243013"/>
              <a:gd name="connsiteX18" fmla="*/ 1571625 w 1709737"/>
              <a:gd name="connsiteY18" fmla="*/ 0 h 1243013"/>
              <a:gd name="connsiteX19" fmla="*/ 1647825 w 1709737"/>
              <a:gd name="connsiteY19" fmla="*/ 409575 h 1243013"/>
              <a:gd name="connsiteX20" fmla="*/ 1709737 w 1709737"/>
              <a:gd name="connsiteY20" fmla="*/ 176213 h 1243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09737" h="1243013">
                <a:moveTo>
                  <a:pt x="0" y="1243013"/>
                </a:moveTo>
                <a:lnTo>
                  <a:pt x="80962" y="1100138"/>
                </a:lnTo>
                <a:lnTo>
                  <a:pt x="142875" y="1095375"/>
                </a:lnTo>
                <a:lnTo>
                  <a:pt x="209550" y="1052513"/>
                </a:lnTo>
                <a:lnTo>
                  <a:pt x="266700" y="1038225"/>
                </a:lnTo>
                <a:lnTo>
                  <a:pt x="352425" y="1033463"/>
                </a:lnTo>
                <a:lnTo>
                  <a:pt x="447675" y="1014413"/>
                </a:lnTo>
                <a:lnTo>
                  <a:pt x="519112" y="1019175"/>
                </a:lnTo>
                <a:lnTo>
                  <a:pt x="604837" y="971550"/>
                </a:lnTo>
                <a:lnTo>
                  <a:pt x="666750" y="900113"/>
                </a:lnTo>
                <a:lnTo>
                  <a:pt x="709612" y="838200"/>
                </a:lnTo>
                <a:lnTo>
                  <a:pt x="833437" y="738188"/>
                </a:lnTo>
                <a:lnTo>
                  <a:pt x="947737" y="581025"/>
                </a:lnTo>
                <a:lnTo>
                  <a:pt x="1028700" y="438150"/>
                </a:lnTo>
                <a:lnTo>
                  <a:pt x="1104900" y="290513"/>
                </a:lnTo>
                <a:lnTo>
                  <a:pt x="1162050" y="342900"/>
                </a:lnTo>
                <a:lnTo>
                  <a:pt x="1295400" y="290513"/>
                </a:lnTo>
                <a:lnTo>
                  <a:pt x="1352550" y="176213"/>
                </a:lnTo>
                <a:lnTo>
                  <a:pt x="1571625" y="0"/>
                </a:lnTo>
                <a:lnTo>
                  <a:pt x="1647825" y="409575"/>
                </a:lnTo>
                <a:lnTo>
                  <a:pt x="1709737" y="176213"/>
                </a:lnTo>
              </a:path>
            </a:pathLst>
          </a:custGeom>
          <a:noFill/>
          <a:ln w="5715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400" b="1" i="0" u="none" strike="noStrike" cap="none" normalizeH="0" baseline="0">
              <a:ln>
                <a:noFill/>
              </a:ln>
              <a:solidFill>
                <a:schemeClr val="bg2"/>
              </a:solidFill>
              <a:effectLst/>
              <a:latin typeface="Times New Roman" pitchFamily="18" charset="0"/>
              <a:cs typeface="Times New Roman" pitchFamily="18" charset="0"/>
            </a:endParaRPr>
          </a:p>
        </p:txBody>
      </p:sp>
      <p:sp>
        <p:nvSpPr>
          <p:cNvPr id="118" name="Rectangle 545"/>
          <p:cNvSpPr>
            <a:spLocks noChangeArrowheads="1"/>
          </p:cNvSpPr>
          <p:nvPr/>
        </p:nvSpPr>
        <p:spPr bwMode="auto">
          <a:xfrm>
            <a:off x="5240973" y="3509391"/>
            <a:ext cx="743793"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i="1" dirty="0">
                <a:solidFill>
                  <a:srgbClr val="000000"/>
                </a:solidFill>
                <a:latin typeface="Times New Roman" pitchFamily="18" charset="0"/>
                <a:cs typeface="Times New Roman" pitchFamily="18" charset="0"/>
              </a:rPr>
              <a:t>Exports</a:t>
            </a:r>
            <a:r>
              <a:rPr kumimoji="0" lang="en-US" sz="1200" b="0" i="1" dirty="0">
                <a:solidFill>
                  <a:srgbClr val="000000"/>
                </a:solidFill>
                <a:latin typeface="Times New Roman" pitchFamily="18" charset="0"/>
                <a:cs typeface="Times New Roman" pitchFamily="18" charset="0"/>
              </a:rPr>
              <a:t/>
            </a:r>
            <a:br>
              <a:rPr kumimoji="0" lang="en-US" sz="1200" b="0" i="1"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 of GDP)</a:t>
            </a:r>
          </a:p>
        </p:txBody>
      </p:sp>
      <p:sp>
        <p:nvSpPr>
          <p:cNvPr id="119" name="Freeform 677"/>
          <p:cNvSpPr>
            <a:spLocks/>
          </p:cNvSpPr>
          <p:nvPr/>
        </p:nvSpPr>
        <p:spPr bwMode="auto">
          <a:xfrm>
            <a:off x="5457190" y="3838718"/>
            <a:ext cx="3298825" cy="2414826"/>
          </a:xfrm>
          <a:custGeom>
            <a:avLst/>
            <a:gdLst/>
            <a:ahLst/>
            <a:cxnLst>
              <a:cxn ang="0">
                <a:pos x="0" y="0"/>
              </a:cxn>
              <a:cxn ang="0">
                <a:pos x="3" y="1380"/>
              </a:cxn>
              <a:cxn ang="0">
                <a:pos x="1719" y="1380"/>
              </a:cxn>
            </a:cxnLst>
            <a:rect l="0" t="0" r="r" b="b"/>
            <a:pathLst>
              <a:path w="1719" h="1380">
                <a:moveTo>
                  <a:pt x="0" y="0"/>
                </a:moveTo>
                <a:lnTo>
                  <a:pt x="3" y="1380"/>
                </a:lnTo>
                <a:lnTo>
                  <a:pt x="1719" y="1380"/>
                </a:lnTo>
              </a:path>
            </a:pathLst>
          </a:custGeom>
          <a:noFill/>
          <a:ln w="28575" cmpd="sng">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0" name="Line 678"/>
          <p:cNvSpPr>
            <a:spLocks noChangeShapeType="1"/>
          </p:cNvSpPr>
          <p:nvPr/>
        </p:nvSpPr>
        <p:spPr bwMode="auto">
          <a:xfrm>
            <a:off x="5450840" y="4508421"/>
            <a:ext cx="109538"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1" name="Line 679"/>
          <p:cNvSpPr>
            <a:spLocks noChangeShapeType="1"/>
          </p:cNvSpPr>
          <p:nvPr/>
        </p:nvSpPr>
        <p:spPr bwMode="auto">
          <a:xfrm>
            <a:off x="5450840" y="5095796"/>
            <a:ext cx="109538"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2" name="Line 680"/>
          <p:cNvSpPr>
            <a:spLocks noChangeShapeType="1"/>
          </p:cNvSpPr>
          <p:nvPr/>
        </p:nvSpPr>
        <p:spPr bwMode="auto">
          <a:xfrm>
            <a:off x="5450840" y="5673955"/>
            <a:ext cx="109538"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3" name="Line 681"/>
          <p:cNvSpPr>
            <a:spLocks noChangeShapeType="1"/>
          </p:cNvSpPr>
          <p:nvPr/>
        </p:nvSpPr>
        <p:spPr bwMode="auto">
          <a:xfrm rot="-5400000">
            <a:off x="57302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4" name="Line 682"/>
          <p:cNvSpPr>
            <a:spLocks noChangeShapeType="1"/>
          </p:cNvSpPr>
          <p:nvPr/>
        </p:nvSpPr>
        <p:spPr bwMode="auto">
          <a:xfrm rot="-5400000">
            <a:off x="60477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5" name="Line 683"/>
          <p:cNvSpPr>
            <a:spLocks noChangeShapeType="1"/>
          </p:cNvSpPr>
          <p:nvPr/>
        </p:nvSpPr>
        <p:spPr bwMode="auto">
          <a:xfrm rot="-5400000">
            <a:off x="63652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68" name="Line 684"/>
          <p:cNvSpPr>
            <a:spLocks noChangeShapeType="1"/>
          </p:cNvSpPr>
          <p:nvPr/>
        </p:nvSpPr>
        <p:spPr bwMode="auto">
          <a:xfrm rot="-5400000">
            <a:off x="66827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69" name="Line 685"/>
          <p:cNvSpPr>
            <a:spLocks noChangeShapeType="1"/>
          </p:cNvSpPr>
          <p:nvPr/>
        </p:nvSpPr>
        <p:spPr bwMode="auto">
          <a:xfrm rot="-5400000">
            <a:off x="70002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70" name="Line 686"/>
          <p:cNvSpPr>
            <a:spLocks noChangeShapeType="1"/>
          </p:cNvSpPr>
          <p:nvPr/>
        </p:nvSpPr>
        <p:spPr bwMode="auto">
          <a:xfrm rot="-5400000">
            <a:off x="73177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71" name="Line 687"/>
          <p:cNvSpPr>
            <a:spLocks noChangeShapeType="1"/>
          </p:cNvSpPr>
          <p:nvPr/>
        </p:nvSpPr>
        <p:spPr bwMode="auto">
          <a:xfrm rot="-5400000">
            <a:off x="76352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72" name="Line 688"/>
          <p:cNvSpPr>
            <a:spLocks noChangeShapeType="1"/>
          </p:cNvSpPr>
          <p:nvPr/>
        </p:nvSpPr>
        <p:spPr bwMode="auto">
          <a:xfrm rot="-5400000">
            <a:off x="82575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73" name="Rectangle 689"/>
          <p:cNvSpPr>
            <a:spLocks noChangeArrowheads="1"/>
          </p:cNvSpPr>
          <p:nvPr/>
        </p:nvSpPr>
        <p:spPr bwMode="auto">
          <a:xfrm>
            <a:off x="5224611" y="5004610"/>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10</a:t>
            </a:r>
          </a:p>
        </p:txBody>
      </p:sp>
      <p:sp>
        <p:nvSpPr>
          <p:cNvPr id="174" name="Rectangle 690"/>
          <p:cNvSpPr>
            <a:spLocks noChangeArrowheads="1"/>
          </p:cNvSpPr>
          <p:nvPr/>
        </p:nvSpPr>
        <p:spPr bwMode="auto">
          <a:xfrm>
            <a:off x="5224611" y="4406122"/>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15</a:t>
            </a:r>
          </a:p>
        </p:txBody>
      </p:sp>
      <p:sp>
        <p:nvSpPr>
          <p:cNvPr id="175" name="Rectangle 691"/>
          <p:cNvSpPr>
            <a:spLocks noChangeArrowheads="1"/>
          </p:cNvSpPr>
          <p:nvPr/>
        </p:nvSpPr>
        <p:spPr bwMode="auto">
          <a:xfrm>
            <a:off x="5314379" y="5554194"/>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5</a:t>
            </a:r>
          </a:p>
        </p:txBody>
      </p:sp>
      <p:sp>
        <p:nvSpPr>
          <p:cNvPr id="176" name="Rectangle 692"/>
          <p:cNvSpPr>
            <a:spLocks noChangeArrowheads="1"/>
          </p:cNvSpPr>
          <p:nvPr/>
        </p:nvSpPr>
        <p:spPr bwMode="auto">
          <a:xfrm>
            <a:off x="5263579" y="627849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1960</a:t>
            </a:r>
          </a:p>
        </p:txBody>
      </p:sp>
      <p:sp>
        <p:nvSpPr>
          <p:cNvPr id="177" name="Rectangle 693"/>
          <p:cNvSpPr>
            <a:spLocks noChangeArrowheads="1"/>
          </p:cNvSpPr>
          <p:nvPr/>
        </p:nvSpPr>
        <p:spPr bwMode="auto">
          <a:xfrm>
            <a:off x="5936679" y="627849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1970</a:t>
            </a:r>
          </a:p>
        </p:txBody>
      </p:sp>
      <p:sp>
        <p:nvSpPr>
          <p:cNvPr id="178" name="Rectangle 694"/>
          <p:cNvSpPr>
            <a:spLocks noChangeArrowheads="1"/>
          </p:cNvSpPr>
          <p:nvPr/>
        </p:nvSpPr>
        <p:spPr bwMode="auto">
          <a:xfrm>
            <a:off x="6571679" y="627849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1980</a:t>
            </a:r>
          </a:p>
        </p:txBody>
      </p:sp>
      <p:sp>
        <p:nvSpPr>
          <p:cNvPr id="179" name="Rectangle 695"/>
          <p:cNvSpPr>
            <a:spLocks noChangeArrowheads="1"/>
          </p:cNvSpPr>
          <p:nvPr/>
        </p:nvSpPr>
        <p:spPr bwMode="auto">
          <a:xfrm>
            <a:off x="7209854" y="627849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1990</a:t>
            </a:r>
          </a:p>
        </p:txBody>
      </p:sp>
      <p:sp>
        <p:nvSpPr>
          <p:cNvPr id="180" name="Rectangle 696"/>
          <p:cNvSpPr>
            <a:spLocks noChangeArrowheads="1"/>
          </p:cNvSpPr>
          <p:nvPr/>
        </p:nvSpPr>
        <p:spPr bwMode="auto">
          <a:xfrm>
            <a:off x="7844854" y="628484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2000</a:t>
            </a:r>
          </a:p>
        </p:txBody>
      </p:sp>
      <p:sp>
        <p:nvSpPr>
          <p:cNvPr id="181" name="Line 698"/>
          <p:cNvSpPr>
            <a:spLocks noChangeShapeType="1"/>
          </p:cNvSpPr>
          <p:nvPr/>
        </p:nvSpPr>
        <p:spPr bwMode="auto">
          <a:xfrm rot="-5400000">
            <a:off x="79527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82" name="Line 688"/>
          <p:cNvSpPr>
            <a:spLocks noChangeShapeType="1"/>
          </p:cNvSpPr>
          <p:nvPr/>
        </p:nvSpPr>
        <p:spPr bwMode="auto">
          <a:xfrm rot="16200000">
            <a:off x="85496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83" name="Rectangle 696"/>
          <p:cNvSpPr>
            <a:spLocks noChangeArrowheads="1"/>
          </p:cNvSpPr>
          <p:nvPr/>
        </p:nvSpPr>
        <p:spPr bwMode="auto">
          <a:xfrm>
            <a:off x="8429054" y="628484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2010</a:t>
            </a:r>
            <a:endParaRPr kumimoji="0" lang="en-US" sz="1400" b="0" dirty="0">
              <a:solidFill>
                <a:srgbClr val="000000"/>
              </a:solidFill>
              <a:latin typeface="Times New Roman" pitchFamily="18" charset="0"/>
              <a:cs typeface="Times New Roman" pitchFamily="18" charset="0"/>
            </a:endParaRPr>
          </a:p>
        </p:txBody>
      </p:sp>
      <p:sp>
        <p:nvSpPr>
          <p:cNvPr id="184" name="Line 678"/>
          <p:cNvSpPr>
            <a:spLocks noChangeShapeType="1"/>
          </p:cNvSpPr>
          <p:nvPr/>
        </p:nvSpPr>
        <p:spPr bwMode="auto">
          <a:xfrm>
            <a:off x="5450840" y="3941017"/>
            <a:ext cx="109538"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85" name="Rectangle 690"/>
          <p:cNvSpPr>
            <a:spLocks noChangeArrowheads="1"/>
          </p:cNvSpPr>
          <p:nvPr/>
        </p:nvSpPr>
        <p:spPr bwMode="auto">
          <a:xfrm>
            <a:off x="5224611" y="3838718"/>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20</a:t>
            </a:r>
            <a:endParaRPr kumimoji="0" lang="en-US" sz="1400" b="0" dirty="0">
              <a:solidFill>
                <a:srgbClr val="000000"/>
              </a:solidFill>
              <a:latin typeface="Times New Roman" pitchFamily="18" charset="0"/>
              <a:cs typeface="Times New Roman" pitchFamily="18" charset="0"/>
            </a:endParaRPr>
          </a:p>
        </p:txBody>
      </p:sp>
      <p:sp>
        <p:nvSpPr>
          <p:cNvPr id="186" name="Freeform 185"/>
          <p:cNvSpPr/>
          <p:nvPr/>
        </p:nvSpPr>
        <p:spPr bwMode="auto">
          <a:xfrm>
            <a:off x="5506403" y="4734306"/>
            <a:ext cx="3086100" cy="1109663"/>
          </a:xfrm>
          <a:custGeom>
            <a:avLst/>
            <a:gdLst>
              <a:gd name="connsiteX0" fmla="*/ 0 w 3086100"/>
              <a:gd name="connsiteY0" fmla="*/ 1085850 h 1109663"/>
              <a:gd name="connsiteX1" fmla="*/ 119062 w 3086100"/>
              <a:gd name="connsiteY1" fmla="*/ 1109663 h 1109663"/>
              <a:gd name="connsiteX2" fmla="*/ 252412 w 3086100"/>
              <a:gd name="connsiteY2" fmla="*/ 1057275 h 1109663"/>
              <a:gd name="connsiteX3" fmla="*/ 309562 w 3086100"/>
              <a:gd name="connsiteY3" fmla="*/ 1081088 h 1109663"/>
              <a:gd name="connsiteX4" fmla="*/ 447675 w 3086100"/>
              <a:gd name="connsiteY4" fmla="*/ 1071563 h 1109663"/>
              <a:gd name="connsiteX5" fmla="*/ 495300 w 3086100"/>
              <a:gd name="connsiteY5" fmla="*/ 1066800 h 1109663"/>
              <a:gd name="connsiteX6" fmla="*/ 566737 w 3086100"/>
              <a:gd name="connsiteY6" fmla="*/ 1052513 h 1109663"/>
              <a:gd name="connsiteX7" fmla="*/ 614362 w 3086100"/>
              <a:gd name="connsiteY7" fmla="*/ 1009650 h 1109663"/>
              <a:gd name="connsiteX8" fmla="*/ 690562 w 3086100"/>
              <a:gd name="connsiteY8" fmla="*/ 1023938 h 1109663"/>
              <a:gd name="connsiteX9" fmla="*/ 742950 w 3086100"/>
              <a:gd name="connsiteY9" fmla="*/ 1004888 h 1109663"/>
              <a:gd name="connsiteX10" fmla="*/ 857250 w 3086100"/>
              <a:gd name="connsiteY10" fmla="*/ 900113 h 1109663"/>
              <a:gd name="connsiteX11" fmla="*/ 971550 w 3086100"/>
              <a:gd name="connsiteY11" fmla="*/ 914400 h 1109663"/>
              <a:gd name="connsiteX12" fmla="*/ 1047750 w 3086100"/>
              <a:gd name="connsiteY12" fmla="*/ 923925 h 1109663"/>
              <a:gd name="connsiteX13" fmla="*/ 1185862 w 3086100"/>
              <a:gd name="connsiteY13" fmla="*/ 866775 h 1109663"/>
              <a:gd name="connsiteX14" fmla="*/ 1238250 w 3086100"/>
              <a:gd name="connsiteY14" fmla="*/ 785813 h 1109663"/>
              <a:gd name="connsiteX15" fmla="*/ 1295400 w 3086100"/>
              <a:gd name="connsiteY15" fmla="*/ 800100 h 1109663"/>
              <a:gd name="connsiteX16" fmla="*/ 1433512 w 3086100"/>
              <a:gd name="connsiteY16" fmla="*/ 895350 h 1109663"/>
              <a:gd name="connsiteX17" fmla="*/ 1481137 w 3086100"/>
              <a:gd name="connsiteY17" fmla="*/ 876300 h 1109663"/>
              <a:gd name="connsiteX18" fmla="*/ 1552575 w 3086100"/>
              <a:gd name="connsiteY18" fmla="*/ 885825 h 1109663"/>
              <a:gd name="connsiteX19" fmla="*/ 1676400 w 3086100"/>
              <a:gd name="connsiteY19" fmla="*/ 828675 h 1109663"/>
              <a:gd name="connsiteX20" fmla="*/ 1728787 w 3086100"/>
              <a:gd name="connsiteY20" fmla="*/ 738188 h 1109663"/>
              <a:gd name="connsiteX21" fmla="*/ 1871662 w 3086100"/>
              <a:gd name="connsiteY21" fmla="*/ 590550 h 1109663"/>
              <a:gd name="connsiteX22" fmla="*/ 1933575 w 3086100"/>
              <a:gd name="connsiteY22" fmla="*/ 542925 h 1109663"/>
              <a:gd name="connsiteX23" fmla="*/ 1990725 w 3086100"/>
              <a:gd name="connsiteY23" fmla="*/ 514350 h 1109663"/>
              <a:gd name="connsiteX24" fmla="*/ 2047875 w 3086100"/>
              <a:gd name="connsiteY24" fmla="*/ 514350 h 1109663"/>
              <a:gd name="connsiteX25" fmla="*/ 2095500 w 3086100"/>
              <a:gd name="connsiteY25" fmla="*/ 476250 h 1109663"/>
              <a:gd name="connsiteX26" fmla="*/ 2157412 w 3086100"/>
              <a:gd name="connsiteY26" fmla="*/ 404813 h 1109663"/>
              <a:gd name="connsiteX27" fmla="*/ 2219325 w 3086100"/>
              <a:gd name="connsiteY27" fmla="*/ 347663 h 1109663"/>
              <a:gd name="connsiteX28" fmla="*/ 2286000 w 3086100"/>
              <a:gd name="connsiteY28" fmla="*/ 261938 h 1109663"/>
              <a:gd name="connsiteX29" fmla="*/ 2362200 w 3086100"/>
              <a:gd name="connsiteY29" fmla="*/ 280988 h 1109663"/>
              <a:gd name="connsiteX30" fmla="*/ 2424112 w 3086100"/>
              <a:gd name="connsiteY30" fmla="*/ 276225 h 1109663"/>
              <a:gd name="connsiteX31" fmla="*/ 2476500 w 3086100"/>
              <a:gd name="connsiteY31" fmla="*/ 228600 h 1109663"/>
              <a:gd name="connsiteX32" fmla="*/ 2524125 w 3086100"/>
              <a:gd name="connsiteY32" fmla="*/ 290513 h 1109663"/>
              <a:gd name="connsiteX33" fmla="*/ 2590800 w 3086100"/>
              <a:gd name="connsiteY33" fmla="*/ 333375 h 1109663"/>
              <a:gd name="connsiteX34" fmla="*/ 2686050 w 3086100"/>
              <a:gd name="connsiteY34" fmla="*/ 361950 h 1109663"/>
              <a:gd name="connsiteX35" fmla="*/ 2852737 w 3086100"/>
              <a:gd name="connsiteY35" fmla="*/ 195263 h 1109663"/>
              <a:gd name="connsiteX36" fmla="*/ 2886075 w 3086100"/>
              <a:gd name="connsiteY36" fmla="*/ 0 h 1109663"/>
              <a:gd name="connsiteX37" fmla="*/ 2947987 w 3086100"/>
              <a:gd name="connsiteY37" fmla="*/ 119063 h 1109663"/>
              <a:gd name="connsiteX38" fmla="*/ 2971800 w 3086100"/>
              <a:gd name="connsiteY38" fmla="*/ 23813 h 1109663"/>
              <a:gd name="connsiteX39" fmla="*/ 3019425 w 3086100"/>
              <a:gd name="connsiteY39" fmla="*/ 204788 h 1109663"/>
              <a:gd name="connsiteX40" fmla="*/ 3086100 w 3086100"/>
              <a:gd name="connsiteY40" fmla="*/ 76200 h 110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086100" h="1109663">
                <a:moveTo>
                  <a:pt x="0" y="1085850"/>
                </a:moveTo>
                <a:lnTo>
                  <a:pt x="119062" y="1109663"/>
                </a:lnTo>
                <a:lnTo>
                  <a:pt x="252412" y="1057275"/>
                </a:lnTo>
                <a:lnTo>
                  <a:pt x="309562" y="1081088"/>
                </a:lnTo>
                <a:lnTo>
                  <a:pt x="447675" y="1071563"/>
                </a:lnTo>
                <a:lnTo>
                  <a:pt x="495300" y="1066800"/>
                </a:lnTo>
                <a:lnTo>
                  <a:pt x="566737" y="1052513"/>
                </a:lnTo>
                <a:lnTo>
                  <a:pt x="614362" y="1009650"/>
                </a:lnTo>
                <a:lnTo>
                  <a:pt x="690562" y="1023938"/>
                </a:lnTo>
                <a:lnTo>
                  <a:pt x="742950" y="1004888"/>
                </a:lnTo>
                <a:lnTo>
                  <a:pt x="857250" y="900113"/>
                </a:lnTo>
                <a:lnTo>
                  <a:pt x="971550" y="914400"/>
                </a:lnTo>
                <a:lnTo>
                  <a:pt x="1047750" y="923925"/>
                </a:lnTo>
                <a:lnTo>
                  <a:pt x="1185862" y="866775"/>
                </a:lnTo>
                <a:lnTo>
                  <a:pt x="1238250" y="785813"/>
                </a:lnTo>
                <a:lnTo>
                  <a:pt x="1295400" y="800100"/>
                </a:lnTo>
                <a:lnTo>
                  <a:pt x="1433512" y="895350"/>
                </a:lnTo>
                <a:lnTo>
                  <a:pt x="1481137" y="876300"/>
                </a:lnTo>
                <a:lnTo>
                  <a:pt x="1552575" y="885825"/>
                </a:lnTo>
                <a:lnTo>
                  <a:pt x="1676400" y="828675"/>
                </a:lnTo>
                <a:lnTo>
                  <a:pt x="1728787" y="738188"/>
                </a:lnTo>
                <a:lnTo>
                  <a:pt x="1871662" y="590550"/>
                </a:lnTo>
                <a:lnTo>
                  <a:pt x="1933575" y="542925"/>
                </a:lnTo>
                <a:lnTo>
                  <a:pt x="1990725" y="514350"/>
                </a:lnTo>
                <a:lnTo>
                  <a:pt x="2047875" y="514350"/>
                </a:lnTo>
                <a:lnTo>
                  <a:pt x="2095500" y="476250"/>
                </a:lnTo>
                <a:lnTo>
                  <a:pt x="2157412" y="404813"/>
                </a:lnTo>
                <a:lnTo>
                  <a:pt x="2219325" y="347663"/>
                </a:lnTo>
                <a:lnTo>
                  <a:pt x="2286000" y="261938"/>
                </a:lnTo>
                <a:lnTo>
                  <a:pt x="2362200" y="280988"/>
                </a:lnTo>
                <a:lnTo>
                  <a:pt x="2424112" y="276225"/>
                </a:lnTo>
                <a:lnTo>
                  <a:pt x="2476500" y="228600"/>
                </a:lnTo>
                <a:lnTo>
                  <a:pt x="2524125" y="290513"/>
                </a:lnTo>
                <a:lnTo>
                  <a:pt x="2590800" y="333375"/>
                </a:lnTo>
                <a:lnTo>
                  <a:pt x="2686050" y="361950"/>
                </a:lnTo>
                <a:lnTo>
                  <a:pt x="2852737" y="195263"/>
                </a:lnTo>
                <a:lnTo>
                  <a:pt x="2886075" y="0"/>
                </a:lnTo>
                <a:lnTo>
                  <a:pt x="2947987" y="119063"/>
                </a:lnTo>
                <a:lnTo>
                  <a:pt x="2971800" y="23813"/>
                </a:lnTo>
                <a:lnTo>
                  <a:pt x="3019425" y="204788"/>
                </a:lnTo>
                <a:lnTo>
                  <a:pt x="3086100" y="76200"/>
                </a:lnTo>
              </a:path>
            </a:pathLst>
          </a:custGeom>
          <a:noFill/>
          <a:ln w="57150" cap="flat" cmpd="sng" algn="ctr">
            <a:solidFill>
              <a:srgbClr val="BC8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400" b="1" i="0" u="none" strike="noStrike" cap="none" normalizeH="0" baseline="0">
              <a:ln>
                <a:noFill/>
              </a:ln>
              <a:solidFill>
                <a:schemeClr val="bg2"/>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412506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6">
                                            <p:txEl>
                                              <p:pRg st="1" end="1"/>
                                            </p:txEl>
                                          </p:spTgt>
                                        </p:tgtEl>
                                        <p:attrNameLst>
                                          <p:attrName>style.visibility</p:attrName>
                                        </p:attrNameLst>
                                      </p:cBhvr>
                                      <p:to>
                                        <p:strVal val="visible"/>
                                      </p:to>
                                    </p:set>
                                    <p:animEffect transition="in" filter="dissolve">
                                      <p:cBhvr>
                                        <p:cTn id="11" dur="500"/>
                                        <p:tgtEl>
                                          <p:spTgt spid="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795528"/>
            <a:ext cx="8932985" cy="512064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868680"/>
            <a:ext cx="8883750" cy="4617720"/>
          </a:xfrm>
        </p:spPr>
        <p:txBody>
          <a:bodyPr/>
          <a:lstStyle/>
          <a:p>
            <a:pPr marL="231775" indent="-231775"/>
            <a:r>
              <a:rPr lang="en-US" sz="2500" dirty="0">
                <a:solidFill>
                  <a:srgbClr val="32302A"/>
                </a:solidFill>
              </a:rPr>
              <a:t>“</a:t>
            </a:r>
            <a:r>
              <a:rPr lang="en-US" sz="2500" i="1" dirty="0">
                <a:solidFill>
                  <a:srgbClr val="32302A"/>
                </a:solidFill>
              </a:rPr>
              <a:t>Protectionism is a politician's delight </a:t>
            </a:r>
            <a:r>
              <a:rPr lang="en-US" sz="2500" i="1" dirty="0" smtClean="0">
                <a:solidFill>
                  <a:srgbClr val="32302A"/>
                </a:solidFill>
              </a:rPr>
              <a:t>because it </a:t>
            </a:r>
            <a:r>
              <a:rPr lang="en-US" sz="2500" i="1" dirty="0">
                <a:solidFill>
                  <a:srgbClr val="32302A"/>
                </a:solidFill>
              </a:rPr>
              <a:t>delivers </a:t>
            </a:r>
            <a:r>
              <a:rPr lang="en-US" sz="2500" i="1" dirty="0" smtClean="0">
                <a:solidFill>
                  <a:srgbClr val="32302A"/>
                </a:solidFill>
              </a:rPr>
              <a:t/>
            </a:r>
            <a:br>
              <a:rPr lang="en-US" sz="2500" i="1" dirty="0" smtClean="0">
                <a:solidFill>
                  <a:srgbClr val="32302A"/>
                </a:solidFill>
              </a:rPr>
            </a:br>
            <a:r>
              <a:rPr lang="en-US" sz="2500" i="1" dirty="0" smtClean="0">
                <a:solidFill>
                  <a:srgbClr val="32302A"/>
                </a:solidFill>
              </a:rPr>
              <a:t>  visible </a:t>
            </a:r>
            <a:r>
              <a:rPr lang="en-US" sz="2500" i="1" dirty="0">
                <a:solidFill>
                  <a:srgbClr val="32302A"/>
                </a:solidFill>
              </a:rPr>
              <a:t>benefits to the </a:t>
            </a:r>
            <a:r>
              <a:rPr lang="en-US" sz="2500" i="1" dirty="0" smtClean="0">
                <a:solidFill>
                  <a:srgbClr val="32302A"/>
                </a:solidFill>
              </a:rPr>
              <a:t>protected parties </a:t>
            </a:r>
            <a:r>
              <a:rPr lang="en-US" sz="2500" i="1" dirty="0">
                <a:solidFill>
                  <a:srgbClr val="32302A"/>
                </a:solidFill>
              </a:rPr>
              <a:t>while imposing the </a:t>
            </a:r>
            <a:r>
              <a:rPr lang="en-US" sz="2500" i="1" dirty="0" smtClean="0">
                <a:solidFill>
                  <a:srgbClr val="32302A"/>
                </a:solidFill>
              </a:rPr>
              <a:t/>
            </a:r>
            <a:br>
              <a:rPr lang="en-US" sz="2500" i="1" dirty="0" smtClean="0">
                <a:solidFill>
                  <a:srgbClr val="32302A"/>
                </a:solidFill>
              </a:rPr>
            </a:br>
            <a:r>
              <a:rPr lang="en-US" sz="2500" i="1" dirty="0" smtClean="0">
                <a:solidFill>
                  <a:srgbClr val="32302A"/>
                </a:solidFill>
              </a:rPr>
              <a:t>  costs </a:t>
            </a:r>
            <a:r>
              <a:rPr lang="en-US" sz="2500" i="1" dirty="0">
                <a:solidFill>
                  <a:srgbClr val="32302A"/>
                </a:solidFill>
              </a:rPr>
              <a:t>as a </a:t>
            </a:r>
            <a:r>
              <a:rPr lang="en-US" sz="2500" i="1" dirty="0" smtClean="0">
                <a:solidFill>
                  <a:srgbClr val="32302A"/>
                </a:solidFill>
              </a:rPr>
              <a:t>hidden tax </a:t>
            </a:r>
            <a:r>
              <a:rPr lang="en-US" sz="2500" i="1" dirty="0">
                <a:solidFill>
                  <a:srgbClr val="32302A"/>
                </a:solidFill>
              </a:rPr>
              <a:t>on the public</a:t>
            </a:r>
            <a:r>
              <a:rPr lang="en-US" sz="2500" i="1" dirty="0" smtClean="0">
                <a:solidFill>
                  <a:srgbClr val="32302A"/>
                </a:solidFill>
              </a:rPr>
              <a:t>.</a:t>
            </a:r>
            <a:r>
              <a:rPr lang="en-US" sz="2500" dirty="0" smtClean="0">
                <a:solidFill>
                  <a:srgbClr val="32302A"/>
                </a:solidFill>
              </a:rPr>
              <a:t>” —</a:t>
            </a:r>
            <a:r>
              <a:rPr lang="en-US" sz="2500" dirty="0">
                <a:solidFill>
                  <a:srgbClr val="32302A"/>
                </a:solidFill>
              </a:rPr>
              <a:t>Murray L. </a:t>
            </a:r>
            <a:r>
              <a:rPr lang="en-US" sz="2500" dirty="0" err="1">
                <a:solidFill>
                  <a:srgbClr val="32302A"/>
                </a:solidFill>
              </a:rPr>
              <a:t>Weidenbaum</a:t>
            </a:r>
            <a:endParaRPr lang="en-US" sz="2500" dirty="0">
              <a:solidFill>
                <a:srgbClr val="32302A"/>
              </a:solidFill>
            </a:endParaRPr>
          </a:p>
          <a:p>
            <a:pPr marL="631825" lvl="1" indent="-231775"/>
            <a:r>
              <a:rPr lang="en-US" sz="2500" dirty="0">
                <a:solidFill>
                  <a:srgbClr val="32302A"/>
                </a:solidFill>
              </a:rPr>
              <a:t>The special interest effect provides the primary explanation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for </a:t>
            </a:r>
            <a:r>
              <a:rPr lang="en-US" sz="2500" dirty="0">
                <a:solidFill>
                  <a:srgbClr val="32302A"/>
                </a:solidFill>
              </a:rPr>
              <a:t>trade restrictions.</a:t>
            </a:r>
          </a:p>
          <a:p>
            <a:pPr marL="231775" indent="-231775"/>
            <a:r>
              <a:rPr lang="en-US" sz="2500" dirty="0">
                <a:solidFill>
                  <a:srgbClr val="32302A"/>
                </a:solidFill>
              </a:rPr>
              <a:t>Trade restrictions almost always provide highly visible, concentrated benefits for a small group of people, while imposing widely dispersed costs that are often difficult to identify on the general citizenry.</a:t>
            </a:r>
          </a:p>
          <a:p>
            <a:pPr marL="231775" indent="-231775"/>
            <a:r>
              <a:rPr lang="en-US" sz="2500" dirty="0">
                <a:solidFill>
                  <a:srgbClr val="32302A"/>
                </a:solidFill>
              </a:rPr>
              <a:t>Politicians have a strong incentive to favor special interest issues, even if they conflict with economic efficiency.</a:t>
            </a:r>
          </a:p>
        </p:txBody>
      </p:sp>
      <p:sp>
        <p:nvSpPr>
          <p:cNvPr id="6" name="Title 1"/>
          <p:cNvSpPr>
            <a:spLocks noGrp="1"/>
          </p:cNvSpPr>
          <p:nvPr>
            <p:ph type="title"/>
          </p:nvPr>
        </p:nvSpPr>
        <p:spPr>
          <a:xfrm>
            <a:off x="119569" y="137222"/>
            <a:ext cx="8904855" cy="1289241"/>
          </a:xfrm>
        </p:spPr>
        <p:txBody>
          <a:bodyPr/>
          <a:lstStyle/>
          <a:p>
            <a:r>
              <a:rPr lang="en-US" sz="3100" dirty="0"/>
              <a:t>Trade Restrictions are </a:t>
            </a:r>
            <a:r>
              <a:rPr lang="en-US" sz="3100" dirty="0" smtClean="0"/>
              <a:t>a </a:t>
            </a:r>
            <a:r>
              <a:rPr lang="en-US" sz="3100" dirty="0"/>
              <a:t>Special Interest Issue</a:t>
            </a:r>
          </a:p>
        </p:txBody>
      </p:sp>
    </p:spTree>
    <p:extLst>
      <p:ext uri="{BB962C8B-B14F-4D97-AF65-F5344CB8AC3E}">
        <p14:creationId xmlns:p14="http://schemas.microsoft.com/office/powerpoint/2010/main" val="179217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Trade Barriers and </a:t>
            </a:r>
            <a:br>
              <a:rPr lang="en-US" dirty="0"/>
            </a:br>
            <a:r>
              <a:rPr lang="en-US" dirty="0"/>
              <a:t>Popular Trade Fallacies</a:t>
            </a:r>
          </a:p>
        </p:txBody>
      </p:sp>
    </p:spTree>
    <p:extLst>
      <p:ext uri="{BB962C8B-B14F-4D97-AF65-F5344CB8AC3E}">
        <p14:creationId xmlns:p14="http://schemas.microsoft.com/office/powerpoint/2010/main" val="16451694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Trade fallacies abound because people often fail to consider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the </a:t>
            </a:r>
            <a:r>
              <a:rPr lang="en-US" sz="2600" b="1" i="1" dirty="0">
                <a:solidFill>
                  <a:srgbClr val="32302A"/>
                </a:solidFill>
              </a:rPr>
              <a:t>secondary effects</a:t>
            </a:r>
            <a:r>
              <a:rPr lang="en-US" sz="2600" dirty="0">
                <a:solidFill>
                  <a:srgbClr val="32302A"/>
                </a:solidFill>
              </a:rPr>
              <a:t>. </a:t>
            </a:r>
          </a:p>
          <a:p>
            <a:pPr marL="231775" indent="-231775"/>
            <a:r>
              <a:rPr lang="en-US" sz="2600" dirty="0">
                <a:solidFill>
                  <a:srgbClr val="32302A"/>
                </a:solidFill>
              </a:rPr>
              <a:t>Key elements of international trade are often linked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a:t>
            </a:r>
            <a:r>
              <a:rPr lang="en-US" sz="2600" dirty="0">
                <a:solidFill>
                  <a:srgbClr val="32302A"/>
                </a:solidFill>
              </a:rPr>
              <a:t>you cannot change one element without changing the other. </a:t>
            </a:r>
          </a:p>
          <a:p>
            <a:pPr marL="631825" lvl="1" indent="-231775"/>
            <a:r>
              <a:rPr lang="en-US" dirty="0">
                <a:solidFill>
                  <a:srgbClr val="32302A"/>
                </a:solidFill>
              </a:rPr>
              <a:t>This is the case with imports and exports; policies that restrain imports also restrain exports. </a:t>
            </a:r>
          </a:p>
        </p:txBody>
      </p:sp>
      <p:sp>
        <p:nvSpPr>
          <p:cNvPr id="6" name="Title 1"/>
          <p:cNvSpPr>
            <a:spLocks noGrp="1"/>
          </p:cNvSpPr>
          <p:nvPr>
            <p:ph type="title"/>
          </p:nvPr>
        </p:nvSpPr>
        <p:spPr>
          <a:xfrm>
            <a:off x="119569" y="466407"/>
            <a:ext cx="8904855" cy="612586"/>
          </a:xfrm>
        </p:spPr>
        <p:txBody>
          <a:bodyPr/>
          <a:lstStyle/>
          <a:p>
            <a:r>
              <a:rPr lang="en-US" dirty="0"/>
              <a:t>Trade Fallacies </a:t>
            </a:r>
          </a:p>
        </p:txBody>
      </p:sp>
    </p:spTree>
    <p:extLst>
      <p:ext uri="{BB962C8B-B14F-4D97-AF65-F5344CB8AC3E}">
        <p14:creationId xmlns:p14="http://schemas.microsoft.com/office/powerpoint/2010/main" val="9290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170433"/>
            <a:ext cx="8932985" cy="474573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170433"/>
            <a:ext cx="8883750" cy="4809743"/>
          </a:xfrm>
        </p:spPr>
        <p:txBody>
          <a:bodyPr/>
          <a:lstStyle/>
          <a:p>
            <a:pPr marL="231775" indent="-231775"/>
            <a:r>
              <a:rPr lang="en-US" sz="2600" b="1" i="1" dirty="0">
                <a:solidFill>
                  <a:srgbClr val="32302A"/>
                </a:solidFill>
              </a:rPr>
              <a:t>Trade fallacy 1</a:t>
            </a:r>
            <a:r>
              <a:rPr lang="en-US" sz="2600" dirty="0">
                <a:solidFill>
                  <a:srgbClr val="32302A"/>
                </a:solidFill>
              </a:rPr>
              <a:t>: </a:t>
            </a:r>
            <a:br>
              <a:rPr lang="en-US" sz="2600" dirty="0">
                <a:solidFill>
                  <a:srgbClr val="32302A"/>
                </a:solidFill>
              </a:rPr>
            </a:br>
            <a:r>
              <a:rPr lang="en-US" sz="2600" i="1" dirty="0">
                <a:solidFill>
                  <a:srgbClr val="32302A"/>
                </a:solidFill>
              </a:rPr>
              <a:t>“Trade restrictions that limit imports save </a:t>
            </a:r>
            <a:r>
              <a:rPr lang="en-US" sz="2600" i="1" dirty="0" smtClean="0">
                <a:solidFill>
                  <a:srgbClr val="32302A"/>
                </a:solidFill>
              </a:rPr>
              <a:t>jobs for </a:t>
            </a:r>
            <a:r>
              <a:rPr lang="en-US" sz="2600" i="1" dirty="0">
                <a:solidFill>
                  <a:srgbClr val="32302A"/>
                </a:solidFill>
              </a:rPr>
              <a:t>Americans.”</a:t>
            </a:r>
            <a:r>
              <a:rPr lang="en-US" sz="2600" dirty="0">
                <a:solidFill>
                  <a:srgbClr val="32302A"/>
                </a:solidFill>
              </a:rPr>
              <a:t> </a:t>
            </a:r>
          </a:p>
          <a:p>
            <a:pPr marL="631825" lvl="1" indent="-231775"/>
            <a:r>
              <a:rPr lang="en-US" dirty="0">
                <a:solidFill>
                  <a:srgbClr val="32302A"/>
                </a:solidFill>
              </a:rPr>
              <a:t>This view is false because if foreigners sell less to us they will have fewer dollars with which to buy things from us. Thus, restraints on imports will also restrain exports. </a:t>
            </a:r>
          </a:p>
          <a:p>
            <a:pPr marL="631825" lvl="1" indent="-231775"/>
            <a:r>
              <a:rPr lang="en-US" dirty="0">
                <a:solidFill>
                  <a:srgbClr val="32302A"/>
                </a:solidFill>
              </a:rPr>
              <a:t>Trade restrictions do not “save” jobs; they merely reshuffle them.  Jobs “saved” in protected industries will be offset by jobs “lost” in export industries. </a:t>
            </a:r>
          </a:p>
          <a:p>
            <a:pPr marL="631825" lvl="1" indent="-231775"/>
            <a:r>
              <a:rPr lang="en-US" dirty="0">
                <a:solidFill>
                  <a:srgbClr val="32302A"/>
                </a:solidFill>
              </a:rPr>
              <a:t>As the result of trade restrictions, fewer Americans are employed in areas where we have a comparative advantage. </a:t>
            </a:r>
          </a:p>
        </p:txBody>
      </p:sp>
      <p:sp>
        <p:nvSpPr>
          <p:cNvPr id="6" name="Title 1"/>
          <p:cNvSpPr>
            <a:spLocks noGrp="1"/>
          </p:cNvSpPr>
          <p:nvPr>
            <p:ph type="title"/>
          </p:nvPr>
        </p:nvSpPr>
        <p:spPr>
          <a:xfrm>
            <a:off x="119569" y="329247"/>
            <a:ext cx="8904855" cy="658306"/>
          </a:xfrm>
        </p:spPr>
        <p:txBody>
          <a:bodyPr/>
          <a:lstStyle/>
          <a:p>
            <a:r>
              <a:rPr lang="en-US" sz="3600" dirty="0"/>
              <a:t>Trade Fallacies </a:t>
            </a:r>
          </a:p>
        </p:txBody>
      </p:sp>
    </p:spTree>
    <p:extLst>
      <p:ext uri="{BB962C8B-B14F-4D97-AF65-F5344CB8AC3E}">
        <p14:creationId xmlns:p14="http://schemas.microsoft.com/office/powerpoint/2010/main" val="70637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170433"/>
            <a:ext cx="8932985" cy="474573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170432"/>
            <a:ext cx="8883750" cy="4416552"/>
          </a:xfrm>
        </p:spPr>
        <p:txBody>
          <a:bodyPr/>
          <a:lstStyle/>
          <a:p>
            <a:pPr marL="231775" indent="-231775"/>
            <a:r>
              <a:rPr lang="en-US" sz="2600" b="1" i="1" dirty="0">
                <a:solidFill>
                  <a:srgbClr val="32302A"/>
                </a:solidFill>
              </a:rPr>
              <a:t>Trade fallacy </a:t>
            </a:r>
            <a:r>
              <a:rPr lang="en-US" sz="2600" b="1" i="1" dirty="0" smtClean="0">
                <a:solidFill>
                  <a:srgbClr val="32302A"/>
                </a:solidFill>
              </a:rPr>
              <a:t>2</a:t>
            </a:r>
            <a:r>
              <a:rPr lang="en-US" sz="2600" dirty="0" smtClean="0">
                <a:solidFill>
                  <a:srgbClr val="32302A"/>
                </a:solidFill>
              </a:rPr>
              <a:t>: </a:t>
            </a:r>
            <a:r>
              <a:rPr lang="en-US" sz="2600" dirty="0">
                <a:solidFill>
                  <a:srgbClr val="32302A"/>
                </a:solidFill>
              </a:rPr>
              <a:t/>
            </a:r>
            <a:br>
              <a:rPr lang="en-US" sz="2600" dirty="0">
                <a:solidFill>
                  <a:srgbClr val="32302A"/>
                </a:solidFill>
              </a:rPr>
            </a:br>
            <a:r>
              <a:rPr lang="en-US" sz="2600" i="1" dirty="0">
                <a:solidFill>
                  <a:srgbClr val="32302A"/>
                </a:solidFill>
              </a:rPr>
              <a:t>"Free trade with low-wage countries, such </a:t>
            </a:r>
            <a:r>
              <a:rPr lang="en-US" sz="2600" i="1" dirty="0" smtClean="0">
                <a:solidFill>
                  <a:srgbClr val="32302A"/>
                </a:solidFill>
              </a:rPr>
              <a:t>as Mexico </a:t>
            </a:r>
            <a:r>
              <a:rPr lang="en-US" sz="2600" i="1" dirty="0">
                <a:solidFill>
                  <a:srgbClr val="32302A"/>
                </a:solidFill>
              </a:rPr>
              <a:t>and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  China</a:t>
            </a:r>
            <a:r>
              <a:rPr lang="en-US" sz="2600" i="1" dirty="0">
                <a:solidFill>
                  <a:srgbClr val="32302A"/>
                </a:solidFill>
              </a:rPr>
              <a:t>, will reduce the wages </a:t>
            </a:r>
            <a:r>
              <a:rPr lang="en-US" sz="2600" i="1" dirty="0" smtClean="0">
                <a:solidFill>
                  <a:srgbClr val="32302A"/>
                </a:solidFill>
              </a:rPr>
              <a:t>of  </a:t>
            </a:r>
            <a:r>
              <a:rPr lang="en-US" sz="2600" i="1" dirty="0">
                <a:solidFill>
                  <a:srgbClr val="32302A"/>
                </a:solidFill>
              </a:rPr>
              <a:t>Americans." </a:t>
            </a:r>
          </a:p>
          <a:p>
            <a:pPr marL="631825" lvl="1" indent="-231775"/>
            <a:r>
              <a:rPr lang="en-US" dirty="0" smtClean="0">
                <a:solidFill>
                  <a:srgbClr val="32302A"/>
                </a:solidFill>
              </a:rPr>
              <a:t>Both high- and low-wage countries will gain when they are able to focus more of their resources on those productive activities that they do well. </a:t>
            </a:r>
          </a:p>
          <a:p>
            <a:pPr marL="631825" lvl="1" indent="-231775"/>
            <a:r>
              <a:rPr lang="en-US" dirty="0" smtClean="0">
                <a:solidFill>
                  <a:srgbClr val="32302A"/>
                </a:solidFill>
              </a:rPr>
              <a:t>The key to this issue is how will U.S. resources be used. If a low-wage country can supply a good cheaper than we can produce it, the U.S. can gain by purchasing the good from the low-wage country and using its resources to produce other goods for which it has a comparative advantage. </a:t>
            </a:r>
            <a:endParaRPr lang="en-US" dirty="0">
              <a:solidFill>
                <a:srgbClr val="32302A"/>
              </a:solidFill>
            </a:endParaRPr>
          </a:p>
        </p:txBody>
      </p:sp>
      <p:sp>
        <p:nvSpPr>
          <p:cNvPr id="6" name="Title 1"/>
          <p:cNvSpPr>
            <a:spLocks noGrp="1"/>
          </p:cNvSpPr>
          <p:nvPr>
            <p:ph type="title"/>
          </p:nvPr>
        </p:nvSpPr>
        <p:spPr>
          <a:xfrm>
            <a:off x="119569" y="329247"/>
            <a:ext cx="8904855" cy="658306"/>
          </a:xfrm>
        </p:spPr>
        <p:txBody>
          <a:bodyPr/>
          <a:lstStyle/>
          <a:p>
            <a:r>
              <a:rPr lang="en-US" sz="3600" dirty="0"/>
              <a:t>Trade Fallacies </a:t>
            </a:r>
          </a:p>
        </p:txBody>
      </p:sp>
    </p:spTree>
    <p:extLst>
      <p:ext uri="{BB962C8B-B14F-4D97-AF65-F5344CB8AC3E}">
        <p14:creationId xmlns:p14="http://schemas.microsoft.com/office/powerpoint/2010/main" val="388374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37"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Changing Nature</a:t>
            </a:r>
            <a:br>
              <a:rPr lang="en-US" dirty="0"/>
            </a:br>
            <a:r>
              <a:rPr lang="en-US" dirty="0"/>
              <a:t>of Global Trade</a:t>
            </a:r>
          </a:p>
        </p:txBody>
      </p:sp>
    </p:spTree>
    <p:extLst>
      <p:ext uri="{BB962C8B-B14F-4D97-AF65-F5344CB8AC3E}">
        <p14:creationId xmlns:p14="http://schemas.microsoft.com/office/powerpoint/2010/main" val="5585345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137222"/>
            <a:ext cx="8904855" cy="1307529"/>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smtClean="0"/>
              <a:t>Economic Freedom as a </a:t>
            </a:r>
            <a:br>
              <a:rPr lang="en-US" smtClean="0"/>
            </a:br>
            <a:r>
              <a:rPr lang="en-US" smtClean="0"/>
              <a:t>Measure of Institutional Quality</a:t>
            </a:r>
            <a:endParaRPr lang="en-US" dirty="0"/>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Gains from trade, entrepreneurial discovery, and investment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are </a:t>
            </a:r>
            <a:r>
              <a:rPr lang="en-US" sz="2600" dirty="0">
                <a:solidFill>
                  <a:srgbClr val="32302A"/>
                </a:solidFill>
              </a:rPr>
              <a:t>largely dependent on  institutions and policies supportive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of </a:t>
            </a:r>
            <a:r>
              <a:rPr lang="en-US" sz="2600" dirty="0">
                <a:solidFill>
                  <a:srgbClr val="32302A"/>
                </a:solidFill>
              </a:rPr>
              <a:t>voluntary exchange, market allocation, freedom to compete, and protection of people and their property from aggressors. </a:t>
            </a:r>
          </a:p>
          <a:p>
            <a:pPr marL="231775" indent="-231775"/>
            <a:r>
              <a:rPr lang="en-US" sz="2600" dirty="0">
                <a:solidFill>
                  <a:srgbClr val="32302A"/>
                </a:solidFill>
              </a:rPr>
              <a:t>These ingredients comprise the foundation of </a:t>
            </a:r>
            <a:r>
              <a:rPr lang="en-US" sz="2600" b="1" i="1" dirty="0">
                <a:solidFill>
                  <a:srgbClr val="32302A"/>
                </a:solidFill>
              </a:rPr>
              <a:t>economic freedom</a:t>
            </a:r>
            <a:r>
              <a:rPr lang="en-US" sz="2600" dirty="0">
                <a:solidFill>
                  <a:srgbClr val="32302A"/>
                </a:solidFill>
              </a:rPr>
              <a:t>.</a:t>
            </a:r>
          </a:p>
        </p:txBody>
      </p:sp>
    </p:spTree>
    <p:extLst>
      <p:ext uri="{BB962C8B-B14F-4D97-AF65-F5344CB8AC3E}">
        <p14:creationId xmlns:p14="http://schemas.microsoft.com/office/powerpoint/2010/main" val="344627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4662629" y="159477"/>
            <a:ext cx="4242402" cy="6213891"/>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234222"/>
            <a:ext cx="8904855" cy="1239915"/>
          </a:xfrm>
        </p:spPr>
        <p:txBody>
          <a:bodyPr/>
          <a:lstStyle/>
          <a:p>
            <a:r>
              <a:rPr lang="en-US" sz="3600" dirty="0"/>
              <a:t>Trade Openness, </a:t>
            </a:r>
            <a:r>
              <a:rPr lang="en-US" sz="3600" dirty="0" smtClean="0"/>
              <a:t/>
            </a:r>
            <a:br>
              <a:rPr lang="en-US" sz="3600" dirty="0" smtClean="0"/>
            </a:br>
            <a:r>
              <a:rPr lang="en-US" sz="3600" dirty="0" smtClean="0"/>
              <a:t>Income</a:t>
            </a:r>
            <a:r>
              <a:rPr lang="en-US" sz="3600" dirty="0"/>
              <a:t>, </a:t>
            </a:r>
            <a:r>
              <a:rPr lang="en-US" sz="3600" dirty="0" smtClean="0"/>
              <a:t>and </a:t>
            </a:r>
            <a:r>
              <a:rPr lang="en-US" sz="3600" dirty="0"/>
              <a:t>Growth</a:t>
            </a:r>
          </a:p>
        </p:txBody>
      </p:sp>
      <p:sp>
        <p:nvSpPr>
          <p:cNvPr id="196" name="Content Placeholder 2"/>
          <p:cNvSpPr>
            <a:spLocks noGrp="1"/>
          </p:cNvSpPr>
          <p:nvPr>
            <p:ph idx="1"/>
          </p:nvPr>
        </p:nvSpPr>
        <p:spPr>
          <a:xfrm>
            <a:off x="63183" y="1708581"/>
            <a:ext cx="4599446" cy="4024481"/>
          </a:xfrm>
        </p:spPr>
        <p:txBody>
          <a:bodyPr/>
          <a:lstStyle/>
          <a:p>
            <a:pPr marL="169863" indent="-169863">
              <a:lnSpc>
                <a:spcPct val="90000"/>
              </a:lnSpc>
            </a:pPr>
            <a:r>
              <a:rPr lang="en-US" sz="2200" dirty="0">
                <a:solidFill>
                  <a:srgbClr val="32302A"/>
                </a:solidFill>
                <a:ea typeface="ＭＳ Ｐゴシック" pitchFamily="-107" charset="-128"/>
                <a:cs typeface="ＭＳ Ｐゴシック" pitchFamily="-107" charset="-128"/>
              </a:rPr>
              <a:t>The income levels and growth rates of the ten most and ten least open economies (as measured by the </a:t>
            </a:r>
            <a:r>
              <a:rPr lang="en-US" sz="2200" dirty="0" smtClean="0">
                <a:solidFill>
                  <a:srgbClr val="32302A"/>
                </a:solidFill>
                <a:ea typeface="ＭＳ Ｐゴシック" pitchFamily="-107" charset="-128"/>
                <a:cs typeface="ＭＳ Ｐゴシック" pitchFamily="-107" charset="-128"/>
              </a:rPr>
              <a:t/>
            </a:r>
            <a:br>
              <a:rPr lang="en-US" sz="2200" dirty="0" smtClean="0">
                <a:solidFill>
                  <a:srgbClr val="32302A"/>
                </a:solidFill>
                <a:ea typeface="ＭＳ Ｐゴシック" pitchFamily="-107" charset="-128"/>
                <a:cs typeface="ＭＳ Ｐゴシック" pitchFamily="-107" charset="-128"/>
              </a:rPr>
            </a:br>
            <a:r>
              <a:rPr lang="en-US" sz="2200" b="1" i="1" dirty="0" smtClean="0">
                <a:solidFill>
                  <a:srgbClr val="32302A"/>
                </a:solidFill>
                <a:ea typeface="ＭＳ Ｐゴシック" pitchFamily="-107" charset="-128"/>
                <a:cs typeface="ＭＳ Ｐゴシック" pitchFamily="-107" charset="-128"/>
              </a:rPr>
              <a:t>Trade </a:t>
            </a:r>
            <a:r>
              <a:rPr lang="en-US" sz="2200" b="1" i="1" dirty="0">
                <a:solidFill>
                  <a:srgbClr val="32302A"/>
                </a:solidFill>
                <a:ea typeface="ＭＳ Ｐゴシック" pitchFamily="-107" charset="-128"/>
                <a:cs typeface="ＭＳ Ｐゴシック" pitchFamily="-107" charset="-128"/>
              </a:rPr>
              <a:t>Openness Index </a:t>
            </a:r>
            <a:r>
              <a:rPr lang="en-US" sz="2200" dirty="0">
                <a:solidFill>
                  <a:srgbClr val="32302A"/>
                </a:solidFill>
                <a:ea typeface="ＭＳ Ｐゴシック" pitchFamily="-107" charset="-128"/>
                <a:cs typeface="ＭＳ Ｐゴシック" pitchFamily="-107" charset="-128"/>
              </a:rPr>
              <a:t>– </a:t>
            </a:r>
            <a:r>
              <a:rPr lang="en-US" sz="2200" b="1" i="1" dirty="0">
                <a:solidFill>
                  <a:srgbClr val="32302A"/>
                </a:solidFill>
                <a:ea typeface="ＭＳ Ｐゴシック" pitchFamily="-107" charset="-128"/>
                <a:cs typeface="ＭＳ Ｐゴシック" pitchFamily="-107" charset="-128"/>
              </a:rPr>
              <a:t>TOI</a:t>
            </a:r>
            <a:r>
              <a:rPr lang="en-US" sz="2200" dirty="0">
                <a:solidFill>
                  <a:srgbClr val="32302A"/>
                </a:solidFill>
                <a:ea typeface="ＭＳ Ｐゴシック" pitchFamily="-107" charset="-128"/>
                <a:cs typeface="ＭＳ Ｐゴシック" pitchFamily="-107" charset="-128"/>
              </a:rPr>
              <a:t>) </a:t>
            </a:r>
            <a:r>
              <a:rPr lang="en-US" sz="2200" dirty="0" smtClean="0">
                <a:solidFill>
                  <a:srgbClr val="32302A"/>
                </a:solidFill>
                <a:ea typeface="ＭＳ Ｐゴシック" pitchFamily="-107" charset="-128"/>
                <a:cs typeface="ＭＳ Ｐゴシック" pitchFamily="-107" charset="-128"/>
              </a:rPr>
              <a:t/>
            </a:r>
            <a:br>
              <a:rPr lang="en-US" sz="2200" dirty="0" smtClean="0">
                <a:solidFill>
                  <a:srgbClr val="32302A"/>
                </a:solidFill>
                <a:ea typeface="ＭＳ Ｐゴシック" pitchFamily="-107" charset="-128"/>
                <a:cs typeface="ＭＳ Ｐゴシック" pitchFamily="-107" charset="-128"/>
              </a:rPr>
            </a:br>
            <a:r>
              <a:rPr lang="en-US" sz="2200" dirty="0" smtClean="0">
                <a:solidFill>
                  <a:srgbClr val="32302A"/>
                </a:solidFill>
                <a:ea typeface="ＭＳ Ｐゴシック" pitchFamily="-107" charset="-128"/>
                <a:cs typeface="ＭＳ Ｐゴシック" pitchFamily="-107" charset="-128"/>
              </a:rPr>
              <a:t>are </a:t>
            </a:r>
            <a:r>
              <a:rPr lang="en-US" sz="2200" dirty="0">
                <a:solidFill>
                  <a:srgbClr val="32302A"/>
                </a:solidFill>
                <a:ea typeface="ＭＳ Ｐゴシック" pitchFamily="-107" charset="-128"/>
                <a:cs typeface="ＭＳ Ｐゴシック" pitchFamily="-107" charset="-128"/>
              </a:rPr>
              <a:t>displayed </a:t>
            </a:r>
            <a:r>
              <a:rPr lang="en-US" sz="2200" dirty="0" smtClean="0">
                <a:solidFill>
                  <a:srgbClr val="32302A"/>
                </a:solidFill>
                <a:ea typeface="ＭＳ Ｐゴシック" pitchFamily="-107" charset="-128"/>
                <a:cs typeface="ＭＳ Ｐゴシック" pitchFamily="-107" charset="-128"/>
              </a:rPr>
              <a:t>here.</a:t>
            </a:r>
            <a:endParaRPr lang="en-US" sz="2200" dirty="0">
              <a:solidFill>
                <a:srgbClr val="32302A"/>
              </a:solidFill>
              <a:ea typeface="ＭＳ Ｐゴシック" pitchFamily="-107" charset="-128"/>
              <a:cs typeface="ＭＳ Ｐゴシック" pitchFamily="-107" charset="-128"/>
            </a:endParaRP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Note that more open economies both achieved higher income levels and grew more rapidly.</a:t>
            </a:r>
            <a:endParaRPr lang="en-US" sz="2200" dirty="0">
              <a:solidFill>
                <a:srgbClr val="32302A"/>
              </a:solidFill>
              <a:ea typeface="ＭＳ Ｐゴシック" pitchFamily="-107" charset="-128"/>
              <a:cs typeface="ＭＳ Ｐゴシック" pitchFamily="-107" charset="-128"/>
            </a:endParaRPr>
          </a:p>
        </p:txBody>
      </p:sp>
      <p:sp>
        <p:nvSpPr>
          <p:cNvPr id="62" name="Rectangle 5"/>
          <p:cNvSpPr>
            <a:spLocks noChangeArrowheads="1"/>
          </p:cNvSpPr>
          <p:nvPr/>
        </p:nvSpPr>
        <p:spPr bwMode="auto">
          <a:xfrm>
            <a:off x="6157697" y="622332"/>
            <a:ext cx="306110" cy="17235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1" i="1" dirty="0">
                <a:solidFill>
                  <a:srgbClr val="000000"/>
                </a:solidFill>
                <a:latin typeface="Times New Roman" pitchFamily="18" charset="0"/>
                <a:cs typeface="Times New Roman" pitchFamily="18" charset="0"/>
              </a:rPr>
              <a:t>TOI</a:t>
            </a:r>
            <a:endParaRPr lang="en-US" sz="1400" b="1" dirty="0">
              <a:solidFill>
                <a:srgbClr val="000000"/>
              </a:solidFill>
              <a:latin typeface="Times New Roman" pitchFamily="18" charset="0"/>
              <a:cs typeface="Times New Roman" pitchFamily="18" charset="0"/>
            </a:endParaRPr>
          </a:p>
        </p:txBody>
      </p:sp>
      <p:sp>
        <p:nvSpPr>
          <p:cNvPr id="63" name="Rectangle 9"/>
          <p:cNvSpPr>
            <a:spLocks noChangeArrowheads="1"/>
          </p:cNvSpPr>
          <p:nvPr/>
        </p:nvSpPr>
        <p:spPr bwMode="auto">
          <a:xfrm>
            <a:off x="4844728" y="250857"/>
            <a:ext cx="1083630" cy="5170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1" i="1">
                <a:solidFill>
                  <a:srgbClr val="006600"/>
                </a:solidFill>
                <a:latin typeface="Times New Roman" pitchFamily="18" charset="0"/>
                <a:cs typeface="Times New Roman" pitchFamily="18" charset="0"/>
              </a:rPr>
              <a:t>10 Most Open </a:t>
            </a:r>
          </a:p>
          <a:p>
            <a:pPr algn="ctr">
              <a:lnSpc>
                <a:spcPct val="80000"/>
              </a:lnSpc>
            </a:pPr>
            <a:r>
              <a:rPr lang="en-US" sz="1400" b="1" i="1">
                <a:solidFill>
                  <a:srgbClr val="006600"/>
                </a:solidFill>
                <a:latin typeface="Times New Roman" pitchFamily="18" charset="0"/>
                <a:cs typeface="Times New Roman" pitchFamily="18" charset="0"/>
              </a:rPr>
              <a:t>Economies, </a:t>
            </a:r>
          </a:p>
          <a:p>
            <a:pPr algn="ctr">
              <a:lnSpc>
                <a:spcPct val="80000"/>
              </a:lnSpc>
            </a:pPr>
            <a:r>
              <a:rPr lang="en-US" sz="1400" b="1" i="1">
                <a:solidFill>
                  <a:srgbClr val="006600"/>
                </a:solidFill>
                <a:latin typeface="Times New Roman" pitchFamily="18" charset="0"/>
                <a:cs typeface="Times New Roman" pitchFamily="18" charset="0"/>
              </a:rPr>
              <a:t>1980-2002</a:t>
            </a:r>
          </a:p>
        </p:txBody>
      </p:sp>
      <p:sp>
        <p:nvSpPr>
          <p:cNvPr id="64" name="Rectangle 10"/>
          <p:cNvSpPr>
            <a:spLocks noChangeArrowheads="1"/>
          </p:cNvSpPr>
          <p:nvPr/>
        </p:nvSpPr>
        <p:spPr bwMode="auto">
          <a:xfrm>
            <a:off x="5007732" y="982822"/>
            <a:ext cx="727763"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Singapore</a:t>
            </a:r>
            <a:endParaRPr lang="en-US" sz="1400" b="0">
              <a:solidFill>
                <a:schemeClr val="tx1"/>
              </a:solidFill>
              <a:latin typeface="Times New Roman" pitchFamily="18" charset="0"/>
              <a:cs typeface="Times New Roman" pitchFamily="18" charset="0"/>
            </a:endParaRPr>
          </a:p>
        </p:txBody>
      </p:sp>
      <p:sp>
        <p:nvSpPr>
          <p:cNvPr id="65" name="Rectangle 11"/>
          <p:cNvSpPr>
            <a:spLocks noChangeArrowheads="1"/>
          </p:cNvSpPr>
          <p:nvPr/>
        </p:nvSpPr>
        <p:spPr bwMode="auto">
          <a:xfrm>
            <a:off x="5007732" y="772954"/>
            <a:ext cx="84318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Hong Kong</a:t>
            </a:r>
            <a:endParaRPr lang="en-US" sz="1400" b="0">
              <a:solidFill>
                <a:schemeClr val="tx1"/>
              </a:solidFill>
              <a:latin typeface="Times New Roman" pitchFamily="18" charset="0"/>
              <a:cs typeface="Times New Roman" pitchFamily="18" charset="0"/>
            </a:endParaRPr>
          </a:p>
        </p:txBody>
      </p:sp>
      <p:sp>
        <p:nvSpPr>
          <p:cNvPr id="66" name="Rectangle 12"/>
          <p:cNvSpPr>
            <a:spLocks noChangeArrowheads="1"/>
          </p:cNvSpPr>
          <p:nvPr/>
        </p:nvSpPr>
        <p:spPr bwMode="auto">
          <a:xfrm>
            <a:off x="5007732" y="1185133"/>
            <a:ext cx="613951"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Bahrain </a:t>
            </a:r>
            <a:endParaRPr lang="en-US" sz="1400" b="0">
              <a:solidFill>
                <a:schemeClr val="tx1"/>
              </a:solidFill>
              <a:latin typeface="Times New Roman" pitchFamily="18" charset="0"/>
              <a:cs typeface="Times New Roman" pitchFamily="18" charset="0"/>
            </a:endParaRPr>
          </a:p>
        </p:txBody>
      </p:sp>
      <p:sp>
        <p:nvSpPr>
          <p:cNvPr id="67" name="Rectangle 13"/>
          <p:cNvSpPr>
            <a:spLocks noChangeArrowheads="1"/>
          </p:cNvSpPr>
          <p:nvPr/>
        </p:nvSpPr>
        <p:spPr bwMode="auto">
          <a:xfrm>
            <a:off x="5007732" y="1392587"/>
            <a:ext cx="663643"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Belgium </a:t>
            </a:r>
            <a:endParaRPr lang="en-US" sz="1400" b="0">
              <a:solidFill>
                <a:schemeClr val="tx1"/>
              </a:solidFill>
              <a:latin typeface="Times New Roman" pitchFamily="18" charset="0"/>
              <a:cs typeface="Times New Roman" pitchFamily="18" charset="0"/>
            </a:endParaRPr>
          </a:p>
        </p:txBody>
      </p:sp>
      <p:sp>
        <p:nvSpPr>
          <p:cNvPr id="68" name="Rectangle 14"/>
          <p:cNvSpPr>
            <a:spLocks noChangeArrowheads="1"/>
          </p:cNvSpPr>
          <p:nvPr/>
        </p:nvSpPr>
        <p:spPr bwMode="auto">
          <a:xfrm>
            <a:off x="5007732" y="1588929"/>
            <a:ext cx="705321"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Malaysia </a:t>
            </a:r>
            <a:endParaRPr lang="en-US" sz="1400" b="0">
              <a:solidFill>
                <a:schemeClr val="tx1"/>
              </a:solidFill>
              <a:latin typeface="Times New Roman" pitchFamily="18" charset="0"/>
              <a:cs typeface="Times New Roman" pitchFamily="18" charset="0"/>
            </a:endParaRPr>
          </a:p>
        </p:txBody>
      </p:sp>
      <p:sp>
        <p:nvSpPr>
          <p:cNvPr id="69" name="Rectangle 15"/>
          <p:cNvSpPr>
            <a:spLocks noChangeArrowheads="1"/>
          </p:cNvSpPr>
          <p:nvPr/>
        </p:nvSpPr>
        <p:spPr bwMode="auto">
          <a:xfrm>
            <a:off x="5007732" y="1793209"/>
            <a:ext cx="96815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Luxembourg </a:t>
            </a:r>
            <a:endParaRPr lang="en-US" sz="1400" b="0">
              <a:solidFill>
                <a:schemeClr val="tx1"/>
              </a:solidFill>
              <a:latin typeface="Times New Roman" pitchFamily="18" charset="0"/>
              <a:cs typeface="Times New Roman" pitchFamily="18" charset="0"/>
            </a:endParaRPr>
          </a:p>
        </p:txBody>
      </p:sp>
      <p:sp>
        <p:nvSpPr>
          <p:cNvPr id="70" name="Rectangle 16"/>
          <p:cNvSpPr>
            <a:spLocks noChangeArrowheads="1"/>
          </p:cNvSpPr>
          <p:nvPr/>
        </p:nvSpPr>
        <p:spPr bwMode="auto">
          <a:xfrm>
            <a:off x="5007732" y="2005426"/>
            <a:ext cx="868828"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Netherlands</a:t>
            </a:r>
            <a:endParaRPr lang="en-US" sz="1400" b="0">
              <a:solidFill>
                <a:schemeClr val="tx1"/>
              </a:solidFill>
              <a:latin typeface="Times New Roman" pitchFamily="18" charset="0"/>
              <a:cs typeface="Times New Roman" pitchFamily="18" charset="0"/>
            </a:endParaRPr>
          </a:p>
        </p:txBody>
      </p:sp>
      <p:sp>
        <p:nvSpPr>
          <p:cNvPr id="71" name="Rectangle 17"/>
          <p:cNvSpPr>
            <a:spLocks noChangeArrowheads="1"/>
          </p:cNvSpPr>
          <p:nvPr/>
        </p:nvSpPr>
        <p:spPr bwMode="auto">
          <a:xfrm>
            <a:off x="5007732" y="2209705"/>
            <a:ext cx="570926"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Taiwan </a:t>
            </a:r>
            <a:endParaRPr lang="en-US" sz="1400" b="0">
              <a:solidFill>
                <a:schemeClr val="tx1"/>
              </a:solidFill>
              <a:latin typeface="Times New Roman" pitchFamily="18" charset="0"/>
              <a:cs typeface="Times New Roman" pitchFamily="18" charset="0"/>
            </a:endParaRPr>
          </a:p>
        </p:txBody>
      </p:sp>
      <p:sp>
        <p:nvSpPr>
          <p:cNvPr id="72" name="Rectangle 18"/>
          <p:cNvSpPr>
            <a:spLocks noChangeArrowheads="1"/>
          </p:cNvSpPr>
          <p:nvPr/>
        </p:nvSpPr>
        <p:spPr bwMode="auto">
          <a:xfrm>
            <a:off x="5007732" y="2413985"/>
            <a:ext cx="508152"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Ireland</a:t>
            </a:r>
            <a:endParaRPr lang="en-US" sz="1400" b="0">
              <a:solidFill>
                <a:schemeClr val="tx1"/>
              </a:solidFill>
              <a:latin typeface="Times New Roman" pitchFamily="18" charset="0"/>
              <a:cs typeface="Times New Roman" pitchFamily="18" charset="0"/>
            </a:endParaRPr>
          </a:p>
        </p:txBody>
      </p:sp>
      <p:sp>
        <p:nvSpPr>
          <p:cNvPr id="73" name="Rectangle 19"/>
          <p:cNvSpPr>
            <a:spLocks noChangeArrowheads="1"/>
          </p:cNvSpPr>
          <p:nvPr/>
        </p:nvSpPr>
        <p:spPr bwMode="auto">
          <a:xfrm>
            <a:off x="5007732" y="2628615"/>
            <a:ext cx="658835"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Australia</a:t>
            </a:r>
          </a:p>
        </p:txBody>
      </p:sp>
      <p:sp>
        <p:nvSpPr>
          <p:cNvPr id="74" name="Rectangle 20"/>
          <p:cNvSpPr>
            <a:spLocks noChangeArrowheads="1"/>
          </p:cNvSpPr>
          <p:nvPr/>
        </p:nvSpPr>
        <p:spPr bwMode="auto">
          <a:xfrm>
            <a:off x="5007732" y="2849976"/>
            <a:ext cx="656718" cy="215444"/>
          </a:xfrm>
          <a:prstGeom prst="rect">
            <a:avLst/>
          </a:prstGeom>
          <a:noFill/>
          <a:ln w="9525">
            <a:noFill/>
            <a:miter lim="800000"/>
            <a:headEnd/>
            <a:tailEnd/>
          </a:ln>
        </p:spPr>
        <p:txBody>
          <a:bodyPr wrap="none" lIns="0" tIns="0" rIns="0" bIns="0">
            <a:prstTxWarp prst="textNoShape">
              <a:avLst/>
            </a:prstTxWarp>
            <a:spAutoFit/>
          </a:bodyPr>
          <a:lstStyle/>
          <a:p>
            <a:r>
              <a:rPr lang="en-US" sz="1400" b="1" i="1" dirty="0">
                <a:solidFill>
                  <a:srgbClr val="006600"/>
                </a:solidFill>
                <a:latin typeface="Times New Roman" pitchFamily="18" charset="0"/>
                <a:cs typeface="Times New Roman" pitchFamily="18" charset="0"/>
              </a:rPr>
              <a:t>Average:</a:t>
            </a:r>
          </a:p>
        </p:txBody>
      </p:sp>
      <p:sp>
        <p:nvSpPr>
          <p:cNvPr id="75" name="Rectangle 21"/>
          <p:cNvSpPr>
            <a:spLocks noChangeArrowheads="1"/>
          </p:cNvSpPr>
          <p:nvPr/>
        </p:nvSpPr>
        <p:spPr bwMode="auto">
          <a:xfrm>
            <a:off x="6194302" y="772954"/>
            <a:ext cx="31418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10.0</a:t>
            </a:r>
            <a:endParaRPr lang="en-US" sz="1400" b="0">
              <a:solidFill>
                <a:schemeClr val="tx1"/>
              </a:solidFill>
              <a:latin typeface="Times New Roman" pitchFamily="18" charset="0"/>
              <a:cs typeface="Times New Roman" pitchFamily="18" charset="0"/>
            </a:endParaRPr>
          </a:p>
        </p:txBody>
      </p:sp>
      <p:sp>
        <p:nvSpPr>
          <p:cNvPr id="76" name="Rectangle 22"/>
          <p:cNvSpPr>
            <a:spLocks noChangeArrowheads="1"/>
          </p:cNvSpPr>
          <p:nvPr/>
        </p:nvSpPr>
        <p:spPr bwMode="auto">
          <a:xfrm>
            <a:off x="6226297" y="2849976"/>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1" i="1" dirty="0">
                <a:solidFill>
                  <a:srgbClr val="000000"/>
                </a:solidFill>
                <a:latin typeface="Times New Roman" pitchFamily="18" charset="0"/>
                <a:cs typeface="Times New Roman" pitchFamily="18" charset="0"/>
              </a:rPr>
              <a:t>8.7</a:t>
            </a:r>
            <a:endParaRPr lang="en-US" sz="1400" b="1" i="1" dirty="0">
              <a:solidFill>
                <a:schemeClr val="tx1"/>
              </a:solidFill>
              <a:latin typeface="Times New Roman" pitchFamily="18" charset="0"/>
              <a:cs typeface="Times New Roman" pitchFamily="18" charset="0"/>
            </a:endParaRPr>
          </a:p>
        </p:txBody>
      </p:sp>
      <p:sp>
        <p:nvSpPr>
          <p:cNvPr id="77" name="Rectangle 35"/>
          <p:cNvSpPr>
            <a:spLocks noChangeArrowheads="1"/>
          </p:cNvSpPr>
          <p:nvPr/>
        </p:nvSpPr>
        <p:spPr bwMode="auto">
          <a:xfrm>
            <a:off x="6235441" y="982822"/>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9.9</a:t>
            </a:r>
            <a:endParaRPr lang="en-US" sz="1400" b="0">
              <a:solidFill>
                <a:schemeClr val="tx1"/>
              </a:solidFill>
              <a:latin typeface="Times New Roman" pitchFamily="18" charset="0"/>
              <a:cs typeface="Times New Roman" pitchFamily="18" charset="0"/>
            </a:endParaRPr>
          </a:p>
        </p:txBody>
      </p:sp>
      <p:sp>
        <p:nvSpPr>
          <p:cNvPr id="78" name="Rectangle 36"/>
          <p:cNvSpPr>
            <a:spLocks noChangeArrowheads="1"/>
          </p:cNvSpPr>
          <p:nvPr/>
        </p:nvSpPr>
        <p:spPr bwMode="auto">
          <a:xfrm>
            <a:off x="6235441" y="1185133"/>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8.6</a:t>
            </a:r>
            <a:endParaRPr lang="en-US" sz="1400" b="0">
              <a:solidFill>
                <a:schemeClr val="tx1"/>
              </a:solidFill>
              <a:latin typeface="Times New Roman" pitchFamily="18" charset="0"/>
              <a:cs typeface="Times New Roman" pitchFamily="18" charset="0"/>
            </a:endParaRPr>
          </a:p>
        </p:txBody>
      </p:sp>
      <p:sp>
        <p:nvSpPr>
          <p:cNvPr id="79" name="Rectangle 37"/>
          <p:cNvSpPr>
            <a:spLocks noChangeArrowheads="1"/>
          </p:cNvSpPr>
          <p:nvPr/>
        </p:nvSpPr>
        <p:spPr bwMode="auto">
          <a:xfrm>
            <a:off x="6235441" y="1392587"/>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8.6</a:t>
            </a:r>
            <a:endParaRPr lang="en-US" sz="1400" b="0">
              <a:solidFill>
                <a:schemeClr val="tx1"/>
              </a:solidFill>
              <a:latin typeface="Times New Roman" pitchFamily="18" charset="0"/>
              <a:cs typeface="Times New Roman" pitchFamily="18" charset="0"/>
            </a:endParaRPr>
          </a:p>
        </p:txBody>
      </p:sp>
      <p:sp>
        <p:nvSpPr>
          <p:cNvPr id="80" name="Rectangle 38"/>
          <p:cNvSpPr>
            <a:spLocks noChangeArrowheads="1"/>
          </p:cNvSpPr>
          <p:nvPr/>
        </p:nvSpPr>
        <p:spPr bwMode="auto">
          <a:xfrm>
            <a:off x="6235441" y="1588929"/>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8.6</a:t>
            </a:r>
            <a:endParaRPr lang="en-US" sz="1400" b="0">
              <a:solidFill>
                <a:schemeClr val="tx1"/>
              </a:solidFill>
              <a:latin typeface="Times New Roman" pitchFamily="18" charset="0"/>
              <a:cs typeface="Times New Roman" pitchFamily="18" charset="0"/>
            </a:endParaRPr>
          </a:p>
        </p:txBody>
      </p:sp>
      <p:sp>
        <p:nvSpPr>
          <p:cNvPr id="81" name="Rectangle 39"/>
          <p:cNvSpPr>
            <a:spLocks noChangeArrowheads="1"/>
          </p:cNvSpPr>
          <p:nvPr/>
        </p:nvSpPr>
        <p:spPr bwMode="auto">
          <a:xfrm>
            <a:off x="6235441" y="1793209"/>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8.5</a:t>
            </a:r>
            <a:endParaRPr lang="en-US" sz="1400" b="0">
              <a:solidFill>
                <a:schemeClr val="tx1"/>
              </a:solidFill>
              <a:latin typeface="Times New Roman" pitchFamily="18" charset="0"/>
              <a:cs typeface="Times New Roman" pitchFamily="18" charset="0"/>
            </a:endParaRPr>
          </a:p>
        </p:txBody>
      </p:sp>
      <p:sp>
        <p:nvSpPr>
          <p:cNvPr id="82" name="Rectangle 40"/>
          <p:cNvSpPr>
            <a:spLocks noChangeArrowheads="1"/>
          </p:cNvSpPr>
          <p:nvPr/>
        </p:nvSpPr>
        <p:spPr bwMode="auto">
          <a:xfrm>
            <a:off x="6235441" y="2005426"/>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8.4</a:t>
            </a:r>
            <a:endParaRPr lang="en-US" sz="1400" b="0">
              <a:solidFill>
                <a:schemeClr val="tx1"/>
              </a:solidFill>
              <a:latin typeface="Times New Roman" pitchFamily="18" charset="0"/>
              <a:cs typeface="Times New Roman" pitchFamily="18" charset="0"/>
            </a:endParaRPr>
          </a:p>
        </p:txBody>
      </p:sp>
      <p:sp>
        <p:nvSpPr>
          <p:cNvPr id="83" name="Rectangle 41"/>
          <p:cNvSpPr>
            <a:spLocks noChangeArrowheads="1"/>
          </p:cNvSpPr>
          <p:nvPr/>
        </p:nvSpPr>
        <p:spPr bwMode="auto">
          <a:xfrm>
            <a:off x="6235441" y="2209705"/>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8.4</a:t>
            </a:r>
            <a:endParaRPr lang="en-US" sz="1400" b="0">
              <a:solidFill>
                <a:schemeClr val="tx1"/>
              </a:solidFill>
              <a:latin typeface="Times New Roman" pitchFamily="18" charset="0"/>
              <a:cs typeface="Times New Roman" pitchFamily="18" charset="0"/>
            </a:endParaRPr>
          </a:p>
        </p:txBody>
      </p:sp>
      <p:sp>
        <p:nvSpPr>
          <p:cNvPr id="84" name="Rectangle 42"/>
          <p:cNvSpPr>
            <a:spLocks noChangeArrowheads="1"/>
          </p:cNvSpPr>
          <p:nvPr/>
        </p:nvSpPr>
        <p:spPr bwMode="auto">
          <a:xfrm>
            <a:off x="6235441" y="2413985"/>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8.1</a:t>
            </a:r>
            <a:endParaRPr lang="en-US" sz="1400" b="0">
              <a:solidFill>
                <a:schemeClr val="tx1"/>
              </a:solidFill>
              <a:latin typeface="Times New Roman" pitchFamily="18" charset="0"/>
              <a:cs typeface="Times New Roman" pitchFamily="18" charset="0"/>
            </a:endParaRPr>
          </a:p>
        </p:txBody>
      </p:sp>
      <p:sp>
        <p:nvSpPr>
          <p:cNvPr id="85" name="Rectangle 43"/>
          <p:cNvSpPr>
            <a:spLocks noChangeArrowheads="1"/>
          </p:cNvSpPr>
          <p:nvPr/>
        </p:nvSpPr>
        <p:spPr bwMode="auto">
          <a:xfrm>
            <a:off x="6235441" y="2628615"/>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7.9</a:t>
            </a:r>
            <a:endParaRPr lang="en-US" sz="1400" b="0">
              <a:solidFill>
                <a:schemeClr val="tx1"/>
              </a:solidFill>
              <a:latin typeface="Times New Roman" pitchFamily="18" charset="0"/>
              <a:cs typeface="Times New Roman" pitchFamily="18" charset="0"/>
            </a:endParaRPr>
          </a:p>
        </p:txBody>
      </p:sp>
      <p:sp>
        <p:nvSpPr>
          <p:cNvPr id="86" name="Rectangle 75"/>
          <p:cNvSpPr>
            <a:spLocks noChangeArrowheads="1"/>
          </p:cNvSpPr>
          <p:nvPr/>
        </p:nvSpPr>
        <p:spPr bwMode="auto">
          <a:xfrm>
            <a:off x="8083863" y="772954"/>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3.9 %</a:t>
            </a:r>
            <a:endParaRPr lang="en-US" sz="1400" b="0">
              <a:solidFill>
                <a:schemeClr val="tx1"/>
              </a:solidFill>
              <a:latin typeface="Times New Roman" pitchFamily="18" charset="0"/>
              <a:cs typeface="Times New Roman" pitchFamily="18" charset="0"/>
            </a:endParaRPr>
          </a:p>
        </p:txBody>
      </p:sp>
      <p:sp>
        <p:nvSpPr>
          <p:cNvPr id="88" name="Rectangle 76"/>
          <p:cNvSpPr>
            <a:spLocks noChangeArrowheads="1"/>
          </p:cNvSpPr>
          <p:nvPr/>
        </p:nvSpPr>
        <p:spPr bwMode="auto">
          <a:xfrm>
            <a:off x="8083863" y="982822"/>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4.3 %</a:t>
            </a:r>
            <a:endParaRPr lang="en-US" sz="1400" b="0">
              <a:solidFill>
                <a:schemeClr val="tx1"/>
              </a:solidFill>
              <a:latin typeface="Times New Roman" pitchFamily="18" charset="0"/>
              <a:cs typeface="Times New Roman" pitchFamily="18" charset="0"/>
            </a:endParaRPr>
          </a:p>
        </p:txBody>
      </p:sp>
      <p:sp>
        <p:nvSpPr>
          <p:cNvPr id="89" name="Rectangle 77"/>
          <p:cNvSpPr>
            <a:spLocks noChangeArrowheads="1"/>
          </p:cNvSpPr>
          <p:nvPr/>
        </p:nvSpPr>
        <p:spPr bwMode="auto">
          <a:xfrm>
            <a:off x="8083863" y="1185133"/>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1.0 %</a:t>
            </a:r>
            <a:endParaRPr lang="en-US" sz="1400" b="0">
              <a:solidFill>
                <a:schemeClr val="tx1"/>
              </a:solidFill>
              <a:latin typeface="Times New Roman" pitchFamily="18" charset="0"/>
              <a:cs typeface="Times New Roman" pitchFamily="18" charset="0"/>
            </a:endParaRPr>
          </a:p>
        </p:txBody>
      </p:sp>
      <p:sp>
        <p:nvSpPr>
          <p:cNvPr id="126" name="Rectangle 78"/>
          <p:cNvSpPr>
            <a:spLocks noChangeArrowheads="1"/>
          </p:cNvSpPr>
          <p:nvPr/>
        </p:nvSpPr>
        <p:spPr bwMode="auto">
          <a:xfrm>
            <a:off x="8083863" y="1392587"/>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1.7 %</a:t>
            </a:r>
            <a:endParaRPr lang="en-US" sz="1400" b="0">
              <a:solidFill>
                <a:schemeClr val="tx1"/>
              </a:solidFill>
              <a:latin typeface="Times New Roman" pitchFamily="18" charset="0"/>
              <a:cs typeface="Times New Roman" pitchFamily="18" charset="0"/>
            </a:endParaRPr>
          </a:p>
        </p:txBody>
      </p:sp>
      <p:sp>
        <p:nvSpPr>
          <p:cNvPr id="127" name="Rectangle 79"/>
          <p:cNvSpPr>
            <a:spLocks noChangeArrowheads="1"/>
          </p:cNvSpPr>
          <p:nvPr/>
        </p:nvSpPr>
        <p:spPr bwMode="auto">
          <a:xfrm>
            <a:off x="8083863" y="1588929"/>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3.6 %</a:t>
            </a:r>
            <a:endParaRPr lang="en-US" sz="1400" b="0">
              <a:solidFill>
                <a:schemeClr val="tx1"/>
              </a:solidFill>
              <a:latin typeface="Times New Roman" pitchFamily="18" charset="0"/>
              <a:cs typeface="Times New Roman" pitchFamily="18" charset="0"/>
            </a:endParaRPr>
          </a:p>
        </p:txBody>
      </p:sp>
      <p:sp>
        <p:nvSpPr>
          <p:cNvPr id="128" name="Rectangle 80"/>
          <p:cNvSpPr>
            <a:spLocks noChangeArrowheads="1"/>
          </p:cNvSpPr>
          <p:nvPr/>
        </p:nvSpPr>
        <p:spPr bwMode="auto">
          <a:xfrm>
            <a:off x="8083863" y="1793209"/>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3.7 %</a:t>
            </a:r>
            <a:endParaRPr lang="en-US" sz="1400" b="0">
              <a:solidFill>
                <a:schemeClr val="tx1"/>
              </a:solidFill>
              <a:latin typeface="Times New Roman" pitchFamily="18" charset="0"/>
              <a:cs typeface="Times New Roman" pitchFamily="18" charset="0"/>
            </a:endParaRPr>
          </a:p>
        </p:txBody>
      </p:sp>
      <p:sp>
        <p:nvSpPr>
          <p:cNvPr id="129" name="Rectangle 81"/>
          <p:cNvSpPr>
            <a:spLocks noChangeArrowheads="1"/>
          </p:cNvSpPr>
          <p:nvPr/>
        </p:nvSpPr>
        <p:spPr bwMode="auto">
          <a:xfrm>
            <a:off x="8083863" y="2005426"/>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1.6 %</a:t>
            </a:r>
            <a:endParaRPr lang="en-US" sz="1400" b="0">
              <a:solidFill>
                <a:schemeClr val="tx1"/>
              </a:solidFill>
              <a:latin typeface="Times New Roman" pitchFamily="18" charset="0"/>
              <a:cs typeface="Times New Roman" pitchFamily="18" charset="0"/>
            </a:endParaRPr>
          </a:p>
        </p:txBody>
      </p:sp>
      <p:sp>
        <p:nvSpPr>
          <p:cNvPr id="130" name="Rectangle 82"/>
          <p:cNvSpPr>
            <a:spLocks noChangeArrowheads="1"/>
          </p:cNvSpPr>
          <p:nvPr/>
        </p:nvSpPr>
        <p:spPr bwMode="auto">
          <a:xfrm>
            <a:off x="8083863" y="2209705"/>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5.1 %</a:t>
            </a:r>
            <a:endParaRPr lang="en-US" sz="1400" b="0">
              <a:solidFill>
                <a:schemeClr val="tx1"/>
              </a:solidFill>
              <a:latin typeface="Times New Roman" pitchFamily="18" charset="0"/>
              <a:cs typeface="Times New Roman" pitchFamily="18" charset="0"/>
            </a:endParaRPr>
          </a:p>
        </p:txBody>
      </p:sp>
      <p:sp>
        <p:nvSpPr>
          <p:cNvPr id="131" name="Rectangle 83"/>
          <p:cNvSpPr>
            <a:spLocks noChangeArrowheads="1"/>
          </p:cNvSpPr>
          <p:nvPr/>
        </p:nvSpPr>
        <p:spPr bwMode="auto">
          <a:xfrm>
            <a:off x="8083863" y="2413985"/>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4.5 %</a:t>
            </a:r>
            <a:endParaRPr lang="en-US" sz="1400" b="0">
              <a:solidFill>
                <a:schemeClr val="tx1"/>
              </a:solidFill>
              <a:latin typeface="Times New Roman" pitchFamily="18" charset="0"/>
              <a:cs typeface="Times New Roman" pitchFamily="18" charset="0"/>
            </a:endParaRPr>
          </a:p>
        </p:txBody>
      </p:sp>
      <p:sp>
        <p:nvSpPr>
          <p:cNvPr id="132" name="Rectangle 84"/>
          <p:cNvSpPr>
            <a:spLocks noChangeArrowheads="1"/>
          </p:cNvSpPr>
          <p:nvPr/>
        </p:nvSpPr>
        <p:spPr bwMode="auto">
          <a:xfrm>
            <a:off x="8083863" y="2628615"/>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1.9 %</a:t>
            </a:r>
            <a:endParaRPr lang="en-US" sz="1400" b="0">
              <a:solidFill>
                <a:schemeClr val="tx1"/>
              </a:solidFill>
              <a:latin typeface="Times New Roman" pitchFamily="18" charset="0"/>
              <a:cs typeface="Times New Roman" pitchFamily="18" charset="0"/>
            </a:endParaRPr>
          </a:p>
        </p:txBody>
      </p:sp>
      <p:sp>
        <p:nvSpPr>
          <p:cNvPr id="133" name="Rectangle 85"/>
          <p:cNvSpPr>
            <a:spLocks noChangeArrowheads="1"/>
          </p:cNvSpPr>
          <p:nvPr/>
        </p:nvSpPr>
        <p:spPr bwMode="auto">
          <a:xfrm>
            <a:off x="8083863" y="2849976"/>
            <a:ext cx="418384" cy="215444"/>
          </a:xfrm>
          <a:prstGeom prst="rect">
            <a:avLst/>
          </a:prstGeom>
          <a:noFill/>
          <a:ln w="9525">
            <a:noFill/>
            <a:miter lim="800000"/>
            <a:headEnd/>
            <a:tailEnd/>
          </a:ln>
        </p:spPr>
        <p:txBody>
          <a:bodyPr wrap="none" lIns="0" tIns="0" rIns="0" bIns="0">
            <a:prstTxWarp prst="textNoShape">
              <a:avLst/>
            </a:prstTxWarp>
            <a:spAutoFit/>
          </a:bodyPr>
          <a:lstStyle/>
          <a:p>
            <a:r>
              <a:rPr lang="en-US" sz="1400" b="1" i="1" dirty="0">
                <a:solidFill>
                  <a:srgbClr val="000000"/>
                </a:solidFill>
                <a:latin typeface="Times New Roman" pitchFamily="18" charset="0"/>
                <a:cs typeface="Times New Roman" pitchFamily="18" charset="0"/>
              </a:rPr>
              <a:t>3.1</a:t>
            </a:r>
            <a:r>
              <a:rPr lang="en-US" sz="1400" i="1" dirty="0">
                <a:solidFill>
                  <a:srgbClr val="000000"/>
                </a:solidFill>
                <a:latin typeface="Times New Roman" pitchFamily="18" charset="0"/>
                <a:cs typeface="Times New Roman" pitchFamily="18" charset="0"/>
              </a:rPr>
              <a:t> %</a:t>
            </a:r>
            <a:endParaRPr lang="en-US" sz="1400" b="1" i="1" dirty="0">
              <a:solidFill>
                <a:schemeClr val="tx1"/>
              </a:solidFill>
              <a:latin typeface="Times New Roman" pitchFamily="18" charset="0"/>
              <a:cs typeface="Times New Roman" pitchFamily="18" charset="0"/>
            </a:endParaRPr>
          </a:p>
        </p:txBody>
      </p:sp>
      <p:sp>
        <p:nvSpPr>
          <p:cNvPr id="134" name="Rectangle 97"/>
          <p:cNvSpPr>
            <a:spLocks noChangeArrowheads="1"/>
          </p:cNvSpPr>
          <p:nvPr/>
        </p:nvSpPr>
        <p:spPr bwMode="auto">
          <a:xfrm>
            <a:off x="6868809" y="772954"/>
            <a:ext cx="628377"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$ 30,989</a:t>
            </a:r>
            <a:endParaRPr lang="en-US" sz="1400" b="0">
              <a:solidFill>
                <a:schemeClr val="tx1"/>
              </a:solidFill>
              <a:latin typeface="Times New Roman" pitchFamily="18" charset="0"/>
              <a:cs typeface="Times New Roman" pitchFamily="18" charset="0"/>
            </a:endParaRPr>
          </a:p>
        </p:txBody>
      </p:sp>
      <p:sp>
        <p:nvSpPr>
          <p:cNvPr id="135" name="Rectangle 98"/>
          <p:cNvSpPr>
            <a:spLocks noChangeArrowheads="1"/>
          </p:cNvSpPr>
          <p:nvPr/>
        </p:nvSpPr>
        <p:spPr bwMode="auto">
          <a:xfrm>
            <a:off x="6868809" y="982822"/>
            <a:ext cx="628377"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$ 26,390</a:t>
            </a:r>
            <a:endParaRPr lang="en-US" sz="1400" b="0">
              <a:solidFill>
                <a:schemeClr val="tx1"/>
              </a:solidFill>
              <a:latin typeface="Times New Roman" pitchFamily="18" charset="0"/>
              <a:cs typeface="Times New Roman" pitchFamily="18" charset="0"/>
            </a:endParaRPr>
          </a:p>
        </p:txBody>
      </p:sp>
      <p:sp>
        <p:nvSpPr>
          <p:cNvPr id="136" name="Rectangle 99"/>
          <p:cNvSpPr>
            <a:spLocks noChangeArrowheads="1"/>
          </p:cNvSpPr>
          <p:nvPr/>
        </p:nvSpPr>
        <p:spPr bwMode="auto">
          <a:xfrm>
            <a:off x="6875477" y="1185133"/>
            <a:ext cx="621709"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$ 19,112</a:t>
            </a:r>
            <a:endParaRPr lang="en-US" sz="1400" b="0">
              <a:solidFill>
                <a:schemeClr val="tx1"/>
              </a:solidFill>
              <a:latin typeface="Times New Roman" pitchFamily="18" charset="0"/>
              <a:cs typeface="Times New Roman" pitchFamily="18" charset="0"/>
            </a:endParaRPr>
          </a:p>
        </p:txBody>
      </p:sp>
      <p:sp>
        <p:nvSpPr>
          <p:cNvPr id="137" name="Rectangle 100"/>
          <p:cNvSpPr>
            <a:spLocks noChangeArrowheads="1"/>
          </p:cNvSpPr>
          <p:nvPr/>
        </p:nvSpPr>
        <p:spPr bwMode="auto">
          <a:xfrm>
            <a:off x="6868809" y="1392587"/>
            <a:ext cx="628377"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$ 28,575</a:t>
            </a:r>
            <a:endParaRPr lang="en-US" sz="1400" b="0">
              <a:solidFill>
                <a:schemeClr val="tx1"/>
              </a:solidFill>
              <a:latin typeface="Times New Roman" pitchFamily="18" charset="0"/>
              <a:cs typeface="Times New Roman" pitchFamily="18" charset="0"/>
            </a:endParaRPr>
          </a:p>
        </p:txBody>
      </p:sp>
      <p:sp>
        <p:nvSpPr>
          <p:cNvPr id="138" name="Rectangle 101"/>
          <p:cNvSpPr>
            <a:spLocks noChangeArrowheads="1"/>
          </p:cNvSpPr>
          <p:nvPr/>
        </p:nvSpPr>
        <p:spPr bwMode="auto">
          <a:xfrm>
            <a:off x="6958577" y="1588929"/>
            <a:ext cx="53860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$ 9,681</a:t>
            </a:r>
            <a:endParaRPr lang="en-US" sz="1400" b="0">
              <a:solidFill>
                <a:schemeClr val="tx1"/>
              </a:solidFill>
              <a:latin typeface="Times New Roman" pitchFamily="18" charset="0"/>
              <a:cs typeface="Times New Roman" pitchFamily="18" charset="0"/>
            </a:endParaRPr>
          </a:p>
        </p:txBody>
      </p:sp>
      <p:sp>
        <p:nvSpPr>
          <p:cNvPr id="139" name="Rectangle 102"/>
          <p:cNvSpPr>
            <a:spLocks noChangeArrowheads="1"/>
          </p:cNvSpPr>
          <p:nvPr/>
        </p:nvSpPr>
        <p:spPr bwMode="auto">
          <a:xfrm>
            <a:off x="6868809" y="1793209"/>
            <a:ext cx="628377"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$ 53,583</a:t>
            </a:r>
            <a:endParaRPr lang="en-US" sz="1400" b="0">
              <a:solidFill>
                <a:schemeClr val="tx1"/>
              </a:solidFill>
              <a:latin typeface="Times New Roman" pitchFamily="18" charset="0"/>
              <a:cs typeface="Times New Roman" pitchFamily="18" charset="0"/>
            </a:endParaRPr>
          </a:p>
        </p:txBody>
      </p:sp>
      <p:sp>
        <p:nvSpPr>
          <p:cNvPr id="140" name="Rectangle 103"/>
          <p:cNvSpPr>
            <a:spLocks noChangeArrowheads="1"/>
          </p:cNvSpPr>
          <p:nvPr/>
        </p:nvSpPr>
        <p:spPr bwMode="auto">
          <a:xfrm>
            <a:off x="6868809" y="2005426"/>
            <a:ext cx="628377"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latin typeface="Times New Roman" pitchFamily="18" charset="0"/>
                <a:cs typeface="Times New Roman" pitchFamily="18" charset="0"/>
              </a:rPr>
              <a:t>$ 29,078</a:t>
            </a:r>
          </a:p>
        </p:txBody>
      </p:sp>
      <p:sp>
        <p:nvSpPr>
          <p:cNvPr id="141" name="Rectangle 104"/>
          <p:cNvSpPr>
            <a:spLocks noChangeArrowheads="1"/>
          </p:cNvSpPr>
          <p:nvPr/>
        </p:nvSpPr>
        <p:spPr bwMode="auto">
          <a:xfrm>
            <a:off x="6868809" y="2209705"/>
            <a:ext cx="628377"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$ 20,868</a:t>
            </a:r>
            <a:endParaRPr lang="en-US" sz="1400" b="0">
              <a:solidFill>
                <a:schemeClr val="tx1"/>
              </a:solidFill>
              <a:latin typeface="Times New Roman" pitchFamily="18" charset="0"/>
              <a:cs typeface="Times New Roman" pitchFamily="18" charset="0"/>
            </a:endParaRPr>
          </a:p>
        </p:txBody>
      </p:sp>
      <p:sp>
        <p:nvSpPr>
          <p:cNvPr id="142" name="Rectangle 105"/>
          <p:cNvSpPr>
            <a:spLocks noChangeArrowheads="1"/>
          </p:cNvSpPr>
          <p:nvPr/>
        </p:nvSpPr>
        <p:spPr bwMode="auto">
          <a:xfrm>
            <a:off x="6868809" y="2413985"/>
            <a:ext cx="628377"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$ 34,256</a:t>
            </a:r>
            <a:endParaRPr lang="en-US" sz="1400" b="0">
              <a:solidFill>
                <a:schemeClr val="tx1"/>
              </a:solidFill>
              <a:latin typeface="Times New Roman" pitchFamily="18" charset="0"/>
              <a:cs typeface="Times New Roman" pitchFamily="18" charset="0"/>
            </a:endParaRPr>
          </a:p>
        </p:txBody>
      </p:sp>
      <p:sp>
        <p:nvSpPr>
          <p:cNvPr id="143" name="Rectangle 106"/>
          <p:cNvSpPr>
            <a:spLocks noChangeArrowheads="1"/>
          </p:cNvSpPr>
          <p:nvPr/>
        </p:nvSpPr>
        <p:spPr bwMode="auto">
          <a:xfrm>
            <a:off x="6868809" y="2628615"/>
            <a:ext cx="628377"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$ 29,981</a:t>
            </a:r>
            <a:endParaRPr lang="en-US" sz="1400" b="0">
              <a:solidFill>
                <a:schemeClr val="tx1"/>
              </a:solidFill>
              <a:latin typeface="Times New Roman" pitchFamily="18" charset="0"/>
              <a:cs typeface="Times New Roman" pitchFamily="18" charset="0"/>
            </a:endParaRPr>
          </a:p>
        </p:txBody>
      </p:sp>
      <p:sp>
        <p:nvSpPr>
          <p:cNvPr id="144" name="Rectangle 107"/>
          <p:cNvSpPr>
            <a:spLocks noChangeArrowheads="1"/>
          </p:cNvSpPr>
          <p:nvPr/>
        </p:nvSpPr>
        <p:spPr bwMode="auto">
          <a:xfrm>
            <a:off x="6868809" y="2849976"/>
            <a:ext cx="628377"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1" i="1" dirty="0">
                <a:solidFill>
                  <a:srgbClr val="000000"/>
                </a:solidFill>
                <a:latin typeface="Times New Roman" pitchFamily="18" charset="0"/>
                <a:cs typeface="Times New Roman" pitchFamily="18" charset="0"/>
              </a:rPr>
              <a:t>$</a:t>
            </a:r>
            <a:r>
              <a:rPr lang="en-US" sz="1400" i="1" dirty="0">
                <a:solidFill>
                  <a:srgbClr val="000000"/>
                </a:solidFill>
                <a:latin typeface="Times New Roman" pitchFamily="18" charset="0"/>
                <a:cs typeface="Times New Roman" pitchFamily="18" charset="0"/>
              </a:rPr>
              <a:t> </a:t>
            </a:r>
            <a:r>
              <a:rPr lang="en-US" sz="1400" b="1" i="1" dirty="0">
                <a:solidFill>
                  <a:srgbClr val="000000"/>
                </a:solidFill>
                <a:latin typeface="Times New Roman" pitchFamily="18" charset="0"/>
                <a:cs typeface="Times New Roman" pitchFamily="18" charset="0"/>
              </a:rPr>
              <a:t>28,251</a:t>
            </a:r>
            <a:endParaRPr lang="en-US" sz="1400" b="1" i="1" dirty="0">
              <a:solidFill>
                <a:schemeClr val="tx1"/>
              </a:solidFill>
              <a:latin typeface="Times New Roman" pitchFamily="18" charset="0"/>
              <a:cs typeface="Times New Roman" pitchFamily="18" charset="0"/>
            </a:endParaRPr>
          </a:p>
        </p:txBody>
      </p:sp>
      <p:sp>
        <p:nvSpPr>
          <p:cNvPr id="145" name="Rectangle 208"/>
          <p:cNvSpPr>
            <a:spLocks noChangeArrowheads="1"/>
          </p:cNvSpPr>
          <p:nvPr/>
        </p:nvSpPr>
        <p:spPr bwMode="auto">
          <a:xfrm>
            <a:off x="6808920" y="413163"/>
            <a:ext cx="772648" cy="344710"/>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1" i="1" dirty="0">
                <a:solidFill>
                  <a:srgbClr val="000000"/>
                </a:solidFill>
                <a:latin typeface="Times New Roman" pitchFamily="18" charset="0"/>
                <a:cs typeface="Times New Roman" pitchFamily="18" charset="0"/>
              </a:rPr>
              <a:t>2005 GDP</a:t>
            </a:r>
            <a:br>
              <a:rPr lang="en-US" sz="1400" b="1" i="1"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per capita</a:t>
            </a:r>
          </a:p>
        </p:txBody>
      </p:sp>
      <p:grpSp>
        <p:nvGrpSpPr>
          <p:cNvPr id="146" name="Group 350"/>
          <p:cNvGrpSpPr>
            <a:grpSpLocks/>
          </p:cNvGrpSpPr>
          <p:nvPr/>
        </p:nvGrpSpPr>
        <p:grpSpPr bwMode="auto">
          <a:xfrm>
            <a:off x="7815523" y="398495"/>
            <a:ext cx="939802" cy="368300"/>
            <a:chOff x="4767" y="656"/>
            <a:chExt cx="592" cy="232"/>
          </a:xfrm>
        </p:grpSpPr>
        <p:sp>
          <p:nvSpPr>
            <p:cNvPr id="147" name="Rectangle 209"/>
            <p:cNvSpPr>
              <a:spLocks noChangeArrowheads="1"/>
            </p:cNvSpPr>
            <p:nvPr/>
          </p:nvSpPr>
          <p:spPr bwMode="auto">
            <a:xfrm>
              <a:off x="4806" y="752"/>
              <a:ext cx="490" cy="136"/>
            </a:xfrm>
            <a:prstGeom prst="rect">
              <a:avLst/>
            </a:prstGeom>
            <a:noFill/>
            <a:ln w="9525">
              <a:noFill/>
              <a:miter lim="800000"/>
              <a:headEnd/>
              <a:tailEnd/>
            </a:ln>
          </p:spPr>
          <p:txBody>
            <a:bodyPr wrap="none" lIns="0" tIns="0" rIns="0" bIns="0">
              <a:prstTxWarp prst="textNoShape">
                <a:avLst/>
              </a:prstTxWarp>
              <a:spAutoFit/>
            </a:bodyPr>
            <a:lstStyle/>
            <a:p>
              <a:r>
                <a:rPr lang="en-US" sz="1400" b="1" i="1" dirty="0">
                  <a:solidFill>
                    <a:srgbClr val="000000"/>
                  </a:solidFill>
                  <a:latin typeface="Times New Roman" pitchFamily="18" charset="0"/>
                  <a:cs typeface="Times New Roman" pitchFamily="18" charset="0"/>
                </a:rPr>
                <a:t>1980-2005</a:t>
              </a:r>
              <a:endParaRPr lang="en-US" sz="1400" b="1" i="1" dirty="0">
                <a:solidFill>
                  <a:schemeClr val="tx1"/>
                </a:solidFill>
                <a:latin typeface="Times New Roman" pitchFamily="18" charset="0"/>
                <a:cs typeface="Times New Roman" pitchFamily="18" charset="0"/>
              </a:endParaRPr>
            </a:p>
          </p:txBody>
        </p:sp>
        <p:sp>
          <p:nvSpPr>
            <p:cNvPr id="148" name="Rectangle 210"/>
            <p:cNvSpPr>
              <a:spLocks noChangeArrowheads="1"/>
            </p:cNvSpPr>
            <p:nvPr/>
          </p:nvSpPr>
          <p:spPr bwMode="auto">
            <a:xfrm>
              <a:off x="4767" y="656"/>
              <a:ext cx="592" cy="109"/>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1" i="1" dirty="0">
                  <a:solidFill>
                    <a:srgbClr val="000000"/>
                  </a:solidFill>
                  <a:latin typeface="Times New Roman" pitchFamily="18" charset="0"/>
                  <a:cs typeface="Times New Roman" pitchFamily="18" charset="0"/>
                </a:rPr>
                <a:t>Growth rate </a:t>
              </a:r>
            </a:p>
          </p:txBody>
        </p:sp>
      </p:grpSp>
      <p:sp>
        <p:nvSpPr>
          <p:cNvPr id="149" name="Line 375"/>
          <p:cNvSpPr>
            <a:spLocks noChangeShapeType="1"/>
          </p:cNvSpPr>
          <p:nvPr/>
        </p:nvSpPr>
        <p:spPr bwMode="auto">
          <a:xfrm>
            <a:off x="4909879" y="804704"/>
            <a:ext cx="0" cy="2039355"/>
          </a:xfrm>
          <a:prstGeom prst="line">
            <a:avLst/>
          </a:prstGeom>
          <a:noFill/>
          <a:ln w="28575">
            <a:solidFill>
              <a:srgbClr val="006600"/>
            </a:solidFill>
            <a:round/>
            <a:headEnd/>
            <a:tailEnd/>
          </a:ln>
          <a:effectLst/>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50" name="Rectangle 108"/>
          <p:cNvSpPr>
            <a:spLocks noChangeArrowheads="1"/>
          </p:cNvSpPr>
          <p:nvPr/>
        </p:nvSpPr>
        <p:spPr bwMode="auto">
          <a:xfrm>
            <a:off x="4826127" y="3328055"/>
            <a:ext cx="1067600" cy="517065"/>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lang="en-US" sz="1400" b="1" i="1" dirty="0">
                <a:solidFill>
                  <a:srgbClr val="7030A0"/>
                </a:solidFill>
                <a:latin typeface="Times New Roman" pitchFamily="18" charset="0"/>
                <a:cs typeface="Times New Roman" pitchFamily="18" charset="0"/>
              </a:rPr>
              <a:t>10 Least Open</a:t>
            </a:r>
            <a:br>
              <a:rPr lang="en-US" sz="1400" b="1" i="1" dirty="0">
                <a:solidFill>
                  <a:srgbClr val="7030A0"/>
                </a:solidFill>
                <a:latin typeface="Times New Roman" pitchFamily="18" charset="0"/>
                <a:cs typeface="Times New Roman" pitchFamily="18" charset="0"/>
              </a:rPr>
            </a:br>
            <a:r>
              <a:rPr lang="en-US" sz="1400" b="1" i="1" dirty="0">
                <a:solidFill>
                  <a:srgbClr val="7030A0"/>
                </a:solidFill>
                <a:latin typeface="Times New Roman" pitchFamily="18" charset="0"/>
                <a:cs typeface="Times New Roman" pitchFamily="18" charset="0"/>
              </a:rPr>
              <a:t>Economies, </a:t>
            </a:r>
          </a:p>
          <a:p>
            <a:pPr>
              <a:lnSpc>
                <a:spcPct val="80000"/>
              </a:lnSpc>
            </a:pPr>
            <a:r>
              <a:rPr lang="en-US" sz="1400" b="1" i="1" dirty="0">
                <a:solidFill>
                  <a:srgbClr val="7030A0"/>
                </a:solidFill>
                <a:latin typeface="Times New Roman" pitchFamily="18" charset="0"/>
                <a:cs typeface="Times New Roman" pitchFamily="18" charset="0"/>
              </a:rPr>
              <a:t>1980-2002</a:t>
            </a:r>
          </a:p>
        </p:txBody>
      </p:sp>
      <p:sp>
        <p:nvSpPr>
          <p:cNvPr id="151" name="Rectangle 109"/>
          <p:cNvSpPr>
            <a:spLocks noChangeArrowheads="1"/>
          </p:cNvSpPr>
          <p:nvPr/>
        </p:nvSpPr>
        <p:spPr bwMode="auto">
          <a:xfrm>
            <a:off x="5040694" y="3856788"/>
            <a:ext cx="368691"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India</a:t>
            </a:r>
            <a:endParaRPr lang="en-US" sz="1400" b="0">
              <a:solidFill>
                <a:schemeClr val="tx1"/>
              </a:solidFill>
              <a:latin typeface="Times New Roman" pitchFamily="18" charset="0"/>
              <a:cs typeface="Times New Roman" pitchFamily="18" charset="0"/>
            </a:endParaRPr>
          </a:p>
        </p:txBody>
      </p:sp>
      <p:sp>
        <p:nvSpPr>
          <p:cNvPr id="152" name="Rectangle 110"/>
          <p:cNvSpPr>
            <a:spLocks noChangeArrowheads="1"/>
          </p:cNvSpPr>
          <p:nvPr/>
        </p:nvSpPr>
        <p:spPr bwMode="auto">
          <a:xfrm>
            <a:off x="5040694" y="4066656"/>
            <a:ext cx="691151"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Tanzania </a:t>
            </a:r>
          </a:p>
        </p:txBody>
      </p:sp>
      <p:sp>
        <p:nvSpPr>
          <p:cNvPr id="153" name="Rectangle 111"/>
          <p:cNvSpPr>
            <a:spLocks noChangeArrowheads="1"/>
          </p:cNvSpPr>
          <p:nvPr/>
        </p:nvSpPr>
        <p:spPr bwMode="auto">
          <a:xfrm>
            <a:off x="5040694" y="4278111"/>
            <a:ext cx="472886"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Egypt </a:t>
            </a:r>
            <a:endParaRPr lang="en-US" sz="1400" b="0">
              <a:solidFill>
                <a:schemeClr val="tx1"/>
              </a:solidFill>
              <a:latin typeface="Times New Roman" pitchFamily="18" charset="0"/>
              <a:cs typeface="Times New Roman" pitchFamily="18" charset="0"/>
            </a:endParaRPr>
          </a:p>
        </p:txBody>
      </p:sp>
      <p:sp>
        <p:nvSpPr>
          <p:cNvPr id="154" name="Rectangle 112"/>
          <p:cNvSpPr>
            <a:spLocks noChangeArrowheads="1"/>
          </p:cNvSpPr>
          <p:nvPr/>
        </p:nvSpPr>
        <p:spPr bwMode="auto">
          <a:xfrm>
            <a:off x="5040694" y="4494709"/>
            <a:ext cx="654025"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Pakistan </a:t>
            </a:r>
            <a:endParaRPr lang="en-US" sz="1400" b="0">
              <a:solidFill>
                <a:schemeClr val="tx1"/>
              </a:solidFill>
              <a:latin typeface="Times New Roman" pitchFamily="18" charset="0"/>
              <a:cs typeface="Times New Roman" pitchFamily="18" charset="0"/>
            </a:endParaRPr>
          </a:p>
        </p:txBody>
      </p:sp>
      <p:sp>
        <p:nvSpPr>
          <p:cNvPr id="155" name="Rectangle 113"/>
          <p:cNvSpPr>
            <a:spLocks noChangeArrowheads="1"/>
          </p:cNvSpPr>
          <p:nvPr/>
        </p:nvSpPr>
        <p:spPr bwMode="auto">
          <a:xfrm>
            <a:off x="5040694" y="4709339"/>
            <a:ext cx="423193"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Syria </a:t>
            </a:r>
            <a:endParaRPr lang="en-US" sz="1400" b="0">
              <a:solidFill>
                <a:schemeClr val="tx1"/>
              </a:solidFill>
              <a:latin typeface="Times New Roman" pitchFamily="18" charset="0"/>
              <a:cs typeface="Times New Roman" pitchFamily="18" charset="0"/>
            </a:endParaRPr>
          </a:p>
        </p:txBody>
      </p:sp>
      <p:sp>
        <p:nvSpPr>
          <p:cNvPr id="156" name="Rectangle 117"/>
          <p:cNvSpPr>
            <a:spLocks noChangeArrowheads="1"/>
          </p:cNvSpPr>
          <p:nvPr/>
        </p:nvSpPr>
        <p:spPr bwMode="auto">
          <a:xfrm>
            <a:off x="5040694" y="4950195"/>
            <a:ext cx="538609"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Algeria</a:t>
            </a:r>
            <a:endParaRPr lang="en-US" sz="1400" b="0">
              <a:solidFill>
                <a:schemeClr val="tx1"/>
              </a:solidFill>
              <a:latin typeface="Times New Roman" pitchFamily="18" charset="0"/>
              <a:cs typeface="Times New Roman" pitchFamily="18" charset="0"/>
            </a:endParaRPr>
          </a:p>
        </p:txBody>
      </p:sp>
      <p:sp>
        <p:nvSpPr>
          <p:cNvPr id="157" name="Rectangle 118"/>
          <p:cNvSpPr>
            <a:spLocks noChangeArrowheads="1"/>
          </p:cNvSpPr>
          <p:nvPr/>
        </p:nvSpPr>
        <p:spPr bwMode="auto">
          <a:xfrm>
            <a:off x="5040694" y="5180700"/>
            <a:ext cx="921727"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Sierra Leone</a:t>
            </a:r>
            <a:endParaRPr lang="en-US" sz="1400" b="0">
              <a:solidFill>
                <a:schemeClr val="tx1"/>
              </a:solidFill>
              <a:latin typeface="Times New Roman" pitchFamily="18" charset="0"/>
              <a:cs typeface="Times New Roman" pitchFamily="18" charset="0"/>
            </a:endParaRPr>
          </a:p>
        </p:txBody>
      </p:sp>
      <p:sp>
        <p:nvSpPr>
          <p:cNvPr id="158" name="Rectangle 119"/>
          <p:cNvSpPr>
            <a:spLocks noChangeArrowheads="1"/>
          </p:cNvSpPr>
          <p:nvPr/>
        </p:nvSpPr>
        <p:spPr bwMode="auto">
          <a:xfrm>
            <a:off x="5040694" y="6052682"/>
            <a:ext cx="656718" cy="215444"/>
          </a:xfrm>
          <a:prstGeom prst="rect">
            <a:avLst/>
          </a:prstGeom>
          <a:noFill/>
          <a:ln w="9525">
            <a:noFill/>
            <a:miter lim="800000"/>
            <a:headEnd/>
            <a:tailEnd/>
          </a:ln>
        </p:spPr>
        <p:txBody>
          <a:bodyPr wrap="none" lIns="0" tIns="0" rIns="0" bIns="0">
            <a:prstTxWarp prst="textNoShape">
              <a:avLst/>
            </a:prstTxWarp>
            <a:spAutoFit/>
          </a:bodyPr>
          <a:lstStyle/>
          <a:p>
            <a:r>
              <a:rPr lang="en-US" sz="1400" b="1" i="1" dirty="0">
                <a:solidFill>
                  <a:srgbClr val="7030A0"/>
                </a:solidFill>
                <a:latin typeface="Times New Roman" pitchFamily="18" charset="0"/>
                <a:cs typeface="Times New Roman" pitchFamily="18" charset="0"/>
              </a:rPr>
              <a:t>Average:</a:t>
            </a:r>
          </a:p>
        </p:txBody>
      </p:sp>
      <p:sp>
        <p:nvSpPr>
          <p:cNvPr id="159" name="Rectangle 216"/>
          <p:cNvSpPr>
            <a:spLocks noChangeArrowheads="1"/>
          </p:cNvSpPr>
          <p:nvPr/>
        </p:nvSpPr>
        <p:spPr bwMode="auto">
          <a:xfrm>
            <a:off x="5040694" y="5403267"/>
            <a:ext cx="588303"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Burundi</a:t>
            </a:r>
          </a:p>
        </p:txBody>
      </p:sp>
      <p:sp>
        <p:nvSpPr>
          <p:cNvPr id="160" name="Rectangle 217"/>
          <p:cNvSpPr>
            <a:spLocks noChangeArrowheads="1"/>
          </p:cNvSpPr>
          <p:nvPr/>
        </p:nvSpPr>
        <p:spPr bwMode="auto">
          <a:xfrm>
            <a:off x="5040694" y="5625835"/>
            <a:ext cx="333425"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Iran </a:t>
            </a:r>
            <a:endParaRPr lang="en-US" sz="1400" b="0">
              <a:solidFill>
                <a:schemeClr val="tx1"/>
              </a:solidFill>
              <a:latin typeface="Times New Roman" pitchFamily="18" charset="0"/>
              <a:cs typeface="Times New Roman" pitchFamily="18" charset="0"/>
            </a:endParaRPr>
          </a:p>
        </p:txBody>
      </p:sp>
      <p:sp>
        <p:nvSpPr>
          <p:cNvPr id="161" name="Rectangle 218"/>
          <p:cNvSpPr>
            <a:spLocks noChangeArrowheads="1"/>
          </p:cNvSpPr>
          <p:nvPr/>
        </p:nvSpPr>
        <p:spPr bwMode="auto">
          <a:xfrm>
            <a:off x="5040694" y="5831321"/>
            <a:ext cx="884858"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Bangladesh </a:t>
            </a:r>
            <a:endParaRPr lang="en-US" sz="1400" b="0">
              <a:solidFill>
                <a:schemeClr val="tx1"/>
              </a:solidFill>
              <a:latin typeface="Times New Roman" pitchFamily="18" charset="0"/>
              <a:cs typeface="Times New Roman" pitchFamily="18" charset="0"/>
            </a:endParaRPr>
          </a:p>
        </p:txBody>
      </p:sp>
      <p:sp>
        <p:nvSpPr>
          <p:cNvPr id="162" name="Rectangle 264"/>
          <p:cNvSpPr>
            <a:spLocks noChangeArrowheads="1"/>
          </p:cNvSpPr>
          <p:nvPr/>
        </p:nvSpPr>
        <p:spPr bwMode="auto">
          <a:xfrm>
            <a:off x="6178677" y="3856788"/>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4.3</a:t>
            </a:r>
            <a:endParaRPr lang="en-US" sz="1400" b="0">
              <a:solidFill>
                <a:schemeClr val="tx1"/>
              </a:solidFill>
              <a:latin typeface="Times New Roman" pitchFamily="18" charset="0"/>
              <a:cs typeface="Times New Roman" pitchFamily="18" charset="0"/>
            </a:endParaRPr>
          </a:p>
        </p:txBody>
      </p:sp>
      <p:sp>
        <p:nvSpPr>
          <p:cNvPr id="163" name="Rectangle 265"/>
          <p:cNvSpPr>
            <a:spLocks noChangeArrowheads="1"/>
          </p:cNvSpPr>
          <p:nvPr/>
        </p:nvSpPr>
        <p:spPr bwMode="auto">
          <a:xfrm>
            <a:off x="6178677" y="6052682"/>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1" i="1">
                <a:solidFill>
                  <a:srgbClr val="000000"/>
                </a:solidFill>
                <a:latin typeface="Times New Roman" pitchFamily="18" charset="0"/>
                <a:cs typeface="Times New Roman" pitchFamily="18" charset="0"/>
              </a:rPr>
              <a:t>3.5</a:t>
            </a:r>
            <a:endParaRPr lang="en-US" sz="1400" b="1" i="1">
              <a:solidFill>
                <a:schemeClr val="tx1"/>
              </a:solidFill>
              <a:latin typeface="Times New Roman" pitchFamily="18" charset="0"/>
              <a:cs typeface="Times New Roman" pitchFamily="18" charset="0"/>
            </a:endParaRPr>
          </a:p>
        </p:txBody>
      </p:sp>
      <p:sp>
        <p:nvSpPr>
          <p:cNvPr id="164" name="Rectangle 278"/>
          <p:cNvSpPr>
            <a:spLocks noChangeArrowheads="1"/>
          </p:cNvSpPr>
          <p:nvPr/>
        </p:nvSpPr>
        <p:spPr bwMode="auto">
          <a:xfrm>
            <a:off x="6178677" y="4066656"/>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4.1</a:t>
            </a:r>
            <a:endParaRPr lang="en-US" sz="1400" b="0">
              <a:solidFill>
                <a:schemeClr val="tx1"/>
              </a:solidFill>
              <a:latin typeface="Times New Roman" pitchFamily="18" charset="0"/>
              <a:cs typeface="Times New Roman" pitchFamily="18" charset="0"/>
            </a:endParaRPr>
          </a:p>
        </p:txBody>
      </p:sp>
      <p:sp>
        <p:nvSpPr>
          <p:cNvPr id="165" name="Rectangle 279"/>
          <p:cNvSpPr>
            <a:spLocks noChangeArrowheads="1"/>
          </p:cNvSpPr>
          <p:nvPr/>
        </p:nvSpPr>
        <p:spPr bwMode="auto">
          <a:xfrm>
            <a:off x="6178677" y="4278111"/>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4.1</a:t>
            </a:r>
            <a:endParaRPr lang="en-US" sz="1400" b="0">
              <a:solidFill>
                <a:schemeClr val="tx1"/>
              </a:solidFill>
              <a:latin typeface="Times New Roman" pitchFamily="18" charset="0"/>
              <a:cs typeface="Times New Roman" pitchFamily="18" charset="0"/>
            </a:endParaRPr>
          </a:p>
        </p:txBody>
      </p:sp>
      <p:sp>
        <p:nvSpPr>
          <p:cNvPr id="166" name="Rectangle 280"/>
          <p:cNvSpPr>
            <a:spLocks noChangeArrowheads="1"/>
          </p:cNvSpPr>
          <p:nvPr/>
        </p:nvSpPr>
        <p:spPr bwMode="auto">
          <a:xfrm>
            <a:off x="6178677" y="4494709"/>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3.9</a:t>
            </a:r>
            <a:endParaRPr lang="en-US" sz="1400" b="0">
              <a:solidFill>
                <a:schemeClr val="tx1"/>
              </a:solidFill>
              <a:latin typeface="Times New Roman" pitchFamily="18" charset="0"/>
              <a:cs typeface="Times New Roman" pitchFamily="18" charset="0"/>
            </a:endParaRPr>
          </a:p>
        </p:txBody>
      </p:sp>
      <p:sp>
        <p:nvSpPr>
          <p:cNvPr id="167" name="Rectangle 281"/>
          <p:cNvSpPr>
            <a:spLocks noChangeArrowheads="1"/>
          </p:cNvSpPr>
          <p:nvPr/>
        </p:nvSpPr>
        <p:spPr bwMode="auto">
          <a:xfrm>
            <a:off x="6178677" y="4709339"/>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3.8</a:t>
            </a:r>
            <a:endParaRPr lang="en-US" sz="1400" b="0">
              <a:solidFill>
                <a:schemeClr val="tx1"/>
              </a:solidFill>
              <a:latin typeface="Times New Roman" pitchFamily="18" charset="0"/>
              <a:cs typeface="Times New Roman" pitchFamily="18" charset="0"/>
            </a:endParaRPr>
          </a:p>
        </p:txBody>
      </p:sp>
      <p:sp>
        <p:nvSpPr>
          <p:cNvPr id="187" name="Rectangle 282"/>
          <p:cNvSpPr>
            <a:spLocks noChangeArrowheads="1"/>
          </p:cNvSpPr>
          <p:nvPr/>
        </p:nvSpPr>
        <p:spPr bwMode="auto">
          <a:xfrm>
            <a:off x="6178677" y="4950195"/>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3.4</a:t>
            </a:r>
            <a:endParaRPr lang="en-US" sz="1400" b="0">
              <a:solidFill>
                <a:schemeClr val="tx1"/>
              </a:solidFill>
              <a:latin typeface="Times New Roman" pitchFamily="18" charset="0"/>
              <a:cs typeface="Times New Roman" pitchFamily="18" charset="0"/>
            </a:endParaRPr>
          </a:p>
        </p:txBody>
      </p:sp>
      <p:sp>
        <p:nvSpPr>
          <p:cNvPr id="188" name="Rectangle 283"/>
          <p:cNvSpPr>
            <a:spLocks noChangeArrowheads="1"/>
          </p:cNvSpPr>
          <p:nvPr/>
        </p:nvSpPr>
        <p:spPr bwMode="auto">
          <a:xfrm>
            <a:off x="6178677" y="5180700"/>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3.4</a:t>
            </a:r>
            <a:endParaRPr lang="en-US" sz="1400" b="0">
              <a:solidFill>
                <a:schemeClr val="tx1"/>
              </a:solidFill>
              <a:latin typeface="Times New Roman" pitchFamily="18" charset="0"/>
              <a:cs typeface="Times New Roman" pitchFamily="18" charset="0"/>
            </a:endParaRPr>
          </a:p>
        </p:txBody>
      </p:sp>
      <p:sp>
        <p:nvSpPr>
          <p:cNvPr id="189" name="Rectangle 284"/>
          <p:cNvSpPr>
            <a:spLocks noChangeArrowheads="1"/>
          </p:cNvSpPr>
          <p:nvPr/>
        </p:nvSpPr>
        <p:spPr bwMode="auto">
          <a:xfrm>
            <a:off x="6178677" y="5403267"/>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3.0</a:t>
            </a:r>
            <a:endParaRPr lang="en-US" sz="1400" b="0">
              <a:solidFill>
                <a:schemeClr val="tx1"/>
              </a:solidFill>
              <a:latin typeface="Times New Roman" pitchFamily="18" charset="0"/>
              <a:cs typeface="Times New Roman" pitchFamily="18" charset="0"/>
            </a:endParaRPr>
          </a:p>
        </p:txBody>
      </p:sp>
      <p:sp>
        <p:nvSpPr>
          <p:cNvPr id="190" name="Rectangle 285"/>
          <p:cNvSpPr>
            <a:spLocks noChangeArrowheads="1"/>
          </p:cNvSpPr>
          <p:nvPr/>
        </p:nvSpPr>
        <p:spPr bwMode="auto">
          <a:xfrm>
            <a:off x="6178677" y="5625835"/>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2.9</a:t>
            </a:r>
            <a:endParaRPr lang="en-US" sz="1400" b="0">
              <a:solidFill>
                <a:schemeClr val="tx1"/>
              </a:solidFill>
              <a:latin typeface="Times New Roman" pitchFamily="18" charset="0"/>
              <a:cs typeface="Times New Roman" pitchFamily="18" charset="0"/>
            </a:endParaRPr>
          </a:p>
        </p:txBody>
      </p:sp>
      <p:sp>
        <p:nvSpPr>
          <p:cNvPr id="191" name="Rectangle 286"/>
          <p:cNvSpPr>
            <a:spLocks noChangeArrowheads="1"/>
          </p:cNvSpPr>
          <p:nvPr/>
        </p:nvSpPr>
        <p:spPr bwMode="auto">
          <a:xfrm>
            <a:off x="6178677" y="5831321"/>
            <a:ext cx="224420"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2.5</a:t>
            </a:r>
            <a:endParaRPr lang="en-US" sz="1400" b="0">
              <a:solidFill>
                <a:schemeClr val="tx1"/>
              </a:solidFill>
              <a:latin typeface="Times New Roman" pitchFamily="18" charset="0"/>
              <a:cs typeface="Times New Roman" pitchFamily="18" charset="0"/>
            </a:endParaRPr>
          </a:p>
        </p:txBody>
      </p:sp>
      <p:sp>
        <p:nvSpPr>
          <p:cNvPr id="192" name="Rectangle 299"/>
          <p:cNvSpPr>
            <a:spLocks noChangeArrowheads="1"/>
          </p:cNvSpPr>
          <p:nvPr/>
        </p:nvSpPr>
        <p:spPr bwMode="auto">
          <a:xfrm>
            <a:off x="8081727" y="3856788"/>
            <a:ext cx="41838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4.0 %</a:t>
            </a:r>
            <a:endParaRPr lang="en-US" sz="1400" b="0">
              <a:solidFill>
                <a:schemeClr val="tx1"/>
              </a:solidFill>
              <a:latin typeface="Times New Roman" pitchFamily="18" charset="0"/>
              <a:cs typeface="Times New Roman" pitchFamily="18" charset="0"/>
            </a:endParaRPr>
          </a:p>
        </p:txBody>
      </p:sp>
      <p:sp>
        <p:nvSpPr>
          <p:cNvPr id="193" name="Rectangle 300"/>
          <p:cNvSpPr>
            <a:spLocks noChangeArrowheads="1"/>
          </p:cNvSpPr>
          <p:nvPr/>
        </p:nvSpPr>
        <p:spPr bwMode="auto">
          <a:xfrm>
            <a:off x="8084902" y="4066656"/>
            <a:ext cx="41838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2.3 %</a:t>
            </a:r>
            <a:endParaRPr lang="en-US" sz="1400" b="0">
              <a:solidFill>
                <a:schemeClr val="tx1"/>
              </a:solidFill>
              <a:latin typeface="Times New Roman" pitchFamily="18" charset="0"/>
              <a:cs typeface="Times New Roman" pitchFamily="18" charset="0"/>
            </a:endParaRPr>
          </a:p>
        </p:txBody>
      </p:sp>
      <p:sp>
        <p:nvSpPr>
          <p:cNvPr id="194" name="Rectangle 301"/>
          <p:cNvSpPr>
            <a:spLocks noChangeArrowheads="1"/>
          </p:cNvSpPr>
          <p:nvPr/>
        </p:nvSpPr>
        <p:spPr bwMode="auto">
          <a:xfrm>
            <a:off x="8086490" y="4278111"/>
            <a:ext cx="41838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2.5 %</a:t>
            </a:r>
            <a:endParaRPr lang="en-US" sz="1400" b="0">
              <a:solidFill>
                <a:schemeClr val="tx1"/>
              </a:solidFill>
              <a:latin typeface="Times New Roman" pitchFamily="18" charset="0"/>
              <a:cs typeface="Times New Roman" pitchFamily="18" charset="0"/>
            </a:endParaRPr>
          </a:p>
        </p:txBody>
      </p:sp>
      <p:sp>
        <p:nvSpPr>
          <p:cNvPr id="195" name="Rectangle 302"/>
          <p:cNvSpPr>
            <a:spLocks noChangeArrowheads="1"/>
          </p:cNvSpPr>
          <p:nvPr/>
        </p:nvSpPr>
        <p:spPr bwMode="auto">
          <a:xfrm>
            <a:off x="8083315" y="4494709"/>
            <a:ext cx="41838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2.4 %</a:t>
            </a:r>
            <a:endParaRPr lang="en-US" sz="1400" b="0">
              <a:solidFill>
                <a:schemeClr val="tx1"/>
              </a:solidFill>
              <a:latin typeface="Times New Roman" pitchFamily="18" charset="0"/>
              <a:cs typeface="Times New Roman" pitchFamily="18" charset="0"/>
            </a:endParaRPr>
          </a:p>
        </p:txBody>
      </p:sp>
      <p:sp>
        <p:nvSpPr>
          <p:cNvPr id="197" name="Rectangle 303"/>
          <p:cNvSpPr>
            <a:spLocks noChangeArrowheads="1"/>
          </p:cNvSpPr>
          <p:nvPr/>
        </p:nvSpPr>
        <p:spPr bwMode="auto">
          <a:xfrm>
            <a:off x="8084902" y="4709339"/>
            <a:ext cx="41838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0.6 %</a:t>
            </a:r>
            <a:endParaRPr lang="en-US" sz="1400" b="0">
              <a:solidFill>
                <a:schemeClr val="tx1"/>
              </a:solidFill>
              <a:latin typeface="Times New Roman" pitchFamily="18" charset="0"/>
              <a:cs typeface="Times New Roman" pitchFamily="18" charset="0"/>
            </a:endParaRPr>
          </a:p>
        </p:txBody>
      </p:sp>
      <p:sp>
        <p:nvSpPr>
          <p:cNvPr id="198" name="Rectangle 304"/>
          <p:cNvSpPr>
            <a:spLocks noChangeArrowheads="1"/>
          </p:cNvSpPr>
          <p:nvPr/>
        </p:nvSpPr>
        <p:spPr bwMode="auto">
          <a:xfrm>
            <a:off x="8086490" y="4950195"/>
            <a:ext cx="41838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0.5 %</a:t>
            </a:r>
            <a:endParaRPr lang="en-US" sz="1400" b="0">
              <a:solidFill>
                <a:schemeClr val="tx1"/>
              </a:solidFill>
              <a:latin typeface="Times New Roman" pitchFamily="18" charset="0"/>
              <a:cs typeface="Times New Roman" pitchFamily="18" charset="0"/>
            </a:endParaRPr>
          </a:p>
        </p:txBody>
      </p:sp>
      <p:sp>
        <p:nvSpPr>
          <p:cNvPr id="199" name="Rectangle 305"/>
          <p:cNvSpPr>
            <a:spLocks noChangeArrowheads="1"/>
          </p:cNvSpPr>
          <p:nvPr/>
        </p:nvSpPr>
        <p:spPr bwMode="auto">
          <a:xfrm>
            <a:off x="7971181" y="5180700"/>
            <a:ext cx="52257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- 1.1 %</a:t>
            </a:r>
            <a:endParaRPr lang="en-US" sz="1400" b="0">
              <a:solidFill>
                <a:schemeClr val="tx1"/>
              </a:solidFill>
              <a:latin typeface="Times New Roman" pitchFamily="18" charset="0"/>
              <a:cs typeface="Times New Roman" pitchFamily="18" charset="0"/>
            </a:endParaRPr>
          </a:p>
        </p:txBody>
      </p:sp>
      <p:sp>
        <p:nvSpPr>
          <p:cNvPr id="200" name="Rectangle 306"/>
          <p:cNvSpPr>
            <a:spLocks noChangeArrowheads="1"/>
          </p:cNvSpPr>
          <p:nvPr/>
        </p:nvSpPr>
        <p:spPr bwMode="auto">
          <a:xfrm>
            <a:off x="7964831" y="5403267"/>
            <a:ext cx="52257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- 1.0 %</a:t>
            </a:r>
            <a:endParaRPr lang="en-US" sz="1400" b="0">
              <a:solidFill>
                <a:schemeClr val="tx1"/>
              </a:solidFill>
              <a:latin typeface="Times New Roman" pitchFamily="18" charset="0"/>
              <a:cs typeface="Times New Roman" pitchFamily="18" charset="0"/>
            </a:endParaRPr>
          </a:p>
        </p:txBody>
      </p:sp>
      <p:sp>
        <p:nvSpPr>
          <p:cNvPr id="201" name="Rectangle 307"/>
          <p:cNvSpPr>
            <a:spLocks noChangeArrowheads="1"/>
          </p:cNvSpPr>
          <p:nvPr/>
        </p:nvSpPr>
        <p:spPr bwMode="auto">
          <a:xfrm>
            <a:off x="8083315" y="5625835"/>
            <a:ext cx="41838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1.1 %</a:t>
            </a:r>
            <a:endParaRPr lang="en-US" sz="1400" b="0">
              <a:solidFill>
                <a:schemeClr val="tx1"/>
              </a:solidFill>
              <a:latin typeface="Times New Roman" pitchFamily="18" charset="0"/>
              <a:cs typeface="Times New Roman" pitchFamily="18" charset="0"/>
            </a:endParaRPr>
          </a:p>
        </p:txBody>
      </p:sp>
      <p:sp>
        <p:nvSpPr>
          <p:cNvPr id="202" name="Rectangle 308"/>
          <p:cNvSpPr>
            <a:spLocks noChangeArrowheads="1"/>
          </p:cNvSpPr>
          <p:nvPr/>
        </p:nvSpPr>
        <p:spPr bwMode="auto">
          <a:xfrm>
            <a:off x="8086490" y="5831321"/>
            <a:ext cx="41838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dirty="0">
                <a:solidFill>
                  <a:srgbClr val="000000"/>
                </a:solidFill>
                <a:latin typeface="Times New Roman" pitchFamily="18" charset="0"/>
                <a:cs typeface="Times New Roman" pitchFamily="18" charset="0"/>
              </a:rPr>
              <a:t>2</a:t>
            </a:r>
            <a:r>
              <a:rPr lang="en-US" sz="1400" b="0" dirty="0" smtClean="0">
                <a:solidFill>
                  <a:srgbClr val="000000"/>
                </a:solidFill>
                <a:latin typeface="Times New Roman" pitchFamily="18" charset="0"/>
                <a:cs typeface="Times New Roman" pitchFamily="18" charset="0"/>
              </a:rPr>
              <a:t>.2 </a:t>
            </a:r>
            <a:r>
              <a:rPr lang="en-US" sz="1400" b="0" dirty="0">
                <a:solidFill>
                  <a:srgbClr val="000000"/>
                </a:solidFill>
                <a:latin typeface="Times New Roman" pitchFamily="18" charset="0"/>
                <a:cs typeface="Times New Roman" pitchFamily="18" charset="0"/>
              </a:rPr>
              <a:t>%</a:t>
            </a:r>
            <a:endParaRPr lang="en-US" sz="1400" b="0" dirty="0">
              <a:solidFill>
                <a:schemeClr val="tx1"/>
              </a:solidFill>
              <a:latin typeface="Times New Roman" pitchFamily="18" charset="0"/>
              <a:cs typeface="Times New Roman" pitchFamily="18" charset="0"/>
            </a:endParaRPr>
          </a:p>
        </p:txBody>
      </p:sp>
      <p:sp>
        <p:nvSpPr>
          <p:cNvPr id="203" name="Rectangle 309"/>
          <p:cNvSpPr>
            <a:spLocks noChangeArrowheads="1"/>
          </p:cNvSpPr>
          <p:nvPr/>
        </p:nvSpPr>
        <p:spPr bwMode="auto">
          <a:xfrm>
            <a:off x="8062677" y="6052682"/>
            <a:ext cx="418383"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1" i="1" dirty="0">
                <a:solidFill>
                  <a:srgbClr val="000000"/>
                </a:solidFill>
                <a:latin typeface="Times New Roman" pitchFamily="18" charset="0"/>
                <a:cs typeface="Times New Roman" pitchFamily="18" charset="0"/>
              </a:rPr>
              <a:t>1.4 %</a:t>
            </a:r>
            <a:endParaRPr lang="en-US" sz="1400" b="1" i="1" dirty="0">
              <a:solidFill>
                <a:schemeClr val="tx1"/>
              </a:solidFill>
              <a:latin typeface="Times New Roman" pitchFamily="18" charset="0"/>
              <a:cs typeface="Times New Roman" pitchFamily="18" charset="0"/>
            </a:endParaRPr>
          </a:p>
        </p:txBody>
      </p:sp>
      <p:sp>
        <p:nvSpPr>
          <p:cNvPr id="204" name="Rectangle 321"/>
          <p:cNvSpPr>
            <a:spLocks noChangeArrowheads="1"/>
          </p:cNvSpPr>
          <p:nvPr/>
        </p:nvSpPr>
        <p:spPr bwMode="auto">
          <a:xfrm>
            <a:off x="6965821" y="3856788"/>
            <a:ext cx="538609" cy="215444"/>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Times New Roman" pitchFamily="18" charset="0"/>
                <a:cs typeface="Times New Roman" pitchFamily="18" charset="0"/>
              </a:rPr>
              <a:t>$ 3,072</a:t>
            </a:r>
            <a:endParaRPr lang="en-US" sz="1400" b="0">
              <a:solidFill>
                <a:schemeClr val="tx1"/>
              </a:solidFill>
              <a:latin typeface="Times New Roman" pitchFamily="18" charset="0"/>
              <a:cs typeface="Times New Roman" pitchFamily="18" charset="0"/>
            </a:endParaRPr>
          </a:p>
        </p:txBody>
      </p:sp>
      <p:sp>
        <p:nvSpPr>
          <p:cNvPr id="205" name="Rectangle 322"/>
          <p:cNvSpPr>
            <a:spLocks noChangeArrowheads="1"/>
          </p:cNvSpPr>
          <p:nvPr/>
        </p:nvSpPr>
        <p:spPr bwMode="auto">
          <a:xfrm>
            <a:off x="7082185" y="4066656"/>
            <a:ext cx="403957"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$ 662</a:t>
            </a:r>
            <a:endParaRPr lang="en-US" sz="1400" b="0">
              <a:solidFill>
                <a:schemeClr val="tx1"/>
              </a:solidFill>
              <a:latin typeface="Times New Roman" pitchFamily="18" charset="0"/>
              <a:cs typeface="Times New Roman" pitchFamily="18" charset="0"/>
            </a:endParaRPr>
          </a:p>
        </p:txBody>
      </p:sp>
      <p:sp>
        <p:nvSpPr>
          <p:cNvPr id="206" name="Rectangle 323"/>
          <p:cNvSpPr>
            <a:spLocks noChangeArrowheads="1"/>
          </p:cNvSpPr>
          <p:nvPr/>
        </p:nvSpPr>
        <p:spPr bwMode="auto">
          <a:xfrm>
            <a:off x="6965821" y="4278111"/>
            <a:ext cx="53860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$ 3,858</a:t>
            </a:r>
            <a:endParaRPr lang="en-US" sz="1400" b="0">
              <a:solidFill>
                <a:schemeClr val="tx1"/>
              </a:solidFill>
              <a:latin typeface="Times New Roman" pitchFamily="18" charset="0"/>
              <a:cs typeface="Times New Roman" pitchFamily="18" charset="0"/>
            </a:endParaRPr>
          </a:p>
        </p:txBody>
      </p:sp>
      <p:sp>
        <p:nvSpPr>
          <p:cNvPr id="207" name="Rectangle 324"/>
          <p:cNvSpPr>
            <a:spLocks noChangeArrowheads="1"/>
          </p:cNvSpPr>
          <p:nvPr/>
        </p:nvSpPr>
        <p:spPr bwMode="auto">
          <a:xfrm>
            <a:off x="6965821" y="4494709"/>
            <a:ext cx="53860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$ 2,109</a:t>
            </a:r>
            <a:endParaRPr lang="en-US" sz="1400" b="0">
              <a:solidFill>
                <a:schemeClr val="tx1"/>
              </a:solidFill>
              <a:latin typeface="Times New Roman" pitchFamily="18" charset="0"/>
              <a:cs typeface="Times New Roman" pitchFamily="18" charset="0"/>
            </a:endParaRPr>
          </a:p>
        </p:txBody>
      </p:sp>
      <p:sp>
        <p:nvSpPr>
          <p:cNvPr id="208" name="Rectangle 325"/>
          <p:cNvSpPr>
            <a:spLocks noChangeArrowheads="1"/>
          </p:cNvSpPr>
          <p:nvPr/>
        </p:nvSpPr>
        <p:spPr bwMode="auto">
          <a:xfrm>
            <a:off x="6965821" y="4709339"/>
            <a:ext cx="53860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$ 3,388</a:t>
            </a:r>
          </a:p>
        </p:txBody>
      </p:sp>
      <p:sp>
        <p:nvSpPr>
          <p:cNvPr id="209" name="Rectangle 326"/>
          <p:cNvSpPr>
            <a:spLocks noChangeArrowheads="1"/>
          </p:cNvSpPr>
          <p:nvPr/>
        </p:nvSpPr>
        <p:spPr bwMode="auto">
          <a:xfrm>
            <a:off x="6965821" y="4950195"/>
            <a:ext cx="53860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$ 6,283</a:t>
            </a:r>
            <a:endParaRPr lang="en-US" sz="1400" b="0">
              <a:solidFill>
                <a:schemeClr val="tx1"/>
              </a:solidFill>
              <a:latin typeface="Times New Roman" pitchFamily="18" charset="0"/>
              <a:cs typeface="Times New Roman" pitchFamily="18" charset="0"/>
            </a:endParaRPr>
          </a:p>
        </p:txBody>
      </p:sp>
      <p:sp>
        <p:nvSpPr>
          <p:cNvPr id="210" name="Rectangle 327"/>
          <p:cNvSpPr>
            <a:spLocks noChangeArrowheads="1"/>
          </p:cNvSpPr>
          <p:nvPr/>
        </p:nvSpPr>
        <p:spPr bwMode="auto">
          <a:xfrm>
            <a:off x="7100473" y="5180700"/>
            <a:ext cx="403957"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latin typeface="Times New Roman" pitchFamily="18" charset="0"/>
                <a:cs typeface="Times New Roman" pitchFamily="18" charset="0"/>
              </a:rPr>
              <a:t>$ 717</a:t>
            </a:r>
          </a:p>
        </p:txBody>
      </p:sp>
      <p:sp>
        <p:nvSpPr>
          <p:cNvPr id="211" name="Rectangle 328"/>
          <p:cNvSpPr>
            <a:spLocks noChangeArrowheads="1"/>
          </p:cNvSpPr>
          <p:nvPr/>
        </p:nvSpPr>
        <p:spPr bwMode="auto">
          <a:xfrm>
            <a:off x="7100473" y="5403267"/>
            <a:ext cx="403957"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$ 622</a:t>
            </a:r>
            <a:endParaRPr lang="en-US" sz="1400" b="0">
              <a:solidFill>
                <a:schemeClr val="tx1"/>
              </a:solidFill>
              <a:latin typeface="Times New Roman" pitchFamily="18" charset="0"/>
              <a:cs typeface="Times New Roman" pitchFamily="18" charset="0"/>
            </a:endParaRPr>
          </a:p>
        </p:txBody>
      </p:sp>
      <p:sp>
        <p:nvSpPr>
          <p:cNvPr id="212" name="Rectangle 329"/>
          <p:cNvSpPr>
            <a:spLocks noChangeArrowheads="1"/>
          </p:cNvSpPr>
          <p:nvPr/>
        </p:nvSpPr>
        <p:spPr bwMode="auto">
          <a:xfrm>
            <a:off x="6965821" y="5625835"/>
            <a:ext cx="53860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$ 7,089</a:t>
            </a:r>
            <a:endParaRPr lang="en-US" sz="1400" b="0">
              <a:solidFill>
                <a:schemeClr val="tx1"/>
              </a:solidFill>
              <a:latin typeface="Times New Roman" pitchFamily="18" charset="0"/>
              <a:cs typeface="Times New Roman" pitchFamily="18" charset="0"/>
            </a:endParaRPr>
          </a:p>
        </p:txBody>
      </p:sp>
      <p:sp>
        <p:nvSpPr>
          <p:cNvPr id="213" name="Rectangle 330"/>
          <p:cNvSpPr>
            <a:spLocks noChangeArrowheads="1"/>
          </p:cNvSpPr>
          <p:nvPr/>
        </p:nvSpPr>
        <p:spPr bwMode="auto">
          <a:xfrm>
            <a:off x="6965821" y="5831321"/>
            <a:ext cx="53860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0">
                <a:solidFill>
                  <a:srgbClr val="000000"/>
                </a:solidFill>
                <a:latin typeface="Times New Roman" pitchFamily="18" charset="0"/>
                <a:cs typeface="Times New Roman" pitchFamily="18" charset="0"/>
              </a:rPr>
              <a:t>$ 1,827</a:t>
            </a:r>
            <a:endParaRPr lang="en-US" sz="1400" b="0">
              <a:solidFill>
                <a:schemeClr val="tx1"/>
              </a:solidFill>
              <a:latin typeface="Times New Roman" pitchFamily="18" charset="0"/>
              <a:cs typeface="Times New Roman" pitchFamily="18" charset="0"/>
            </a:endParaRPr>
          </a:p>
        </p:txBody>
      </p:sp>
      <p:sp>
        <p:nvSpPr>
          <p:cNvPr id="214" name="Rectangle 331"/>
          <p:cNvSpPr>
            <a:spLocks noChangeArrowheads="1"/>
          </p:cNvSpPr>
          <p:nvPr/>
        </p:nvSpPr>
        <p:spPr bwMode="auto">
          <a:xfrm>
            <a:off x="6965821" y="6052682"/>
            <a:ext cx="538609" cy="215444"/>
          </a:xfrm>
          <a:prstGeom prst="rect">
            <a:avLst/>
          </a:prstGeom>
          <a:noFill/>
          <a:ln w="9525">
            <a:noFill/>
            <a:miter lim="800000"/>
            <a:headEnd/>
            <a:tailEnd/>
          </a:ln>
        </p:spPr>
        <p:txBody>
          <a:bodyPr wrap="none" lIns="0" tIns="0" rIns="0" bIns="0">
            <a:prstTxWarp prst="textNoShape">
              <a:avLst/>
            </a:prstTxWarp>
            <a:spAutoFit/>
          </a:bodyPr>
          <a:lstStyle/>
          <a:p>
            <a:pPr algn="r"/>
            <a:r>
              <a:rPr lang="en-US" sz="1400" b="1" i="1">
                <a:solidFill>
                  <a:srgbClr val="000000"/>
                </a:solidFill>
                <a:latin typeface="Times New Roman" pitchFamily="18" charset="0"/>
                <a:cs typeface="Times New Roman" pitchFamily="18" charset="0"/>
              </a:rPr>
              <a:t>$ 2,963</a:t>
            </a:r>
            <a:endParaRPr lang="en-US" sz="1400" b="1" i="1">
              <a:solidFill>
                <a:schemeClr val="tx1"/>
              </a:solidFill>
              <a:latin typeface="Times New Roman" pitchFamily="18" charset="0"/>
              <a:cs typeface="Times New Roman" pitchFamily="18" charset="0"/>
            </a:endParaRPr>
          </a:p>
        </p:txBody>
      </p:sp>
      <p:sp>
        <p:nvSpPr>
          <p:cNvPr id="215" name="Rectangle 354"/>
          <p:cNvSpPr>
            <a:spLocks noChangeArrowheads="1"/>
          </p:cNvSpPr>
          <p:nvPr/>
        </p:nvSpPr>
        <p:spPr bwMode="auto">
          <a:xfrm>
            <a:off x="6122777" y="3672765"/>
            <a:ext cx="306110" cy="17235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1" i="1" dirty="0">
                <a:solidFill>
                  <a:srgbClr val="000000"/>
                </a:solidFill>
                <a:latin typeface="Times New Roman" pitchFamily="18" charset="0"/>
                <a:cs typeface="Times New Roman" pitchFamily="18" charset="0"/>
              </a:rPr>
              <a:t>TOI</a:t>
            </a:r>
            <a:endParaRPr lang="en-US" sz="1400" b="1" dirty="0">
              <a:solidFill>
                <a:srgbClr val="000000"/>
              </a:solidFill>
              <a:latin typeface="Times New Roman" pitchFamily="18" charset="0"/>
              <a:cs typeface="Times New Roman" pitchFamily="18" charset="0"/>
            </a:endParaRPr>
          </a:p>
        </p:txBody>
      </p:sp>
      <p:sp>
        <p:nvSpPr>
          <p:cNvPr id="216" name="Rectangle 355"/>
          <p:cNvSpPr>
            <a:spLocks noChangeArrowheads="1"/>
          </p:cNvSpPr>
          <p:nvPr/>
        </p:nvSpPr>
        <p:spPr bwMode="auto">
          <a:xfrm>
            <a:off x="6814911" y="3500410"/>
            <a:ext cx="782265" cy="344710"/>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1" i="1" dirty="0">
                <a:solidFill>
                  <a:srgbClr val="000000"/>
                </a:solidFill>
                <a:latin typeface="Times New Roman" pitchFamily="18" charset="0"/>
                <a:cs typeface="Times New Roman" pitchFamily="18" charset="0"/>
              </a:rPr>
              <a:t>2005 GDP</a:t>
            </a:r>
            <a:br>
              <a:rPr lang="en-US" sz="1400" b="1" i="1" dirty="0">
                <a:solidFill>
                  <a:srgbClr val="000000"/>
                </a:solidFill>
                <a:latin typeface="Times New Roman" pitchFamily="18" charset="0"/>
                <a:cs typeface="Times New Roman" pitchFamily="18" charset="0"/>
              </a:rPr>
            </a:br>
            <a:r>
              <a:rPr lang="en-US" sz="1400" b="1" i="1" dirty="0">
                <a:solidFill>
                  <a:srgbClr val="000000"/>
                </a:solidFill>
                <a:latin typeface="Times New Roman" pitchFamily="18" charset="0"/>
                <a:cs typeface="Times New Roman" pitchFamily="18" charset="0"/>
              </a:rPr>
              <a:t>per capita</a:t>
            </a:r>
          </a:p>
        </p:txBody>
      </p:sp>
      <p:grpSp>
        <p:nvGrpSpPr>
          <p:cNvPr id="217" name="Group 356"/>
          <p:cNvGrpSpPr>
            <a:grpSpLocks/>
          </p:cNvGrpSpPr>
          <p:nvPr/>
        </p:nvGrpSpPr>
        <p:grpSpPr bwMode="auto">
          <a:xfrm>
            <a:off x="7854946" y="3489520"/>
            <a:ext cx="939799" cy="355600"/>
            <a:chOff x="4767" y="656"/>
            <a:chExt cx="592" cy="224"/>
          </a:xfrm>
        </p:grpSpPr>
        <p:sp>
          <p:nvSpPr>
            <p:cNvPr id="218" name="Rectangle 357"/>
            <p:cNvSpPr>
              <a:spLocks noChangeArrowheads="1"/>
            </p:cNvSpPr>
            <p:nvPr/>
          </p:nvSpPr>
          <p:spPr bwMode="auto">
            <a:xfrm>
              <a:off x="4783" y="744"/>
              <a:ext cx="490" cy="136"/>
            </a:xfrm>
            <a:prstGeom prst="rect">
              <a:avLst/>
            </a:prstGeom>
            <a:noFill/>
            <a:ln w="9525">
              <a:noFill/>
              <a:miter lim="800000"/>
              <a:headEnd/>
              <a:tailEnd/>
            </a:ln>
          </p:spPr>
          <p:txBody>
            <a:bodyPr wrap="none" lIns="0" tIns="0" rIns="0" bIns="0">
              <a:prstTxWarp prst="textNoShape">
                <a:avLst/>
              </a:prstTxWarp>
              <a:spAutoFit/>
            </a:bodyPr>
            <a:lstStyle/>
            <a:p>
              <a:r>
                <a:rPr lang="en-US" sz="1400" b="1" i="1" dirty="0">
                  <a:solidFill>
                    <a:srgbClr val="000000"/>
                  </a:solidFill>
                  <a:latin typeface="Times New Roman" pitchFamily="18" charset="0"/>
                  <a:cs typeface="Times New Roman" pitchFamily="18" charset="0"/>
                </a:rPr>
                <a:t>1980-2005</a:t>
              </a:r>
              <a:endParaRPr lang="en-US" sz="1400" b="1" i="1" dirty="0">
                <a:solidFill>
                  <a:schemeClr val="tx1"/>
                </a:solidFill>
                <a:latin typeface="Times New Roman" pitchFamily="18" charset="0"/>
                <a:cs typeface="Times New Roman" pitchFamily="18" charset="0"/>
              </a:endParaRPr>
            </a:p>
          </p:txBody>
        </p:sp>
        <p:sp>
          <p:nvSpPr>
            <p:cNvPr id="219" name="Rectangle 358"/>
            <p:cNvSpPr>
              <a:spLocks noChangeArrowheads="1"/>
            </p:cNvSpPr>
            <p:nvPr/>
          </p:nvSpPr>
          <p:spPr bwMode="auto">
            <a:xfrm>
              <a:off x="4767" y="656"/>
              <a:ext cx="592" cy="109"/>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lang="en-US" sz="1400" b="1" i="1" dirty="0">
                  <a:solidFill>
                    <a:srgbClr val="000000"/>
                  </a:solidFill>
                  <a:latin typeface="Times New Roman" pitchFamily="18" charset="0"/>
                  <a:cs typeface="Times New Roman" pitchFamily="18" charset="0"/>
                </a:rPr>
                <a:t>Growth rate </a:t>
              </a:r>
            </a:p>
          </p:txBody>
        </p:sp>
      </p:grpSp>
      <p:sp>
        <p:nvSpPr>
          <p:cNvPr id="220" name="Line 376"/>
          <p:cNvSpPr>
            <a:spLocks noChangeShapeType="1"/>
          </p:cNvSpPr>
          <p:nvPr/>
        </p:nvSpPr>
        <p:spPr bwMode="auto">
          <a:xfrm>
            <a:off x="4913440" y="3888538"/>
            <a:ext cx="0" cy="2158227"/>
          </a:xfrm>
          <a:prstGeom prst="line">
            <a:avLst/>
          </a:prstGeom>
          <a:noFill/>
          <a:ln w="28575">
            <a:solidFill>
              <a:srgbClr val="0000CC"/>
            </a:solidFill>
            <a:round/>
            <a:headEnd/>
            <a:tailEnd/>
          </a:ln>
          <a:effectLst/>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3" name="Rectangle 2"/>
          <p:cNvSpPr/>
          <p:nvPr/>
        </p:nvSpPr>
        <p:spPr>
          <a:xfrm>
            <a:off x="119569" y="5470396"/>
            <a:ext cx="4572000" cy="461665"/>
          </a:xfrm>
          <a:prstGeom prst="rect">
            <a:avLst/>
          </a:prstGeom>
        </p:spPr>
        <p:txBody>
          <a:bodyPr>
            <a:spAutoFit/>
          </a:bodyPr>
          <a:lstStyle/>
          <a:p>
            <a:pPr>
              <a:lnSpc>
                <a:spcPct val="80000"/>
              </a:lnSpc>
            </a:pPr>
            <a:r>
              <a:rPr lang="en-US" sz="1000" b="1" dirty="0">
                <a:latin typeface="Times New Roman" pitchFamily="18" charset="0"/>
                <a:cs typeface="Times New Roman" pitchFamily="18" charset="0"/>
              </a:rPr>
              <a:t>Sources</a:t>
            </a:r>
            <a:r>
              <a:rPr lang="en-US" sz="1000" dirty="0">
                <a:latin typeface="Times New Roman" pitchFamily="18" charset="0"/>
                <a:cs typeface="Times New Roman" pitchFamily="18" charset="0"/>
              </a:rPr>
              <a:t>: </a:t>
            </a:r>
            <a:r>
              <a:rPr lang="en-US" sz="1000" i="1" dirty="0" smtClean="0">
                <a:latin typeface="Times New Roman" pitchFamily="18" charset="0"/>
                <a:cs typeface="Times New Roman" pitchFamily="18" charset="0"/>
              </a:rPr>
              <a:t>TOI</a:t>
            </a:r>
            <a:r>
              <a:rPr lang="en-US" sz="1000" dirty="0" smtClean="0">
                <a:latin typeface="Times New Roman" pitchFamily="18" charset="0"/>
                <a:cs typeface="Times New Roman" pitchFamily="18" charset="0"/>
              </a:rPr>
              <a:t> </a:t>
            </a:r>
            <a:r>
              <a:rPr lang="en-US" sz="1000" dirty="0">
                <a:latin typeface="Times New Roman" pitchFamily="18" charset="0"/>
                <a:cs typeface="Times New Roman" pitchFamily="18" charset="0"/>
              </a:rPr>
              <a:t>data are from Charles </a:t>
            </a:r>
            <a:r>
              <a:rPr lang="en-US" sz="1000" dirty="0" err="1">
                <a:latin typeface="Times New Roman" pitchFamily="18" charset="0"/>
                <a:cs typeface="Times New Roman" pitchFamily="18" charset="0"/>
              </a:rPr>
              <a:t>Skipton</a:t>
            </a:r>
            <a:r>
              <a:rPr lang="en-US" sz="1000" dirty="0">
                <a:latin typeface="Times New Roman" pitchFamily="18" charset="0"/>
                <a:cs typeface="Times New Roman" pitchFamily="18" charset="0"/>
              </a:rPr>
              <a:t>, </a:t>
            </a:r>
            <a:r>
              <a:rPr lang="en-US" sz="1000" i="1" dirty="0">
                <a:latin typeface="Times New Roman" pitchFamily="18" charset="0"/>
                <a:cs typeface="Times New Roman" pitchFamily="18" charset="0"/>
              </a:rPr>
              <a:t>The Measurement of Trade Openness</a:t>
            </a:r>
            <a:r>
              <a:rPr lang="en-US" sz="1000" dirty="0">
                <a:latin typeface="Times New Roman" pitchFamily="18" charset="0"/>
                <a:cs typeface="Times New Roman" pitchFamily="18" charset="0"/>
              </a:rPr>
              <a:t>. Doctoral Dissertation, Florida State University, 2003. </a:t>
            </a:r>
            <a:r>
              <a:rPr lang="en-US" sz="1000" dirty="0" smtClean="0">
                <a:latin typeface="Times New Roman" pitchFamily="18" charset="0"/>
                <a:cs typeface="Times New Roman" pitchFamily="18" charset="0"/>
              </a:rPr>
              <a:t> Per </a:t>
            </a:r>
            <a:r>
              <a:rPr lang="en-US" sz="1000" dirty="0">
                <a:latin typeface="Times New Roman" pitchFamily="18" charset="0"/>
                <a:cs typeface="Times New Roman" pitchFamily="18" charset="0"/>
              </a:rPr>
              <a:t>capita GDP </a:t>
            </a:r>
            <a:r>
              <a:rPr lang="en-US" sz="1000" dirty="0" smtClean="0">
                <a:latin typeface="Times New Roman" pitchFamily="18" charset="0"/>
                <a:cs typeface="Times New Roman" pitchFamily="18" charset="0"/>
              </a:rPr>
              <a:t>&amp; </a:t>
            </a:r>
            <a:r>
              <a:rPr lang="en-US" sz="1000" dirty="0">
                <a:latin typeface="Times New Roman" pitchFamily="18" charset="0"/>
                <a:cs typeface="Times New Roman" pitchFamily="18" charset="0"/>
              </a:rPr>
              <a:t>growth data are from The World Bank, </a:t>
            </a:r>
            <a:r>
              <a:rPr lang="en-US" sz="1000" i="1" dirty="0">
                <a:latin typeface="Times New Roman" pitchFamily="18" charset="0"/>
                <a:cs typeface="Times New Roman" pitchFamily="18" charset="0"/>
              </a:rPr>
              <a:t>World Development Indicators, </a:t>
            </a:r>
            <a:r>
              <a:rPr lang="en-US" sz="1000" dirty="0">
                <a:latin typeface="Times New Roman" pitchFamily="18" charset="0"/>
                <a:cs typeface="Times New Roman" pitchFamily="18" charset="0"/>
              </a:rPr>
              <a:t>CD-ROM, 2004.</a:t>
            </a:r>
          </a:p>
        </p:txBody>
      </p:sp>
    </p:spTree>
    <p:extLst>
      <p:ext uri="{BB962C8B-B14F-4D97-AF65-F5344CB8AC3E}">
        <p14:creationId xmlns:p14="http://schemas.microsoft.com/office/powerpoint/2010/main" val="1434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6">
                                            <p:txEl>
                                              <p:pRg st="1" end="1"/>
                                            </p:txEl>
                                          </p:spTgt>
                                        </p:tgtEl>
                                        <p:attrNameLst>
                                          <p:attrName>style.visibility</p:attrName>
                                        </p:attrNameLst>
                                      </p:cBhvr>
                                      <p:to>
                                        <p:strVal val="visible"/>
                                      </p:to>
                                    </p:set>
                                    <p:animEffect transition="in" filter="dissolve">
                                      <p:cBhvr>
                                        <p:cTn id="11" dur="500"/>
                                        <p:tgtEl>
                                          <p:spTgt spid="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5084064" y="150333"/>
            <a:ext cx="3821778"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170214"/>
            <a:ext cx="8904855" cy="1239915"/>
          </a:xfrm>
        </p:spPr>
        <p:txBody>
          <a:bodyPr/>
          <a:lstStyle/>
          <a:p>
            <a:r>
              <a:rPr lang="en-US" dirty="0"/>
              <a:t>The Growth of the </a:t>
            </a:r>
            <a:r>
              <a:rPr lang="en-US" dirty="0" smtClean="0"/>
              <a:t/>
            </a:r>
            <a:br>
              <a:rPr lang="en-US" dirty="0" smtClean="0"/>
            </a:br>
            <a:r>
              <a:rPr lang="en-US" dirty="0" smtClean="0"/>
              <a:t>U.S</a:t>
            </a:r>
            <a:r>
              <a:rPr lang="en-US" dirty="0"/>
              <a:t>. Trade Sector</a:t>
            </a:r>
          </a:p>
        </p:txBody>
      </p:sp>
      <p:sp>
        <p:nvSpPr>
          <p:cNvPr id="196" name="Content Placeholder 2"/>
          <p:cNvSpPr>
            <a:spLocks noGrp="1"/>
          </p:cNvSpPr>
          <p:nvPr>
            <p:ph idx="1"/>
          </p:nvPr>
        </p:nvSpPr>
        <p:spPr>
          <a:xfrm>
            <a:off x="63183" y="2138349"/>
            <a:ext cx="5020881" cy="3238161"/>
          </a:xfrm>
        </p:spPr>
        <p:txBody>
          <a:bodyPr/>
          <a:lstStyle/>
          <a:p>
            <a:pPr marL="169863" indent="-169863">
              <a:lnSpc>
                <a:spcPct val="90000"/>
              </a:lnSpc>
            </a:pPr>
            <a:r>
              <a:rPr lang="en-US" sz="2200" dirty="0">
                <a:solidFill>
                  <a:srgbClr val="32302A"/>
                </a:solidFill>
                <a:ea typeface="ＭＳ Ｐゴシック" pitchFamily="-107" charset="-128"/>
                <a:cs typeface="ＭＳ Ｐゴシック" pitchFamily="-107" charset="-128"/>
              </a:rPr>
              <a:t>As is shown here, both exports </a:t>
            </a:r>
            <a:r>
              <a:rPr lang="en-US" sz="2200" dirty="0" smtClean="0">
                <a:solidFill>
                  <a:srgbClr val="32302A"/>
                </a:solidFill>
                <a:ea typeface="ＭＳ Ｐゴシック" pitchFamily="-107" charset="-128"/>
                <a:cs typeface="ＭＳ Ｐゴシック" pitchFamily="-107" charset="-128"/>
              </a:rPr>
              <a:t>&amp; </a:t>
            </a:r>
            <a:r>
              <a:rPr lang="en-US" sz="2200" dirty="0">
                <a:solidFill>
                  <a:srgbClr val="32302A"/>
                </a:solidFill>
                <a:ea typeface="ＭＳ Ｐゴシック" pitchFamily="-107" charset="-128"/>
                <a:cs typeface="ＭＳ Ｐゴシック" pitchFamily="-107" charset="-128"/>
              </a:rPr>
              <a:t>imports have grown substantially as a share of the U.S. economy during the last several decades.  Their growth has accelerated since 1980.</a:t>
            </a:r>
          </a:p>
          <a:p>
            <a:pPr marL="169863" indent="-169863">
              <a:lnSpc>
                <a:spcPct val="90000"/>
              </a:lnSpc>
            </a:pPr>
            <a:r>
              <a:rPr lang="en-US" sz="2200" dirty="0">
                <a:solidFill>
                  <a:srgbClr val="32302A"/>
                </a:solidFill>
                <a:ea typeface="ＭＳ Ｐゴシック" pitchFamily="-107" charset="-128"/>
                <a:cs typeface="ＭＳ Ｐゴシック" pitchFamily="-107" charset="-128"/>
              </a:rPr>
              <a:t>Reductions in </a:t>
            </a:r>
            <a:r>
              <a:rPr lang="en-US" sz="2200" dirty="0" smtClean="0">
                <a:solidFill>
                  <a:srgbClr val="32302A"/>
                </a:solidFill>
                <a:ea typeface="ＭＳ Ｐゴシック" pitchFamily="-107" charset="-128"/>
                <a:cs typeface="ＭＳ Ｐゴシック" pitchFamily="-107" charset="-128"/>
              </a:rPr>
              <a:t>both transportation </a:t>
            </a:r>
            <a:r>
              <a:rPr lang="en-US" sz="2200" dirty="0">
                <a:solidFill>
                  <a:srgbClr val="32302A"/>
                </a:solidFill>
                <a:ea typeface="ＭＳ Ｐゴシック" pitchFamily="-107" charset="-128"/>
                <a:cs typeface="ＭＳ Ｐゴシック" pitchFamily="-107" charset="-128"/>
              </a:rPr>
              <a:t>and communication costs, as well as lower trade barriers have contributed to this growth.</a:t>
            </a:r>
          </a:p>
        </p:txBody>
      </p:sp>
      <p:cxnSp>
        <p:nvCxnSpPr>
          <p:cNvPr id="4" name="Straight Connector 3"/>
          <p:cNvCxnSpPr/>
          <p:nvPr/>
        </p:nvCxnSpPr>
        <p:spPr>
          <a:xfrm>
            <a:off x="5576526" y="3364269"/>
            <a:ext cx="3073128" cy="0"/>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90" name="Rectangle 532"/>
          <p:cNvSpPr>
            <a:spLocks noChangeArrowheads="1"/>
          </p:cNvSpPr>
          <p:nvPr/>
        </p:nvSpPr>
        <p:spPr bwMode="auto">
          <a:xfrm>
            <a:off x="5204630" y="249040"/>
            <a:ext cx="743793"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i="1" dirty="0">
                <a:solidFill>
                  <a:srgbClr val="000000"/>
                </a:solidFill>
                <a:latin typeface="Times New Roman" pitchFamily="18" charset="0"/>
                <a:cs typeface="Times New Roman" pitchFamily="18" charset="0"/>
              </a:rPr>
              <a:t>Imports</a:t>
            </a:r>
            <a:r>
              <a:rPr kumimoji="0" lang="en-US" sz="1200" b="0" i="1" dirty="0">
                <a:solidFill>
                  <a:srgbClr val="000000"/>
                </a:solidFill>
                <a:latin typeface="Times New Roman" pitchFamily="18" charset="0"/>
                <a:cs typeface="Times New Roman" pitchFamily="18" charset="0"/>
              </a:rPr>
              <a:t/>
            </a:r>
            <a:br>
              <a:rPr kumimoji="0" lang="en-US" sz="1200" b="0" i="1"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 of GDP)</a:t>
            </a:r>
          </a:p>
        </p:txBody>
      </p:sp>
      <p:sp>
        <p:nvSpPr>
          <p:cNvPr id="91" name="Line 662"/>
          <p:cNvSpPr>
            <a:spLocks noChangeShapeType="1"/>
          </p:cNvSpPr>
          <p:nvPr/>
        </p:nvSpPr>
        <p:spPr bwMode="auto">
          <a:xfrm rot="-5400000">
            <a:off x="6023716"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2" name="Freeform 663"/>
          <p:cNvSpPr>
            <a:spLocks/>
          </p:cNvSpPr>
          <p:nvPr/>
        </p:nvSpPr>
        <p:spPr bwMode="auto">
          <a:xfrm>
            <a:off x="5445867" y="604322"/>
            <a:ext cx="3298825" cy="2326450"/>
          </a:xfrm>
          <a:custGeom>
            <a:avLst/>
            <a:gdLst/>
            <a:ahLst/>
            <a:cxnLst>
              <a:cxn ang="0">
                <a:pos x="0" y="0"/>
              </a:cxn>
              <a:cxn ang="0">
                <a:pos x="3" y="1380"/>
              </a:cxn>
              <a:cxn ang="0">
                <a:pos x="1719" y="1380"/>
              </a:cxn>
            </a:cxnLst>
            <a:rect l="0" t="0" r="r" b="b"/>
            <a:pathLst>
              <a:path w="1719" h="1380">
                <a:moveTo>
                  <a:pt x="0" y="0"/>
                </a:moveTo>
                <a:lnTo>
                  <a:pt x="3" y="1380"/>
                </a:lnTo>
                <a:lnTo>
                  <a:pt x="1719" y="1380"/>
                </a:lnTo>
              </a:path>
            </a:pathLst>
          </a:custGeom>
          <a:noFill/>
          <a:ln w="28575" cmpd="sng">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3" name="Line 664"/>
          <p:cNvSpPr>
            <a:spLocks noChangeShapeType="1"/>
          </p:cNvSpPr>
          <p:nvPr/>
        </p:nvSpPr>
        <p:spPr bwMode="auto">
          <a:xfrm>
            <a:off x="5439517" y="1286122"/>
            <a:ext cx="107950"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4" name="Line 665"/>
          <p:cNvSpPr>
            <a:spLocks noChangeShapeType="1"/>
          </p:cNvSpPr>
          <p:nvPr/>
        </p:nvSpPr>
        <p:spPr bwMode="auto">
          <a:xfrm>
            <a:off x="5439517" y="1825872"/>
            <a:ext cx="107950"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5" name="Line 666"/>
          <p:cNvSpPr>
            <a:spLocks noChangeShapeType="1"/>
          </p:cNvSpPr>
          <p:nvPr/>
        </p:nvSpPr>
        <p:spPr bwMode="auto">
          <a:xfrm>
            <a:off x="5439517" y="2387847"/>
            <a:ext cx="107950"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6" name="Line 667"/>
          <p:cNvSpPr>
            <a:spLocks noChangeShapeType="1"/>
          </p:cNvSpPr>
          <p:nvPr/>
        </p:nvSpPr>
        <p:spPr bwMode="auto">
          <a:xfrm rot="-5400000">
            <a:off x="5703041"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7" name="Line 668"/>
          <p:cNvSpPr>
            <a:spLocks noChangeShapeType="1"/>
          </p:cNvSpPr>
          <p:nvPr/>
        </p:nvSpPr>
        <p:spPr bwMode="auto">
          <a:xfrm rot="-5400000">
            <a:off x="6344391"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8" name="Line 669"/>
          <p:cNvSpPr>
            <a:spLocks noChangeShapeType="1"/>
          </p:cNvSpPr>
          <p:nvPr/>
        </p:nvSpPr>
        <p:spPr bwMode="auto">
          <a:xfrm rot="-5400000">
            <a:off x="6987329"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99" name="Line 670"/>
          <p:cNvSpPr>
            <a:spLocks noChangeShapeType="1"/>
          </p:cNvSpPr>
          <p:nvPr/>
        </p:nvSpPr>
        <p:spPr bwMode="auto">
          <a:xfrm rot="-5400000">
            <a:off x="7308004"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0" name="Line 671"/>
          <p:cNvSpPr>
            <a:spLocks noChangeShapeType="1"/>
          </p:cNvSpPr>
          <p:nvPr/>
        </p:nvSpPr>
        <p:spPr bwMode="auto">
          <a:xfrm rot="-5400000">
            <a:off x="7628679"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1" name="Line 672"/>
          <p:cNvSpPr>
            <a:spLocks noChangeShapeType="1"/>
          </p:cNvSpPr>
          <p:nvPr/>
        </p:nvSpPr>
        <p:spPr bwMode="auto">
          <a:xfrm rot="-5400000">
            <a:off x="7949354"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2" name="Line 673"/>
          <p:cNvSpPr>
            <a:spLocks noChangeShapeType="1"/>
          </p:cNvSpPr>
          <p:nvPr/>
        </p:nvSpPr>
        <p:spPr bwMode="auto">
          <a:xfrm rot="-5400000">
            <a:off x="8271616"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3" name="Rectangle 674"/>
          <p:cNvSpPr>
            <a:spLocks noChangeArrowheads="1"/>
          </p:cNvSpPr>
          <p:nvPr/>
        </p:nvSpPr>
        <p:spPr bwMode="auto">
          <a:xfrm>
            <a:off x="5224611" y="1691760"/>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10</a:t>
            </a:r>
          </a:p>
        </p:txBody>
      </p:sp>
      <p:sp>
        <p:nvSpPr>
          <p:cNvPr id="104" name="Rectangle 675"/>
          <p:cNvSpPr>
            <a:spLocks noChangeArrowheads="1"/>
          </p:cNvSpPr>
          <p:nvPr/>
        </p:nvSpPr>
        <p:spPr bwMode="auto">
          <a:xfrm>
            <a:off x="5224611" y="1153597"/>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15</a:t>
            </a:r>
          </a:p>
        </p:txBody>
      </p:sp>
      <p:sp>
        <p:nvSpPr>
          <p:cNvPr id="105" name="Rectangle 676"/>
          <p:cNvSpPr>
            <a:spLocks noChangeArrowheads="1"/>
          </p:cNvSpPr>
          <p:nvPr/>
        </p:nvSpPr>
        <p:spPr bwMode="auto">
          <a:xfrm>
            <a:off x="5314379" y="2263260"/>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5</a:t>
            </a:r>
          </a:p>
        </p:txBody>
      </p:sp>
      <p:sp>
        <p:nvSpPr>
          <p:cNvPr id="106" name="Line 697"/>
          <p:cNvSpPr>
            <a:spLocks noChangeShapeType="1"/>
          </p:cNvSpPr>
          <p:nvPr/>
        </p:nvSpPr>
        <p:spPr bwMode="auto">
          <a:xfrm rot="-5400000">
            <a:off x="6665066"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07" name="Rectangle 699"/>
          <p:cNvSpPr>
            <a:spLocks noChangeArrowheads="1"/>
          </p:cNvSpPr>
          <p:nvPr/>
        </p:nvSpPr>
        <p:spPr bwMode="auto">
          <a:xfrm>
            <a:off x="5279243" y="296645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1960</a:t>
            </a:r>
          </a:p>
        </p:txBody>
      </p:sp>
      <p:sp>
        <p:nvSpPr>
          <p:cNvPr id="108" name="Rectangle 700"/>
          <p:cNvSpPr>
            <a:spLocks noChangeArrowheads="1"/>
          </p:cNvSpPr>
          <p:nvPr/>
        </p:nvSpPr>
        <p:spPr bwMode="auto">
          <a:xfrm>
            <a:off x="5914243" y="296645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1970</a:t>
            </a:r>
          </a:p>
        </p:txBody>
      </p:sp>
      <p:sp>
        <p:nvSpPr>
          <p:cNvPr id="109" name="Rectangle 701"/>
          <p:cNvSpPr>
            <a:spLocks noChangeArrowheads="1"/>
          </p:cNvSpPr>
          <p:nvPr/>
        </p:nvSpPr>
        <p:spPr bwMode="auto">
          <a:xfrm>
            <a:off x="6549243" y="296645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1980</a:t>
            </a:r>
          </a:p>
        </p:txBody>
      </p:sp>
      <p:sp>
        <p:nvSpPr>
          <p:cNvPr id="110" name="Rectangle 702"/>
          <p:cNvSpPr>
            <a:spLocks noChangeArrowheads="1"/>
          </p:cNvSpPr>
          <p:nvPr/>
        </p:nvSpPr>
        <p:spPr bwMode="auto">
          <a:xfrm>
            <a:off x="7187418" y="296645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1990</a:t>
            </a:r>
          </a:p>
        </p:txBody>
      </p:sp>
      <p:sp>
        <p:nvSpPr>
          <p:cNvPr id="111" name="Rectangle 703"/>
          <p:cNvSpPr>
            <a:spLocks noChangeArrowheads="1"/>
          </p:cNvSpPr>
          <p:nvPr/>
        </p:nvSpPr>
        <p:spPr bwMode="auto">
          <a:xfrm>
            <a:off x="7835118" y="297280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2000</a:t>
            </a:r>
          </a:p>
        </p:txBody>
      </p:sp>
      <p:sp>
        <p:nvSpPr>
          <p:cNvPr id="112" name="Line 664"/>
          <p:cNvSpPr>
            <a:spLocks noChangeShapeType="1"/>
          </p:cNvSpPr>
          <p:nvPr/>
        </p:nvSpPr>
        <p:spPr bwMode="auto">
          <a:xfrm>
            <a:off x="5439517" y="736847"/>
            <a:ext cx="107950"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13" name="Rectangle 675"/>
          <p:cNvSpPr>
            <a:spLocks noChangeArrowheads="1"/>
          </p:cNvSpPr>
          <p:nvPr/>
        </p:nvSpPr>
        <p:spPr bwMode="auto">
          <a:xfrm>
            <a:off x="5224611" y="604322"/>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20</a:t>
            </a:r>
            <a:endParaRPr kumimoji="0" lang="en-US" sz="1400" b="0" dirty="0">
              <a:solidFill>
                <a:srgbClr val="000000"/>
              </a:solidFill>
              <a:latin typeface="Times New Roman" pitchFamily="18" charset="0"/>
              <a:cs typeface="Times New Roman" pitchFamily="18" charset="0"/>
            </a:endParaRPr>
          </a:p>
        </p:txBody>
      </p:sp>
      <p:sp>
        <p:nvSpPr>
          <p:cNvPr id="114" name="Line 673"/>
          <p:cNvSpPr>
            <a:spLocks noChangeShapeType="1"/>
          </p:cNvSpPr>
          <p:nvPr/>
        </p:nvSpPr>
        <p:spPr bwMode="auto">
          <a:xfrm rot="16200000">
            <a:off x="8589116" y="2883147"/>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15" name="Rectangle 703"/>
          <p:cNvSpPr>
            <a:spLocks noChangeArrowheads="1"/>
          </p:cNvSpPr>
          <p:nvPr/>
        </p:nvSpPr>
        <p:spPr bwMode="auto">
          <a:xfrm>
            <a:off x="8470118" y="297280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2010</a:t>
            </a:r>
            <a:endParaRPr kumimoji="0" lang="en-US" sz="1400" b="0" dirty="0">
              <a:solidFill>
                <a:srgbClr val="000000"/>
              </a:solidFill>
              <a:latin typeface="Times New Roman" pitchFamily="18" charset="0"/>
              <a:cs typeface="Times New Roman" pitchFamily="18" charset="0"/>
            </a:endParaRPr>
          </a:p>
        </p:txBody>
      </p:sp>
      <p:sp>
        <p:nvSpPr>
          <p:cNvPr id="116" name="Freeform 115"/>
          <p:cNvSpPr/>
          <p:nvPr/>
        </p:nvSpPr>
        <p:spPr bwMode="auto">
          <a:xfrm>
            <a:off x="5468092" y="2230684"/>
            <a:ext cx="1471612" cy="285750"/>
          </a:xfrm>
          <a:custGeom>
            <a:avLst/>
            <a:gdLst>
              <a:gd name="connsiteX0" fmla="*/ 0 w 1471612"/>
              <a:gd name="connsiteY0" fmla="*/ 252413 h 285750"/>
              <a:gd name="connsiteX1" fmla="*/ 76200 w 1471612"/>
              <a:gd name="connsiteY1" fmla="*/ 285750 h 285750"/>
              <a:gd name="connsiteX2" fmla="*/ 123825 w 1471612"/>
              <a:gd name="connsiteY2" fmla="*/ 257175 h 285750"/>
              <a:gd name="connsiteX3" fmla="*/ 276225 w 1471612"/>
              <a:gd name="connsiteY3" fmla="*/ 271463 h 285750"/>
              <a:gd name="connsiteX4" fmla="*/ 347662 w 1471612"/>
              <a:gd name="connsiteY4" fmla="*/ 238125 h 285750"/>
              <a:gd name="connsiteX5" fmla="*/ 395287 w 1471612"/>
              <a:gd name="connsiteY5" fmla="*/ 204788 h 285750"/>
              <a:gd name="connsiteX6" fmla="*/ 447675 w 1471612"/>
              <a:gd name="connsiteY6" fmla="*/ 195263 h 285750"/>
              <a:gd name="connsiteX7" fmla="*/ 519112 w 1471612"/>
              <a:gd name="connsiteY7" fmla="*/ 133350 h 285750"/>
              <a:gd name="connsiteX8" fmla="*/ 585787 w 1471612"/>
              <a:gd name="connsiteY8" fmla="*/ 119063 h 285750"/>
              <a:gd name="connsiteX9" fmla="*/ 661987 w 1471612"/>
              <a:gd name="connsiteY9" fmla="*/ 85725 h 285750"/>
              <a:gd name="connsiteX10" fmla="*/ 719137 w 1471612"/>
              <a:gd name="connsiteY10" fmla="*/ 85725 h 285750"/>
              <a:gd name="connsiteX11" fmla="*/ 771525 w 1471612"/>
              <a:gd name="connsiteY11" fmla="*/ 47625 h 285750"/>
              <a:gd name="connsiteX12" fmla="*/ 914400 w 1471612"/>
              <a:gd name="connsiteY12" fmla="*/ 61913 h 285750"/>
              <a:gd name="connsiteX13" fmla="*/ 981075 w 1471612"/>
              <a:gd name="connsiteY13" fmla="*/ 138113 h 285750"/>
              <a:gd name="connsiteX14" fmla="*/ 1033462 w 1471612"/>
              <a:gd name="connsiteY14" fmla="*/ 76200 h 285750"/>
              <a:gd name="connsiteX15" fmla="*/ 1090612 w 1471612"/>
              <a:gd name="connsiteY15" fmla="*/ 23813 h 285750"/>
              <a:gd name="connsiteX16" fmla="*/ 1152525 w 1471612"/>
              <a:gd name="connsiteY16" fmla="*/ 0 h 285750"/>
              <a:gd name="connsiteX17" fmla="*/ 1233487 w 1471612"/>
              <a:gd name="connsiteY17" fmla="*/ 9525 h 285750"/>
              <a:gd name="connsiteX18" fmla="*/ 1314450 w 1471612"/>
              <a:gd name="connsiteY18" fmla="*/ 61913 h 285750"/>
              <a:gd name="connsiteX19" fmla="*/ 1423987 w 1471612"/>
              <a:gd name="connsiteY19" fmla="*/ 38100 h 285750"/>
              <a:gd name="connsiteX20" fmla="*/ 1471612 w 1471612"/>
              <a:gd name="connsiteY20" fmla="*/ 9525 h 28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71612" h="285750">
                <a:moveTo>
                  <a:pt x="0" y="252413"/>
                </a:moveTo>
                <a:lnTo>
                  <a:pt x="76200" y="285750"/>
                </a:lnTo>
                <a:lnTo>
                  <a:pt x="123825" y="257175"/>
                </a:lnTo>
                <a:lnTo>
                  <a:pt x="276225" y="271463"/>
                </a:lnTo>
                <a:lnTo>
                  <a:pt x="347662" y="238125"/>
                </a:lnTo>
                <a:lnTo>
                  <a:pt x="395287" y="204788"/>
                </a:lnTo>
                <a:lnTo>
                  <a:pt x="447675" y="195263"/>
                </a:lnTo>
                <a:lnTo>
                  <a:pt x="519112" y="133350"/>
                </a:lnTo>
                <a:lnTo>
                  <a:pt x="585787" y="119063"/>
                </a:lnTo>
                <a:lnTo>
                  <a:pt x="661987" y="85725"/>
                </a:lnTo>
                <a:lnTo>
                  <a:pt x="719137" y="85725"/>
                </a:lnTo>
                <a:lnTo>
                  <a:pt x="771525" y="47625"/>
                </a:lnTo>
                <a:lnTo>
                  <a:pt x="914400" y="61913"/>
                </a:lnTo>
                <a:lnTo>
                  <a:pt x="981075" y="138113"/>
                </a:lnTo>
                <a:lnTo>
                  <a:pt x="1033462" y="76200"/>
                </a:lnTo>
                <a:lnTo>
                  <a:pt x="1090612" y="23813"/>
                </a:lnTo>
                <a:lnTo>
                  <a:pt x="1152525" y="0"/>
                </a:lnTo>
                <a:lnTo>
                  <a:pt x="1233487" y="9525"/>
                </a:lnTo>
                <a:lnTo>
                  <a:pt x="1314450" y="61913"/>
                </a:lnTo>
                <a:lnTo>
                  <a:pt x="1423987" y="38100"/>
                </a:lnTo>
                <a:lnTo>
                  <a:pt x="1471612" y="9525"/>
                </a:lnTo>
              </a:path>
            </a:pathLst>
          </a:custGeom>
          <a:noFill/>
          <a:ln w="5715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400" b="1" i="0" u="none" strike="noStrike" cap="none" normalizeH="0" baseline="0">
              <a:ln>
                <a:noFill/>
              </a:ln>
              <a:solidFill>
                <a:schemeClr val="bg2"/>
              </a:solidFill>
              <a:effectLst/>
              <a:latin typeface="Times New Roman" pitchFamily="18" charset="0"/>
              <a:cs typeface="Times New Roman" pitchFamily="18" charset="0"/>
            </a:endParaRPr>
          </a:p>
        </p:txBody>
      </p:sp>
      <p:sp>
        <p:nvSpPr>
          <p:cNvPr id="117" name="Freeform 116"/>
          <p:cNvSpPr/>
          <p:nvPr/>
        </p:nvSpPr>
        <p:spPr bwMode="auto">
          <a:xfrm>
            <a:off x="6944467" y="992434"/>
            <a:ext cx="1709737" cy="1243013"/>
          </a:xfrm>
          <a:custGeom>
            <a:avLst/>
            <a:gdLst>
              <a:gd name="connsiteX0" fmla="*/ 0 w 1709737"/>
              <a:gd name="connsiteY0" fmla="*/ 1243013 h 1243013"/>
              <a:gd name="connsiteX1" fmla="*/ 80962 w 1709737"/>
              <a:gd name="connsiteY1" fmla="*/ 1100138 h 1243013"/>
              <a:gd name="connsiteX2" fmla="*/ 142875 w 1709737"/>
              <a:gd name="connsiteY2" fmla="*/ 1095375 h 1243013"/>
              <a:gd name="connsiteX3" fmla="*/ 209550 w 1709737"/>
              <a:gd name="connsiteY3" fmla="*/ 1052513 h 1243013"/>
              <a:gd name="connsiteX4" fmla="*/ 266700 w 1709737"/>
              <a:gd name="connsiteY4" fmla="*/ 1038225 h 1243013"/>
              <a:gd name="connsiteX5" fmla="*/ 352425 w 1709737"/>
              <a:gd name="connsiteY5" fmla="*/ 1033463 h 1243013"/>
              <a:gd name="connsiteX6" fmla="*/ 447675 w 1709737"/>
              <a:gd name="connsiteY6" fmla="*/ 1014413 h 1243013"/>
              <a:gd name="connsiteX7" fmla="*/ 519112 w 1709737"/>
              <a:gd name="connsiteY7" fmla="*/ 1019175 h 1243013"/>
              <a:gd name="connsiteX8" fmla="*/ 604837 w 1709737"/>
              <a:gd name="connsiteY8" fmla="*/ 971550 h 1243013"/>
              <a:gd name="connsiteX9" fmla="*/ 666750 w 1709737"/>
              <a:gd name="connsiteY9" fmla="*/ 900113 h 1243013"/>
              <a:gd name="connsiteX10" fmla="*/ 709612 w 1709737"/>
              <a:gd name="connsiteY10" fmla="*/ 838200 h 1243013"/>
              <a:gd name="connsiteX11" fmla="*/ 833437 w 1709737"/>
              <a:gd name="connsiteY11" fmla="*/ 738188 h 1243013"/>
              <a:gd name="connsiteX12" fmla="*/ 947737 w 1709737"/>
              <a:gd name="connsiteY12" fmla="*/ 581025 h 1243013"/>
              <a:gd name="connsiteX13" fmla="*/ 1028700 w 1709737"/>
              <a:gd name="connsiteY13" fmla="*/ 438150 h 1243013"/>
              <a:gd name="connsiteX14" fmla="*/ 1104900 w 1709737"/>
              <a:gd name="connsiteY14" fmla="*/ 290513 h 1243013"/>
              <a:gd name="connsiteX15" fmla="*/ 1162050 w 1709737"/>
              <a:gd name="connsiteY15" fmla="*/ 342900 h 1243013"/>
              <a:gd name="connsiteX16" fmla="*/ 1295400 w 1709737"/>
              <a:gd name="connsiteY16" fmla="*/ 290513 h 1243013"/>
              <a:gd name="connsiteX17" fmla="*/ 1352550 w 1709737"/>
              <a:gd name="connsiteY17" fmla="*/ 176213 h 1243013"/>
              <a:gd name="connsiteX18" fmla="*/ 1571625 w 1709737"/>
              <a:gd name="connsiteY18" fmla="*/ 0 h 1243013"/>
              <a:gd name="connsiteX19" fmla="*/ 1647825 w 1709737"/>
              <a:gd name="connsiteY19" fmla="*/ 409575 h 1243013"/>
              <a:gd name="connsiteX20" fmla="*/ 1709737 w 1709737"/>
              <a:gd name="connsiteY20" fmla="*/ 176213 h 1243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09737" h="1243013">
                <a:moveTo>
                  <a:pt x="0" y="1243013"/>
                </a:moveTo>
                <a:lnTo>
                  <a:pt x="80962" y="1100138"/>
                </a:lnTo>
                <a:lnTo>
                  <a:pt x="142875" y="1095375"/>
                </a:lnTo>
                <a:lnTo>
                  <a:pt x="209550" y="1052513"/>
                </a:lnTo>
                <a:lnTo>
                  <a:pt x="266700" y="1038225"/>
                </a:lnTo>
                <a:lnTo>
                  <a:pt x="352425" y="1033463"/>
                </a:lnTo>
                <a:lnTo>
                  <a:pt x="447675" y="1014413"/>
                </a:lnTo>
                <a:lnTo>
                  <a:pt x="519112" y="1019175"/>
                </a:lnTo>
                <a:lnTo>
                  <a:pt x="604837" y="971550"/>
                </a:lnTo>
                <a:lnTo>
                  <a:pt x="666750" y="900113"/>
                </a:lnTo>
                <a:lnTo>
                  <a:pt x="709612" y="838200"/>
                </a:lnTo>
                <a:lnTo>
                  <a:pt x="833437" y="738188"/>
                </a:lnTo>
                <a:lnTo>
                  <a:pt x="947737" y="581025"/>
                </a:lnTo>
                <a:lnTo>
                  <a:pt x="1028700" y="438150"/>
                </a:lnTo>
                <a:lnTo>
                  <a:pt x="1104900" y="290513"/>
                </a:lnTo>
                <a:lnTo>
                  <a:pt x="1162050" y="342900"/>
                </a:lnTo>
                <a:lnTo>
                  <a:pt x="1295400" y="290513"/>
                </a:lnTo>
                <a:lnTo>
                  <a:pt x="1352550" y="176213"/>
                </a:lnTo>
                <a:lnTo>
                  <a:pt x="1571625" y="0"/>
                </a:lnTo>
                <a:lnTo>
                  <a:pt x="1647825" y="409575"/>
                </a:lnTo>
                <a:lnTo>
                  <a:pt x="1709737" y="176213"/>
                </a:lnTo>
              </a:path>
            </a:pathLst>
          </a:custGeom>
          <a:noFill/>
          <a:ln w="57150" cap="flat" cmpd="sng" algn="ctr">
            <a:solidFill>
              <a:srgbClr val="C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400" b="1" i="0" u="none" strike="noStrike" cap="none" normalizeH="0" baseline="0">
              <a:ln>
                <a:noFill/>
              </a:ln>
              <a:solidFill>
                <a:schemeClr val="bg2"/>
              </a:solidFill>
              <a:effectLst/>
              <a:latin typeface="Times New Roman" pitchFamily="18" charset="0"/>
              <a:cs typeface="Times New Roman" pitchFamily="18" charset="0"/>
            </a:endParaRPr>
          </a:p>
        </p:txBody>
      </p:sp>
      <p:sp>
        <p:nvSpPr>
          <p:cNvPr id="118" name="Rectangle 545"/>
          <p:cNvSpPr>
            <a:spLocks noChangeArrowheads="1"/>
          </p:cNvSpPr>
          <p:nvPr/>
        </p:nvSpPr>
        <p:spPr bwMode="auto">
          <a:xfrm>
            <a:off x="5240973" y="3509391"/>
            <a:ext cx="743793" cy="320088"/>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i="1" dirty="0">
                <a:solidFill>
                  <a:srgbClr val="000000"/>
                </a:solidFill>
                <a:latin typeface="Times New Roman" pitchFamily="18" charset="0"/>
                <a:cs typeface="Times New Roman" pitchFamily="18" charset="0"/>
              </a:rPr>
              <a:t>Exports</a:t>
            </a:r>
            <a:r>
              <a:rPr kumimoji="0" lang="en-US" sz="1200" b="0" i="1" dirty="0">
                <a:solidFill>
                  <a:srgbClr val="000000"/>
                </a:solidFill>
                <a:latin typeface="Times New Roman" pitchFamily="18" charset="0"/>
                <a:cs typeface="Times New Roman" pitchFamily="18" charset="0"/>
              </a:rPr>
              <a:t/>
            </a:r>
            <a:br>
              <a:rPr kumimoji="0" lang="en-US" sz="1200" b="0" i="1"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 of GDP)</a:t>
            </a:r>
          </a:p>
        </p:txBody>
      </p:sp>
      <p:sp>
        <p:nvSpPr>
          <p:cNvPr id="119" name="Freeform 677"/>
          <p:cNvSpPr>
            <a:spLocks/>
          </p:cNvSpPr>
          <p:nvPr/>
        </p:nvSpPr>
        <p:spPr bwMode="auto">
          <a:xfrm>
            <a:off x="5457190" y="3838718"/>
            <a:ext cx="3298825" cy="2414826"/>
          </a:xfrm>
          <a:custGeom>
            <a:avLst/>
            <a:gdLst/>
            <a:ahLst/>
            <a:cxnLst>
              <a:cxn ang="0">
                <a:pos x="0" y="0"/>
              </a:cxn>
              <a:cxn ang="0">
                <a:pos x="3" y="1380"/>
              </a:cxn>
              <a:cxn ang="0">
                <a:pos x="1719" y="1380"/>
              </a:cxn>
            </a:cxnLst>
            <a:rect l="0" t="0" r="r" b="b"/>
            <a:pathLst>
              <a:path w="1719" h="1380">
                <a:moveTo>
                  <a:pt x="0" y="0"/>
                </a:moveTo>
                <a:lnTo>
                  <a:pt x="3" y="1380"/>
                </a:lnTo>
                <a:lnTo>
                  <a:pt x="1719" y="1380"/>
                </a:lnTo>
              </a:path>
            </a:pathLst>
          </a:custGeom>
          <a:noFill/>
          <a:ln w="28575" cmpd="sng">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0" name="Line 678"/>
          <p:cNvSpPr>
            <a:spLocks noChangeShapeType="1"/>
          </p:cNvSpPr>
          <p:nvPr/>
        </p:nvSpPr>
        <p:spPr bwMode="auto">
          <a:xfrm>
            <a:off x="5450840" y="4508421"/>
            <a:ext cx="109538"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1" name="Line 679"/>
          <p:cNvSpPr>
            <a:spLocks noChangeShapeType="1"/>
          </p:cNvSpPr>
          <p:nvPr/>
        </p:nvSpPr>
        <p:spPr bwMode="auto">
          <a:xfrm>
            <a:off x="5450840" y="5095796"/>
            <a:ext cx="109538"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2" name="Line 680"/>
          <p:cNvSpPr>
            <a:spLocks noChangeShapeType="1"/>
          </p:cNvSpPr>
          <p:nvPr/>
        </p:nvSpPr>
        <p:spPr bwMode="auto">
          <a:xfrm>
            <a:off x="5450840" y="5673955"/>
            <a:ext cx="109538"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3" name="Line 681"/>
          <p:cNvSpPr>
            <a:spLocks noChangeShapeType="1"/>
          </p:cNvSpPr>
          <p:nvPr/>
        </p:nvSpPr>
        <p:spPr bwMode="auto">
          <a:xfrm rot="-5400000">
            <a:off x="57302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4" name="Line 682"/>
          <p:cNvSpPr>
            <a:spLocks noChangeShapeType="1"/>
          </p:cNvSpPr>
          <p:nvPr/>
        </p:nvSpPr>
        <p:spPr bwMode="auto">
          <a:xfrm rot="-5400000">
            <a:off x="60477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25" name="Line 683"/>
          <p:cNvSpPr>
            <a:spLocks noChangeShapeType="1"/>
          </p:cNvSpPr>
          <p:nvPr/>
        </p:nvSpPr>
        <p:spPr bwMode="auto">
          <a:xfrm rot="-5400000">
            <a:off x="63652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68" name="Line 684"/>
          <p:cNvSpPr>
            <a:spLocks noChangeShapeType="1"/>
          </p:cNvSpPr>
          <p:nvPr/>
        </p:nvSpPr>
        <p:spPr bwMode="auto">
          <a:xfrm rot="-5400000">
            <a:off x="66827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69" name="Line 685"/>
          <p:cNvSpPr>
            <a:spLocks noChangeShapeType="1"/>
          </p:cNvSpPr>
          <p:nvPr/>
        </p:nvSpPr>
        <p:spPr bwMode="auto">
          <a:xfrm rot="-5400000">
            <a:off x="70002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70" name="Line 686"/>
          <p:cNvSpPr>
            <a:spLocks noChangeShapeType="1"/>
          </p:cNvSpPr>
          <p:nvPr/>
        </p:nvSpPr>
        <p:spPr bwMode="auto">
          <a:xfrm rot="-5400000">
            <a:off x="73177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71" name="Line 687"/>
          <p:cNvSpPr>
            <a:spLocks noChangeShapeType="1"/>
          </p:cNvSpPr>
          <p:nvPr/>
        </p:nvSpPr>
        <p:spPr bwMode="auto">
          <a:xfrm rot="-5400000">
            <a:off x="76352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72" name="Line 688"/>
          <p:cNvSpPr>
            <a:spLocks noChangeShapeType="1"/>
          </p:cNvSpPr>
          <p:nvPr/>
        </p:nvSpPr>
        <p:spPr bwMode="auto">
          <a:xfrm rot="-5400000">
            <a:off x="82575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73" name="Rectangle 689"/>
          <p:cNvSpPr>
            <a:spLocks noChangeArrowheads="1"/>
          </p:cNvSpPr>
          <p:nvPr/>
        </p:nvSpPr>
        <p:spPr bwMode="auto">
          <a:xfrm>
            <a:off x="5224611" y="5004610"/>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10</a:t>
            </a:r>
          </a:p>
        </p:txBody>
      </p:sp>
      <p:sp>
        <p:nvSpPr>
          <p:cNvPr id="174" name="Rectangle 690"/>
          <p:cNvSpPr>
            <a:spLocks noChangeArrowheads="1"/>
          </p:cNvSpPr>
          <p:nvPr/>
        </p:nvSpPr>
        <p:spPr bwMode="auto">
          <a:xfrm>
            <a:off x="5224611" y="4406122"/>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15</a:t>
            </a:r>
          </a:p>
        </p:txBody>
      </p:sp>
      <p:sp>
        <p:nvSpPr>
          <p:cNvPr id="175" name="Rectangle 691"/>
          <p:cNvSpPr>
            <a:spLocks noChangeArrowheads="1"/>
          </p:cNvSpPr>
          <p:nvPr/>
        </p:nvSpPr>
        <p:spPr bwMode="auto">
          <a:xfrm>
            <a:off x="5314379" y="5554194"/>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5</a:t>
            </a:r>
          </a:p>
        </p:txBody>
      </p:sp>
      <p:sp>
        <p:nvSpPr>
          <p:cNvPr id="176" name="Rectangle 692"/>
          <p:cNvSpPr>
            <a:spLocks noChangeArrowheads="1"/>
          </p:cNvSpPr>
          <p:nvPr/>
        </p:nvSpPr>
        <p:spPr bwMode="auto">
          <a:xfrm>
            <a:off x="5263579" y="627849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1960</a:t>
            </a:r>
          </a:p>
        </p:txBody>
      </p:sp>
      <p:sp>
        <p:nvSpPr>
          <p:cNvPr id="177" name="Rectangle 693"/>
          <p:cNvSpPr>
            <a:spLocks noChangeArrowheads="1"/>
          </p:cNvSpPr>
          <p:nvPr/>
        </p:nvSpPr>
        <p:spPr bwMode="auto">
          <a:xfrm>
            <a:off x="5936679" y="627849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1970</a:t>
            </a:r>
          </a:p>
        </p:txBody>
      </p:sp>
      <p:sp>
        <p:nvSpPr>
          <p:cNvPr id="178" name="Rectangle 694"/>
          <p:cNvSpPr>
            <a:spLocks noChangeArrowheads="1"/>
          </p:cNvSpPr>
          <p:nvPr/>
        </p:nvSpPr>
        <p:spPr bwMode="auto">
          <a:xfrm>
            <a:off x="6571679" y="627849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1980</a:t>
            </a:r>
          </a:p>
        </p:txBody>
      </p:sp>
      <p:sp>
        <p:nvSpPr>
          <p:cNvPr id="179" name="Rectangle 695"/>
          <p:cNvSpPr>
            <a:spLocks noChangeArrowheads="1"/>
          </p:cNvSpPr>
          <p:nvPr/>
        </p:nvSpPr>
        <p:spPr bwMode="auto">
          <a:xfrm>
            <a:off x="7209854" y="627849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1990</a:t>
            </a:r>
          </a:p>
        </p:txBody>
      </p:sp>
      <p:sp>
        <p:nvSpPr>
          <p:cNvPr id="180" name="Rectangle 696"/>
          <p:cNvSpPr>
            <a:spLocks noChangeArrowheads="1"/>
          </p:cNvSpPr>
          <p:nvPr/>
        </p:nvSpPr>
        <p:spPr bwMode="auto">
          <a:xfrm>
            <a:off x="7844854" y="628484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0000"/>
                </a:solidFill>
                <a:latin typeface="Times New Roman" pitchFamily="18" charset="0"/>
                <a:cs typeface="Times New Roman" pitchFamily="18" charset="0"/>
              </a:rPr>
              <a:t>2000</a:t>
            </a:r>
          </a:p>
        </p:txBody>
      </p:sp>
      <p:sp>
        <p:nvSpPr>
          <p:cNvPr id="181" name="Line 698"/>
          <p:cNvSpPr>
            <a:spLocks noChangeShapeType="1"/>
          </p:cNvSpPr>
          <p:nvPr/>
        </p:nvSpPr>
        <p:spPr bwMode="auto">
          <a:xfrm rot="-5400000">
            <a:off x="79527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82" name="Line 688"/>
          <p:cNvSpPr>
            <a:spLocks noChangeShapeType="1"/>
          </p:cNvSpPr>
          <p:nvPr/>
        </p:nvSpPr>
        <p:spPr bwMode="auto">
          <a:xfrm rot="16200000">
            <a:off x="8549640" y="6205919"/>
            <a:ext cx="98425"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83" name="Rectangle 696"/>
          <p:cNvSpPr>
            <a:spLocks noChangeArrowheads="1"/>
          </p:cNvSpPr>
          <p:nvPr/>
        </p:nvSpPr>
        <p:spPr bwMode="auto">
          <a:xfrm>
            <a:off x="8429054" y="6284849"/>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2010</a:t>
            </a:r>
            <a:endParaRPr kumimoji="0" lang="en-US" sz="1400" b="0" dirty="0">
              <a:solidFill>
                <a:srgbClr val="000000"/>
              </a:solidFill>
              <a:latin typeface="Times New Roman" pitchFamily="18" charset="0"/>
              <a:cs typeface="Times New Roman" pitchFamily="18" charset="0"/>
            </a:endParaRPr>
          </a:p>
        </p:txBody>
      </p:sp>
      <p:sp>
        <p:nvSpPr>
          <p:cNvPr id="184" name="Line 678"/>
          <p:cNvSpPr>
            <a:spLocks noChangeShapeType="1"/>
          </p:cNvSpPr>
          <p:nvPr/>
        </p:nvSpPr>
        <p:spPr bwMode="auto">
          <a:xfrm>
            <a:off x="5450840" y="3941017"/>
            <a:ext cx="109538" cy="0"/>
          </a:xfrm>
          <a:prstGeom prst="line">
            <a:avLst/>
          </a:prstGeom>
          <a:noFill/>
          <a:ln w="28575">
            <a:solidFill>
              <a:srgbClr val="000000"/>
            </a:solidFill>
            <a:round/>
            <a:headEnd/>
            <a:tailEnd/>
          </a:ln>
          <a:effectLst/>
        </p:spPr>
        <p:txBody>
          <a:bodyPr>
            <a:prstTxWarp prst="textNoShape">
              <a:avLst/>
            </a:prstTxWarp>
          </a:bodyPr>
          <a:lstStyle/>
          <a:p>
            <a:endParaRPr lang="en-US" sz="1600">
              <a:latin typeface="Times New Roman" pitchFamily="18" charset="0"/>
              <a:cs typeface="Times New Roman" pitchFamily="18" charset="0"/>
            </a:endParaRPr>
          </a:p>
        </p:txBody>
      </p:sp>
      <p:sp>
        <p:nvSpPr>
          <p:cNvPr id="185" name="Rectangle 690"/>
          <p:cNvSpPr>
            <a:spLocks noChangeArrowheads="1"/>
          </p:cNvSpPr>
          <p:nvPr/>
        </p:nvSpPr>
        <p:spPr bwMode="auto">
          <a:xfrm>
            <a:off x="5224611" y="3838718"/>
            <a:ext cx="17953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smtClean="0">
                <a:solidFill>
                  <a:srgbClr val="000000"/>
                </a:solidFill>
                <a:latin typeface="Times New Roman" pitchFamily="18" charset="0"/>
                <a:cs typeface="Times New Roman" pitchFamily="18" charset="0"/>
              </a:rPr>
              <a:t>20</a:t>
            </a:r>
            <a:endParaRPr kumimoji="0" lang="en-US" sz="1400" b="0" dirty="0">
              <a:solidFill>
                <a:srgbClr val="000000"/>
              </a:solidFill>
              <a:latin typeface="Times New Roman" pitchFamily="18" charset="0"/>
              <a:cs typeface="Times New Roman" pitchFamily="18" charset="0"/>
            </a:endParaRPr>
          </a:p>
        </p:txBody>
      </p:sp>
      <p:sp>
        <p:nvSpPr>
          <p:cNvPr id="186" name="Freeform 185"/>
          <p:cNvSpPr/>
          <p:nvPr/>
        </p:nvSpPr>
        <p:spPr bwMode="auto">
          <a:xfrm>
            <a:off x="5506403" y="4734306"/>
            <a:ext cx="3086100" cy="1109663"/>
          </a:xfrm>
          <a:custGeom>
            <a:avLst/>
            <a:gdLst>
              <a:gd name="connsiteX0" fmla="*/ 0 w 3086100"/>
              <a:gd name="connsiteY0" fmla="*/ 1085850 h 1109663"/>
              <a:gd name="connsiteX1" fmla="*/ 119062 w 3086100"/>
              <a:gd name="connsiteY1" fmla="*/ 1109663 h 1109663"/>
              <a:gd name="connsiteX2" fmla="*/ 252412 w 3086100"/>
              <a:gd name="connsiteY2" fmla="*/ 1057275 h 1109663"/>
              <a:gd name="connsiteX3" fmla="*/ 309562 w 3086100"/>
              <a:gd name="connsiteY3" fmla="*/ 1081088 h 1109663"/>
              <a:gd name="connsiteX4" fmla="*/ 447675 w 3086100"/>
              <a:gd name="connsiteY4" fmla="*/ 1071563 h 1109663"/>
              <a:gd name="connsiteX5" fmla="*/ 495300 w 3086100"/>
              <a:gd name="connsiteY5" fmla="*/ 1066800 h 1109663"/>
              <a:gd name="connsiteX6" fmla="*/ 566737 w 3086100"/>
              <a:gd name="connsiteY6" fmla="*/ 1052513 h 1109663"/>
              <a:gd name="connsiteX7" fmla="*/ 614362 w 3086100"/>
              <a:gd name="connsiteY7" fmla="*/ 1009650 h 1109663"/>
              <a:gd name="connsiteX8" fmla="*/ 690562 w 3086100"/>
              <a:gd name="connsiteY8" fmla="*/ 1023938 h 1109663"/>
              <a:gd name="connsiteX9" fmla="*/ 742950 w 3086100"/>
              <a:gd name="connsiteY9" fmla="*/ 1004888 h 1109663"/>
              <a:gd name="connsiteX10" fmla="*/ 857250 w 3086100"/>
              <a:gd name="connsiteY10" fmla="*/ 900113 h 1109663"/>
              <a:gd name="connsiteX11" fmla="*/ 971550 w 3086100"/>
              <a:gd name="connsiteY11" fmla="*/ 914400 h 1109663"/>
              <a:gd name="connsiteX12" fmla="*/ 1047750 w 3086100"/>
              <a:gd name="connsiteY12" fmla="*/ 923925 h 1109663"/>
              <a:gd name="connsiteX13" fmla="*/ 1185862 w 3086100"/>
              <a:gd name="connsiteY13" fmla="*/ 866775 h 1109663"/>
              <a:gd name="connsiteX14" fmla="*/ 1238250 w 3086100"/>
              <a:gd name="connsiteY14" fmla="*/ 785813 h 1109663"/>
              <a:gd name="connsiteX15" fmla="*/ 1295400 w 3086100"/>
              <a:gd name="connsiteY15" fmla="*/ 800100 h 1109663"/>
              <a:gd name="connsiteX16" fmla="*/ 1433512 w 3086100"/>
              <a:gd name="connsiteY16" fmla="*/ 895350 h 1109663"/>
              <a:gd name="connsiteX17" fmla="*/ 1481137 w 3086100"/>
              <a:gd name="connsiteY17" fmla="*/ 876300 h 1109663"/>
              <a:gd name="connsiteX18" fmla="*/ 1552575 w 3086100"/>
              <a:gd name="connsiteY18" fmla="*/ 885825 h 1109663"/>
              <a:gd name="connsiteX19" fmla="*/ 1676400 w 3086100"/>
              <a:gd name="connsiteY19" fmla="*/ 828675 h 1109663"/>
              <a:gd name="connsiteX20" fmla="*/ 1728787 w 3086100"/>
              <a:gd name="connsiteY20" fmla="*/ 738188 h 1109663"/>
              <a:gd name="connsiteX21" fmla="*/ 1871662 w 3086100"/>
              <a:gd name="connsiteY21" fmla="*/ 590550 h 1109663"/>
              <a:gd name="connsiteX22" fmla="*/ 1933575 w 3086100"/>
              <a:gd name="connsiteY22" fmla="*/ 542925 h 1109663"/>
              <a:gd name="connsiteX23" fmla="*/ 1990725 w 3086100"/>
              <a:gd name="connsiteY23" fmla="*/ 514350 h 1109663"/>
              <a:gd name="connsiteX24" fmla="*/ 2047875 w 3086100"/>
              <a:gd name="connsiteY24" fmla="*/ 514350 h 1109663"/>
              <a:gd name="connsiteX25" fmla="*/ 2095500 w 3086100"/>
              <a:gd name="connsiteY25" fmla="*/ 476250 h 1109663"/>
              <a:gd name="connsiteX26" fmla="*/ 2157412 w 3086100"/>
              <a:gd name="connsiteY26" fmla="*/ 404813 h 1109663"/>
              <a:gd name="connsiteX27" fmla="*/ 2219325 w 3086100"/>
              <a:gd name="connsiteY27" fmla="*/ 347663 h 1109663"/>
              <a:gd name="connsiteX28" fmla="*/ 2286000 w 3086100"/>
              <a:gd name="connsiteY28" fmla="*/ 261938 h 1109663"/>
              <a:gd name="connsiteX29" fmla="*/ 2362200 w 3086100"/>
              <a:gd name="connsiteY29" fmla="*/ 280988 h 1109663"/>
              <a:gd name="connsiteX30" fmla="*/ 2424112 w 3086100"/>
              <a:gd name="connsiteY30" fmla="*/ 276225 h 1109663"/>
              <a:gd name="connsiteX31" fmla="*/ 2476500 w 3086100"/>
              <a:gd name="connsiteY31" fmla="*/ 228600 h 1109663"/>
              <a:gd name="connsiteX32" fmla="*/ 2524125 w 3086100"/>
              <a:gd name="connsiteY32" fmla="*/ 290513 h 1109663"/>
              <a:gd name="connsiteX33" fmla="*/ 2590800 w 3086100"/>
              <a:gd name="connsiteY33" fmla="*/ 333375 h 1109663"/>
              <a:gd name="connsiteX34" fmla="*/ 2686050 w 3086100"/>
              <a:gd name="connsiteY34" fmla="*/ 361950 h 1109663"/>
              <a:gd name="connsiteX35" fmla="*/ 2852737 w 3086100"/>
              <a:gd name="connsiteY35" fmla="*/ 195263 h 1109663"/>
              <a:gd name="connsiteX36" fmla="*/ 2886075 w 3086100"/>
              <a:gd name="connsiteY36" fmla="*/ 0 h 1109663"/>
              <a:gd name="connsiteX37" fmla="*/ 2947987 w 3086100"/>
              <a:gd name="connsiteY37" fmla="*/ 119063 h 1109663"/>
              <a:gd name="connsiteX38" fmla="*/ 2971800 w 3086100"/>
              <a:gd name="connsiteY38" fmla="*/ 23813 h 1109663"/>
              <a:gd name="connsiteX39" fmla="*/ 3019425 w 3086100"/>
              <a:gd name="connsiteY39" fmla="*/ 204788 h 1109663"/>
              <a:gd name="connsiteX40" fmla="*/ 3086100 w 3086100"/>
              <a:gd name="connsiteY40" fmla="*/ 76200 h 1109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086100" h="1109663">
                <a:moveTo>
                  <a:pt x="0" y="1085850"/>
                </a:moveTo>
                <a:lnTo>
                  <a:pt x="119062" y="1109663"/>
                </a:lnTo>
                <a:lnTo>
                  <a:pt x="252412" y="1057275"/>
                </a:lnTo>
                <a:lnTo>
                  <a:pt x="309562" y="1081088"/>
                </a:lnTo>
                <a:lnTo>
                  <a:pt x="447675" y="1071563"/>
                </a:lnTo>
                <a:lnTo>
                  <a:pt x="495300" y="1066800"/>
                </a:lnTo>
                <a:lnTo>
                  <a:pt x="566737" y="1052513"/>
                </a:lnTo>
                <a:lnTo>
                  <a:pt x="614362" y="1009650"/>
                </a:lnTo>
                <a:lnTo>
                  <a:pt x="690562" y="1023938"/>
                </a:lnTo>
                <a:lnTo>
                  <a:pt x="742950" y="1004888"/>
                </a:lnTo>
                <a:lnTo>
                  <a:pt x="857250" y="900113"/>
                </a:lnTo>
                <a:lnTo>
                  <a:pt x="971550" y="914400"/>
                </a:lnTo>
                <a:lnTo>
                  <a:pt x="1047750" y="923925"/>
                </a:lnTo>
                <a:lnTo>
                  <a:pt x="1185862" y="866775"/>
                </a:lnTo>
                <a:lnTo>
                  <a:pt x="1238250" y="785813"/>
                </a:lnTo>
                <a:lnTo>
                  <a:pt x="1295400" y="800100"/>
                </a:lnTo>
                <a:lnTo>
                  <a:pt x="1433512" y="895350"/>
                </a:lnTo>
                <a:lnTo>
                  <a:pt x="1481137" y="876300"/>
                </a:lnTo>
                <a:lnTo>
                  <a:pt x="1552575" y="885825"/>
                </a:lnTo>
                <a:lnTo>
                  <a:pt x="1676400" y="828675"/>
                </a:lnTo>
                <a:lnTo>
                  <a:pt x="1728787" y="738188"/>
                </a:lnTo>
                <a:lnTo>
                  <a:pt x="1871662" y="590550"/>
                </a:lnTo>
                <a:lnTo>
                  <a:pt x="1933575" y="542925"/>
                </a:lnTo>
                <a:lnTo>
                  <a:pt x="1990725" y="514350"/>
                </a:lnTo>
                <a:lnTo>
                  <a:pt x="2047875" y="514350"/>
                </a:lnTo>
                <a:lnTo>
                  <a:pt x="2095500" y="476250"/>
                </a:lnTo>
                <a:lnTo>
                  <a:pt x="2157412" y="404813"/>
                </a:lnTo>
                <a:lnTo>
                  <a:pt x="2219325" y="347663"/>
                </a:lnTo>
                <a:lnTo>
                  <a:pt x="2286000" y="261938"/>
                </a:lnTo>
                <a:lnTo>
                  <a:pt x="2362200" y="280988"/>
                </a:lnTo>
                <a:lnTo>
                  <a:pt x="2424112" y="276225"/>
                </a:lnTo>
                <a:lnTo>
                  <a:pt x="2476500" y="228600"/>
                </a:lnTo>
                <a:lnTo>
                  <a:pt x="2524125" y="290513"/>
                </a:lnTo>
                <a:lnTo>
                  <a:pt x="2590800" y="333375"/>
                </a:lnTo>
                <a:lnTo>
                  <a:pt x="2686050" y="361950"/>
                </a:lnTo>
                <a:lnTo>
                  <a:pt x="2852737" y="195263"/>
                </a:lnTo>
                <a:lnTo>
                  <a:pt x="2886075" y="0"/>
                </a:lnTo>
                <a:lnTo>
                  <a:pt x="2947987" y="119063"/>
                </a:lnTo>
                <a:lnTo>
                  <a:pt x="2971800" y="23813"/>
                </a:lnTo>
                <a:lnTo>
                  <a:pt x="3019425" y="204788"/>
                </a:lnTo>
                <a:lnTo>
                  <a:pt x="3086100" y="76200"/>
                </a:lnTo>
              </a:path>
            </a:pathLst>
          </a:custGeom>
          <a:noFill/>
          <a:ln w="57150" cap="flat" cmpd="sng" algn="ctr">
            <a:solidFill>
              <a:srgbClr val="BC8F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400" b="1" i="0" u="none" strike="noStrike" cap="none" normalizeH="0" baseline="0">
              <a:ln>
                <a:noFill/>
              </a:ln>
              <a:solidFill>
                <a:schemeClr val="bg2"/>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4747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6">
                                            <p:txEl>
                                              <p:pRg st="1" end="1"/>
                                            </p:txEl>
                                          </p:spTgt>
                                        </p:tgtEl>
                                        <p:attrNameLst>
                                          <p:attrName>style.visibility</p:attrName>
                                        </p:attrNameLst>
                                      </p:cBhvr>
                                      <p:to>
                                        <p:strVal val="visible"/>
                                      </p:to>
                                    </p:set>
                                    <p:animEffect transition="in" filter="dissolve">
                                      <p:cBhvr>
                                        <p:cTn id="11" dur="500"/>
                                        <p:tgtEl>
                                          <p:spTgt spid="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170433"/>
            <a:ext cx="8932985" cy="474573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170432"/>
            <a:ext cx="8783869" cy="4416552"/>
          </a:xfrm>
        </p:spPr>
        <p:txBody>
          <a:bodyPr/>
          <a:lstStyle/>
          <a:p>
            <a:pPr marL="231775" indent="-231775"/>
            <a:r>
              <a:rPr lang="en-US" sz="2600" dirty="0">
                <a:solidFill>
                  <a:srgbClr val="32302A"/>
                </a:solidFill>
              </a:rPr>
              <a:t>Countries like Hong Kong and Singapore </a:t>
            </a:r>
            <a:r>
              <a:rPr lang="en-US" sz="2600" dirty="0" smtClean="0">
                <a:solidFill>
                  <a:srgbClr val="32302A"/>
                </a:solidFill>
              </a:rPr>
              <a:t>that </a:t>
            </a:r>
            <a:r>
              <a:rPr lang="en-US" sz="2600" dirty="0">
                <a:solidFill>
                  <a:srgbClr val="32302A"/>
                </a:solidFill>
              </a:rPr>
              <a:t>have persistently followed more open trade policies, have achieved higher income levels, and grown more rapidly than more closed economies.</a:t>
            </a:r>
          </a:p>
          <a:p>
            <a:pPr marL="231775" indent="-231775"/>
            <a:r>
              <a:rPr lang="en-US" sz="2600" dirty="0">
                <a:solidFill>
                  <a:srgbClr val="32302A"/>
                </a:solidFill>
              </a:rPr>
              <a:t>During the last two decades, trade restrictions have declined sharply, particularly in less developed economies.  </a:t>
            </a:r>
          </a:p>
          <a:p>
            <a:pPr marL="231775" indent="-231775"/>
            <a:r>
              <a:rPr lang="en-US" sz="2600" dirty="0">
                <a:solidFill>
                  <a:srgbClr val="32302A"/>
                </a:solidFill>
              </a:rPr>
              <a:t>Following the passage of NAFTA, U.S. trade with both Canada and Mexico grew rapidly.</a:t>
            </a:r>
          </a:p>
          <a:p>
            <a:pPr marL="631825" lvl="1" indent="-231775"/>
            <a:r>
              <a:rPr lang="en-US" dirty="0">
                <a:solidFill>
                  <a:srgbClr val="32302A"/>
                </a:solidFill>
              </a:rPr>
              <a:t>The U.S. economy performed impressively, as the size of the trade sector grew during </a:t>
            </a:r>
            <a:r>
              <a:rPr lang="en-US" dirty="0" smtClean="0">
                <a:solidFill>
                  <a:srgbClr val="32302A"/>
                </a:solidFill>
              </a:rPr>
              <a:t>the </a:t>
            </a:r>
            <a:r>
              <a:rPr lang="en-US" dirty="0">
                <a:solidFill>
                  <a:srgbClr val="32302A"/>
                </a:solidFill>
              </a:rPr>
              <a:t>1990s.</a:t>
            </a:r>
          </a:p>
        </p:txBody>
      </p:sp>
      <p:sp>
        <p:nvSpPr>
          <p:cNvPr id="6" name="Title 1"/>
          <p:cNvSpPr>
            <a:spLocks noGrp="1"/>
          </p:cNvSpPr>
          <p:nvPr>
            <p:ph type="title"/>
          </p:nvPr>
        </p:nvSpPr>
        <p:spPr>
          <a:xfrm>
            <a:off x="119569" y="329247"/>
            <a:ext cx="8904855" cy="658306"/>
          </a:xfrm>
        </p:spPr>
        <p:txBody>
          <a:bodyPr/>
          <a:lstStyle/>
          <a:p>
            <a:r>
              <a:rPr lang="en-US" sz="3600" dirty="0"/>
              <a:t>Trade Openness, Income, and Growth</a:t>
            </a:r>
          </a:p>
        </p:txBody>
      </p:sp>
    </p:spTree>
    <p:extLst>
      <p:ext uri="{BB962C8B-B14F-4D97-AF65-F5344CB8AC3E}">
        <p14:creationId xmlns:p14="http://schemas.microsoft.com/office/powerpoint/2010/main" val="422764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Leading Trading Partners of the U.S.</a:t>
            </a:r>
          </a:p>
        </p:txBody>
      </p:sp>
      <p:sp>
        <p:nvSpPr>
          <p:cNvPr id="61" name="Text Box 10"/>
          <p:cNvSpPr txBox="1">
            <a:spLocks noChangeArrowheads="1"/>
          </p:cNvSpPr>
          <p:nvPr/>
        </p:nvSpPr>
        <p:spPr bwMode="auto">
          <a:xfrm>
            <a:off x="73111" y="1919105"/>
            <a:ext cx="3651845" cy="330859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Today, Canada, China, Mexico, and Japan are the leading trading partners with the United States.</a:t>
            </a:r>
          </a:p>
          <a:p>
            <a:pPr marL="115888" indent="-115888">
              <a:lnSpc>
                <a:spcPct val="90000"/>
              </a:lnSpc>
              <a:spcBef>
                <a:spcPct val="50000"/>
              </a:spcBef>
              <a:buFontTx/>
              <a:buChar char="•"/>
            </a:pPr>
            <a:r>
              <a:rPr lang="en-US" sz="2200" dirty="0">
                <a:latin typeface="Times New Roman" pitchFamily="18" charset="0"/>
                <a:cs typeface="Times New Roman" pitchFamily="18" charset="0"/>
              </a:rPr>
              <a:t>The impact of international trade varies </a:t>
            </a:r>
            <a:r>
              <a:rPr lang="en-US" sz="2200" dirty="0" smtClean="0">
                <a:latin typeface="Times New Roman" pitchFamily="18" charset="0"/>
                <a:cs typeface="Times New Roman" pitchFamily="18" charset="0"/>
              </a:rPr>
              <a:t>across industries</a:t>
            </a:r>
            <a:r>
              <a:rPr lang="en-US" sz="2200" dirty="0">
                <a:latin typeface="Times New Roman" pitchFamily="18" charset="0"/>
                <a:cs typeface="Times New Roman" pitchFamily="18" charset="0"/>
              </a:rPr>
              <a:t>.  In some industries, U.S. firms are able to compete quite effectively, while in others they find it difficult to do so.</a:t>
            </a:r>
          </a:p>
        </p:txBody>
      </p:sp>
      <p:cxnSp>
        <p:nvCxnSpPr>
          <p:cNvPr id="92" name="Straight Connector 91"/>
          <p:cNvCxnSpPr/>
          <p:nvPr/>
        </p:nvCxnSpPr>
        <p:spPr>
          <a:xfrm>
            <a:off x="3661729"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0" name="Rectangle 56"/>
          <p:cNvSpPr>
            <a:spLocks noChangeArrowheads="1"/>
          </p:cNvSpPr>
          <p:nvPr/>
        </p:nvSpPr>
        <p:spPr bwMode="auto">
          <a:xfrm>
            <a:off x="4459455" y="4212781"/>
            <a:ext cx="522579"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a:solidFill>
                  <a:srgbClr val="000000"/>
                </a:solidFill>
                <a:latin typeface="Times New Roman" pitchFamily="18" charset="0"/>
                <a:cs typeface="Times New Roman" pitchFamily="18" charset="0"/>
              </a:rPr>
              <a:t>France</a:t>
            </a:r>
            <a:endParaRPr kumimoji="0" lang="en-US" sz="1500" b="0">
              <a:solidFill>
                <a:schemeClr val="tx1"/>
              </a:solidFill>
              <a:latin typeface="Times New Roman" pitchFamily="18" charset="0"/>
              <a:cs typeface="Times New Roman" pitchFamily="18" charset="0"/>
            </a:endParaRPr>
          </a:p>
        </p:txBody>
      </p:sp>
      <p:sp>
        <p:nvSpPr>
          <p:cNvPr id="35" name="Rectangle 57"/>
          <p:cNvSpPr>
            <a:spLocks noChangeArrowheads="1"/>
          </p:cNvSpPr>
          <p:nvPr/>
        </p:nvSpPr>
        <p:spPr bwMode="auto">
          <a:xfrm>
            <a:off x="3959862" y="3919093"/>
            <a:ext cx="966610"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a:solidFill>
                  <a:srgbClr val="000000"/>
                </a:solidFill>
                <a:latin typeface="Times New Roman" pitchFamily="18" charset="0"/>
                <a:cs typeface="Times New Roman" pitchFamily="18" charset="0"/>
              </a:rPr>
              <a:t>South Korea</a:t>
            </a:r>
            <a:endParaRPr kumimoji="0" lang="en-US" sz="1500" b="0">
              <a:solidFill>
                <a:schemeClr val="tx1"/>
              </a:solidFill>
              <a:latin typeface="Times New Roman" pitchFamily="18" charset="0"/>
              <a:cs typeface="Times New Roman" pitchFamily="18" charset="0"/>
            </a:endParaRPr>
          </a:p>
        </p:txBody>
      </p:sp>
      <p:sp>
        <p:nvSpPr>
          <p:cNvPr id="36" name="Rectangle 58"/>
          <p:cNvSpPr>
            <a:spLocks noChangeArrowheads="1"/>
          </p:cNvSpPr>
          <p:nvPr/>
        </p:nvSpPr>
        <p:spPr bwMode="auto">
          <a:xfrm>
            <a:off x="4562016" y="3625406"/>
            <a:ext cx="423193"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dirty="0" smtClean="0">
                <a:solidFill>
                  <a:srgbClr val="000000"/>
                </a:solidFill>
                <a:latin typeface="Times New Roman" pitchFamily="18" charset="0"/>
                <a:cs typeface="Times New Roman" pitchFamily="18" charset="0"/>
              </a:rPr>
              <a:t>U.K .</a:t>
            </a:r>
            <a:endParaRPr kumimoji="0" lang="en-US" sz="1500" b="0" dirty="0">
              <a:solidFill>
                <a:schemeClr val="tx1"/>
              </a:solidFill>
              <a:latin typeface="Times New Roman" pitchFamily="18" charset="0"/>
              <a:cs typeface="Times New Roman" pitchFamily="18" charset="0"/>
            </a:endParaRPr>
          </a:p>
        </p:txBody>
      </p:sp>
      <p:sp>
        <p:nvSpPr>
          <p:cNvPr id="37" name="Rectangle 59"/>
          <p:cNvSpPr>
            <a:spLocks noChangeArrowheads="1"/>
          </p:cNvSpPr>
          <p:nvPr/>
        </p:nvSpPr>
        <p:spPr bwMode="auto">
          <a:xfrm>
            <a:off x="4211533" y="3333306"/>
            <a:ext cx="714939"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a:solidFill>
                  <a:srgbClr val="000000"/>
                </a:solidFill>
                <a:latin typeface="Times New Roman" pitchFamily="18" charset="0"/>
                <a:cs typeface="Times New Roman" pitchFamily="18" charset="0"/>
              </a:rPr>
              <a:t>Germany</a:t>
            </a:r>
            <a:endParaRPr kumimoji="0" lang="en-US" sz="1500" b="0">
              <a:solidFill>
                <a:schemeClr val="tx1"/>
              </a:solidFill>
              <a:latin typeface="Times New Roman" pitchFamily="18" charset="0"/>
              <a:cs typeface="Times New Roman" pitchFamily="18" charset="0"/>
            </a:endParaRPr>
          </a:p>
        </p:txBody>
      </p:sp>
      <p:sp>
        <p:nvSpPr>
          <p:cNvPr id="38" name="Rectangle 60"/>
          <p:cNvSpPr>
            <a:spLocks noChangeArrowheads="1"/>
          </p:cNvSpPr>
          <p:nvPr/>
        </p:nvSpPr>
        <p:spPr bwMode="auto">
          <a:xfrm>
            <a:off x="4488853" y="3039618"/>
            <a:ext cx="437619"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a:solidFill>
                  <a:srgbClr val="000000"/>
                </a:solidFill>
                <a:latin typeface="Times New Roman" pitchFamily="18" charset="0"/>
                <a:cs typeface="Times New Roman" pitchFamily="18" charset="0"/>
              </a:rPr>
              <a:t>Japan</a:t>
            </a:r>
            <a:endParaRPr kumimoji="0" lang="en-US" sz="1500" b="0">
              <a:solidFill>
                <a:schemeClr val="tx1"/>
              </a:solidFill>
              <a:latin typeface="Times New Roman" pitchFamily="18" charset="0"/>
              <a:cs typeface="Times New Roman" pitchFamily="18" charset="0"/>
            </a:endParaRPr>
          </a:p>
        </p:txBody>
      </p:sp>
      <p:sp>
        <p:nvSpPr>
          <p:cNvPr id="39" name="Rectangle 61"/>
          <p:cNvSpPr>
            <a:spLocks noChangeArrowheads="1"/>
          </p:cNvSpPr>
          <p:nvPr/>
        </p:nvSpPr>
        <p:spPr bwMode="auto">
          <a:xfrm>
            <a:off x="4406448" y="2747518"/>
            <a:ext cx="586699"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a:solidFill>
                  <a:srgbClr val="000000"/>
                </a:solidFill>
                <a:latin typeface="Times New Roman" pitchFamily="18" charset="0"/>
                <a:cs typeface="Times New Roman" pitchFamily="18" charset="0"/>
              </a:rPr>
              <a:t>Mexico</a:t>
            </a:r>
            <a:endParaRPr kumimoji="0" lang="en-US" sz="1500" b="0">
              <a:solidFill>
                <a:schemeClr val="tx1"/>
              </a:solidFill>
              <a:latin typeface="Times New Roman" pitchFamily="18" charset="0"/>
              <a:cs typeface="Times New Roman" pitchFamily="18" charset="0"/>
            </a:endParaRPr>
          </a:p>
        </p:txBody>
      </p:sp>
      <p:sp>
        <p:nvSpPr>
          <p:cNvPr id="40" name="Rectangle 62"/>
          <p:cNvSpPr>
            <a:spLocks noChangeArrowheads="1"/>
          </p:cNvSpPr>
          <p:nvPr/>
        </p:nvSpPr>
        <p:spPr bwMode="auto">
          <a:xfrm>
            <a:off x="4531513" y="2453831"/>
            <a:ext cx="458459"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a:solidFill>
                  <a:srgbClr val="000000"/>
                </a:solidFill>
                <a:latin typeface="Times New Roman" pitchFamily="18" charset="0"/>
                <a:cs typeface="Times New Roman" pitchFamily="18" charset="0"/>
              </a:rPr>
              <a:t>China</a:t>
            </a:r>
            <a:endParaRPr kumimoji="0" lang="en-US" sz="1500" b="0">
              <a:solidFill>
                <a:schemeClr val="tx1"/>
              </a:solidFill>
              <a:latin typeface="Times New Roman" pitchFamily="18" charset="0"/>
              <a:cs typeface="Times New Roman" pitchFamily="18" charset="0"/>
            </a:endParaRPr>
          </a:p>
        </p:txBody>
      </p:sp>
      <p:sp>
        <p:nvSpPr>
          <p:cNvPr id="41" name="Rectangle 63"/>
          <p:cNvSpPr>
            <a:spLocks noChangeArrowheads="1"/>
          </p:cNvSpPr>
          <p:nvPr/>
        </p:nvSpPr>
        <p:spPr bwMode="auto">
          <a:xfrm>
            <a:off x="4409731" y="2161731"/>
            <a:ext cx="575478"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a:solidFill>
                  <a:srgbClr val="000000"/>
                </a:solidFill>
                <a:latin typeface="Times New Roman" pitchFamily="18" charset="0"/>
                <a:cs typeface="Times New Roman" pitchFamily="18" charset="0"/>
              </a:rPr>
              <a:t>Canada</a:t>
            </a:r>
            <a:endParaRPr kumimoji="0" lang="en-US" sz="1500" b="0">
              <a:solidFill>
                <a:schemeClr val="tx1"/>
              </a:solidFill>
              <a:latin typeface="Times New Roman" pitchFamily="18" charset="0"/>
              <a:cs typeface="Times New Roman" pitchFamily="18" charset="0"/>
            </a:endParaRPr>
          </a:p>
        </p:txBody>
      </p:sp>
      <p:sp>
        <p:nvSpPr>
          <p:cNvPr id="42" name="Line 64"/>
          <p:cNvSpPr>
            <a:spLocks noChangeShapeType="1"/>
          </p:cNvSpPr>
          <p:nvPr/>
        </p:nvSpPr>
        <p:spPr bwMode="auto">
          <a:xfrm>
            <a:off x="5018547" y="2048393"/>
            <a:ext cx="0" cy="3348663"/>
          </a:xfrm>
          <a:prstGeom prst="line">
            <a:avLst/>
          </a:prstGeom>
          <a:noFill/>
          <a:ln w="19050">
            <a:solidFill>
              <a:schemeClr val="tx1"/>
            </a:solidFill>
            <a:round/>
            <a:headEnd/>
            <a:tailEnd/>
          </a:ln>
          <a:effectLst/>
        </p:spPr>
        <p:txBody>
          <a:bodyPr wrap="none" anchor="ctr">
            <a:prstTxWarp prst="textNoShape">
              <a:avLst/>
            </a:prstTxWarp>
          </a:bodyPr>
          <a:lstStyle/>
          <a:p>
            <a:endParaRPr lang="en-US">
              <a:latin typeface="Times New Roman" pitchFamily="18" charset="0"/>
              <a:cs typeface="Times New Roman" pitchFamily="18" charset="0"/>
            </a:endParaRPr>
          </a:p>
        </p:txBody>
      </p:sp>
      <p:sp>
        <p:nvSpPr>
          <p:cNvPr id="43" name="Rectangle 65"/>
          <p:cNvSpPr>
            <a:spLocks noChangeArrowheads="1"/>
          </p:cNvSpPr>
          <p:nvPr/>
        </p:nvSpPr>
        <p:spPr bwMode="auto">
          <a:xfrm>
            <a:off x="3860688" y="1694180"/>
            <a:ext cx="5176837" cy="221599"/>
          </a:xfrm>
          <a:prstGeom prst="rect">
            <a:avLst/>
          </a:prstGeom>
          <a:noFill/>
          <a:ln w="9525">
            <a:noFill/>
            <a:miter lim="800000"/>
            <a:headEnd/>
            <a:tailEnd/>
          </a:ln>
        </p:spPr>
        <p:txBody>
          <a:bodyPr lIns="0" tIns="0" rIns="0" bIns="0">
            <a:prstTxWarp prst="textNoShape">
              <a:avLst/>
            </a:prstTxWarp>
            <a:spAutoFit/>
          </a:bodyPr>
          <a:lstStyle/>
          <a:p>
            <a:pPr algn="ctr">
              <a:lnSpc>
                <a:spcPct val="90000"/>
              </a:lnSpc>
            </a:pPr>
            <a:r>
              <a:rPr kumimoji="0" lang="en-US" sz="1600" b="1" i="1" dirty="0">
                <a:latin typeface="Times New Roman" pitchFamily="18" charset="0"/>
                <a:cs typeface="Times New Roman" pitchFamily="18" charset="0"/>
              </a:rPr>
              <a:t>–––––––– Percent of Total U.S. Trade, </a:t>
            </a:r>
            <a:r>
              <a:rPr kumimoji="0" lang="en-US" sz="1600" b="1" i="1" dirty="0" smtClean="0">
                <a:latin typeface="Times New Roman" pitchFamily="18" charset="0"/>
                <a:cs typeface="Times New Roman" pitchFamily="18" charset="0"/>
              </a:rPr>
              <a:t>2010 </a:t>
            </a:r>
            <a:r>
              <a:rPr kumimoji="0" lang="en-US" sz="1600" b="1" i="1" dirty="0">
                <a:latin typeface="Times New Roman" pitchFamily="18" charset="0"/>
                <a:cs typeface="Times New Roman" pitchFamily="18" charset="0"/>
              </a:rPr>
              <a:t>––––––––</a:t>
            </a:r>
          </a:p>
        </p:txBody>
      </p:sp>
      <p:sp>
        <p:nvSpPr>
          <p:cNvPr id="44" name="Rectangle 66"/>
          <p:cNvSpPr>
            <a:spLocks noChangeArrowheads="1"/>
          </p:cNvSpPr>
          <p:nvPr/>
        </p:nvSpPr>
        <p:spPr bwMode="auto">
          <a:xfrm>
            <a:off x="4308742" y="5108131"/>
            <a:ext cx="676467"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i="1" dirty="0">
                <a:solidFill>
                  <a:srgbClr val="000000"/>
                </a:solidFill>
                <a:latin typeface="Times New Roman" pitchFamily="18" charset="0"/>
                <a:cs typeface="Times New Roman" pitchFamily="18" charset="0"/>
              </a:rPr>
              <a:t>All </a:t>
            </a:r>
            <a:r>
              <a:rPr kumimoji="0" lang="en-US" sz="1500" b="0" i="1" dirty="0" smtClean="0">
                <a:solidFill>
                  <a:srgbClr val="000000"/>
                </a:solidFill>
                <a:latin typeface="Times New Roman" pitchFamily="18" charset="0"/>
                <a:cs typeface="Times New Roman" pitchFamily="18" charset="0"/>
              </a:rPr>
              <a:t>other</a:t>
            </a:r>
            <a:endParaRPr kumimoji="0" lang="en-US" sz="1500" b="0" i="1" dirty="0">
              <a:solidFill>
                <a:schemeClr val="tx1"/>
              </a:solidFill>
              <a:latin typeface="Times New Roman" pitchFamily="18" charset="0"/>
              <a:cs typeface="Times New Roman" pitchFamily="18" charset="0"/>
            </a:endParaRPr>
          </a:p>
        </p:txBody>
      </p:sp>
      <p:sp>
        <p:nvSpPr>
          <p:cNvPr id="45" name="Rectangle 67"/>
          <p:cNvSpPr>
            <a:spLocks noChangeArrowheads="1"/>
          </p:cNvSpPr>
          <p:nvPr/>
        </p:nvSpPr>
        <p:spPr bwMode="auto">
          <a:xfrm>
            <a:off x="4458395" y="4814443"/>
            <a:ext cx="468077"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dirty="0" smtClean="0">
                <a:solidFill>
                  <a:srgbClr val="000000"/>
                </a:solidFill>
                <a:latin typeface="Times New Roman" pitchFamily="18" charset="0"/>
                <a:cs typeface="Times New Roman" pitchFamily="18" charset="0"/>
              </a:rPr>
              <a:t>Brazil</a:t>
            </a:r>
            <a:endParaRPr kumimoji="0" lang="en-US" sz="1500" b="0" dirty="0">
              <a:solidFill>
                <a:schemeClr val="tx1"/>
              </a:solidFill>
              <a:latin typeface="Times New Roman" pitchFamily="18" charset="0"/>
              <a:cs typeface="Times New Roman" pitchFamily="18" charset="0"/>
            </a:endParaRPr>
          </a:p>
        </p:txBody>
      </p:sp>
      <p:sp>
        <p:nvSpPr>
          <p:cNvPr id="46" name="Rectangle 68"/>
          <p:cNvSpPr>
            <a:spLocks noChangeArrowheads="1"/>
          </p:cNvSpPr>
          <p:nvPr/>
        </p:nvSpPr>
        <p:spPr bwMode="auto">
          <a:xfrm>
            <a:off x="4373920" y="4520756"/>
            <a:ext cx="562077" cy="23083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500" b="0" dirty="0" smtClean="0">
                <a:solidFill>
                  <a:srgbClr val="000000"/>
                </a:solidFill>
                <a:latin typeface="Times New Roman" pitchFamily="18" charset="0"/>
                <a:cs typeface="Times New Roman" pitchFamily="18" charset="0"/>
              </a:rPr>
              <a:t>Taiwan</a:t>
            </a:r>
            <a:endParaRPr kumimoji="0" lang="en-US" sz="1500" b="0" dirty="0">
              <a:solidFill>
                <a:srgbClr val="000000"/>
              </a:solidFill>
              <a:latin typeface="Times New Roman" pitchFamily="18" charset="0"/>
              <a:cs typeface="Times New Roman" pitchFamily="18" charset="0"/>
            </a:endParaRPr>
          </a:p>
        </p:txBody>
      </p:sp>
      <p:grpSp>
        <p:nvGrpSpPr>
          <p:cNvPr id="47" name="Group 46"/>
          <p:cNvGrpSpPr/>
          <p:nvPr/>
        </p:nvGrpSpPr>
        <p:grpSpPr>
          <a:xfrm>
            <a:off x="5084468" y="4815140"/>
            <a:ext cx="598698" cy="246221"/>
            <a:chOff x="3487994" y="4176721"/>
            <a:chExt cx="1028896" cy="246221"/>
          </a:xfrm>
        </p:grpSpPr>
        <p:sp>
          <p:nvSpPr>
            <p:cNvPr id="48" name="Rectangle 463"/>
            <p:cNvSpPr>
              <a:spLocks noChangeArrowheads="1"/>
            </p:cNvSpPr>
            <p:nvPr/>
          </p:nvSpPr>
          <p:spPr bwMode="auto">
            <a:xfrm>
              <a:off x="3888935" y="4176721"/>
              <a:ext cx="62795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1.9%</a:t>
              </a:r>
              <a:endParaRPr kumimoji="0" lang="en-US" sz="1600" b="0" dirty="0">
                <a:solidFill>
                  <a:schemeClr val="tx1"/>
                </a:solidFill>
                <a:latin typeface="Times New Roman" pitchFamily="18" charset="0"/>
                <a:cs typeface="Times New Roman" pitchFamily="18" charset="0"/>
              </a:endParaRPr>
            </a:p>
          </p:txBody>
        </p:sp>
        <p:sp>
          <p:nvSpPr>
            <p:cNvPr id="49" name="Rectangle 48"/>
            <p:cNvSpPr/>
            <p:nvPr/>
          </p:nvSpPr>
          <p:spPr bwMode="auto">
            <a:xfrm>
              <a:off x="3487994" y="4176721"/>
              <a:ext cx="285499"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50" name="Group 49"/>
          <p:cNvGrpSpPr/>
          <p:nvPr/>
        </p:nvGrpSpPr>
        <p:grpSpPr>
          <a:xfrm>
            <a:off x="5084466" y="4524253"/>
            <a:ext cx="607495" cy="248082"/>
            <a:chOff x="3485540" y="3871933"/>
            <a:chExt cx="1044014" cy="248082"/>
          </a:xfrm>
        </p:grpSpPr>
        <p:sp>
          <p:nvSpPr>
            <p:cNvPr id="51" name="Rectangle 507"/>
            <p:cNvSpPr>
              <a:spLocks noChangeArrowheads="1"/>
            </p:cNvSpPr>
            <p:nvPr/>
          </p:nvSpPr>
          <p:spPr bwMode="auto">
            <a:xfrm>
              <a:off x="3901599" y="3873794"/>
              <a:ext cx="62795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1.9%</a:t>
              </a:r>
              <a:endParaRPr kumimoji="0" lang="en-US" sz="1600" b="0" dirty="0">
                <a:solidFill>
                  <a:schemeClr val="tx1"/>
                </a:solidFill>
                <a:latin typeface="Times New Roman" pitchFamily="18" charset="0"/>
                <a:cs typeface="Times New Roman" pitchFamily="18" charset="0"/>
              </a:endParaRPr>
            </a:p>
          </p:txBody>
        </p:sp>
        <p:sp>
          <p:nvSpPr>
            <p:cNvPr id="52" name="Rectangle 51"/>
            <p:cNvSpPr/>
            <p:nvPr/>
          </p:nvSpPr>
          <p:spPr bwMode="auto">
            <a:xfrm>
              <a:off x="3485540" y="3871933"/>
              <a:ext cx="285499"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53" name="Group 52"/>
          <p:cNvGrpSpPr/>
          <p:nvPr/>
        </p:nvGrpSpPr>
        <p:grpSpPr>
          <a:xfrm>
            <a:off x="5084468" y="4210255"/>
            <a:ext cx="631846" cy="260611"/>
            <a:chOff x="3497643" y="3549658"/>
            <a:chExt cx="1085864" cy="260611"/>
          </a:xfrm>
        </p:grpSpPr>
        <p:sp>
          <p:nvSpPr>
            <p:cNvPr id="54" name="Rectangle 70"/>
            <p:cNvSpPr>
              <a:spLocks noChangeArrowheads="1"/>
            </p:cNvSpPr>
            <p:nvPr/>
          </p:nvSpPr>
          <p:spPr bwMode="auto">
            <a:xfrm>
              <a:off x="3955551" y="3564048"/>
              <a:ext cx="62795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2.1%</a:t>
              </a:r>
              <a:endParaRPr kumimoji="0" lang="en-US" sz="1600" b="0" dirty="0">
                <a:solidFill>
                  <a:schemeClr val="tx1"/>
                </a:solidFill>
                <a:latin typeface="Times New Roman" pitchFamily="18" charset="0"/>
                <a:cs typeface="Times New Roman" pitchFamily="18" charset="0"/>
              </a:endParaRPr>
            </a:p>
          </p:txBody>
        </p:sp>
        <p:sp>
          <p:nvSpPr>
            <p:cNvPr id="55" name="Rectangle 54"/>
            <p:cNvSpPr/>
            <p:nvPr/>
          </p:nvSpPr>
          <p:spPr bwMode="auto">
            <a:xfrm>
              <a:off x="3497643" y="3549658"/>
              <a:ext cx="310896"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56" name="Group 55"/>
          <p:cNvGrpSpPr/>
          <p:nvPr/>
        </p:nvGrpSpPr>
        <p:grpSpPr>
          <a:xfrm>
            <a:off x="5084467" y="3903890"/>
            <a:ext cx="694441" cy="260261"/>
            <a:chOff x="3487992" y="3230563"/>
            <a:chExt cx="1193436" cy="260261"/>
          </a:xfrm>
        </p:grpSpPr>
        <p:sp>
          <p:nvSpPr>
            <p:cNvPr id="57" name="Rectangle 114"/>
            <p:cNvSpPr>
              <a:spLocks noChangeArrowheads="1"/>
            </p:cNvSpPr>
            <p:nvPr/>
          </p:nvSpPr>
          <p:spPr bwMode="auto">
            <a:xfrm>
              <a:off x="4053471" y="3244603"/>
              <a:ext cx="6279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2.8%</a:t>
              </a:r>
              <a:endParaRPr kumimoji="0" lang="en-US" sz="1600" b="0" dirty="0">
                <a:solidFill>
                  <a:schemeClr val="tx1"/>
                </a:solidFill>
                <a:latin typeface="Times New Roman" pitchFamily="18" charset="0"/>
                <a:cs typeface="Times New Roman" pitchFamily="18" charset="0"/>
              </a:endParaRPr>
            </a:p>
          </p:txBody>
        </p:sp>
        <p:sp>
          <p:nvSpPr>
            <p:cNvPr id="58" name="Rectangle 57"/>
            <p:cNvSpPr/>
            <p:nvPr/>
          </p:nvSpPr>
          <p:spPr bwMode="auto">
            <a:xfrm>
              <a:off x="3487992" y="3230563"/>
              <a:ext cx="420624"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59" name="Group 58"/>
          <p:cNvGrpSpPr/>
          <p:nvPr/>
        </p:nvGrpSpPr>
        <p:grpSpPr>
          <a:xfrm>
            <a:off x="5084469" y="3604795"/>
            <a:ext cx="722796" cy="252991"/>
            <a:chOff x="3497642" y="2933032"/>
            <a:chExt cx="1242164" cy="252991"/>
          </a:xfrm>
        </p:grpSpPr>
        <p:sp>
          <p:nvSpPr>
            <p:cNvPr id="60" name="Rectangle 158"/>
            <p:cNvSpPr>
              <a:spLocks noChangeArrowheads="1"/>
            </p:cNvSpPr>
            <p:nvPr/>
          </p:nvSpPr>
          <p:spPr bwMode="auto">
            <a:xfrm>
              <a:off x="4111850" y="2939802"/>
              <a:ext cx="62795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3.1%</a:t>
              </a:r>
              <a:endParaRPr kumimoji="0" lang="en-US" sz="1600" b="0" dirty="0">
                <a:solidFill>
                  <a:schemeClr val="tx1"/>
                </a:solidFill>
                <a:latin typeface="Times New Roman" pitchFamily="18" charset="0"/>
                <a:cs typeface="Times New Roman" pitchFamily="18" charset="0"/>
              </a:endParaRPr>
            </a:p>
          </p:txBody>
        </p:sp>
        <p:sp>
          <p:nvSpPr>
            <p:cNvPr id="62" name="Rectangle 61"/>
            <p:cNvSpPr/>
            <p:nvPr/>
          </p:nvSpPr>
          <p:spPr bwMode="auto">
            <a:xfrm>
              <a:off x="3497642" y="2933032"/>
              <a:ext cx="466344"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63" name="Group 62"/>
          <p:cNvGrpSpPr/>
          <p:nvPr/>
        </p:nvGrpSpPr>
        <p:grpSpPr>
          <a:xfrm>
            <a:off x="5084469" y="3309089"/>
            <a:ext cx="801716" cy="258746"/>
            <a:chOff x="3504480" y="2670181"/>
            <a:chExt cx="1377791" cy="258746"/>
          </a:xfrm>
        </p:grpSpPr>
        <p:sp>
          <p:nvSpPr>
            <p:cNvPr id="64" name="Rectangle 202"/>
            <p:cNvSpPr>
              <a:spLocks noChangeArrowheads="1"/>
            </p:cNvSpPr>
            <p:nvPr/>
          </p:nvSpPr>
          <p:spPr bwMode="auto">
            <a:xfrm>
              <a:off x="4254317" y="2682706"/>
              <a:ext cx="62795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4.1%</a:t>
              </a:r>
              <a:endParaRPr kumimoji="0" lang="en-US" sz="1600" b="0" dirty="0">
                <a:solidFill>
                  <a:schemeClr val="tx1"/>
                </a:solidFill>
                <a:latin typeface="Times New Roman" pitchFamily="18" charset="0"/>
                <a:cs typeface="Times New Roman" pitchFamily="18" charset="0"/>
              </a:endParaRPr>
            </a:p>
          </p:txBody>
        </p:sp>
        <p:sp>
          <p:nvSpPr>
            <p:cNvPr id="65" name="Rectangle 64"/>
            <p:cNvSpPr/>
            <p:nvPr/>
          </p:nvSpPr>
          <p:spPr bwMode="auto">
            <a:xfrm>
              <a:off x="3504480" y="2670181"/>
              <a:ext cx="612648"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66" name="Group 65"/>
          <p:cNvGrpSpPr/>
          <p:nvPr/>
        </p:nvGrpSpPr>
        <p:grpSpPr>
          <a:xfrm>
            <a:off x="5084466" y="3014918"/>
            <a:ext cx="939924" cy="248067"/>
            <a:chOff x="3504479" y="2400150"/>
            <a:chExt cx="1615312" cy="248067"/>
          </a:xfrm>
        </p:grpSpPr>
        <p:sp>
          <p:nvSpPr>
            <p:cNvPr id="67" name="Rectangle 246"/>
            <p:cNvSpPr>
              <a:spLocks noChangeArrowheads="1"/>
            </p:cNvSpPr>
            <p:nvPr/>
          </p:nvSpPr>
          <p:spPr bwMode="auto">
            <a:xfrm>
              <a:off x="4491836" y="2401996"/>
              <a:ext cx="62795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5.7%</a:t>
              </a:r>
              <a:endParaRPr kumimoji="0" lang="en-US" sz="1600" b="0" dirty="0">
                <a:solidFill>
                  <a:schemeClr val="tx1"/>
                </a:solidFill>
                <a:latin typeface="Times New Roman" pitchFamily="18" charset="0"/>
                <a:cs typeface="Times New Roman" pitchFamily="18" charset="0"/>
              </a:endParaRPr>
            </a:p>
          </p:txBody>
        </p:sp>
        <p:sp>
          <p:nvSpPr>
            <p:cNvPr id="68" name="Rectangle 67"/>
            <p:cNvSpPr/>
            <p:nvPr/>
          </p:nvSpPr>
          <p:spPr bwMode="auto">
            <a:xfrm>
              <a:off x="3504479" y="2400150"/>
              <a:ext cx="850392"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69" name="Group 68"/>
          <p:cNvGrpSpPr/>
          <p:nvPr/>
        </p:nvGrpSpPr>
        <p:grpSpPr>
          <a:xfrm>
            <a:off x="5084468" y="2706150"/>
            <a:ext cx="1597534" cy="271808"/>
            <a:chOff x="3495576" y="2108200"/>
            <a:chExt cx="2745449" cy="271808"/>
          </a:xfrm>
        </p:grpSpPr>
        <p:sp>
          <p:nvSpPr>
            <p:cNvPr id="70" name="Rectangle 290"/>
            <p:cNvSpPr>
              <a:spLocks noChangeArrowheads="1"/>
            </p:cNvSpPr>
            <p:nvPr/>
          </p:nvSpPr>
          <p:spPr bwMode="auto">
            <a:xfrm>
              <a:off x="5462549" y="2133787"/>
              <a:ext cx="77847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12.3%</a:t>
              </a:r>
              <a:endParaRPr kumimoji="0" lang="en-US" sz="1600" b="0" dirty="0">
                <a:solidFill>
                  <a:schemeClr val="tx1"/>
                </a:solidFill>
                <a:latin typeface="Times New Roman" pitchFamily="18" charset="0"/>
                <a:cs typeface="Times New Roman" pitchFamily="18" charset="0"/>
              </a:endParaRPr>
            </a:p>
          </p:txBody>
        </p:sp>
        <p:sp>
          <p:nvSpPr>
            <p:cNvPr id="71" name="Rectangle 70"/>
            <p:cNvSpPr/>
            <p:nvPr/>
          </p:nvSpPr>
          <p:spPr bwMode="auto">
            <a:xfrm>
              <a:off x="3495576" y="2108200"/>
              <a:ext cx="1837944"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72" name="Group 71"/>
          <p:cNvGrpSpPr/>
          <p:nvPr/>
        </p:nvGrpSpPr>
        <p:grpSpPr>
          <a:xfrm>
            <a:off x="5084466" y="2407498"/>
            <a:ext cx="1770959" cy="261692"/>
            <a:chOff x="3485539" y="1832002"/>
            <a:chExt cx="3043490" cy="261692"/>
          </a:xfrm>
        </p:grpSpPr>
        <p:sp>
          <p:nvSpPr>
            <p:cNvPr id="73" name="Rectangle 331"/>
            <p:cNvSpPr>
              <a:spLocks noChangeArrowheads="1"/>
            </p:cNvSpPr>
            <p:nvPr/>
          </p:nvSpPr>
          <p:spPr bwMode="auto">
            <a:xfrm>
              <a:off x="5750553" y="1847473"/>
              <a:ext cx="77847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14.3%</a:t>
              </a:r>
              <a:endParaRPr kumimoji="0" lang="en-US" sz="1600" b="0" dirty="0">
                <a:solidFill>
                  <a:schemeClr val="tx1"/>
                </a:solidFill>
                <a:latin typeface="Times New Roman" pitchFamily="18" charset="0"/>
                <a:cs typeface="Times New Roman" pitchFamily="18" charset="0"/>
              </a:endParaRPr>
            </a:p>
          </p:txBody>
        </p:sp>
        <p:sp>
          <p:nvSpPr>
            <p:cNvPr id="74" name="Rectangle 73"/>
            <p:cNvSpPr/>
            <p:nvPr/>
          </p:nvSpPr>
          <p:spPr bwMode="auto">
            <a:xfrm>
              <a:off x="3485539" y="1832002"/>
              <a:ext cx="2130552"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75" name="Group 74"/>
          <p:cNvGrpSpPr/>
          <p:nvPr/>
        </p:nvGrpSpPr>
        <p:grpSpPr>
          <a:xfrm>
            <a:off x="5084466" y="2114716"/>
            <a:ext cx="1964651" cy="246520"/>
            <a:chOff x="3482727" y="1520368"/>
            <a:chExt cx="3376360" cy="246520"/>
          </a:xfrm>
        </p:grpSpPr>
        <p:sp>
          <p:nvSpPr>
            <p:cNvPr id="76" name="Rectangle 375"/>
            <p:cNvSpPr>
              <a:spLocks noChangeArrowheads="1"/>
            </p:cNvSpPr>
            <p:nvPr/>
          </p:nvSpPr>
          <p:spPr bwMode="auto">
            <a:xfrm>
              <a:off x="6080611" y="1520368"/>
              <a:ext cx="77847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16.5</a:t>
              </a:r>
              <a:r>
                <a:rPr kumimoji="0" lang="en-US" sz="1600" b="0" dirty="0">
                  <a:solidFill>
                    <a:srgbClr val="000000"/>
                  </a:solidFill>
                  <a:latin typeface="Times New Roman" pitchFamily="18" charset="0"/>
                  <a:cs typeface="Times New Roman" pitchFamily="18" charset="0"/>
                </a:rPr>
                <a:t>%</a:t>
              </a:r>
              <a:endParaRPr kumimoji="0" lang="en-US" sz="1600" b="0" dirty="0">
                <a:solidFill>
                  <a:schemeClr val="tx1"/>
                </a:solidFill>
                <a:latin typeface="Times New Roman" pitchFamily="18" charset="0"/>
                <a:cs typeface="Times New Roman" pitchFamily="18" charset="0"/>
              </a:endParaRPr>
            </a:p>
          </p:txBody>
        </p:sp>
        <p:sp>
          <p:nvSpPr>
            <p:cNvPr id="77" name="Rectangle 76"/>
            <p:cNvSpPr/>
            <p:nvPr/>
          </p:nvSpPr>
          <p:spPr bwMode="auto">
            <a:xfrm>
              <a:off x="3482727" y="1522263"/>
              <a:ext cx="2459736"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grpSp>
        <p:nvGrpSpPr>
          <p:cNvPr id="78" name="Group 77"/>
          <p:cNvGrpSpPr/>
          <p:nvPr/>
        </p:nvGrpSpPr>
        <p:grpSpPr>
          <a:xfrm>
            <a:off x="5084467" y="5107461"/>
            <a:ext cx="3759873" cy="251397"/>
            <a:chOff x="3480632" y="4513113"/>
            <a:chExt cx="6461547" cy="251397"/>
          </a:xfrm>
        </p:grpSpPr>
        <p:sp>
          <p:nvSpPr>
            <p:cNvPr id="79" name="Rectangle 419"/>
            <p:cNvSpPr>
              <a:spLocks noChangeArrowheads="1"/>
            </p:cNvSpPr>
            <p:nvPr/>
          </p:nvSpPr>
          <p:spPr bwMode="auto">
            <a:xfrm>
              <a:off x="9163703" y="4518289"/>
              <a:ext cx="77847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37.2%</a:t>
              </a:r>
              <a:endParaRPr kumimoji="0" lang="en-US" sz="1600" b="0" dirty="0">
                <a:solidFill>
                  <a:schemeClr val="tx1"/>
                </a:solidFill>
                <a:latin typeface="Times New Roman" pitchFamily="18" charset="0"/>
                <a:cs typeface="Times New Roman" pitchFamily="18" charset="0"/>
              </a:endParaRPr>
            </a:p>
          </p:txBody>
        </p:sp>
        <p:sp>
          <p:nvSpPr>
            <p:cNvPr id="80" name="Rectangle 79"/>
            <p:cNvSpPr/>
            <p:nvPr/>
          </p:nvSpPr>
          <p:spPr bwMode="auto">
            <a:xfrm>
              <a:off x="3480632" y="4513113"/>
              <a:ext cx="5550408" cy="244625"/>
            </a:xfrm>
            <a:prstGeom prst="rect">
              <a:avLst/>
            </a:prstGeom>
            <a:solidFill>
              <a:srgbClr val="92D05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1" lang="en-US" sz="2800" b="1" i="0" u="none" strike="noStrike" cap="none" normalizeH="0" baseline="0">
                <a:ln>
                  <a:noFill/>
                </a:ln>
                <a:solidFill>
                  <a:schemeClr val="bg2"/>
                </a:solidFill>
                <a:effectLst/>
                <a:latin typeface="Times New Roman" pitchFamily="18" charset="0"/>
                <a:cs typeface="Times New Roman" pitchFamily="18" charset="0"/>
              </a:endParaRPr>
            </a:p>
          </p:txBody>
        </p:sp>
      </p:grpSp>
    </p:spTree>
    <p:extLst>
      <p:ext uri="{BB962C8B-B14F-4D97-AF65-F5344CB8AC3E}">
        <p14:creationId xmlns:p14="http://schemas.microsoft.com/office/powerpoint/2010/main" val="52931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U.S. Trade with Canada and Mexico</a:t>
            </a:r>
          </a:p>
        </p:txBody>
      </p:sp>
      <p:sp>
        <p:nvSpPr>
          <p:cNvPr id="61" name="Text Box 10"/>
          <p:cNvSpPr txBox="1">
            <a:spLocks noChangeArrowheads="1"/>
          </p:cNvSpPr>
          <p:nvPr/>
        </p:nvSpPr>
        <p:spPr bwMode="auto">
          <a:xfrm>
            <a:off x="73112" y="2415592"/>
            <a:ext cx="3862937" cy="1615827"/>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a:latin typeface="Times New Roman" pitchFamily="18" charset="0"/>
                <a:cs typeface="Times New Roman" pitchFamily="18" charset="0"/>
              </a:rPr>
              <a:t>Measured as a share of GDP, U.S. trade with both Canada and Mexico has increased sharply as a result </a:t>
            </a:r>
            <a:r>
              <a:rPr lang="en-US" sz="2200" dirty="0" smtClean="0">
                <a:latin typeface="Times New Roman" pitchFamily="18" charset="0"/>
                <a:cs typeface="Times New Roman" pitchFamily="18" charset="0"/>
              </a:rPr>
              <a:t>of </a:t>
            </a:r>
            <a:r>
              <a:rPr lang="en-US" sz="2200" dirty="0">
                <a:latin typeface="Times New Roman" pitchFamily="18" charset="0"/>
                <a:cs typeface="Times New Roman" pitchFamily="18" charset="0"/>
              </a:rPr>
              <a:t>NAFTA during the last 18 years.</a:t>
            </a:r>
          </a:p>
        </p:txBody>
      </p:sp>
      <p:cxnSp>
        <p:nvCxnSpPr>
          <p:cNvPr id="39" name="Straight Connector 38"/>
          <p:cNvCxnSpPr/>
          <p:nvPr/>
        </p:nvCxnSpPr>
        <p:spPr>
          <a:xfrm>
            <a:off x="3734881"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4480560" y="2002536"/>
            <a:ext cx="0" cy="320497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480560" y="5120640"/>
            <a:ext cx="431596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221224"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5927750"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643420"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7359090"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8074760"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8790432" y="5106924"/>
            <a:ext cx="0" cy="1005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6" name="Rectangle 52"/>
          <p:cNvSpPr>
            <a:spLocks noChangeAspect="1" noChangeArrowheads="1"/>
          </p:cNvSpPr>
          <p:nvPr/>
        </p:nvSpPr>
        <p:spPr bwMode="auto">
          <a:xfrm>
            <a:off x="4282607"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1980</a:t>
            </a:r>
            <a:endParaRPr kumimoji="0" lang="en-US" sz="1600" baseline="-25000" dirty="0">
              <a:solidFill>
                <a:schemeClr val="tx1"/>
              </a:solidFill>
              <a:latin typeface="Times New Roman" pitchFamily="18" charset="0"/>
              <a:cs typeface="Times New Roman" pitchFamily="18" charset="0"/>
            </a:endParaRPr>
          </a:p>
        </p:txBody>
      </p:sp>
      <p:sp>
        <p:nvSpPr>
          <p:cNvPr id="47" name="Rectangle 52"/>
          <p:cNvSpPr>
            <a:spLocks noChangeAspect="1" noChangeArrowheads="1"/>
          </p:cNvSpPr>
          <p:nvPr/>
        </p:nvSpPr>
        <p:spPr bwMode="auto">
          <a:xfrm>
            <a:off x="5009555"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1985</a:t>
            </a:r>
            <a:endParaRPr kumimoji="0" lang="en-US" sz="1600" baseline="-25000" dirty="0">
              <a:solidFill>
                <a:schemeClr val="tx1"/>
              </a:solidFill>
              <a:latin typeface="Times New Roman" pitchFamily="18" charset="0"/>
              <a:cs typeface="Times New Roman" pitchFamily="18" charset="0"/>
            </a:endParaRPr>
          </a:p>
        </p:txBody>
      </p:sp>
      <p:sp>
        <p:nvSpPr>
          <p:cNvPr id="48" name="Rectangle 52"/>
          <p:cNvSpPr>
            <a:spLocks noChangeAspect="1" noChangeArrowheads="1"/>
          </p:cNvSpPr>
          <p:nvPr/>
        </p:nvSpPr>
        <p:spPr bwMode="auto">
          <a:xfrm>
            <a:off x="5718215"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1990</a:t>
            </a:r>
            <a:endParaRPr kumimoji="0" lang="en-US" sz="1600" baseline="-25000" dirty="0">
              <a:solidFill>
                <a:schemeClr val="tx1"/>
              </a:solidFill>
              <a:latin typeface="Times New Roman" pitchFamily="18" charset="0"/>
              <a:cs typeface="Times New Roman" pitchFamily="18" charset="0"/>
            </a:endParaRPr>
          </a:p>
        </p:txBody>
      </p:sp>
      <p:sp>
        <p:nvSpPr>
          <p:cNvPr id="49" name="Rectangle 52"/>
          <p:cNvSpPr>
            <a:spLocks noChangeAspect="1" noChangeArrowheads="1"/>
          </p:cNvSpPr>
          <p:nvPr/>
        </p:nvSpPr>
        <p:spPr bwMode="auto">
          <a:xfrm>
            <a:off x="6436019"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1995</a:t>
            </a:r>
            <a:endParaRPr kumimoji="0" lang="en-US" sz="1600" baseline="-25000" dirty="0">
              <a:solidFill>
                <a:schemeClr val="tx1"/>
              </a:solidFill>
              <a:latin typeface="Times New Roman" pitchFamily="18" charset="0"/>
              <a:cs typeface="Times New Roman" pitchFamily="18" charset="0"/>
            </a:endParaRPr>
          </a:p>
        </p:txBody>
      </p:sp>
      <p:sp>
        <p:nvSpPr>
          <p:cNvPr id="50" name="Rectangle 52"/>
          <p:cNvSpPr>
            <a:spLocks noChangeAspect="1" noChangeArrowheads="1"/>
          </p:cNvSpPr>
          <p:nvPr/>
        </p:nvSpPr>
        <p:spPr bwMode="auto">
          <a:xfrm>
            <a:off x="7153823"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2000</a:t>
            </a:r>
            <a:endParaRPr kumimoji="0" lang="en-US" sz="1600" baseline="-25000" dirty="0">
              <a:solidFill>
                <a:schemeClr val="tx1"/>
              </a:solidFill>
              <a:latin typeface="Times New Roman" pitchFamily="18" charset="0"/>
              <a:cs typeface="Times New Roman" pitchFamily="18" charset="0"/>
            </a:endParaRPr>
          </a:p>
        </p:txBody>
      </p:sp>
      <p:sp>
        <p:nvSpPr>
          <p:cNvPr id="51" name="Rectangle 52"/>
          <p:cNvSpPr>
            <a:spLocks noChangeAspect="1" noChangeArrowheads="1"/>
          </p:cNvSpPr>
          <p:nvPr/>
        </p:nvSpPr>
        <p:spPr bwMode="auto">
          <a:xfrm>
            <a:off x="7871627"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2005</a:t>
            </a:r>
            <a:endParaRPr kumimoji="0" lang="en-US" sz="1600" baseline="-25000" dirty="0">
              <a:solidFill>
                <a:schemeClr val="tx1"/>
              </a:solidFill>
              <a:latin typeface="Times New Roman" pitchFamily="18" charset="0"/>
              <a:cs typeface="Times New Roman" pitchFamily="18" charset="0"/>
            </a:endParaRPr>
          </a:p>
        </p:txBody>
      </p:sp>
      <p:sp>
        <p:nvSpPr>
          <p:cNvPr id="52" name="Rectangle 52"/>
          <p:cNvSpPr>
            <a:spLocks noChangeAspect="1" noChangeArrowheads="1"/>
          </p:cNvSpPr>
          <p:nvPr/>
        </p:nvSpPr>
        <p:spPr bwMode="auto">
          <a:xfrm>
            <a:off x="8589431" y="5218329"/>
            <a:ext cx="410369"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2010</a:t>
            </a:r>
            <a:endParaRPr kumimoji="0" lang="en-US" sz="1600" baseline="-25000" dirty="0">
              <a:solidFill>
                <a:schemeClr val="tx1"/>
              </a:solidFill>
              <a:latin typeface="Times New Roman" pitchFamily="18" charset="0"/>
              <a:cs typeface="Times New Roman" pitchFamily="18" charset="0"/>
            </a:endParaRPr>
          </a:p>
        </p:txBody>
      </p:sp>
      <p:sp>
        <p:nvSpPr>
          <p:cNvPr id="53" name="Rectangle 52"/>
          <p:cNvSpPr>
            <a:spLocks noChangeAspect="1" noChangeArrowheads="1"/>
          </p:cNvSpPr>
          <p:nvPr/>
        </p:nvSpPr>
        <p:spPr bwMode="auto">
          <a:xfrm>
            <a:off x="3928070" y="4706187"/>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0.5%</a:t>
            </a:r>
            <a:endParaRPr kumimoji="0" lang="en-US" sz="1600" baseline="-25000" dirty="0">
              <a:solidFill>
                <a:schemeClr val="tx1"/>
              </a:solidFill>
              <a:latin typeface="Times New Roman" pitchFamily="18" charset="0"/>
              <a:cs typeface="Times New Roman" pitchFamily="18" charset="0"/>
            </a:endParaRPr>
          </a:p>
        </p:txBody>
      </p:sp>
      <p:sp>
        <p:nvSpPr>
          <p:cNvPr id="54" name="Rectangle 53"/>
          <p:cNvSpPr>
            <a:spLocks noChangeAspect="1" noChangeArrowheads="1"/>
          </p:cNvSpPr>
          <p:nvPr/>
        </p:nvSpPr>
        <p:spPr bwMode="auto">
          <a:xfrm>
            <a:off x="3918926" y="4437369"/>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1.0%</a:t>
            </a:r>
            <a:endParaRPr kumimoji="0" lang="en-US" sz="1600" baseline="-25000" dirty="0">
              <a:solidFill>
                <a:schemeClr val="tx1"/>
              </a:solidFill>
              <a:latin typeface="Times New Roman" pitchFamily="18" charset="0"/>
              <a:cs typeface="Times New Roman" pitchFamily="18" charset="0"/>
            </a:endParaRPr>
          </a:p>
        </p:txBody>
      </p:sp>
      <p:sp>
        <p:nvSpPr>
          <p:cNvPr id="59" name="Rectangle 58"/>
          <p:cNvSpPr>
            <a:spLocks noChangeAspect="1" noChangeArrowheads="1"/>
          </p:cNvSpPr>
          <p:nvPr/>
        </p:nvSpPr>
        <p:spPr bwMode="auto">
          <a:xfrm>
            <a:off x="4250118" y="4975003"/>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0</a:t>
            </a:r>
            <a:endParaRPr kumimoji="0" lang="en-US" sz="1600" baseline="-25000" dirty="0">
              <a:solidFill>
                <a:schemeClr val="tx1"/>
              </a:solidFill>
              <a:latin typeface="Times New Roman" pitchFamily="18" charset="0"/>
              <a:cs typeface="Times New Roman" pitchFamily="18" charset="0"/>
            </a:endParaRPr>
          </a:p>
        </p:txBody>
      </p:sp>
      <p:cxnSp>
        <p:nvCxnSpPr>
          <p:cNvPr id="65" name="Straight Connector 64"/>
          <p:cNvCxnSpPr/>
          <p:nvPr/>
        </p:nvCxnSpPr>
        <p:spPr>
          <a:xfrm>
            <a:off x="4398264" y="4567169"/>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4398264" y="4839965"/>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a:off x="4398264" y="5121905"/>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68" name="Rectangle 52"/>
          <p:cNvSpPr>
            <a:spLocks noChangeAspect="1" noChangeArrowheads="1"/>
          </p:cNvSpPr>
          <p:nvPr/>
        </p:nvSpPr>
        <p:spPr bwMode="auto">
          <a:xfrm>
            <a:off x="4909778" y="1684496"/>
            <a:ext cx="3473130" cy="523220"/>
          </a:xfrm>
          <a:prstGeom prst="rect">
            <a:avLst/>
          </a:prstGeom>
          <a:noFill/>
          <a:ln w="9525">
            <a:noFill/>
            <a:miter lim="800000"/>
            <a:headEnd/>
            <a:tailEnd/>
          </a:ln>
        </p:spPr>
        <p:txBody>
          <a:bodyPr wrap="none" lIns="0" tIns="0" rIns="0" bIns="0">
            <a:prstTxWarp prst="textNoShape">
              <a:avLst/>
            </a:prstTxWarp>
            <a:spAutoFit/>
          </a:bodyPr>
          <a:lstStyle/>
          <a:p>
            <a:pPr algn="ctr"/>
            <a:r>
              <a:rPr lang="en-US" b="1" i="1" dirty="0" smtClean="0">
                <a:solidFill>
                  <a:srgbClr val="000000"/>
                </a:solidFill>
                <a:latin typeface="Times New Roman" pitchFamily="18" charset="0"/>
                <a:cs typeface="Times New Roman" pitchFamily="18" charset="0"/>
              </a:rPr>
              <a:t>U.S. Trade with Canada and Mexico</a:t>
            </a:r>
            <a:br>
              <a:rPr lang="en-US" b="1" i="1" dirty="0" smtClean="0">
                <a:solidFill>
                  <a:srgbClr val="000000"/>
                </a:solidFill>
                <a:latin typeface="Times New Roman" pitchFamily="18" charset="0"/>
                <a:cs typeface="Times New Roman" pitchFamily="18" charset="0"/>
              </a:rPr>
            </a:br>
            <a:r>
              <a:rPr lang="en-US" sz="1600" i="1" dirty="0" smtClean="0">
                <a:solidFill>
                  <a:srgbClr val="000000"/>
                </a:solidFill>
                <a:latin typeface="Times New Roman" pitchFamily="18" charset="0"/>
                <a:cs typeface="Times New Roman" pitchFamily="18" charset="0"/>
              </a:rPr>
              <a:t>(Exports and Imports as a Share of GDP</a:t>
            </a:r>
            <a:r>
              <a:rPr lang="en-US" sz="1600" i="1" dirty="0">
                <a:solidFill>
                  <a:srgbClr val="000000"/>
                </a:solidFill>
                <a:latin typeface="Times New Roman" pitchFamily="18" charset="0"/>
                <a:cs typeface="Times New Roman" pitchFamily="18" charset="0"/>
              </a:rPr>
              <a:t>)</a:t>
            </a:r>
            <a:endParaRPr kumimoji="0" lang="en-US" sz="1400" i="1" baseline="-25000" dirty="0">
              <a:solidFill>
                <a:schemeClr val="tx1"/>
              </a:solidFill>
              <a:latin typeface="Times New Roman" pitchFamily="18" charset="0"/>
              <a:cs typeface="Times New Roman" pitchFamily="18" charset="0"/>
            </a:endParaRPr>
          </a:p>
        </p:txBody>
      </p:sp>
      <p:sp>
        <p:nvSpPr>
          <p:cNvPr id="45" name="Rectangle 44"/>
          <p:cNvSpPr>
            <a:spLocks noChangeAspect="1" noChangeArrowheads="1"/>
          </p:cNvSpPr>
          <p:nvPr/>
        </p:nvSpPr>
        <p:spPr bwMode="auto">
          <a:xfrm>
            <a:off x="3925022" y="4136211"/>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1.5%</a:t>
            </a:r>
            <a:endParaRPr kumimoji="0" lang="en-US" sz="1600" baseline="-25000" dirty="0">
              <a:solidFill>
                <a:schemeClr val="tx1"/>
              </a:solidFill>
              <a:latin typeface="Times New Roman" pitchFamily="18" charset="0"/>
              <a:cs typeface="Times New Roman" pitchFamily="18" charset="0"/>
            </a:endParaRPr>
          </a:p>
        </p:txBody>
      </p:sp>
      <p:sp>
        <p:nvSpPr>
          <p:cNvPr id="70" name="Rectangle 69"/>
          <p:cNvSpPr>
            <a:spLocks noChangeAspect="1" noChangeArrowheads="1"/>
          </p:cNvSpPr>
          <p:nvPr/>
        </p:nvSpPr>
        <p:spPr bwMode="auto">
          <a:xfrm>
            <a:off x="3915878" y="3867393"/>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2.0%</a:t>
            </a:r>
            <a:endParaRPr kumimoji="0" lang="en-US" sz="1600" baseline="-25000" dirty="0">
              <a:solidFill>
                <a:schemeClr val="tx1"/>
              </a:solidFill>
              <a:latin typeface="Times New Roman" pitchFamily="18" charset="0"/>
              <a:cs typeface="Times New Roman" pitchFamily="18" charset="0"/>
            </a:endParaRPr>
          </a:p>
        </p:txBody>
      </p:sp>
      <p:cxnSp>
        <p:nvCxnSpPr>
          <p:cNvPr id="72" name="Straight Connector 71"/>
          <p:cNvCxnSpPr/>
          <p:nvPr/>
        </p:nvCxnSpPr>
        <p:spPr>
          <a:xfrm>
            <a:off x="4395216" y="3997193"/>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a:off x="4395216" y="4269989"/>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4" name="Rectangle 73"/>
          <p:cNvSpPr>
            <a:spLocks noChangeAspect="1" noChangeArrowheads="1"/>
          </p:cNvSpPr>
          <p:nvPr/>
        </p:nvSpPr>
        <p:spPr bwMode="auto">
          <a:xfrm>
            <a:off x="3921974" y="3566235"/>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2.5%</a:t>
            </a:r>
            <a:endParaRPr kumimoji="0" lang="en-US" sz="1600" baseline="-25000" dirty="0">
              <a:solidFill>
                <a:schemeClr val="tx1"/>
              </a:solidFill>
              <a:latin typeface="Times New Roman" pitchFamily="18" charset="0"/>
              <a:cs typeface="Times New Roman" pitchFamily="18" charset="0"/>
            </a:endParaRPr>
          </a:p>
        </p:txBody>
      </p:sp>
      <p:sp>
        <p:nvSpPr>
          <p:cNvPr id="75" name="Rectangle 74"/>
          <p:cNvSpPr>
            <a:spLocks noChangeAspect="1" noChangeArrowheads="1"/>
          </p:cNvSpPr>
          <p:nvPr/>
        </p:nvSpPr>
        <p:spPr bwMode="auto">
          <a:xfrm>
            <a:off x="3912830" y="3297417"/>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3.0%</a:t>
            </a:r>
            <a:endParaRPr kumimoji="0" lang="en-US" sz="1600" baseline="-25000" dirty="0">
              <a:solidFill>
                <a:schemeClr val="tx1"/>
              </a:solidFill>
              <a:latin typeface="Times New Roman" pitchFamily="18" charset="0"/>
              <a:cs typeface="Times New Roman" pitchFamily="18" charset="0"/>
            </a:endParaRPr>
          </a:p>
        </p:txBody>
      </p:sp>
      <p:cxnSp>
        <p:nvCxnSpPr>
          <p:cNvPr id="76" name="Straight Connector 75"/>
          <p:cNvCxnSpPr/>
          <p:nvPr/>
        </p:nvCxnSpPr>
        <p:spPr>
          <a:xfrm>
            <a:off x="4392168" y="3427217"/>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4392168" y="3700013"/>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8" name="Rectangle 77"/>
          <p:cNvSpPr>
            <a:spLocks noChangeAspect="1" noChangeArrowheads="1"/>
          </p:cNvSpPr>
          <p:nvPr/>
        </p:nvSpPr>
        <p:spPr bwMode="auto">
          <a:xfrm>
            <a:off x="3909782" y="3005403"/>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4.5%</a:t>
            </a:r>
            <a:endParaRPr kumimoji="0" lang="en-US" sz="1600" baseline="-25000" dirty="0">
              <a:solidFill>
                <a:schemeClr val="tx1"/>
              </a:solidFill>
              <a:latin typeface="Times New Roman" pitchFamily="18" charset="0"/>
              <a:cs typeface="Times New Roman" pitchFamily="18" charset="0"/>
            </a:endParaRPr>
          </a:p>
        </p:txBody>
      </p:sp>
      <p:sp>
        <p:nvSpPr>
          <p:cNvPr id="79" name="Rectangle 78"/>
          <p:cNvSpPr>
            <a:spLocks noChangeAspect="1" noChangeArrowheads="1"/>
          </p:cNvSpPr>
          <p:nvPr/>
        </p:nvSpPr>
        <p:spPr bwMode="auto">
          <a:xfrm>
            <a:off x="3900638" y="2736585"/>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5.0%</a:t>
            </a:r>
            <a:endParaRPr kumimoji="0" lang="en-US" sz="1600" baseline="-25000" dirty="0">
              <a:solidFill>
                <a:schemeClr val="tx1"/>
              </a:solidFill>
              <a:latin typeface="Times New Roman" pitchFamily="18" charset="0"/>
              <a:cs typeface="Times New Roman" pitchFamily="18" charset="0"/>
            </a:endParaRPr>
          </a:p>
        </p:txBody>
      </p:sp>
      <p:cxnSp>
        <p:nvCxnSpPr>
          <p:cNvPr id="80" name="Straight Connector 79"/>
          <p:cNvCxnSpPr/>
          <p:nvPr/>
        </p:nvCxnSpPr>
        <p:spPr>
          <a:xfrm>
            <a:off x="4379976" y="2866385"/>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379976" y="3139181"/>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2" name="Rectangle 81"/>
          <p:cNvSpPr>
            <a:spLocks noChangeAspect="1" noChangeArrowheads="1"/>
          </p:cNvSpPr>
          <p:nvPr/>
        </p:nvSpPr>
        <p:spPr bwMode="auto">
          <a:xfrm>
            <a:off x="3925022" y="2453715"/>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5.5%</a:t>
            </a:r>
            <a:endParaRPr kumimoji="0" lang="en-US" sz="1600" baseline="-25000" dirty="0">
              <a:solidFill>
                <a:schemeClr val="tx1"/>
              </a:solidFill>
              <a:latin typeface="Times New Roman" pitchFamily="18" charset="0"/>
              <a:cs typeface="Times New Roman" pitchFamily="18" charset="0"/>
            </a:endParaRPr>
          </a:p>
        </p:txBody>
      </p:sp>
      <p:sp>
        <p:nvSpPr>
          <p:cNvPr id="83" name="Rectangle 82"/>
          <p:cNvSpPr>
            <a:spLocks noChangeAspect="1" noChangeArrowheads="1"/>
          </p:cNvSpPr>
          <p:nvPr/>
        </p:nvSpPr>
        <p:spPr bwMode="auto">
          <a:xfrm>
            <a:off x="3915878" y="2184897"/>
            <a:ext cx="42800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dirty="0" smtClean="0">
                <a:solidFill>
                  <a:srgbClr val="000000"/>
                </a:solidFill>
                <a:latin typeface="Times New Roman" pitchFamily="18" charset="0"/>
                <a:cs typeface="Times New Roman" pitchFamily="18" charset="0"/>
              </a:rPr>
              <a:t>6.0%</a:t>
            </a:r>
            <a:endParaRPr kumimoji="0" lang="en-US" sz="1600" baseline="-25000" dirty="0">
              <a:solidFill>
                <a:schemeClr val="tx1"/>
              </a:solidFill>
              <a:latin typeface="Times New Roman" pitchFamily="18" charset="0"/>
              <a:cs typeface="Times New Roman" pitchFamily="18" charset="0"/>
            </a:endParaRPr>
          </a:p>
        </p:txBody>
      </p:sp>
      <p:cxnSp>
        <p:nvCxnSpPr>
          <p:cNvPr id="84" name="Straight Connector 83"/>
          <p:cNvCxnSpPr/>
          <p:nvPr/>
        </p:nvCxnSpPr>
        <p:spPr>
          <a:xfrm>
            <a:off x="4395216" y="2314697"/>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a:off x="4395216" y="2587493"/>
            <a:ext cx="8331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 name="Freeform 3"/>
          <p:cNvSpPr/>
          <p:nvPr/>
        </p:nvSpPr>
        <p:spPr>
          <a:xfrm>
            <a:off x="4510088" y="3467100"/>
            <a:ext cx="4271962" cy="1219200"/>
          </a:xfrm>
          <a:custGeom>
            <a:avLst/>
            <a:gdLst>
              <a:gd name="connsiteX0" fmla="*/ 0 w 4271962"/>
              <a:gd name="connsiteY0" fmla="*/ 1090613 h 1219200"/>
              <a:gd name="connsiteX1" fmla="*/ 119062 w 4271962"/>
              <a:gd name="connsiteY1" fmla="*/ 1095375 h 1219200"/>
              <a:gd name="connsiteX2" fmla="*/ 423862 w 4271962"/>
              <a:gd name="connsiteY2" fmla="*/ 1219200 h 1219200"/>
              <a:gd name="connsiteX3" fmla="*/ 566737 w 4271962"/>
              <a:gd name="connsiteY3" fmla="*/ 1152525 h 1219200"/>
              <a:gd name="connsiteX4" fmla="*/ 976312 w 4271962"/>
              <a:gd name="connsiteY4" fmla="*/ 1162050 h 1219200"/>
              <a:gd name="connsiteX5" fmla="*/ 1123950 w 4271962"/>
              <a:gd name="connsiteY5" fmla="*/ 1057275 h 1219200"/>
              <a:gd name="connsiteX6" fmla="*/ 1685925 w 4271962"/>
              <a:gd name="connsiteY6" fmla="*/ 819150 h 1219200"/>
              <a:gd name="connsiteX7" fmla="*/ 1852612 w 4271962"/>
              <a:gd name="connsiteY7" fmla="*/ 823913 h 1219200"/>
              <a:gd name="connsiteX8" fmla="*/ 1995487 w 4271962"/>
              <a:gd name="connsiteY8" fmla="*/ 704850 h 1219200"/>
              <a:gd name="connsiteX9" fmla="*/ 2138362 w 4271962"/>
              <a:gd name="connsiteY9" fmla="*/ 700088 h 1219200"/>
              <a:gd name="connsiteX10" fmla="*/ 2419350 w 4271962"/>
              <a:gd name="connsiteY10" fmla="*/ 490538 h 1219200"/>
              <a:gd name="connsiteX11" fmla="*/ 2566987 w 4271962"/>
              <a:gd name="connsiteY11" fmla="*/ 419100 h 1219200"/>
              <a:gd name="connsiteX12" fmla="*/ 2709862 w 4271962"/>
              <a:gd name="connsiteY12" fmla="*/ 323850 h 1219200"/>
              <a:gd name="connsiteX13" fmla="*/ 2847975 w 4271962"/>
              <a:gd name="connsiteY13" fmla="*/ 85725 h 1219200"/>
              <a:gd name="connsiteX14" fmla="*/ 2981325 w 4271962"/>
              <a:gd name="connsiteY14" fmla="*/ 252413 h 1219200"/>
              <a:gd name="connsiteX15" fmla="*/ 3133725 w 4271962"/>
              <a:gd name="connsiteY15" fmla="*/ 242888 h 1219200"/>
              <a:gd name="connsiteX16" fmla="*/ 3281362 w 4271962"/>
              <a:gd name="connsiteY16" fmla="*/ 309563 h 1219200"/>
              <a:gd name="connsiteX17" fmla="*/ 3571875 w 4271962"/>
              <a:gd name="connsiteY17" fmla="*/ 195263 h 1219200"/>
              <a:gd name="connsiteX18" fmla="*/ 3700462 w 4271962"/>
              <a:gd name="connsiteY18" fmla="*/ 90488 h 1219200"/>
              <a:gd name="connsiteX19" fmla="*/ 3852862 w 4271962"/>
              <a:gd name="connsiteY19" fmla="*/ 85725 h 1219200"/>
              <a:gd name="connsiteX20" fmla="*/ 3986212 w 4271962"/>
              <a:gd name="connsiteY20" fmla="*/ 33338 h 1219200"/>
              <a:gd name="connsiteX21" fmla="*/ 4143375 w 4271962"/>
              <a:gd name="connsiteY21" fmla="*/ 290513 h 1219200"/>
              <a:gd name="connsiteX22" fmla="*/ 4271962 w 4271962"/>
              <a:gd name="connsiteY22" fmla="*/ 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271962" h="1219200">
                <a:moveTo>
                  <a:pt x="0" y="1090613"/>
                </a:moveTo>
                <a:lnTo>
                  <a:pt x="119062" y="1095375"/>
                </a:lnTo>
                <a:lnTo>
                  <a:pt x="423862" y="1219200"/>
                </a:lnTo>
                <a:lnTo>
                  <a:pt x="566737" y="1152525"/>
                </a:lnTo>
                <a:lnTo>
                  <a:pt x="976312" y="1162050"/>
                </a:lnTo>
                <a:lnTo>
                  <a:pt x="1123950" y="1057275"/>
                </a:lnTo>
                <a:lnTo>
                  <a:pt x="1685925" y="819150"/>
                </a:lnTo>
                <a:lnTo>
                  <a:pt x="1852612" y="823913"/>
                </a:lnTo>
                <a:lnTo>
                  <a:pt x="1995487" y="704850"/>
                </a:lnTo>
                <a:lnTo>
                  <a:pt x="2138362" y="700088"/>
                </a:lnTo>
                <a:lnTo>
                  <a:pt x="2419350" y="490538"/>
                </a:lnTo>
                <a:lnTo>
                  <a:pt x="2566987" y="419100"/>
                </a:lnTo>
                <a:lnTo>
                  <a:pt x="2709862" y="323850"/>
                </a:lnTo>
                <a:lnTo>
                  <a:pt x="2847975" y="85725"/>
                </a:lnTo>
                <a:lnTo>
                  <a:pt x="2981325" y="252413"/>
                </a:lnTo>
                <a:lnTo>
                  <a:pt x="3133725" y="242888"/>
                </a:lnTo>
                <a:lnTo>
                  <a:pt x="3281362" y="309563"/>
                </a:lnTo>
                <a:lnTo>
                  <a:pt x="3571875" y="195263"/>
                </a:lnTo>
                <a:lnTo>
                  <a:pt x="3700462" y="90488"/>
                </a:lnTo>
                <a:lnTo>
                  <a:pt x="3852862" y="85725"/>
                </a:lnTo>
                <a:lnTo>
                  <a:pt x="3986212" y="33338"/>
                </a:lnTo>
                <a:lnTo>
                  <a:pt x="4143375" y="290513"/>
                </a:lnTo>
                <a:lnTo>
                  <a:pt x="4271962" y="0"/>
                </a:lnTo>
              </a:path>
            </a:pathLst>
          </a:custGeom>
          <a:noFill/>
          <a:ln w="5715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reeform 6"/>
          <p:cNvSpPr/>
          <p:nvPr/>
        </p:nvSpPr>
        <p:spPr>
          <a:xfrm>
            <a:off x="4519613" y="2486025"/>
            <a:ext cx="4271962" cy="962025"/>
          </a:xfrm>
          <a:custGeom>
            <a:avLst/>
            <a:gdLst>
              <a:gd name="connsiteX0" fmla="*/ 0 w 4271962"/>
              <a:gd name="connsiteY0" fmla="*/ 776288 h 962025"/>
              <a:gd name="connsiteX1" fmla="*/ 114300 w 4271962"/>
              <a:gd name="connsiteY1" fmla="*/ 771525 h 962025"/>
              <a:gd name="connsiteX2" fmla="*/ 276225 w 4271962"/>
              <a:gd name="connsiteY2" fmla="*/ 962025 h 962025"/>
              <a:gd name="connsiteX3" fmla="*/ 423862 w 4271962"/>
              <a:gd name="connsiteY3" fmla="*/ 890588 h 962025"/>
              <a:gd name="connsiteX4" fmla="*/ 552450 w 4271962"/>
              <a:gd name="connsiteY4" fmla="*/ 738188 h 962025"/>
              <a:gd name="connsiteX5" fmla="*/ 838200 w 4271962"/>
              <a:gd name="connsiteY5" fmla="*/ 847725 h 962025"/>
              <a:gd name="connsiteX6" fmla="*/ 1000125 w 4271962"/>
              <a:gd name="connsiteY6" fmla="*/ 833438 h 962025"/>
              <a:gd name="connsiteX7" fmla="*/ 1133475 w 4271962"/>
              <a:gd name="connsiteY7" fmla="*/ 666750 h 962025"/>
              <a:gd name="connsiteX8" fmla="*/ 1562100 w 4271962"/>
              <a:gd name="connsiteY8" fmla="*/ 671513 h 962025"/>
              <a:gd name="connsiteX9" fmla="*/ 1700212 w 4271962"/>
              <a:gd name="connsiteY9" fmla="*/ 733425 h 962025"/>
              <a:gd name="connsiteX10" fmla="*/ 1833562 w 4271962"/>
              <a:gd name="connsiteY10" fmla="*/ 628650 h 962025"/>
              <a:gd name="connsiteX11" fmla="*/ 1976437 w 4271962"/>
              <a:gd name="connsiteY11" fmla="*/ 466725 h 962025"/>
              <a:gd name="connsiteX12" fmla="*/ 2119312 w 4271962"/>
              <a:gd name="connsiteY12" fmla="*/ 347663 h 962025"/>
              <a:gd name="connsiteX13" fmla="*/ 2281237 w 4271962"/>
              <a:gd name="connsiteY13" fmla="*/ 338138 h 962025"/>
              <a:gd name="connsiteX14" fmla="*/ 2405062 w 4271962"/>
              <a:gd name="connsiteY14" fmla="*/ 219075 h 962025"/>
              <a:gd name="connsiteX15" fmla="*/ 2552700 w 4271962"/>
              <a:gd name="connsiteY15" fmla="*/ 290513 h 962025"/>
              <a:gd name="connsiteX16" fmla="*/ 2828925 w 4271962"/>
              <a:gd name="connsiteY16" fmla="*/ 61913 h 962025"/>
              <a:gd name="connsiteX17" fmla="*/ 2981325 w 4271962"/>
              <a:gd name="connsiteY17" fmla="*/ 309563 h 962025"/>
              <a:gd name="connsiteX18" fmla="*/ 3124200 w 4271962"/>
              <a:gd name="connsiteY18" fmla="*/ 447675 h 962025"/>
              <a:gd name="connsiteX19" fmla="*/ 3271837 w 4271962"/>
              <a:gd name="connsiteY19" fmla="*/ 400050 h 962025"/>
              <a:gd name="connsiteX20" fmla="*/ 3567112 w 4271962"/>
              <a:gd name="connsiteY20" fmla="*/ 171450 h 962025"/>
              <a:gd name="connsiteX21" fmla="*/ 3686175 w 4271962"/>
              <a:gd name="connsiteY21" fmla="*/ 114300 h 962025"/>
              <a:gd name="connsiteX22" fmla="*/ 3838575 w 4271962"/>
              <a:gd name="connsiteY22" fmla="*/ 109538 h 962025"/>
              <a:gd name="connsiteX23" fmla="*/ 3971925 w 4271962"/>
              <a:gd name="connsiteY23" fmla="*/ 0 h 962025"/>
              <a:gd name="connsiteX24" fmla="*/ 4129087 w 4271962"/>
              <a:gd name="connsiteY24" fmla="*/ 652463 h 962025"/>
              <a:gd name="connsiteX25" fmla="*/ 4271962 w 4271962"/>
              <a:gd name="connsiteY25" fmla="*/ 285750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271962" h="962025">
                <a:moveTo>
                  <a:pt x="0" y="776288"/>
                </a:moveTo>
                <a:lnTo>
                  <a:pt x="114300" y="771525"/>
                </a:lnTo>
                <a:lnTo>
                  <a:pt x="276225" y="962025"/>
                </a:lnTo>
                <a:lnTo>
                  <a:pt x="423862" y="890588"/>
                </a:lnTo>
                <a:lnTo>
                  <a:pt x="552450" y="738188"/>
                </a:lnTo>
                <a:lnTo>
                  <a:pt x="838200" y="847725"/>
                </a:lnTo>
                <a:lnTo>
                  <a:pt x="1000125" y="833438"/>
                </a:lnTo>
                <a:lnTo>
                  <a:pt x="1133475" y="666750"/>
                </a:lnTo>
                <a:lnTo>
                  <a:pt x="1562100" y="671513"/>
                </a:lnTo>
                <a:lnTo>
                  <a:pt x="1700212" y="733425"/>
                </a:lnTo>
                <a:lnTo>
                  <a:pt x="1833562" y="628650"/>
                </a:lnTo>
                <a:lnTo>
                  <a:pt x="1976437" y="466725"/>
                </a:lnTo>
                <a:lnTo>
                  <a:pt x="2119312" y="347663"/>
                </a:lnTo>
                <a:lnTo>
                  <a:pt x="2281237" y="338138"/>
                </a:lnTo>
                <a:lnTo>
                  <a:pt x="2405062" y="219075"/>
                </a:lnTo>
                <a:lnTo>
                  <a:pt x="2552700" y="290513"/>
                </a:lnTo>
                <a:lnTo>
                  <a:pt x="2828925" y="61913"/>
                </a:lnTo>
                <a:lnTo>
                  <a:pt x="2981325" y="309563"/>
                </a:lnTo>
                <a:lnTo>
                  <a:pt x="3124200" y="447675"/>
                </a:lnTo>
                <a:lnTo>
                  <a:pt x="3271837" y="400050"/>
                </a:lnTo>
                <a:lnTo>
                  <a:pt x="3567112" y="171450"/>
                </a:lnTo>
                <a:lnTo>
                  <a:pt x="3686175" y="114300"/>
                </a:lnTo>
                <a:lnTo>
                  <a:pt x="3838575" y="109538"/>
                </a:lnTo>
                <a:lnTo>
                  <a:pt x="3971925" y="0"/>
                </a:lnTo>
                <a:lnTo>
                  <a:pt x="4129087" y="652463"/>
                </a:lnTo>
                <a:lnTo>
                  <a:pt x="4271962" y="285750"/>
                </a:lnTo>
              </a:path>
            </a:pathLst>
          </a:custGeom>
          <a:noFill/>
          <a:ln w="57150">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52"/>
          <p:cNvSpPr>
            <a:spLocks noChangeAspect="1" noChangeArrowheads="1"/>
          </p:cNvSpPr>
          <p:nvPr/>
        </p:nvSpPr>
        <p:spPr bwMode="auto">
          <a:xfrm>
            <a:off x="6538611" y="4327673"/>
            <a:ext cx="628377"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solidFill>
                  <a:srgbClr val="C00000"/>
                </a:solidFill>
                <a:latin typeface="Times New Roman" pitchFamily="18" charset="0"/>
                <a:cs typeface="Times New Roman" pitchFamily="18" charset="0"/>
              </a:rPr>
              <a:t>Mexico</a:t>
            </a:r>
            <a:endParaRPr kumimoji="0" lang="en-US" b="1" i="1" baseline="-25000" dirty="0">
              <a:solidFill>
                <a:srgbClr val="C00000"/>
              </a:solidFill>
              <a:latin typeface="Times New Roman" pitchFamily="18" charset="0"/>
              <a:cs typeface="Times New Roman" pitchFamily="18" charset="0"/>
            </a:endParaRPr>
          </a:p>
        </p:txBody>
      </p:sp>
      <p:sp>
        <p:nvSpPr>
          <p:cNvPr id="87" name="Rectangle 52"/>
          <p:cNvSpPr>
            <a:spLocks noChangeAspect="1" noChangeArrowheads="1"/>
          </p:cNvSpPr>
          <p:nvPr/>
        </p:nvSpPr>
        <p:spPr bwMode="auto">
          <a:xfrm>
            <a:off x="5805186" y="2700773"/>
            <a:ext cx="660437"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dirty="0" smtClean="0">
                <a:solidFill>
                  <a:schemeClr val="accent6">
                    <a:lumMod val="60000"/>
                    <a:lumOff val="40000"/>
                  </a:schemeClr>
                </a:solidFill>
                <a:latin typeface="Times New Roman" pitchFamily="18" charset="0"/>
                <a:cs typeface="Times New Roman" pitchFamily="18" charset="0"/>
              </a:rPr>
              <a:t>Canada</a:t>
            </a:r>
            <a:endParaRPr kumimoji="0" lang="en-US" b="1" i="1" baseline="-25000" dirty="0">
              <a:solidFill>
                <a:schemeClr val="accent6">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97384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wipe(left)">
                                      <p:cBhvr>
                                        <p:cTn id="7" dur="500"/>
                                        <p:tgtEl>
                                          <p:spTgt spid="6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9569" y="484695"/>
            <a:ext cx="8904855" cy="653764"/>
          </a:xfrm>
          <a:prstGeom prst="rect">
            <a:avLst/>
          </a:prstGeom>
        </p:spPr>
        <p:txBody>
          <a:bodyPr/>
          <a:lstStyle>
            <a:lvl1pPr algn="l" defTabSz="457200" rtl="0" eaLnBrk="1" latinLnBrk="0" hangingPunct="1">
              <a:spcBef>
                <a:spcPct val="0"/>
              </a:spcBef>
              <a:buNone/>
              <a:defRPr sz="3800" kern="1200">
                <a:solidFill>
                  <a:schemeClr val="bg1"/>
                </a:solidFill>
                <a:latin typeface="Century Schoolbook" pitchFamily="18" charset="0"/>
                <a:ea typeface="+mj-ea"/>
                <a:cs typeface="Times New Roman" pitchFamily="18" charset="0"/>
              </a:defRPr>
            </a:lvl1pPr>
          </a:lstStyle>
          <a:p>
            <a:r>
              <a:rPr lang="en-US" dirty="0"/>
              <a:t>Trade Openness, Income, and Growth</a:t>
            </a:r>
          </a:p>
        </p:txBody>
      </p:sp>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Today, less developed countries are often at the forefront of those pushing for greater trade openness, while high-income countries often impose restrictions in order to protect various domestic industrial interests and preserve their farm subsidy programs. </a:t>
            </a:r>
          </a:p>
        </p:txBody>
      </p:sp>
    </p:spTree>
    <p:extLst>
      <p:ext uri="{BB962C8B-B14F-4D97-AF65-F5344CB8AC3E}">
        <p14:creationId xmlns:p14="http://schemas.microsoft.com/office/powerpoint/2010/main" val="40010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a:t>
            </a:r>
            <a:r>
              <a:rPr lang="en-US" sz="2600" i="1" dirty="0" smtClean="0">
                <a:solidFill>
                  <a:srgbClr val="32302A"/>
                </a:solidFill>
              </a:rPr>
              <a:t>If </a:t>
            </a:r>
            <a:r>
              <a:rPr lang="en-US" sz="2600" i="1" dirty="0">
                <a:solidFill>
                  <a:srgbClr val="32302A"/>
                </a:solidFill>
              </a:rPr>
              <a:t>the revenue collected by the government </a:t>
            </a:r>
            <a:r>
              <a:rPr lang="en-US" sz="2600" i="1" dirty="0" smtClean="0">
                <a:solidFill>
                  <a:srgbClr val="32302A"/>
                </a:solidFill>
              </a:rPr>
              <a:t>is taken </a:t>
            </a:r>
            <a:r>
              <a:rPr lang="en-US" sz="2600" i="1" dirty="0">
                <a:solidFill>
                  <a:srgbClr val="32302A"/>
                </a:solidFill>
              </a:rPr>
              <a:t>into account</a:t>
            </a:r>
            <a:r>
              <a:rPr lang="en-US" sz="2600" i="1" dirty="0" smtClean="0">
                <a:solidFill>
                  <a:srgbClr val="32302A"/>
                </a:solidFill>
              </a:rPr>
              <a:t>, a </a:t>
            </a:r>
            <a:r>
              <a:rPr lang="en-US" sz="2600" i="1" dirty="0">
                <a:solidFill>
                  <a:srgbClr val="32302A"/>
                </a:solidFill>
              </a:rPr>
              <a:t>tariff has no net </a:t>
            </a:r>
            <a:r>
              <a:rPr lang="en-US" sz="2600" i="1" dirty="0" smtClean="0">
                <a:solidFill>
                  <a:srgbClr val="32302A"/>
                </a:solidFill>
              </a:rPr>
              <a:t>impact on </a:t>
            </a:r>
            <a:r>
              <a:rPr lang="en-US" sz="2600" i="1" dirty="0">
                <a:solidFill>
                  <a:srgbClr val="32302A"/>
                </a:solidFill>
              </a:rPr>
              <a:t>the welfare of a society</a:t>
            </a:r>
            <a:r>
              <a:rPr lang="en-US" sz="2600" i="1" dirty="0" smtClean="0">
                <a:solidFill>
                  <a:srgbClr val="32302A"/>
                </a:solidFill>
              </a:rPr>
              <a:t>.</a:t>
            </a:r>
            <a:r>
              <a:rPr lang="en-US" sz="2600" dirty="0" smtClean="0">
                <a:solidFill>
                  <a:srgbClr val="32302A"/>
                </a:solidFill>
              </a:rPr>
              <a:t>”</a:t>
            </a:r>
          </a:p>
          <a:p>
            <a:pPr marL="0" indent="0">
              <a:buNone/>
            </a:pPr>
            <a:r>
              <a:rPr lang="en-US" sz="2600" dirty="0">
                <a:solidFill>
                  <a:srgbClr val="32302A"/>
                </a:solidFill>
              </a:rPr>
              <a:t> </a:t>
            </a:r>
            <a:r>
              <a:rPr lang="en-US" sz="2600" dirty="0" smtClean="0">
                <a:solidFill>
                  <a:srgbClr val="32302A"/>
                </a:solidFill>
              </a:rPr>
              <a:t>     -- </a:t>
            </a:r>
            <a:r>
              <a:rPr lang="en-US" sz="2600" dirty="0">
                <a:solidFill>
                  <a:srgbClr val="32302A"/>
                </a:solidFill>
              </a:rPr>
              <a:t>Is this statement true? </a:t>
            </a:r>
            <a:endParaRPr lang="en-US" sz="2600" dirty="0" smtClean="0">
              <a:solidFill>
                <a:srgbClr val="32302A"/>
              </a:solidFill>
            </a:endParaRPr>
          </a:p>
          <a:p>
            <a:pPr marL="347663" indent="-347663">
              <a:buNone/>
            </a:pPr>
            <a:r>
              <a:rPr lang="en-US" sz="2600" dirty="0" smtClean="0">
                <a:solidFill>
                  <a:srgbClr val="32302A"/>
                </a:solidFill>
              </a:rPr>
              <a:t>2. Politicians </a:t>
            </a:r>
            <a:r>
              <a:rPr lang="en-US" sz="2600" dirty="0">
                <a:solidFill>
                  <a:srgbClr val="32302A"/>
                </a:solidFill>
              </a:rPr>
              <a:t>have a strong incentive to support restrictions that limit international trade because </a:t>
            </a:r>
          </a:p>
          <a:p>
            <a:pPr marL="630238" indent="-282575">
              <a:buNone/>
            </a:pPr>
            <a:r>
              <a:rPr lang="en-US" sz="2600" dirty="0">
                <a:solidFill>
                  <a:srgbClr val="32302A"/>
                </a:solidFill>
              </a:rPr>
              <a:t>a. trade restrictions generally benefit all, or nearly all, voters.</a:t>
            </a:r>
          </a:p>
          <a:p>
            <a:pPr marL="630238" indent="-282575">
              <a:buNone/>
            </a:pPr>
            <a:r>
              <a:rPr lang="en-US" sz="2600" dirty="0">
                <a:solidFill>
                  <a:srgbClr val="32302A"/>
                </a:solidFill>
              </a:rPr>
              <a:t>b.	trade restrictions generally provide highly visible, concentrated benefits for a relatively small number of people while imposing hard-to-identify-costs on others. 	 </a:t>
            </a:r>
          </a:p>
        </p:txBody>
      </p:sp>
    </p:spTree>
    <p:extLst>
      <p:ext uri="{BB962C8B-B14F-4D97-AF65-F5344CB8AC3E}">
        <p14:creationId xmlns:p14="http://schemas.microsoft.com/office/powerpoint/2010/main" val="31558487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514350" indent="-514350">
              <a:buAutoNum type="arabicPeriod" startAt="3"/>
            </a:pPr>
            <a:r>
              <a:rPr lang="en-US" sz="2600" dirty="0" smtClean="0">
                <a:solidFill>
                  <a:schemeClr val="tx1"/>
                </a:solidFill>
              </a:rPr>
              <a:t>The </a:t>
            </a:r>
            <a:r>
              <a:rPr lang="en-US" sz="2600" dirty="0">
                <a:solidFill>
                  <a:schemeClr val="tx1"/>
                </a:solidFill>
              </a:rPr>
              <a:t>imposition of tariffs, quotas, &amp; other trade barriers are often referred to as protectionist policies.  Who is being protected?  What are they being protected from? </a:t>
            </a:r>
            <a:endParaRPr lang="en-US" sz="2600" dirty="0" smtClean="0">
              <a:solidFill>
                <a:schemeClr val="tx1"/>
              </a:solidFill>
            </a:endParaRPr>
          </a:p>
          <a:p>
            <a:pPr marL="514350" indent="-514350">
              <a:buAutoNum type="arabicPeriod" startAt="3"/>
            </a:pPr>
            <a:r>
              <a:rPr lang="en-US" sz="2600" dirty="0" smtClean="0">
                <a:solidFill>
                  <a:schemeClr val="tx1"/>
                </a:solidFill>
              </a:rPr>
              <a:t>“</a:t>
            </a:r>
            <a:r>
              <a:rPr lang="en-US" sz="2600" i="1" dirty="0">
                <a:solidFill>
                  <a:schemeClr val="tx1"/>
                </a:solidFill>
              </a:rPr>
              <a:t>Exports are good. They create jobs and </a:t>
            </a:r>
            <a:r>
              <a:rPr lang="en-US" sz="2600" i="1" dirty="0" smtClean="0">
                <a:solidFill>
                  <a:schemeClr val="tx1"/>
                </a:solidFill>
              </a:rPr>
              <a:t>help make </a:t>
            </a:r>
            <a:r>
              <a:rPr lang="en-US" sz="2600" i="1" dirty="0">
                <a:solidFill>
                  <a:schemeClr val="tx1"/>
                </a:solidFill>
              </a:rPr>
              <a:t>America </a:t>
            </a:r>
            <a:r>
              <a:rPr lang="en-US" sz="2600" i="1" dirty="0" smtClean="0">
                <a:solidFill>
                  <a:schemeClr val="tx1"/>
                </a:solidFill>
              </a:rPr>
              <a:t/>
            </a:r>
            <a:br>
              <a:rPr lang="en-US" sz="2600" i="1" dirty="0" smtClean="0">
                <a:solidFill>
                  <a:schemeClr val="tx1"/>
                </a:solidFill>
              </a:rPr>
            </a:br>
            <a:r>
              <a:rPr lang="en-US" sz="2600" i="1" dirty="0" smtClean="0">
                <a:solidFill>
                  <a:schemeClr val="tx1"/>
                </a:solidFill>
              </a:rPr>
              <a:t>  prosperous</a:t>
            </a:r>
            <a:r>
              <a:rPr lang="en-US" sz="2600" i="1" dirty="0">
                <a:solidFill>
                  <a:schemeClr val="tx1"/>
                </a:solidFill>
              </a:rPr>
              <a:t>. On the other hand</a:t>
            </a:r>
            <a:r>
              <a:rPr lang="en-US" sz="2600" i="1" dirty="0" smtClean="0">
                <a:solidFill>
                  <a:schemeClr val="tx1"/>
                </a:solidFill>
              </a:rPr>
              <a:t>, imports </a:t>
            </a:r>
            <a:r>
              <a:rPr lang="en-US" sz="2600" i="1" dirty="0">
                <a:solidFill>
                  <a:schemeClr val="tx1"/>
                </a:solidFill>
              </a:rPr>
              <a:t>destroy jobs and </a:t>
            </a:r>
            <a:r>
              <a:rPr lang="en-US" sz="2600" i="1" dirty="0" smtClean="0">
                <a:solidFill>
                  <a:schemeClr val="tx1"/>
                </a:solidFill>
              </a:rPr>
              <a:t/>
            </a:r>
            <a:br>
              <a:rPr lang="en-US" sz="2600" i="1" dirty="0" smtClean="0">
                <a:solidFill>
                  <a:schemeClr val="tx1"/>
                </a:solidFill>
              </a:rPr>
            </a:br>
            <a:r>
              <a:rPr lang="en-US" sz="2600" i="1" dirty="0" smtClean="0">
                <a:solidFill>
                  <a:schemeClr val="tx1"/>
                </a:solidFill>
              </a:rPr>
              <a:t>  reduce </a:t>
            </a:r>
            <a:r>
              <a:rPr lang="en-US" sz="2600" i="1" dirty="0">
                <a:solidFill>
                  <a:schemeClr val="tx1"/>
                </a:solidFill>
              </a:rPr>
              <a:t>our </a:t>
            </a:r>
            <a:r>
              <a:rPr lang="en-US" sz="2600" i="1" dirty="0" smtClean="0">
                <a:solidFill>
                  <a:schemeClr val="tx1"/>
                </a:solidFill>
              </a:rPr>
              <a:t>standard of </a:t>
            </a:r>
            <a:r>
              <a:rPr lang="en-US" sz="2600" i="1" dirty="0">
                <a:solidFill>
                  <a:schemeClr val="tx1"/>
                </a:solidFill>
              </a:rPr>
              <a:t>living.</a:t>
            </a:r>
            <a:r>
              <a:rPr lang="en-US" sz="2600" dirty="0">
                <a:solidFill>
                  <a:schemeClr val="tx1"/>
                </a:solidFill>
              </a:rPr>
              <a:t>” Do you agree or disagree? </a:t>
            </a:r>
          </a:p>
          <a:p>
            <a:pPr marL="514350" indent="-514350">
              <a:buAutoNum type="arabicPeriod" startAt="3"/>
            </a:pPr>
            <a:r>
              <a:rPr lang="en-US" sz="2600" dirty="0" smtClean="0">
                <a:solidFill>
                  <a:schemeClr val="tx1"/>
                </a:solidFill>
              </a:rPr>
              <a:t>“</a:t>
            </a:r>
            <a:r>
              <a:rPr lang="en-US" sz="2600" i="1" dirty="0">
                <a:solidFill>
                  <a:schemeClr val="tx1"/>
                </a:solidFill>
              </a:rPr>
              <a:t>Policies that reduce the volume of </a:t>
            </a:r>
            <a:r>
              <a:rPr lang="en-US" sz="2600" i="1" dirty="0" smtClean="0">
                <a:solidFill>
                  <a:schemeClr val="tx1"/>
                </a:solidFill>
              </a:rPr>
              <a:t>imports will </a:t>
            </a:r>
            <a:r>
              <a:rPr lang="en-US" sz="2600" i="1" dirty="0">
                <a:solidFill>
                  <a:schemeClr val="tx1"/>
                </a:solidFill>
              </a:rPr>
              <a:t>also reduce </a:t>
            </a:r>
            <a:r>
              <a:rPr lang="en-US" sz="2600" i="1" dirty="0" smtClean="0">
                <a:solidFill>
                  <a:schemeClr val="tx1"/>
                </a:solidFill>
              </a:rPr>
              <a:t>  </a:t>
            </a:r>
            <a:br>
              <a:rPr lang="en-US" sz="2600" i="1" dirty="0" smtClean="0">
                <a:solidFill>
                  <a:schemeClr val="tx1"/>
                </a:solidFill>
              </a:rPr>
            </a:br>
            <a:r>
              <a:rPr lang="en-US" sz="2600" i="1" dirty="0" smtClean="0">
                <a:solidFill>
                  <a:schemeClr val="tx1"/>
                </a:solidFill>
              </a:rPr>
              <a:t>  the </a:t>
            </a:r>
            <a:r>
              <a:rPr lang="en-US" sz="2600" i="1" dirty="0">
                <a:solidFill>
                  <a:schemeClr val="tx1"/>
                </a:solidFill>
              </a:rPr>
              <a:t>volume of exports.</a:t>
            </a:r>
            <a:r>
              <a:rPr lang="en-US" sz="2600" dirty="0">
                <a:solidFill>
                  <a:schemeClr val="tx1"/>
                </a:solidFill>
              </a:rPr>
              <a:t>” </a:t>
            </a:r>
            <a:r>
              <a:rPr lang="en-US" sz="2600" dirty="0" smtClean="0">
                <a:solidFill>
                  <a:schemeClr val="tx1"/>
                </a:solidFill>
              </a:rPr>
              <a:t> -- </a:t>
            </a:r>
            <a:r>
              <a:rPr lang="en-US" sz="2600" dirty="0">
                <a:solidFill>
                  <a:schemeClr val="tx1"/>
                </a:solidFill>
              </a:rPr>
              <a:t>Is this statement true? </a:t>
            </a:r>
            <a:endParaRPr lang="en-US" sz="2600" dirty="0" smtClean="0">
              <a:solidFill>
                <a:schemeClr val="tx1"/>
              </a:solidFill>
            </a:endParaRPr>
          </a:p>
          <a:p>
            <a:pPr marL="514350" indent="-514350">
              <a:buFont typeface="Arial"/>
              <a:buAutoNum type="arabicPeriod" startAt="3"/>
            </a:pPr>
            <a:r>
              <a:rPr lang="en-US" sz="2600" dirty="0" smtClean="0">
                <a:solidFill>
                  <a:schemeClr val="tx1"/>
                </a:solidFill>
                <a:ea typeface="Times New Roman" pitchFamily="-107" charset="0"/>
                <a:cs typeface="Times New Roman" pitchFamily="-107" charset="0"/>
              </a:rPr>
              <a:t>Why </a:t>
            </a:r>
            <a:r>
              <a:rPr lang="en-US" sz="2600" dirty="0">
                <a:solidFill>
                  <a:schemeClr val="tx1"/>
                </a:solidFill>
                <a:ea typeface="Times New Roman" pitchFamily="-107" charset="0"/>
                <a:cs typeface="Times New Roman" pitchFamily="-107" charset="0"/>
              </a:rPr>
              <a:t>would political officials want to prohibit their citizens from trading with foreigners?  </a:t>
            </a:r>
          </a:p>
        </p:txBody>
      </p:sp>
    </p:spTree>
    <p:extLst>
      <p:ext uri="{BB962C8B-B14F-4D97-AF65-F5344CB8AC3E}">
        <p14:creationId xmlns:p14="http://schemas.microsoft.com/office/powerpoint/2010/main" val="21122917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719861" cy="4403479"/>
          </a:xfrm>
        </p:spPr>
        <p:txBody>
          <a:bodyPr/>
          <a:lstStyle/>
          <a:p>
            <a:pPr marL="347663" indent="-347663">
              <a:spcBef>
                <a:spcPts val="0"/>
              </a:spcBef>
              <a:buNone/>
            </a:pPr>
            <a:r>
              <a:rPr lang="en-US" sz="2500" dirty="0" smtClean="0">
                <a:solidFill>
                  <a:srgbClr val="32302A"/>
                </a:solidFill>
              </a:rPr>
              <a:t>7.	In 2002, the Bush administration imposed tariffs of up to 25% on imported steel products. This action </a:t>
            </a:r>
          </a:p>
          <a:p>
            <a:pPr marL="685800" indent="-338138">
              <a:spcBef>
                <a:spcPts val="0"/>
              </a:spcBef>
              <a:buNone/>
            </a:pPr>
            <a:r>
              <a:rPr lang="en-US" sz="2500" dirty="0" smtClean="0">
                <a:solidFill>
                  <a:srgbClr val="32302A"/>
                </a:solidFill>
              </a:rPr>
              <a:t>a.	reduced the supply of steel in the domestic market and led to higher steel prices.</a:t>
            </a:r>
          </a:p>
          <a:p>
            <a:pPr marL="685800" indent="-338138">
              <a:spcBef>
                <a:spcPts val="0"/>
              </a:spcBef>
              <a:buNone/>
            </a:pPr>
            <a:r>
              <a:rPr lang="en-US" sz="2500" dirty="0" smtClean="0">
                <a:solidFill>
                  <a:srgbClr val="32302A"/>
                </a:solidFill>
              </a:rPr>
              <a:t>b.	increased U.S. employment because it saved jobs in the steel industry. </a:t>
            </a:r>
          </a:p>
          <a:p>
            <a:pPr marL="685800" indent="-338138">
              <a:spcBef>
                <a:spcPts val="0"/>
              </a:spcBef>
              <a:buNone/>
            </a:pPr>
            <a:r>
              <a:rPr lang="en-US" sz="2500" dirty="0" smtClean="0">
                <a:solidFill>
                  <a:srgbClr val="32302A"/>
                </a:solidFill>
              </a:rPr>
              <a:t>c. reduced employment in the U.S. steel container industry because the higher steel prices made it more difficult for them to compete with foreign rivals. </a:t>
            </a:r>
          </a:p>
          <a:p>
            <a:pPr marL="685800" indent="-338138">
              <a:spcBef>
                <a:spcPts val="0"/>
              </a:spcBef>
              <a:buNone/>
            </a:pPr>
            <a:r>
              <a:rPr lang="en-US" sz="2500" dirty="0" smtClean="0">
                <a:solidFill>
                  <a:srgbClr val="32302A"/>
                </a:solidFill>
              </a:rPr>
              <a:t>d. helped George Bush carry the state of Ohio in the 2004 presidential election.</a:t>
            </a:r>
            <a:endParaRPr lang="en-US" sz="2500" dirty="0">
              <a:solidFill>
                <a:srgbClr val="32302A"/>
              </a:solidFill>
            </a:endParaRPr>
          </a:p>
        </p:txBody>
      </p:sp>
    </p:spTree>
    <p:extLst>
      <p:ext uri="{BB962C8B-B14F-4D97-AF65-F5344CB8AC3E}">
        <p14:creationId xmlns:p14="http://schemas.microsoft.com/office/powerpoint/2010/main" val="38315656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18</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a:t>Gains from </a:t>
            </a:r>
            <a:br>
              <a:rPr lang="en-US" dirty="0"/>
            </a:br>
            <a:r>
              <a:rPr lang="en-US" dirty="0"/>
              <a:t>Specialization and Trade </a:t>
            </a:r>
          </a:p>
        </p:txBody>
      </p:sp>
    </p:spTree>
    <p:extLst>
      <p:ext uri="{BB962C8B-B14F-4D97-AF65-F5344CB8AC3E}">
        <p14:creationId xmlns:p14="http://schemas.microsoft.com/office/powerpoint/2010/main" val="1170459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22961"/>
            <a:ext cx="8932985" cy="509320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28079"/>
            <a:ext cx="8904855" cy="667450"/>
          </a:xfrm>
        </p:spPr>
        <p:txBody>
          <a:bodyPr/>
          <a:lstStyle/>
          <a:p>
            <a:r>
              <a:rPr lang="en-US" dirty="0"/>
              <a:t>Gains from Trade:  An Overview</a:t>
            </a:r>
          </a:p>
        </p:txBody>
      </p:sp>
      <p:sp>
        <p:nvSpPr>
          <p:cNvPr id="3" name="Content Placeholder 2"/>
          <p:cNvSpPr>
            <a:spLocks noGrp="1"/>
          </p:cNvSpPr>
          <p:nvPr>
            <p:ph idx="1"/>
          </p:nvPr>
        </p:nvSpPr>
        <p:spPr>
          <a:xfrm>
            <a:off x="140675" y="868682"/>
            <a:ext cx="8883750" cy="4498846"/>
          </a:xfrm>
        </p:spPr>
        <p:txBody>
          <a:bodyPr/>
          <a:lstStyle/>
          <a:p>
            <a:pPr marL="231775" indent="-231775"/>
            <a:r>
              <a:rPr lang="en-US" sz="2500" dirty="0">
                <a:solidFill>
                  <a:srgbClr val="32302A"/>
                </a:solidFill>
              </a:rPr>
              <a:t>Most international trade is not between the governments of different nations but rather between the people </a:t>
            </a:r>
            <a:r>
              <a:rPr lang="en-US" sz="2500" dirty="0" smtClean="0">
                <a:solidFill>
                  <a:srgbClr val="32302A"/>
                </a:solidFill>
              </a:rPr>
              <a:t>and </a:t>
            </a:r>
            <a:r>
              <a:rPr lang="en-US" sz="2500" dirty="0">
                <a:solidFill>
                  <a:srgbClr val="32302A"/>
                </a:solidFill>
              </a:rPr>
              <a:t>firms located in different countries.</a:t>
            </a:r>
          </a:p>
          <a:p>
            <a:pPr marL="231775" indent="-231775"/>
            <a:r>
              <a:rPr lang="en-US" sz="2500" dirty="0">
                <a:solidFill>
                  <a:srgbClr val="32302A"/>
                </a:solidFill>
              </a:rPr>
              <a:t>Like other voluntary exchanges, international trade occurs because both the buyer and </a:t>
            </a:r>
            <a:r>
              <a:rPr lang="en-US" sz="2500" dirty="0" smtClean="0">
                <a:solidFill>
                  <a:srgbClr val="32302A"/>
                </a:solidFill>
              </a:rPr>
              <a:t>seller </a:t>
            </a:r>
            <a:r>
              <a:rPr lang="en-US" sz="2500" dirty="0">
                <a:solidFill>
                  <a:srgbClr val="32302A"/>
                </a:solidFill>
              </a:rPr>
              <a:t>expect to gain, and generally do.</a:t>
            </a:r>
          </a:p>
          <a:p>
            <a:pPr marL="631825" lvl="1" indent="-231775"/>
            <a:r>
              <a:rPr lang="en-US" sz="2500" dirty="0">
                <a:solidFill>
                  <a:srgbClr val="32302A"/>
                </a:solidFill>
              </a:rPr>
              <a:t>If both parties did not expect to gain, they would not agree to the exchange.</a:t>
            </a:r>
          </a:p>
          <a:p>
            <a:pPr marL="231775" indent="-231775"/>
            <a:r>
              <a:rPr lang="en-US" sz="2500" dirty="0">
                <a:solidFill>
                  <a:srgbClr val="32302A"/>
                </a:solidFill>
              </a:rPr>
              <a:t>With </a:t>
            </a:r>
            <a:r>
              <a:rPr lang="en-US" sz="2500" dirty="0" smtClean="0">
                <a:solidFill>
                  <a:srgbClr val="32302A"/>
                </a:solidFill>
              </a:rPr>
              <a:t>trade</a:t>
            </a:r>
            <a:r>
              <a:rPr lang="en-US" sz="2500" dirty="0">
                <a:solidFill>
                  <a:srgbClr val="32302A"/>
                </a:solidFill>
              </a:rPr>
              <a:t>, a country’s residents can gain by specializing in the production of goods they can produce economically.  </a:t>
            </a:r>
          </a:p>
          <a:p>
            <a:pPr marL="631825" lvl="1" indent="-231775"/>
            <a:r>
              <a:rPr lang="en-US" sz="2500" dirty="0">
                <a:solidFill>
                  <a:srgbClr val="32302A"/>
                </a:solidFill>
              </a:rPr>
              <a:t>They can sell those goods in the world market and use the proceeds to import goods that would be expensive to produce domestically. </a:t>
            </a:r>
          </a:p>
        </p:txBody>
      </p:sp>
    </p:spTree>
    <p:extLst>
      <p:ext uri="{BB962C8B-B14F-4D97-AF65-F5344CB8AC3E}">
        <p14:creationId xmlns:p14="http://schemas.microsoft.com/office/powerpoint/2010/main" val="56218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4695"/>
            <a:ext cx="8904855" cy="667450"/>
          </a:xfrm>
        </p:spPr>
        <p:txBody>
          <a:bodyPr/>
          <a:lstStyle/>
          <a:p>
            <a:r>
              <a:rPr lang="en-US" dirty="0"/>
              <a:t>Law of Comparative Advantage</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400" b="1" i="1" dirty="0">
                <a:solidFill>
                  <a:srgbClr val="32302A"/>
                </a:solidFill>
              </a:rPr>
              <a:t>Law of Comparative Advantage</a:t>
            </a:r>
            <a:r>
              <a:rPr lang="en-US" sz="2400" dirty="0">
                <a:solidFill>
                  <a:srgbClr val="32302A"/>
                </a:solidFill>
              </a:rPr>
              <a:t>:</a:t>
            </a:r>
            <a:br>
              <a:rPr lang="en-US" sz="2400" dirty="0">
                <a:solidFill>
                  <a:srgbClr val="32302A"/>
                </a:solidFill>
              </a:rPr>
            </a:br>
            <a:r>
              <a:rPr lang="en-US" sz="2400" dirty="0">
                <a:solidFill>
                  <a:srgbClr val="32302A"/>
                </a:solidFill>
              </a:rPr>
              <a:t>A group of individuals, regions, or nations can produce a larger joint output if each specializes in the production of goods in which it is a low-opportunity cost producer and trades for goods for which it is a high opportunity cost producer.</a:t>
            </a:r>
          </a:p>
        </p:txBody>
      </p:sp>
    </p:spTree>
    <p:extLst>
      <p:ext uri="{BB962C8B-B14F-4D97-AF65-F5344CB8AC3E}">
        <p14:creationId xmlns:p14="http://schemas.microsoft.com/office/powerpoint/2010/main" val="347808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72770"/>
            <a:ext cx="8932985" cy="434340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5551"/>
            <a:ext cx="8904855" cy="667450"/>
          </a:xfrm>
        </p:spPr>
        <p:txBody>
          <a:bodyPr/>
          <a:lstStyle/>
          <a:p>
            <a:r>
              <a:rPr lang="en-US" dirty="0"/>
              <a:t>Gains from Specialization and Trade</a:t>
            </a:r>
          </a:p>
        </p:txBody>
      </p:sp>
      <p:sp>
        <p:nvSpPr>
          <p:cNvPr id="3" name="Content Placeholder 2"/>
          <p:cNvSpPr>
            <a:spLocks noGrp="1"/>
          </p:cNvSpPr>
          <p:nvPr>
            <p:ph idx="1"/>
          </p:nvPr>
        </p:nvSpPr>
        <p:spPr>
          <a:xfrm>
            <a:off x="140675" y="1536194"/>
            <a:ext cx="8883750" cy="4498846"/>
          </a:xfrm>
        </p:spPr>
        <p:txBody>
          <a:bodyPr/>
          <a:lstStyle/>
          <a:p>
            <a:pPr marL="231775" indent="-231775"/>
            <a:r>
              <a:rPr lang="en-US" sz="2600" dirty="0">
                <a:solidFill>
                  <a:srgbClr val="32302A"/>
                </a:solidFill>
              </a:rPr>
              <a:t>International trade leads to mutual gain because it allows each country to specialize more fully in the production of those things that it does best according to the </a:t>
            </a:r>
            <a:r>
              <a:rPr lang="en-US" sz="2600" i="1" u="sng" dirty="0">
                <a:solidFill>
                  <a:srgbClr val="32302A"/>
                </a:solidFill>
              </a:rPr>
              <a:t>law of comparative advantage</a:t>
            </a:r>
            <a:r>
              <a:rPr lang="en-US" sz="2600" dirty="0">
                <a:solidFill>
                  <a:srgbClr val="32302A"/>
                </a:solidFill>
              </a:rPr>
              <a:t>. </a:t>
            </a:r>
          </a:p>
          <a:p>
            <a:pPr marL="231775" indent="-231775"/>
            <a:r>
              <a:rPr lang="en-US" sz="2600" dirty="0">
                <a:solidFill>
                  <a:srgbClr val="32302A"/>
                </a:solidFill>
              </a:rPr>
              <a:t>Trade makes it possible for each country to use more of its resources to produce those goods and services that it can produce at a relatively low cost. </a:t>
            </a:r>
          </a:p>
          <a:p>
            <a:pPr marL="231775" indent="-231775"/>
            <a:r>
              <a:rPr lang="en-US" sz="2600" dirty="0">
                <a:solidFill>
                  <a:srgbClr val="32302A"/>
                </a:solidFill>
              </a:rPr>
              <a:t>With trade, it will be possible for the trading partners to consume a bundle of goods that it would be impossible for them to produce domestically. </a:t>
            </a:r>
          </a:p>
        </p:txBody>
      </p:sp>
    </p:spTree>
    <p:extLst>
      <p:ext uri="{BB962C8B-B14F-4D97-AF65-F5344CB8AC3E}">
        <p14:creationId xmlns:p14="http://schemas.microsoft.com/office/powerpoint/2010/main" val="142051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The Importance of Economic Growth</a:t>
            </a:r>
          </a:p>
        </p:txBody>
      </p:sp>
      <p:sp>
        <p:nvSpPr>
          <p:cNvPr id="61" name="Text Box 10"/>
          <p:cNvSpPr txBox="1">
            <a:spLocks noChangeArrowheads="1"/>
          </p:cNvSpPr>
          <p:nvPr/>
        </p:nvSpPr>
        <p:spPr bwMode="auto">
          <a:xfrm>
            <a:off x="73111" y="1416185"/>
            <a:ext cx="4206281" cy="443198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000" dirty="0">
                <a:latin typeface="Times New Roman" pitchFamily="18" charset="0"/>
                <a:cs typeface="Times New Roman" pitchFamily="18" charset="0"/>
              </a:rPr>
              <a:t>Columns (1)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(2) indicate the daily per worker output of the food and clothing industry in the U.S. </a:t>
            </a:r>
            <a:r>
              <a:rPr lang="en-US" sz="2000" dirty="0" smtClean="0">
                <a:latin typeface="Times New Roman" pitchFamily="18" charset="0"/>
                <a:cs typeface="Times New Roman" pitchFamily="18" charset="0"/>
              </a:rPr>
              <a:t>&amp; </a:t>
            </a:r>
            <a:r>
              <a:rPr lang="en-US" sz="2000" dirty="0">
                <a:latin typeface="Times New Roman" pitchFamily="18" charset="0"/>
                <a:cs typeface="Times New Roman" pitchFamily="18" charset="0"/>
              </a:rPr>
              <a:t>Japan</a:t>
            </a:r>
            <a:r>
              <a:rPr lang="en-US" sz="20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000" dirty="0">
                <a:latin typeface="Times New Roman" pitchFamily="18" charset="0"/>
                <a:cs typeface="Times New Roman" pitchFamily="18" charset="0"/>
              </a:rPr>
              <a:t>If the U.S. moves 3 workers from clothing to food, it produces 6 more units of food and only 3 fewer of clothing.</a:t>
            </a:r>
          </a:p>
          <a:p>
            <a:pPr marL="115888" indent="-115888">
              <a:lnSpc>
                <a:spcPct val="90000"/>
              </a:lnSpc>
              <a:spcBef>
                <a:spcPct val="50000"/>
              </a:spcBef>
              <a:buFontTx/>
              <a:buChar char="•"/>
            </a:pPr>
            <a:r>
              <a:rPr lang="en-US" sz="2000" dirty="0">
                <a:latin typeface="Times New Roman" pitchFamily="18" charset="0"/>
                <a:cs typeface="Times New Roman" pitchFamily="18" charset="0"/>
              </a:rPr>
              <a:t>If Japan moves 1 worker from food to clothing, it produces 9 more units of clothing and only 3 fewer of food.</a:t>
            </a:r>
          </a:p>
          <a:p>
            <a:pPr marL="115888" indent="-115888">
              <a:lnSpc>
                <a:spcPct val="90000"/>
              </a:lnSpc>
              <a:spcBef>
                <a:spcPct val="50000"/>
              </a:spcBef>
              <a:buFontTx/>
              <a:buChar char="•"/>
            </a:pPr>
            <a:r>
              <a:rPr lang="en-US" sz="2000" dirty="0">
                <a:latin typeface="Times New Roman" pitchFamily="18" charset="0"/>
                <a:cs typeface="Times New Roman" pitchFamily="18" charset="0"/>
              </a:rPr>
              <a:t>With such a reallocation of labor, the U.S. and Japan are able to increase their aggregate output of both food and clothing</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cxnSp>
        <p:nvCxnSpPr>
          <p:cNvPr id="92" name="Straight Connector 91"/>
          <p:cNvCxnSpPr/>
          <p:nvPr/>
        </p:nvCxnSpPr>
        <p:spPr>
          <a:xfrm>
            <a:off x="4365817"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5" name="Rectangle 5"/>
          <p:cNvSpPr>
            <a:spLocks noChangeArrowheads="1"/>
          </p:cNvSpPr>
          <p:nvPr/>
        </p:nvSpPr>
        <p:spPr bwMode="auto">
          <a:xfrm>
            <a:off x="4597844" y="2987675"/>
            <a:ext cx="944563" cy="246221"/>
          </a:xfrm>
          <a:prstGeom prst="rect">
            <a:avLst/>
          </a:prstGeom>
          <a:noFill/>
          <a:ln w="9525">
            <a:noFill/>
            <a:miter lim="800000"/>
            <a:headEnd/>
            <a:tailEnd/>
          </a:ln>
        </p:spPr>
        <p:txBody>
          <a:bodyPr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Country</a:t>
            </a:r>
            <a:endParaRPr kumimoji="0" lang="en-US" sz="1600" b="0">
              <a:solidFill>
                <a:schemeClr val="tx1"/>
              </a:solidFill>
              <a:latin typeface="Times New Roman" pitchFamily="18" charset="0"/>
              <a:cs typeface="Times New Roman" pitchFamily="18" charset="0"/>
            </a:endParaRPr>
          </a:p>
        </p:txBody>
      </p:sp>
      <p:sp>
        <p:nvSpPr>
          <p:cNvPr id="46" name="Rectangle 7"/>
          <p:cNvSpPr>
            <a:spLocks noChangeArrowheads="1"/>
          </p:cNvSpPr>
          <p:nvPr/>
        </p:nvSpPr>
        <p:spPr bwMode="auto">
          <a:xfrm>
            <a:off x="4593081" y="3387725"/>
            <a:ext cx="36388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smtClean="0">
                <a:solidFill>
                  <a:srgbClr val="000000"/>
                </a:solidFill>
                <a:latin typeface="Times New Roman" pitchFamily="18" charset="0"/>
                <a:cs typeface="Times New Roman" pitchFamily="18" charset="0"/>
              </a:rPr>
              <a:t>U.S.</a:t>
            </a:r>
            <a:endParaRPr kumimoji="0" lang="en-US" sz="1600" b="0" dirty="0">
              <a:solidFill>
                <a:schemeClr val="tx1"/>
              </a:solidFill>
              <a:latin typeface="Times New Roman" pitchFamily="18" charset="0"/>
              <a:cs typeface="Times New Roman" pitchFamily="18" charset="0"/>
            </a:endParaRPr>
          </a:p>
        </p:txBody>
      </p:sp>
      <p:sp>
        <p:nvSpPr>
          <p:cNvPr id="47" name="Rectangle 8"/>
          <p:cNvSpPr>
            <a:spLocks noChangeArrowheads="1"/>
          </p:cNvSpPr>
          <p:nvPr/>
        </p:nvSpPr>
        <p:spPr bwMode="auto">
          <a:xfrm>
            <a:off x="4593081" y="3657600"/>
            <a:ext cx="51937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Japan </a:t>
            </a:r>
            <a:endParaRPr kumimoji="0" lang="en-US" sz="1600" b="0">
              <a:solidFill>
                <a:schemeClr val="tx1"/>
              </a:solidFill>
              <a:latin typeface="Times New Roman" pitchFamily="18" charset="0"/>
              <a:cs typeface="Times New Roman" pitchFamily="18" charset="0"/>
            </a:endParaRPr>
          </a:p>
        </p:txBody>
      </p:sp>
      <p:sp>
        <p:nvSpPr>
          <p:cNvPr id="48" name="Rectangle 11"/>
          <p:cNvSpPr>
            <a:spLocks noChangeArrowheads="1"/>
          </p:cNvSpPr>
          <p:nvPr/>
        </p:nvSpPr>
        <p:spPr bwMode="auto">
          <a:xfrm>
            <a:off x="5880353" y="2322576"/>
            <a:ext cx="981038" cy="393954"/>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b="0" i="1" dirty="0">
                <a:solidFill>
                  <a:srgbClr val="000000"/>
                </a:solidFill>
                <a:latin typeface="Times New Roman" pitchFamily="18" charset="0"/>
                <a:cs typeface="Times New Roman" pitchFamily="18" charset="0"/>
              </a:rPr>
              <a:t>Output </a:t>
            </a:r>
            <a:r>
              <a:rPr kumimoji="0" lang="en-US" sz="1600" b="0" i="1" dirty="0" smtClean="0">
                <a:solidFill>
                  <a:srgbClr val="000000"/>
                </a:solidFill>
                <a:latin typeface="Times New Roman" pitchFamily="18" charset="0"/>
                <a:cs typeface="Times New Roman" pitchFamily="18" charset="0"/>
              </a:rPr>
              <a:t>per</a:t>
            </a:r>
            <a:br>
              <a:rPr kumimoji="0" lang="en-US" sz="1600" b="0" i="1" dirty="0" smtClean="0">
                <a:solidFill>
                  <a:srgbClr val="000000"/>
                </a:solidFill>
                <a:latin typeface="Times New Roman" pitchFamily="18" charset="0"/>
                <a:cs typeface="Times New Roman" pitchFamily="18" charset="0"/>
              </a:rPr>
            </a:br>
            <a:r>
              <a:rPr kumimoji="0" lang="en-US" sz="1600" b="0" i="1" dirty="0" smtClean="0">
                <a:solidFill>
                  <a:srgbClr val="000000"/>
                </a:solidFill>
                <a:latin typeface="Times New Roman" pitchFamily="18" charset="0"/>
                <a:cs typeface="Times New Roman" pitchFamily="18" charset="0"/>
              </a:rPr>
              <a:t>worker </a:t>
            </a:r>
            <a:r>
              <a:rPr kumimoji="0" lang="en-US" sz="1600" b="0" i="1" dirty="0">
                <a:solidFill>
                  <a:srgbClr val="000000"/>
                </a:solidFill>
                <a:latin typeface="Times New Roman" pitchFamily="18" charset="0"/>
                <a:cs typeface="Times New Roman" pitchFamily="18" charset="0"/>
              </a:rPr>
              <a:t>day </a:t>
            </a:r>
          </a:p>
        </p:txBody>
      </p:sp>
      <p:sp>
        <p:nvSpPr>
          <p:cNvPr id="49" name="Rectangle 14"/>
          <p:cNvSpPr>
            <a:spLocks noChangeArrowheads="1"/>
          </p:cNvSpPr>
          <p:nvPr/>
        </p:nvSpPr>
        <p:spPr bwMode="auto">
          <a:xfrm>
            <a:off x="7489820" y="2311527"/>
            <a:ext cx="1399421" cy="393954"/>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i="1" dirty="0">
                <a:solidFill>
                  <a:srgbClr val="000000"/>
                </a:solidFill>
                <a:latin typeface="Times New Roman" pitchFamily="18" charset="0"/>
                <a:cs typeface="Times New Roman" pitchFamily="18" charset="0"/>
              </a:rPr>
              <a:t>Potential </a:t>
            </a:r>
            <a:r>
              <a:rPr kumimoji="0" lang="en-US" sz="1600" b="0" i="1" dirty="0" smtClean="0">
                <a:solidFill>
                  <a:srgbClr val="000000"/>
                </a:solidFill>
                <a:latin typeface="Times New Roman" pitchFamily="18" charset="0"/>
                <a:cs typeface="Times New Roman" pitchFamily="18" charset="0"/>
              </a:rPr>
              <a:t>change</a:t>
            </a:r>
            <a:br>
              <a:rPr kumimoji="0" lang="en-US" sz="1600" b="0" i="1" dirty="0" smtClean="0">
                <a:solidFill>
                  <a:srgbClr val="000000"/>
                </a:solidFill>
                <a:latin typeface="Times New Roman" pitchFamily="18" charset="0"/>
                <a:cs typeface="Times New Roman" pitchFamily="18" charset="0"/>
              </a:rPr>
            </a:br>
            <a:r>
              <a:rPr kumimoji="0" lang="en-US" sz="1600" b="0" i="1" dirty="0" smtClean="0">
                <a:solidFill>
                  <a:srgbClr val="000000"/>
                </a:solidFill>
                <a:latin typeface="Times New Roman" pitchFamily="18" charset="0"/>
                <a:cs typeface="Times New Roman" pitchFamily="18" charset="0"/>
              </a:rPr>
              <a:t>in </a:t>
            </a:r>
            <a:r>
              <a:rPr kumimoji="0" lang="en-US" sz="1600" b="0" i="1" dirty="0">
                <a:solidFill>
                  <a:srgbClr val="000000"/>
                </a:solidFill>
                <a:latin typeface="Times New Roman" pitchFamily="18" charset="0"/>
                <a:cs typeface="Times New Roman" pitchFamily="18" charset="0"/>
              </a:rPr>
              <a:t>output</a:t>
            </a:r>
            <a:r>
              <a:rPr kumimoji="0" lang="en-US" sz="1600" b="0" i="1" dirty="0" smtClean="0">
                <a:solidFill>
                  <a:srgbClr val="000000"/>
                </a:solidFill>
                <a:latin typeface="Times New Roman" pitchFamily="18" charset="0"/>
                <a:cs typeface="Times New Roman" pitchFamily="18" charset="0"/>
              </a:rPr>
              <a:t>*</a:t>
            </a:r>
            <a:endParaRPr kumimoji="0" lang="en-US" sz="1600" b="0" i="1" dirty="0">
              <a:solidFill>
                <a:srgbClr val="000000"/>
              </a:solidFill>
              <a:latin typeface="Times New Roman" pitchFamily="18" charset="0"/>
              <a:cs typeface="Times New Roman" pitchFamily="18" charset="0"/>
            </a:endParaRPr>
          </a:p>
        </p:txBody>
      </p:sp>
      <p:sp>
        <p:nvSpPr>
          <p:cNvPr id="50" name="Rectangle 20"/>
          <p:cNvSpPr>
            <a:spLocks noChangeArrowheads="1"/>
          </p:cNvSpPr>
          <p:nvPr/>
        </p:nvSpPr>
        <p:spPr bwMode="auto">
          <a:xfrm>
            <a:off x="5797803" y="2724150"/>
            <a:ext cx="47288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Food </a:t>
            </a:r>
            <a:endParaRPr kumimoji="0" lang="en-US" sz="1600" b="0">
              <a:solidFill>
                <a:schemeClr val="tx1"/>
              </a:solidFill>
              <a:latin typeface="Times New Roman" pitchFamily="18" charset="0"/>
              <a:cs typeface="Times New Roman" pitchFamily="18" charset="0"/>
            </a:endParaRPr>
          </a:p>
        </p:txBody>
      </p:sp>
      <p:sp>
        <p:nvSpPr>
          <p:cNvPr id="51" name="Rectangle 21"/>
          <p:cNvSpPr>
            <a:spLocks noChangeArrowheads="1"/>
          </p:cNvSpPr>
          <p:nvPr/>
        </p:nvSpPr>
        <p:spPr bwMode="auto">
          <a:xfrm>
            <a:off x="5880353" y="2984500"/>
            <a:ext cx="29174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solidFill>
                  <a:srgbClr val="000000"/>
                </a:solidFill>
                <a:latin typeface="Times New Roman" pitchFamily="18" charset="0"/>
                <a:cs typeface="Times New Roman" pitchFamily="18" charset="0"/>
              </a:rPr>
              <a:t> (1)</a:t>
            </a:r>
            <a:endParaRPr kumimoji="0" lang="en-US" sz="1600" i="1">
              <a:solidFill>
                <a:schemeClr val="tx1"/>
              </a:solidFill>
              <a:latin typeface="Times New Roman" pitchFamily="18" charset="0"/>
              <a:cs typeface="Times New Roman" pitchFamily="18" charset="0"/>
            </a:endParaRPr>
          </a:p>
        </p:txBody>
      </p:sp>
      <p:sp>
        <p:nvSpPr>
          <p:cNvPr id="52" name="Rectangle 23"/>
          <p:cNvSpPr>
            <a:spLocks noChangeArrowheads="1"/>
          </p:cNvSpPr>
          <p:nvPr/>
        </p:nvSpPr>
        <p:spPr bwMode="auto">
          <a:xfrm>
            <a:off x="6388798" y="2724150"/>
            <a:ext cx="77104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Clothing </a:t>
            </a:r>
            <a:endParaRPr kumimoji="0" lang="en-US" sz="1600" b="0">
              <a:solidFill>
                <a:schemeClr val="tx1"/>
              </a:solidFill>
              <a:latin typeface="Times New Roman" pitchFamily="18" charset="0"/>
              <a:cs typeface="Times New Roman" pitchFamily="18" charset="0"/>
            </a:endParaRPr>
          </a:p>
        </p:txBody>
      </p:sp>
      <p:sp>
        <p:nvSpPr>
          <p:cNvPr id="53" name="Rectangle 24"/>
          <p:cNvSpPr>
            <a:spLocks noChangeArrowheads="1"/>
          </p:cNvSpPr>
          <p:nvPr/>
        </p:nvSpPr>
        <p:spPr bwMode="auto">
          <a:xfrm>
            <a:off x="6590220" y="2984500"/>
            <a:ext cx="24045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latin typeface="Times New Roman" pitchFamily="18" charset="0"/>
                <a:cs typeface="Times New Roman" pitchFamily="18" charset="0"/>
              </a:rPr>
              <a:t>(2)</a:t>
            </a:r>
          </a:p>
        </p:txBody>
      </p:sp>
      <p:sp>
        <p:nvSpPr>
          <p:cNvPr id="54" name="Rectangle 26"/>
          <p:cNvSpPr>
            <a:spLocks noChangeArrowheads="1"/>
          </p:cNvSpPr>
          <p:nvPr/>
        </p:nvSpPr>
        <p:spPr bwMode="auto">
          <a:xfrm>
            <a:off x="8200008" y="2724150"/>
            <a:ext cx="77104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Clothing </a:t>
            </a:r>
            <a:endParaRPr kumimoji="0" lang="en-US" sz="1600" b="0">
              <a:solidFill>
                <a:schemeClr val="tx1"/>
              </a:solidFill>
              <a:latin typeface="Times New Roman" pitchFamily="18" charset="0"/>
              <a:cs typeface="Times New Roman" pitchFamily="18" charset="0"/>
            </a:endParaRPr>
          </a:p>
        </p:txBody>
      </p:sp>
      <p:sp>
        <p:nvSpPr>
          <p:cNvPr id="55" name="Rectangle 27"/>
          <p:cNvSpPr>
            <a:spLocks noChangeArrowheads="1"/>
          </p:cNvSpPr>
          <p:nvPr/>
        </p:nvSpPr>
        <p:spPr bwMode="auto">
          <a:xfrm>
            <a:off x="8380031" y="2984500"/>
            <a:ext cx="29174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solidFill>
                  <a:srgbClr val="000000"/>
                </a:solidFill>
                <a:latin typeface="Times New Roman" pitchFamily="18" charset="0"/>
                <a:cs typeface="Times New Roman" pitchFamily="18" charset="0"/>
              </a:rPr>
              <a:t> (4)</a:t>
            </a:r>
            <a:endParaRPr kumimoji="0" lang="en-US" sz="1600" i="1">
              <a:solidFill>
                <a:schemeClr val="tx1"/>
              </a:solidFill>
              <a:latin typeface="Times New Roman" pitchFamily="18" charset="0"/>
              <a:cs typeface="Times New Roman" pitchFamily="18" charset="0"/>
            </a:endParaRPr>
          </a:p>
        </p:txBody>
      </p:sp>
      <p:sp>
        <p:nvSpPr>
          <p:cNvPr id="56" name="Rectangle 29"/>
          <p:cNvSpPr>
            <a:spLocks noChangeArrowheads="1"/>
          </p:cNvSpPr>
          <p:nvPr/>
        </p:nvSpPr>
        <p:spPr bwMode="auto">
          <a:xfrm>
            <a:off x="7605775" y="2724150"/>
            <a:ext cx="47288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Food </a:t>
            </a:r>
            <a:endParaRPr kumimoji="0" lang="en-US" sz="1600" b="0">
              <a:solidFill>
                <a:schemeClr val="tx1"/>
              </a:solidFill>
              <a:latin typeface="Times New Roman" pitchFamily="18" charset="0"/>
              <a:cs typeface="Times New Roman" pitchFamily="18" charset="0"/>
            </a:endParaRPr>
          </a:p>
        </p:txBody>
      </p:sp>
      <p:sp>
        <p:nvSpPr>
          <p:cNvPr id="57" name="Rectangle 30"/>
          <p:cNvSpPr>
            <a:spLocks noChangeArrowheads="1"/>
          </p:cNvSpPr>
          <p:nvPr/>
        </p:nvSpPr>
        <p:spPr bwMode="auto">
          <a:xfrm>
            <a:off x="7735950" y="2984500"/>
            <a:ext cx="24045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i="1">
                <a:solidFill>
                  <a:srgbClr val="000000"/>
                </a:solidFill>
                <a:latin typeface="Times New Roman" pitchFamily="18" charset="0"/>
                <a:cs typeface="Times New Roman" pitchFamily="18" charset="0"/>
              </a:rPr>
              <a:t>(3)</a:t>
            </a:r>
            <a:endParaRPr kumimoji="0" lang="en-US" sz="1600" i="1">
              <a:solidFill>
                <a:schemeClr val="tx1"/>
              </a:solidFill>
              <a:latin typeface="Times New Roman" pitchFamily="18" charset="0"/>
              <a:cs typeface="Times New Roman" pitchFamily="18" charset="0"/>
            </a:endParaRPr>
          </a:p>
        </p:txBody>
      </p:sp>
      <p:grpSp>
        <p:nvGrpSpPr>
          <p:cNvPr id="58" name="Group 59"/>
          <p:cNvGrpSpPr>
            <a:grpSpLocks/>
          </p:cNvGrpSpPr>
          <p:nvPr/>
        </p:nvGrpSpPr>
        <p:grpSpPr bwMode="auto">
          <a:xfrm>
            <a:off x="4586732" y="3342069"/>
            <a:ext cx="4302510" cy="617283"/>
            <a:chOff x="1092" y="1747"/>
            <a:chExt cx="4392" cy="431"/>
          </a:xfrm>
        </p:grpSpPr>
        <p:sp>
          <p:nvSpPr>
            <p:cNvPr id="59" name="Line 18"/>
            <p:cNvSpPr>
              <a:spLocks noChangeShapeType="1"/>
            </p:cNvSpPr>
            <p:nvPr/>
          </p:nvSpPr>
          <p:spPr bwMode="auto">
            <a:xfrm>
              <a:off x="1092" y="1747"/>
              <a:ext cx="4380" cy="1"/>
            </a:xfrm>
            <a:prstGeom prst="line">
              <a:avLst/>
            </a:prstGeom>
            <a:noFill/>
            <a:ln w="19050">
              <a:solidFill>
                <a:srgbClr val="000000"/>
              </a:solidFill>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sp>
          <p:nvSpPr>
            <p:cNvPr id="60" name="Line 58"/>
            <p:cNvSpPr>
              <a:spLocks noChangeShapeType="1"/>
            </p:cNvSpPr>
            <p:nvPr/>
          </p:nvSpPr>
          <p:spPr bwMode="auto">
            <a:xfrm>
              <a:off x="1104" y="2177"/>
              <a:ext cx="4380" cy="1"/>
            </a:xfrm>
            <a:prstGeom prst="line">
              <a:avLst/>
            </a:prstGeom>
            <a:noFill/>
            <a:ln w="19050">
              <a:solidFill>
                <a:srgbClr val="000000"/>
              </a:solidFill>
              <a:round/>
              <a:headEnd/>
              <a:tailEnd/>
            </a:ln>
          </p:spPr>
          <p:txBody>
            <a:bodyPr>
              <a:prstTxWarp prst="textNoShape">
                <a:avLst/>
              </a:prstTxWarp>
            </a:bodyPr>
            <a:lstStyle/>
            <a:p>
              <a:endParaRPr lang="en-US" sz="1400">
                <a:latin typeface="Times New Roman" pitchFamily="18" charset="0"/>
                <a:cs typeface="Times New Roman" pitchFamily="18" charset="0"/>
              </a:endParaRPr>
            </a:p>
          </p:txBody>
        </p:sp>
      </p:grpSp>
      <p:sp>
        <p:nvSpPr>
          <p:cNvPr id="62" name="Rectangle 62"/>
          <p:cNvSpPr>
            <a:spLocks noChangeArrowheads="1"/>
          </p:cNvSpPr>
          <p:nvPr/>
        </p:nvSpPr>
        <p:spPr bwMode="auto">
          <a:xfrm>
            <a:off x="5032774" y="4459184"/>
            <a:ext cx="3355341" cy="258532"/>
          </a:xfrm>
          <a:prstGeom prst="rect">
            <a:avLst/>
          </a:prstGeom>
          <a:noFill/>
          <a:ln w="9525">
            <a:noFill/>
            <a:miter lim="800000"/>
            <a:headEnd/>
            <a:tailEnd/>
          </a:ln>
        </p:spPr>
        <p:txBody>
          <a:bodyPr wrap="square" lIns="0" tIns="0" rIns="0" bIns="0">
            <a:prstTxWarp prst="textNoShape">
              <a:avLst/>
            </a:prstTxWarp>
            <a:spAutoFit/>
          </a:bodyPr>
          <a:lstStyle/>
          <a:p>
            <a:pPr>
              <a:lnSpc>
                <a:spcPct val="80000"/>
              </a:lnSpc>
            </a:pPr>
            <a:r>
              <a:rPr kumimoji="0" lang="en-US" sz="1050" b="0" i="1" dirty="0" smtClean="0">
                <a:solidFill>
                  <a:srgbClr val="000000"/>
                </a:solidFill>
                <a:latin typeface="Times New Roman" pitchFamily="18" charset="0"/>
                <a:cs typeface="Times New Roman" pitchFamily="18" charset="0"/>
              </a:rPr>
              <a:t>* Change </a:t>
            </a:r>
            <a:r>
              <a:rPr kumimoji="0" lang="en-US" sz="1050" b="0" i="1" dirty="0">
                <a:solidFill>
                  <a:srgbClr val="000000"/>
                </a:solidFill>
                <a:latin typeface="Times New Roman" pitchFamily="18" charset="0"/>
                <a:cs typeface="Times New Roman" pitchFamily="18" charset="0"/>
              </a:rPr>
              <a:t>in output if US shifts 3 workers from clothing to </a:t>
            </a:r>
            <a:r>
              <a:rPr kumimoji="0" lang="en-US" sz="1050" b="0" i="1" dirty="0" smtClean="0">
                <a:solidFill>
                  <a:srgbClr val="000000"/>
                </a:solidFill>
                <a:latin typeface="Times New Roman" pitchFamily="18" charset="0"/>
                <a:cs typeface="Times New Roman" pitchFamily="18" charset="0"/>
              </a:rPr>
              <a:t/>
            </a:r>
            <a:br>
              <a:rPr kumimoji="0" lang="en-US" sz="1050" b="0" i="1" dirty="0" smtClean="0">
                <a:solidFill>
                  <a:srgbClr val="000000"/>
                </a:solidFill>
                <a:latin typeface="Times New Roman" pitchFamily="18" charset="0"/>
                <a:cs typeface="Times New Roman" pitchFamily="18" charset="0"/>
              </a:rPr>
            </a:br>
            <a:r>
              <a:rPr kumimoji="0" lang="en-US" sz="1050" b="0" i="1" dirty="0" smtClean="0">
                <a:solidFill>
                  <a:srgbClr val="000000"/>
                </a:solidFill>
                <a:latin typeface="Times New Roman" pitchFamily="18" charset="0"/>
                <a:cs typeface="Times New Roman" pitchFamily="18" charset="0"/>
              </a:rPr>
              <a:t>   food </a:t>
            </a:r>
            <a:r>
              <a:rPr kumimoji="0" lang="en-US" sz="1050" b="0" i="1" dirty="0">
                <a:solidFill>
                  <a:srgbClr val="000000"/>
                </a:solidFill>
                <a:latin typeface="Times New Roman" pitchFamily="18" charset="0"/>
                <a:cs typeface="Times New Roman" pitchFamily="18" charset="0"/>
              </a:rPr>
              <a:t>industry </a:t>
            </a:r>
            <a:r>
              <a:rPr kumimoji="0" lang="en-US" sz="1050" b="0" i="1" dirty="0" smtClean="0">
                <a:solidFill>
                  <a:srgbClr val="000000"/>
                </a:solidFill>
                <a:latin typeface="Times New Roman" pitchFamily="18" charset="0"/>
                <a:cs typeface="Times New Roman" pitchFamily="18" charset="0"/>
              </a:rPr>
              <a:t>and </a:t>
            </a:r>
            <a:r>
              <a:rPr kumimoji="0" lang="en-US" sz="1050" b="0" i="1" dirty="0">
                <a:solidFill>
                  <a:srgbClr val="000000"/>
                </a:solidFill>
                <a:latin typeface="Times New Roman" pitchFamily="18" charset="0"/>
                <a:cs typeface="Times New Roman" pitchFamily="18" charset="0"/>
              </a:rPr>
              <a:t>if Japan shifts one from food to clothing.</a:t>
            </a:r>
            <a:endParaRPr kumimoji="0" lang="en-US" sz="1050" i="1" dirty="0">
              <a:latin typeface="Times New Roman" pitchFamily="18" charset="0"/>
              <a:cs typeface="Times New Roman" pitchFamily="18" charset="0"/>
            </a:endParaRPr>
          </a:p>
        </p:txBody>
      </p:sp>
      <p:sp>
        <p:nvSpPr>
          <p:cNvPr id="63" name="Rectangle 9"/>
          <p:cNvSpPr>
            <a:spLocks noChangeArrowheads="1"/>
          </p:cNvSpPr>
          <p:nvPr/>
        </p:nvSpPr>
        <p:spPr bwMode="auto">
          <a:xfrm>
            <a:off x="4602225" y="4006406"/>
            <a:ext cx="184505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Change in </a:t>
            </a:r>
            <a:r>
              <a:rPr kumimoji="0" lang="en-US" sz="1600" i="1">
                <a:latin typeface="Times New Roman" pitchFamily="18" charset="0"/>
                <a:cs typeface="Times New Roman" pitchFamily="18" charset="0"/>
              </a:rPr>
              <a:t>total output</a:t>
            </a:r>
          </a:p>
        </p:txBody>
      </p:sp>
      <p:sp>
        <p:nvSpPr>
          <p:cNvPr id="64" name="Rectangle 34"/>
          <p:cNvSpPr>
            <a:spLocks noChangeArrowheads="1"/>
          </p:cNvSpPr>
          <p:nvPr/>
        </p:nvSpPr>
        <p:spPr bwMode="auto">
          <a:xfrm>
            <a:off x="6020053" y="3387725"/>
            <a:ext cx="15388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a:latin typeface="Times New Roman" pitchFamily="18" charset="0"/>
                <a:cs typeface="Times New Roman" pitchFamily="18" charset="0"/>
              </a:rPr>
              <a:t>2 </a:t>
            </a:r>
          </a:p>
        </p:txBody>
      </p:sp>
      <p:sp>
        <p:nvSpPr>
          <p:cNvPr id="65" name="Rectangle 35"/>
          <p:cNvSpPr>
            <a:spLocks noChangeArrowheads="1"/>
          </p:cNvSpPr>
          <p:nvPr/>
        </p:nvSpPr>
        <p:spPr bwMode="auto">
          <a:xfrm>
            <a:off x="6672770" y="3387725"/>
            <a:ext cx="153888"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a:latin typeface="Times New Roman" pitchFamily="18" charset="0"/>
                <a:cs typeface="Times New Roman" pitchFamily="18" charset="0"/>
              </a:rPr>
              <a:t>1 </a:t>
            </a:r>
          </a:p>
        </p:txBody>
      </p:sp>
      <p:sp>
        <p:nvSpPr>
          <p:cNvPr id="66" name="Rectangle 37"/>
          <p:cNvSpPr>
            <a:spLocks noChangeArrowheads="1"/>
          </p:cNvSpPr>
          <p:nvPr/>
        </p:nvSpPr>
        <p:spPr bwMode="auto">
          <a:xfrm>
            <a:off x="6020053" y="3657600"/>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dirty="0">
                <a:latin typeface="Times New Roman" pitchFamily="18" charset="0"/>
                <a:cs typeface="Times New Roman" pitchFamily="18" charset="0"/>
              </a:rPr>
              <a:t>3</a:t>
            </a:r>
          </a:p>
        </p:txBody>
      </p:sp>
      <p:sp>
        <p:nvSpPr>
          <p:cNvPr id="67" name="Rectangle 38"/>
          <p:cNvSpPr>
            <a:spLocks noChangeArrowheads="1"/>
          </p:cNvSpPr>
          <p:nvPr/>
        </p:nvSpPr>
        <p:spPr bwMode="auto">
          <a:xfrm>
            <a:off x="6672770" y="3657600"/>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dirty="0">
                <a:latin typeface="Times New Roman" pitchFamily="18" charset="0"/>
                <a:cs typeface="Times New Roman" pitchFamily="18" charset="0"/>
              </a:rPr>
              <a:t>9</a:t>
            </a:r>
          </a:p>
        </p:txBody>
      </p:sp>
      <p:sp>
        <p:nvSpPr>
          <p:cNvPr id="68" name="Rectangle 40"/>
          <p:cNvSpPr>
            <a:spLocks noChangeArrowheads="1"/>
          </p:cNvSpPr>
          <p:nvPr/>
        </p:nvSpPr>
        <p:spPr bwMode="auto">
          <a:xfrm>
            <a:off x="7673212" y="3387725"/>
            <a:ext cx="32060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dirty="0">
                <a:latin typeface="Times New Roman" pitchFamily="18" charset="0"/>
                <a:cs typeface="Times New Roman" pitchFamily="18" charset="0"/>
              </a:rPr>
              <a:t>+ 6 </a:t>
            </a:r>
          </a:p>
        </p:txBody>
      </p:sp>
      <p:sp>
        <p:nvSpPr>
          <p:cNvPr id="69" name="Rectangle 41"/>
          <p:cNvSpPr>
            <a:spLocks noChangeArrowheads="1"/>
          </p:cNvSpPr>
          <p:nvPr/>
        </p:nvSpPr>
        <p:spPr bwMode="auto">
          <a:xfrm>
            <a:off x="8415342" y="3387725"/>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dirty="0">
                <a:latin typeface="Times New Roman" pitchFamily="18" charset="0"/>
                <a:cs typeface="Times New Roman" pitchFamily="18" charset="0"/>
              </a:rPr>
              <a:t>- 3 </a:t>
            </a:r>
          </a:p>
        </p:txBody>
      </p:sp>
      <p:sp>
        <p:nvSpPr>
          <p:cNvPr id="70" name="Rectangle 43"/>
          <p:cNvSpPr>
            <a:spLocks noChangeArrowheads="1"/>
          </p:cNvSpPr>
          <p:nvPr/>
        </p:nvSpPr>
        <p:spPr bwMode="auto">
          <a:xfrm>
            <a:off x="7719699" y="3657600"/>
            <a:ext cx="27411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a:latin typeface="Times New Roman" pitchFamily="18" charset="0"/>
                <a:cs typeface="Times New Roman" pitchFamily="18" charset="0"/>
              </a:rPr>
              <a:t>- 3 </a:t>
            </a:r>
          </a:p>
        </p:txBody>
      </p:sp>
      <p:sp>
        <p:nvSpPr>
          <p:cNvPr id="71" name="Rectangle 44"/>
          <p:cNvSpPr>
            <a:spLocks noChangeArrowheads="1"/>
          </p:cNvSpPr>
          <p:nvPr/>
        </p:nvSpPr>
        <p:spPr bwMode="auto">
          <a:xfrm>
            <a:off x="8368855" y="3657600"/>
            <a:ext cx="320601"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a:latin typeface="Times New Roman" pitchFamily="18" charset="0"/>
                <a:cs typeface="Times New Roman" pitchFamily="18" charset="0"/>
              </a:rPr>
              <a:t>+ 9 </a:t>
            </a:r>
          </a:p>
        </p:txBody>
      </p:sp>
      <p:sp>
        <p:nvSpPr>
          <p:cNvPr id="72" name="Rectangle 46"/>
          <p:cNvSpPr>
            <a:spLocks noChangeArrowheads="1"/>
          </p:cNvSpPr>
          <p:nvPr/>
        </p:nvSpPr>
        <p:spPr bwMode="auto">
          <a:xfrm>
            <a:off x="7669645" y="4006406"/>
            <a:ext cx="26930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dirty="0">
                <a:latin typeface="Times New Roman" pitchFamily="18" charset="0"/>
                <a:cs typeface="Times New Roman" pitchFamily="18" charset="0"/>
              </a:rPr>
              <a:t>+ 3</a:t>
            </a:r>
          </a:p>
        </p:txBody>
      </p:sp>
      <p:sp>
        <p:nvSpPr>
          <p:cNvPr id="73" name="Rectangle 48"/>
          <p:cNvSpPr>
            <a:spLocks noChangeArrowheads="1"/>
          </p:cNvSpPr>
          <p:nvPr/>
        </p:nvSpPr>
        <p:spPr bwMode="auto">
          <a:xfrm>
            <a:off x="8365288" y="4006406"/>
            <a:ext cx="26930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dirty="0">
                <a:latin typeface="Times New Roman" pitchFamily="18" charset="0"/>
                <a:cs typeface="Times New Roman" pitchFamily="18" charset="0"/>
              </a:rPr>
              <a:t>+ 6</a:t>
            </a:r>
          </a:p>
        </p:txBody>
      </p:sp>
    </p:spTree>
    <p:extLst>
      <p:ext uri="{BB962C8B-B14F-4D97-AF65-F5344CB8AC3E}">
        <p14:creationId xmlns:p14="http://schemas.microsoft.com/office/powerpoint/2010/main" val="307982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3" presetClass="entr" presetSubtype="288" fill="hold" grpId="0" nodeType="afterEffect">
                                  <p:stCondLst>
                                    <p:cond delay="0"/>
                                  </p:stCondLst>
                                  <p:childTnLst>
                                    <p:set>
                                      <p:cBhvr>
                                        <p:cTn id="12" dur="1" fill="hold">
                                          <p:stCondLst>
                                            <p:cond delay="0"/>
                                          </p:stCondLst>
                                        </p:cTn>
                                        <p:tgtEl>
                                          <p:spTgt spid="64"/>
                                        </p:tgtEl>
                                        <p:attrNameLst>
                                          <p:attrName>style.visibility</p:attrName>
                                        </p:attrNameLst>
                                      </p:cBhvr>
                                      <p:to>
                                        <p:strVal val="visible"/>
                                      </p:to>
                                    </p:set>
                                    <p:anim calcmode="lin" valueType="num">
                                      <p:cBhvr>
                                        <p:cTn id="13" dur="500" fill="hold"/>
                                        <p:tgtEl>
                                          <p:spTgt spid="64"/>
                                        </p:tgtEl>
                                        <p:attrNameLst>
                                          <p:attrName>ppt_w</p:attrName>
                                        </p:attrNameLst>
                                      </p:cBhvr>
                                      <p:tavLst>
                                        <p:tav tm="0">
                                          <p:val>
                                            <p:strVal val="4/3*#ppt_w"/>
                                          </p:val>
                                        </p:tav>
                                        <p:tav tm="100000">
                                          <p:val>
                                            <p:strVal val="#ppt_w"/>
                                          </p:val>
                                        </p:tav>
                                      </p:tavLst>
                                    </p:anim>
                                    <p:anim calcmode="lin" valueType="num">
                                      <p:cBhvr>
                                        <p:cTn id="14" dur="500" fill="hold"/>
                                        <p:tgtEl>
                                          <p:spTgt spid="64"/>
                                        </p:tgtEl>
                                        <p:attrNameLst>
                                          <p:attrName>ppt_h</p:attrName>
                                        </p:attrNameLst>
                                      </p:cBhvr>
                                      <p:tavLst>
                                        <p:tav tm="0">
                                          <p:val>
                                            <p:strVal val="4/3*#ppt_h"/>
                                          </p:val>
                                        </p:tav>
                                        <p:tav tm="100000">
                                          <p:val>
                                            <p:strVal val="#ppt_h"/>
                                          </p:val>
                                        </p:tav>
                                      </p:tavLst>
                                    </p:anim>
                                  </p:childTnLst>
                                </p:cTn>
                              </p:par>
                            </p:childTnLst>
                          </p:cTn>
                        </p:par>
                        <p:par>
                          <p:cTn id="15" fill="hold">
                            <p:stCondLst>
                              <p:cond delay="1000"/>
                            </p:stCondLst>
                            <p:childTnLst>
                              <p:par>
                                <p:cTn id="16" presetID="23" presetClass="entr" presetSubtype="288"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p:cTn id="18" dur="500" fill="hold"/>
                                        <p:tgtEl>
                                          <p:spTgt spid="65"/>
                                        </p:tgtEl>
                                        <p:attrNameLst>
                                          <p:attrName>ppt_w</p:attrName>
                                        </p:attrNameLst>
                                      </p:cBhvr>
                                      <p:tavLst>
                                        <p:tav tm="0">
                                          <p:val>
                                            <p:strVal val="4/3*#ppt_w"/>
                                          </p:val>
                                        </p:tav>
                                        <p:tav tm="100000">
                                          <p:val>
                                            <p:strVal val="#ppt_w"/>
                                          </p:val>
                                        </p:tav>
                                      </p:tavLst>
                                    </p:anim>
                                    <p:anim calcmode="lin" valueType="num">
                                      <p:cBhvr>
                                        <p:cTn id="19" dur="500" fill="hold"/>
                                        <p:tgtEl>
                                          <p:spTgt spid="65"/>
                                        </p:tgtEl>
                                        <p:attrNameLst>
                                          <p:attrName>ppt_h</p:attrName>
                                        </p:attrNameLst>
                                      </p:cBhvr>
                                      <p:tavLst>
                                        <p:tav tm="0">
                                          <p:val>
                                            <p:strVal val="4/3*#ppt_h"/>
                                          </p:val>
                                        </p:tav>
                                        <p:tav tm="100000">
                                          <p:val>
                                            <p:strVal val="#ppt_h"/>
                                          </p:val>
                                        </p:tav>
                                      </p:tavLst>
                                    </p:anim>
                                  </p:childTnLst>
                                </p:cTn>
                              </p:par>
                            </p:childTnLst>
                          </p:cTn>
                        </p:par>
                        <p:par>
                          <p:cTn id="20" fill="hold">
                            <p:stCondLst>
                              <p:cond delay="1500"/>
                            </p:stCondLst>
                            <p:childTnLst>
                              <p:par>
                                <p:cTn id="21" presetID="23" presetClass="entr" presetSubtype="288" fill="hold" grpId="0" nodeType="afterEffect">
                                  <p:stCondLst>
                                    <p:cond delay="0"/>
                                  </p:stCondLst>
                                  <p:childTnLst>
                                    <p:set>
                                      <p:cBhvr>
                                        <p:cTn id="22" dur="1" fill="hold">
                                          <p:stCondLst>
                                            <p:cond delay="0"/>
                                          </p:stCondLst>
                                        </p:cTn>
                                        <p:tgtEl>
                                          <p:spTgt spid="66"/>
                                        </p:tgtEl>
                                        <p:attrNameLst>
                                          <p:attrName>style.visibility</p:attrName>
                                        </p:attrNameLst>
                                      </p:cBhvr>
                                      <p:to>
                                        <p:strVal val="visible"/>
                                      </p:to>
                                    </p:set>
                                    <p:anim calcmode="lin" valueType="num">
                                      <p:cBhvr>
                                        <p:cTn id="23" dur="500" fill="hold"/>
                                        <p:tgtEl>
                                          <p:spTgt spid="66"/>
                                        </p:tgtEl>
                                        <p:attrNameLst>
                                          <p:attrName>ppt_w</p:attrName>
                                        </p:attrNameLst>
                                      </p:cBhvr>
                                      <p:tavLst>
                                        <p:tav tm="0">
                                          <p:val>
                                            <p:strVal val="4/3*#ppt_w"/>
                                          </p:val>
                                        </p:tav>
                                        <p:tav tm="100000">
                                          <p:val>
                                            <p:strVal val="#ppt_w"/>
                                          </p:val>
                                        </p:tav>
                                      </p:tavLst>
                                    </p:anim>
                                    <p:anim calcmode="lin" valueType="num">
                                      <p:cBhvr>
                                        <p:cTn id="24" dur="500" fill="hold"/>
                                        <p:tgtEl>
                                          <p:spTgt spid="66"/>
                                        </p:tgtEl>
                                        <p:attrNameLst>
                                          <p:attrName>ppt_h</p:attrName>
                                        </p:attrNameLst>
                                      </p:cBhvr>
                                      <p:tavLst>
                                        <p:tav tm="0">
                                          <p:val>
                                            <p:strVal val="4/3*#ppt_h"/>
                                          </p:val>
                                        </p:tav>
                                        <p:tav tm="100000">
                                          <p:val>
                                            <p:strVal val="#ppt_h"/>
                                          </p:val>
                                        </p:tav>
                                      </p:tavLst>
                                    </p:anim>
                                  </p:childTnLst>
                                </p:cTn>
                              </p:par>
                            </p:childTnLst>
                          </p:cTn>
                        </p:par>
                        <p:par>
                          <p:cTn id="25" fill="hold">
                            <p:stCondLst>
                              <p:cond delay="2000"/>
                            </p:stCondLst>
                            <p:childTnLst>
                              <p:par>
                                <p:cTn id="26" presetID="23" presetClass="entr" presetSubtype="288" fill="hold" grpId="0" nodeType="afterEffect">
                                  <p:stCondLst>
                                    <p:cond delay="0"/>
                                  </p:stCondLst>
                                  <p:childTnLst>
                                    <p:set>
                                      <p:cBhvr>
                                        <p:cTn id="27" dur="1" fill="hold">
                                          <p:stCondLst>
                                            <p:cond delay="0"/>
                                          </p:stCondLst>
                                        </p:cTn>
                                        <p:tgtEl>
                                          <p:spTgt spid="67"/>
                                        </p:tgtEl>
                                        <p:attrNameLst>
                                          <p:attrName>style.visibility</p:attrName>
                                        </p:attrNameLst>
                                      </p:cBhvr>
                                      <p:to>
                                        <p:strVal val="visible"/>
                                      </p:to>
                                    </p:set>
                                    <p:anim calcmode="lin" valueType="num">
                                      <p:cBhvr>
                                        <p:cTn id="28" dur="500" fill="hold"/>
                                        <p:tgtEl>
                                          <p:spTgt spid="67"/>
                                        </p:tgtEl>
                                        <p:attrNameLst>
                                          <p:attrName>ppt_w</p:attrName>
                                        </p:attrNameLst>
                                      </p:cBhvr>
                                      <p:tavLst>
                                        <p:tav tm="0">
                                          <p:val>
                                            <p:strVal val="4/3*#ppt_w"/>
                                          </p:val>
                                        </p:tav>
                                        <p:tav tm="100000">
                                          <p:val>
                                            <p:strVal val="#ppt_w"/>
                                          </p:val>
                                        </p:tav>
                                      </p:tavLst>
                                    </p:anim>
                                    <p:anim calcmode="lin" valueType="num">
                                      <p:cBhvr>
                                        <p:cTn id="29" dur="500" fill="hold"/>
                                        <p:tgtEl>
                                          <p:spTgt spid="67"/>
                                        </p:tgtEl>
                                        <p:attrNameLst>
                                          <p:attrName>ppt_h</p:attrName>
                                        </p:attrNameLst>
                                      </p:cBhvr>
                                      <p:tavLst>
                                        <p:tav tm="0">
                                          <p:val>
                                            <p:strVal val="4/3*#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1">
                                            <p:txEl>
                                              <p:pRg st="1" end="1"/>
                                            </p:txEl>
                                          </p:spTgt>
                                        </p:tgtEl>
                                        <p:attrNameLst>
                                          <p:attrName>style.visibility</p:attrName>
                                        </p:attrNameLst>
                                      </p:cBhvr>
                                      <p:to>
                                        <p:strVal val="visible"/>
                                      </p:to>
                                    </p:set>
                                    <p:animEffect transition="in" filter="fade">
                                      <p:cBhvr>
                                        <p:cTn id="34" dur="500"/>
                                        <p:tgtEl>
                                          <p:spTgt spid="61">
                                            <p:txEl>
                                              <p:pRg st="1" end="1"/>
                                            </p:txEl>
                                          </p:spTgt>
                                        </p:tgtEl>
                                      </p:cBhvr>
                                    </p:animEffect>
                                    <p:anim calcmode="lin" valueType="num">
                                      <p:cBhvr>
                                        <p:cTn id="3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3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
                            </p:stCondLst>
                            <p:childTnLst>
                              <p:par>
                                <p:cTn id="38" presetID="23" presetClass="entr" presetSubtype="32" fill="hold" grpId="0" nodeType="afterEffect">
                                  <p:stCondLst>
                                    <p:cond delay="0"/>
                                  </p:stCondLst>
                                  <p:childTnLst>
                                    <p:set>
                                      <p:cBhvr>
                                        <p:cTn id="39" dur="1" fill="hold">
                                          <p:stCondLst>
                                            <p:cond delay="0"/>
                                          </p:stCondLst>
                                        </p:cTn>
                                        <p:tgtEl>
                                          <p:spTgt spid="68"/>
                                        </p:tgtEl>
                                        <p:attrNameLst>
                                          <p:attrName>style.visibility</p:attrName>
                                        </p:attrNameLst>
                                      </p:cBhvr>
                                      <p:to>
                                        <p:strVal val="visible"/>
                                      </p:to>
                                    </p:set>
                                    <p:anim calcmode="lin" valueType="num">
                                      <p:cBhvr>
                                        <p:cTn id="40" dur="500" fill="hold"/>
                                        <p:tgtEl>
                                          <p:spTgt spid="68"/>
                                        </p:tgtEl>
                                        <p:attrNameLst>
                                          <p:attrName>ppt_w</p:attrName>
                                        </p:attrNameLst>
                                      </p:cBhvr>
                                      <p:tavLst>
                                        <p:tav tm="0">
                                          <p:val>
                                            <p:strVal val="4*#ppt_w"/>
                                          </p:val>
                                        </p:tav>
                                        <p:tav tm="100000">
                                          <p:val>
                                            <p:strVal val="#ppt_w"/>
                                          </p:val>
                                        </p:tav>
                                      </p:tavLst>
                                    </p:anim>
                                    <p:anim calcmode="lin" valueType="num">
                                      <p:cBhvr>
                                        <p:cTn id="41" dur="500" fill="hold"/>
                                        <p:tgtEl>
                                          <p:spTgt spid="68"/>
                                        </p:tgtEl>
                                        <p:attrNameLst>
                                          <p:attrName>ppt_h</p:attrName>
                                        </p:attrNameLst>
                                      </p:cBhvr>
                                      <p:tavLst>
                                        <p:tav tm="0">
                                          <p:val>
                                            <p:strVal val="4*#ppt_h"/>
                                          </p:val>
                                        </p:tav>
                                        <p:tav tm="100000">
                                          <p:val>
                                            <p:strVal val="#ppt_h"/>
                                          </p:val>
                                        </p:tav>
                                      </p:tavLst>
                                    </p:anim>
                                  </p:childTnLst>
                                </p:cTn>
                              </p:par>
                            </p:childTnLst>
                          </p:cTn>
                        </p:par>
                        <p:par>
                          <p:cTn id="42" fill="hold">
                            <p:stCondLst>
                              <p:cond delay="1000"/>
                            </p:stCondLst>
                            <p:childTnLst>
                              <p:par>
                                <p:cTn id="43" presetID="23" presetClass="entr" presetSubtype="32" fill="hold" grpId="0" nodeType="afterEffect">
                                  <p:stCondLst>
                                    <p:cond delay="0"/>
                                  </p:stCondLst>
                                  <p:childTnLst>
                                    <p:set>
                                      <p:cBhvr>
                                        <p:cTn id="44" dur="1" fill="hold">
                                          <p:stCondLst>
                                            <p:cond delay="0"/>
                                          </p:stCondLst>
                                        </p:cTn>
                                        <p:tgtEl>
                                          <p:spTgt spid="69"/>
                                        </p:tgtEl>
                                        <p:attrNameLst>
                                          <p:attrName>style.visibility</p:attrName>
                                        </p:attrNameLst>
                                      </p:cBhvr>
                                      <p:to>
                                        <p:strVal val="visible"/>
                                      </p:to>
                                    </p:set>
                                    <p:anim calcmode="lin" valueType="num">
                                      <p:cBhvr>
                                        <p:cTn id="45" dur="300" fill="hold"/>
                                        <p:tgtEl>
                                          <p:spTgt spid="69"/>
                                        </p:tgtEl>
                                        <p:attrNameLst>
                                          <p:attrName>ppt_w</p:attrName>
                                        </p:attrNameLst>
                                      </p:cBhvr>
                                      <p:tavLst>
                                        <p:tav tm="0">
                                          <p:val>
                                            <p:strVal val="4*#ppt_w"/>
                                          </p:val>
                                        </p:tav>
                                        <p:tav tm="100000">
                                          <p:val>
                                            <p:strVal val="#ppt_w"/>
                                          </p:val>
                                        </p:tav>
                                      </p:tavLst>
                                    </p:anim>
                                    <p:anim calcmode="lin" valueType="num">
                                      <p:cBhvr>
                                        <p:cTn id="46" dur="300" fill="hold"/>
                                        <p:tgtEl>
                                          <p:spTgt spid="69"/>
                                        </p:tgtEl>
                                        <p:attrNameLst>
                                          <p:attrName>ppt_h</p:attrName>
                                        </p:attrNameLst>
                                      </p:cBhvr>
                                      <p:tavLst>
                                        <p:tav tm="0">
                                          <p:val>
                                            <p:strVal val="4*#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61">
                                            <p:txEl>
                                              <p:pRg st="2" end="2"/>
                                            </p:txEl>
                                          </p:spTgt>
                                        </p:tgtEl>
                                        <p:attrNameLst>
                                          <p:attrName>style.visibility</p:attrName>
                                        </p:attrNameLst>
                                      </p:cBhvr>
                                      <p:to>
                                        <p:strVal val="visible"/>
                                      </p:to>
                                    </p:set>
                                    <p:animEffect transition="in" filter="fade">
                                      <p:cBhvr>
                                        <p:cTn id="51" dur="500"/>
                                        <p:tgtEl>
                                          <p:spTgt spid="61">
                                            <p:txEl>
                                              <p:pRg st="2" end="2"/>
                                            </p:txEl>
                                          </p:spTgt>
                                        </p:tgtEl>
                                      </p:cBhvr>
                                    </p:animEffect>
                                    <p:anim calcmode="lin" valueType="num">
                                      <p:cBhvr>
                                        <p:cTn id="52"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53"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par>
                          <p:cTn id="54" fill="hold">
                            <p:stCondLst>
                              <p:cond delay="500"/>
                            </p:stCondLst>
                            <p:childTnLst>
                              <p:par>
                                <p:cTn id="55" presetID="23" presetClass="entr" presetSubtype="32" fill="hold" grpId="0" nodeType="afterEffect">
                                  <p:stCondLst>
                                    <p:cond delay="0"/>
                                  </p:stCondLst>
                                  <p:childTnLst>
                                    <p:set>
                                      <p:cBhvr>
                                        <p:cTn id="56" dur="1" fill="hold">
                                          <p:stCondLst>
                                            <p:cond delay="0"/>
                                          </p:stCondLst>
                                        </p:cTn>
                                        <p:tgtEl>
                                          <p:spTgt spid="70"/>
                                        </p:tgtEl>
                                        <p:attrNameLst>
                                          <p:attrName>style.visibility</p:attrName>
                                        </p:attrNameLst>
                                      </p:cBhvr>
                                      <p:to>
                                        <p:strVal val="visible"/>
                                      </p:to>
                                    </p:set>
                                    <p:anim calcmode="lin" valueType="num">
                                      <p:cBhvr>
                                        <p:cTn id="57" dur="500" fill="hold"/>
                                        <p:tgtEl>
                                          <p:spTgt spid="70"/>
                                        </p:tgtEl>
                                        <p:attrNameLst>
                                          <p:attrName>ppt_w</p:attrName>
                                        </p:attrNameLst>
                                      </p:cBhvr>
                                      <p:tavLst>
                                        <p:tav tm="0">
                                          <p:val>
                                            <p:strVal val="4*#ppt_w"/>
                                          </p:val>
                                        </p:tav>
                                        <p:tav tm="100000">
                                          <p:val>
                                            <p:strVal val="#ppt_w"/>
                                          </p:val>
                                        </p:tav>
                                      </p:tavLst>
                                    </p:anim>
                                    <p:anim calcmode="lin" valueType="num">
                                      <p:cBhvr>
                                        <p:cTn id="58" dur="500" fill="hold"/>
                                        <p:tgtEl>
                                          <p:spTgt spid="70"/>
                                        </p:tgtEl>
                                        <p:attrNameLst>
                                          <p:attrName>ppt_h</p:attrName>
                                        </p:attrNameLst>
                                      </p:cBhvr>
                                      <p:tavLst>
                                        <p:tav tm="0">
                                          <p:val>
                                            <p:strVal val="4*#ppt_h"/>
                                          </p:val>
                                        </p:tav>
                                        <p:tav tm="100000">
                                          <p:val>
                                            <p:strVal val="#ppt_h"/>
                                          </p:val>
                                        </p:tav>
                                      </p:tavLst>
                                    </p:anim>
                                  </p:childTnLst>
                                </p:cTn>
                              </p:par>
                            </p:childTnLst>
                          </p:cTn>
                        </p:par>
                        <p:par>
                          <p:cTn id="59" fill="hold">
                            <p:stCondLst>
                              <p:cond delay="1000"/>
                            </p:stCondLst>
                            <p:childTnLst>
                              <p:par>
                                <p:cTn id="60" presetID="23" presetClass="entr" presetSubtype="32" fill="hold" grpId="0" nodeType="afterEffect">
                                  <p:stCondLst>
                                    <p:cond delay="0"/>
                                  </p:stCondLst>
                                  <p:childTnLst>
                                    <p:set>
                                      <p:cBhvr>
                                        <p:cTn id="61" dur="1" fill="hold">
                                          <p:stCondLst>
                                            <p:cond delay="0"/>
                                          </p:stCondLst>
                                        </p:cTn>
                                        <p:tgtEl>
                                          <p:spTgt spid="71"/>
                                        </p:tgtEl>
                                        <p:attrNameLst>
                                          <p:attrName>style.visibility</p:attrName>
                                        </p:attrNameLst>
                                      </p:cBhvr>
                                      <p:to>
                                        <p:strVal val="visible"/>
                                      </p:to>
                                    </p:set>
                                    <p:anim calcmode="lin" valueType="num">
                                      <p:cBhvr>
                                        <p:cTn id="62" dur="500" fill="hold"/>
                                        <p:tgtEl>
                                          <p:spTgt spid="71"/>
                                        </p:tgtEl>
                                        <p:attrNameLst>
                                          <p:attrName>ppt_w</p:attrName>
                                        </p:attrNameLst>
                                      </p:cBhvr>
                                      <p:tavLst>
                                        <p:tav tm="0">
                                          <p:val>
                                            <p:strVal val="4*#ppt_w"/>
                                          </p:val>
                                        </p:tav>
                                        <p:tav tm="100000">
                                          <p:val>
                                            <p:strVal val="#ppt_w"/>
                                          </p:val>
                                        </p:tav>
                                      </p:tavLst>
                                    </p:anim>
                                    <p:anim calcmode="lin" valueType="num">
                                      <p:cBhvr>
                                        <p:cTn id="63" dur="500" fill="hold"/>
                                        <p:tgtEl>
                                          <p:spTgt spid="71"/>
                                        </p:tgtEl>
                                        <p:attrNameLst>
                                          <p:attrName>ppt_h</p:attrName>
                                        </p:attrNameLst>
                                      </p:cBhvr>
                                      <p:tavLst>
                                        <p:tav tm="0">
                                          <p:val>
                                            <p:strVal val="4*#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61">
                                            <p:txEl>
                                              <p:pRg st="3" end="3"/>
                                            </p:txEl>
                                          </p:spTgt>
                                        </p:tgtEl>
                                        <p:attrNameLst>
                                          <p:attrName>style.visibility</p:attrName>
                                        </p:attrNameLst>
                                      </p:cBhvr>
                                      <p:to>
                                        <p:strVal val="visible"/>
                                      </p:to>
                                    </p:set>
                                    <p:animEffect transition="in" filter="fade">
                                      <p:cBhvr>
                                        <p:cTn id="68" dur="500"/>
                                        <p:tgtEl>
                                          <p:spTgt spid="61">
                                            <p:txEl>
                                              <p:pRg st="3" end="3"/>
                                            </p:txEl>
                                          </p:spTgt>
                                        </p:tgtEl>
                                      </p:cBhvr>
                                    </p:animEffect>
                                    <p:anim calcmode="lin" valueType="num">
                                      <p:cBhvr>
                                        <p:cTn id="69"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70" dur="500" fill="hold"/>
                                        <p:tgtEl>
                                          <p:spTgt spid="61">
                                            <p:txEl>
                                              <p:pRg st="3" end="3"/>
                                            </p:txEl>
                                          </p:spTgt>
                                        </p:tgtEl>
                                        <p:attrNameLst>
                                          <p:attrName>ppt_y</p:attrName>
                                        </p:attrNameLst>
                                      </p:cBhvr>
                                      <p:tavLst>
                                        <p:tav tm="0">
                                          <p:val>
                                            <p:strVal val="#ppt_y+.1"/>
                                          </p:val>
                                        </p:tav>
                                        <p:tav tm="100000">
                                          <p:val>
                                            <p:strVal val="#ppt_y"/>
                                          </p:val>
                                        </p:tav>
                                      </p:tavLst>
                                    </p:anim>
                                  </p:childTnLst>
                                </p:cTn>
                              </p:par>
                            </p:childTnLst>
                          </p:cTn>
                        </p:par>
                        <p:par>
                          <p:cTn id="71" fill="hold">
                            <p:stCondLst>
                              <p:cond delay="500"/>
                            </p:stCondLst>
                            <p:childTnLst>
                              <p:par>
                                <p:cTn id="72" presetID="9" presetClass="entr" presetSubtype="0" fill="hold" grpId="0" nodeType="after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dissolve">
                                      <p:cBhvr>
                                        <p:cTn id="74" dur="500"/>
                                        <p:tgtEl>
                                          <p:spTgt spid="63"/>
                                        </p:tgtEl>
                                      </p:cBhvr>
                                    </p:animEffect>
                                  </p:childTnLst>
                                </p:cTn>
                              </p:par>
                            </p:childTnLst>
                          </p:cTn>
                        </p:par>
                        <p:par>
                          <p:cTn id="75" fill="hold">
                            <p:stCondLst>
                              <p:cond delay="1000"/>
                            </p:stCondLst>
                            <p:childTnLst>
                              <p:par>
                                <p:cTn id="76" presetID="12" presetClass="entr" presetSubtype="1" fill="hold" grpId="0" nodeType="afterEffect">
                                  <p:stCondLst>
                                    <p:cond delay="0"/>
                                  </p:stCondLst>
                                  <p:childTnLst>
                                    <p:set>
                                      <p:cBhvr>
                                        <p:cTn id="77" dur="1" fill="hold">
                                          <p:stCondLst>
                                            <p:cond delay="0"/>
                                          </p:stCondLst>
                                        </p:cTn>
                                        <p:tgtEl>
                                          <p:spTgt spid="72"/>
                                        </p:tgtEl>
                                        <p:attrNameLst>
                                          <p:attrName>style.visibility</p:attrName>
                                        </p:attrNameLst>
                                      </p:cBhvr>
                                      <p:to>
                                        <p:strVal val="visible"/>
                                      </p:to>
                                    </p:set>
                                    <p:animEffect transition="in" filter="slide(fromTop)">
                                      <p:cBhvr>
                                        <p:cTn id="78" dur="500"/>
                                        <p:tgtEl>
                                          <p:spTgt spid="72"/>
                                        </p:tgtEl>
                                      </p:cBhvr>
                                    </p:animEffect>
                                  </p:childTnLst>
                                </p:cTn>
                              </p:par>
                            </p:childTnLst>
                          </p:cTn>
                        </p:par>
                        <p:par>
                          <p:cTn id="79" fill="hold">
                            <p:stCondLst>
                              <p:cond delay="1500"/>
                            </p:stCondLst>
                            <p:childTnLst>
                              <p:par>
                                <p:cTn id="80" presetID="12" presetClass="entr" presetSubtype="1" fill="hold" grpId="0"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slide(fromTop)">
                                      <p:cBhvr>
                                        <p:cTn id="8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63" grpId="0"/>
      <p:bldP spid="64" grpId="0"/>
      <p:bldP spid="65" grpId="0"/>
      <p:bldP spid="66" grpId="0"/>
      <p:bldP spid="67" grpId="0"/>
      <p:bldP spid="68" grpId="0"/>
      <p:bldP spid="69" grpId="0"/>
      <p:bldP spid="70" grpId="0"/>
      <p:bldP spid="71" grpId="0"/>
      <p:bldP spid="72" grpId="0"/>
      <p:bldP spid="73" grpId="0"/>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22269</TotalTime>
  <Words>2604</Words>
  <Application>Microsoft Office PowerPoint</Application>
  <PresentationFormat>On-screen Show (4:3)</PresentationFormat>
  <Paragraphs>697</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Gaining From  International Trade</vt:lpstr>
      <vt:lpstr>The Trade Sector of the United States </vt:lpstr>
      <vt:lpstr>The Growth of the  U.S. Trade Sector</vt:lpstr>
      <vt:lpstr>Leading Trading Partners of the U.S.</vt:lpstr>
      <vt:lpstr>Gains from  Specialization and Trade </vt:lpstr>
      <vt:lpstr>Gains from Trade:  An Overview</vt:lpstr>
      <vt:lpstr>Law of Comparative Advantage</vt:lpstr>
      <vt:lpstr>Gains from Specialization and Trade</vt:lpstr>
      <vt:lpstr>The Importance of Economic Growth</vt:lpstr>
      <vt:lpstr>PPC Before Specialization  and Trade</vt:lpstr>
      <vt:lpstr>Trade Expands  Consumption Possibilities</vt:lpstr>
      <vt:lpstr>Trade Expands  Consumption Possibilities</vt:lpstr>
      <vt:lpstr>Trade Expands  Consumption Possibilities</vt:lpstr>
      <vt:lpstr>PowerPoint Presentation</vt:lpstr>
      <vt:lpstr>Supply, Demand,  and International Trade</vt:lpstr>
      <vt:lpstr>U.S. Has a Comparative Advantage</vt:lpstr>
      <vt:lpstr>U.S. Has a Comparative Advantage</vt:lpstr>
      <vt:lpstr>Foreigners Have a  Comparative Advantage</vt:lpstr>
      <vt:lpstr>Foreigners Have a  Comparative Advantage</vt:lpstr>
      <vt:lpstr>Summary:   Supply, Demand, &amp; Gains from Trade</vt:lpstr>
      <vt:lpstr>Questions for Thought: </vt:lpstr>
      <vt:lpstr>Questions for Thought: </vt:lpstr>
      <vt:lpstr>The Economics of  Trade Restrictions</vt:lpstr>
      <vt:lpstr>Economic Freedom and Growth</vt:lpstr>
      <vt:lpstr>Trade Restrictions: Impact of a Tariff</vt:lpstr>
      <vt:lpstr>Trade Restrictions: Impact of a Quota</vt:lpstr>
      <vt:lpstr>Why do Nations Adopt  Trade Restrictions?</vt:lpstr>
      <vt:lpstr>Arguments Used to  Justify Trade Restrictions</vt:lpstr>
      <vt:lpstr>A Few Additional Issues Related to Dumping</vt:lpstr>
      <vt:lpstr>Trade Restrictions are a Special Interest Issue</vt:lpstr>
      <vt:lpstr>Trade Barriers and  Popular Trade Fallacies</vt:lpstr>
      <vt:lpstr>Trade Fallacies </vt:lpstr>
      <vt:lpstr>Trade Fallacies </vt:lpstr>
      <vt:lpstr>Trade Fallacies </vt:lpstr>
      <vt:lpstr>The Changing Nature of Global Trade</vt:lpstr>
      <vt:lpstr>PowerPoint Presentation</vt:lpstr>
      <vt:lpstr>Trade Openness,  Income, and Growth</vt:lpstr>
      <vt:lpstr>The Growth of the  U.S. Trade Sector</vt:lpstr>
      <vt:lpstr>Trade Openness, Income, and Growth</vt:lpstr>
      <vt:lpstr>U.S. Trade with Canada and Mexico</vt:lpstr>
      <vt:lpstr>PowerPoint Presentation</vt:lpstr>
      <vt:lpstr>Questions for Thought: </vt:lpstr>
      <vt:lpstr>Questions for Thought: </vt:lpstr>
      <vt:lpstr>Questions for Thought: </vt:lpstr>
      <vt:lpstr>PowerPoint Presentation</vt:lpstr>
    </vt:vector>
  </TitlesOfParts>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dc:title>
  <dc:subject>Money and the Banking System</dc:subject>
  <dc:creator>Dr. Chuck D. Skipton</dc:creator>
  <cp:keywords>Gaining from International Trade</cp:keywords>
  <cp:lastModifiedBy>Todd Myers</cp:lastModifiedBy>
  <cp:revision>926</cp:revision>
  <cp:lastPrinted>2011-12-29T00:01:54Z</cp:lastPrinted>
  <dcterms:created xsi:type="dcterms:W3CDTF">2011-12-23T16:39:02Z</dcterms:created>
  <dcterms:modified xsi:type="dcterms:W3CDTF">2012-08-20T18:57:42Z</dcterms:modified>
</cp:coreProperties>
</file>