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9" r:id="rId2"/>
    <p:sldId id="260" r:id="rId3"/>
    <p:sldId id="795" r:id="rId4"/>
    <p:sldId id="797" r:id="rId5"/>
    <p:sldId id="786" r:id="rId6"/>
    <p:sldId id="787" r:id="rId7"/>
    <p:sldId id="816" r:id="rId8"/>
    <p:sldId id="809" r:id="rId9"/>
    <p:sldId id="796" r:id="rId10"/>
    <p:sldId id="792" r:id="rId11"/>
    <p:sldId id="817" r:id="rId12"/>
    <p:sldId id="818" r:id="rId13"/>
    <p:sldId id="819" r:id="rId14"/>
    <p:sldId id="820" r:id="rId15"/>
    <p:sldId id="821" r:id="rId16"/>
    <p:sldId id="822" r:id="rId17"/>
    <p:sldId id="789" r:id="rId18"/>
    <p:sldId id="824" r:id="rId19"/>
    <p:sldId id="823" r:id="rId20"/>
    <p:sldId id="798" r:id="rId21"/>
    <p:sldId id="825" r:id="rId22"/>
    <p:sldId id="788" r:id="rId23"/>
    <p:sldId id="826" r:id="rId24"/>
    <p:sldId id="827" r:id="rId25"/>
    <p:sldId id="828" r:id="rId26"/>
    <p:sldId id="785" r:id="rId27"/>
    <p:sldId id="800" r:id="rId28"/>
    <p:sldId id="830" r:id="rId29"/>
    <p:sldId id="831" r:id="rId30"/>
    <p:sldId id="832" r:id="rId31"/>
    <p:sldId id="833" r:id="rId32"/>
    <p:sldId id="801" r:id="rId33"/>
    <p:sldId id="799" r:id="rId34"/>
    <p:sldId id="794" r:id="rId35"/>
    <p:sldId id="279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33E3AB0-2AD7-41C3-9996-3FAD3F2A5BF4}">
          <p14:sldIdLst>
            <p14:sldId id="259"/>
            <p14:sldId id="260"/>
            <p14:sldId id="795"/>
            <p14:sldId id="797"/>
            <p14:sldId id="786"/>
            <p14:sldId id="787"/>
            <p14:sldId id="816"/>
            <p14:sldId id="809"/>
            <p14:sldId id="796"/>
            <p14:sldId id="792"/>
            <p14:sldId id="817"/>
            <p14:sldId id="818"/>
            <p14:sldId id="819"/>
            <p14:sldId id="820"/>
            <p14:sldId id="821"/>
            <p14:sldId id="822"/>
            <p14:sldId id="789"/>
            <p14:sldId id="824"/>
            <p14:sldId id="823"/>
            <p14:sldId id="798"/>
            <p14:sldId id="825"/>
            <p14:sldId id="788"/>
            <p14:sldId id="826"/>
            <p14:sldId id="827"/>
            <p14:sldId id="828"/>
            <p14:sldId id="785"/>
            <p14:sldId id="800"/>
            <p14:sldId id="830"/>
            <p14:sldId id="831"/>
            <p14:sldId id="832"/>
            <p14:sldId id="833"/>
            <p14:sldId id="801"/>
            <p14:sldId id="799"/>
            <p14:sldId id="794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CC"/>
    <a:srgbClr val="FDFAE9"/>
    <a:srgbClr val="44601E"/>
    <a:srgbClr val="E1F5E1"/>
    <a:srgbClr val="F0E9D0"/>
    <a:srgbClr val="EEEDD2"/>
    <a:srgbClr val="FAF3C6"/>
    <a:srgbClr val="FFDD71"/>
    <a:srgbClr val="88F495"/>
    <a:srgbClr val="D2BD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56" autoAdjust="0"/>
    <p:restoredTop sz="94673" autoAdjust="0"/>
  </p:normalViewPr>
  <p:slideViewPr>
    <p:cSldViewPr snapToGrid="0" snapToObjects="1">
      <p:cViewPr varScale="1">
        <p:scale>
          <a:sx n="108" d="100"/>
          <a:sy n="108" d="100"/>
        </p:scale>
        <p:origin x="-984" y="-78"/>
      </p:cViewPr>
      <p:guideLst>
        <p:guide orient="horz" pos="3598"/>
        <p:guide pos="55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notesViewPr>
    <p:cSldViewPr snapToGrid="0" snapToObjects="1">
      <p:cViewPr varScale="1">
        <p:scale>
          <a:sx n="101" d="100"/>
          <a:sy n="101" d="100"/>
        </p:scale>
        <p:origin x="-351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59276-451D-43C9-813E-64E3A18F484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420412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Slides from “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Private and Public Choice 14th ed.”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James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&amp; David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Macpherson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12643" y="8685213"/>
            <a:ext cx="1143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68962-1D3C-40FF-9F8C-4139F6810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3695" y="8478431"/>
            <a:ext cx="665532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Copyright ©2012 </a:t>
            </a:r>
            <a:r>
              <a:rPr kumimoji="0" lang="en-US" sz="700" b="1" i="1" dirty="0" err="1" smtClean="0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  <a:endParaRPr kumimoji="0" lang="en-US" sz="700" b="1" i="1" dirty="0">
              <a:solidFill>
                <a:schemeClr val="tx1"/>
              </a:solidFill>
              <a:latin typeface="Times New Roman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146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D4C36-653B-48C7-AF84-E47CA5954DE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-1" y="8685213"/>
            <a:ext cx="5250731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Notes for:   “Private and Public Choice 14th ed.”</a:t>
            </a:r>
          </a:p>
          <a:p>
            <a:pPr>
              <a:defRPr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                       James 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&amp; David Macpherson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4999" y="8685213"/>
            <a:ext cx="11414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D8D62-E453-4738-A912-78A33588EC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95" y="8572701"/>
            <a:ext cx="665532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Copyright ©2012 </a:t>
            </a:r>
            <a:r>
              <a:rPr kumimoji="0" lang="en-US" sz="700" b="1" i="1" dirty="0" err="1" smtClean="0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  <a:endParaRPr kumimoji="0" lang="en-US" sz="700" b="1" i="1" dirty="0">
              <a:solidFill>
                <a:schemeClr val="tx1"/>
              </a:solidFill>
              <a:latin typeface="Times New Roman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7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5764" y="1640590"/>
            <a:ext cx="1392701" cy="1524642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52982" y="1682794"/>
            <a:ext cx="1000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6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36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6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182961" y="2151724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2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39233" y="2564151"/>
            <a:ext cx="88941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 userDrawn="1"/>
        </p:nvSpPr>
        <p:spPr>
          <a:xfrm>
            <a:off x="34383" y="2577454"/>
            <a:ext cx="1546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1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1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itle Placeholder 1"/>
          <p:cNvSpPr>
            <a:spLocks noGrp="1"/>
          </p:cNvSpPr>
          <p:nvPr userDrawn="1">
            <p:ph type="title"/>
          </p:nvPr>
        </p:nvSpPr>
        <p:spPr>
          <a:xfrm>
            <a:off x="1406939" y="1923756"/>
            <a:ext cx="7565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aseline="0"/>
            </a:lvl1pPr>
          </a:lstStyle>
          <a:p>
            <a:endParaRPr lang="en-US" dirty="0"/>
          </a:p>
        </p:txBody>
      </p:sp>
      <p:sp>
        <p:nvSpPr>
          <p:cNvPr id="21" name="Line 59"/>
          <p:cNvSpPr>
            <a:spLocks noChangeShapeType="1"/>
          </p:cNvSpPr>
          <p:nvPr userDrawn="1"/>
        </p:nvSpPr>
        <p:spPr bwMode="auto">
          <a:xfrm>
            <a:off x="1428435" y="3111882"/>
            <a:ext cx="7543800" cy="0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000">
              <a:latin typeface="Times New Roman" pitchFamily="-110" charset="0"/>
            </a:endParaRPr>
          </a:p>
        </p:txBody>
      </p:sp>
      <p:sp>
        <p:nvSpPr>
          <p:cNvPr id="22" name="Text Box 60"/>
          <p:cNvSpPr txBox="1">
            <a:spLocks noChangeArrowheads="1"/>
          </p:cNvSpPr>
          <p:nvPr userDrawn="1"/>
        </p:nvSpPr>
        <p:spPr bwMode="auto">
          <a:xfrm>
            <a:off x="1477120" y="4855530"/>
            <a:ext cx="74769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Accompany: 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Economics:  Private and Public </a:t>
            </a:r>
            <a:r>
              <a:rPr kumimoji="0" lang="en-US" sz="1600" b="1" i="1" dirty="0" smtClean="0">
                <a:latin typeface="Times New Roman" pitchFamily="18" charset="0"/>
                <a:cs typeface="Times New Roman" pitchFamily="18" charset="0"/>
              </a:rPr>
              <a:t>Choice, 14th </a:t>
            </a: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ed.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defRPr/>
            </a:pP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                            James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Sobel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, &amp; David Macpherson</a:t>
            </a:r>
          </a:p>
        </p:txBody>
      </p:sp>
      <p:sp>
        <p:nvSpPr>
          <p:cNvPr id="23" name="Text Box 61"/>
          <p:cNvSpPr txBox="1">
            <a:spLocks noChangeArrowheads="1"/>
          </p:cNvSpPr>
          <p:nvPr userDrawn="1"/>
        </p:nvSpPr>
        <p:spPr bwMode="auto">
          <a:xfrm>
            <a:off x="1487952" y="5454211"/>
            <a:ext cx="59763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Slides authored and animated by:  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James </a:t>
            </a:r>
            <a:r>
              <a:rPr kumimoji="0" lang="en-US" sz="1600" b="0" dirty="0" err="1" smtClean="0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&amp; Charles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Skipton</a:t>
            </a:r>
            <a:endParaRPr kumimoji="0" 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65"/>
          <p:cNvSpPr txBox="1">
            <a:spLocks noChangeArrowheads="1"/>
          </p:cNvSpPr>
          <p:nvPr userDrawn="1"/>
        </p:nvSpPr>
        <p:spPr bwMode="auto">
          <a:xfrm>
            <a:off x="1502249" y="3340140"/>
            <a:ext cx="22829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i="1" dirty="0">
                <a:latin typeface="Times New Roman" pitchFamily="-110" charset="0"/>
              </a:rPr>
              <a:t>Full Length</a:t>
            </a:r>
            <a:r>
              <a:rPr kumimoji="0" lang="en-US" sz="2000" b="0" dirty="0">
                <a:latin typeface="Times New Roman" pitchFamily="-110" charset="0"/>
              </a:rPr>
              <a:t> Text </a:t>
            </a:r>
            <a:r>
              <a:rPr kumimoji="0" lang="en-US" sz="2000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—</a:t>
            </a:r>
            <a:r>
              <a:rPr kumimoji="0" lang="en-US" sz="2000" b="0" dirty="0">
                <a:latin typeface="Times New Roman" pitchFamily="-110" charset="0"/>
              </a:rPr>
              <a:t> </a:t>
            </a:r>
          </a:p>
        </p:txBody>
      </p:sp>
      <p:sp>
        <p:nvSpPr>
          <p:cNvPr id="25" name="Text Box 66"/>
          <p:cNvSpPr txBox="1">
            <a:spLocks noChangeArrowheads="1"/>
          </p:cNvSpPr>
          <p:nvPr userDrawn="1"/>
        </p:nvSpPr>
        <p:spPr bwMode="auto">
          <a:xfrm>
            <a:off x="1505424" y="3794165"/>
            <a:ext cx="23167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i="1" dirty="0" smtClean="0">
                <a:latin typeface="Times New Roman" pitchFamily="-110" charset="0"/>
              </a:rPr>
              <a:t>Micro </a:t>
            </a:r>
            <a:r>
              <a:rPr kumimoji="0" lang="en-US" sz="2000" i="1" dirty="0">
                <a:latin typeface="Times New Roman" pitchFamily="-110" charset="0"/>
              </a:rPr>
              <a:t>Only</a:t>
            </a:r>
            <a:r>
              <a:rPr kumimoji="0" lang="en-US" sz="2000" b="0" dirty="0">
                <a:latin typeface="Times New Roman" pitchFamily="-110" charset="0"/>
              </a:rPr>
              <a:t>  </a:t>
            </a:r>
            <a:r>
              <a:rPr kumimoji="0" lang="en-US" sz="2000" dirty="0">
                <a:latin typeface="Times New Roman" pitchFamily="-110" charset="0"/>
              </a:rPr>
              <a:t>Text</a:t>
            </a:r>
            <a:r>
              <a:rPr kumimoji="0" lang="en-US" sz="2000" b="0" dirty="0">
                <a:latin typeface="Times New Roman" pitchFamily="-110" charset="0"/>
              </a:rPr>
              <a:t> </a:t>
            </a:r>
            <a:r>
              <a:rPr kumimoji="0" lang="en-US" sz="2000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—</a:t>
            </a:r>
          </a:p>
        </p:txBody>
      </p:sp>
      <p:sp>
        <p:nvSpPr>
          <p:cNvPr id="26" name="Text Box 67"/>
          <p:cNvSpPr txBox="1">
            <a:spLocks noChangeArrowheads="1"/>
          </p:cNvSpPr>
          <p:nvPr userDrawn="1"/>
        </p:nvSpPr>
        <p:spPr bwMode="auto">
          <a:xfrm>
            <a:off x="3791353" y="3338553"/>
            <a:ext cx="8595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Part</a:t>
            </a:r>
            <a:r>
              <a:rPr kumimoji="0" lang="en-US" sz="2000" b="0" dirty="0" smtClean="0">
                <a:latin typeface="Times New Roman" pitchFamily="-110" charset="0"/>
              </a:rPr>
              <a:t>: 5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7" name="Text Box 68"/>
          <p:cNvSpPr txBox="1">
            <a:spLocks noChangeArrowheads="1"/>
          </p:cNvSpPr>
          <p:nvPr userDrawn="1"/>
        </p:nvSpPr>
        <p:spPr bwMode="auto">
          <a:xfrm>
            <a:off x="3791353" y="3794165"/>
            <a:ext cx="8595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Part</a:t>
            </a:r>
            <a:r>
              <a:rPr kumimoji="0" lang="en-US" sz="2000" b="0" dirty="0" smtClean="0">
                <a:latin typeface="Times New Roman" pitchFamily="-110" charset="0"/>
              </a:rPr>
              <a:t>: 5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8" name="Text Box 69"/>
          <p:cNvSpPr txBox="1">
            <a:spLocks noChangeArrowheads="1"/>
          </p:cNvSpPr>
          <p:nvPr userDrawn="1"/>
        </p:nvSpPr>
        <p:spPr bwMode="auto">
          <a:xfrm>
            <a:off x="4944062" y="3338553"/>
            <a:ext cx="13869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Chapter</a:t>
            </a:r>
            <a:r>
              <a:rPr kumimoji="0" lang="en-US" sz="2000" b="0" dirty="0" smtClean="0">
                <a:latin typeface="Times New Roman" pitchFamily="-110" charset="0"/>
              </a:rPr>
              <a:t>: 20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9" name="Text Box 70"/>
          <p:cNvSpPr txBox="1">
            <a:spLocks noChangeArrowheads="1"/>
          </p:cNvSpPr>
          <p:nvPr userDrawn="1"/>
        </p:nvSpPr>
        <p:spPr bwMode="auto">
          <a:xfrm>
            <a:off x="4944062" y="3794165"/>
            <a:ext cx="12586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 smtClean="0">
                <a:latin typeface="Times New Roman" pitchFamily="-110" charset="0"/>
              </a:rPr>
              <a:t>Chapter: 7</a:t>
            </a:r>
            <a:endParaRPr kumimoji="0" lang="en-US" sz="2000" b="0" dirty="0">
              <a:latin typeface="Times New Roman" pitchFamily="-110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685800" y="1702073"/>
            <a:ext cx="7772400" cy="2096204"/>
          </a:xfrm>
          <a:prstGeom prst="roundRect">
            <a:avLst>
              <a:gd name="adj" fmla="val 9490"/>
            </a:avLst>
          </a:prstGeom>
          <a:solidFill>
            <a:srgbClr val="515A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1649"/>
            <a:ext cx="7772400" cy="1864086"/>
          </a:xfrm>
          <a:prstGeom prst="rect">
            <a:avLst/>
          </a:prstGeom>
        </p:spPr>
        <p:txBody>
          <a:bodyPr/>
          <a:lstStyle>
            <a:lvl1pPr>
              <a:defRPr i="1" baseline="0">
                <a:solidFill>
                  <a:schemeClr val="bg1"/>
                </a:solidFill>
                <a:latin typeface="Century Schoolbook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699" y="5910142"/>
            <a:ext cx="956938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9" name="TextBox 8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523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70798"/>
            <a:ext cx="8904855" cy="657667"/>
          </a:xfrm>
          <a:prstGeom prst="rect">
            <a:avLst/>
          </a:prstGeom>
        </p:spPr>
        <p:txBody>
          <a:bodyPr/>
          <a:lstStyle>
            <a:lvl1pPr algn="l">
              <a:defRPr sz="380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062111"/>
            <a:ext cx="8820445" cy="48744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6699" y="5910142"/>
            <a:ext cx="956938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70798"/>
            <a:ext cx="8904855" cy="657667"/>
          </a:xfrm>
          <a:prstGeom prst="rect">
            <a:avLst/>
          </a:prstGeom>
        </p:spPr>
        <p:txBody>
          <a:bodyPr/>
          <a:lstStyle>
            <a:lvl1pPr algn="l">
              <a:defRPr sz="380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062111"/>
            <a:ext cx="8820445" cy="48744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6699" y="5910142"/>
            <a:ext cx="921769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17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/>
          <p:cNvPicPr>
            <a:picLocks noChangeAspect="1"/>
          </p:cNvPicPr>
          <p:nvPr/>
        </p:nvPicPr>
        <p:blipFill>
          <a:blip r:embed="rId15"/>
          <a:srcRect t="43200"/>
          <a:stretch>
            <a:fillRect/>
          </a:stretch>
        </p:blipFill>
        <p:spPr>
          <a:xfrm>
            <a:off x="-14039" y="5906194"/>
            <a:ext cx="9172575" cy="893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Rounded Rectangle 49"/>
          <p:cNvSpPr>
            <a:spLocks/>
          </p:cNvSpPr>
          <p:nvPr/>
        </p:nvSpPr>
        <p:spPr>
          <a:xfrm>
            <a:off x="8147190" y="6637804"/>
            <a:ext cx="978648" cy="206967"/>
          </a:xfrm>
          <a:prstGeom prst="roundRect">
            <a:avLst/>
          </a:prstGeom>
          <a:solidFill>
            <a:srgbClr val="444C52">
              <a:alpha val="8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1033980" y="6677770"/>
            <a:ext cx="685800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kumimoji="0" lang="en-US" sz="800" b="0" i="1" dirty="0">
                <a:solidFill>
                  <a:schemeClr val="tx1"/>
                </a:solidFill>
                <a:latin typeface="Times New Roman" pitchFamily="-110" charset="0"/>
              </a:rPr>
              <a:t>Copyright ©</a:t>
            </a:r>
            <a:r>
              <a:rPr kumimoji="0" lang="en-US" sz="800" b="0" i="1" dirty="0" smtClean="0">
                <a:solidFill>
                  <a:schemeClr val="tx1"/>
                </a:solidFill>
                <a:latin typeface="Times New Roman" pitchFamily="-110" charset="0"/>
              </a:rPr>
              <a:t>2013 </a:t>
            </a:r>
            <a:r>
              <a:rPr kumimoji="0" lang="en-US" sz="800" b="0" i="1" dirty="0" err="1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800" b="0" i="1" dirty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</a:p>
        </p:txBody>
      </p:sp>
      <p:pic>
        <p:nvPicPr>
          <p:cNvPr id="8" name="Picture 7" descr="gwartney_sky 1c.jpg"/>
          <p:cNvPicPr>
            <a:picLocks/>
          </p:cNvPicPr>
          <p:nvPr/>
        </p:nvPicPr>
        <p:blipFill>
          <a:blip r:embed="rId16">
            <a:alphaModFix amt="62000"/>
          </a:blip>
          <a:stretch>
            <a:fillRect/>
          </a:stretch>
        </p:blipFill>
        <p:spPr>
          <a:xfrm>
            <a:off x="-11758" y="2"/>
            <a:ext cx="9200769" cy="1600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gwartney_sky 1c.jpg"/>
          <p:cNvPicPr>
            <a:picLocks/>
          </p:cNvPicPr>
          <p:nvPr/>
        </p:nvPicPr>
        <p:blipFill>
          <a:blip r:embed="rId16">
            <a:alphaModFix amt="62000"/>
          </a:blip>
          <a:stretch>
            <a:fillRect/>
          </a:stretch>
        </p:blipFill>
        <p:spPr>
          <a:xfrm>
            <a:off x="-14097" y="28136"/>
            <a:ext cx="9200769" cy="1600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3" name="Rectangle 4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280926" y="6599443"/>
            <a:ext cx="830794" cy="263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defRPr/>
            </a:pPr>
            <a:r>
              <a:rPr lang="en-US" sz="1100" b="0" dirty="0" smtClean="0">
                <a:solidFill>
                  <a:schemeClr val="bg1"/>
                </a:solidFill>
                <a:latin typeface="Times New Roman" pitchFamily="-110" charset="0"/>
                <a:hlinkClick r:id="" action="ppaction://hlinkshowjump?jump=firstslide"/>
              </a:rPr>
              <a:t>First </a:t>
            </a:r>
            <a:r>
              <a:rPr lang="en-US" sz="1100" b="0" dirty="0">
                <a:solidFill>
                  <a:schemeClr val="bg1"/>
                </a:solidFill>
                <a:latin typeface="Times New Roman" pitchFamily="-110" charset="0"/>
                <a:hlinkClick r:id="" action="ppaction://hlinkshowjump?jump=firstslide"/>
              </a:rPr>
              <a:t>page</a:t>
            </a:r>
          </a:p>
        </p:txBody>
      </p:sp>
      <p:sp>
        <p:nvSpPr>
          <p:cNvPr id="54" name="AutoShape 5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182360" y="6663891"/>
            <a:ext cx="145314" cy="156703"/>
          </a:xfrm>
          <a:prstGeom prst="leftArrow">
            <a:avLst>
              <a:gd name="adj1" fmla="val 50000"/>
              <a:gd name="adj2" fmla="val 63796"/>
            </a:avLst>
          </a:prstGeom>
          <a:solidFill>
            <a:schemeClr val="bg1">
              <a:alpha val="96000"/>
            </a:schemeClr>
          </a:solidFill>
          <a:ln w="12700" cap="sq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pitchFamily="-110" charset="0"/>
            </a:endParaRPr>
          </a:p>
        </p:txBody>
      </p:sp>
      <p:sp>
        <p:nvSpPr>
          <p:cNvPr id="55" name="AutoShap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959372" y="6663891"/>
            <a:ext cx="145314" cy="156703"/>
          </a:xfrm>
          <a:prstGeom prst="rightArrow">
            <a:avLst>
              <a:gd name="adj1" fmla="val 50000"/>
              <a:gd name="adj2" fmla="val 63806"/>
            </a:avLst>
          </a:prstGeom>
          <a:solidFill>
            <a:schemeClr val="bg1">
              <a:alpha val="96000"/>
            </a:schemeClr>
          </a:solidFill>
          <a:ln w="12700" cap="sq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pitchFamily="-11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26389" y="1200404"/>
            <a:ext cx="7634484" cy="1864086"/>
          </a:xfrm>
          <a:prstGeom prst="rect">
            <a:avLst/>
          </a:prstGeom>
        </p:spPr>
        <p:txBody>
          <a:bodyPr anchor="b">
            <a:noAutofit/>
          </a:bodyPr>
          <a:lstStyle/>
          <a:p>
            <a:r>
              <a:rPr lang="en-US" dirty="0"/>
              <a:t>Consumer Choice </a:t>
            </a:r>
            <a:br>
              <a:rPr lang="en-US" dirty="0"/>
            </a:br>
            <a:r>
              <a:rPr lang="en-US" dirty="0"/>
              <a:t>and Elasticity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941332" cy="4403479"/>
          </a:xfrm>
        </p:spPr>
        <p:txBody>
          <a:bodyPr/>
          <a:lstStyle/>
          <a:p>
            <a:pPr marL="341313" indent="-341313">
              <a:buAutoNum type="arabicPeriod"/>
            </a:pPr>
            <a:r>
              <a:rPr lang="en-US" sz="2600" dirty="0" smtClean="0">
                <a:solidFill>
                  <a:srgbClr val="32302A"/>
                </a:solidFill>
              </a:rPr>
              <a:t>Chuck </a:t>
            </a:r>
            <a:r>
              <a:rPr lang="en-US" sz="2600" dirty="0">
                <a:solidFill>
                  <a:srgbClr val="32302A"/>
                </a:solidFill>
              </a:rPr>
              <a:t>is currently purchasing 3 pairs of jeans and 5 t-shirts per year. The price of jeans is $30, and t-shirts cost $10. At his current rate </a:t>
            </a:r>
            <a:r>
              <a:rPr lang="en-US" sz="2600" dirty="0" smtClean="0">
                <a:solidFill>
                  <a:srgbClr val="32302A"/>
                </a:solidFill>
              </a:rPr>
              <a:t>of </a:t>
            </a:r>
            <a:r>
              <a:rPr lang="en-US" sz="2600" dirty="0">
                <a:solidFill>
                  <a:srgbClr val="32302A"/>
                </a:solidFill>
              </a:rPr>
              <a:t>consumption, his marginal utility of jeans is 60 and his marginal utility of t-shirts is 30</a:t>
            </a:r>
            <a:r>
              <a:rPr lang="en-US" sz="2600" dirty="0" smtClean="0">
                <a:solidFill>
                  <a:srgbClr val="32302A"/>
                </a:solidFill>
              </a:rPr>
              <a:t>.</a:t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700" dirty="0" smtClean="0">
                <a:solidFill>
                  <a:srgbClr val="32302A"/>
                </a:solidFill>
              </a:rPr>
              <a:t> </a:t>
            </a:r>
            <a:r>
              <a:rPr lang="en-US" sz="2600" dirty="0">
                <a:solidFill>
                  <a:srgbClr val="32302A"/>
                </a:solidFill>
              </a:rPr>
              <a:t/>
            </a:r>
            <a:br>
              <a:rPr lang="en-US" sz="2600" dirty="0">
                <a:solidFill>
                  <a:srgbClr val="32302A"/>
                </a:solidFill>
              </a:rPr>
            </a:br>
            <a:r>
              <a:rPr lang="en-US" sz="2600" dirty="0">
                <a:solidFill>
                  <a:srgbClr val="32302A"/>
                </a:solidFill>
              </a:rPr>
              <a:t>Is Chuck maximizing his utility? Would you suggest he buy more jeans and fewer t-shirts, or more t-shirts and fewer jeans</a:t>
            </a:r>
            <a:r>
              <a:rPr lang="en-US" sz="2600" dirty="0" smtClean="0">
                <a:solidFill>
                  <a:srgbClr val="32302A"/>
                </a:solidFill>
              </a:rPr>
              <a:t>?</a:t>
            </a:r>
            <a:br>
              <a:rPr lang="en-US" sz="2600" dirty="0" smtClean="0">
                <a:solidFill>
                  <a:srgbClr val="32302A"/>
                </a:solidFill>
              </a:rPr>
            </a:br>
            <a:endParaRPr lang="en-US" sz="500" dirty="0">
              <a:solidFill>
                <a:srgbClr val="32302A"/>
              </a:solidFill>
            </a:endParaRPr>
          </a:p>
          <a:p>
            <a:pPr marL="341313" indent="-341313">
              <a:buAutoNum type="arabicPeriod"/>
            </a:pPr>
            <a:r>
              <a:rPr lang="en-US" sz="2600" dirty="0" smtClean="0">
                <a:solidFill>
                  <a:srgbClr val="32302A"/>
                </a:solidFill>
              </a:rPr>
              <a:t>“</a:t>
            </a:r>
            <a:r>
              <a:rPr lang="en-US" sz="2600" i="1" dirty="0">
                <a:solidFill>
                  <a:srgbClr val="32302A"/>
                </a:solidFill>
              </a:rPr>
              <a:t>If the price of gasoline goes up and Fran </a:t>
            </a:r>
            <a:r>
              <a:rPr lang="en-US" sz="2600" i="1" dirty="0" smtClean="0">
                <a:solidFill>
                  <a:srgbClr val="32302A"/>
                </a:solidFill>
              </a:rPr>
              <a:t>now buys </a:t>
            </a:r>
            <a:r>
              <a:rPr lang="en-US" sz="2600" i="1" dirty="0">
                <a:solidFill>
                  <a:srgbClr val="32302A"/>
                </a:solidFill>
              </a:rPr>
              <a:t>fewer </a:t>
            </a:r>
            <a:r>
              <a:rPr lang="en-US" sz="2600" i="1" dirty="0" smtClean="0">
                <a:solidFill>
                  <a:srgbClr val="32302A"/>
                </a:solidFill>
              </a:rPr>
              <a:t/>
            </a:r>
            <a:br>
              <a:rPr lang="en-US" sz="2600" i="1" dirty="0" smtClean="0">
                <a:solidFill>
                  <a:srgbClr val="32302A"/>
                </a:solidFill>
              </a:rPr>
            </a:br>
            <a:r>
              <a:rPr lang="en-US" sz="2600" i="1" dirty="0" smtClean="0">
                <a:solidFill>
                  <a:srgbClr val="32302A"/>
                </a:solidFill>
              </a:rPr>
              <a:t> candy </a:t>
            </a:r>
            <a:r>
              <a:rPr lang="en-US" sz="2600" i="1" dirty="0">
                <a:solidFill>
                  <a:srgbClr val="32302A"/>
                </a:solidFill>
              </a:rPr>
              <a:t>bars because she has </a:t>
            </a:r>
            <a:r>
              <a:rPr lang="en-US" sz="2600" i="1" dirty="0" smtClean="0">
                <a:solidFill>
                  <a:srgbClr val="32302A"/>
                </a:solidFill>
              </a:rPr>
              <a:t>to spend </a:t>
            </a:r>
            <a:r>
              <a:rPr lang="en-US" sz="2600" i="1" dirty="0">
                <a:solidFill>
                  <a:srgbClr val="32302A"/>
                </a:solidFill>
              </a:rPr>
              <a:t>more on gas, this would </a:t>
            </a:r>
            <a:r>
              <a:rPr lang="en-US" sz="2600" i="1" dirty="0" smtClean="0">
                <a:solidFill>
                  <a:srgbClr val="32302A"/>
                </a:solidFill>
              </a:rPr>
              <a:t>|</a:t>
            </a:r>
            <a:br>
              <a:rPr lang="en-US" sz="2600" i="1" dirty="0" smtClean="0">
                <a:solidFill>
                  <a:srgbClr val="32302A"/>
                </a:solidFill>
              </a:rPr>
            </a:br>
            <a:r>
              <a:rPr lang="en-US" sz="2600" i="1" dirty="0" smtClean="0">
                <a:solidFill>
                  <a:srgbClr val="32302A"/>
                </a:solidFill>
              </a:rPr>
              <a:t> best be explained </a:t>
            </a:r>
            <a:r>
              <a:rPr lang="en-US" sz="2600" i="1" dirty="0">
                <a:solidFill>
                  <a:srgbClr val="32302A"/>
                </a:solidFill>
              </a:rPr>
              <a:t>by the substitution effect.</a:t>
            </a:r>
            <a:r>
              <a:rPr lang="en-US" sz="2600" dirty="0">
                <a:solidFill>
                  <a:srgbClr val="32302A"/>
                </a:solidFill>
              </a:rPr>
              <a:t>” </a:t>
            </a:r>
            <a:br>
              <a:rPr lang="en-US" sz="2600" dirty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-- </a:t>
            </a:r>
            <a:r>
              <a:rPr lang="en-US" sz="2600" dirty="0">
                <a:solidFill>
                  <a:srgbClr val="32302A"/>
                </a:solidFill>
              </a:rPr>
              <a:t>Is this statement true or false? </a:t>
            </a:r>
          </a:p>
        </p:txBody>
      </p:sp>
    </p:spTree>
    <p:extLst>
      <p:ext uri="{BB962C8B-B14F-4D97-AF65-F5344CB8AC3E}">
        <p14:creationId xmlns:p14="http://schemas.microsoft.com/office/powerpoint/2010/main" val="44396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Market Demand Reflects</a:t>
            </a:r>
            <a:br>
              <a:rPr lang="en-US" dirty="0"/>
            </a:br>
            <a:r>
              <a:rPr lang="en-US" dirty="0"/>
              <a:t>the Demand of Individual</a:t>
            </a:r>
            <a:br>
              <a:rPr lang="en-US" dirty="0"/>
            </a:br>
            <a:r>
              <a:rPr lang="en-US" dirty="0"/>
              <a:t>Consumers</a:t>
            </a:r>
          </a:p>
        </p:txBody>
      </p:sp>
    </p:spTree>
    <p:extLst>
      <p:ext uri="{BB962C8B-B14F-4D97-AF65-F5344CB8AC3E}">
        <p14:creationId xmlns:p14="http://schemas.microsoft.com/office/powerpoint/2010/main" val="210864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3763" y="813817"/>
            <a:ext cx="8977930" cy="510772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33639"/>
            <a:ext cx="8904855" cy="680178"/>
          </a:xfrm>
        </p:spPr>
        <p:txBody>
          <a:bodyPr/>
          <a:lstStyle/>
          <a:p>
            <a:r>
              <a:rPr lang="en-US" sz="3600" dirty="0"/>
              <a:t>Individual and Market Demand Curves</a:t>
            </a:r>
          </a:p>
        </p:txBody>
      </p:sp>
      <p:sp>
        <p:nvSpPr>
          <p:cNvPr id="196" name="Content Placeholder 2"/>
          <p:cNvSpPr>
            <a:spLocks noGrp="1"/>
          </p:cNvSpPr>
          <p:nvPr>
            <p:ph idx="1"/>
          </p:nvPr>
        </p:nvSpPr>
        <p:spPr>
          <a:xfrm>
            <a:off x="63184" y="1123366"/>
            <a:ext cx="4064890" cy="680765"/>
          </a:xfrm>
        </p:spPr>
        <p:txBody>
          <a:bodyPr/>
          <a:lstStyle/>
          <a:p>
            <a:pPr marL="169863" indent="-169863">
              <a:lnSpc>
                <a:spcPct val="90000"/>
              </a:lnSpc>
            </a:pPr>
            <a:r>
              <a:rPr lang="en-US" sz="21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Consider </a:t>
            </a:r>
            <a:r>
              <a:rPr lang="en-US" sz="21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Jones’s demand for frozen pizza.</a:t>
            </a:r>
          </a:p>
        </p:txBody>
      </p:sp>
      <p:cxnSp>
        <p:nvCxnSpPr>
          <p:cNvPr id="309" name="Straight Connector 308"/>
          <p:cNvCxnSpPr/>
          <p:nvPr/>
        </p:nvCxnSpPr>
        <p:spPr>
          <a:xfrm>
            <a:off x="4000057" y="999129"/>
            <a:ext cx="25221" cy="4679165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41471" y="1443188"/>
            <a:ext cx="3886602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                     At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$3.50 </a:t>
            </a:r>
            <a:r>
              <a:rPr lang="en-US" sz="2100" b="1" i="1" dirty="0" smtClean="0">
                <a:latin typeface="Times New Roman" pitchFamily="18" charset="0"/>
                <a:cs typeface="Times New Roman" pitchFamily="18" charset="0"/>
              </a:rPr>
              <a:t>Jones </a:t>
            </a:r>
            <a:br>
              <a:rPr lang="en-US" sz="2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demands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pizza 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256151" y="1635302"/>
            <a:ext cx="334258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                                at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$2.50 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pizzas 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1420882" y="2019600"/>
            <a:ext cx="1620957" cy="3508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and so on 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81528" y="2360464"/>
            <a:ext cx="3630994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3038" indent="-173038">
              <a:lnSpc>
                <a:spcPct val="80000"/>
              </a:lnSpc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Consider </a:t>
            </a:r>
            <a:r>
              <a:rPr lang="en-US" sz="2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Smith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’s demand for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frozen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pizza.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41" y="2547884"/>
            <a:ext cx="37516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                       At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$3.50 </a:t>
            </a:r>
            <a:r>
              <a:rPr lang="en-US" sz="2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Smith</a:t>
            </a:r>
            <a:r>
              <a:rPr lang="en-US" sz="2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100" i="1" dirty="0">
                <a:latin typeface="Times New Roman" pitchFamily="18" charset="0"/>
                <a:cs typeface="Times New Roman" pitchFamily="18" charset="0"/>
              </a:rPr>
              <a:t>demands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2 pizzas …</a:t>
            </a:r>
          </a:p>
        </p:txBody>
      </p:sp>
      <p:sp>
        <p:nvSpPr>
          <p:cNvPr id="9" name="Rectangle 8"/>
          <p:cNvSpPr/>
          <p:nvPr/>
        </p:nvSpPr>
        <p:spPr>
          <a:xfrm>
            <a:off x="251879" y="2898140"/>
            <a:ext cx="3409908" cy="6740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                                 at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$2.50 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pizzas …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445265" y="3216867"/>
            <a:ext cx="1620957" cy="3508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and so on …</a:t>
            </a:r>
          </a:p>
        </p:txBody>
      </p:sp>
      <p:sp>
        <p:nvSpPr>
          <p:cNvPr id="77" name="Rectangle 76"/>
          <p:cNvSpPr/>
          <p:nvPr/>
        </p:nvSpPr>
        <p:spPr>
          <a:xfrm>
            <a:off x="78480" y="3628432"/>
            <a:ext cx="3942426" cy="11264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3038" indent="-173038">
              <a:lnSpc>
                <a:spcPct val="80000"/>
              </a:lnSpc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100" b="1" i="1" dirty="0">
                <a:latin typeface="Times New Roman" pitchFamily="18" charset="0"/>
                <a:cs typeface="Times New Roman" pitchFamily="18" charset="0"/>
              </a:rPr>
              <a:t>market demand curve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is </a:t>
            </a:r>
            <a:br>
              <a:rPr lang="en-US" sz="2100" dirty="0">
                <a:latin typeface="Times New Roman" pitchFamily="18" charset="0"/>
                <a:cs typeface="Times New Roman" pitchFamily="18" charset="0"/>
              </a:rPr>
            </a:b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merely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the horizontal sum of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</a:t>
            </a:r>
            <a:br>
              <a:rPr lang="en-US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individual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demand curves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here Jones and Smith).</a:t>
            </a:r>
          </a:p>
        </p:txBody>
      </p:sp>
      <p:sp>
        <p:nvSpPr>
          <p:cNvPr id="78" name="Text Box 198"/>
          <p:cNvSpPr txBox="1">
            <a:spLocks noChangeArrowheads="1"/>
          </p:cNvSpPr>
          <p:nvPr/>
        </p:nvSpPr>
        <p:spPr bwMode="auto">
          <a:xfrm>
            <a:off x="56409" y="4788313"/>
            <a:ext cx="4030591" cy="86793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119063" indent="-119063">
              <a:lnSpc>
                <a:spcPct val="80000"/>
              </a:lnSpc>
              <a:buFontTx/>
              <a:buChar char="•"/>
            </a:pPr>
            <a:r>
              <a:rPr kumimoji="0" lang="en-US" sz="2100" b="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kumimoji="0" lang="en-US" sz="2100" b="1" i="1" dirty="0">
                <a:solidFill>
                  <a:srgbClr val="BB5E01"/>
                </a:solidFill>
                <a:latin typeface="Times New Roman" pitchFamily="18" charset="0"/>
                <a:cs typeface="Times New Roman" pitchFamily="18" charset="0"/>
              </a:rPr>
              <a:t>market demand curve</a:t>
            </a:r>
            <a:r>
              <a:rPr kumimoji="0" lang="en-US" sz="2100" b="1" i="1" dirty="0">
                <a:solidFill>
                  <a:srgbClr val="D76C0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100" b="0" dirty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kumimoji="0" lang="en-US" sz="21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2100" b="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2100" b="0" dirty="0" smtClean="0">
                <a:latin typeface="Times New Roman" pitchFamily="18" charset="0"/>
                <a:cs typeface="Times New Roman" pitchFamily="18" charset="0"/>
              </a:rPr>
              <a:t>slope </a:t>
            </a:r>
            <a:r>
              <a:rPr kumimoji="0" lang="en-US" sz="2100" b="0" dirty="0">
                <a:latin typeface="Times New Roman" pitchFamily="18" charset="0"/>
                <a:cs typeface="Times New Roman" pitchFamily="18" charset="0"/>
              </a:rPr>
              <a:t>downward to the right, </a:t>
            </a:r>
            <a:r>
              <a:rPr kumimoji="0" lang="en-US" sz="2100" b="0" dirty="0" smtClean="0">
                <a:latin typeface="Times New Roman" pitchFamily="18" charset="0"/>
                <a:cs typeface="Times New Roman" pitchFamily="18" charset="0"/>
              </a:rPr>
              <a:t>just </a:t>
            </a:r>
            <a:br>
              <a:rPr kumimoji="0" lang="en-US" sz="2100" b="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2100" b="0" dirty="0" smtClean="0">
                <a:latin typeface="Times New Roman" pitchFamily="18" charset="0"/>
                <a:cs typeface="Times New Roman" pitchFamily="18" charset="0"/>
              </a:rPr>
              <a:t>like the </a:t>
            </a:r>
            <a:r>
              <a:rPr kumimoji="0" lang="en-US" sz="2100" b="0" dirty="0">
                <a:latin typeface="Times New Roman" pitchFamily="18" charset="0"/>
                <a:cs typeface="Times New Roman" pitchFamily="18" charset="0"/>
              </a:rPr>
              <a:t>individual demand </a:t>
            </a:r>
            <a:r>
              <a:rPr kumimoji="0" lang="en-US" sz="2100" b="0" dirty="0" smtClean="0">
                <a:latin typeface="Times New Roman" pitchFamily="18" charset="0"/>
                <a:cs typeface="Times New Roman" pitchFamily="18" charset="0"/>
              </a:rPr>
              <a:t>curves.</a:t>
            </a:r>
            <a:endParaRPr kumimoji="0" lang="en-US" sz="21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Rectangle 40"/>
          <p:cNvSpPr>
            <a:spLocks noChangeAspect="1" noChangeArrowheads="1"/>
          </p:cNvSpPr>
          <p:nvPr/>
        </p:nvSpPr>
        <p:spPr bwMode="auto">
          <a:xfrm>
            <a:off x="5198174" y="804788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000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Jones</a:t>
            </a:r>
          </a:p>
        </p:txBody>
      </p:sp>
      <p:sp>
        <p:nvSpPr>
          <p:cNvPr id="80" name="Rectangle 41"/>
          <p:cNvSpPr>
            <a:spLocks noChangeAspect="1" noChangeArrowheads="1"/>
          </p:cNvSpPr>
          <p:nvPr/>
        </p:nvSpPr>
        <p:spPr bwMode="auto">
          <a:xfrm>
            <a:off x="7472301" y="865926"/>
            <a:ext cx="5642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b="1" i="1">
                <a:latin typeface="Times New Roman" pitchFamily="18" charset="0"/>
                <a:cs typeface="Times New Roman" pitchFamily="18" charset="0"/>
              </a:rPr>
              <a:t>Smith</a:t>
            </a:r>
          </a:p>
        </p:txBody>
      </p:sp>
      <p:sp>
        <p:nvSpPr>
          <p:cNvPr id="81" name="Rectangle 42"/>
          <p:cNvSpPr>
            <a:spLocks noChangeAspect="1" noChangeArrowheads="1"/>
          </p:cNvSpPr>
          <p:nvPr/>
        </p:nvSpPr>
        <p:spPr bwMode="auto">
          <a:xfrm>
            <a:off x="5921638" y="3563228"/>
            <a:ext cx="1743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000" b="1" i="1" dirty="0">
                <a:solidFill>
                  <a:srgbClr val="BB5E01"/>
                </a:solidFill>
                <a:latin typeface="Times New Roman" pitchFamily="18" charset="0"/>
                <a:cs typeface="Times New Roman" pitchFamily="18" charset="0"/>
              </a:rPr>
              <a:t>2-Person market</a:t>
            </a:r>
          </a:p>
        </p:txBody>
      </p:sp>
      <p:grpSp>
        <p:nvGrpSpPr>
          <p:cNvPr id="82" name="Group 156"/>
          <p:cNvGrpSpPr>
            <a:grpSpLocks/>
          </p:cNvGrpSpPr>
          <p:nvPr/>
        </p:nvGrpSpPr>
        <p:grpSpPr bwMode="auto">
          <a:xfrm>
            <a:off x="4618611" y="1284213"/>
            <a:ext cx="1204914" cy="1752600"/>
            <a:chOff x="1152" y="2270"/>
            <a:chExt cx="1152" cy="1104"/>
          </a:xfrm>
        </p:grpSpPr>
        <p:sp>
          <p:nvSpPr>
            <p:cNvPr id="83" name="Line 154"/>
            <p:cNvSpPr>
              <a:spLocks noChangeShapeType="1"/>
            </p:cNvSpPr>
            <p:nvPr/>
          </p:nvSpPr>
          <p:spPr bwMode="auto">
            <a:xfrm>
              <a:off x="1152" y="2270"/>
              <a:ext cx="0" cy="11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Line 155"/>
            <p:cNvSpPr>
              <a:spLocks noChangeShapeType="1"/>
            </p:cNvSpPr>
            <p:nvPr/>
          </p:nvSpPr>
          <p:spPr bwMode="auto">
            <a:xfrm>
              <a:off x="1152" y="3374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5" name="Group 157"/>
          <p:cNvGrpSpPr>
            <a:grpSpLocks/>
          </p:cNvGrpSpPr>
          <p:nvPr/>
        </p:nvGrpSpPr>
        <p:grpSpPr bwMode="auto">
          <a:xfrm>
            <a:off x="7090857" y="1282626"/>
            <a:ext cx="977108" cy="1752600"/>
            <a:chOff x="1152" y="2270"/>
            <a:chExt cx="1152" cy="1104"/>
          </a:xfrm>
        </p:grpSpPr>
        <p:sp>
          <p:nvSpPr>
            <p:cNvPr id="86" name="Line 158"/>
            <p:cNvSpPr>
              <a:spLocks noChangeShapeType="1"/>
            </p:cNvSpPr>
            <p:nvPr/>
          </p:nvSpPr>
          <p:spPr bwMode="auto">
            <a:xfrm>
              <a:off x="1152" y="2270"/>
              <a:ext cx="0" cy="11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Line 159"/>
            <p:cNvSpPr>
              <a:spLocks noChangeShapeType="1"/>
            </p:cNvSpPr>
            <p:nvPr/>
          </p:nvSpPr>
          <p:spPr bwMode="auto">
            <a:xfrm>
              <a:off x="1152" y="3374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8" name="Group 160"/>
          <p:cNvGrpSpPr>
            <a:grpSpLocks/>
          </p:cNvGrpSpPr>
          <p:nvPr/>
        </p:nvGrpSpPr>
        <p:grpSpPr bwMode="auto">
          <a:xfrm>
            <a:off x="5617814" y="3884623"/>
            <a:ext cx="1954212" cy="1752600"/>
            <a:chOff x="1152" y="2270"/>
            <a:chExt cx="1152" cy="1104"/>
          </a:xfrm>
        </p:grpSpPr>
        <p:sp>
          <p:nvSpPr>
            <p:cNvPr id="89" name="Line 161"/>
            <p:cNvSpPr>
              <a:spLocks noChangeShapeType="1"/>
            </p:cNvSpPr>
            <p:nvPr/>
          </p:nvSpPr>
          <p:spPr bwMode="auto">
            <a:xfrm>
              <a:off x="1152" y="2270"/>
              <a:ext cx="0" cy="11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Line 162"/>
            <p:cNvSpPr>
              <a:spLocks noChangeShapeType="1"/>
            </p:cNvSpPr>
            <p:nvPr/>
          </p:nvSpPr>
          <p:spPr bwMode="auto">
            <a:xfrm>
              <a:off x="1152" y="3374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1" name="Rectangle 49"/>
          <p:cNvSpPr>
            <a:spLocks noChangeAspect="1" noChangeArrowheads="1"/>
          </p:cNvSpPr>
          <p:nvPr/>
        </p:nvSpPr>
        <p:spPr bwMode="auto">
          <a:xfrm>
            <a:off x="4786885" y="3043163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Rectangle 50"/>
          <p:cNvSpPr>
            <a:spLocks noChangeAspect="1" noChangeArrowheads="1"/>
          </p:cNvSpPr>
          <p:nvPr/>
        </p:nvSpPr>
        <p:spPr bwMode="auto">
          <a:xfrm>
            <a:off x="5248847" y="3043163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Rectangle 97"/>
          <p:cNvSpPr>
            <a:spLocks noChangeAspect="1" noChangeArrowheads="1"/>
          </p:cNvSpPr>
          <p:nvPr/>
        </p:nvSpPr>
        <p:spPr bwMode="auto">
          <a:xfrm>
            <a:off x="7465505" y="3043163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Rectangle 98"/>
          <p:cNvSpPr>
            <a:spLocks noChangeAspect="1" noChangeArrowheads="1"/>
          </p:cNvSpPr>
          <p:nvPr/>
        </p:nvSpPr>
        <p:spPr bwMode="auto">
          <a:xfrm>
            <a:off x="7697280" y="3043163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Rectangle 145"/>
          <p:cNvSpPr>
            <a:spLocks noChangeAspect="1" noChangeArrowheads="1"/>
          </p:cNvSpPr>
          <p:nvPr/>
        </p:nvSpPr>
        <p:spPr bwMode="auto">
          <a:xfrm>
            <a:off x="6203601" y="5643573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Rectangle 146"/>
          <p:cNvSpPr>
            <a:spLocks noChangeAspect="1" noChangeArrowheads="1"/>
          </p:cNvSpPr>
          <p:nvPr/>
        </p:nvSpPr>
        <p:spPr bwMode="auto">
          <a:xfrm>
            <a:off x="6895751" y="5643573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Rectangle 200"/>
          <p:cNvSpPr>
            <a:spLocks noChangeAspect="1" noChangeArrowheads="1"/>
          </p:cNvSpPr>
          <p:nvPr/>
        </p:nvSpPr>
        <p:spPr bwMode="auto">
          <a:xfrm>
            <a:off x="5017072" y="3043163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Rectangle 201"/>
          <p:cNvSpPr>
            <a:spLocks noChangeAspect="1" noChangeArrowheads="1"/>
          </p:cNvSpPr>
          <p:nvPr/>
        </p:nvSpPr>
        <p:spPr bwMode="auto">
          <a:xfrm>
            <a:off x="5479035" y="3043163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Rectangle 202"/>
          <p:cNvSpPr>
            <a:spLocks noChangeAspect="1" noChangeArrowheads="1"/>
          </p:cNvSpPr>
          <p:nvPr/>
        </p:nvSpPr>
        <p:spPr bwMode="auto">
          <a:xfrm>
            <a:off x="5710810" y="3043163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Rectangle 206"/>
          <p:cNvSpPr>
            <a:spLocks noChangeAspect="1" noChangeArrowheads="1"/>
          </p:cNvSpPr>
          <p:nvPr/>
        </p:nvSpPr>
        <p:spPr bwMode="auto">
          <a:xfrm>
            <a:off x="7235318" y="3043163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Rectangle 212"/>
          <p:cNvSpPr>
            <a:spLocks noChangeAspect="1" noChangeArrowheads="1"/>
          </p:cNvSpPr>
          <p:nvPr/>
        </p:nvSpPr>
        <p:spPr bwMode="auto">
          <a:xfrm>
            <a:off x="5971826" y="5643573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Rectangle 213"/>
          <p:cNvSpPr>
            <a:spLocks noChangeAspect="1" noChangeArrowheads="1"/>
          </p:cNvSpPr>
          <p:nvPr/>
        </p:nvSpPr>
        <p:spPr bwMode="auto">
          <a:xfrm>
            <a:off x="5741639" y="5643573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Rectangle 214"/>
          <p:cNvSpPr>
            <a:spLocks noChangeAspect="1" noChangeArrowheads="1"/>
          </p:cNvSpPr>
          <p:nvPr/>
        </p:nvSpPr>
        <p:spPr bwMode="auto">
          <a:xfrm>
            <a:off x="6433789" y="5643573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215"/>
          <p:cNvSpPr>
            <a:spLocks noChangeAspect="1" noChangeArrowheads="1"/>
          </p:cNvSpPr>
          <p:nvPr/>
        </p:nvSpPr>
        <p:spPr bwMode="auto">
          <a:xfrm>
            <a:off x="6665564" y="5643573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Rectangle 216"/>
          <p:cNvSpPr>
            <a:spLocks noChangeAspect="1" noChangeArrowheads="1"/>
          </p:cNvSpPr>
          <p:nvPr/>
        </p:nvSpPr>
        <p:spPr bwMode="auto">
          <a:xfrm>
            <a:off x="7127526" y="5643573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Rectangle 217"/>
          <p:cNvSpPr>
            <a:spLocks noChangeAspect="1" noChangeArrowheads="1"/>
          </p:cNvSpPr>
          <p:nvPr/>
        </p:nvSpPr>
        <p:spPr bwMode="auto">
          <a:xfrm>
            <a:off x="7359301" y="5643573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Rectangle 45"/>
          <p:cNvSpPr>
            <a:spLocks noChangeAspect="1" noChangeArrowheads="1"/>
          </p:cNvSpPr>
          <p:nvPr/>
        </p:nvSpPr>
        <p:spPr bwMode="auto">
          <a:xfrm rot="21634757">
            <a:off x="4226832" y="1024578"/>
            <a:ext cx="42319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Price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Rectangle 152"/>
          <p:cNvSpPr>
            <a:spLocks noChangeAspect="1" noChangeArrowheads="1"/>
          </p:cNvSpPr>
          <p:nvPr/>
        </p:nvSpPr>
        <p:spPr bwMode="auto">
          <a:xfrm rot="21634757">
            <a:off x="6614940" y="1019815"/>
            <a:ext cx="42319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Price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Rectangle 153"/>
          <p:cNvSpPr>
            <a:spLocks noChangeAspect="1" noChangeArrowheads="1"/>
          </p:cNvSpPr>
          <p:nvPr/>
        </p:nvSpPr>
        <p:spPr bwMode="auto">
          <a:xfrm rot="21634757">
            <a:off x="5126024" y="3620225"/>
            <a:ext cx="42319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Price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Rectangle 46"/>
          <p:cNvSpPr>
            <a:spLocks noChangeAspect="1" noChangeArrowheads="1"/>
          </p:cNvSpPr>
          <p:nvPr/>
        </p:nvSpPr>
        <p:spPr bwMode="auto">
          <a:xfrm>
            <a:off x="4062609" y="4861945"/>
            <a:ext cx="1008289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*Weekly</a:t>
            </a:r>
            <a:br>
              <a:rPr lang="en-US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frozen</a:t>
            </a:r>
            <a:br>
              <a:rPr lang="en-US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pizza</a:t>
            </a:r>
            <a:br>
              <a:rPr lang="en-US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consumption</a:t>
            </a:r>
            <a:endParaRPr lang="en-US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Line 173"/>
          <p:cNvSpPr>
            <a:spLocks noChangeShapeType="1"/>
          </p:cNvSpPr>
          <p:nvPr/>
        </p:nvSpPr>
        <p:spPr bwMode="auto">
          <a:xfrm>
            <a:off x="4648772" y="2146226"/>
            <a:ext cx="639763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Rectangle 47"/>
          <p:cNvSpPr>
            <a:spLocks noChangeAspect="1" noChangeArrowheads="1"/>
          </p:cNvSpPr>
          <p:nvPr/>
        </p:nvSpPr>
        <p:spPr bwMode="auto">
          <a:xfrm>
            <a:off x="4105847" y="1563613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$3.50</a:t>
            </a:r>
            <a:endParaRPr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Rectangle 48"/>
          <p:cNvSpPr>
            <a:spLocks noChangeAspect="1" noChangeArrowheads="1"/>
          </p:cNvSpPr>
          <p:nvPr/>
        </p:nvSpPr>
        <p:spPr bwMode="auto">
          <a:xfrm>
            <a:off x="4105847" y="2004938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$2.50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Rectangle 95"/>
          <p:cNvSpPr>
            <a:spLocks noChangeAspect="1" noChangeArrowheads="1"/>
          </p:cNvSpPr>
          <p:nvPr/>
        </p:nvSpPr>
        <p:spPr bwMode="auto">
          <a:xfrm>
            <a:off x="6578093" y="1563613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$3.50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Rectangle 96"/>
          <p:cNvSpPr>
            <a:spLocks noChangeAspect="1" noChangeArrowheads="1"/>
          </p:cNvSpPr>
          <p:nvPr/>
        </p:nvSpPr>
        <p:spPr bwMode="auto">
          <a:xfrm>
            <a:off x="6578093" y="2004938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$2.50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4" name="Group 223"/>
          <p:cNvGrpSpPr>
            <a:grpSpLocks/>
          </p:cNvGrpSpPr>
          <p:nvPr/>
        </p:nvGrpSpPr>
        <p:grpSpPr bwMode="auto">
          <a:xfrm>
            <a:off x="7386133" y="1455663"/>
            <a:ext cx="752476" cy="1435100"/>
            <a:chOff x="3046" y="2606"/>
            <a:chExt cx="474" cy="904"/>
          </a:xfrm>
        </p:grpSpPr>
        <p:sp>
          <p:nvSpPr>
            <p:cNvPr id="125" name="Rectangle 99"/>
            <p:cNvSpPr>
              <a:spLocks noChangeAspect="1" noChangeArrowheads="1"/>
            </p:cNvSpPr>
            <p:nvPr/>
          </p:nvSpPr>
          <p:spPr bwMode="auto">
            <a:xfrm>
              <a:off x="3431" y="3297"/>
              <a:ext cx="8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200" b="1" i="1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2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6" name="Line 100"/>
            <p:cNvSpPr>
              <a:spLocks noChangeAspect="1" noChangeShapeType="1"/>
            </p:cNvSpPr>
            <p:nvPr/>
          </p:nvSpPr>
          <p:spPr bwMode="auto">
            <a:xfrm>
              <a:off x="3046" y="2606"/>
              <a:ext cx="375" cy="729"/>
            </a:xfrm>
            <a:prstGeom prst="line">
              <a:avLst/>
            </a:prstGeom>
            <a:noFill/>
            <a:ln w="57150">
              <a:solidFill>
                <a:srgbClr val="007A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7" name="Rectangle 143"/>
          <p:cNvSpPr>
            <a:spLocks noChangeAspect="1" noChangeArrowheads="1"/>
          </p:cNvSpPr>
          <p:nvPr/>
        </p:nvSpPr>
        <p:spPr bwMode="auto">
          <a:xfrm>
            <a:off x="5100289" y="4164023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$3.50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Rectangle 144"/>
          <p:cNvSpPr>
            <a:spLocks noChangeAspect="1" noChangeArrowheads="1"/>
          </p:cNvSpPr>
          <p:nvPr/>
        </p:nvSpPr>
        <p:spPr bwMode="auto">
          <a:xfrm>
            <a:off x="5100289" y="4605348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$2.50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9" name="Group 224"/>
          <p:cNvGrpSpPr>
            <a:grpSpLocks/>
          </p:cNvGrpSpPr>
          <p:nvPr/>
        </p:nvGrpSpPr>
        <p:grpSpPr bwMode="auto">
          <a:xfrm>
            <a:off x="6046436" y="4154498"/>
            <a:ext cx="1333499" cy="936625"/>
            <a:chOff x="4661" y="2668"/>
            <a:chExt cx="840" cy="590"/>
          </a:xfrm>
        </p:grpSpPr>
        <p:sp>
          <p:nvSpPr>
            <p:cNvPr id="130" name="Rectangle 147"/>
            <p:cNvSpPr>
              <a:spLocks noChangeAspect="1" noChangeArrowheads="1"/>
            </p:cNvSpPr>
            <p:nvPr/>
          </p:nvSpPr>
          <p:spPr bwMode="auto">
            <a:xfrm>
              <a:off x="5373" y="3045"/>
              <a:ext cx="12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200" b="1" i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1" name="Line 148"/>
            <p:cNvSpPr>
              <a:spLocks noChangeAspect="1" noChangeShapeType="1"/>
            </p:cNvSpPr>
            <p:nvPr/>
          </p:nvSpPr>
          <p:spPr bwMode="auto">
            <a:xfrm>
              <a:off x="4661" y="2668"/>
              <a:ext cx="685" cy="456"/>
            </a:xfrm>
            <a:prstGeom prst="line">
              <a:avLst/>
            </a:prstGeom>
            <a:noFill/>
            <a:ln w="57150">
              <a:solidFill>
                <a:srgbClr val="C475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2" name="Line 170"/>
          <p:cNvSpPr>
            <a:spLocks noChangeShapeType="1"/>
          </p:cNvSpPr>
          <p:nvPr/>
        </p:nvSpPr>
        <p:spPr bwMode="auto">
          <a:xfrm>
            <a:off x="4645597" y="1709663"/>
            <a:ext cx="15240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Line 171"/>
          <p:cNvSpPr>
            <a:spLocks noChangeShapeType="1"/>
          </p:cNvSpPr>
          <p:nvPr/>
        </p:nvSpPr>
        <p:spPr bwMode="auto">
          <a:xfrm>
            <a:off x="4837685" y="1743001"/>
            <a:ext cx="0" cy="12954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4" name="Group 222"/>
          <p:cNvGrpSpPr>
            <a:grpSpLocks/>
          </p:cNvGrpSpPr>
          <p:nvPr/>
        </p:nvGrpSpPr>
        <p:grpSpPr bwMode="auto">
          <a:xfrm>
            <a:off x="4690048" y="1547736"/>
            <a:ext cx="1076326" cy="1139825"/>
            <a:chOff x="1388" y="2664"/>
            <a:chExt cx="678" cy="718"/>
          </a:xfrm>
        </p:grpSpPr>
        <p:sp>
          <p:nvSpPr>
            <p:cNvPr id="135" name="Rectangle 51"/>
            <p:cNvSpPr>
              <a:spLocks noChangeAspect="1" noChangeArrowheads="1"/>
            </p:cNvSpPr>
            <p:nvPr/>
          </p:nvSpPr>
          <p:spPr bwMode="auto">
            <a:xfrm>
              <a:off x="1985" y="3188"/>
              <a:ext cx="8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Line 52"/>
            <p:cNvSpPr>
              <a:spLocks noChangeAspect="1" noChangeShapeType="1"/>
            </p:cNvSpPr>
            <p:nvPr/>
          </p:nvSpPr>
          <p:spPr bwMode="auto">
            <a:xfrm>
              <a:off x="1388" y="2664"/>
              <a:ext cx="586" cy="578"/>
            </a:xfrm>
            <a:prstGeom prst="line">
              <a:avLst/>
            </a:prstGeom>
            <a:noFill/>
            <a:ln w="57150">
              <a:solidFill>
                <a:srgbClr val="2D5AB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7" name="Line 174"/>
          <p:cNvSpPr>
            <a:spLocks noChangeShapeType="1"/>
          </p:cNvSpPr>
          <p:nvPr/>
        </p:nvSpPr>
        <p:spPr bwMode="auto">
          <a:xfrm>
            <a:off x="5305997" y="2166863"/>
            <a:ext cx="0" cy="85883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Line 175"/>
          <p:cNvSpPr>
            <a:spLocks noChangeShapeType="1"/>
          </p:cNvSpPr>
          <p:nvPr/>
        </p:nvSpPr>
        <p:spPr bwMode="auto">
          <a:xfrm>
            <a:off x="7106730" y="2155751"/>
            <a:ext cx="639763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Line 176"/>
          <p:cNvSpPr>
            <a:spLocks noChangeShapeType="1"/>
          </p:cNvSpPr>
          <p:nvPr/>
        </p:nvSpPr>
        <p:spPr bwMode="auto">
          <a:xfrm>
            <a:off x="7122605" y="1709663"/>
            <a:ext cx="428625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Line 177"/>
          <p:cNvSpPr>
            <a:spLocks noChangeShapeType="1"/>
          </p:cNvSpPr>
          <p:nvPr/>
        </p:nvSpPr>
        <p:spPr bwMode="auto">
          <a:xfrm>
            <a:off x="7516305" y="1743001"/>
            <a:ext cx="0" cy="12954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Line 178"/>
          <p:cNvSpPr>
            <a:spLocks noChangeShapeType="1"/>
          </p:cNvSpPr>
          <p:nvPr/>
        </p:nvSpPr>
        <p:spPr bwMode="auto">
          <a:xfrm>
            <a:off x="7754430" y="2166863"/>
            <a:ext cx="0" cy="85883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Line 179"/>
          <p:cNvSpPr>
            <a:spLocks noChangeShapeType="1"/>
          </p:cNvSpPr>
          <p:nvPr/>
        </p:nvSpPr>
        <p:spPr bwMode="auto">
          <a:xfrm>
            <a:off x="5614639" y="4738698"/>
            <a:ext cx="1317625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Line 180"/>
          <p:cNvSpPr>
            <a:spLocks noChangeShapeType="1"/>
          </p:cNvSpPr>
          <p:nvPr/>
        </p:nvSpPr>
        <p:spPr bwMode="auto">
          <a:xfrm>
            <a:off x="5640039" y="4311661"/>
            <a:ext cx="587375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Line 181"/>
          <p:cNvSpPr>
            <a:spLocks noChangeShapeType="1"/>
          </p:cNvSpPr>
          <p:nvPr/>
        </p:nvSpPr>
        <p:spPr bwMode="auto">
          <a:xfrm>
            <a:off x="6270276" y="4333886"/>
            <a:ext cx="0" cy="12954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Line 182"/>
          <p:cNvSpPr>
            <a:spLocks noChangeShapeType="1"/>
          </p:cNvSpPr>
          <p:nvPr/>
        </p:nvSpPr>
        <p:spPr bwMode="auto">
          <a:xfrm>
            <a:off x="6924326" y="4768861"/>
            <a:ext cx="0" cy="858837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Oval 168"/>
          <p:cNvSpPr>
            <a:spLocks noChangeAspect="1" noChangeArrowheads="1"/>
          </p:cNvSpPr>
          <p:nvPr/>
        </p:nvSpPr>
        <p:spPr bwMode="auto">
          <a:xfrm>
            <a:off x="6208364" y="4246573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Oval 169"/>
          <p:cNvSpPr>
            <a:spLocks noChangeAspect="1" noChangeArrowheads="1"/>
          </p:cNvSpPr>
          <p:nvPr/>
        </p:nvSpPr>
        <p:spPr bwMode="auto">
          <a:xfrm>
            <a:off x="6873526" y="4683136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Oval 164"/>
          <p:cNvSpPr>
            <a:spLocks noChangeAspect="1" noChangeArrowheads="1"/>
          </p:cNvSpPr>
          <p:nvPr/>
        </p:nvSpPr>
        <p:spPr bwMode="auto">
          <a:xfrm>
            <a:off x="4782122" y="1646163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Oval 165"/>
          <p:cNvSpPr>
            <a:spLocks noChangeAspect="1" noChangeArrowheads="1"/>
          </p:cNvSpPr>
          <p:nvPr/>
        </p:nvSpPr>
        <p:spPr bwMode="auto">
          <a:xfrm>
            <a:off x="5239322" y="2082726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Oval 166"/>
          <p:cNvSpPr>
            <a:spLocks noChangeAspect="1" noChangeArrowheads="1"/>
          </p:cNvSpPr>
          <p:nvPr/>
        </p:nvSpPr>
        <p:spPr bwMode="auto">
          <a:xfrm>
            <a:off x="7694105" y="2092251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Oval 167"/>
          <p:cNvSpPr>
            <a:spLocks noChangeAspect="1" noChangeArrowheads="1"/>
          </p:cNvSpPr>
          <p:nvPr/>
        </p:nvSpPr>
        <p:spPr bwMode="auto">
          <a:xfrm>
            <a:off x="7465505" y="1647751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Rectangle 41"/>
          <p:cNvSpPr>
            <a:spLocks noChangeAspect="1" noChangeArrowheads="1"/>
          </p:cNvSpPr>
          <p:nvPr/>
        </p:nvSpPr>
        <p:spPr bwMode="auto">
          <a:xfrm>
            <a:off x="4954653" y="872022"/>
            <a:ext cx="5514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Jones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Rectangle 45"/>
          <p:cNvSpPr>
            <a:spLocks noChangeAspect="1" noChangeArrowheads="1"/>
          </p:cNvSpPr>
          <p:nvPr/>
        </p:nvSpPr>
        <p:spPr bwMode="auto">
          <a:xfrm rot="21634757">
            <a:off x="5874713" y="2921458"/>
            <a:ext cx="82234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Quantity*</a:t>
            </a:r>
            <a:endParaRPr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Rectangle 45"/>
          <p:cNvSpPr>
            <a:spLocks noChangeAspect="1" noChangeArrowheads="1"/>
          </p:cNvSpPr>
          <p:nvPr/>
        </p:nvSpPr>
        <p:spPr bwMode="auto">
          <a:xfrm rot="21634757">
            <a:off x="8121089" y="2918410"/>
            <a:ext cx="82234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Quantity*</a:t>
            </a:r>
            <a:endParaRPr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Rectangle 45"/>
          <p:cNvSpPr>
            <a:spLocks noChangeAspect="1" noChangeArrowheads="1"/>
          </p:cNvSpPr>
          <p:nvPr/>
        </p:nvSpPr>
        <p:spPr bwMode="auto">
          <a:xfrm rot="21634757">
            <a:off x="7620217" y="5515320"/>
            <a:ext cx="82234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Quantity*</a:t>
            </a:r>
            <a:endParaRPr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09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500"/>
                            </p:stCondLst>
                            <p:childTnLst>
                              <p:par>
                                <p:cTn id="1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500"/>
                            </p:stCondLst>
                            <p:childTnLst>
                              <p:par>
                                <p:cTn id="136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0"/>
                            </p:stCondLst>
                            <p:childTnLst>
                              <p:par>
                                <p:cTn id="14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500"/>
                            </p:stCondLst>
                            <p:childTnLst>
                              <p:par>
                                <p:cTn id="1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6000"/>
                            </p:stCondLst>
                            <p:childTnLst>
                              <p:par>
                                <p:cTn id="1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6500"/>
                            </p:stCondLst>
                            <p:childTnLst>
                              <p:par>
                                <p:cTn id="1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7000"/>
                            </p:stCondLst>
                            <p:childTnLst>
                              <p:par>
                                <p:cTn id="1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7500"/>
                            </p:stCondLst>
                            <p:childTnLst>
                              <p:par>
                                <p:cTn id="16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8000"/>
                            </p:stCondLst>
                            <p:childTnLst>
                              <p:par>
                                <p:cTn id="176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8500"/>
                            </p:stCondLst>
                            <p:childTnLst>
                              <p:par>
                                <p:cTn id="18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9500"/>
                            </p:stCondLst>
                            <p:childTnLst>
                              <p:par>
                                <p:cTn id="19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1500"/>
                            </p:stCondLst>
                            <p:childTnLst>
                              <p:par>
                                <p:cTn id="2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build="p"/>
      <p:bldP spid="3" grpId="0"/>
      <p:bldP spid="4" grpId="0"/>
      <p:bldP spid="6" grpId="0"/>
      <p:bldP spid="7" grpId="0"/>
      <p:bldP spid="8" grpId="0"/>
      <p:bldP spid="9" grpId="0"/>
      <p:bldP spid="75" grpId="0"/>
      <p:bldP spid="77" grpId="0"/>
      <p:bldP spid="78" grpId="0"/>
      <p:bldP spid="119" grpId="0" animBg="1"/>
      <p:bldP spid="120" grpId="0" autoUpdateAnimBg="0"/>
      <p:bldP spid="121" grpId="0" autoUpdateAnimBg="0"/>
      <p:bldP spid="122" grpId="0" autoUpdateAnimBg="0"/>
      <p:bldP spid="123" grpId="0" autoUpdateAnimBg="0"/>
      <p:bldP spid="127" grpId="0" autoUpdateAnimBg="0"/>
      <p:bldP spid="128" grpId="0" autoUpdateAnimBg="0"/>
      <p:bldP spid="132" grpId="0" animBg="1"/>
      <p:bldP spid="133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Elasticity of Demand</a:t>
            </a:r>
          </a:p>
        </p:txBody>
      </p:sp>
    </p:spTree>
    <p:extLst>
      <p:ext uri="{BB962C8B-B14F-4D97-AF65-F5344CB8AC3E}">
        <p14:creationId xmlns:p14="http://schemas.microsoft.com/office/powerpoint/2010/main" val="344960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8193" y="859536"/>
            <a:ext cx="8932985" cy="4971547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39950"/>
            <a:ext cx="8904855" cy="719586"/>
          </a:xfrm>
        </p:spPr>
        <p:txBody>
          <a:bodyPr/>
          <a:lstStyle/>
          <a:p>
            <a:r>
              <a:rPr lang="en-US" dirty="0"/>
              <a:t>Price Elasticity of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902031"/>
            <a:ext cx="8801847" cy="1265098"/>
          </a:xfrm>
        </p:spPr>
        <p:txBody>
          <a:bodyPr/>
          <a:lstStyle/>
          <a:p>
            <a:r>
              <a:rPr lang="en-US" sz="2600" dirty="0">
                <a:solidFill>
                  <a:srgbClr val="32302A"/>
                </a:solidFill>
              </a:rPr>
              <a:t>Price elasticity reveals the responsiveness of the amount purchased to a change in price.</a:t>
            </a:r>
          </a:p>
        </p:txBody>
      </p:sp>
      <p:grpSp>
        <p:nvGrpSpPr>
          <p:cNvPr id="32" name="Group 64"/>
          <p:cNvGrpSpPr>
            <a:grpSpLocks/>
          </p:cNvGrpSpPr>
          <p:nvPr/>
        </p:nvGrpSpPr>
        <p:grpSpPr bwMode="auto">
          <a:xfrm>
            <a:off x="2247900" y="1930400"/>
            <a:ext cx="6096000" cy="1143000"/>
            <a:chOff x="1248" y="1290"/>
            <a:chExt cx="3840" cy="720"/>
          </a:xfrm>
        </p:grpSpPr>
        <p:sp>
          <p:nvSpPr>
            <p:cNvPr id="33" name="Rectangle 10"/>
            <p:cNvSpPr>
              <a:spLocks noChangeArrowheads="1"/>
            </p:cNvSpPr>
            <p:nvPr/>
          </p:nvSpPr>
          <p:spPr bwMode="auto">
            <a:xfrm>
              <a:off x="1248" y="1290"/>
              <a:ext cx="3840" cy="72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 Box 11"/>
            <p:cNvSpPr txBox="1">
              <a:spLocks noChangeArrowheads="1"/>
            </p:cNvSpPr>
            <p:nvPr/>
          </p:nvSpPr>
          <p:spPr bwMode="auto">
            <a:xfrm>
              <a:off x="1315" y="1434"/>
              <a:ext cx="1314" cy="477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0" lang="en-US" sz="24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Price Elasticity</a:t>
              </a:r>
              <a:br>
                <a:rPr kumimoji="0" lang="en-US" sz="24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24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of demand</a:t>
              </a:r>
            </a:p>
          </p:txBody>
        </p:sp>
      </p:grpSp>
      <p:grpSp>
        <p:nvGrpSpPr>
          <p:cNvPr id="35" name="Group 63"/>
          <p:cNvGrpSpPr>
            <a:grpSpLocks/>
          </p:cNvGrpSpPr>
          <p:nvPr/>
        </p:nvGrpSpPr>
        <p:grpSpPr bwMode="auto">
          <a:xfrm>
            <a:off x="6880225" y="2093913"/>
            <a:ext cx="1282700" cy="938212"/>
            <a:chOff x="4166" y="1393"/>
            <a:chExt cx="808" cy="591"/>
          </a:xfrm>
        </p:grpSpPr>
        <p:sp>
          <p:nvSpPr>
            <p:cNvPr id="36" name="Text Box 13"/>
            <p:cNvSpPr txBox="1">
              <a:spLocks noChangeArrowheads="1"/>
            </p:cNvSpPr>
            <p:nvPr/>
          </p:nvSpPr>
          <p:spPr bwMode="auto">
            <a:xfrm>
              <a:off x="4166" y="1564"/>
              <a:ext cx="248" cy="291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kumimoji="0" lang="en-US" sz="2000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7" name="Group 14"/>
            <p:cNvGrpSpPr>
              <a:grpSpLocks/>
            </p:cNvGrpSpPr>
            <p:nvPr/>
          </p:nvGrpSpPr>
          <p:grpSpPr bwMode="auto">
            <a:xfrm>
              <a:off x="4421" y="1393"/>
              <a:ext cx="553" cy="591"/>
              <a:chOff x="4199" y="2119"/>
              <a:chExt cx="553" cy="591"/>
            </a:xfrm>
          </p:grpSpPr>
          <p:sp>
            <p:nvSpPr>
              <p:cNvPr id="38" name="Text Box 15"/>
              <p:cNvSpPr txBox="1">
                <a:spLocks noChangeArrowheads="1"/>
              </p:cNvSpPr>
              <p:nvPr/>
            </p:nvSpPr>
            <p:spPr bwMode="auto">
              <a:xfrm>
                <a:off x="4199" y="2119"/>
                <a:ext cx="553" cy="288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sz="2000" b="0" i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%</a:t>
                </a:r>
                <a:r>
                  <a:rPr kumimoji="0" lang="en-US" sz="2400" b="0" i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 pitchFamily="-107" charset="2"/>
                  </a:rPr>
                  <a:t> Q</a:t>
                </a:r>
                <a:endParaRPr kumimoji="0" lang="en-US" sz="2400" b="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Line 16"/>
              <p:cNvSpPr>
                <a:spLocks noChangeShapeType="1"/>
              </p:cNvSpPr>
              <p:nvPr/>
            </p:nvSpPr>
            <p:spPr bwMode="auto">
              <a:xfrm>
                <a:off x="4236" y="2433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" name="Text Box 17"/>
              <p:cNvSpPr txBox="1">
                <a:spLocks noChangeArrowheads="1"/>
              </p:cNvSpPr>
              <p:nvPr/>
            </p:nvSpPr>
            <p:spPr bwMode="auto">
              <a:xfrm>
                <a:off x="4214" y="2422"/>
                <a:ext cx="532" cy="288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sz="2000" b="0" i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%</a:t>
                </a:r>
                <a:r>
                  <a:rPr kumimoji="0" lang="en-US" sz="2400" b="0" i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 pitchFamily="-107" charset="2"/>
                  </a:rPr>
                  <a:t> P</a:t>
                </a:r>
              </a:p>
            </p:txBody>
          </p:sp>
        </p:grpSp>
      </p:grpSp>
      <p:grpSp>
        <p:nvGrpSpPr>
          <p:cNvPr id="41" name="Group 62"/>
          <p:cNvGrpSpPr>
            <a:grpSpLocks/>
          </p:cNvGrpSpPr>
          <p:nvPr/>
        </p:nvGrpSpPr>
        <p:grpSpPr bwMode="auto">
          <a:xfrm>
            <a:off x="4343401" y="2055813"/>
            <a:ext cx="2519363" cy="874712"/>
            <a:chOff x="2568" y="1369"/>
            <a:chExt cx="1587" cy="551"/>
          </a:xfrm>
        </p:grpSpPr>
        <p:sp>
          <p:nvSpPr>
            <p:cNvPr id="42" name="Text Box 12"/>
            <p:cNvSpPr txBox="1">
              <a:spLocks noChangeArrowheads="1"/>
            </p:cNvSpPr>
            <p:nvPr/>
          </p:nvSpPr>
          <p:spPr bwMode="auto">
            <a:xfrm>
              <a:off x="2568" y="1564"/>
              <a:ext cx="248" cy="291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kumimoji="0" lang="en-US" sz="2000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3" name="Group 18"/>
            <p:cNvGrpSpPr>
              <a:grpSpLocks/>
            </p:cNvGrpSpPr>
            <p:nvPr/>
          </p:nvGrpSpPr>
          <p:grpSpPr bwMode="auto">
            <a:xfrm>
              <a:off x="2806" y="1369"/>
              <a:ext cx="1349" cy="551"/>
              <a:chOff x="2584" y="2095"/>
              <a:chExt cx="1349" cy="551"/>
            </a:xfrm>
          </p:grpSpPr>
          <p:sp>
            <p:nvSpPr>
              <p:cNvPr id="44" name="Text Box 19"/>
              <p:cNvSpPr txBox="1">
                <a:spLocks noChangeArrowheads="1"/>
              </p:cNvSpPr>
              <p:nvPr/>
            </p:nvSpPr>
            <p:spPr bwMode="auto">
              <a:xfrm>
                <a:off x="2584" y="2095"/>
                <a:ext cx="1349" cy="334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kumimoji="0" lang="en-US" sz="2000" b="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% Change in </a:t>
                </a:r>
                <a:br>
                  <a:rPr kumimoji="0" lang="en-US" sz="2000" b="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kumimoji="0" lang="en-US" sz="2000" b="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quantity demanded</a:t>
                </a:r>
                <a:endParaRPr kumimoji="0" lang="en-US" b="0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" name="Line 20"/>
              <p:cNvSpPr>
                <a:spLocks noChangeShapeType="1"/>
              </p:cNvSpPr>
              <p:nvPr/>
            </p:nvSpPr>
            <p:spPr bwMode="auto">
              <a:xfrm>
                <a:off x="2630" y="2433"/>
                <a:ext cx="1256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" name="Text Box 21"/>
              <p:cNvSpPr txBox="1">
                <a:spLocks noChangeArrowheads="1"/>
              </p:cNvSpPr>
              <p:nvPr/>
            </p:nvSpPr>
            <p:spPr bwMode="auto">
              <a:xfrm>
                <a:off x="2585" y="2434"/>
                <a:ext cx="1338" cy="212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kumimoji="0" lang="en-US" sz="2000" b="0" i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% Change in Price</a:t>
                </a:r>
                <a:endParaRPr kumimoji="0" lang="en-US" b="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47" name="Text Box 23"/>
          <p:cNvSpPr txBox="1">
            <a:spLocks noChangeArrowheads="1"/>
          </p:cNvSpPr>
          <p:nvPr/>
        </p:nvSpPr>
        <p:spPr bwMode="auto">
          <a:xfrm>
            <a:off x="1625167" y="4841114"/>
            <a:ext cx="3124200" cy="45720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400" b="0" i="1" dirty="0">
                <a:latin typeface="Times New Roman" pitchFamily="18" charset="0"/>
                <a:cs typeface="Times New Roman" pitchFamily="18" charset="0"/>
              </a:rPr>
              <a:t>- or put more simply -</a:t>
            </a:r>
            <a:endParaRPr kumimoji="0" lang="en-US" b="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" name="Group 99"/>
          <p:cNvGrpSpPr>
            <a:grpSpLocks/>
          </p:cNvGrpSpPr>
          <p:nvPr/>
        </p:nvGrpSpPr>
        <p:grpSpPr bwMode="auto">
          <a:xfrm>
            <a:off x="4786557" y="4479926"/>
            <a:ext cx="3581400" cy="1143000"/>
            <a:chOff x="3000" y="2952"/>
            <a:chExt cx="2256" cy="720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53" name="Rectangle 59"/>
            <p:cNvSpPr>
              <a:spLocks noChangeArrowheads="1"/>
            </p:cNvSpPr>
            <p:nvPr/>
          </p:nvSpPr>
          <p:spPr bwMode="auto">
            <a:xfrm>
              <a:off x="3000" y="2952"/>
              <a:ext cx="2256" cy="720"/>
            </a:xfrm>
            <a:prstGeom prst="rect">
              <a:avLst/>
            </a:prstGeom>
            <a:grpFill/>
            <a:ln w="635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Text Box 53"/>
            <p:cNvSpPr txBox="1">
              <a:spLocks noChangeArrowheads="1"/>
            </p:cNvSpPr>
            <p:nvPr/>
          </p:nvSpPr>
          <p:spPr bwMode="auto">
            <a:xfrm>
              <a:off x="3048" y="3168"/>
              <a:ext cx="246" cy="330"/>
            </a:xfrm>
            <a:prstGeom prst="rect">
              <a:avLst/>
            </a:prstGeom>
            <a:grp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8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kumimoji="0"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AutoShape 66"/>
            <p:cNvSpPr>
              <a:spLocks noChangeAspect="1" noChangeArrowheads="1" noTextEdit="1"/>
            </p:cNvSpPr>
            <p:nvPr/>
          </p:nvSpPr>
          <p:spPr bwMode="auto">
            <a:xfrm>
              <a:off x="3372" y="3012"/>
              <a:ext cx="1806" cy="61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Line 68"/>
            <p:cNvSpPr>
              <a:spLocks noChangeShapeType="1"/>
            </p:cNvSpPr>
            <p:nvPr/>
          </p:nvSpPr>
          <p:spPr bwMode="auto">
            <a:xfrm flipH="1">
              <a:off x="4237" y="3052"/>
              <a:ext cx="75" cy="224"/>
            </a:xfrm>
            <a:prstGeom prst="line">
              <a:avLst/>
            </a:prstGeom>
            <a:grpFill/>
            <a:ln w="7938">
              <a:solidFill>
                <a:schemeClr val="bg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Line 69"/>
            <p:cNvSpPr>
              <a:spLocks noChangeShapeType="1"/>
            </p:cNvSpPr>
            <p:nvPr/>
          </p:nvSpPr>
          <p:spPr bwMode="auto">
            <a:xfrm flipH="1">
              <a:off x="4237" y="3397"/>
              <a:ext cx="75" cy="223"/>
            </a:xfrm>
            <a:prstGeom prst="line">
              <a:avLst/>
            </a:prstGeom>
            <a:grpFill/>
            <a:ln w="7938">
              <a:solidFill>
                <a:schemeClr val="bg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Line 70"/>
            <p:cNvSpPr>
              <a:spLocks noChangeShapeType="1"/>
            </p:cNvSpPr>
            <p:nvPr/>
          </p:nvSpPr>
          <p:spPr bwMode="auto">
            <a:xfrm>
              <a:off x="3410" y="3327"/>
              <a:ext cx="1718" cy="1"/>
            </a:xfrm>
            <a:prstGeom prst="line">
              <a:avLst/>
            </a:prstGeom>
            <a:grp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Rectangle 71"/>
            <p:cNvSpPr>
              <a:spLocks noChangeArrowheads="1"/>
            </p:cNvSpPr>
            <p:nvPr/>
          </p:nvSpPr>
          <p:spPr bwMode="auto">
            <a:xfrm>
              <a:off x="4981" y="3352"/>
              <a:ext cx="73" cy="2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b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Rectangle 72"/>
            <p:cNvSpPr>
              <a:spLocks noChangeArrowheads="1"/>
            </p:cNvSpPr>
            <p:nvPr/>
          </p:nvSpPr>
          <p:spPr bwMode="auto">
            <a:xfrm>
              <a:off x="4325" y="3352"/>
              <a:ext cx="73" cy="2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b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endPara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Rectangle 73"/>
            <p:cNvSpPr>
              <a:spLocks noChangeArrowheads="1"/>
            </p:cNvSpPr>
            <p:nvPr/>
          </p:nvSpPr>
          <p:spPr bwMode="auto">
            <a:xfrm>
              <a:off x="4149" y="3370"/>
              <a:ext cx="73" cy="2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b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Rectangle 74"/>
            <p:cNvSpPr>
              <a:spLocks noChangeArrowheads="1"/>
            </p:cNvSpPr>
            <p:nvPr/>
          </p:nvSpPr>
          <p:spPr bwMode="auto">
            <a:xfrm>
              <a:off x="3500" y="3334"/>
              <a:ext cx="73" cy="2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b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endPara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Rectangle 75"/>
            <p:cNvSpPr>
              <a:spLocks noChangeArrowheads="1"/>
            </p:cNvSpPr>
            <p:nvPr/>
          </p:nvSpPr>
          <p:spPr bwMode="auto">
            <a:xfrm>
              <a:off x="4999" y="3025"/>
              <a:ext cx="73" cy="2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Rectangle 76"/>
            <p:cNvSpPr>
              <a:spLocks noChangeArrowheads="1"/>
            </p:cNvSpPr>
            <p:nvPr/>
          </p:nvSpPr>
          <p:spPr bwMode="auto">
            <a:xfrm>
              <a:off x="4325" y="3025"/>
              <a:ext cx="73" cy="2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Rectangle 77"/>
            <p:cNvSpPr>
              <a:spLocks noChangeArrowheads="1"/>
            </p:cNvSpPr>
            <p:nvPr/>
          </p:nvSpPr>
          <p:spPr bwMode="auto">
            <a:xfrm>
              <a:off x="4149" y="3025"/>
              <a:ext cx="73" cy="2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Rectangle 78"/>
            <p:cNvSpPr>
              <a:spLocks noChangeArrowheads="1"/>
            </p:cNvSpPr>
            <p:nvPr/>
          </p:nvSpPr>
          <p:spPr bwMode="auto">
            <a:xfrm>
              <a:off x="3422" y="3025"/>
              <a:ext cx="73" cy="2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b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endPara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Rectangle 79"/>
            <p:cNvSpPr>
              <a:spLocks noChangeArrowheads="1"/>
            </p:cNvSpPr>
            <p:nvPr/>
          </p:nvSpPr>
          <p:spPr bwMode="auto">
            <a:xfrm>
              <a:off x="4851" y="3468"/>
              <a:ext cx="64" cy="1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Rectangle 80"/>
            <p:cNvSpPr>
              <a:spLocks noChangeArrowheads="1"/>
            </p:cNvSpPr>
            <p:nvPr/>
          </p:nvSpPr>
          <p:spPr bwMode="auto">
            <a:xfrm>
              <a:off x="4479" y="3504"/>
              <a:ext cx="143" cy="1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b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Rectangle 81"/>
            <p:cNvSpPr>
              <a:spLocks noChangeArrowheads="1"/>
            </p:cNvSpPr>
            <p:nvPr/>
          </p:nvSpPr>
          <p:spPr bwMode="auto">
            <a:xfrm>
              <a:off x="4067" y="3480"/>
              <a:ext cx="64" cy="1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Rectangle 82"/>
            <p:cNvSpPr>
              <a:spLocks noChangeArrowheads="1"/>
            </p:cNvSpPr>
            <p:nvPr/>
          </p:nvSpPr>
          <p:spPr bwMode="auto">
            <a:xfrm>
              <a:off x="3664" y="3468"/>
              <a:ext cx="165" cy="1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Rectangle 83"/>
            <p:cNvSpPr>
              <a:spLocks noChangeArrowheads="1"/>
            </p:cNvSpPr>
            <p:nvPr/>
          </p:nvSpPr>
          <p:spPr bwMode="auto">
            <a:xfrm>
              <a:off x="4953" y="3160"/>
              <a:ext cx="64" cy="1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Rectangle 84"/>
            <p:cNvSpPr>
              <a:spLocks noChangeArrowheads="1"/>
            </p:cNvSpPr>
            <p:nvPr/>
          </p:nvSpPr>
          <p:spPr bwMode="auto">
            <a:xfrm>
              <a:off x="4558" y="3160"/>
              <a:ext cx="64" cy="1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Rectangle 85"/>
            <p:cNvSpPr>
              <a:spLocks noChangeArrowheads="1"/>
            </p:cNvSpPr>
            <p:nvPr/>
          </p:nvSpPr>
          <p:spPr bwMode="auto">
            <a:xfrm>
              <a:off x="4067" y="3160"/>
              <a:ext cx="64" cy="1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Rectangle 86"/>
            <p:cNvSpPr>
              <a:spLocks noChangeArrowheads="1"/>
            </p:cNvSpPr>
            <p:nvPr/>
          </p:nvSpPr>
          <p:spPr bwMode="auto">
            <a:xfrm>
              <a:off x="3655" y="3160"/>
              <a:ext cx="64" cy="1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Rectangle 87"/>
            <p:cNvSpPr>
              <a:spLocks noChangeArrowheads="1"/>
            </p:cNvSpPr>
            <p:nvPr/>
          </p:nvSpPr>
          <p:spPr bwMode="auto">
            <a:xfrm>
              <a:off x="4801" y="3382"/>
              <a:ext cx="206" cy="2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b="0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2700" b="0" baseline="-25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Rectangle 88"/>
            <p:cNvSpPr>
              <a:spLocks noChangeArrowheads="1"/>
            </p:cNvSpPr>
            <p:nvPr/>
          </p:nvSpPr>
          <p:spPr bwMode="auto">
            <a:xfrm>
              <a:off x="4414" y="3370"/>
              <a:ext cx="133" cy="2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b="0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Rectangle 89"/>
            <p:cNvSpPr>
              <a:spLocks noChangeArrowheads="1"/>
            </p:cNvSpPr>
            <p:nvPr/>
          </p:nvSpPr>
          <p:spPr bwMode="auto">
            <a:xfrm>
              <a:off x="3945" y="3382"/>
              <a:ext cx="133" cy="2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b="0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Rectangle 90"/>
            <p:cNvSpPr>
              <a:spLocks noChangeArrowheads="1"/>
            </p:cNvSpPr>
            <p:nvPr/>
          </p:nvSpPr>
          <p:spPr bwMode="auto">
            <a:xfrm>
              <a:off x="3589" y="3370"/>
              <a:ext cx="133" cy="2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b="0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Rectangle 91"/>
            <p:cNvSpPr>
              <a:spLocks noChangeArrowheads="1"/>
            </p:cNvSpPr>
            <p:nvPr/>
          </p:nvSpPr>
          <p:spPr bwMode="auto">
            <a:xfrm>
              <a:off x="4790" y="3025"/>
              <a:ext cx="158" cy="2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b="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Rectangle 92"/>
            <p:cNvSpPr>
              <a:spLocks noChangeArrowheads="1"/>
            </p:cNvSpPr>
            <p:nvPr/>
          </p:nvSpPr>
          <p:spPr bwMode="auto">
            <a:xfrm>
              <a:off x="4400" y="3025"/>
              <a:ext cx="158" cy="2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b="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Rectangle 93"/>
            <p:cNvSpPr>
              <a:spLocks noChangeArrowheads="1"/>
            </p:cNvSpPr>
            <p:nvPr/>
          </p:nvSpPr>
          <p:spPr bwMode="auto">
            <a:xfrm>
              <a:off x="3921" y="3025"/>
              <a:ext cx="158" cy="2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b="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Rectangle 94"/>
            <p:cNvSpPr>
              <a:spLocks noChangeArrowheads="1"/>
            </p:cNvSpPr>
            <p:nvPr/>
          </p:nvSpPr>
          <p:spPr bwMode="auto">
            <a:xfrm>
              <a:off x="3497" y="3025"/>
              <a:ext cx="158" cy="2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b="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Rectangle 95"/>
            <p:cNvSpPr>
              <a:spLocks noChangeArrowheads="1"/>
            </p:cNvSpPr>
            <p:nvPr/>
          </p:nvSpPr>
          <p:spPr bwMode="auto">
            <a:xfrm>
              <a:off x="4646" y="3369"/>
              <a:ext cx="123" cy="2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b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Rectangle 96"/>
            <p:cNvSpPr>
              <a:spLocks noChangeArrowheads="1"/>
            </p:cNvSpPr>
            <p:nvPr/>
          </p:nvSpPr>
          <p:spPr bwMode="auto">
            <a:xfrm>
              <a:off x="3816" y="3357"/>
              <a:ext cx="73" cy="2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b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Rectangle 97"/>
            <p:cNvSpPr>
              <a:spLocks noChangeArrowheads="1"/>
            </p:cNvSpPr>
            <p:nvPr/>
          </p:nvSpPr>
          <p:spPr bwMode="auto">
            <a:xfrm>
              <a:off x="4643" y="3000"/>
              <a:ext cx="123" cy="2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Rectangle 98"/>
            <p:cNvSpPr>
              <a:spLocks noChangeArrowheads="1"/>
            </p:cNvSpPr>
            <p:nvPr/>
          </p:nvSpPr>
          <p:spPr bwMode="auto">
            <a:xfrm>
              <a:off x="3747" y="3000"/>
              <a:ext cx="73" cy="2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3" name="Line 70"/>
          <p:cNvSpPr>
            <a:spLocks noChangeShapeType="1"/>
          </p:cNvSpPr>
          <p:nvPr/>
        </p:nvSpPr>
        <p:spPr bwMode="auto">
          <a:xfrm>
            <a:off x="810791" y="4727133"/>
            <a:ext cx="2727325" cy="1588"/>
          </a:xfrm>
          <a:prstGeom prst="line">
            <a:avLst/>
          </a:prstGeom>
          <a:solidFill>
            <a:schemeClr val="tx1">
              <a:lumMod val="50000"/>
              <a:lumOff val="50000"/>
            </a:schemeClr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3919576" y="3184591"/>
            <a:ext cx="4425695" cy="1143000"/>
            <a:chOff x="3919576" y="3184591"/>
            <a:chExt cx="4425695" cy="1143000"/>
          </a:xfrm>
        </p:grpSpPr>
        <p:sp>
          <p:nvSpPr>
            <p:cNvPr id="88" name="Rectangle 59"/>
            <p:cNvSpPr>
              <a:spLocks noChangeArrowheads="1"/>
            </p:cNvSpPr>
            <p:nvPr/>
          </p:nvSpPr>
          <p:spPr bwMode="auto">
            <a:xfrm>
              <a:off x="3919576" y="3184591"/>
              <a:ext cx="4425695" cy="1143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Text Box 53"/>
            <p:cNvSpPr txBox="1">
              <a:spLocks noChangeArrowheads="1"/>
            </p:cNvSpPr>
            <p:nvPr/>
          </p:nvSpPr>
          <p:spPr bwMode="auto">
            <a:xfrm>
              <a:off x="4011962" y="3487859"/>
              <a:ext cx="390525" cy="523875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8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kumimoji="0"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4538279" y="3202752"/>
              <a:ext cx="1670930" cy="1122152"/>
              <a:chOff x="380959" y="3084007"/>
              <a:chExt cx="1670930" cy="1122152"/>
            </a:xfrm>
          </p:grpSpPr>
          <p:sp>
            <p:nvSpPr>
              <p:cNvPr id="91" name="Line 68"/>
              <p:cNvSpPr>
                <a:spLocks noChangeShapeType="1"/>
              </p:cNvSpPr>
              <p:nvPr/>
            </p:nvSpPr>
            <p:spPr bwMode="auto">
              <a:xfrm flipH="1">
                <a:off x="1614701" y="3734501"/>
                <a:ext cx="119063" cy="355600"/>
              </a:xfrm>
              <a:prstGeom prst="lin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7938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405040" y="3655507"/>
                <a:ext cx="1185863" cy="498475"/>
                <a:chOff x="2298652" y="3374521"/>
                <a:chExt cx="1185863" cy="498475"/>
              </a:xfrm>
            </p:grpSpPr>
            <p:sp>
              <p:nvSpPr>
                <p:cNvPr id="98" name="Rectangle 75"/>
                <p:cNvSpPr>
                  <a:spLocks noChangeArrowheads="1"/>
                </p:cNvSpPr>
                <p:nvPr/>
              </p:nvSpPr>
              <p:spPr bwMode="auto">
                <a:xfrm>
                  <a:off x="3368627" y="3414209"/>
                  <a:ext cx="115888" cy="4159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700" b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)</a:t>
                  </a:r>
                  <a:endParaRPr lang="en-US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9" name="Rectangle 76"/>
                <p:cNvSpPr>
                  <a:spLocks noChangeArrowheads="1"/>
                </p:cNvSpPr>
                <p:nvPr/>
              </p:nvSpPr>
              <p:spPr bwMode="auto">
                <a:xfrm>
                  <a:off x="2298652" y="3414209"/>
                  <a:ext cx="115888" cy="4159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700" b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(</a:t>
                  </a:r>
                  <a:endParaRPr lang="en-US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6" name="Rectangle 83"/>
                <p:cNvSpPr>
                  <a:spLocks noChangeArrowheads="1"/>
                </p:cNvSpPr>
                <p:nvPr/>
              </p:nvSpPr>
              <p:spPr bwMode="auto">
                <a:xfrm>
                  <a:off x="3295602" y="3628521"/>
                  <a:ext cx="1016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en-US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7" name="Rectangle 84"/>
                <p:cNvSpPr>
                  <a:spLocks noChangeArrowheads="1"/>
                </p:cNvSpPr>
                <p:nvPr/>
              </p:nvSpPr>
              <p:spPr bwMode="auto">
                <a:xfrm>
                  <a:off x="2668539" y="3628521"/>
                  <a:ext cx="1016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lang="en-US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4" name="Rectangle 91"/>
                <p:cNvSpPr>
                  <a:spLocks noChangeArrowheads="1"/>
                </p:cNvSpPr>
                <p:nvPr/>
              </p:nvSpPr>
              <p:spPr bwMode="auto">
                <a:xfrm>
                  <a:off x="3036839" y="3414209"/>
                  <a:ext cx="250825" cy="4159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700" b="0" i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Q</a:t>
                  </a:r>
                  <a:endParaRPr lang="en-US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5" name="Rectangle 92"/>
                <p:cNvSpPr>
                  <a:spLocks noChangeArrowheads="1"/>
                </p:cNvSpPr>
                <p:nvPr/>
              </p:nvSpPr>
              <p:spPr bwMode="auto">
                <a:xfrm>
                  <a:off x="2417714" y="3414209"/>
                  <a:ext cx="250825" cy="4159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700" b="0" i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Q</a:t>
                  </a:r>
                  <a:endParaRPr lang="en-US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20" name="Rectangle 97"/>
                <p:cNvSpPr>
                  <a:spLocks noChangeArrowheads="1"/>
                </p:cNvSpPr>
                <p:nvPr/>
              </p:nvSpPr>
              <p:spPr bwMode="auto">
                <a:xfrm>
                  <a:off x="2803477" y="3374521"/>
                  <a:ext cx="195263" cy="4159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700" b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+</a:t>
                  </a:r>
                  <a:endParaRPr lang="en-US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563839" y="3084007"/>
                <a:ext cx="1270001" cy="498475"/>
                <a:chOff x="568697" y="3229612"/>
                <a:chExt cx="1270001" cy="498475"/>
              </a:xfrm>
            </p:grpSpPr>
            <p:sp>
              <p:nvSpPr>
                <p:cNvPr id="100" name="Rectangle 77"/>
                <p:cNvSpPr>
                  <a:spLocks noChangeArrowheads="1"/>
                </p:cNvSpPr>
                <p:nvPr/>
              </p:nvSpPr>
              <p:spPr bwMode="auto">
                <a:xfrm>
                  <a:off x="1722810" y="3269300"/>
                  <a:ext cx="115888" cy="4159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700" b="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)</a:t>
                  </a:r>
                  <a:endParaRPr lang="en-US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1" name="Rectangle 78"/>
                <p:cNvSpPr>
                  <a:spLocks noChangeArrowheads="1"/>
                </p:cNvSpPr>
                <p:nvPr/>
              </p:nvSpPr>
              <p:spPr bwMode="auto">
                <a:xfrm>
                  <a:off x="568697" y="3269300"/>
                  <a:ext cx="115888" cy="4159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700" b="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(</a:t>
                  </a:r>
                  <a:endParaRPr lang="en-US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8" name="Rectangle 85"/>
                <p:cNvSpPr>
                  <a:spLocks noChangeArrowheads="1"/>
                </p:cNvSpPr>
                <p:nvPr/>
              </p:nvSpPr>
              <p:spPr bwMode="auto">
                <a:xfrm>
                  <a:off x="1592635" y="3483612"/>
                  <a:ext cx="1016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en-US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9" name="Rectangle 86"/>
                <p:cNvSpPr>
                  <a:spLocks noChangeArrowheads="1"/>
                </p:cNvSpPr>
                <p:nvPr/>
              </p:nvSpPr>
              <p:spPr bwMode="auto">
                <a:xfrm>
                  <a:off x="938585" y="3483612"/>
                  <a:ext cx="1016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lang="en-US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6" name="Rectangle 93"/>
                <p:cNvSpPr>
                  <a:spLocks noChangeArrowheads="1"/>
                </p:cNvSpPr>
                <p:nvPr/>
              </p:nvSpPr>
              <p:spPr bwMode="auto">
                <a:xfrm>
                  <a:off x="1360860" y="3269300"/>
                  <a:ext cx="250825" cy="4159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700" b="0" i="1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Q</a:t>
                  </a:r>
                  <a:endParaRPr lang="en-US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7" name="Rectangle 94"/>
                <p:cNvSpPr>
                  <a:spLocks noChangeArrowheads="1"/>
                </p:cNvSpPr>
                <p:nvPr/>
              </p:nvSpPr>
              <p:spPr bwMode="auto">
                <a:xfrm>
                  <a:off x="687760" y="3269300"/>
                  <a:ext cx="250825" cy="4159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700" b="0" i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Q</a:t>
                  </a:r>
                  <a:endParaRPr lang="en-US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21" name="Rectangle 98"/>
                <p:cNvSpPr>
                  <a:spLocks noChangeArrowheads="1"/>
                </p:cNvSpPr>
                <p:nvPr/>
              </p:nvSpPr>
              <p:spPr bwMode="auto">
                <a:xfrm>
                  <a:off x="1122735" y="3229612"/>
                  <a:ext cx="115888" cy="4159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700" b="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-</a:t>
                  </a:r>
                  <a:endParaRPr lang="en-US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1" name="Rectangle 10"/>
              <p:cNvSpPr/>
              <p:nvPr/>
            </p:nvSpPr>
            <p:spPr>
              <a:xfrm>
                <a:off x="1687687" y="3682939"/>
                <a:ext cx="3642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380959" y="3633472"/>
                <a:ext cx="1651795" cy="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/>
            <p:cNvCxnSpPr/>
            <p:nvPr/>
          </p:nvCxnSpPr>
          <p:spPr>
            <a:xfrm flipV="1">
              <a:off x="6248018" y="3279016"/>
              <a:ext cx="304799" cy="95726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Line 69"/>
            <p:cNvSpPr>
              <a:spLocks noChangeShapeType="1"/>
            </p:cNvSpPr>
            <p:nvPr/>
          </p:nvSpPr>
          <p:spPr bwMode="auto">
            <a:xfrm flipH="1">
              <a:off x="7810053" y="3874836"/>
              <a:ext cx="119063" cy="354013"/>
            </a:xfrm>
            <a:prstGeom prst="line">
              <a:avLst/>
            </a:prstGeom>
            <a:solidFill>
              <a:schemeClr val="tx1">
                <a:lumMod val="50000"/>
                <a:lumOff val="50000"/>
              </a:schemeClr>
            </a:solidFill>
            <a:ln w="7938">
              <a:solidFill>
                <a:schemeClr val="bg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" name="Rectangle 71"/>
            <p:cNvSpPr>
              <a:spLocks noChangeArrowheads="1"/>
            </p:cNvSpPr>
            <p:nvPr/>
          </p:nvSpPr>
          <p:spPr bwMode="auto">
            <a:xfrm>
              <a:off x="7673521" y="3804922"/>
              <a:ext cx="115888" cy="415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b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" name="Rectangle 72"/>
            <p:cNvSpPr>
              <a:spLocks noChangeArrowheads="1"/>
            </p:cNvSpPr>
            <p:nvPr/>
          </p:nvSpPr>
          <p:spPr bwMode="auto">
            <a:xfrm>
              <a:off x="6632121" y="3804922"/>
              <a:ext cx="115888" cy="415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Rectangle 79"/>
            <p:cNvSpPr>
              <a:spLocks noChangeArrowheads="1"/>
            </p:cNvSpPr>
            <p:nvPr/>
          </p:nvSpPr>
          <p:spPr bwMode="auto">
            <a:xfrm>
              <a:off x="7558586" y="4026791"/>
              <a:ext cx="1016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Rectangle 80"/>
            <p:cNvSpPr>
              <a:spLocks noChangeArrowheads="1"/>
            </p:cNvSpPr>
            <p:nvPr/>
          </p:nvSpPr>
          <p:spPr bwMode="auto">
            <a:xfrm>
              <a:off x="6876596" y="4017647"/>
              <a:ext cx="227013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b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Rectangle 87"/>
            <p:cNvSpPr>
              <a:spLocks noChangeArrowheads="1"/>
            </p:cNvSpPr>
            <p:nvPr/>
          </p:nvSpPr>
          <p:spPr bwMode="auto">
            <a:xfrm>
              <a:off x="7122595" y="3814066"/>
              <a:ext cx="471283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700" b="0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en-US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Rectangle 88"/>
            <p:cNvSpPr>
              <a:spLocks noChangeArrowheads="1"/>
            </p:cNvSpPr>
            <p:nvPr/>
          </p:nvSpPr>
          <p:spPr bwMode="auto">
            <a:xfrm>
              <a:off x="6773408" y="3804922"/>
              <a:ext cx="211138" cy="415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b="0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" name="Rectangle 95"/>
            <p:cNvSpPr>
              <a:spLocks noChangeArrowheads="1"/>
            </p:cNvSpPr>
            <p:nvPr/>
          </p:nvSpPr>
          <p:spPr bwMode="auto">
            <a:xfrm>
              <a:off x="7141708" y="3765235"/>
              <a:ext cx="195263" cy="415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b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772424" y="3237202"/>
              <a:ext cx="1193801" cy="496887"/>
              <a:chOff x="906041" y="4698558"/>
              <a:chExt cx="1193801" cy="496887"/>
            </a:xfrm>
          </p:grpSpPr>
          <p:sp>
            <p:nvSpPr>
              <p:cNvPr id="96" name="Rectangle 73"/>
              <p:cNvSpPr>
                <a:spLocks noChangeArrowheads="1"/>
              </p:cNvSpPr>
              <p:nvPr/>
            </p:nvSpPr>
            <p:spPr bwMode="auto">
              <a:xfrm>
                <a:off x="1983954" y="4738245"/>
                <a:ext cx="115888" cy="4159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700" b="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7" name="Rectangle 74"/>
              <p:cNvSpPr>
                <a:spLocks noChangeArrowheads="1"/>
              </p:cNvSpPr>
              <p:nvPr/>
            </p:nvSpPr>
            <p:spPr bwMode="auto">
              <a:xfrm>
                <a:off x="906041" y="4738245"/>
                <a:ext cx="115888" cy="4159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700" b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endParaRPr lang="en-US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4" name="Rectangle 81"/>
              <p:cNvSpPr>
                <a:spLocks noChangeArrowheads="1"/>
              </p:cNvSpPr>
              <p:nvPr/>
            </p:nvSpPr>
            <p:spPr bwMode="auto">
              <a:xfrm>
                <a:off x="1853779" y="4950970"/>
                <a:ext cx="1016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5" name="Rectangle 82"/>
              <p:cNvSpPr>
                <a:spLocks noChangeArrowheads="1"/>
              </p:cNvSpPr>
              <p:nvPr/>
            </p:nvSpPr>
            <p:spPr bwMode="auto">
              <a:xfrm>
                <a:off x="1214016" y="4950970"/>
                <a:ext cx="2619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2" name="Rectangle 89"/>
              <p:cNvSpPr>
                <a:spLocks noChangeArrowheads="1"/>
              </p:cNvSpPr>
              <p:nvPr/>
            </p:nvSpPr>
            <p:spPr bwMode="auto">
              <a:xfrm>
                <a:off x="1660104" y="4738245"/>
                <a:ext cx="211138" cy="4159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700" b="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endParaRPr lang="en-US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3" name="Rectangle 90"/>
              <p:cNvSpPr>
                <a:spLocks noChangeArrowheads="1"/>
              </p:cNvSpPr>
              <p:nvPr/>
            </p:nvSpPr>
            <p:spPr bwMode="auto">
              <a:xfrm>
                <a:off x="1047329" y="4738245"/>
                <a:ext cx="211138" cy="4159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700" b="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endParaRPr lang="en-US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9" name="Rectangle 96"/>
              <p:cNvSpPr>
                <a:spLocks noChangeArrowheads="1"/>
              </p:cNvSpPr>
              <p:nvPr/>
            </p:nvSpPr>
            <p:spPr bwMode="auto">
              <a:xfrm>
                <a:off x="1407691" y="4698558"/>
                <a:ext cx="115888" cy="4159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700" b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endParaRPr lang="en-US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22" name="Rectangle 121"/>
            <p:cNvSpPr/>
            <p:nvPr/>
          </p:nvSpPr>
          <p:spPr>
            <a:xfrm>
              <a:off x="7868067" y="3786508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23" name="Straight Connector 122"/>
            <p:cNvCxnSpPr/>
            <p:nvPr/>
          </p:nvCxnSpPr>
          <p:spPr>
            <a:xfrm>
              <a:off x="6574343" y="3749169"/>
              <a:ext cx="1651795" cy="0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868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8193" y="859536"/>
            <a:ext cx="8932985" cy="4971547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39950"/>
            <a:ext cx="8904855" cy="719586"/>
          </a:xfrm>
        </p:spPr>
        <p:txBody>
          <a:bodyPr/>
          <a:lstStyle/>
          <a:p>
            <a:r>
              <a:rPr lang="en-US" dirty="0"/>
              <a:t>Price Elasticity Numerical Application</a:t>
            </a:r>
          </a:p>
        </p:txBody>
      </p:sp>
      <p:graphicFrame>
        <p:nvGraphicFramePr>
          <p:cNvPr id="1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764176"/>
              </p:ext>
            </p:extLst>
          </p:nvPr>
        </p:nvGraphicFramePr>
        <p:xfrm>
          <a:off x="3136060" y="2730274"/>
          <a:ext cx="3761157" cy="747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3" imgW="1917360" imgH="431640" progId="Equation.3">
                  <p:embed/>
                </p:oleObj>
              </mc:Choice>
              <mc:Fallback>
                <p:oleObj name="Equation" r:id="rId3" imgW="1917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060" y="2730274"/>
                        <a:ext cx="3761157" cy="7477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" name="Text Box 6"/>
          <p:cNvSpPr txBox="1">
            <a:spLocks noChangeArrowheads="1"/>
          </p:cNvSpPr>
          <p:nvPr/>
        </p:nvSpPr>
        <p:spPr bwMode="auto">
          <a:xfrm>
            <a:off x="800608" y="2834386"/>
            <a:ext cx="228299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kumimoji="0"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Percent change in</a:t>
            </a:r>
          </a:p>
          <a:p>
            <a:pPr eaLnBrk="1" hangingPunct="1">
              <a:lnSpc>
                <a:spcPct val="90000"/>
              </a:lnSpc>
            </a:pPr>
            <a:r>
              <a:rPr kumimoji="0"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quantity demanded:</a:t>
            </a:r>
          </a:p>
        </p:txBody>
      </p:sp>
      <p:sp>
        <p:nvSpPr>
          <p:cNvPr id="130" name="Text Box 7"/>
          <p:cNvSpPr txBox="1">
            <a:spLocks noChangeArrowheads="1"/>
          </p:cNvSpPr>
          <p:nvPr/>
        </p:nvSpPr>
        <p:spPr bwMode="auto">
          <a:xfrm>
            <a:off x="1065784" y="3612452"/>
            <a:ext cx="18934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1" hangingPunct="1">
              <a:lnSpc>
                <a:spcPct val="90000"/>
              </a:lnSpc>
            </a:pPr>
            <a:r>
              <a:rPr kumimoji="0"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Percent change </a:t>
            </a:r>
          </a:p>
          <a:p>
            <a:pPr algn="r" eaLnBrk="1" hangingPunct="1">
              <a:lnSpc>
                <a:spcPct val="90000"/>
              </a:lnSpc>
            </a:pPr>
            <a:r>
              <a:rPr kumimoji="0"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price:</a:t>
            </a:r>
          </a:p>
        </p:txBody>
      </p:sp>
      <p:graphicFrame>
        <p:nvGraphicFramePr>
          <p:cNvPr id="13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683812"/>
              </p:ext>
            </p:extLst>
          </p:nvPr>
        </p:nvGraphicFramePr>
        <p:xfrm>
          <a:off x="3018129" y="3562033"/>
          <a:ext cx="3035935" cy="780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5" imgW="1587240" imgH="431640" progId="Equation.3">
                  <p:embed/>
                </p:oleObj>
              </mc:Choice>
              <mc:Fallback>
                <p:oleObj name="Equation" r:id="rId5" imgW="15872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8129" y="3562033"/>
                        <a:ext cx="3035935" cy="7805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" name="Text Box 9"/>
          <p:cNvSpPr txBox="1">
            <a:spLocks noChangeArrowheads="1"/>
          </p:cNvSpPr>
          <p:nvPr/>
        </p:nvSpPr>
        <p:spPr bwMode="auto">
          <a:xfrm>
            <a:off x="855472" y="4453001"/>
            <a:ext cx="21739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kumimoji="0"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price elasticity</a:t>
            </a:r>
          </a:p>
          <a:p>
            <a:pPr eaLnBrk="1" hangingPunct="1">
              <a:lnSpc>
                <a:spcPct val="90000"/>
              </a:lnSpc>
            </a:pPr>
            <a:r>
              <a:rPr kumimoji="0"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demand equals:</a:t>
            </a:r>
          </a:p>
        </p:txBody>
      </p:sp>
      <p:grpSp>
        <p:nvGrpSpPr>
          <p:cNvPr id="133" name="Group 10"/>
          <p:cNvGrpSpPr>
            <a:grpSpLocks/>
          </p:cNvGrpSpPr>
          <p:nvPr/>
        </p:nvGrpSpPr>
        <p:grpSpPr bwMode="auto">
          <a:xfrm>
            <a:off x="3041580" y="4367030"/>
            <a:ext cx="944347" cy="783463"/>
            <a:chOff x="1094" y="4442"/>
            <a:chExt cx="505" cy="407"/>
          </a:xfrm>
        </p:grpSpPr>
        <p:sp>
          <p:nvSpPr>
            <p:cNvPr id="136" name="Text Box 13"/>
            <p:cNvSpPr txBox="1">
              <a:spLocks noChangeArrowheads="1"/>
            </p:cNvSpPr>
            <p:nvPr/>
          </p:nvSpPr>
          <p:spPr bwMode="auto">
            <a:xfrm>
              <a:off x="1104" y="4641"/>
              <a:ext cx="487" cy="208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0" i="1" dirty="0">
                  <a:latin typeface="Times New Roman" pitchFamily="18" charset="0"/>
                  <a:cs typeface="Times New Roman" pitchFamily="18" charset="0"/>
                </a:rPr>
                <a:t>%</a:t>
              </a:r>
              <a:r>
                <a:rPr kumimoji="0" lang="en-US" sz="2000" b="0" i="1" dirty="0">
                  <a:latin typeface="Times New Roman" pitchFamily="18" charset="0"/>
                  <a:cs typeface="Times New Roman" pitchFamily="18" charset="0"/>
                  <a:sym typeface="Symbol" pitchFamily="-107" charset="2"/>
                </a:rPr>
                <a:t> P</a:t>
              </a:r>
            </a:p>
          </p:txBody>
        </p:sp>
        <p:sp>
          <p:nvSpPr>
            <p:cNvPr id="134" name="Text Box 11"/>
            <p:cNvSpPr txBox="1">
              <a:spLocks noChangeArrowheads="1"/>
            </p:cNvSpPr>
            <p:nvPr/>
          </p:nvSpPr>
          <p:spPr bwMode="auto">
            <a:xfrm>
              <a:off x="1094" y="4442"/>
              <a:ext cx="505" cy="208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0" i="1" dirty="0">
                  <a:latin typeface="Times New Roman" pitchFamily="18" charset="0"/>
                  <a:cs typeface="Times New Roman" pitchFamily="18" charset="0"/>
                </a:rPr>
                <a:t>%</a:t>
              </a:r>
              <a:r>
                <a:rPr kumimoji="0" lang="en-US" sz="2000" b="0" i="1" dirty="0">
                  <a:latin typeface="Times New Roman" pitchFamily="18" charset="0"/>
                  <a:cs typeface="Times New Roman" pitchFamily="18" charset="0"/>
                  <a:sym typeface="Symbol" pitchFamily="-107" charset="2"/>
                </a:rPr>
                <a:t> Q</a:t>
              </a:r>
              <a:endParaRPr kumimoji="0" lang="en-US" sz="2000" b="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5" name="Line 12"/>
            <p:cNvSpPr>
              <a:spLocks noChangeShapeType="1"/>
            </p:cNvSpPr>
            <p:nvPr/>
          </p:nvSpPr>
          <p:spPr bwMode="auto">
            <a:xfrm>
              <a:off x="1133" y="4654"/>
              <a:ext cx="3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7" name="Group 14"/>
          <p:cNvGrpSpPr>
            <a:grpSpLocks/>
          </p:cNvGrpSpPr>
          <p:nvPr/>
        </p:nvGrpSpPr>
        <p:grpSpPr bwMode="auto">
          <a:xfrm>
            <a:off x="3893148" y="4375856"/>
            <a:ext cx="1336675" cy="811213"/>
            <a:chOff x="3424" y="2534"/>
            <a:chExt cx="842" cy="511"/>
          </a:xfrm>
        </p:grpSpPr>
        <p:sp>
          <p:nvSpPr>
            <p:cNvPr id="138" name="Text Box 15"/>
            <p:cNvSpPr txBox="1">
              <a:spLocks noChangeArrowheads="1"/>
            </p:cNvSpPr>
            <p:nvPr/>
          </p:nvSpPr>
          <p:spPr bwMode="auto">
            <a:xfrm>
              <a:off x="3424" y="2646"/>
              <a:ext cx="217" cy="271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200" b="1" i="1" dirty="0">
                  <a:latin typeface="Times New Roman" pitchFamily="18" charset="0"/>
                  <a:cs typeface="Times New Roman" pitchFamily="18" charset="0"/>
                </a:rPr>
                <a:t>=</a:t>
              </a:r>
              <a:endParaRPr kumimoji="0" lang="en-US" sz="2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39" name="Group 16"/>
            <p:cNvGrpSpPr>
              <a:grpSpLocks/>
            </p:cNvGrpSpPr>
            <p:nvPr/>
          </p:nvGrpSpPr>
          <p:grpSpPr bwMode="auto">
            <a:xfrm>
              <a:off x="3671" y="2534"/>
              <a:ext cx="595" cy="511"/>
              <a:chOff x="1911" y="4402"/>
              <a:chExt cx="505" cy="421"/>
            </a:xfrm>
          </p:grpSpPr>
          <p:sp>
            <p:nvSpPr>
              <p:cNvPr id="142" name="Text Box 19"/>
              <p:cNvSpPr txBox="1">
                <a:spLocks noChangeArrowheads="1"/>
              </p:cNvSpPr>
              <p:nvPr/>
            </p:nvSpPr>
            <p:spPr bwMode="auto">
              <a:xfrm>
                <a:off x="1920" y="4601"/>
                <a:ext cx="487" cy="222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sz="2200" b="0" i="1" dirty="0">
                    <a:latin typeface="Times New Roman" pitchFamily="18" charset="0"/>
                    <a:cs typeface="Times New Roman" pitchFamily="18" charset="0"/>
                  </a:rPr>
                  <a:t>15.38</a:t>
                </a:r>
                <a:endParaRPr kumimoji="0" lang="en-US" sz="2200" b="0" i="1" dirty="0">
                  <a:latin typeface="Times New Roman" pitchFamily="18" charset="0"/>
                  <a:cs typeface="Times New Roman" pitchFamily="18" charset="0"/>
                  <a:sym typeface="Symbol" pitchFamily="-107" charset="2"/>
                </a:endParaRPr>
              </a:p>
            </p:txBody>
          </p:sp>
          <p:sp>
            <p:nvSpPr>
              <p:cNvPr id="140" name="Text Box 17"/>
              <p:cNvSpPr txBox="1">
                <a:spLocks noChangeArrowheads="1"/>
              </p:cNvSpPr>
              <p:nvPr/>
            </p:nvSpPr>
            <p:spPr bwMode="auto">
              <a:xfrm>
                <a:off x="1911" y="4402"/>
                <a:ext cx="505" cy="222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sz="2200" b="0" i="1" dirty="0">
                    <a:latin typeface="Times New Roman" pitchFamily="18" charset="0"/>
                    <a:cs typeface="Times New Roman" pitchFamily="18" charset="0"/>
                  </a:rPr>
                  <a:t>-33.33</a:t>
                </a:r>
              </a:p>
            </p:txBody>
          </p:sp>
          <p:sp>
            <p:nvSpPr>
              <p:cNvPr id="141" name="Line 18"/>
              <p:cNvSpPr>
                <a:spLocks noChangeShapeType="1"/>
              </p:cNvSpPr>
              <p:nvPr/>
            </p:nvSpPr>
            <p:spPr bwMode="auto">
              <a:xfrm>
                <a:off x="1968" y="4619"/>
                <a:ext cx="4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43" name="Group 20"/>
          <p:cNvGrpSpPr>
            <a:grpSpLocks/>
          </p:cNvGrpSpPr>
          <p:nvPr/>
        </p:nvGrpSpPr>
        <p:grpSpPr bwMode="auto">
          <a:xfrm>
            <a:off x="5212545" y="4557908"/>
            <a:ext cx="1177925" cy="430213"/>
            <a:chOff x="4202" y="2652"/>
            <a:chExt cx="742" cy="271"/>
          </a:xfrm>
        </p:grpSpPr>
        <p:sp>
          <p:nvSpPr>
            <p:cNvPr id="144" name="Text Box 21"/>
            <p:cNvSpPr txBox="1">
              <a:spLocks noChangeArrowheads="1"/>
            </p:cNvSpPr>
            <p:nvPr/>
          </p:nvSpPr>
          <p:spPr bwMode="auto">
            <a:xfrm>
              <a:off x="4202" y="2652"/>
              <a:ext cx="217" cy="271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200" b="1" i="1" dirty="0">
                  <a:latin typeface="Times New Roman" pitchFamily="18" charset="0"/>
                  <a:cs typeface="Times New Roman" pitchFamily="18" charset="0"/>
                </a:rPr>
                <a:t>=</a:t>
              </a:r>
              <a:endParaRPr kumimoji="0" lang="en-US" sz="2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" name="Text Box 22"/>
            <p:cNvSpPr txBox="1">
              <a:spLocks noChangeArrowheads="1"/>
            </p:cNvSpPr>
            <p:nvPr/>
          </p:nvSpPr>
          <p:spPr bwMode="auto">
            <a:xfrm>
              <a:off x="4428" y="2652"/>
              <a:ext cx="516" cy="269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kumimoji="0" lang="en-US" sz="22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-2.17</a:t>
              </a:r>
              <a:endParaRPr kumimoji="0"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426510" y="5115365"/>
            <a:ext cx="4485096" cy="1473520"/>
            <a:chOff x="3886200" y="5172075"/>
            <a:chExt cx="4485096" cy="1473520"/>
          </a:xfrm>
        </p:grpSpPr>
        <p:grpSp>
          <p:nvGrpSpPr>
            <p:cNvPr id="128" name="Group 127"/>
            <p:cNvGrpSpPr/>
            <p:nvPr/>
          </p:nvGrpSpPr>
          <p:grpSpPr>
            <a:xfrm>
              <a:off x="3945601" y="5502595"/>
              <a:ext cx="4425695" cy="1143000"/>
              <a:chOff x="3919576" y="3184591"/>
              <a:chExt cx="4425695" cy="1143000"/>
            </a:xfrm>
          </p:grpSpPr>
          <p:sp>
            <p:nvSpPr>
              <p:cNvPr id="88" name="Rectangle 59"/>
              <p:cNvSpPr>
                <a:spLocks noChangeArrowheads="1"/>
              </p:cNvSpPr>
              <p:nvPr/>
            </p:nvSpPr>
            <p:spPr bwMode="auto">
              <a:xfrm>
                <a:off x="3919576" y="3184591"/>
                <a:ext cx="4425695" cy="1143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9" name="Text Box 53"/>
              <p:cNvSpPr txBox="1">
                <a:spLocks noChangeArrowheads="1"/>
              </p:cNvSpPr>
              <p:nvPr/>
            </p:nvSpPr>
            <p:spPr bwMode="auto">
              <a:xfrm>
                <a:off x="4011962" y="3487859"/>
                <a:ext cx="390525" cy="523875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sz="28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25" name="Group 124"/>
              <p:cNvGrpSpPr/>
              <p:nvPr/>
            </p:nvGrpSpPr>
            <p:grpSpPr>
              <a:xfrm>
                <a:off x="4538279" y="3202752"/>
                <a:ext cx="1670930" cy="1122152"/>
                <a:chOff x="380959" y="3084007"/>
                <a:chExt cx="1670930" cy="1122152"/>
              </a:xfrm>
            </p:grpSpPr>
            <p:sp>
              <p:nvSpPr>
                <p:cNvPr id="91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1614701" y="3734501"/>
                  <a:ext cx="119063" cy="355600"/>
                </a:xfrm>
                <a:prstGeom prst="lin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7938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8" name="Group 7"/>
                <p:cNvGrpSpPr/>
                <p:nvPr/>
              </p:nvGrpSpPr>
              <p:grpSpPr>
                <a:xfrm>
                  <a:off x="405040" y="3655507"/>
                  <a:ext cx="1185863" cy="498475"/>
                  <a:chOff x="2298652" y="3374521"/>
                  <a:chExt cx="1185863" cy="498475"/>
                </a:xfrm>
              </p:grpSpPr>
              <p:sp>
                <p:nvSpPr>
                  <p:cNvPr id="98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3368627" y="3414209"/>
                    <a:ext cx="115888" cy="4159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700" b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  <a:endParaRPr lang="en-US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99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2298652" y="3414209"/>
                    <a:ext cx="115888" cy="4159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700" b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</a:t>
                    </a:r>
                    <a:endParaRPr lang="en-US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6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3295602" y="3628521"/>
                    <a:ext cx="101600" cy="2444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lang="en-US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7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2668539" y="3628521"/>
                    <a:ext cx="101600" cy="2444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1600" b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endParaRPr lang="en-US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4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3036839" y="3414209"/>
                    <a:ext cx="250825" cy="4159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700" b="0" i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Q</a:t>
                    </a:r>
                    <a:endParaRPr lang="en-US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5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2417714" y="3414209"/>
                    <a:ext cx="250825" cy="4159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700" b="0" i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Q</a:t>
                    </a:r>
                    <a:endParaRPr lang="en-US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20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2803477" y="3374521"/>
                    <a:ext cx="195263" cy="4159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700" b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+</a:t>
                    </a:r>
                    <a:endParaRPr lang="en-US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7" name="Group 6"/>
                <p:cNvGrpSpPr/>
                <p:nvPr/>
              </p:nvGrpSpPr>
              <p:grpSpPr>
                <a:xfrm>
                  <a:off x="563839" y="3084007"/>
                  <a:ext cx="1270001" cy="498475"/>
                  <a:chOff x="568697" y="3229612"/>
                  <a:chExt cx="1270001" cy="498475"/>
                </a:xfrm>
              </p:grpSpPr>
              <p:sp>
                <p:nvSpPr>
                  <p:cNvPr id="100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1722810" y="3269300"/>
                    <a:ext cx="115888" cy="4159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7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  <a:endParaRPr lang="en-US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1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568697" y="3269300"/>
                    <a:ext cx="115888" cy="4159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7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</a:t>
                    </a:r>
                    <a:endParaRPr lang="en-US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8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1592635" y="3483612"/>
                    <a:ext cx="101600" cy="2444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1600" b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lang="en-US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9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938585" y="3483612"/>
                    <a:ext cx="101600" cy="2444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endParaRPr lang="en-US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6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1360860" y="3269300"/>
                    <a:ext cx="250825" cy="4159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700" b="0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Q</a:t>
                    </a:r>
                    <a:endParaRPr lang="en-US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7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687760" y="3269300"/>
                    <a:ext cx="250825" cy="4159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700" b="0" i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Q</a:t>
                    </a:r>
                    <a:endParaRPr lang="en-US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21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1122735" y="3229612"/>
                    <a:ext cx="115888" cy="4159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7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endParaRPr lang="en-US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11" name="Rectangle 10"/>
                <p:cNvSpPr/>
                <p:nvPr/>
              </p:nvSpPr>
              <p:spPr>
                <a:xfrm>
                  <a:off x="1687687" y="3682939"/>
                  <a:ext cx="364202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380959" y="3633472"/>
                  <a:ext cx="1651795" cy="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" name="Straight Connector 14"/>
              <p:cNvCxnSpPr/>
              <p:nvPr/>
            </p:nvCxnSpPr>
            <p:spPr>
              <a:xfrm flipV="1">
                <a:off x="6248018" y="3279016"/>
                <a:ext cx="304799" cy="957262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Line 69"/>
              <p:cNvSpPr>
                <a:spLocks noChangeShapeType="1"/>
              </p:cNvSpPr>
              <p:nvPr/>
            </p:nvSpPr>
            <p:spPr bwMode="auto">
              <a:xfrm flipH="1">
                <a:off x="7810053" y="3874836"/>
                <a:ext cx="119063" cy="354013"/>
              </a:xfrm>
              <a:prstGeom prst="lin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7938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4" name="Rectangle 71"/>
              <p:cNvSpPr>
                <a:spLocks noChangeArrowheads="1"/>
              </p:cNvSpPr>
              <p:nvPr/>
            </p:nvSpPr>
            <p:spPr bwMode="auto">
              <a:xfrm>
                <a:off x="7673521" y="3804922"/>
                <a:ext cx="115888" cy="4159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700" b="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5" name="Rectangle 72"/>
              <p:cNvSpPr>
                <a:spLocks noChangeArrowheads="1"/>
              </p:cNvSpPr>
              <p:nvPr/>
            </p:nvSpPr>
            <p:spPr bwMode="auto">
              <a:xfrm>
                <a:off x="6632121" y="3804922"/>
                <a:ext cx="115888" cy="4159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700" b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endParaRPr lang="en-US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" name="Rectangle 79"/>
              <p:cNvSpPr>
                <a:spLocks noChangeArrowheads="1"/>
              </p:cNvSpPr>
              <p:nvPr/>
            </p:nvSpPr>
            <p:spPr bwMode="auto">
              <a:xfrm>
                <a:off x="7558586" y="4026791"/>
                <a:ext cx="1016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" name="Rectangle 80"/>
              <p:cNvSpPr>
                <a:spLocks noChangeArrowheads="1"/>
              </p:cNvSpPr>
              <p:nvPr/>
            </p:nvSpPr>
            <p:spPr bwMode="auto">
              <a:xfrm>
                <a:off x="6876596" y="4017647"/>
                <a:ext cx="22701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0" name="Rectangle 87"/>
              <p:cNvSpPr>
                <a:spLocks noChangeArrowheads="1"/>
              </p:cNvSpPr>
              <p:nvPr/>
            </p:nvSpPr>
            <p:spPr bwMode="auto">
              <a:xfrm>
                <a:off x="7122595" y="3814066"/>
                <a:ext cx="471283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7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700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700" b="0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endParaRPr lang="en-US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1" name="Rectangle 88"/>
              <p:cNvSpPr>
                <a:spLocks noChangeArrowheads="1"/>
              </p:cNvSpPr>
              <p:nvPr/>
            </p:nvSpPr>
            <p:spPr bwMode="auto">
              <a:xfrm>
                <a:off x="6773408" y="3804922"/>
                <a:ext cx="211138" cy="4159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700" b="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endParaRPr lang="en-US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8" name="Rectangle 95"/>
              <p:cNvSpPr>
                <a:spLocks noChangeArrowheads="1"/>
              </p:cNvSpPr>
              <p:nvPr/>
            </p:nvSpPr>
            <p:spPr bwMode="auto">
              <a:xfrm>
                <a:off x="7141708" y="3765235"/>
                <a:ext cx="195263" cy="4159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700" b="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en-US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6772424" y="3237202"/>
                <a:ext cx="1193801" cy="496887"/>
                <a:chOff x="906041" y="4698558"/>
                <a:chExt cx="1193801" cy="496887"/>
              </a:xfrm>
            </p:grpSpPr>
            <p:sp>
              <p:nvSpPr>
                <p:cNvPr id="96" name="Rectangle 73"/>
                <p:cNvSpPr>
                  <a:spLocks noChangeArrowheads="1"/>
                </p:cNvSpPr>
                <p:nvPr/>
              </p:nvSpPr>
              <p:spPr bwMode="auto">
                <a:xfrm>
                  <a:off x="1983954" y="4738245"/>
                  <a:ext cx="115888" cy="4159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700" b="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)</a:t>
                  </a:r>
                  <a:endParaRPr lang="en-US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7" name="Rectangle 74"/>
                <p:cNvSpPr>
                  <a:spLocks noChangeArrowheads="1"/>
                </p:cNvSpPr>
                <p:nvPr/>
              </p:nvSpPr>
              <p:spPr bwMode="auto">
                <a:xfrm>
                  <a:off x="906041" y="4738245"/>
                  <a:ext cx="115888" cy="4159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700" b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(</a:t>
                  </a:r>
                  <a:endParaRPr lang="en-US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4" name="Rectangle 81"/>
                <p:cNvSpPr>
                  <a:spLocks noChangeArrowheads="1"/>
                </p:cNvSpPr>
                <p:nvPr/>
              </p:nvSpPr>
              <p:spPr bwMode="auto">
                <a:xfrm>
                  <a:off x="1853779" y="4950970"/>
                  <a:ext cx="1016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en-US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5" name="Rectangle 82"/>
                <p:cNvSpPr>
                  <a:spLocks noChangeArrowheads="1"/>
                </p:cNvSpPr>
                <p:nvPr/>
              </p:nvSpPr>
              <p:spPr bwMode="auto">
                <a:xfrm>
                  <a:off x="1214016" y="4950970"/>
                  <a:ext cx="26193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600" b="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lang="en-US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2" name="Rectangle 89"/>
                <p:cNvSpPr>
                  <a:spLocks noChangeArrowheads="1"/>
                </p:cNvSpPr>
                <p:nvPr/>
              </p:nvSpPr>
              <p:spPr bwMode="auto">
                <a:xfrm>
                  <a:off x="1660104" y="4738245"/>
                  <a:ext cx="211138" cy="4159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700" b="0" i="1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P</a:t>
                  </a:r>
                  <a:endParaRPr lang="en-US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3" name="Rectangle 90"/>
                <p:cNvSpPr>
                  <a:spLocks noChangeArrowheads="1"/>
                </p:cNvSpPr>
                <p:nvPr/>
              </p:nvSpPr>
              <p:spPr bwMode="auto">
                <a:xfrm>
                  <a:off x="1047329" y="4738245"/>
                  <a:ext cx="211138" cy="4159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700" b="0" i="1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P</a:t>
                  </a:r>
                  <a:endParaRPr lang="en-US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9" name="Rectangle 96"/>
                <p:cNvSpPr>
                  <a:spLocks noChangeArrowheads="1"/>
                </p:cNvSpPr>
                <p:nvPr/>
              </p:nvSpPr>
              <p:spPr bwMode="auto">
                <a:xfrm>
                  <a:off x="1407691" y="4698558"/>
                  <a:ext cx="115888" cy="4159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700" b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-</a:t>
                  </a:r>
                  <a:endParaRPr lang="en-US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22" name="Rectangle 121"/>
              <p:cNvSpPr/>
              <p:nvPr/>
            </p:nvSpPr>
            <p:spPr>
              <a:xfrm>
                <a:off x="7868067" y="3786508"/>
                <a:ext cx="3642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23" name="Straight Connector 122"/>
              <p:cNvCxnSpPr/>
              <p:nvPr/>
            </p:nvCxnSpPr>
            <p:spPr>
              <a:xfrm>
                <a:off x="6574343" y="3749169"/>
                <a:ext cx="1651795" cy="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1" name="Text Box 28"/>
            <p:cNvSpPr txBox="1">
              <a:spLocks noChangeArrowheads="1"/>
            </p:cNvSpPr>
            <p:nvPr/>
          </p:nvSpPr>
          <p:spPr bwMode="auto">
            <a:xfrm>
              <a:off x="3886200" y="5172075"/>
              <a:ext cx="10567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0" i="1" dirty="0"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1800" b="1" i="1" dirty="0">
                  <a:latin typeface="Times New Roman" pitchFamily="18" charset="0"/>
                  <a:cs typeface="Times New Roman" pitchFamily="18" charset="0"/>
                </a:rPr>
                <a:t>Recall</a:t>
              </a:r>
              <a:r>
                <a:rPr lang="en-US" sz="1800" b="0" i="1" dirty="0">
                  <a:latin typeface="Times New Roman" pitchFamily="18" charset="0"/>
                  <a:cs typeface="Times New Roman" pitchFamily="18" charset="0"/>
                </a:rPr>
                <a:t> -</a:t>
              </a:r>
            </a:p>
          </p:txBody>
        </p:sp>
      </p:grpSp>
      <p:sp>
        <p:nvSpPr>
          <p:cNvPr id="152" name="Content Placeholder 2"/>
          <p:cNvSpPr>
            <a:spLocks noGrp="1"/>
          </p:cNvSpPr>
          <p:nvPr>
            <p:ph idx="1"/>
          </p:nvPr>
        </p:nvSpPr>
        <p:spPr>
          <a:xfrm>
            <a:off x="140675" y="902031"/>
            <a:ext cx="8801847" cy="1749094"/>
          </a:xfrm>
        </p:spPr>
        <p:txBody>
          <a:bodyPr/>
          <a:lstStyle/>
          <a:p>
            <a:r>
              <a:rPr lang="en-US" sz="2600" dirty="0">
                <a:solidFill>
                  <a:srgbClr val="32302A"/>
                </a:solidFill>
              </a:rPr>
              <a:t>Suppose Trina bakes specialty cakes.  She can sell 50 specialty cakes per week at $7 a cake, or 70 specialty cakes per week at $6 a cake</a:t>
            </a:r>
            <a:r>
              <a:rPr lang="en-US" sz="2600" dirty="0" smtClean="0">
                <a:solidFill>
                  <a:srgbClr val="32302A"/>
                </a:solidFill>
              </a:rPr>
              <a:t>.</a:t>
            </a:r>
          </a:p>
          <a:p>
            <a:r>
              <a:rPr lang="en-US" sz="2600" dirty="0">
                <a:solidFill>
                  <a:srgbClr val="32302A"/>
                </a:solidFill>
              </a:rPr>
              <a:t>What is the demand elasticity for Trina’s cakes</a:t>
            </a:r>
            <a:r>
              <a:rPr lang="en-US" sz="2600" dirty="0" smtClean="0">
                <a:solidFill>
                  <a:srgbClr val="32302A"/>
                </a:solidFill>
              </a:rPr>
              <a:t>?</a:t>
            </a:r>
            <a:endParaRPr lang="en-US" sz="26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3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130" grpId="0"/>
      <p:bldP spid="132" grpId="0"/>
      <p:bldP spid="15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72770"/>
            <a:ext cx="8932985" cy="43434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75551"/>
            <a:ext cx="8904855" cy="667450"/>
          </a:xfrm>
        </p:spPr>
        <p:txBody>
          <a:bodyPr/>
          <a:lstStyle/>
          <a:p>
            <a:r>
              <a:rPr lang="en-US" dirty="0"/>
              <a:t>Price Elasticity of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36194"/>
            <a:ext cx="8883750" cy="4498846"/>
          </a:xfrm>
        </p:spPr>
        <p:txBody>
          <a:bodyPr/>
          <a:lstStyle/>
          <a:p>
            <a:pPr marL="231775" indent="-231775"/>
            <a:r>
              <a:rPr lang="en-US" sz="2400" dirty="0">
                <a:solidFill>
                  <a:srgbClr val="32302A"/>
                </a:solidFill>
              </a:rPr>
              <a:t>After calculating the price elasticity of demand, you </a:t>
            </a:r>
            <a:r>
              <a:rPr lang="en-US" sz="2400" dirty="0" smtClean="0">
                <a:solidFill>
                  <a:srgbClr val="32302A"/>
                </a:solidFill>
              </a:rPr>
              <a:t>determine </a:t>
            </a:r>
            <a:r>
              <a:rPr lang="en-US" sz="2400" dirty="0">
                <a:solidFill>
                  <a:srgbClr val="32302A"/>
                </a:solidFill>
              </a:rPr>
              <a:t>whether it is elastic, inelastic, or unitary elastic with the </a:t>
            </a:r>
            <a:r>
              <a:rPr lang="en-US" sz="2400" dirty="0" smtClean="0">
                <a:solidFill>
                  <a:srgbClr val="32302A"/>
                </a:solidFill>
              </a:rPr>
              <a:t>following:</a:t>
            </a:r>
          </a:p>
          <a:p>
            <a:pPr marL="631825" lvl="1" indent="-231775"/>
            <a:r>
              <a:rPr lang="en-US" sz="2400" dirty="0">
                <a:solidFill>
                  <a:srgbClr val="32302A"/>
                </a:solidFill>
              </a:rPr>
              <a:t>If the absolute value of the elasticity term &lt; 1,</a:t>
            </a:r>
            <a:br>
              <a:rPr lang="en-US" sz="2400" dirty="0">
                <a:solidFill>
                  <a:srgbClr val="32302A"/>
                </a:solidFill>
              </a:rPr>
            </a:br>
            <a:r>
              <a:rPr lang="en-US" sz="2400" dirty="0">
                <a:solidFill>
                  <a:srgbClr val="32302A"/>
                </a:solidFill>
              </a:rPr>
              <a:t>then the demand is </a:t>
            </a:r>
            <a:r>
              <a:rPr lang="en-US" sz="2400" b="1" i="1" dirty="0">
                <a:solidFill>
                  <a:srgbClr val="32302A"/>
                </a:solidFill>
              </a:rPr>
              <a:t>inelastic</a:t>
            </a:r>
            <a:r>
              <a:rPr lang="en-US" sz="2400" dirty="0">
                <a:solidFill>
                  <a:srgbClr val="32302A"/>
                </a:solidFill>
              </a:rPr>
              <a:t>.</a:t>
            </a:r>
          </a:p>
          <a:p>
            <a:pPr marL="631825" lvl="1" indent="-231775"/>
            <a:r>
              <a:rPr lang="en-US" sz="2400" dirty="0">
                <a:solidFill>
                  <a:srgbClr val="32302A"/>
                </a:solidFill>
              </a:rPr>
              <a:t>If the absolute value of the elasticity term &gt; 1,</a:t>
            </a:r>
            <a:br>
              <a:rPr lang="en-US" sz="2400" dirty="0">
                <a:solidFill>
                  <a:srgbClr val="32302A"/>
                </a:solidFill>
              </a:rPr>
            </a:br>
            <a:r>
              <a:rPr lang="en-US" sz="2400" dirty="0">
                <a:solidFill>
                  <a:srgbClr val="32302A"/>
                </a:solidFill>
              </a:rPr>
              <a:t>then the demand is </a:t>
            </a:r>
            <a:r>
              <a:rPr lang="en-US" sz="2400" b="1" i="1" dirty="0">
                <a:solidFill>
                  <a:srgbClr val="32302A"/>
                </a:solidFill>
              </a:rPr>
              <a:t>elastic</a:t>
            </a:r>
            <a:r>
              <a:rPr lang="en-US" sz="2400" dirty="0">
                <a:solidFill>
                  <a:srgbClr val="32302A"/>
                </a:solidFill>
              </a:rPr>
              <a:t>.</a:t>
            </a:r>
          </a:p>
          <a:p>
            <a:pPr marL="631825" lvl="1" indent="-231775"/>
            <a:r>
              <a:rPr lang="en-US" sz="2400" dirty="0">
                <a:solidFill>
                  <a:srgbClr val="32302A"/>
                </a:solidFill>
              </a:rPr>
              <a:t>If the absolute value of the elasticity term = 1,</a:t>
            </a:r>
            <a:br>
              <a:rPr lang="en-US" sz="2400" dirty="0">
                <a:solidFill>
                  <a:srgbClr val="32302A"/>
                </a:solidFill>
              </a:rPr>
            </a:br>
            <a:r>
              <a:rPr lang="en-US" sz="2400" dirty="0">
                <a:solidFill>
                  <a:srgbClr val="32302A"/>
                </a:solidFill>
              </a:rPr>
              <a:t>then the demand is </a:t>
            </a:r>
            <a:r>
              <a:rPr lang="en-US" sz="2400" b="1" i="1" dirty="0">
                <a:solidFill>
                  <a:srgbClr val="32302A"/>
                </a:solidFill>
              </a:rPr>
              <a:t>unitary elastic</a:t>
            </a:r>
            <a:r>
              <a:rPr lang="en-US" sz="2400" dirty="0">
                <a:solidFill>
                  <a:srgbClr val="32302A"/>
                </a:solidFill>
              </a:rPr>
              <a:t>.</a:t>
            </a:r>
          </a:p>
          <a:p>
            <a:pPr marL="231775" indent="-231775"/>
            <a:r>
              <a:rPr lang="en-US" sz="2400" dirty="0">
                <a:solidFill>
                  <a:srgbClr val="32302A"/>
                </a:solidFill>
              </a:rPr>
              <a:t>Because price elasticity of demand is always negative, the sign on the coefficient is often omitted in discussions of elasticity</a:t>
            </a:r>
            <a:r>
              <a:rPr lang="en-US" sz="2400" dirty="0" smtClean="0">
                <a:solidFill>
                  <a:srgbClr val="32302A"/>
                </a:solidFill>
              </a:rPr>
              <a:t>.</a:t>
            </a:r>
            <a:endParaRPr lang="en-US" sz="24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77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722376"/>
            <a:ext cx="8977930" cy="5199161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85081"/>
            <a:ext cx="8904855" cy="1216326"/>
          </a:xfrm>
        </p:spPr>
        <p:txBody>
          <a:bodyPr/>
          <a:lstStyle/>
          <a:p>
            <a:r>
              <a:rPr lang="en-US" sz="3400" dirty="0"/>
              <a:t>Elasticity of Demand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2" y="849445"/>
            <a:ext cx="450790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Perfectly inelastic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increase in price results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 change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consumers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purchases. 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vertical demand curve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mythical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 the substitution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income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effects prevent this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happening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the real world.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4695001" y="1453611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876368" y="2603794"/>
            <a:ext cx="3493625" cy="3199113"/>
            <a:chOff x="556328" y="3188518"/>
            <a:chExt cx="3493625" cy="2571781"/>
          </a:xfrm>
        </p:grpSpPr>
        <p:sp>
          <p:nvSpPr>
            <p:cNvPr id="74" name="Rectangle 226"/>
            <p:cNvSpPr>
              <a:spLocks noChangeArrowheads="1"/>
            </p:cNvSpPr>
            <p:nvPr/>
          </p:nvSpPr>
          <p:spPr bwMode="auto">
            <a:xfrm rot="21565703">
              <a:off x="556328" y="3188518"/>
              <a:ext cx="45204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rice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Rectangle 227"/>
            <p:cNvSpPr>
              <a:spLocks noChangeArrowheads="1"/>
            </p:cNvSpPr>
            <p:nvPr/>
          </p:nvSpPr>
          <p:spPr bwMode="auto">
            <a:xfrm>
              <a:off x="3234024" y="5372501"/>
              <a:ext cx="815929" cy="387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20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uantity/</a:t>
              </a:r>
              <a:br>
                <a:rPr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time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Line 246"/>
            <p:cNvSpPr>
              <a:spLocks noChangeShapeType="1"/>
            </p:cNvSpPr>
            <p:nvPr/>
          </p:nvSpPr>
          <p:spPr bwMode="auto">
            <a:xfrm>
              <a:off x="718344" y="3479260"/>
              <a:ext cx="0" cy="19797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247"/>
            <p:cNvSpPr>
              <a:spLocks noChangeShapeType="1"/>
            </p:cNvSpPr>
            <p:nvPr/>
          </p:nvSpPr>
          <p:spPr bwMode="auto">
            <a:xfrm>
              <a:off x="718344" y="5459000"/>
              <a:ext cx="2482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8" name="Freeform 244"/>
          <p:cNvSpPr>
            <a:spLocks/>
          </p:cNvSpPr>
          <p:nvPr/>
        </p:nvSpPr>
        <p:spPr bwMode="auto">
          <a:xfrm>
            <a:off x="847884" y="2974435"/>
            <a:ext cx="2590800" cy="243482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790" y="0"/>
              </a:cxn>
              <a:cxn ang="0">
                <a:pos x="3790" y="2816"/>
              </a:cxn>
              <a:cxn ang="0">
                <a:pos x="0" y="2816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790" h="2816">
                <a:moveTo>
                  <a:pt x="0" y="0"/>
                </a:moveTo>
                <a:lnTo>
                  <a:pt x="3790" y="0"/>
                </a:lnTo>
                <a:lnTo>
                  <a:pt x="3790" y="2816"/>
                </a:lnTo>
                <a:lnTo>
                  <a:pt x="0" y="28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9" name="Group 323"/>
          <p:cNvGrpSpPr>
            <a:grpSpLocks/>
          </p:cNvGrpSpPr>
          <p:nvPr/>
        </p:nvGrpSpPr>
        <p:grpSpPr bwMode="auto">
          <a:xfrm>
            <a:off x="2403126" y="3403060"/>
            <a:ext cx="1150938" cy="657225"/>
            <a:chOff x="1920" y="774"/>
            <a:chExt cx="725" cy="414"/>
          </a:xfrm>
        </p:grpSpPr>
        <p:sp>
          <p:nvSpPr>
            <p:cNvPr id="80" name="Line 251"/>
            <p:cNvSpPr>
              <a:spLocks noChangeShapeType="1"/>
            </p:cNvSpPr>
            <p:nvPr/>
          </p:nvSpPr>
          <p:spPr bwMode="auto">
            <a:xfrm flipH="1">
              <a:off x="1920" y="948"/>
              <a:ext cx="240" cy="24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1" name="Group 322"/>
            <p:cNvGrpSpPr>
              <a:grpSpLocks/>
            </p:cNvGrpSpPr>
            <p:nvPr/>
          </p:nvGrpSpPr>
          <p:grpSpPr bwMode="auto">
            <a:xfrm>
              <a:off x="2121" y="774"/>
              <a:ext cx="524" cy="397"/>
              <a:chOff x="2121" y="774"/>
              <a:chExt cx="524" cy="397"/>
            </a:xfrm>
          </p:grpSpPr>
          <p:sp>
            <p:nvSpPr>
              <p:cNvPr id="82" name="Rectangle 248"/>
              <p:cNvSpPr>
                <a:spLocks noChangeArrowheads="1"/>
              </p:cNvSpPr>
              <p:nvPr/>
            </p:nvSpPr>
            <p:spPr bwMode="auto">
              <a:xfrm>
                <a:off x="2121" y="774"/>
                <a:ext cx="524" cy="397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" name="Rectangle 228"/>
              <p:cNvSpPr>
                <a:spLocks noChangeArrowheads="1"/>
              </p:cNvSpPr>
              <p:nvPr/>
            </p:nvSpPr>
            <p:spPr bwMode="auto">
              <a:xfrm>
                <a:off x="2154" y="822"/>
                <a:ext cx="469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lang="en-US" sz="1600" b="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Mythical</a:t>
                </a:r>
                <a:br>
                  <a:rPr lang="en-US" sz="1600" b="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1600" b="1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demand</a:t>
                </a:r>
                <a:r>
                  <a:rPr lang="en-US" sz="1600" b="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sz="1600" b="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1600" b="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curve </a:t>
                </a:r>
                <a:endParaRPr lang="en-US" sz="1600" b="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84" name="Line 288"/>
          <p:cNvSpPr>
            <a:spLocks noChangeShapeType="1"/>
          </p:cNvSpPr>
          <p:nvPr/>
        </p:nvSpPr>
        <p:spPr bwMode="auto">
          <a:xfrm flipV="1">
            <a:off x="2352326" y="2804758"/>
            <a:ext cx="0" cy="2654240"/>
          </a:xfrm>
          <a:prstGeom prst="line">
            <a:avLst/>
          </a:prstGeom>
          <a:noFill/>
          <a:ln w="76200">
            <a:solidFill>
              <a:srgbClr val="3C6DCE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Text Box 10"/>
          <p:cNvSpPr txBox="1">
            <a:spLocks noChangeArrowheads="1"/>
          </p:cNvSpPr>
          <p:nvPr/>
        </p:nvSpPr>
        <p:spPr bwMode="auto">
          <a:xfrm>
            <a:off x="4687784" y="846397"/>
            <a:ext cx="433664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Relatively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inelastic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percent increase in price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results in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smaller % reduction in sales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demand for cigarettes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has been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estimated to be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highly inelastic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5408744" y="2606040"/>
            <a:ext cx="3500577" cy="3304424"/>
            <a:chOff x="556328" y="3188518"/>
            <a:chExt cx="3500577" cy="2558966"/>
          </a:xfrm>
        </p:grpSpPr>
        <p:sp>
          <p:nvSpPr>
            <p:cNvPr id="87" name="Rectangle 226"/>
            <p:cNvSpPr>
              <a:spLocks noChangeArrowheads="1"/>
            </p:cNvSpPr>
            <p:nvPr/>
          </p:nvSpPr>
          <p:spPr bwMode="auto">
            <a:xfrm rot="21565703">
              <a:off x="556328" y="3188518"/>
              <a:ext cx="45204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rice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Rectangle 227"/>
            <p:cNvSpPr>
              <a:spLocks noChangeArrowheads="1"/>
            </p:cNvSpPr>
            <p:nvPr/>
          </p:nvSpPr>
          <p:spPr bwMode="auto">
            <a:xfrm>
              <a:off x="3240976" y="5359686"/>
              <a:ext cx="815929" cy="387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20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uantity/</a:t>
              </a:r>
              <a:br>
                <a:rPr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time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Line 246"/>
            <p:cNvSpPr>
              <a:spLocks noChangeShapeType="1"/>
            </p:cNvSpPr>
            <p:nvPr/>
          </p:nvSpPr>
          <p:spPr bwMode="auto">
            <a:xfrm>
              <a:off x="718344" y="3479260"/>
              <a:ext cx="0" cy="19797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247"/>
            <p:cNvSpPr>
              <a:spLocks noChangeShapeType="1"/>
            </p:cNvSpPr>
            <p:nvPr/>
          </p:nvSpPr>
          <p:spPr bwMode="auto">
            <a:xfrm>
              <a:off x="718344" y="5459000"/>
              <a:ext cx="2482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1" name="Group 324"/>
          <p:cNvGrpSpPr>
            <a:grpSpLocks/>
          </p:cNvGrpSpPr>
          <p:nvPr/>
        </p:nvGrpSpPr>
        <p:grpSpPr bwMode="auto">
          <a:xfrm>
            <a:off x="7107936" y="3778251"/>
            <a:ext cx="1517650" cy="573087"/>
            <a:chOff x="4392" y="2543"/>
            <a:chExt cx="956" cy="361"/>
          </a:xfrm>
        </p:grpSpPr>
        <p:sp>
          <p:nvSpPr>
            <p:cNvPr id="93" name="Line 253"/>
            <p:cNvSpPr>
              <a:spLocks noChangeShapeType="1"/>
            </p:cNvSpPr>
            <p:nvPr/>
          </p:nvSpPr>
          <p:spPr bwMode="auto">
            <a:xfrm flipH="1">
              <a:off x="4392" y="2692"/>
              <a:ext cx="240" cy="21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249"/>
            <p:cNvSpPr>
              <a:spLocks noChangeArrowheads="1"/>
            </p:cNvSpPr>
            <p:nvPr/>
          </p:nvSpPr>
          <p:spPr bwMode="auto">
            <a:xfrm>
              <a:off x="4637" y="2543"/>
              <a:ext cx="711" cy="29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235"/>
            <p:cNvSpPr>
              <a:spLocks noChangeArrowheads="1"/>
            </p:cNvSpPr>
            <p:nvPr/>
          </p:nvSpPr>
          <p:spPr bwMode="auto">
            <a:xfrm>
              <a:off x="4680" y="2550"/>
              <a:ext cx="668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Demand</a:t>
              </a:r>
              <a:r>
                <a:rPr lang="en-US" sz="1600" b="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for </a:t>
              </a:r>
              <a:br>
                <a:rPr lang="en-US" sz="1600" b="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1600" b="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Cigarettes </a:t>
              </a:r>
              <a:endParaRPr lang="en-US" sz="16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6" name="Line 289"/>
          <p:cNvSpPr>
            <a:spLocks noChangeShapeType="1"/>
          </p:cNvSpPr>
          <p:nvPr/>
        </p:nvSpPr>
        <p:spPr bwMode="auto">
          <a:xfrm flipH="1" flipV="1">
            <a:off x="6766067" y="2859228"/>
            <a:ext cx="486648" cy="2660730"/>
          </a:xfrm>
          <a:prstGeom prst="line">
            <a:avLst/>
          </a:prstGeom>
          <a:noFill/>
          <a:ln w="76200">
            <a:solidFill>
              <a:srgbClr val="3C6DCE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8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84" grpId="0" animBg="1"/>
      <p:bldP spid="85" grpId="0" build="p"/>
      <p:bldP spid="9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722376"/>
            <a:ext cx="8977930" cy="5199161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85081"/>
            <a:ext cx="8904855" cy="1216326"/>
          </a:xfrm>
        </p:spPr>
        <p:txBody>
          <a:bodyPr/>
          <a:lstStyle/>
          <a:p>
            <a:r>
              <a:rPr lang="en-US" sz="3400" dirty="0"/>
              <a:t>Elasticity of Demand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2130512" y="876877"/>
            <a:ext cx="512982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Unitary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elasticity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percent change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quantity demanded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due to an increase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price 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equal to the % change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price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decreasing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slope results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Sales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revenue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price times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quantity) is constant.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833184" y="2603794"/>
            <a:ext cx="3514457" cy="3237746"/>
            <a:chOff x="556328" y="3188518"/>
            <a:chExt cx="3514457" cy="2602839"/>
          </a:xfrm>
        </p:grpSpPr>
        <p:sp>
          <p:nvSpPr>
            <p:cNvPr id="74" name="Rectangle 226"/>
            <p:cNvSpPr>
              <a:spLocks noChangeArrowheads="1"/>
            </p:cNvSpPr>
            <p:nvPr/>
          </p:nvSpPr>
          <p:spPr bwMode="auto">
            <a:xfrm rot="21565703">
              <a:off x="556328" y="3188518"/>
              <a:ext cx="45204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rice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Rectangle 227"/>
            <p:cNvSpPr>
              <a:spLocks noChangeArrowheads="1"/>
            </p:cNvSpPr>
            <p:nvPr/>
          </p:nvSpPr>
          <p:spPr bwMode="auto">
            <a:xfrm>
              <a:off x="3254856" y="5403559"/>
              <a:ext cx="815929" cy="387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20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uantity/</a:t>
              </a:r>
              <a:br>
                <a:rPr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time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Line 246"/>
            <p:cNvSpPr>
              <a:spLocks noChangeShapeType="1"/>
            </p:cNvSpPr>
            <p:nvPr/>
          </p:nvSpPr>
          <p:spPr bwMode="auto">
            <a:xfrm>
              <a:off x="718344" y="3479260"/>
              <a:ext cx="0" cy="19797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247"/>
            <p:cNvSpPr>
              <a:spLocks noChangeShapeType="1"/>
            </p:cNvSpPr>
            <p:nvPr/>
          </p:nvSpPr>
          <p:spPr bwMode="auto">
            <a:xfrm>
              <a:off x="718344" y="5459000"/>
              <a:ext cx="2482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8" name="Freeform 244"/>
          <p:cNvSpPr>
            <a:spLocks/>
          </p:cNvSpPr>
          <p:nvPr/>
        </p:nvSpPr>
        <p:spPr bwMode="auto">
          <a:xfrm>
            <a:off x="2804700" y="2974435"/>
            <a:ext cx="2590800" cy="243482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790" y="0"/>
              </a:cxn>
              <a:cxn ang="0">
                <a:pos x="3790" y="2816"/>
              </a:cxn>
              <a:cxn ang="0">
                <a:pos x="0" y="2816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790" h="2816">
                <a:moveTo>
                  <a:pt x="0" y="0"/>
                </a:moveTo>
                <a:lnTo>
                  <a:pt x="3790" y="0"/>
                </a:lnTo>
                <a:lnTo>
                  <a:pt x="3790" y="2816"/>
                </a:lnTo>
                <a:lnTo>
                  <a:pt x="0" y="28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9" name="Group 44"/>
          <p:cNvGrpSpPr>
            <a:grpSpLocks/>
          </p:cNvGrpSpPr>
          <p:nvPr/>
        </p:nvGrpSpPr>
        <p:grpSpPr bwMode="auto">
          <a:xfrm>
            <a:off x="3946525" y="3606119"/>
            <a:ext cx="2211388" cy="668337"/>
            <a:chOff x="1734" y="809"/>
            <a:chExt cx="1393" cy="421"/>
          </a:xfrm>
        </p:grpSpPr>
        <p:sp>
          <p:nvSpPr>
            <p:cNvPr id="30" name="Line 35"/>
            <p:cNvSpPr>
              <a:spLocks noChangeShapeType="1"/>
            </p:cNvSpPr>
            <p:nvPr/>
          </p:nvSpPr>
          <p:spPr bwMode="auto">
            <a:xfrm flipH="1">
              <a:off x="1734" y="974"/>
              <a:ext cx="368" cy="25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1" name="Group 43"/>
            <p:cNvGrpSpPr>
              <a:grpSpLocks/>
            </p:cNvGrpSpPr>
            <p:nvPr/>
          </p:nvGrpSpPr>
          <p:grpSpPr bwMode="auto">
            <a:xfrm>
              <a:off x="2102" y="809"/>
              <a:ext cx="1025" cy="317"/>
              <a:chOff x="2102" y="809"/>
              <a:chExt cx="1025" cy="317"/>
            </a:xfrm>
          </p:grpSpPr>
          <p:sp>
            <p:nvSpPr>
              <p:cNvPr id="32" name="Rectangle 36"/>
              <p:cNvSpPr>
                <a:spLocks noChangeArrowheads="1"/>
              </p:cNvSpPr>
              <p:nvPr/>
            </p:nvSpPr>
            <p:spPr bwMode="auto">
              <a:xfrm>
                <a:off x="2102" y="809"/>
                <a:ext cx="1025" cy="317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Rectangle 37"/>
              <p:cNvSpPr>
                <a:spLocks noChangeArrowheads="1"/>
              </p:cNvSpPr>
              <p:nvPr/>
            </p:nvSpPr>
            <p:spPr bwMode="auto">
              <a:xfrm>
                <a:off x="2164" y="844"/>
                <a:ext cx="931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600" b="1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Demand</a:t>
                </a:r>
                <a:r>
                  <a:rPr lang="en-US" sz="1600" b="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curve of </a:t>
                </a:r>
                <a:br>
                  <a:rPr lang="en-US" sz="1600" b="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1600" b="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unitary elasticity</a:t>
                </a:r>
                <a:endParaRPr lang="en-US" sz="1600" b="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4" name="Freeform 38"/>
          <p:cNvSpPr>
            <a:spLocks/>
          </p:cNvSpPr>
          <p:nvPr/>
        </p:nvSpPr>
        <p:spPr bwMode="auto">
          <a:xfrm>
            <a:off x="3200400" y="2965457"/>
            <a:ext cx="2276856" cy="2137772"/>
          </a:xfrm>
          <a:custGeom>
            <a:avLst/>
            <a:gdLst/>
            <a:ahLst/>
            <a:cxnLst>
              <a:cxn ang="0">
                <a:pos x="2620" y="2132"/>
              </a:cxn>
              <a:cxn ang="0">
                <a:pos x="2612" y="2132"/>
              </a:cxn>
              <a:cxn ang="0">
                <a:pos x="2597" y="2132"/>
              </a:cxn>
              <a:cxn ang="0">
                <a:pos x="2575" y="2131"/>
              </a:cxn>
              <a:cxn ang="0">
                <a:pos x="2548" y="2129"/>
              </a:cxn>
              <a:cxn ang="0">
                <a:pos x="2514" y="2127"/>
              </a:cxn>
              <a:cxn ang="0">
                <a:pos x="2475" y="2123"/>
              </a:cxn>
              <a:cxn ang="0">
                <a:pos x="2429" y="2119"/>
              </a:cxn>
              <a:cxn ang="0">
                <a:pos x="2378" y="2112"/>
              </a:cxn>
              <a:cxn ang="0">
                <a:pos x="2323" y="2104"/>
              </a:cxn>
              <a:cxn ang="0">
                <a:pos x="2264" y="2095"/>
              </a:cxn>
              <a:cxn ang="0">
                <a:pos x="2200" y="2082"/>
              </a:cxn>
              <a:cxn ang="0">
                <a:pos x="2132" y="2069"/>
              </a:cxn>
              <a:cxn ang="0">
                <a:pos x="2062" y="2053"/>
              </a:cxn>
              <a:cxn ang="0">
                <a:pos x="1987" y="2034"/>
              </a:cxn>
              <a:cxn ang="0">
                <a:pos x="1910" y="2013"/>
              </a:cxn>
              <a:cxn ang="0">
                <a:pos x="1830" y="1988"/>
              </a:cxn>
              <a:cxn ang="0">
                <a:pos x="1748" y="1961"/>
              </a:cxn>
              <a:cxn ang="0">
                <a:pos x="1664" y="1931"/>
              </a:cxn>
              <a:cxn ang="0">
                <a:pos x="1578" y="1897"/>
              </a:cxn>
              <a:cxn ang="0">
                <a:pos x="1492" y="1859"/>
              </a:cxn>
              <a:cxn ang="0">
                <a:pos x="1405" y="1819"/>
              </a:cxn>
              <a:cxn ang="0">
                <a:pos x="1317" y="1773"/>
              </a:cxn>
              <a:cxn ang="0">
                <a:pos x="1229" y="1724"/>
              </a:cxn>
              <a:cxn ang="0">
                <a:pos x="1141" y="1670"/>
              </a:cxn>
              <a:cxn ang="0">
                <a:pos x="1053" y="1612"/>
              </a:cxn>
              <a:cxn ang="0">
                <a:pos x="967" y="1549"/>
              </a:cxn>
              <a:cxn ang="0">
                <a:pos x="881" y="1482"/>
              </a:cxn>
              <a:cxn ang="0">
                <a:pos x="796" y="1409"/>
              </a:cxn>
              <a:cxn ang="0">
                <a:pos x="715" y="1331"/>
              </a:cxn>
              <a:cxn ang="0">
                <a:pos x="634" y="1247"/>
              </a:cxn>
              <a:cxn ang="0">
                <a:pos x="556" y="1159"/>
              </a:cxn>
              <a:cxn ang="0">
                <a:pos x="481" y="1064"/>
              </a:cxn>
              <a:cxn ang="0">
                <a:pos x="409" y="963"/>
              </a:cxn>
              <a:cxn ang="0">
                <a:pos x="340" y="857"/>
              </a:cxn>
              <a:cxn ang="0">
                <a:pos x="275" y="744"/>
              </a:cxn>
              <a:cxn ang="0">
                <a:pos x="215" y="624"/>
              </a:cxn>
              <a:cxn ang="0">
                <a:pos x="158" y="498"/>
              </a:cxn>
              <a:cxn ang="0">
                <a:pos x="106" y="365"/>
              </a:cxn>
              <a:cxn ang="0">
                <a:pos x="60" y="224"/>
              </a:cxn>
              <a:cxn ang="0">
                <a:pos x="18" y="76"/>
              </a:cxn>
            </a:cxnLst>
            <a:rect l="0" t="0" r="r" b="b"/>
            <a:pathLst>
              <a:path w="2621" h="2132">
                <a:moveTo>
                  <a:pt x="2621" y="2132"/>
                </a:moveTo>
                <a:lnTo>
                  <a:pt x="2620" y="2132"/>
                </a:lnTo>
                <a:lnTo>
                  <a:pt x="2616" y="2132"/>
                </a:lnTo>
                <a:lnTo>
                  <a:pt x="2612" y="2132"/>
                </a:lnTo>
                <a:lnTo>
                  <a:pt x="2605" y="2132"/>
                </a:lnTo>
                <a:lnTo>
                  <a:pt x="2597" y="2132"/>
                </a:lnTo>
                <a:lnTo>
                  <a:pt x="2588" y="2131"/>
                </a:lnTo>
                <a:lnTo>
                  <a:pt x="2575" y="2131"/>
                </a:lnTo>
                <a:lnTo>
                  <a:pt x="2563" y="2130"/>
                </a:lnTo>
                <a:lnTo>
                  <a:pt x="2548" y="2129"/>
                </a:lnTo>
                <a:lnTo>
                  <a:pt x="2531" y="2128"/>
                </a:lnTo>
                <a:lnTo>
                  <a:pt x="2514" y="2127"/>
                </a:lnTo>
                <a:lnTo>
                  <a:pt x="2495" y="2125"/>
                </a:lnTo>
                <a:lnTo>
                  <a:pt x="2475" y="2123"/>
                </a:lnTo>
                <a:lnTo>
                  <a:pt x="2452" y="2121"/>
                </a:lnTo>
                <a:lnTo>
                  <a:pt x="2429" y="2119"/>
                </a:lnTo>
                <a:lnTo>
                  <a:pt x="2404" y="2115"/>
                </a:lnTo>
                <a:lnTo>
                  <a:pt x="2378" y="2112"/>
                </a:lnTo>
                <a:lnTo>
                  <a:pt x="2351" y="2108"/>
                </a:lnTo>
                <a:lnTo>
                  <a:pt x="2323" y="2104"/>
                </a:lnTo>
                <a:lnTo>
                  <a:pt x="2295" y="2099"/>
                </a:lnTo>
                <a:lnTo>
                  <a:pt x="2264" y="2095"/>
                </a:lnTo>
                <a:lnTo>
                  <a:pt x="2232" y="2089"/>
                </a:lnTo>
                <a:lnTo>
                  <a:pt x="2200" y="2082"/>
                </a:lnTo>
                <a:lnTo>
                  <a:pt x="2167" y="2076"/>
                </a:lnTo>
                <a:lnTo>
                  <a:pt x="2132" y="2069"/>
                </a:lnTo>
                <a:lnTo>
                  <a:pt x="2097" y="2061"/>
                </a:lnTo>
                <a:lnTo>
                  <a:pt x="2062" y="2053"/>
                </a:lnTo>
                <a:lnTo>
                  <a:pt x="2024" y="2044"/>
                </a:lnTo>
                <a:lnTo>
                  <a:pt x="1987" y="2034"/>
                </a:lnTo>
                <a:lnTo>
                  <a:pt x="1948" y="2024"/>
                </a:lnTo>
                <a:lnTo>
                  <a:pt x="1910" y="2013"/>
                </a:lnTo>
                <a:lnTo>
                  <a:pt x="1870" y="2001"/>
                </a:lnTo>
                <a:lnTo>
                  <a:pt x="1830" y="1988"/>
                </a:lnTo>
                <a:lnTo>
                  <a:pt x="1789" y="1975"/>
                </a:lnTo>
                <a:lnTo>
                  <a:pt x="1748" y="1961"/>
                </a:lnTo>
                <a:lnTo>
                  <a:pt x="1706" y="1947"/>
                </a:lnTo>
                <a:lnTo>
                  <a:pt x="1664" y="1931"/>
                </a:lnTo>
                <a:lnTo>
                  <a:pt x="1621" y="1915"/>
                </a:lnTo>
                <a:lnTo>
                  <a:pt x="1578" y="1897"/>
                </a:lnTo>
                <a:lnTo>
                  <a:pt x="1535" y="1879"/>
                </a:lnTo>
                <a:lnTo>
                  <a:pt x="1492" y="1859"/>
                </a:lnTo>
                <a:lnTo>
                  <a:pt x="1449" y="1839"/>
                </a:lnTo>
                <a:lnTo>
                  <a:pt x="1405" y="1819"/>
                </a:lnTo>
                <a:lnTo>
                  <a:pt x="1361" y="1796"/>
                </a:lnTo>
                <a:lnTo>
                  <a:pt x="1317" y="1773"/>
                </a:lnTo>
                <a:lnTo>
                  <a:pt x="1273" y="1749"/>
                </a:lnTo>
                <a:lnTo>
                  <a:pt x="1229" y="1724"/>
                </a:lnTo>
                <a:lnTo>
                  <a:pt x="1184" y="1698"/>
                </a:lnTo>
                <a:lnTo>
                  <a:pt x="1141" y="1670"/>
                </a:lnTo>
                <a:lnTo>
                  <a:pt x="1097" y="1641"/>
                </a:lnTo>
                <a:lnTo>
                  <a:pt x="1053" y="1612"/>
                </a:lnTo>
                <a:lnTo>
                  <a:pt x="1010" y="1581"/>
                </a:lnTo>
                <a:lnTo>
                  <a:pt x="967" y="1549"/>
                </a:lnTo>
                <a:lnTo>
                  <a:pt x="924" y="1515"/>
                </a:lnTo>
                <a:lnTo>
                  <a:pt x="881" y="1482"/>
                </a:lnTo>
                <a:lnTo>
                  <a:pt x="839" y="1445"/>
                </a:lnTo>
                <a:lnTo>
                  <a:pt x="796" y="1409"/>
                </a:lnTo>
                <a:lnTo>
                  <a:pt x="756" y="1371"/>
                </a:lnTo>
                <a:lnTo>
                  <a:pt x="715" y="1331"/>
                </a:lnTo>
                <a:lnTo>
                  <a:pt x="674" y="1289"/>
                </a:lnTo>
                <a:lnTo>
                  <a:pt x="634" y="1247"/>
                </a:lnTo>
                <a:lnTo>
                  <a:pt x="595" y="1203"/>
                </a:lnTo>
                <a:lnTo>
                  <a:pt x="556" y="1159"/>
                </a:lnTo>
                <a:lnTo>
                  <a:pt x="518" y="1113"/>
                </a:lnTo>
                <a:lnTo>
                  <a:pt x="481" y="1064"/>
                </a:lnTo>
                <a:lnTo>
                  <a:pt x="444" y="1015"/>
                </a:lnTo>
                <a:lnTo>
                  <a:pt x="409" y="963"/>
                </a:lnTo>
                <a:lnTo>
                  <a:pt x="374" y="911"/>
                </a:lnTo>
                <a:lnTo>
                  <a:pt x="340" y="857"/>
                </a:lnTo>
                <a:lnTo>
                  <a:pt x="307" y="801"/>
                </a:lnTo>
                <a:lnTo>
                  <a:pt x="275" y="744"/>
                </a:lnTo>
                <a:lnTo>
                  <a:pt x="244" y="685"/>
                </a:lnTo>
                <a:lnTo>
                  <a:pt x="215" y="624"/>
                </a:lnTo>
                <a:lnTo>
                  <a:pt x="185" y="561"/>
                </a:lnTo>
                <a:lnTo>
                  <a:pt x="158" y="498"/>
                </a:lnTo>
                <a:lnTo>
                  <a:pt x="131" y="431"/>
                </a:lnTo>
                <a:lnTo>
                  <a:pt x="106" y="365"/>
                </a:lnTo>
                <a:lnTo>
                  <a:pt x="82" y="295"/>
                </a:lnTo>
                <a:lnTo>
                  <a:pt x="60" y="224"/>
                </a:lnTo>
                <a:lnTo>
                  <a:pt x="38" y="151"/>
                </a:lnTo>
                <a:lnTo>
                  <a:pt x="18" y="76"/>
                </a:lnTo>
                <a:lnTo>
                  <a:pt x="0" y="0"/>
                </a:lnTo>
              </a:path>
            </a:pathLst>
          </a:custGeom>
          <a:noFill/>
          <a:ln w="76200" cmpd="sng">
            <a:solidFill>
              <a:srgbClr val="3C6DCE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5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p"/>
      <p:bldP spid="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722376"/>
            <a:ext cx="8977930" cy="5199161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85081"/>
            <a:ext cx="8904855" cy="1216326"/>
          </a:xfrm>
        </p:spPr>
        <p:txBody>
          <a:bodyPr/>
          <a:lstStyle/>
          <a:p>
            <a:r>
              <a:rPr lang="en-US" sz="3400" dirty="0"/>
              <a:t>Elasticity of Demand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2" y="849445"/>
            <a:ext cx="450790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Relatively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elastic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% increase in price leads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larger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% reduction in purchases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 When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there are good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substitutes for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product (as with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Granny Smith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apples),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quantity purchased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will be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highly sensitive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changes in price.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4695001" y="1453611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876368" y="2868970"/>
            <a:ext cx="3468737" cy="3082412"/>
            <a:chOff x="556328" y="3188518"/>
            <a:chExt cx="3468737" cy="2477965"/>
          </a:xfrm>
        </p:grpSpPr>
        <p:sp>
          <p:nvSpPr>
            <p:cNvPr id="74" name="Rectangle 226"/>
            <p:cNvSpPr>
              <a:spLocks noChangeArrowheads="1"/>
            </p:cNvSpPr>
            <p:nvPr/>
          </p:nvSpPr>
          <p:spPr bwMode="auto">
            <a:xfrm rot="21565703">
              <a:off x="556328" y="3188518"/>
              <a:ext cx="45204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rice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Rectangle 227"/>
            <p:cNvSpPr>
              <a:spLocks noChangeArrowheads="1"/>
            </p:cNvSpPr>
            <p:nvPr/>
          </p:nvSpPr>
          <p:spPr bwMode="auto">
            <a:xfrm>
              <a:off x="3209136" y="5278685"/>
              <a:ext cx="815929" cy="387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20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uantity/</a:t>
              </a:r>
              <a:br>
                <a:rPr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time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Line 246"/>
            <p:cNvSpPr>
              <a:spLocks noChangeShapeType="1"/>
            </p:cNvSpPr>
            <p:nvPr/>
          </p:nvSpPr>
          <p:spPr bwMode="auto">
            <a:xfrm>
              <a:off x="718344" y="3479260"/>
              <a:ext cx="0" cy="19797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247"/>
            <p:cNvSpPr>
              <a:spLocks noChangeShapeType="1"/>
            </p:cNvSpPr>
            <p:nvPr/>
          </p:nvSpPr>
          <p:spPr bwMode="auto">
            <a:xfrm>
              <a:off x="718344" y="5459000"/>
              <a:ext cx="2482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8" name="Freeform 244"/>
          <p:cNvSpPr>
            <a:spLocks/>
          </p:cNvSpPr>
          <p:nvPr/>
        </p:nvSpPr>
        <p:spPr bwMode="auto">
          <a:xfrm>
            <a:off x="847884" y="3239611"/>
            <a:ext cx="2590800" cy="243482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790" y="0"/>
              </a:cxn>
              <a:cxn ang="0">
                <a:pos x="3790" y="2816"/>
              </a:cxn>
              <a:cxn ang="0">
                <a:pos x="0" y="2816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790" h="2816">
                <a:moveTo>
                  <a:pt x="0" y="0"/>
                </a:moveTo>
                <a:lnTo>
                  <a:pt x="3790" y="0"/>
                </a:lnTo>
                <a:lnTo>
                  <a:pt x="3790" y="2816"/>
                </a:lnTo>
                <a:lnTo>
                  <a:pt x="0" y="28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Text Box 10"/>
          <p:cNvSpPr txBox="1">
            <a:spLocks noChangeArrowheads="1"/>
          </p:cNvSpPr>
          <p:nvPr/>
        </p:nvSpPr>
        <p:spPr bwMode="auto">
          <a:xfrm>
            <a:off x="4687784" y="846397"/>
            <a:ext cx="433664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Perfectly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elastic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Consumers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will buy all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Farmer Jones’s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wheat at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market price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none will be sold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above the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market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price.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5408744" y="2770632"/>
            <a:ext cx="3423017" cy="3186846"/>
            <a:chOff x="556328" y="3188518"/>
            <a:chExt cx="3423017" cy="2467914"/>
          </a:xfrm>
        </p:grpSpPr>
        <p:sp>
          <p:nvSpPr>
            <p:cNvPr id="87" name="Rectangle 226"/>
            <p:cNvSpPr>
              <a:spLocks noChangeArrowheads="1"/>
            </p:cNvSpPr>
            <p:nvPr/>
          </p:nvSpPr>
          <p:spPr bwMode="auto">
            <a:xfrm rot="21565703">
              <a:off x="556328" y="3188518"/>
              <a:ext cx="45204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rice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Rectangle 227"/>
            <p:cNvSpPr>
              <a:spLocks noChangeArrowheads="1"/>
            </p:cNvSpPr>
            <p:nvPr/>
          </p:nvSpPr>
          <p:spPr bwMode="auto">
            <a:xfrm>
              <a:off x="3163416" y="5268634"/>
              <a:ext cx="815929" cy="387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20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uantity/</a:t>
              </a:r>
              <a:br>
                <a:rPr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time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Line 246"/>
            <p:cNvSpPr>
              <a:spLocks noChangeShapeType="1"/>
            </p:cNvSpPr>
            <p:nvPr/>
          </p:nvSpPr>
          <p:spPr bwMode="auto">
            <a:xfrm>
              <a:off x="718344" y="3479260"/>
              <a:ext cx="0" cy="19797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247"/>
            <p:cNvSpPr>
              <a:spLocks noChangeShapeType="1"/>
            </p:cNvSpPr>
            <p:nvPr/>
          </p:nvSpPr>
          <p:spPr bwMode="auto">
            <a:xfrm>
              <a:off x="718344" y="5459000"/>
              <a:ext cx="2482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68"/>
          <p:cNvGrpSpPr>
            <a:grpSpLocks/>
          </p:cNvGrpSpPr>
          <p:nvPr/>
        </p:nvGrpSpPr>
        <p:grpSpPr bwMode="auto">
          <a:xfrm>
            <a:off x="2311833" y="3518186"/>
            <a:ext cx="1835150" cy="793750"/>
            <a:chOff x="1970" y="568"/>
            <a:chExt cx="1156" cy="500"/>
          </a:xfrm>
        </p:grpSpPr>
        <p:sp>
          <p:nvSpPr>
            <p:cNvPr id="30" name="Line 41"/>
            <p:cNvSpPr>
              <a:spLocks noChangeShapeType="1"/>
            </p:cNvSpPr>
            <p:nvPr/>
          </p:nvSpPr>
          <p:spPr bwMode="auto">
            <a:xfrm flipH="1">
              <a:off x="1970" y="784"/>
              <a:ext cx="353" cy="28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42"/>
            <p:cNvSpPr>
              <a:spLocks noChangeArrowheads="1"/>
            </p:cNvSpPr>
            <p:nvPr/>
          </p:nvSpPr>
          <p:spPr bwMode="auto">
            <a:xfrm>
              <a:off x="2301" y="568"/>
              <a:ext cx="825" cy="43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43"/>
            <p:cNvSpPr>
              <a:spLocks noChangeArrowheads="1"/>
            </p:cNvSpPr>
            <p:nvPr/>
          </p:nvSpPr>
          <p:spPr bwMode="auto">
            <a:xfrm>
              <a:off x="2327" y="609"/>
              <a:ext cx="793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Demand</a:t>
              </a:r>
              <a:r>
                <a:rPr lang="en-US" sz="1600" b="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for Granny Smith apples</a:t>
              </a:r>
              <a:endParaRPr lang="en-US" sz="16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3" name="Line 44"/>
          <p:cNvSpPr>
            <a:spLocks noChangeShapeType="1"/>
          </p:cNvSpPr>
          <p:nvPr/>
        </p:nvSpPr>
        <p:spPr bwMode="auto">
          <a:xfrm flipH="1" flipV="1">
            <a:off x="1129823" y="4021423"/>
            <a:ext cx="3017160" cy="1041261"/>
          </a:xfrm>
          <a:prstGeom prst="line">
            <a:avLst/>
          </a:prstGeom>
          <a:noFill/>
          <a:ln w="76200">
            <a:solidFill>
              <a:srgbClr val="3C6DCE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4" name="Group 67"/>
          <p:cNvGrpSpPr>
            <a:grpSpLocks/>
          </p:cNvGrpSpPr>
          <p:nvPr/>
        </p:nvGrpSpPr>
        <p:grpSpPr bwMode="auto">
          <a:xfrm>
            <a:off x="5892721" y="3661792"/>
            <a:ext cx="2652713" cy="693737"/>
            <a:chOff x="3938" y="2784"/>
            <a:chExt cx="1671" cy="437"/>
          </a:xfrm>
        </p:grpSpPr>
        <p:sp>
          <p:nvSpPr>
            <p:cNvPr id="35" name="Line 55"/>
            <p:cNvSpPr>
              <a:spLocks noChangeShapeType="1"/>
            </p:cNvSpPr>
            <p:nvPr/>
          </p:nvSpPr>
          <p:spPr bwMode="auto">
            <a:xfrm flipH="1">
              <a:off x="3938" y="2952"/>
              <a:ext cx="535" cy="26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Rectangle 56"/>
            <p:cNvSpPr>
              <a:spLocks noChangeArrowheads="1"/>
            </p:cNvSpPr>
            <p:nvPr/>
          </p:nvSpPr>
          <p:spPr bwMode="auto">
            <a:xfrm>
              <a:off x="4488" y="2784"/>
              <a:ext cx="1104" cy="31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Rectangle 57"/>
            <p:cNvSpPr>
              <a:spLocks noChangeArrowheads="1"/>
            </p:cNvSpPr>
            <p:nvPr/>
          </p:nvSpPr>
          <p:spPr bwMode="auto">
            <a:xfrm>
              <a:off x="4513" y="2826"/>
              <a:ext cx="109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Demand</a:t>
              </a:r>
              <a:r>
                <a:rPr lang="en-US" sz="1600" b="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for Farmer </a:t>
              </a:r>
              <a:r>
                <a:rPr lang="en-US" sz="1600" b="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lang="en-US" sz="1600" b="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1600" b="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Jones’s </a:t>
              </a:r>
              <a:r>
                <a:rPr lang="en-US" sz="1600" b="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wheat</a:t>
              </a:r>
              <a:endParaRPr lang="en-US" sz="16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8" name="Line 58"/>
          <p:cNvSpPr>
            <a:spLocks noChangeShapeType="1"/>
          </p:cNvSpPr>
          <p:nvPr/>
        </p:nvSpPr>
        <p:spPr bwMode="auto">
          <a:xfrm>
            <a:off x="5570760" y="4471417"/>
            <a:ext cx="2613120" cy="0"/>
          </a:xfrm>
          <a:prstGeom prst="line">
            <a:avLst/>
          </a:prstGeom>
          <a:noFill/>
          <a:ln w="76200">
            <a:solidFill>
              <a:srgbClr val="3C6DCE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45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p"/>
      <p:bldP spid="85" grpId="0" build="p"/>
      <p:bldP spid="33" grpId="0" animBg="1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Fundamentals of</a:t>
            </a:r>
            <a:br>
              <a:rPr lang="en-US" dirty="0"/>
            </a:br>
            <a:r>
              <a:rPr lang="en-US" dirty="0"/>
              <a:t>Consumer Choice</a:t>
            </a:r>
          </a:p>
        </p:txBody>
      </p:sp>
    </p:spTree>
    <p:extLst>
      <p:ext uri="{BB962C8B-B14F-4D97-AF65-F5344CB8AC3E}">
        <p14:creationId xmlns:p14="http://schemas.microsoft.com/office/powerpoint/2010/main" val="119082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255363"/>
            <a:ext cx="8977930" cy="466617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386833"/>
            <a:ext cx="8904855" cy="527567"/>
          </a:xfrm>
        </p:spPr>
        <p:txBody>
          <a:bodyPr/>
          <a:lstStyle/>
          <a:p>
            <a:r>
              <a:rPr lang="en-US" sz="3400" dirty="0"/>
              <a:t>Elasticity of Demand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2" y="1708981"/>
            <a:ext cx="4054961" cy="208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this straight-line 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constant-slope) demand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curve, demand varies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across a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range of prices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equation for elasticity,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formula indicates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that, when price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rises from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$1 to $2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4128073" y="1453611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93441" y="3688037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and quantity demanded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falls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from 110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 100 … </a:t>
            </a:r>
          </a:p>
        </p:txBody>
      </p:sp>
      <p:sp>
        <p:nvSpPr>
          <p:cNvPr id="7" name="Rectangle 6"/>
          <p:cNvSpPr/>
          <p:nvPr/>
        </p:nvSpPr>
        <p:spPr>
          <a:xfrm>
            <a:off x="193441" y="4019322"/>
            <a:ext cx="394724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               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elasticity for that region of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demand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curve is ( - 0.14 )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– or 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inelastic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1" name="Line 101"/>
          <p:cNvSpPr>
            <a:spLocks noChangeShapeType="1"/>
          </p:cNvSpPr>
          <p:nvPr/>
        </p:nvSpPr>
        <p:spPr bwMode="auto">
          <a:xfrm>
            <a:off x="4839653" y="2300542"/>
            <a:ext cx="2644775" cy="2970212"/>
          </a:xfrm>
          <a:prstGeom prst="line">
            <a:avLst/>
          </a:prstGeom>
          <a:noFill/>
          <a:ln w="57150">
            <a:solidFill>
              <a:srgbClr val="2D5AB3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Text Box 124"/>
          <p:cNvSpPr txBox="1">
            <a:spLocks noChangeArrowheads="1"/>
          </p:cNvSpPr>
          <p:nvPr/>
        </p:nvSpPr>
        <p:spPr bwMode="auto">
          <a:xfrm>
            <a:off x="7430453" y="5042154"/>
            <a:ext cx="370614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>
                <a:solidFill>
                  <a:srgbClr val="2145AB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94" name="Line 98"/>
          <p:cNvSpPr>
            <a:spLocks noChangeShapeType="1"/>
          </p:cNvSpPr>
          <p:nvPr/>
        </p:nvSpPr>
        <p:spPr bwMode="auto">
          <a:xfrm flipV="1">
            <a:off x="6987540" y="4721479"/>
            <a:ext cx="0" cy="79533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Rectangle 44"/>
          <p:cNvSpPr>
            <a:spLocks noChangeArrowheads="1"/>
          </p:cNvSpPr>
          <p:nvPr/>
        </p:nvSpPr>
        <p:spPr bwMode="auto">
          <a:xfrm>
            <a:off x="4529328" y="4587367"/>
            <a:ext cx="1025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Rectangle 49"/>
          <p:cNvSpPr>
            <a:spLocks noChangeArrowheads="1"/>
          </p:cNvSpPr>
          <p:nvPr/>
        </p:nvSpPr>
        <p:spPr bwMode="auto">
          <a:xfrm>
            <a:off x="6819329" y="5525580"/>
            <a:ext cx="30777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7" name="Group 176"/>
          <p:cNvGrpSpPr>
            <a:grpSpLocks/>
          </p:cNvGrpSpPr>
          <p:nvPr/>
        </p:nvGrpSpPr>
        <p:grpSpPr bwMode="auto">
          <a:xfrm>
            <a:off x="6485890" y="2656142"/>
            <a:ext cx="2225675" cy="369887"/>
            <a:chOff x="4148" y="1953"/>
            <a:chExt cx="1402" cy="233"/>
          </a:xfrm>
        </p:grpSpPr>
        <p:sp>
          <p:nvSpPr>
            <p:cNvPr id="98" name="Rectangle 111"/>
            <p:cNvSpPr>
              <a:spLocks noChangeArrowheads="1"/>
            </p:cNvSpPr>
            <p:nvPr/>
          </p:nvSpPr>
          <p:spPr bwMode="auto">
            <a:xfrm>
              <a:off x="4148" y="1959"/>
              <a:ext cx="1402" cy="22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175"/>
            <p:cNvGrpSpPr>
              <a:grpSpLocks/>
            </p:cNvGrpSpPr>
            <p:nvPr/>
          </p:nvGrpSpPr>
          <p:grpSpPr bwMode="auto">
            <a:xfrm>
              <a:off x="4224" y="1953"/>
              <a:ext cx="1192" cy="233"/>
              <a:chOff x="4230" y="1965"/>
              <a:chExt cx="1192" cy="233"/>
            </a:xfrm>
          </p:grpSpPr>
          <p:sp>
            <p:nvSpPr>
              <p:cNvPr id="100" name="Rectangle 77"/>
              <p:cNvSpPr>
                <a:spLocks noChangeArrowheads="1"/>
              </p:cNvSpPr>
              <p:nvPr/>
            </p:nvSpPr>
            <p:spPr bwMode="auto">
              <a:xfrm>
                <a:off x="4230" y="1991"/>
                <a:ext cx="1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Elasticity </a:t>
                </a:r>
                <a:r>
                  <a:rPr lang="en-US" sz="1800" b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    (-) 0.14</a:t>
                </a:r>
                <a:endParaRPr lang="en-US" sz="1800" b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1" name="Rectangle 78"/>
              <p:cNvSpPr>
                <a:spLocks noChangeArrowheads="1"/>
              </p:cNvSpPr>
              <p:nvPr/>
            </p:nvSpPr>
            <p:spPr bwMode="auto">
              <a:xfrm>
                <a:off x="4836" y="1965"/>
                <a:ext cx="10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lang="en-US" sz="4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02" name="Rectangle 79"/>
          <p:cNvSpPr>
            <a:spLocks noChangeArrowheads="1"/>
          </p:cNvSpPr>
          <p:nvPr/>
        </p:nvSpPr>
        <p:spPr bwMode="auto">
          <a:xfrm>
            <a:off x="7292340" y="2291017"/>
            <a:ext cx="1730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=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03" name="Rectangle 80"/>
          <p:cNvSpPr>
            <a:spLocks noChangeArrowheads="1"/>
          </p:cNvSpPr>
          <p:nvPr/>
        </p:nvSpPr>
        <p:spPr bwMode="auto">
          <a:xfrm>
            <a:off x="7384415" y="2318004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( - ) 0.14</a:t>
            </a:r>
            <a:endParaRPr lang="en-US" sz="18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Line 96"/>
          <p:cNvSpPr>
            <a:spLocks noChangeShapeType="1"/>
          </p:cNvSpPr>
          <p:nvPr/>
        </p:nvSpPr>
        <p:spPr bwMode="auto">
          <a:xfrm flipH="1">
            <a:off x="4765040" y="4732592"/>
            <a:ext cx="2198688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Oval 103"/>
          <p:cNvSpPr>
            <a:spLocks noChangeArrowheads="1"/>
          </p:cNvSpPr>
          <p:nvPr/>
        </p:nvSpPr>
        <p:spPr bwMode="auto">
          <a:xfrm>
            <a:off x="6930390" y="4664329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Line 97"/>
          <p:cNvSpPr>
            <a:spLocks noChangeShapeType="1"/>
          </p:cNvSpPr>
          <p:nvPr/>
        </p:nvSpPr>
        <p:spPr bwMode="auto">
          <a:xfrm flipH="1">
            <a:off x="4765040" y="5107242"/>
            <a:ext cx="2525713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 flipV="1">
            <a:off x="7336790" y="5131054"/>
            <a:ext cx="0" cy="384175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Rectangle 43"/>
          <p:cNvSpPr>
            <a:spLocks noChangeArrowheads="1"/>
          </p:cNvSpPr>
          <p:nvPr/>
        </p:nvSpPr>
        <p:spPr bwMode="auto">
          <a:xfrm>
            <a:off x="4529328" y="4954080"/>
            <a:ext cx="1025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Rectangle 50"/>
          <p:cNvSpPr>
            <a:spLocks noChangeArrowheads="1"/>
          </p:cNvSpPr>
          <p:nvPr/>
        </p:nvSpPr>
        <p:spPr bwMode="auto">
          <a:xfrm>
            <a:off x="7246366" y="5525580"/>
            <a:ext cx="30014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110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Oval 104"/>
          <p:cNvSpPr>
            <a:spLocks noChangeArrowheads="1"/>
          </p:cNvSpPr>
          <p:nvPr/>
        </p:nvSpPr>
        <p:spPr bwMode="auto">
          <a:xfrm>
            <a:off x="7281228" y="5024692"/>
            <a:ext cx="119062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1" name="Group 114"/>
          <p:cNvGrpSpPr>
            <a:grpSpLocks/>
          </p:cNvGrpSpPr>
          <p:nvPr/>
        </p:nvGrpSpPr>
        <p:grpSpPr bwMode="auto">
          <a:xfrm>
            <a:off x="5712778" y="1695704"/>
            <a:ext cx="1981200" cy="3275013"/>
            <a:chOff x="3934" y="1026"/>
            <a:chExt cx="1168" cy="1865"/>
          </a:xfrm>
        </p:grpSpPr>
        <p:sp>
          <p:nvSpPr>
            <p:cNvPr id="112" name="Freeform 54"/>
            <p:cNvSpPr>
              <a:spLocks/>
            </p:cNvSpPr>
            <p:nvPr/>
          </p:nvSpPr>
          <p:spPr bwMode="auto">
            <a:xfrm rot="164057">
              <a:off x="4727" y="2708"/>
              <a:ext cx="192" cy="1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2" y="0"/>
                </a:cxn>
                <a:cxn ang="0">
                  <a:pos x="548" y="376"/>
                </a:cxn>
                <a:cxn ang="0">
                  <a:pos x="548" y="592"/>
                </a:cxn>
              </a:cxnLst>
              <a:rect l="0" t="0" r="r" b="b"/>
              <a:pathLst>
                <a:path w="548" h="592">
                  <a:moveTo>
                    <a:pt x="0" y="0"/>
                  </a:moveTo>
                  <a:lnTo>
                    <a:pt x="172" y="0"/>
                  </a:lnTo>
                  <a:lnTo>
                    <a:pt x="548" y="376"/>
                  </a:lnTo>
                  <a:lnTo>
                    <a:pt x="548" y="592"/>
                  </a:lnTo>
                </a:path>
              </a:pathLst>
            </a:custGeom>
            <a:noFill/>
            <a:ln w="31750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blurRad="63500" dist="35921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2"/>
            <p:cNvSpPr>
              <a:spLocks/>
            </p:cNvSpPr>
            <p:nvPr/>
          </p:nvSpPr>
          <p:spPr bwMode="auto">
            <a:xfrm>
              <a:off x="3934" y="1026"/>
              <a:ext cx="1168" cy="1744"/>
            </a:xfrm>
            <a:custGeom>
              <a:avLst/>
              <a:gdLst/>
              <a:ahLst/>
              <a:cxnLst>
                <a:cxn ang="0">
                  <a:pos x="928" y="1696"/>
                </a:cxn>
                <a:cxn ang="0">
                  <a:pos x="1120" y="1648"/>
                </a:cxn>
                <a:cxn ang="0">
                  <a:pos x="1120" y="1360"/>
                </a:cxn>
                <a:cxn ang="0">
                  <a:pos x="736" y="1120"/>
                </a:cxn>
                <a:cxn ang="0">
                  <a:pos x="256" y="832"/>
                </a:cxn>
                <a:cxn ang="0">
                  <a:pos x="16" y="448"/>
                </a:cxn>
                <a:cxn ang="0">
                  <a:pos x="160" y="64"/>
                </a:cxn>
                <a:cxn ang="0">
                  <a:pos x="400" y="64"/>
                </a:cxn>
              </a:cxnLst>
              <a:rect l="0" t="0" r="r" b="b"/>
              <a:pathLst>
                <a:path w="1184" h="1704">
                  <a:moveTo>
                    <a:pt x="928" y="1696"/>
                  </a:moveTo>
                  <a:cubicBezTo>
                    <a:pt x="1008" y="1700"/>
                    <a:pt x="1088" y="1704"/>
                    <a:pt x="1120" y="1648"/>
                  </a:cubicBezTo>
                  <a:cubicBezTo>
                    <a:pt x="1152" y="1592"/>
                    <a:pt x="1184" y="1448"/>
                    <a:pt x="1120" y="1360"/>
                  </a:cubicBezTo>
                  <a:cubicBezTo>
                    <a:pt x="1056" y="1272"/>
                    <a:pt x="880" y="1208"/>
                    <a:pt x="736" y="1120"/>
                  </a:cubicBezTo>
                  <a:cubicBezTo>
                    <a:pt x="592" y="1032"/>
                    <a:pt x="376" y="944"/>
                    <a:pt x="256" y="832"/>
                  </a:cubicBezTo>
                  <a:cubicBezTo>
                    <a:pt x="136" y="720"/>
                    <a:pt x="32" y="576"/>
                    <a:pt x="16" y="448"/>
                  </a:cubicBezTo>
                  <a:cubicBezTo>
                    <a:pt x="0" y="320"/>
                    <a:pt x="96" y="128"/>
                    <a:pt x="160" y="64"/>
                  </a:cubicBezTo>
                  <a:cubicBezTo>
                    <a:pt x="224" y="0"/>
                    <a:pt x="312" y="32"/>
                    <a:pt x="400" y="64"/>
                  </a:cubicBezTo>
                </a:path>
              </a:pathLst>
            </a:custGeom>
            <a:noFill/>
            <a:ln w="31750" cap="flat" cmpd="sng">
              <a:solidFill>
                <a:schemeClr val="tx1"/>
              </a:solidFill>
              <a:prstDash val="solid"/>
              <a:round/>
              <a:headEnd type="none" w="med" len="med"/>
              <a:tailEnd type="oval" w="med" len="med"/>
            </a:ln>
            <a:effectLst>
              <a:outerShdw blurRad="63500" dist="35921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4" name="Group 181"/>
          <p:cNvGrpSpPr>
            <a:grpSpLocks/>
          </p:cNvGrpSpPr>
          <p:nvPr/>
        </p:nvGrpSpPr>
        <p:grpSpPr bwMode="auto">
          <a:xfrm>
            <a:off x="5288915" y="700342"/>
            <a:ext cx="3419475" cy="717550"/>
            <a:chOff x="3418" y="427"/>
            <a:chExt cx="2154" cy="452"/>
          </a:xfrm>
        </p:grpSpPr>
        <p:grpSp>
          <p:nvGrpSpPr>
            <p:cNvPr id="115" name="Group 121"/>
            <p:cNvGrpSpPr>
              <a:grpSpLocks/>
            </p:cNvGrpSpPr>
            <p:nvPr/>
          </p:nvGrpSpPr>
          <p:grpSpPr bwMode="auto">
            <a:xfrm>
              <a:off x="4176" y="427"/>
              <a:ext cx="1396" cy="452"/>
              <a:chOff x="4309" y="432"/>
              <a:chExt cx="1307" cy="409"/>
            </a:xfrm>
          </p:grpSpPr>
          <p:sp>
            <p:nvSpPr>
              <p:cNvPr id="117" name="Rectangle 117"/>
              <p:cNvSpPr>
                <a:spLocks noChangeAspect="1" noChangeArrowheads="1"/>
              </p:cNvSpPr>
              <p:nvPr/>
            </p:nvSpPr>
            <p:spPr bwMode="auto">
              <a:xfrm>
                <a:off x="4309" y="432"/>
                <a:ext cx="1307" cy="409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118" name="Object 1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85024073"/>
                  </p:ext>
                </p:extLst>
              </p:nvPr>
            </p:nvGraphicFramePr>
            <p:xfrm>
              <a:off x="4337" y="453"/>
              <a:ext cx="1251" cy="3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9" name="Equation" r:id="rId3" imgW="1206360" imgH="431640" progId="Equation.3">
                      <p:embed/>
                    </p:oleObj>
                  </mc:Choice>
                  <mc:Fallback>
                    <p:oleObj name="Equation" r:id="rId3" imgW="1206360" imgH="431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37" y="453"/>
                            <a:ext cx="1251" cy="366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16" name="Text Box 119"/>
            <p:cNvSpPr txBox="1">
              <a:spLocks noChangeArrowheads="1"/>
            </p:cNvSpPr>
            <p:nvPr/>
          </p:nvSpPr>
          <p:spPr bwMode="auto">
            <a:xfrm>
              <a:off x="3418" y="480"/>
              <a:ext cx="923" cy="288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4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kumimoji="0" lang="en-US" sz="18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ecall -</a:t>
              </a:r>
              <a:endParaRPr kumimoji="0"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9" name="Group 174"/>
          <p:cNvGrpSpPr>
            <a:grpSpLocks/>
          </p:cNvGrpSpPr>
          <p:nvPr/>
        </p:nvGrpSpPr>
        <p:grpSpPr bwMode="auto">
          <a:xfrm>
            <a:off x="6225540" y="1535367"/>
            <a:ext cx="2527300" cy="693737"/>
            <a:chOff x="3984" y="1247"/>
            <a:chExt cx="1592" cy="437"/>
          </a:xfrm>
        </p:grpSpPr>
        <p:sp>
          <p:nvSpPr>
            <p:cNvPr id="120" name="Line 142"/>
            <p:cNvSpPr>
              <a:spLocks noChangeShapeType="1"/>
            </p:cNvSpPr>
            <p:nvPr/>
          </p:nvSpPr>
          <p:spPr bwMode="auto">
            <a:xfrm>
              <a:off x="4214" y="1469"/>
              <a:ext cx="1304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Rectangle 137"/>
            <p:cNvSpPr>
              <a:spLocks noChangeArrowheads="1"/>
            </p:cNvSpPr>
            <p:nvPr/>
          </p:nvSpPr>
          <p:spPr bwMode="auto">
            <a:xfrm>
              <a:off x="3984" y="1247"/>
              <a:ext cx="158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  (110 - 100)   (110 + 100)</a:t>
              </a:r>
              <a:endParaRPr lang="en-US" sz="32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2" name="Line 143"/>
            <p:cNvSpPr>
              <a:spLocks noChangeShapeType="1"/>
            </p:cNvSpPr>
            <p:nvPr/>
          </p:nvSpPr>
          <p:spPr bwMode="auto">
            <a:xfrm flipV="1">
              <a:off x="4817" y="1265"/>
              <a:ext cx="27" cy="1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" name="Rectangle 139"/>
            <p:cNvSpPr>
              <a:spLocks noChangeArrowheads="1"/>
            </p:cNvSpPr>
            <p:nvPr/>
          </p:nvSpPr>
          <p:spPr bwMode="auto">
            <a:xfrm>
              <a:off x="4140" y="1492"/>
              <a:ext cx="14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($1 </a:t>
              </a:r>
              <a:r>
                <a:rPr lang="en-US" sz="20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$2) </a:t>
              </a:r>
              <a:r>
                <a:rPr lang="en-US" sz="1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10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($1 + $2)</a:t>
              </a:r>
            </a:p>
          </p:txBody>
        </p:sp>
        <p:sp>
          <p:nvSpPr>
            <p:cNvPr id="124" name="Line 145"/>
            <p:cNvSpPr>
              <a:spLocks noChangeShapeType="1"/>
            </p:cNvSpPr>
            <p:nvPr/>
          </p:nvSpPr>
          <p:spPr bwMode="auto">
            <a:xfrm flipV="1">
              <a:off x="4781" y="1516"/>
              <a:ext cx="27" cy="1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5" name="Line 148"/>
          <p:cNvSpPr>
            <a:spLocks noChangeShapeType="1"/>
          </p:cNvSpPr>
          <p:nvPr/>
        </p:nvSpPr>
        <p:spPr bwMode="auto">
          <a:xfrm flipV="1">
            <a:off x="4892040" y="4764342"/>
            <a:ext cx="0" cy="4206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Line 149"/>
          <p:cNvSpPr>
            <a:spLocks noChangeShapeType="1"/>
          </p:cNvSpPr>
          <p:nvPr/>
        </p:nvSpPr>
        <p:spPr bwMode="auto">
          <a:xfrm rot="16229125" flipV="1">
            <a:off x="7212965" y="5151692"/>
            <a:ext cx="1588" cy="3857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171"/>
          <p:cNvSpPr>
            <a:spLocks noChangeArrowheads="1"/>
          </p:cNvSpPr>
          <p:nvPr/>
        </p:nvSpPr>
        <p:spPr bwMode="auto">
          <a:xfrm rot="9965">
            <a:off x="4272915" y="1767142"/>
            <a:ext cx="469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Price</a:t>
            </a:r>
            <a:endParaRPr lang="en-US" sz="18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Line 172"/>
          <p:cNvSpPr>
            <a:spLocks noChangeShapeType="1"/>
          </p:cNvSpPr>
          <p:nvPr/>
        </p:nvSpPr>
        <p:spPr bwMode="auto">
          <a:xfrm>
            <a:off x="4734878" y="5507292"/>
            <a:ext cx="31416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Line 173"/>
          <p:cNvSpPr>
            <a:spLocks noChangeShapeType="1"/>
          </p:cNvSpPr>
          <p:nvPr/>
        </p:nvSpPr>
        <p:spPr bwMode="auto">
          <a:xfrm flipV="1">
            <a:off x="4734878" y="2062417"/>
            <a:ext cx="0" cy="3455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Rectangle 170"/>
          <p:cNvSpPr>
            <a:spLocks noChangeArrowheads="1"/>
          </p:cNvSpPr>
          <p:nvPr/>
        </p:nvSpPr>
        <p:spPr bwMode="auto">
          <a:xfrm>
            <a:off x="7882890" y="5394579"/>
            <a:ext cx="1044575" cy="495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Quantity</a:t>
            </a:r>
          </a:p>
          <a:p>
            <a:pPr>
              <a:lnSpc>
                <a:spcPct val="90000"/>
              </a:lnSpc>
            </a:pPr>
            <a:r>
              <a:rPr lang="en-US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demanded </a:t>
            </a:r>
            <a:endParaRPr lang="en-US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40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500"/>
                            </p:stCondLst>
                            <p:childTnLst>
                              <p:par>
                                <p:cTn id="7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500"/>
                            </p:stCondLst>
                            <p:childTnLst>
                              <p:par>
                                <p:cTn id="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p"/>
      <p:bldP spid="6" grpId="0"/>
      <p:bldP spid="7" grpId="0"/>
      <p:bldP spid="94" grpId="0" animBg="1"/>
      <p:bldP spid="95" grpId="0"/>
      <p:bldP spid="96" grpId="0"/>
      <p:bldP spid="102" grpId="0"/>
      <p:bldP spid="103" grpId="0"/>
      <p:bldP spid="104" grpId="0" animBg="1"/>
      <p:bldP spid="105" grpId="0" animBg="1"/>
      <p:bldP spid="125" grpId="0" animBg="1"/>
      <p:bldP spid="1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255363"/>
            <a:ext cx="8977930" cy="466617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386833"/>
            <a:ext cx="8904855" cy="527567"/>
          </a:xfrm>
        </p:spPr>
        <p:txBody>
          <a:bodyPr/>
          <a:lstStyle/>
          <a:p>
            <a:r>
              <a:rPr lang="en-US" sz="3400" dirty="0"/>
              <a:t>Elasticity of Demand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2" y="1388941"/>
            <a:ext cx="4067571" cy="67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price increase of the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same amount, from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$10 to $11, . . .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4128073" y="1453611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84297" y="1648925"/>
            <a:ext cx="394377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leads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to a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decline in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quantity demanded from 20 to 10. </a:t>
            </a:r>
          </a:p>
        </p:txBody>
      </p:sp>
      <p:sp>
        <p:nvSpPr>
          <p:cNvPr id="91" name="Line 101"/>
          <p:cNvSpPr>
            <a:spLocks noChangeShapeType="1"/>
          </p:cNvSpPr>
          <p:nvPr/>
        </p:nvSpPr>
        <p:spPr bwMode="auto">
          <a:xfrm>
            <a:off x="4839653" y="2300542"/>
            <a:ext cx="2644775" cy="2970212"/>
          </a:xfrm>
          <a:prstGeom prst="line">
            <a:avLst/>
          </a:prstGeom>
          <a:noFill/>
          <a:ln w="57150">
            <a:solidFill>
              <a:srgbClr val="2D5AB3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Text Box 124"/>
          <p:cNvSpPr txBox="1">
            <a:spLocks noChangeArrowheads="1"/>
          </p:cNvSpPr>
          <p:nvPr/>
        </p:nvSpPr>
        <p:spPr bwMode="auto">
          <a:xfrm>
            <a:off x="7430453" y="5042154"/>
            <a:ext cx="370614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>
                <a:solidFill>
                  <a:srgbClr val="2145AB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grpSp>
        <p:nvGrpSpPr>
          <p:cNvPr id="114" name="Group 181"/>
          <p:cNvGrpSpPr>
            <a:grpSpLocks/>
          </p:cNvGrpSpPr>
          <p:nvPr/>
        </p:nvGrpSpPr>
        <p:grpSpPr bwMode="auto">
          <a:xfrm>
            <a:off x="5288915" y="700342"/>
            <a:ext cx="3419475" cy="717550"/>
            <a:chOff x="3418" y="427"/>
            <a:chExt cx="2154" cy="452"/>
          </a:xfrm>
        </p:grpSpPr>
        <p:grpSp>
          <p:nvGrpSpPr>
            <p:cNvPr id="115" name="Group 121"/>
            <p:cNvGrpSpPr>
              <a:grpSpLocks/>
            </p:cNvGrpSpPr>
            <p:nvPr/>
          </p:nvGrpSpPr>
          <p:grpSpPr bwMode="auto">
            <a:xfrm>
              <a:off x="4176" y="427"/>
              <a:ext cx="1396" cy="452"/>
              <a:chOff x="4309" y="432"/>
              <a:chExt cx="1307" cy="409"/>
            </a:xfrm>
          </p:grpSpPr>
          <p:sp>
            <p:nvSpPr>
              <p:cNvPr id="117" name="Rectangle 117"/>
              <p:cNvSpPr>
                <a:spLocks noChangeAspect="1" noChangeArrowheads="1"/>
              </p:cNvSpPr>
              <p:nvPr/>
            </p:nvSpPr>
            <p:spPr bwMode="auto">
              <a:xfrm>
                <a:off x="4309" y="432"/>
                <a:ext cx="1307" cy="409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118" name="Object 1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3162885"/>
                  </p:ext>
                </p:extLst>
              </p:nvPr>
            </p:nvGraphicFramePr>
            <p:xfrm>
              <a:off x="4337" y="453"/>
              <a:ext cx="1251" cy="3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3" name="Equation" r:id="rId3" imgW="1206360" imgH="431640" progId="Equation.3">
                      <p:embed/>
                    </p:oleObj>
                  </mc:Choice>
                  <mc:Fallback>
                    <p:oleObj name="Equation" r:id="rId3" imgW="1206360" imgH="431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37" y="453"/>
                            <a:ext cx="1251" cy="366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16" name="Text Box 119"/>
            <p:cNvSpPr txBox="1">
              <a:spLocks noChangeArrowheads="1"/>
            </p:cNvSpPr>
            <p:nvPr/>
          </p:nvSpPr>
          <p:spPr bwMode="auto">
            <a:xfrm>
              <a:off x="3418" y="480"/>
              <a:ext cx="923" cy="288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4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kumimoji="0" lang="en-US" sz="18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ecall -</a:t>
              </a:r>
              <a:endParaRPr kumimoji="0"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7" name="Rectangle 171"/>
          <p:cNvSpPr>
            <a:spLocks noChangeArrowheads="1"/>
          </p:cNvSpPr>
          <p:nvPr/>
        </p:nvSpPr>
        <p:spPr bwMode="auto">
          <a:xfrm rot="9965">
            <a:off x="4272915" y="1767142"/>
            <a:ext cx="469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Price</a:t>
            </a:r>
            <a:endParaRPr lang="en-US" sz="18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Line 172"/>
          <p:cNvSpPr>
            <a:spLocks noChangeShapeType="1"/>
          </p:cNvSpPr>
          <p:nvPr/>
        </p:nvSpPr>
        <p:spPr bwMode="auto">
          <a:xfrm>
            <a:off x="4734878" y="5507292"/>
            <a:ext cx="31416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Line 173"/>
          <p:cNvSpPr>
            <a:spLocks noChangeShapeType="1"/>
          </p:cNvSpPr>
          <p:nvPr/>
        </p:nvSpPr>
        <p:spPr bwMode="auto">
          <a:xfrm flipV="1">
            <a:off x="4734878" y="2062417"/>
            <a:ext cx="0" cy="3455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Rectangle 170"/>
          <p:cNvSpPr>
            <a:spLocks noChangeArrowheads="1"/>
          </p:cNvSpPr>
          <p:nvPr/>
        </p:nvSpPr>
        <p:spPr bwMode="auto">
          <a:xfrm>
            <a:off x="7882890" y="5394579"/>
            <a:ext cx="1044575" cy="495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Quantity</a:t>
            </a:r>
          </a:p>
          <a:p>
            <a:pPr>
              <a:lnSpc>
                <a:spcPct val="90000"/>
              </a:lnSpc>
            </a:pPr>
            <a:r>
              <a:rPr lang="en-US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demanded </a:t>
            </a:r>
            <a:endParaRPr lang="en-US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80" y="2638901"/>
            <a:ext cx="4097414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9063" indent="-119063">
              <a:lnSpc>
                <a:spcPct val="90000"/>
              </a:lnSpc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$1 change in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price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was smaller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(as a %) than in the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previous slide but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resulted in the same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change in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quantity demanded. </a:t>
            </a:r>
          </a:p>
        </p:txBody>
      </p:sp>
      <p:sp>
        <p:nvSpPr>
          <p:cNvPr id="4" name="Rectangle 3"/>
          <p:cNvSpPr/>
          <p:nvPr/>
        </p:nvSpPr>
        <p:spPr>
          <a:xfrm>
            <a:off x="73151" y="3878369"/>
            <a:ext cx="4080143" cy="96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9063" indent="-119063">
              <a:lnSpc>
                <a:spcPct val="90000"/>
              </a:lnSpc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Applying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the elasticity formula,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calculated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elasticity is (- 7.0)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– greater than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(- 0.14) from before. </a:t>
            </a:r>
          </a:p>
        </p:txBody>
      </p:sp>
      <p:sp>
        <p:nvSpPr>
          <p:cNvPr id="8" name="Rectangle 7"/>
          <p:cNvSpPr/>
          <p:nvPr/>
        </p:nvSpPr>
        <p:spPr>
          <a:xfrm>
            <a:off x="75629" y="4819269"/>
            <a:ext cx="4077665" cy="96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9063" indent="-119063">
              <a:lnSpc>
                <a:spcPct val="90000"/>
              </a:lnSpc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price-elasticity of a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straight-line demand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curve increases as price rises.</a:t>
            </a:r>
          </a:p>
        </p:txBody>
      </p:sp>
      <p:grpSp>
        <p:nvGrpSpPr>
          <p:cNvPr id="76" name="Group 157"/>
          <p:cNvGrpSpPr>
            <a:grpSpLocks/>
          </p:cNvGrpSpPr>
          <p:nvPr/>
        </p:nvGrpSpPr>
        <p:grpSpPr bwMode="auto">
          <a:xfrm>
            <a:off x="6397054" y="2662936"/>
            <a:ext cx="2074862" cy="376238"/>
            <a:chOff x="4051" y="1911"/>
            <a:chExt cx="1307" cy="237"/>
          </a:xfrm>
        </p:grpSpPr>
        <p:sp>
          <p:nvSpPr>
            <p:cNvPr id="77" name="Rectangle 158"/>
            <p:cNvSpPr>
              <a:spLocks noChangeArrowheads="1"/>
            </p:cNvSpPr>
            <p:nvPr/>
          </p:nvSpPr>
          <p:spPr bwMode="auto">
            <a:xfrm>
              <a:off x="4051" y="1911"/>
              <a:ext cx="1307" cy="237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Rectangle 159"/>
            <p:cNvSpPr>
              <a:spLocks noChangeArrowheads="1"/>
            </p:cNvSpPr>
            <p:nvPr/>
          </p:nvSpPr>
          <p:spPr bwMode="auto">
            <a:xfrm>
              <a:off x="4121" y="1934"/>
              <a:ext cx="11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Elasticity </a:t>
              </a: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   (-) 7. 0</a:t>
              </a:r>
              <a:endParaRPr lang="en-US" sz="1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Rectangle 160"/>
            <p:cNvSpPr>
              <a:spLocks noChangeArrowheads="1"/>
            </p:cNvSpPr>
            <p:nvPr/>
          </p:nvSpPr>
          <p:spPr bwMode="auto">
            <a:xfrm>
              <a:off x="4728" y="1912"/>
              <a:ext cx="10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0" name="Rectangle 161"/>
          <p:cNvSpPr>
            <a:spLocks noChangeArrowheads="1"/>
          </p:cNvSpPr>
          <p:nvPr/>
        </p:nvSpPr>
        <p:spPr bwMode="auto">
          <a:xfrm>
            <a:off x="7093966" y="2248599"/>
            <a:ext cx="1731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ectangle 162"/>
          <p:cNvSpPr>
            <a:spLocks noChangeArrowheads="1"/>
          </p:cNvSpPr>
          <p:nvPr/>
        </p:nvSpPr>
        <p:spPr bwMode="auto">
          <a:xfrm>
            <a:off x="7179691" y="2281936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(-) 7.0</a:t>
            </a:r>
            <a:endParaRPr lang="en-US" sz="18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2" name="Group 197"/>
          <p:cNvGrpSpPr>
            <a:grpSpLocks/>
          </p:cNvGrpSpPr>
          <p:nvPr/>
        </p:nvGrpSpPr>
        <p:grpSpPr bwMode="auto">
          <a:xfrm>
            <a:off x="6100191" y="1562799"/>
            <a:ext cx="2667000" cy="644525"/>
            <a:chOff x="3906" y="953"/>
            <a:chExt cx="1680" cy="406"/>
          </a:xfrm>
        </p:grpSpPr>
        <p:sp>
          <p:nvSpPr>
            <p:cNvPr id="83" name="Line 166"/>
            <p:cNvSpPr>
              <a:spLocks noChangeShapeType="1"/>
            </p:cNvSpPr>
            <p:nvPr/>
          </p:nvSpPr>
          <p:spPr bwMode="auto">
            <a:xfrm>
              <a:off x="4180" y="1167"/>
              <a:ext cx="1221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Rectangle 167"/>
            <p:cNvSpPr>
              <a:spLocks noChangeArrowheads="1"/>
            </p:cNvSpPr>
            <p:nvPr/>
          </p:nvSpPr>
          <p:spPr bwMode="auto">
            <a:xfrm>
              <a:off x="3906" y="953"/>
              <a:ext cx="143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      (20 - 10)   (20 + 10)</a:t>
              </a:r>
              <a:endParaRPr lang="en-US" sz="1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Line 168"/>
            <p:cNvSpPr>
              <a:spLocks noChangeShapeType="1"/>
            </p:cNvSpPr>
            <p:nvPr/>
          </p:nvSpPr>
          <p:spPr bwMode="auto">
            <a:xfrm flipV="1">
              <a:off x="4745" y="983"/>
              <a:ext cx="25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Rectangle 169"/>
            <p:cNvSpPr>
              <a:spLocks noChangeArrowheads="1"/>
            </p:cNvSpPr>
            <p:nvPr/>
          </p:nvSpPr>
          <p:spPr bwMode="auto">
            <a:xfrm>
              <a:off x="3906" y="1186"/>
              <a:ext cx="16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 ($10 - $11) </a:t>
              </a:r>
              <a:r>
                <a:rPr lang="en-US" sz="1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($10 + $11)</a:t>
              </a:r>
            </a:p>
          </p:txBody>
        </p:sp>
        <p:sp>
          <p:nvSpPr>
            <p:cNvPr id="87" name="Line 170"/>
            <p:cNvSpPr>
              <a:spLocks noChangeShapeType="1"/>
            </p:cNvSpPr>
            <p:nvPr/>
          </p:nvSpPr>
          <p:spPr bwMode="auto">
            <a:xfrm flipV="1">
              <a:off x="4711" y="1210"/>
              <a:ext cx="25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8" name="Line 173"/>
          <p:cNvSpPr>
            <a:spLocks noChangeShapeType="1"/>
          </p:cNvSpPr>
          <p:nvPr/>
        </p:nvSpPr>
        <p:spPr bwMode="auto">
          <a:xfrm flipV="1">
            <a:off x="5030978" y="2526348"/>
            <a:ext cx="0" cy="29718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Line 174"/>
          <p:cNvSpPr>
            <a:spLocks noChangeShapeType="1"/>
          </p:cNvSpPr>
          <p:nvPr/>
        </p:nvSpPr>
        <p:spPr bwMode="auto">
          <a:xfrm flipH="1">
            <a:off x="4738878" y="2540699"/>
            <a:ext cx="22860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0" name="Group 175"/>
          <p:cNvGrpSpPr>
            <a:grpSpLocks/>
          </p:cNvGrpSpPr>
          <p:nvPr/>
        </p:nvGrpSpPr>
        <p:grpSpPr bwMode="auto">
          <a:xfrm>
            <a:off x="5004816" y="1638999"/>
            <a:ext cx="1381125" cy="1143000"/>
            <a:chOff x="3432" y="1192"/>
            <a:chExt cx="696" cy="700"/>
          </a:xfrm>
        </p:grpSpPr>
        <p:sp>
          <p:nvSpPr>
            <p:cNvPr id="131" name="Freeform 176"/>
            <p:cNvSpPr>
              <a:spLocks/>
            </p:cNvSpPr>
            <p:nvPr/>
          </p:nvSpPr>
          <p:spPr bwMode="auto">
            <a:xfrm rot="256797">
              <a:off x="3525" y="1709"/>
              <a:ext cx="192" cy="1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2" y="0"/>
                </a:cxn>
                <a:cxn ang="0">
                  <a:pos x="548" y="376"/>
                </a:cxn>
                <a:cxn ang="0">
                  <a:pos x="548" y="592"/>
                </a:cxn>
              </a:cxnLst>
              <a:rect l="0" t="0" r="r" b="b"/>
              <a:pathLst>
                <a:path w="548" h="592">
                  <a:moveTo>
                    <a:pt x="0" y="0"/>
                  </a:moveTo>
                  <a:lnTo>
                    <a:pt x="172" y="0"/>
                  </a:lnTo>
                  <a:lnTo>
                    <a:pt x="548" y="376"/>
                  </a:lnTo>
                  <a:lnTo>
                    <a:pt x="548" y="592"/>
                  </a:lnTo>
                </a:path>
              </a:pathLst>
            </a:custGeom>
            <a:noFill/>
            <a:ln w="31750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blurRad="63500" dist="35921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2" name="Freeform 177"/>
            <p:cNvSpPr>
              <a:spLocks/>
            </p:cNvSpPr>
            <p:nvPr/>
          </p:nvSpPr>
          <p:spPr bwMode="auto">
            <a:xfrm>
              <a:off x="3432" y="1192"/>
              <a:ext cx="696" cy="584"/>
            </a:xfrm>
            <a:custGeom>
              <a:avLst/>
              <a:gdLst/>
              <a:ahLst/>
              <a:cxnLst>
                <a:cxn ang="0">
                  <a:pos x="216" y="584"/>
                </a:cxn>
                <a:cxn ang="0">
                  <a:pos x="264" y="440"/>
                </a:cxn>
                <a:cxn ang="0">
                  <a:pos x="24" y="152"/>
                </a:cxn>
                <a:cxn ang="0">
                  <a:pos x="120" y="8"/>
                </a:cxn>
                <a:cxn ang="0">
                  <a:pos x="504" y="200"/>
                </a:cxn>
                <a:cxn ang="0">
                  <a:pos x="696" y="104"/>
                </a:cxn>
              </a:cxnLst>
              <a:rect l="0" t="0" r="r" b="b"/>
              <a:pathLst>
                <a:path w="696" h="584">
                  <a:moveTo>
                    <a:pt x="216" y="584"/>
                  </a:moveTo>
                  <a:cubicBezTo>
                    <a:pt x="256" y="548"/>
                    <a:pt x="296" y="512"/>
                    <a:pt x="264" y="440"/>
                  </a:cubicBezTo>
                  <a:cubicBezTo>
                    <a:pt x="232" y="368"/>
                    <a:pt x="48" y="224"/>
                    <a:pt x="24" y="152"/>
                  </a:cubicBezTo>
                  <a:cubicBezTo>
                    <a:pt x="0" y="80"/>
                    <a:pt x="40" y="0"/>
                    <a:pt x="120" y="8"/>
                  </a:cubicBezTo>
                  <a:cubicBezTo>
                    <a:pt x="200" y="16"/>
                    <a:pt x="408" y="184"/>
                    <a:pt x="504" y="200"/>
                  </a:cubicBezTo>
                  <a:cubicBezTo>
                    <a:pt x="600" y="216"/>
                    <a:pt x="664" y="120"/>
                    <a:pt x="696" y="104"/>
                  </a:cubicBezTo>
                </a:path>
              </a:pathLst>
            </a:custGeom>
            <a:noFill/>
            <a:ln w="31750" cap="flat" cmpd="sng">
              <a:solidFill>
                <a:srgbClr val="000000"/>
              </a:solidFill>
              <a:prstDash val="solid"/>
              <a:round/>
              <a:headEnd type="none" w="med" len="med"/>
              <a:tailEnd type="oval" w="med" len="med"/>
            </a:ln>
            <a:effectLst>
              <a:outerShdw blurRad="63500" dist="35921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3" name="Rectangle 182"/>
          <p:cNvSpPr>
            <a:spLocks noChangeArrowheads="1"/>
          </p:cNvSpPr>
          <p:nvPr/>
        </p:nvSpPr>
        <p:spPr bwMode="auto">
          <a:xfrm>
            <a:off x="4450461" y="2419287"/>
            <a:ext cx="19755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Rectangle 183"/>
          <p:cNvSpPr>
            <a:spLocks noChangeArrowheads="1"/>
          </p:cNvSpPr>
          <p:nvPr/>
        </p:nvSpPr>
        <p:spPr bwMode="auto">
          <a:xfrm>
            <a:off x="4935347" y="5552948"/>
            <a:ext cx="2051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Oval 186"/>
          <p:cNvSpPr>
            <a:spLocks noChangeArrowheads="1"/>
          </p:cNvSpPr>
          <p:nvPr/>
        </p:nvSpPr>
        <p:spPr bwMode="auto">
          <a:xfrm>
            <a:off x="4976241" y="2467674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Line 187"/>
          <p:cNvSpPr>
            <a:spLocks noChangeShapeType="1"/>
          </p:cNvSpPr>
          <p:nvPr/>
        </p:nvSpPr>
        <p:spPr bwMode="auto">
          <a:xfrm flipH="1">
            <a:off x="4738878" y="2910586"/>
            <a:ext cx="53340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Line 188"/>
          <p:cNvSpPr>
            <a:spLocks noChangeShapeType="1"/>
          </p:cNvSpPr>
          <p:nvPr/>
        </p:nvSpPr>
        <p:spPr bwMode="auto">
          <a:xfrm flipV="1">
            <a:off x="5385435" y="2894267"/>
            <a:ext cx="0" cy="2613025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Rectangle 189"/>
          <p:cNvSpPr>
            <a:spLocks noChangeArrowheads="1"/>
          </p:cNvSpPr>
          <p:nvPr/>
        </p:nvSpPr>
        <p:spPr bwMode="auto">
          <a:xfrm>
            <a:off x="4450461" y="2785999"/>
            <a:ext cx="2051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Rectangle 190"/>
          <p:cNvSpPr>
            <a:spLocks noChangeArrowheads="1"/>
          </p:cNvSpPr>
          <p:nvPr/>
        </p:nvSpPr>
        <p:spPr bwMode="auto">
          <a:xfrm>
            <a:off x="5257610" y="5552948"/>
            <a:ext cx="2051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Oval 191"/>
          <p:cNvSpPr>
            <a:spLocks noChangeArrowheads="1"/>
          </p:cNvSpPr>
          <p:nvPr/>
        </p:nvSpPr>
        <p:spPr bwMode="auto">
          <a:xfrm>
            <a:off x="5327079" y="2828036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Line 192"/>
          <p:cNvSpPr>
            <a:spLocks noChangeShapeType="1"/>
          </p:cNvSpPr>
          <p:nvPr/>
        </p:nvSpPr>
        <p:spPr bwMode="auto">
          <a:xfrm flipV="1">
            <a:off x="4880991" y="2553399"/>
            <a:ext cx="0" cy="4206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Line 193"/>
          <p:cNvSpPr>
            <a:spLocks noChangeShapeType="1"/>
          </p:cNvSpPr>
          <p:nvPr/>
        </p:nvSpPr>
        <p:spPr bwMode="auto">
          <a:xfrm rot="16229125" flipV="1">
            <a:off x="5348510" y="5152930"/>
            <a:ext cx="1587" cy="4984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6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p"/>
      <p:bldP spid="6" grpId="0"/>
      <p:bldP spid="3" grpId="0"/>
      <p:bldP spid="4" grpId="0"/>
      <p:bldP spid="8" grpId="0"/>
      <p:bldP spid="80" grpId="0"/>
      <p:bldP spid="81" grpId="0"/>
      <p:bldP spid="88" grpId="0" animBg="1"/>
      <p:bldP spid="89" grpId="0" animBg="1"/>
      <p:bldP spid="133" grpId="0"/>
      <p:bldP spid="134" grpId="0"/>
      <p:bldP spid="135" grpId="0" animBg="1"/>
      <p:bldP spid="141" grpId="0" animBg="1"/>
      <p:bldP spid="14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146304"/>
            <a:ext cx="8904855" cy="123443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Determinants of </a:t>
            </a:r>
          </a:p>
          <a:p>
            <a:r>
              <a:rPr lang="en-US" dirty="0"/>
              <a:t>Price Elasticity of Demand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72770"/>
            <a:ext cx="8932985" cy="43434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54482"/>
            <a:ext cx="8883750" cy="4498846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Availability of </a:t>
            </a:r>
            <a:r>
              <a:rPr lang="en-US" sz="2600" b="1" i="1" dirty="0" smtClean="0">
                <a:solidFill>
                  <a:schemeClr val="tx1"/>
                </a:solidFill>
              </a:rPr>
              <a:t>substitutes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  <a:ea typeface="ＭＳ Ｐゴシック" pitchFamily="-107" charset="-128"/>
              </a:rPr>
              <a:t>When good substitutes for a product are available, a rise in price induces many consumers to switch to another product.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  <a:ea typeface="ＭＳ Ｐゴシック" pitchFamily="-107" charset="-128"/>
              </a:rPr>
              <a:t>The greater the availability of substitutes, </a:t>
            </a:r>
            <a:br>
              <a:rPr lang="en-US" dirty="0">
                <a:solidFill>
                  <a:schemeClr val="tx1"/>
                </a:solidFill>
                <a:ea typeface="ＭＳ Ｐゴシック" pitchFamily="-107" charset="-128"/>
              </a:rPr>
            </a:br>
            <a:r>
              <a:rPr lang="en-US" dirty="0">
                <a:solidFill>
                  <a:schemeClr val="tx1"/>
                </a:solidFill>
                <a:ea typeface="ＭＳ Ｐゴシック" pitchFamily="-107" charset="-128"/>
              </a:rPr>
              <a:t>the more elastic demand will be</a:t>
            </a:r>
            <a:r>
              <a:rPr lang="en-US" dirty="0" smtClean="0">
                <a:solidFill>
                  <a:schemeClr val="tx1"/>
                </a:solidFill>
                <a:ea typeface="ＭＳ Ｐゴシック" pitchFamily="-107" charset="-128"/>
              </a:rPr>
              <a:t>.</a:t>
            </a:r>
          </a:p>
          <a:p>
            <a:pPr marL="231775" indent="-231775"/>
            <a:r>
              <a:rPr lang="en-US" sz="2600" b="1" i="1" dirty="0" smtClean="0">
                <a:solidFill>
                  <a:schemeClr val="tx1"/>
                </a:solidFill>
              </a:rPr>
              <a:t>Share </a:t>
            </a:r>
            <a:r>
              <a:rPr lang="en-US" sz="2600" b="1" i="1" dirty="0">
                <a:solidFill>
                  <a:schemeClr val="tx1"/>
                </a:solidFill>
              </a:rPr>
              <a:t>of total budget</a:t>
            </a:r>
            <a:r>
              <a:rPr lang="en-US" sz="2600" dirty="0">
                <a:solidFill>
                  <a:schemeClr val="tx1"/>
                </a:solidFill>
              </a:rPr>
              <a:t> expended on product</a:t>
            </a:r>
          </a:p>
          <a:p>
            <a:pPr marL="631825" lvl="1" indent="-231775"/>
            <a:r>
              <a:rPr lang="en-US" sz="2400" dirty="0">
                <a:solidFill>
                  <a:schemeClr val="tx1"/>
                </a:solidFill>
              </a:rPr>
              <a:t>As the share of the total budget spent on the product increases, demand is more elastic. </a:t>
            </a:r>
          </a:p>
        </p:txBody>
      </p:sp>
    </p:spTree>
    <p:extLst>
      <p:ext uri="{BB962C8B-B14F-4D97-AF65-F5344CB8AC3E}">
        <p14:creationId xmlns:p14="http://schemas.microsoft.com/office/powerpoint/2010/main" val="377452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593468"/>
            <a:ext cx="8977930" cy="4328069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132" name="Rectangle 3"/>
          <p:cNvSpPr>
            <a:spLocks noChangeArrowheads="1"/>
          </p:cNvSpPr>
          <p:nvPr/>
        </p:nvSpPr>
        <p:spPr bwMode="auto">
          <a:xfrm>
            <a:off x="4773168" y="150333"/>
            <a:ext cx="4160105" cy="6419129"/>
          </a:xfrm>
          <a:prstGeom prst="rect">
            <a:avLst/>
          </a:prstGeom>
          <a:solidFill>
            <a:srgbClr val="FCF4D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85665"/>
            <a:ext cx="8950412" cy="1288042"/>
          </a:xfrm>
        </p:spPr>
        <p:txBody>
          <a:bodyPr/>
          <a:lstStyle/>
          <a:p>
            <a:r>
              <a:rPr lang="en-US" sz="3600" dirty="0" smtClean="0"/>
              <a:t>Elastic and </a:t>
            </a:r>
            <a:br>
              <a:rPr lang="en-US" sz="3600" dirty="0" smtClean="0"/>
            </a:br>
            <a:r>
              <a:rPr lang="en-US" sz="3600" dirty="0" smtClean="0"/>
              <a:t>Inelastic Demand</a:t>
            </a:r>
            <a:endParaRPr lang="en-US" sz="3600" dirty="0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2" y="1782133"/>
            <a:ext cx="46640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price of 1/2 lb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hamburgers rises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from $4.00 to $6.00 . . 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76212" y="2017375"/>
            <a:ext cx="45969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quantity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demanded plunges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100,000 to 25,000 per week.</a:t>
            </a:r>
          </a:p>
        </p:txBody>
      </p:sp>
      <p:sp>
        <p:nvSpPr>
          <p:cNvPr id="49" name="Text Box 10"/>
          <p:cNvSpPr txBox="1">
            <a:spLocks noChangeArrowheads="1"/>
          </p:cNvSpPr>
          <p:nvPr/>
        </p:nvSpPr>
        <p:spPr bwMode="auto">
          <a:xfrm>
            <a:off x="84717" y="2748090"/>
            <a:ext cx="476160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fall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quantity demanded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larger than the % increase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price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hence demand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1/2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hamburgers is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relatively elastic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79208" y="3662749"/>
            <a:ext cx="46640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As the price of cigarettes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increases from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$4.00 to $6.00 . . .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00596" y="3888847"/>
            <a:ext cx="46457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		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quantity demanded falls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from 100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90 million packs per week. </a:t>
            </a:r>
          </a:p>
        </p:txBody>
      </p:sp>
      <p:sp>
        <p:nvSpPr>
          <p:cNvPr id="52" name="Text Box 10"/>
          <p:cNvSpPr txBox="1">
            <a:spLocks noChangeArrowheads="1"/>
          </p:cNvSpPr>
          <p:nvPr/>
        </p:nvSpPr>
        <p:spPr bwMode="auto">
          <a:xfrm>
            <a:off x="109101" y="4592130"/>
            <a:ext cx="466406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reduction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quantity demanded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smaller than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% increase 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price,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hence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demand for cigarettes is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relatively inelastic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4" name="Freeform 90"/>
          <p:cNvSpPr>
            <a:spLocks noChangeAspect="1"/>
          </p:cNvSpPr>
          <p:nvPr/>
        </p:nvSpPr>
        <p:spPr bwMode="auto">
          <a:xfrm>
            <a:off x="6680486" y="3709340"/>
            <a:ext cx="642938" cy="2100262"/>
          </a:xfrm>
          <a:custGeom>
            <a:avLst/>
            <a:gdLst/>
            <a:ahLst/>
            <a:cxnLst>
              <a:cxn ang="0">
                <a:pos x="8" y="61"/>
              </a:cxn>
              <a:cxn ang="0">
                <a:pos x="24" y="185"/>
              </a:cxn>
              <a:cxn ang="0">
                <a:pos x="42" y="308"/>
              </a:cxn>
              <a:cxn ang="0">
                <a:pos x="61" y="429"/>
              </a:cxn>
              <a:cxn ang="0">
                <a:pos x="83" y="549"/>
              </a:cxn>
              <a:cxn ang="0">
                <a:pos x="106" y="667"/>
              </a:cxn>
              <a:cxn ang="0">
                <a:pos x="130" y="784"/>
              </a:cxn>
              <a:cxn ang="0">
                <a:pos x="156" y="899"/>
              </a:cxn>
              <a:cxn ang="0">
                <a:pos x="183" y="1013"/>
              </a:cxn>
              <a:cxn ang="0">
                <a:pos x="211" y="1125"/>
              </a:cxn>
              <a:cxn ang="0">
                <a:pos x="240" y="1234"/>
              </a:cxn>
              <a:cxn ang="0">
                <a:pos x="269" y="1341"/>
              </a:cxn>
              <a:cxn ang="0">
                <a:pos x="300" y="1447"/>
              </a:cxn>
              <a:cxn ang="0">
                <a:pos x="332" y="1549"/>
              </a:cxn>
              <a:cxn ang="0">
                <a:pos x="363" y="1650"/>
              </a:cxn>
              <a:cxn ang="0">
                <a:pos x="394" y="1747"/>
              </a:cxn>
              <a:cxn ang="0">
                <a:pos x="427" y="1843"/>
              </a:cxn>
              <a:cxn ang="0">
                <a:pos x="459" y="1936"/>
              </a:cxn>
              <a:cxn ang="0">
                <a:pos x="490" y="2025"/>
              </a:cxn>
              <a:cxn ang="0">
                <a:pos x="523" y="2111"/>
              </a:cxn>
              <a:cxn ang="0">
                <a:pos x="554" y="2194"/>
              </a:cxn>
              <a:cxn ang="0">
                <a:pos x="585" y="2275"/>
              </a:cxn>
              <a:cxn ang="0">
                <a:pos x="617" y="2352"/>
              </a:cxn>
              <a:cxn ang="0">
                <a:pos x="647" y="2426"/>
              </a:cxn>
              <a:cxn ang="0">
                <a:pos x="676" y="2496"/>
              </a:cxn>
              <a:cxn ang="0">
                <a:pos x="704" y="2563"/>
              </a:cxn>
              <a:cxn ang="0">
                <a:pos x="732" y="2626"/>
              </a:cxn>
              <a:cxn ang="0">
                <a:pos x="758" y="2685"/>
              </a:cxn>
              <a:cxn ang="0">
                <a:pos x="782" y="2740"/>
              </a:cxn>
              <a:cxn ang="0">
                <a:pos x="806" y="2792"/>
              </a:cxn>
              <a:cxn ang="0">
                <a:pos x="828" y="2839"/>
              </a:cxn>
              <a:cxn ang="0">
                <a:pos x="848" y="2882"/>
              </a:cxn>
              <a:cxn ang="0">
                <a:pos x="867" y="2921"/>
              </a:cxn>
              <a:cxn ang="0">
                <a:pos x="884" y="2955"/>
              </a:cxn>
              <a:cxn ang="0">
                <a:pos x="899" y="2984"/>
              </a:cxn>
              <a:cxn ang="0">
                <a:pos x="911" y="3010"/>
              </a:cxn>
              <a:cxn ang="0">
                <a:pos x="922" y="3029"/>
              </a:cxn>
              <a:cxn ang="0">
                <a:pos x="930" y="3044"/>
              </a:cxn>
              <a:cxn ang="0">
                <a:pos x="934" y="3054"/>
              </a:cxn>
              <a:cxn ang="0">
                <a:pos x="938" y="3060"/>
              </a:cxn>
            </a:cxnLst>
            <a:rect l="0" t="0" r="r" b="b"/>
            <a:pathLst>
              <a:path w="938" h="3060">
                <a:moveTo>
                  <a:pt x="0" y="0"/>
                </a:moveTo>
                <a:lnTo>
                  <a:pt x="8" y="61"/>
                </a:lnTo>
                <a:lnTo>
                  <a:pt x="15" y="123"/>
                </a:lnTo>
                <a:lnTo>
                  <a:pt x="24" y="185"/>
                </a:lnTo>
                <a:lnTo>
                  <a:pt x="33" y="246"/>
                </a:lnTo>
                <a:lnTo>
                  <a:pt x="42" y="308"/>
                </a:lnTo>
                <a:lnTo>
                  <a:pt x="51" y="369"/>
                </a:lnTo>
                <a:lnTo>
                  <a:pt x="61" y="429"/>
                </a:lnTo>
                <a:lnTo>
                  <a:pt x="72" y="489"/>
                </a:lnTo>
                <a:lnTo>
                  <a:pt x="83" y="549"/>
                </a:lnTo>
                <a:lnTo>
                  <a:pt x="94" y="609"/>
                </a:lnTo>
                <a:lnTo>
                  <a:pt x="106" y="667"/>
                </a:lnTo>
                <a:lnTo>
                  <a:pt x="118" y="727"/>
                </a:lnTo>
                <a:lnTo>
                  <a:pt x="130" y="784"/>
                </a:lnTo>
                <a:lnTo>
                  <a:pt x="142" y="842"/>
                </a:lnTo>
                <a:lnTo>
                  <a:pt x="156" y="899"/>
                </a:lnTo>
                <a:lnTo>
                  <a:pt x="169" y="957"/>
                </a:lnTo>
                <a:lnTo>
                  <a:pt x="183" y="1013"/>
                </a:lnTo>
                <a:lnTo>
                  <a:pt x="196" y="1069"/>
                </a:lnTo>
                <a:lnTo>
                  <a:pt x="211" y="1125"/>
                </a:lnTo>
                <a:lnTo>
                  <a:pt x="225" y="1180"/>
                </a:lnTo>
                <a:lnTo>
                  <a:pt x="240" y="1234"/>
                </a:lnTo>
                <a:lnTo>
                  <a:pt x="254" y="1288"/>
                </a:lnTo>
                <a:lnTo>
                  <a:pt x="269" y="1341"/>
                </a:lnTo>
                <a:lnTo>
                  <a:pt x="285" y="1394"/>
                </a:lnTo>
                <a:lnTo>
                  <a:pt x="300" y="1447"/>
                </a:lnTo>
                <a:lnTo>
                  <a:pt x="316" y="1498"/>
                </a:lnTo>
                <a:lnTo>
                  <a:pt x="332" y="1549"/>
                </a:lnTo>
                <a:lnTo>
                  <a:pt x="347" y="1599"/>
                </a:lnTo>
                <a:lnTo>
                  <a:pt x="363" y="1650"/>
                </a:lnTo>
                <a:lnTo>
                  <a:pt x="378" y="1699"/>
                </a:lnTo>
                <a:lnTo>
                  <a:pt x="394" y="1747"/>
                </a:lnTo>
                <a:lnTo>
                  <a:pt x="411" y="1796"/>
                </a:lnTo>
                <a:lnTo>
                  <a:pt x="427" y="1843"/>
                </a:lnTo>
                <a:lnTo>
                  <a:pt x="442" y="1890"/>
                </a:lnTo>
                <a:lnTo>
                  <a:pt x="459" y="1936"/>
                </a:lnTo>
                <a:lnTo>
                  <a:pt x="475" y="1981"/>
                </a:lnTo>
                <a:lnTo>
                  <a:pt x="490" y="2025"/>
                </a:lnTo>
                <a:lnTo>
                  <a:pt x="507" y="2068"/>
                </a:lnTo>
                <a:lnTo>
                  <a:pt x="523" y="2111"/>
                </a:lnTo>
                <a:lnTo>
                  <a:pt x="538" y="2154"/>
                </a:lnTo>
                <a:lnTo>
                  <a:pt x="554" y="2194"/>
                </a:lnTo>
                <a:lnTo>
                  <a:pt x="570" y="2235"/>
                </a:lnTo>
                <a:lnTo>
                  <a:pt x="585" y="2275"/>
                </a:lnTo>
                <a:lnTo>
                  <a:pt x="601" y="2314"/>
                </a:lnTo>
                <a:lnTo>
                  <a:pt x="617" y="2352"/>
                </a:lnTo>
                <a:lnTo>
                  <a:pt x="631" y="2389"/>
                </a:lnTo>
                <a:lnTo>
                  <a:pt x="647" y="2426"/>
                </a:lnTo>
                <a:lnTo>
                  <a:pt x="661" y="2462"/>
                </a:lnTo>
                <a:lnTo>
                  <a:pt x="676" y="2496"/>
                </a:lnTo>
                <a:lnTo>
                  <a:pt x="691" y="2531"/>
                </a:lnTo>
                <a:lnTo>
                  <a:pt x="704" y="2563"/>
                </a:lnTo>
                <a:lnTo>
                  <a:pt x="718" y="2594"/>
                </a:lnTo>
                <a:lnTo>
                  <a:pt x="732" y="2626"/>
                </a:lnTo>
                <a:lnTo>
                  <a:pt x="745" y="2656"/>
                </a:lnTo>
                <a:lnTo>
                  <a:pt x="758" y="2685"/>
                </a:lnTo>
                <a:lnTo>
                  <a:pt x="770" y="2713"/>
                </a:lnTo>
                <a:lnTo>
                  <a:pt x="782" y="2740"/>
                </a:lnTo>
                <a:lnTo>
                  <a:pt x="795" y="2767"/>
                </a:lnTo>
                <a:lnTo>
                  <a:pt x="806" y="2792"/>
                </a:lnTo>
                <a:lnTo>
                  <a:pt x="818" y="2815"/>
                </a:lnTo>
                <a:lnTo>
                  <a:pt x="828" y="2839"/>
                </a:lnTo>
                <a:lnTo>
                  <a:pt x="838" y="2861"/>
                </a:lnTo>
                <a:lnTo>
                  <a:pt x="848" y="2882"/>
                </a:lnTo>
                <a:lnTo>
                  <a:pt x="858" y="2902"/>
                </a:lnTo>
                <a:lnTo>
                  <a:pt x="867" y="2921"/>
                </a:lnTo>
                <a:lnTo>
                  <a:pt x="876" y="2938"/>
                </a:lnTo>
                <a:lnTo>
                  <a:pt x="884" y="2955"/>
                </a:lnTo>
                <a:lnTo>
                  <a:pt x="892" y="2970"/>
                </a:lnTo>
                <a:lnTo>
                  <a:pt x="899" y="2984"/>
                </a:lnTo>
                <a:lnTo>
                  <a:pt x="905" y="2997"/>
                </a:lnTo>
                <a:lnTo>
                  <a:pt x="911" y="3010"/>
                </a:lnTo>
                <a:lnTo>
                  <a:pt x="916" y="3020"/>
                </a:lnTo>
                <a:lnTo>
                  <a:pt x="922" y="3029"/>
                </a:lnTo>
                <a:lnTo>
                  <a:pt x="925" y="3038"/>
                </a:lnTo>
                <a:lnTo>
                  <a:pt x="930" y="3044"/>
                </a:lnTo>
                <a:lnTo>
                  <a:pt x="932" y="3050"/>
                </a:lnTo>
                <a:lnTo>
                  <a:pt x="934" y="3054"/>
                </a:lnTo>
                <a:lnTo>
                  <a:pt x="937" y="3058"/>
                </a:lnTo>
                <a:lnTo>
                  <a:pt x="938" y="3060"/>
                </a:lnTo>
                <a:lnTo>
                  <a:pt x="938" y="3060"/>
                </a:lnTo>
              </a:path>
            </a:pathLst>
          </a:custGeom>
          <a:noFill/>
          <a:ln w="57150" cmpd="sng">
            <a:solidFill>
              <a:srgbClr val="007A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91"/>
          <p:cNvSpPr>
            <a:spLocks noChangeAspect="1" noChangeArrowheads="1"/>
          </p:cNvSpPr>
          <p:nvPr/>
        </p:nvSpPr>
        <p:spPr bwMode="auto">
          <a:xfrm>
            <a:off x="5980303" y="3042856"/>
            <a:ext cx="2051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93"/>
          <p:cNvSpPr>
            <a:spLocks noChangeAspect="1" noChangeArrowheads="1"/>
          </p:cNvSpPr>
          <p:nvPr/>
        </p:nvSpPr>
        <p:spPr bwMode="auto">
          <a:xfrm>
            <a:off x="4951603" y="820356"/>
            <a:ext cx="46166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$6.00</a:t>
            </a:r>
            <a:endParaRPr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Rectangle 94"/>
          <p:cNvSpPr>
            <a:spLocks noChangeAspect="1" noChangeArrowheads="1"/>
          </p:cNvSpPr>
          <p:nvPr/>
        </p:nvSpPr>
        <p:spPr bwMode="auto">
          <a:xfrm>
            <a:off x="7734628" y="3052037"/>
            <a:ext cx="9297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b="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thousands)</a:t>
            </a:r>
            <a:endParaRPr lang="en-US" sz="12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ectangle 95"/>
          <p:cNvSpPr>
            <a:spLocks noChangeAspect="1" noChangeArrowheads="1"/>
          </p:cNvSpPr>
          <p:nvPr/>
        </p:nvSpPr>
        <p:spPr bwMode="auto">
          <a:xfrm>
            <a:off x="4951603" y="1504568"/>
            <a:ext cx="46166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$4.00</a:t>
            </a:r>
            <a:endParaRPr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96"/>
          <p:cNvSpPr>
            <a:spLocks noChangeAspect="1" noChangeArrowheads="1"/>
          </p:cNvSpPr>
          <p:nvPr/>
        </p:nvSpPr>
        <p:spPr bwMode="auto">
          <a:xfrm>
            <a:off x="7366191" y="3031743"/>
            <a:ext cx="30777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97"/>
          <p:cNvSpPr>
            <a:spLocks noChangeAspect="1" noChangeArrowheads="1"/>
          </p:cNvSpPr>
          <p:nvPr/>
        </p:nvSpPr>
        <p:spPr bwMode="auto">
          <a:xfrm>
            <a:off x="8345742" y="1728980"/>
            <a:ext cx="1859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2145AB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2000" b="1">
              <a:solidFill>
                <a:srgbClr val="2145A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98"/>
          <p:cNvSpPr>
            <a:spLocks noChangeAspect="1" noChangeArrowheads="1"/>
          </p:cNvSpPr>
          <p:nvPr/>
        </p:nvSpPr>
        <p:spPr bwMode="auto">
          <a:xfrm>
            <a:off x="6558249" y="6236640"/>
            <a:ext cx="2051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endParaRPr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100"/>
          <p:cNvSpPr>
            <a:spLocks noChangeAspect="1" noChangeArrowheads="1"/>
          </p:cNvSpPr>
          <p:nvPr/>
        </p:nvSpPr>
        <p:spPr bwMode="auto">
          <a:xfrm>
            <a:off x="4991642" y="3987946"/>
            <a:ext cx="46166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$6.00</a:t>
            </a:r>
            <a:endParaRPr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101"/>
          <p:cNvSpPr>
            <a:spLocks noChangeAspect="1" noChangeArrowheads="1"/>
          </p:cNvSpPr>
          <p:nvPr/>
        </p:nvSpPr>
        <p:spPr bwMode="auto">
          <a:xfrm>
            <a:off x="7661258" y="5869573"/>
            <a:ext cx="11445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Cigarette packs</a:t>
            </a:r>
            <a:endParaRPr lang="en-US" sz="12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Rectangle 102"/>
          <p:cNvSpPr>
            <a:spLocks noChangeAspect="1" noChangeArrowheads="1"/>
          </p:cNvSpPr>
          <p:nvPr/>
        </p:nvSpPr>
        <p:spPr bwMode="auto">
          <a:xfrm>
            <a:off x="4991642" y="4672158"/>
            <a:ext cx="46166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$4.00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103"/>
          <p:cNvSpPr>
            <a:spLocks noChangeAspect="1" noChangeArrowheads="1"/>
          </p:cNvSpPr>
          <p:nvPr/>
        </p:nvSpPr>
        <p:spPr bwMode="auto">
          <a:xfrm>
            <a:off x="6869399" y="6236640"/>
            <a:ext cx="30777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ectangle 104"/>
          <p:cNvSpPr>
            <a:spLocks noChangeAspect="1" noChangeArrowheads="1"/>
          </p:cNvSpPr>
          <p:nvPr/>
        </p:nvSpPr>
        <p:spPr bwMode="auto">
          <a:xfrm>
            <a:off x="7374287" y="5750103"/>
            <a:ext cx="1859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20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Line 110"/>
          <p:cNvSpPr>
            <a:spLocks noChangeAspect="1" noChangeShapeType="1"/>
          </p:cNvSpPr>
          <p:nvPr/>
        </p:nvSpPr>
        <p:spPr bwMode="auto">
          <a:xfrm>
            <a:off x="5545329" y="3003168"/>
            <a:ext cx="2216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Line 109"/>
          <p:cNvSpPr>
            <a:spLocks noChangeAspect="1" noChangeShapeType="1"/>
          </p:cNvSpPr>
          <p:nvPr/>
        </p:nvSpPr>
        <p:spPr bwMode="auto">
          <a:xfrm>
            <a:off x="5551298" y="579056"/>
            <a:ext cx="0" cy="2424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Line 111"/>
          <p:cNvSpPr>
            <a:spLocks noChangeAspect="1" noChangeShapeType="1"/>
          </p:cNvSpPr>
          <p:nvPr/>
        </p:nvSpPr>
        <p:spPr bwMode="auto">
          <a:xfrm>
            <a:off x="5533105" y="3765728"/>
            <a:ext cx="0" cy="2424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112"/>
          <p:cNvSpPr>
            <a:spLocks noChangeAspect="1" noChangeShapeType="1"/>
          </p:cNvSpPr>
          <p:nvPr/>
        </p:nvSpPr>
        <p:spPr bwMode="auto">
          <a:xfrm>
            <a:off x="5527962" y="6196952"/>
            <a:ext cx="2078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Text Box 113"/>
          <p:cNvSpPr txBox="1">
            <a:spLocks noChangeAspect="1" noChangeArrowheads="1"/>
          </p:cNvSpPr>
          <p:nvPr/>
        </p:nvSpPr>
        <p:spPr bwMode="auto">
          <a:xfrm>
            <a:off x="5148666" y="3466434"/>
            <a:ext cx="792162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Price</a:t>
            </a:r>
            <a:endParaRPr kumimoji="0" lang="en-US" sz="16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 Box 114"/>
          <p:cNvSpPr txBox="1">
            <a:spLocks noChangeAspect="1" noChangeArrowheads="1"/>
          </p:cNvSpPr>
          <p:nvPr/>
        </p:nvSpPr>
        <p:spPr bwMode="auto">
          <a:xfrm>
            <a:off x="5118291" y="266318"/>
            <a:ext cx="790575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Price</a:t>
            </a:r>
            <a:endParaRPr kumimoji="0" 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Freeform 89"/>
          <p:cNvSpPr>
            <a:spLocks noChangeAspect="1"/>
          </p:cNvSpPr>
          <p:nvPr/>
        </p:nvSpPr>
        <p:spPr bwMode="auto">
          <a:xfrm>
            <a:off x="5659628" y="621918"/>
            <a:ext cx="2649538" cy="1276350"/>
          </a:xfrm>
          <a:custGeom>
            <a:avLst/>
            <a:gdLst/>
            <a:ahLst/>
            <a:cxnLst>
              <a:cxn ang="0">
                <a:pos x="45" y="36"/>
              </a:cxn>
              <a:cxn ang="0">
                <a:pos x="137" y="106"/>
              </a:cxn>
              <a:cxn ang="0">
                <a:pos x="228" y="175"/>
              </a:cxn>
              <a:cxn ang="0">
                <a:pos x="321" y="243"/>
              </a:cxn>
              <a:cxn ang="0">
                <a:pos x="416" y="308"/>
              </a:cxn>
              <a:cxn ang="0">
                <a:pos x="511" y="373"/>
              </a:cxn>
              <a:cxn ang="0">
                <a:pos x="606" y="436"/>
              </a:cxn>
              <a:cxn ang="0">
                <a:pos x="703" y="497"/>
              </a:cxn>
              <a:cxn ang="0">
                <a:pos x="800" y="558"/>
              </a:cxn>
              <a:cxn ang="0">
                <a:pos x="897" y="616"/>
              </a:cxn>
              <a:cxn ang="0">
                <a:pos x="996" y="673"/>
              </a:cxn>
              <a:cxn ang="0">
                <a:pos x="1093" y="729"/>
              </a:cxn>
              <a:cxn ang="0">
                <a:pos x="1191" y="784"/>
              </a:cxn>
              <a:cxn ang="0">
                <a:pos x="1289" y="837"/>
              </a:cxn>
              <a:cxn ang="0">
                <a:pos x="1387" y="889"/>
              </a:cxn>
              <a:cxn ang="0">
                <a:pos x="1484" y="939"/>
              </a:cxn>
              <a:cxn ang="0">
                <a:pos x="1582" y="989"/>
              </a:cxn>
              <a:cxn ang="0">
                <a:pos x="1678" y="1036"/>
              </a:cxn>
              <a:cxn ang="0">
                <a:pos x="1774" y="1082"/>
              </a:cxn>
              <a:cxn ang="0">
                <a:pos x="1869" y="1127"/>
              </a:cxn>
              <a:cxn ang="0">
                <a:pos x="1963" y="1170"/>
              </a:cxn>
              <a:cxn ang="0">
                <a:pos x="2057" y="1212"/>
              </a:cxn>
              <a:cxn ang="0">
                <a:pos x="2149" y="1253"/>
              </a:cxn>
              <a:cxn ang="0">
                <a:pos x="2240" y="1293"/>
              </a:cxn>
              <a:cxn ang="0">
                <a:pos x="2330" y="1330"/>
              </a:cxn>
              <a:cxn ang="0">
                <a:pos x="2418" y="1367"/>
              </a:cxn>
              <a:cxn ang="0">
                <a:pos x="2506" y="1401"/>
              </a:cxn>
              <a:cxn ang="0">
                <a:pos x="2591" y="1436"/>
              </a:cxn>
              <a:cxn ang="0">
                <a:pos x="2674" y="1469"/>
              </a:cxn>
              <a:cxn ang="0">
                <a:pos x="2756" y="1500"/>
              </a:cxn>
              <a:cxn ang="0">
                <a:pos x="2835" y="1529"/>
              </a:cxn>
              <a:cxn ang="0">
                <a:pos x="2913" y="1559"/>
              </a:cxn>
              <a:cxn ang="0">
                <a:pos x="2989" y="1585"/>
              </a:cxn>
              <a:cxn ang="0">
                <a:pos x="3061" y="1611"/>
              </a:cxn>
              <a:cxn ang="0">
                <a:pos x="3132" y="1636"/>
              </a:cxn>
              <a:cxn ang="0">
                <a:pos x="3200" y="1659"/>
              </a:cxn>
              <a:cxn ang="0">
                <a:pos x="3265" y="1681"/>
              </a:cxn>
              <a:cxn ang="0">
                <a:pos x="3328" y="1702"/>
              </a:cxn>
              <a:cxn ang="0">
                <a:pos x="3387" y="1721"/>
              </a:cxn>
              <a:cxn ang="0">
                <a:pos x="3444" y="1739"/>
              </a:cxn>
              <a:cxn ang="0">
                <a:pos x="3498" y="1756"/>
              </a:cxn>
              <a:cxn ang="0">
                <a:pos x="3548" y="1772"/>
              </a:cxn>
              <a:cxn ang="0">
                <a:pos x="3595" y="1786"/>
              </a:cxn>
              <a:cxn ang="0">
                <a:pos x="3637" y="1800"/>
              </a:cxn>
              <a:cxn ang="0">
                <a:pos x="3678" y="1811"/>
              </a:cxn>
              <a:cxn ang="0">
                <a:pos x="3713" y="1822"/>
              </a:cxn>
              <a:cxn ang="0">
                <a:pos x="3746" y="1830"/>
              </a:cxn>
              <a:cxn ang="0">
                <a:pos x="3774" y="1838"/>
              </a:cxn>
              <a:cxn ang="0">
                <a:pos x="3798" y="1845"/>
              </a:cxn>
              <a:cxn ang="0">
                <a:pos x="3819" y="1850"/>
              </a:cxn>
              <a:cxn ang="0">
                <a:pos x="3834" y="1855"/>
              </a:cxn>
              <a:cxn ang="0">
                <a:pos x="3847" y="1857"/>
              </a:cxn>
              <a:cxn ang="0">
                <a:pos x="3853" y="1859"/>
              </a:cxn>
              <a:cxn ang="0">
                <a:pos x="3856" y="1860"/>
              </a:cxn>
            </a:cxnLst>
            <a:rect l="0" t="0" r="r" b="b"/>
            <a:pathLst>
              <a:path w="3856" h="1860">
                <a:moveTo>
                  <a:pt x="0" y="0"/>
                </a:moveTo>
                <a:lnTo>
                  <a:pt x="45" y="36"/>
                </a:lnTo>
                <a:lnTo>
                  <a:pt x="91" y="71"/>
                </a:lnTo>
                <a:lnTo>
                  <a:pt x="137" y="106"/>
                </a:lnTo>
                <a:lnTo>
                  <a:pt x="182" y="140"/>
                </a:lnTo>
                <a:lnTo>
                  <a:pt x="228" y="175"/>
                </a:lnTo>
                <a:lnTo>
                  <a:pt x="275" y="209"/>
                </a:lnTo>
                <a:lnTo>
                  <a:pt x="321" y="243"/>
                </a:lnTo>
                <a:lnTo>
                  <a:pt x="368" y="275"/>
                </a:lnTo>
                <a:lnTo>
                  <a:pt x="416" y="308"/>
                </a:lnTo>
                <a:lnTo>
                  <a:pt x="463" y="340"/>
                </a:lnTo>
                <a:lnTo>
                  <a:pt x="511" y="373"/>
                </a:lnTo>
                <a:lnTo>
                  <a:pt x="558" y="404"/>
                </a:lnTo>
                <a:lnTo>
                  <a:pt x="606" y="436"/>
                </a:lnTo>
                <a:lnTo>
                  <a:pt x="654" y="467"/>
                </a:lnTo>
                <a:lnTo>
                  <a:pt x="703" y="497"/>
                </a:lnTo>
                <a:lnTo>
                  <a:pt x="752" y="528"/>
                </a:lnTo>
                <a:lnTo>
                  <a:pt x="800" y="558"/>
                </a:lnTo>
                <a:lnTo>
                  <a:pt x="849" y="587"/>
                </a:lnTo>
                <a:lnTo>
                  <a:pt x="897" y="616"/>
                </a:lnTo>
                <a:lnTo>
                  <a:pt x="946" y="645"/>
                </a:lnTo>
                <a:lnTo>
                  <a:pt x="996" y="673"/>
                </a:lnTo>
                <a:lnTo>
                  <a:pt x="1044" y="701"/>
                </a:lnTo>
                <a:lnTo>
                  <a:pt x="1093" y="729"/>
                </a:lnTo>
                <a:lnTo>
                  <a:pt x="1142" y="758"/>
                </a:lnTo>
                <a:lnTo>
                  <a:pt x="1191" y="784"/>
                </a:lnTo>
                <a:lnTo>
                  <a:pt x="1239" y="811"/>
                </a:lnTo>
                <a:lnTo>
                  <a:pt x="1289" y="837"/>
                </a:lnTo>
                <a:lnTo>
                  <a:pt x="1338" y="863"/>
                </a:lnTo>
                <a:lnTo>
                  <a:pt x="1387" y="889"/>
                </a:lnTo>
                <a:lnTo>
                  <a:pt x="1435" y="915"/>
                </a:lnTo>
                <a:lnTo>
                  <a:pt x="1484" y="939"/>
                </a:lnTo>
                <a:lnTo>
                  <a:pt x="1532" y="964"/>
                </a:lnTo>
                <a:lnTo>
                  <a:pt x="1582" y="989"/>
                </a:lnTo>
                <a:lnTo>
                  <a:pt x="1630" y="1012"/>
                </a:lnTo>
                <a:lnTo>
                  <a:pt x="1678" y="1036"/>
                </a:lnTo>
                <a:lnTo>
                  <a:pt x="1726" y="1059"/>
                </a:lnTo>
                <a:lnTo>
                  <a:pt x="1774" y="1082"/>
                </a:lnTo>
                <a:lnTo>
                  <a:pt x="1821" y="1104"/>
                </a:lnTo>
                <a:lnTo>
                  <a:pt x="1869" y="1127"/>
                </a:lnTo>
                <a:lnTo>
                  <a:pt x="1916" y="1149"/>
                </a:lnTo>
                <a:lnTo>
                  <a:pt x="1963" y="1170"/>
                </a:lnTo>
                <a:lnTo>
                  <a:pt x="2010" y="1192"/>
                </a:lnTo>
                <a:lnTo>
                  <a:pt x="2057" y="1212"/>
                </a:lnTo>
                <a:lnTo>
                  <a:pt x="2103" y="1233"/>
                </a:lnTo>
                <a:lnTo>
                  <a:pt x="2149" y="1253"/>
                </a:lnTo>
                <a:lnTo>
                  <a:pt x="2195" y="1272"/>
                </a:lnTo>
                <a:lnTo>
                  <a:pt x="2240" y="1293"/>
                </a:lnTo>
                <a:lnTo>
                  <a:pt x="2285" y="1312"/>
                </a:lnTo>
                <a:lnTo>
                  <a:pt x="2330" y="1330"/>
                </a:lnTo>
                <a:lnTo>
                  <a:pt x="2375" y="1349"/>
                </a:lnTo>
                <a:lnTo>
                  <a:pt x="2418" y="1367"/>
                </a:lnTo>
                <a:lnTo>
                  <a:pt x="2462" y="1385"/>
                </a:lnTo>
                <a:lnTo>
                  <a:pt x="2506" y="1401"/>
                </a:lnTo>
                <a:lnTo>
                  <a:pt x="2548" y="1419"/>
                </a:lnTo>
                <a:lnTo>
                  <a:pt x="2591" y="1436"/>
                </a:lnTo>
                <a:lnTo>
                  <a:pt x="2633" y="1452"/>
                </a:lnTo>
                <a:lnTo>
                  <a:pt x="2674" y="1469"/>
                </a:lnTo>
                <a:lnTo>
                  <a:pt x="2715" y="1484"/>
                </a:lnTo>
                <a:lnTo>
                  <a:pt x="2756" y="1500"/>
                </a:lnTo>
                <a:lnTo>
                  <a:pt x="2796" y="1515"/>
                </a:lnTo>
                <a:lnTo>
                  <a:pt x="2835" y="1529"/>
                </a:lnTo>
                <a:lnTo>
                  <a:pt x="2875" y="1544"/>
                </a:lnTo>
                <a:lnTo>
                  <a:pt x="2913" y="1559"/>
                </a:lnTo>
                <a:lnTo>
                  <a:pt x="2951" y="1572"/>
                </a:lnTo>
                <a:lnTo>
                  <a:pt x="2989" y="1585"/>
                </a:lnTo>
                <a:lnTo>
                  <a:pt x="3026" y="1599"/>
                </a:lnTo>
                <a:lnTo>
                  <a:pt x="3061" y="1611"/>
                </a:lnTo>
                <a:lnTo>
                  <a:pt x="3097" y="1624"/>
                </a:lnTo>
                <a:lnTo>
                  <a:pt x="3132" y="1636"/>
                </a:lnTo>
                <a:lnTo>
                  <a:pt x="3167" y="1648"/>
                </a:lnTo>
                <a:lnTo>
                  <a:pt x="3200" y="1659"/>
                </a:lnTo>
                <a:lnTo>
                  <a:pt x="3233" y="1671"/>
                </a:lnTo>
                <a:lnTo>
                  <a:pt x="3265" y="1681"/>
                </a:lnTo>
                <a:lnTo>
                  <a:pt x="3296" y="1692"/>
                </a:lnTo>
                <a:lnTo>
                  <a:pt x="3328" y="1702"/>
                </a:lnTo>
                <a:lnTo>
                  <a:pt x="3358" y="1712"/>
                </a:lnTo>
                <a:lnTo>
                  <a:pt x="3387" y="1721"/>
                </a:lnTo>
                <a:lnTo>
                  <a:pt x="3416" y="1730"/>
                </a:lnTo>
                <a:lnTo>
                  <a:pt x="3444" y="1739"/>
                </a:lnTo>
                <a:lnTo>
                  <a:pt x="3471" y="1748"/>
                </a:lnTo>
                <a:lnTo>
                  <a:pt x="3498" y="1756"/>
                </a:lnTo>
                <a:lnTo>
                  <a:pt x="3523" y="1765"/>
                </a:lnTo>
                <a:lnTo>
                  <a:pt x="3548" y="1772"/>
                </a:lnTo>
                <a:lnTo>
                  <a:pt x="3571" y="1780"/>
                </a:lnTo>
                <a:lnTo>
                  <a:pt x="3595" y="1786"/>
                </a:lnTo>
                <a:lnTo>
                  <a:pt x="3616" y="1793"/>
                </a:lnTo>
                <a:lnTo>
                  <a:pt x="3637" y="1800"/>
                </a:lnTo>
                <a:lnTo>
                  <a:pt x="3659" y="1805"/>
                </a:lnTo>
                <a:lnTo>
                  <a:pt x="3678" y="1811"/>
                </a:lnTo>
                <a:lnTo>
                  <a:pt x="3696" y="1817"/>
                </a:lnTo>
                <a:lnTo>
                  <a:pt x="3713" y="1822"/>
                </a:lnTo>
                <a:lnTo>
                  <a:pt x="3730" y="1827"/>
                </a:lnTo>
                <a:lnTo>
                  <a:pt x="3746" y="1830"/>
                </a:lnTo>
                <a:lnTo>
                  <a:pt x="3760" y="1834"/>
                </a:lnTo>
                <a:lnTo>
                  <a:pt x="3774" y="1838"/>
                </a:lnTo>
                <a:lnTo>
                  <a:pt x="3787" y="1841"/>
                </a:lnTo>
                <a:lnTo>
                  <a:pt x="3798" y="1845"/>
                </a:lnTo>
                <a:lnTo>
                  <a:pt x="3810" y="1848"/>
                </a:lnTo>
                <a:lnTo>
                  <a:pt x="3819" y="1850"/>
                </a:lnTo>
                <a:lnTo>
                  <a:pt x="3828" y="1852"/>
                </a:lnTo>
                <a:lnTo>
                  <a:pt x="3834" y="1855"/>
                </a:lnTo>
                <a:lnTo>
                  <a:pt x="3841" y="1856"/>
                </a:lnTo>
                <a:lnTo>
                  <a:pt x="3847" y="1857"/>
                </a:lnTo>
                <a:lnTo>
                  <a:pt x="3850" y="1858"/>
                </a:lnTo>
                <a:lnTo>
                  <a:pt x="3853" y="1859"/>
                </a:lnTo>
                <a:lnTo>
                  <a:pt x="3854" y="1860"/>
                </a:lnTo>
                <a:lnTo>
                  <a:pt x="3856" y="1860"/>
                </a:lnTo>
              </a:path>
            </a:pathLst>
          </a:custGeom>
          <a:noFill/>
          <a:ln w="57150" cmpd="sng">
            <a:solidFill>
              <a:srgbClr val="2D5AB3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Line 118"/>
          <p:cNvSpPr>
            <a:spLocks noChangeShapeType="1"/>
          </p:cNvSpPr>
          <p:nvPr/>
        </p:nvSpPr>
        <p:spPr bwMode="auto">
          <a:xfrm>
            <a:off x="6102985" y="1006093"/>
            <a:ext cx="0" cy="19812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Line 119"/>
          <p:cNvSpPr>
            <a:spLocks noChangeShapeType="1"/>
          </p:cNvSpPr>
          <p:nvPr/>
        </p:nvSpPr>
        <p:spPr bwMode="auto">
          <a:xfrm flipH="1">
            <a:off x="5542153" y="972756"/>
            <a:ext cx="53340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Line 122"/>
          <p:cNvSpPr>
            <a:spLocks noChangeShapeType="1"/>
          </p:cNvSpPr>
          <p:nvPr/>
        </p:nvSpPr>
        <p:spPr bwMode="auto">
          <a:xfrm flipV="1">
            <a:off x="7521766" y="1668081"/>
            <a:ext cx="0" cy="1279525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Line 123"/>
          <p:cNvSpPr>
            <a:spLocks noChangeShapeType="1"/>
          </p:cNvSpPr>
          <p:nvPr/>
        </p:nvSpPr>
        <p:spPr bwMode="auto">
          <a:xfrm flipH="1">
            <a:off x="5575491" y="1636331"/>
            <a:ext cx="1947862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Line 125"/>
          <p:cNvSpPr>
            <a:spLocks noChangeShapeType="1"/>
          </p:cNvSpPr>
          <p:nvPr/>
        </p:nvSpPr>
        <p:spPr bwMode="auto">
          <a:xfrm flipV="1">
            <a:off x="6902736" y="4907902"/>
            <a:ext cx="0" cy="1279525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Line 127"/>
          <p:cNvSpPr>
            <a:spLocks noChangeShapeType="1"/>
          </p:cNvSpPr>
          <p:nvPr/>
        </p:nvSpPr>
        <p:spPr bwMode="auto">
          <a:xfrm flipH="1">
            <a:off x="5553361" y="4809477"/>
            <a:ext cx="137160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Line 128"/>
          <p:cNvSpPr>
            <a:spLocks noChangeShapeType="1"/>
          </p:cNvSpPr>
          <p:nvPr/>
        </p:nvSpPr>
        <p:spPr bwMode="auto">
          <a:xfrm flipH="1">
            <a:off x="5542249" y="4145902"/>
            <a:ext cx="1154112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Line 129"/>
          <p:cNvSpPr>
            <a:spLocks noChangeShapeType="1"/>
          </p:cNvSpPr>
          <p:nvPr/>
        </p:nvSpPr>
        <p:spPr bwMode="auto">
          <a:xfrm>
            <a:off x="6728111" y="4190352"/>
            <a:ext cx="0" cy="19812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Line 138"/>
          <p:cNvSpPr>
            <a:spLocks noChangeShapeType="1"/>
          </p:cNvSpPr>
          <p:nvPr/>
        </p:nvSpPr>
        <p:spPr bwMode="auto">
          <a:xfrm flipV="1">
            <a:off x="5718366" y="999743"/>
            <a:ext cx="0" cy="838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140"/>
          <p:cNvSpPr>
            <a:spLocks noChangeShapeType="1"/>
          </p:cNvSpPr>
          <p:nvPr/>
        </p:nvSpPr>
        <p:spPr bwMode="auto">
          <a:xfrm flipV="1">
            <a:off x="5696236" y="4182415"/>
            <a:ext cx="0" cy="838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141"/>
          <p:cNvSpPr>
            <a:spLocks noChangeShapeType="1"/>
          </p:cNvSpPr>
          <p:nvPr/>
        </p:nvSpPr>
        <p:spPr bwMode="auto">
          <a:xfrm rot="16134697" flipV="1">
            <a:off x="6931312" y="5846114"/>
            <a:ext cx="0" cy="3587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142"/>
          <p:cNvSpPr>
            <a:spLocks noChangeShapeType="1"/>
          </p:cNvSpPr>
          <p:nvPr/>
        </p:nvSpPr>
        <p:spPr bwMode="auto">
          <a:xfrm flipH="1">
            <a:off x="6099365" y="2852356"/>
            <a:ext cx="136789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Oval 143"/>
          <p:cNvSpPr>
            <a:spLocks noChangeArrowheads="1"/>
          </p:cNvSpPr>
          <p:nvPr/>
        </p:nvSpPr>
        <p:spPr bwMode="auto">
          <a:xfrm>
            <a:off x="6690011" y="4088752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Oval 144"/>
          <p:cNvSpPr>
            <a:spLocks noChangeArrowheads="1"/>
          </p:cNvSpPr>
          <p:nvPr/>
        </p:nvSpPr>
        <p:spPr bwMode="auto">
          <a:xfrm>
            <a:off x="6853524" y="4760265"/>
            <a:ext cx="119062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Oval 145"/>
          <p:cNvSpPr>
            <a:spLocks noChangeArrowheads="1"/>
          </p:cNvSpPr>
          <p:nvPr/>
        </p:nvSpPr>
        <p:spPr bwMode="auto">
          <a:xfrm>
            <a:off x="7472553" y="1593468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Oval 146"/>
          <p:cNvSpPr>
            <a:spLocks noChangeArrowheads="1"/>
          </p:cNvSpPr>
          <p:nvPr/>
        </p:nvSpPr>
        <p:spPr bwMode="auto">
          <a:xfrm>
            <a:off x="6056503" y="902906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101"/>
          <p:cNvSpPr>
            <a:spLocks noChangeAspect="1" noChangeArrowheads="1"/>
          </p:cNvSpPr>
          <p:nvPr/>
        </p:nvSpPr>
        <p:spPr bwMode="auto">
          <a:xfrm>
            <a:off x="7677754" y="6055766"/>
            <a:ext cx="7069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 week</a:t>
            </a:r>
            <a:r>
              <a:rPr lang="en-US" sz="12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12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Rectangle 101"/>
          <p:cNvSpPr>
            <a:spLocks noChangeAspect="1" noChangeArrowheads="1"/>
          </p:cNvSpPr>
          <p:nvPr/>
        </p:nvSpPr>
        <p:spPr bwMode="auto">
          <a:xfrm>
            <a:off x="7665562" y="6253886"/>
            <a:ext cx="75822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2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b="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millions)</a:t>
            </a:r>
            <a:endParaRPr lang="en-US" sz="12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Rectangle 94"/>
          <p:cNvSpPr>
            <a:spLocks noChangeAspect="1" noChangeArrowheads="1"/>
          </p:cNvSpPr>
          <p:nvPr/>
        </p:nvSpPr>
        <p:spPr bwMode="auto">
          <a:xfrm>
            <a:off x="7780130" y="2681145"/>
            <a:ext cx="111889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1/2 </a:t>
            </a:r>
            <a:r>
              <a:rPr lang="en-US" sz="1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lb. </a:t>
            </a:r>
            <a:r>
              <a:rPr lang="en-US" sz="1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burgers </a:t>
            </a:r>
            <a:endParaRPr lang="en-US" sz="12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Rectangle 94"/>
          <p:cNvSpPr>
            <a:spLocks noChangeAspect="1" noChangeArrowheads="1"/>
          </p:cNvSpPr>
          <p:nvPr/>
        </p:nvSpPr>
        <p:spPr bwMode="auto">
          <a:xfrm>
            <a:off x="7813507" y="2860960"/>
            <a:ext cx="70051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 </a:t>
            </a:r>
            <a:r>
              <a:rPr lang="en-US" sz="1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week </a:t>
            </a:r>
            <a:endParaRPr lang="en-US" sz="12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22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p"/>
      <p:bldP spid="3" grpId="0"/>
      <p:bldP spid="49" grpId="0" build="p"/>
      <p:bldP spid="50" grpId="0" build="p"/>
      <p:bldP spid="51" grpId="0"/>
      <p:bldP spid="52" grpId="0" build="p"/>
      <p:bldP spid="55" grpId="0" autoUpdateAnimBg="0"/>
      <p:bldP spid="56" grpId="0" autoUpdateAnimBg="0"/>
      <p:bldP spid="62" grpId="0" autoUpdateAnimBg="0"/>
      <p:bldP spid="63" grpId="0" autoUpdateAnimBg="0"/>
      <p:bldP spid="76" grpId="0" animBg="1"/>
      <p:bldP spid="77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13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75488"/>
            <a:ext cx="8904855" cy="90525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Time and Demand Elasticity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72770"/>
            <a:ext cx="8932985" cy="43434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54482"/>
            <a:ext cx="8883750" cy="4498846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If the price of a product increases, consumers will reduce their consumption </a:t>
            </a:r>
            <a:r>
              <a:rPr lang="en-US" sz="2600" dirty="0" smtClean="0">
                <a:solidFill>
                  <a:schemeClr val="tx1"/>
                </a:solidFill>
              </a:rPr>
              <a:t>by </a:t>
            </a:r>
            <a:r>
              <a:rPr lang="en-US" sz="2600" dirty="0">
                <a:solidFill>
                  <a:schemeClr val="tx1"/>
                </a:solidFill>
              </a:rPr>
              <a:t>a larger amount in the long run than in the short run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Thus, demand for most products will be more elastic in the long run than in the short run.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This relationship is sometimes referred to as the second law of demand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02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255363"/>
            <a:ext cx="8977930" cy="466617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386833"/>
            <a:ext cx="8904855" cy="527567"/>
          </a:xfrm>
        </p:spPr>
        <p:txBody>
          <a:bodyPr/>
          <a:lstStyle/>
          <a:p>
            <a:r>
              <a:rPr lang="en-US" sz="3400" dirty="0" smtClean="0"/>
              <a:t>Price Elasticity </a:t>
            </a:r>
            <a:r>
              <a:rPr lang="en-US" sz="3400" dirty="0"/>
              <a:t>of Demand</a:t>
            </a:r>
          </a:p>
        </p:txBody>
      </p:sp>
      <p:grpSp>
        <p:nvGrpSpPr>
          <p:cNvPr id="47" name="Group 129"/>
          <p:cNvGrpSpPr>
            <a:grpSpLocks/>
          </p:cNvGrpSpPr>
          <p:nvPr/>
        </p:nvGrpSpPr>
        <p:grpSpPr bwMode="auto">
          <a:xfrm>
            <a:off x="604997" y="1349499"/>
            <a:ext cx="3238500" cy="4238625"/>
            <a:chOff x="1014" y="432"/>
            <a:chExt cx="2040" cy="2670"/>
          </a:xfrm>
        </p:grpSpPr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014" y="432"/>
              <a:ext cx="46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Inelastic</a:t>
              </a:r>
              <a:endParaRPr lang="en-US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405" y="627"/>
              <a:ext cx="2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0" name="Group 99"/>
            <p:cNvGrpSpPr>
              <a:grpSpLocks/>
            </p:cNvGrpSpPr>
            <p:nvPr/>
          </p:nvGrpSpPr>
          <p:grpSpPr bwMode="auto">
            <a:xfrm>
              <a:off x="1088" y="600"/>
              <a:ext cx="1966" cy="155"/>
              <a:chOff x="1088" y="745"/>
              <a:chExt cx="1966" cy="155"/>
            </a:xfrm>
          </p:grpSpPr>
          <p:sp>
            <p:nvSpPr>
              <p:cNvPr id="134" name="Rectangle 28"/>
              <p:cNvSpPr>
                <a:spLocks noChangeArrowheads="1"/>
              </p:cNvSpPr>
              <p:nvPr/>
            </p:nvSpPr>
            <p:spPr bwMode="auto">
              <a:xfrm>
                <a:off x="2784" y="745"/>
                <a:ext cx="27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- 0.1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5" name="Rectangle 49"/>
              <p:cNvSpPr>
                <a:spLocks noChangeArrowheads="1"/>
              </p:cNvSpPr>
              <p:nvPr/>
            </p:nvSpPr>
            <p:spPr bwMode="auto">
              <a:xfrm>
                <a:off x="1088" y="745"/>
                <a:ext cx="234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Salt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1" name="Group 100"/>
            <p:cNvGrpSpPr>
              <a:grpSpLocks/>
            </p:cNvGrpSpPr>
            <p:nvPr/>
          </p:nvGrpSpPr>
          <p:grpSpPr bwMode="auto">
            <a:xfrm>
              <a:off x="1088" y="768"/>
              <a:ext cx="1966" cy="155"/>
              <a:chOff x="1088" y="886"/>
              <a:chExt cx="1966" cy="155"/>
            </a:xfrm>
          </p:grpSpPr>
          <p:sp>
            <p:nvSpPr>
              <p:cNvPr id="132" name="Rectangle 29"/>
              <p:cNvSpPr>
                <a:spLocks noChangeArrowheads="1"/>
              </p:cNvSpPr>
              <p:nvPr/>
            </p:nvSpPr>
            <p:spPr bwMode="auto">
              <a:xfrm>
                <a:off x="2784" y="886"/>
                <a:ext cx="27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- 0.1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3" name="Rectangle 50"/>
              <p:cNvSpPr>
                <a:spLocks noChangeArrowheads="1"/>
              </p:cNvSpPr>
              <p:nvPr/>
            </p:nvSpPr>
            <p:spPr bwMode="auto">
              <a:xfrm>
                <a:off x="1088" y="886"/>
                <a:ext cx="472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Matches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2" name="Group 101"/>
            <p:cNvGrpSpPr>
              <a:grpSpLocks/>
            </p:cNvGrpSpPr>
            <p:nvPr/>
          </p:nvGrpSpPr>
          <p:grpSpPr bwMode="auto">
            <a:xfrm>
              <a:off x="1088" y="935"/>
              <a:ext cx="1966" cy="155"/>
              <a:chOff x="1088" y="1027"/>
              <a:chExt cx="1966" cy="155"/>
            </a:xfrm>
          </p:grpSpPr>
          <p:sp>
            <p:nvSpPr>
              <p:cNvPr id="90" name="Rectangle 30"/>
              <p:cNvSpPr>
                <a:spLocks noChangeArrowheads="1"/>
              </p:cNvSpPr>
              <p:nvPr/>
            </p:nvSpPr>
            <p:spPr bwMode="auto">
              <a:xfrm>
                <a:off x="2784" y="1027"/>
                <a:ext cx="27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- 0.1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1" name="Rectangle 51"/>
              <p:cNvSpPr>
                <a:spLocks noChangeArrowheads="1"/>
              </p:cNvSpPr>
              <p:nvPr/>
            </p:nvSpPr>
            <p:spPr bwMode="auto">
              <a:xfrm>
                <a:off x="1088" y="1027"/>
                <a:ext cx="606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Toothpicks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3" name="Group 102"/>
            <p:cNvGrpSpPr>
              <a:grpSpLocks/>
            </p:cNvGrpSpPr>
            <p:nvPr/>
          </p:nvGrpSpPr>
          <p:grpSpPr bwMode="auto">
            <a:xfrm>
              <a:off x="1088" y="1103"/>
              <a:ext cx="1966" cy="155"/>
              <a:chOff x="1088" y="1167"/>
              <a:chExt cx="1966" cy="155"/>
            </a:xfrm>
          </p:grpSpPr>
          <p:sp>
            <p:nvSpPr>
              <p:cNvPr id="88" name="Rectangle 31"/>
              <p:cNvSpPr>
                <a:spLocks noChangeArrowheads="1"/>
              </p:cNvSpPr>
              <p:nvPr/>
            </p:nvSpPr>
            <p:spPr bwMode="auto">
              <a:xfrm>
                <a:off x="2784" y="1167"/>
                <a:ext cx="27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- 0.1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9" name="Rectangle 52"/>
              <p:cNvSpPr>
                <a:spLocks noChangeArrowheads="1"/>
              </p:cNvSpPr>
              <p:nvPr/>
            </p:nvSpPr>
            <p:spPr bwMode="auto">
              <a:xfrm>
                <a:off x="1088" y="1167"/>
                <a:ext cx="124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Airline travel </a:t>
                </a:r>
                <a:r>
                  <a:rPr lang="en-US" sz="14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(short run)</a:t>
                </a:r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p:grpSp>
        <p:grpSp>
          <p:nvGrpSpPr>
            <p:cNvPr id="54" name="Group 103"/>
            <p:cNvGrpSpPr>
              <a:grpSpLocks/>
            </p:cNvGrpSpPr>
            <p:nvPr/>
          </p:nvGrpSpPr>
          <p:grpSpPr bwMode="auto">
            <a:xfrm>
              <a:off x="1088" y="1271"/>
              <a:ext cx="1966" cy="155"/>
              <a:chOff x="1088" y="1308"/>
              <a:chExt cx="1966" cy="155"/>
            </a:xfrm>
          </p:grpSpPr>
          <p:sp>
            <p:nvSpPr>
              <p:cNvPr id="86" name="Rectangle 32"/>
              <p:cNvSpPr>
                <a:spLocks noChangeArrowheads="1"/>
              </p:cNvSpPr>
              <p:nvPr/>
            </p:nvSpPr>
            <p:spPr bwMode="auto">
              <a:xfrm>
                <a:off x="2784" y="1308"/>
                <a:ext cx="27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- 0.2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" name="Rectangle 53"/>
              <p:cNvSpPr>
                <a:spLocks noChangeArrowheads="1"/>
              </p:cNvSpPr>
              <p:nvPr/>
            </p:nvSpPr>
            <p:spPr bwMode="auto">
              <a:xfrm>
                <a:off x="1088" y="1308"/>
                <a:ext cx="1005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Gasoline </a:t>
                </a:r>
                <a:r>
                  <a:rPr lang="en-US" sz="14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(short run)</a:t>
                </a:r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p:grpSp>
        <p:grpSp>
          <p:nvGrpSpPr>
            <p:cNvPr id="55" name="Group 104"/>
            <p:cNvGrpSpPr>
              <a:grpSpLocks/>
            </p:cNvGrpSpPr>
            <p:nvPr/>
          </p:nvGrpSpPr>
          <p:grpSpPr bwMode="auto">
            <a:xfrm>
              <a:off x="1088" y="1438"/>
              <a:ext cx="1966" cy="155"/>
              <a:chOff x="1088" y="1449"/>
              <a:chExt cx="1966" cy="155"/>
            </a:xfrm>
          </p:grpSpPr>
          <p:sp>
            <p:nvSpPr>
              <p:cNvPr id="84" name="Rectangle 33"/>
              <p:cNvSpPr>
                <a:spLocks noChangeArrowheads="1"/>
              </p:cNvSpPr>
              <p:nvPr/>
            </p:nvSpPr>
            <p:spPr bwMode="auto">
              <a:xfrm>
                <a:off x="2784" y="1449"/>
                <a:ext cx="27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- 0.7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5" name="Rectangle 54"/>
              <p:cNvSpPr>
                <a:spLocks noChangeArrowheads="1"/>
              </p:cNvSpPr>
              <p:nvPr/>
            </p:nvSpPr>
            <p:spPr bwMode="auto">
              <a:xfrm>
                <a:off x="1088" y="1449"/>
                <a:ext cx="979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Gasoline </a:t>
                </a:r>
                <a:r>
                  <a:rPr lang="en-US" sz="14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(long run)</a:t>
                </a:r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p:grpSp>
        <p:grpSp>
          <p:nvGrpSpPr>
            <p:cNvPr id="56" name="Group 105"/>
            <p:cNvGrpSpPr>
              <a:grpSpLocks/>
            </p:cNvGrpSpPr>
            <p:nvPr/>
          </p:nvGrpSpPr>
          <p:grpSpPr bwMode="auto">
            <a:xfrm>
              <a:off x="1088" y="1606"/>
              <a:ext cx="1930" cy="155"/>
              <a:chOff x="1088" y="1590"/>
              <a:chExt cx="1930" cy="155"/>
            </a:xfrm>
          </p:grpSpPr>
          <p:sp>
            <p:nvSpPr>
              <p:cNvPr id="82" name="Rectangle 34"/>
              <p:cNvSpPr>
                <a:spLocks noChangeArrowheads="1"/>
              </p:cNvSpPr>
              <p:nvPr/>
            </p:nvSpPr>
            <p:spPr bwMode="auto">
              <a:xfrm>
                <a:off x="2781" y="1590"/>
                <a:ext cx="237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- 0.1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" name="Rectangle 55"/>
              <p:cNvSpPr>
                <a:spLocks noChangeArrowheads="1"/>
              </p:cNvSpPr>
              <p:nvPr/>
            </p:nvSpPr>
            <p:spPr bwMode="auto">
              <a:xfrm>
                <a:off x="1088" y="1590"/>
                <a:ext cx="149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Natural gas, home </a:t>
                </a:r>
                <a:r>
                  <a:rPr lang="en-US" sz="14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(short run)</a:t>
                </a:r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p:grpSp>
        <p:grpSp>
          <p:nvGrpSpPr>
            <p:cNvPr id="57" name="Group 106"/>
            <p:cNvGrpSpPr>
              <a:grpSpLocks/>
            </p:cNvGrpSpPr>
            <p:nvPr/>
          </p:nvGrpSpPr>
          <p:grpSpPr bwMode="auto">
            <a:xfrm>
              <a:off x="1088" y="1774"/>
              <a:ext cx="1930" cy="155"/>
              <a:chOff x="1088" y="1717"/>
              <a:chExt cx="1930" cy="155"/>
            </a:xfrm>
          </p:grpSpPr>
          <p:sp>
            <p:nvSpPr>
              <p:cNvPr id="80" name="Rectangle 36"/>
              <p:cNvSpPr>
                <a:spLocks noChangeArrowheads="1"/>
              </p:cNvSpPr>
              <p:nvPr/>
            </p:nvSpPr>
            <p:spPr bwMode="auto">
              <a:xfrm>
                <a:off x="2781" y="1717"/>
                <a:ext cx="237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- 0.5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1" name="Rectangle 57"/>
              <p:cNvSpPr>
                <a:spLocks noChangeArrowheads="1"/>
              </p:cNvSpPr>
              <p:nvPr/>
            </p:nvSpPr>
            <p:spPr bwMode="auto">
              <a:xfrm>
                <a:off x="1088" y="1717"/>
                <a:ext cx="1465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Natural gas, home </a:t>
                </a:r>
                <a:r>
                  <a:rPr lang="en-US" sz="14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(long run)</a:t>
                </a:r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p:grpSp>
        <p:grpSp>
          <p:nvGrpSpPr>
            <p:cNvPr id="58" name="Group 107"/>
            <p:cNvGrpSpPr>
              <a:grpSpLocks/>
            </p:cNvGrpSpPr>
            <p:nvPr/>
          </p:nvGrpSpPr>
          <p:grpSpPr bwMode="auto">
            <a:xfrm>
              <a:off x="1088" y="1941"/>
              <a:ext cx="1966" cy="155"/>
              <a:chOff x="1088" y="1857"/>
              <a:chExt cx="1966" cy="155"/>
            </a:xfrm>
          </p:grpSpPr>
          <p:sp>
            <p:nvSpPr>
              <p:cNvPr id="78" name="Rectangle 38"/>
              <p:cNvSpPr>
                <a:spLocks noChangeArrowheads="1"/>
              </p:cNvSpPr>
              <p:nvPr/>
            </p:nvSpPr>
            <p:spPr bwMode="auto">
              <a:xfrm>
                <a:off x="2784" y="1857"/>
                <a:ext cx="27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- 0.3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9" name="Rectangle 59"/>
              <p:cNvSpPr>
                <a:spLocks noChangeArrowheads="1"/>
              </p:cNvSpPr>
              <p:nvPr/>
            </p:nvSpPr>
            <p:spPr bwMode="auto">
              <a:xfrm>
                <a:off x="1088" y="1857"/>
                <a:ext cx="382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Coffee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9" name="Group 108"/>
            <p:cNvGrpSpPr>
              <a:grpSpLocks/>
            </p:cNvGrpSpPr>
            <p:nvPr/>
          </p:nvGrpSpPr>
          <p:grpSpPr bwMode="auto">
            <a:xfrm>
              <a:off x="1088" y="2109"/>
              <a:ext cx="1930" cy="155"/>
              <a:chOff x="1088" y="1977"/>
              <a:chExt cx="1930" cy="155"/>
            </a:xfrm>
          </p:grpSpPr>
          <p:sp>
            <p:nvSpPr>
              <p:cNvPr id="76" name="Rectangle 39"/>
              <p:cNvSpPr>
                <a:spLocks noChangeArrowheads="1"/>
              </p:cNvSpPr>
              <p:nvPr/>
            </p:nvSpPr>
            <p:spPr bwMode="auto">
              <a:xfrm>
                <a:off x="2781" y="1977"/>
                <a:ext cx="237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- 0.5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7" name="Rectangle 60"/>
              <p:cNvSpPr>
                <a:spLocks noChangeArrowheads="1"/>
              </p:cNvSpPr>
              <p:nvPr/>
            </p:nvSpPr>
            <p:spPr bwMode="auto">
              <a:xfrm>
                <a:off x="1088" y="1977"/>
                <a:ext cx="104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Fish (cod), at home </a:t>
                </a:r>
              </a:p>
            </p:txBody>
          </p:sp>
        </p:grpSp>
        <p:grpSp>
          <p:nvGrpSpPr>
            <p:cNvPr id="60" name="Group 109"/>
            <p:cNvGrpSpPr>
              <a:grpSpLocks/>
            </p:cNvGrpSpPr>
            <p:nvPr/>
          </p:nvGrpSpPr>
          <p:grpSpPr bwMode="auto">
            <a:xfrm>
              <a:off x="1088" y="2277"/>
              <a:ext cx="1930" cy="155"/>
              <a:chOff x="1088" y="2121"/>
              <a:chExt cx="1930" cy="155"/>
            </a:xfrm>
          </p:grpSpPr>
          <p:sp>
            <p:nvSpPr>
              <p:cNvPr id="74" name="Rectangle 41"/>
              <p:cNvSpPr>
                <a:spLocks noChangeArrowheads="1"/>
              </p:cNvSpPr>
              <p:nvPr/>
            </p:nvSpPr>
            <p:spPr bwMode="auto">
              <a:xfrm>
                <a:off x="2781" y="2121"/>
                <a:ext cx="237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- 0.5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5" name="Rectangle 62"/>
              <p:cNvSpPr>
                <a:spLocks noChangeArrowheads="1"/>
              </p:cNvSpPr>
              <p:nvPr/>
            </p:nvSpPr>
            <p:spPr bwMode="auto">
              <a:xfrm>
                <a:off x="1088" y="2121"/>
                <a:ext cx="1459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Tobacco products </a:t>
                </a:r>
                <a:r>
                  <a:rPr lang="en-US" sz="14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(short run)</a:t>
                </a:r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p:grpSp>
        <p:grpSp>
          <p:nvGrpSpPr>
            <p:cNvPr id="62" name="Group 110"/>
            <p:cNvGrpSpPr>
              <a:grpSpLocks/>
            </p:cNvGrpSpPr>
            <p:nvPr/>
          </p:nvGrpSpPr>
          <p:grpSpPr bwMode="auto">
            <a:xfrm>
              <a:off x="1088" y="2444"/>
              <a:ext cx="1966" cy="155"/>
              <a:chOff x="1088" y="2279"/>
              <a:chExt cx="1966" cy="155"/>
            </a:xfrm>
          </p:grpSpPr>
          <p:sp>
            <p:nvSpPr>
              <p:cNvPr id="72" name="Rectangle 43"/>
              <p:cNvSpPr>
                <a:spLocks noChangeArrowheads="1"/>
              </p:cNvSpPr>
              <p:nvPr/>
            </p:nvSpPr>
            <p:spPr bwMode="auto">
              <a:xfrm>
                <a:off x="2784" y="2279"/>
                <a:ext cx="27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- 0.4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3" name="Rectangle 64"/>
              <p:cNvSpPr>
                <a:spLocks noChangeArrowheads="1"/>
              </p:cNvSpPr>
              <p:nvPr/>
            </p:nvSpPr>
            <p:spPr bwMode="auto">
              <a:xfrm>
                <a:off x="1088" y="2279"/>
                <a:ext cx="1289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Legal services </a:t>
                </a:r>
                <a:r>
                  <a:rPr lang="en-US" sz="14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(short run)</a:t>
                </a:r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p:grpSp>
        <p:grpSp>
          <p:nvGrpSpPr>
            <p:cNvPr id="63" name="Group 111"/>
            <p:cNvGrpSpPr>
              <a:grpSpLocks/>
            </p:cNvGrpSpPr>
            <p:nvPr/>
          </p:nvGrpSpPr>
          <p:grpSpPr bwMode="auto">
            <a:xfrm>
              <a:off x="1088" y="2612"/>
              <a:ext cx="1966" cy="155"/>
              <a:chOff x="1088" y="2420"/>
              <a:chExt cx="1966" cy="155"/>
            </a:xfrm>
          </p:grpSpPr>
          <p:sp>
            <p:nvSpPr>
              <p:cNvPr id="70" name="Rectangle 44"/>
              <p:cNvSpPr>
                <a:spLocks noChangeArrowheads="1"/>
              </p:cNvSpPr>
              <p:nvPr/>
            </p:nvSpPr>
            <p:spPr bwMode="auto">
              <a:xfrm>
                <a:off x="2784" y="2420"/>
                <a:ext cx="27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- 0.6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" name="Rectangle 65"/>
              <p:cNvSpPr>
                <a:spLocks noChangeArrowheads="1"/>
              </p:cNvSpPr>
              <p:nvPr/>
            </p:nvSpPr>
            <p:spPr bwMode="auto">
              <a:xfrm>
                <a:off x="1088" y="2420"/>
                <a:ext cx="987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Physician services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4" name="Group 112"/>
            <p:cNvGrpSpPr>
              <a:grpSpLocks/>
            </p:cNvGrpSpPr>
            <p:nvPr/>
          </p:nvGrpSpPr>
          <p:grpSpPr bwMode="auto">
            <a:xfrm>
              <a:off x="1088" y="2780"/>
              <a:ext cx="1966" cy="155"/>
              <a:chOff x="1088" y="2561"/>
              <a:chExt cx="1966" cy="155"/>
            </a:xfrm>
          </p:grpSpPr>
          <p:sp>
            <p:nvSpPr>
              <p:cNvPr id="68" name="Rectangle 45"/>
              <p:cNvSpPr>
                <a:spLocks noChangeArrowheads="1"/>
              </p:cNvSpPr>
              <p:nvPr/>
            </p:nvSpPr>
            <p:spPr bwMode="auto">
              <a:xfrm>
                <a:off x="2784" y="2561"/>
                <a:ext cx="27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- 0.6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9" name="Rectangle 66"/>
              <p:cNvSpPr>
                <a:spLocks noChangeArrowheads="1"/>
              </p:cNvSpPr>
              <p:nvPr/>
            </p:nvSpPr>
            <p:spPr bwMode="auto">
              <a:xfrm>
                <a:off x="1088" y="2561"/>
                <a:ext cx="773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Taxi </a:t>
                </a:r>
                <a:r>
                  <a:rPr lang="en-US" sz="14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(short run)</a:t>
                </a:r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p:grpSp>
        <p:grpSp>
          <p:nvGrpSpPr>
            <p:cNvPr id="65" name="Group 113"/>
            <p:cNvGrpSpPr>
              <a:grpSpLocks/>
            </p:cNvGrpSpPr>
            <p:nvPr/>
          </p:nvGrpSpPr>
          <p:grpSpPr bwMode="auto">
            <a:xfrm>
              <a:off x="1088" y="2947"/>
              <a:ext cx="1930" cy="155"/>
              <a:chOff x="1088" y="2701"/>
              <a:chExt cx="1930" cy="155"/>
            </a:xfrm>
          </p:grpSpPr>
          <p:sp>
            <p:nvSpPr>
              <p:cNvPr id="66" name="Rectangle 46"/>
              <p:cNvSpPr>
                <a:spLocks noChangeArrowheads="1"/>
              </p:cNvSpPr>
              <p:nvPr/>
            </p:nvSpPr>
            <p:spPr bwMode="auto">
              <a:xfrm>
                <a:off x="2781" y="2701"/>
                <a:ext cx="237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- 0.2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" name="Rectangle 67"/>
              <p:cNvSpPr>
                <a:spLocks noChangeArrowheads="1"/>
              </p:cNvSpPr>
              <p:nvPr/>
            </p:nvSpPr>
            <p:spPr bwMode="auto">
              <a:xfrm>
                <a:off x="1088" y="2701"/>
                <a:ext cx="1188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Automobiles </a:t>
                </a:r>
                <a:r>
                  <a:rPr lang="en-US" sz="14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(long run)</a:t>
                </a:r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p:grpSp>
      </p:grpSp>
      <p:grpSp>
        <p:nvGrpSpPr>
          <p:cNvPr id="136" name="Group 130"/>
          <p:cNvGrpSpPr>
            <a:grpSpLocks/>
          </p:cNvGrpSpPr>
          <p:nvPr/>
        </p:nvGrpSpPr>
        <p:grpSpPr bwMode="auto">
          <a:xfrm>
            <a:off x="4113372" y="1303779"/>
            <a:ext cx="3903663" cy="2379663"/>
            <a:chOff x="3224" y="432"/>
            <a:chExt cx="2459" cy="1499"/>
          </a:xfrm>
        </p:grpSpPr>
        <p:sp>
          <p:nvSpPr>
            <p:cNvPr id="137" name="Rectangle 68"/>
            <p:cNvSpPr>
              <a:spLocks noChangeArrowheads="1"/>
            </p:cNvSpPr>
            <p:nvPr/>
          </p:nvSpPr>
          <p:spPr bwMode="auto">
            <a:xfrm>
              <a:off x="3224" y="432"/>
              <a:ext cx="17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Approximately Unitary Elasticity </a:t>
              </a:r>
            </a:p>
          </p:txBody>
        </p:sp>
        <p:grpSp>
          <p:nvGrpSpPr>
            <p:cNvPr id="138" name="Group 114"/>
            <p:cNvGrpSpPr>
              <a:grpSpLocks/>
            </p:cNvGrpSpPr>
            <p:nvPr/>
          </p:nvGrpSpPr>
          <p:grpSpPr bwMode="auto">
            <a:xfrm>
              <a:off x="3388" y="600"/>
              <a:ext cx="2295" cy="155"/>
              <a:chOff x="3388" y="741"/>
              <a:chExt cx="2295" cy="155"/>
            </a:xfrm>
          </p:grpSpPr>
          <p:sp>
            <p:nvSpPr>
              <p:cNvPr id="160" name="Rectangle 7"/>
              <p:cNvSpPr>
                <a:spLocks noChangeArrowheads="1"/>
              </p:cNvSpPr>
              <p:nvPr/>
            </p:nvSpPr>
            <p:spPr bwMode="auto">
              <a:xfrm>
                <a:off x="5413" y="741"/>
                <a:ext cx="27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- 0.9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1" name="Rectangle 71"/>
              <p:cNvSpPr>
                <a:spLocks noChangeArrowheads="1"/>
              </p:cNvSpPr>
              <p:nvPr/>
            </p:nvSpPr>
            <p:spPr bwMode="auto">
              <a:xfrm>
                <a:off x="3388" y="741"/>
                <a:ext cx="421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Movies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39" name="Group 115"/>
            <p:cNvGrpSpPr>
              <a:grpSpLocks/>
            </p:cNvGrpSpPr>
            <p:nvPr/>
          </p:nvGrpSpPr>
          <p:grpSpPr bwMode="auto">
            <a:xfrm>
              <a:off x="3388" y="768"/>
              <a:ext cx="2259" cy="155"/>
              <a:chOff x="3388" y="882"/>
              <a:chExt cx="2259" cy="155"/>
            </a:xfrm>
          </p:grpSpPr>
          <p:sp>
            <p:nvSpPr>
              <p:cNvPr id="158" name="Rectangle 8"/>
              <p:cNvSpPr>
                <a:spLocks noChangeArrowheads="1"/>
              </p:cNvSpPr>
              <p:nvPr/>
            </p:nvSpPr>
            <p:spPr bwMode="auto">
              <a:xfrm>
                <a:off x="5410" y="882"/>
                <a:ext cx="237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- 1.2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9" name="Rectangle 72"/>
              <p:cNvSpPr>
                <a:spLocks noChangeArrowheads="1"/>
              </p:cNvSpPr>
              <p:nvPr/>
            </p:nvSpPr>
            <p:spPr bwMode="auto">
              <a:xfrm>
                <a:off x="3388" y="882"/>
                <a:ext cx="1773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Homes, owner occupied </a:t>
                </a:r>
                <a:r>
                  <a:rPr lang="en-US" sz="14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(long run)</a:t>
                </a:r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p:grpSp>
        <p:grpSp>
          <p:nvGrpSpPr>
            <p:cNvPr id="140" name="Group 116"/>
            <p:cNvGrpSpPr>
              <a:grpSpLocks/>
            </p:cNvGrpSpPr>
            <p:nvPr/>
          </p:nvGrpSpPr>
          <p:grpSpPr bwMode="auto">
            <a:xfrm>
              <a:off x="3388" y="936"/>
              <a:ext cx="2259" cy="155"/>
              <a:chOff x="3388" y="1001"/>
              <a:chExt cx="2259" cy="155"/>
            </a:xfrm>
          </p:grpSpPr>
          <p:sp>
            <p:nvSpPr>
              <p:cNvPr id="156" name="Rectangle 10"/>
              <p:cNvSpPr>
                <a:spLocks noChangeArrowheads="1"/>
              </p:cNvSpPr>
              <p:nvPr/>
            </p:nvSpPr>
            <p:spPr bwMode="auto">
              <a:xfrm>
                <a:off x="5410" y="1001"/>
                <a:ext cx="237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- 0.9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7" name="Rectangle 74"/>
              <p:cNvSpPr>
                <a:spLocks noChangeArrowheads="1"/>
              </p:cNvSpPr>
              <p:nvPr/>
            </p:nvSpPr>
            <p:spPr bwMode="auto">
              <a:xfrm>
                <a:off x="3388" y="1001"/>
                <a:ext cx="1446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Shellfish </a:t>
                </a:r>
                <a:r>
                  <a:rPr lang="en-US" sz="14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(consumed at home) </a:t>
                </a:r>
              </a:p>
            </p:txBody>
          </p:sp>
        </p:grpSp>
        <p:grpSp>
          <p:nvGrpSpPr>
            <p:cNvPr id="141" name="Group 117"/>
            <p:cNvGrpSpPr>
              <a:grpSpLocks/>
            </p:cNvGrpSpPr>
            <p:nvPr/>
          </p:nvGrpSpPr>
          <p:grpSpPr bwMode="auto">
            <a:xfrm>
              <a:off x="3388" y="1104"/>
              <a:ext cx="2259" cy="155"/>
              <a:chOff x="3388" y="1125"/>
              <a:chExt cx="2259" cy="155"/>
            </a:xfrm>
          </p:grpSpPr>
          <p:sp>
            <p:nvSpPr>
              <p:cNvPr id="154" name="Rectangle 12"/>
              <p:cNvSpPr>
                <a:spLocks noChangeArrowheads="1"/>
              </p:cNvSpPr>
              <p:nvPr/>
            </p:nvSpPr>
            <p:spPr bwMode="auto">
              <a:xfrm>
                <a:off x="5410" y="1125"/>
                <a:ext cx="237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- 1.1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5" name="Rectangle 76"/>
              <p:cNvSpPr>
                <a:spLocks noChangeArrowheads="1"/>
              </p:cNvSpPr>
              <p:nvPr/>
            </p:nvSpPr>
            <p:spPr bwMode="auto">
              <a:xfrm>
                <a:off x="3388" y="1125"/>
                <a:ext cx="138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Oysters </a:t>
                </a:r>
                <a:r>
                  <a:rPr lang="en-US" sz="14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(consumed at home)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42" name="Group 118"/>
            <p:cNvGrpSpPr>
              <a:grpSpLocks/>
            </p:cNvGrpSpPr>
            <p:nvPr/>
          </p:nvGrpSpPr>
          <p:grpSpPr bwMode="auto">
            <a:xfrm>
              <a:off x="3388" y="1272"/>
              <a:ext cx="2295" cy="155"/>
              <a:chOff x="3388" y="1252"/>
              <a:chExt cx="2295" cy="155"/>
            </a:xfrm>
          </p:grpSpPr>
          <p:sp>
            <p:nvSpPr>
              <p:cNvPr id="152" name="Rectangle 14"/>
              <p:cNvSpPr>
                <a:spLocks noChangeArrowheads="1"/>
              </p:cNvSpPr>
              <p:nvPr/>
            </p:nvSpPr>
            <p:spPr bwMode="auto">
              <a:xfrm>
                <a:off x="5413" y="1252"/>
                <a:ext cx="27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- 1.1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3" name="Rectangle 78"/>
              <p:cNvSpPr>
                <a:spLocks noChangeArrowheads="1"/>
              </p:cNvSpPr>
              <p:nvPr/>
            </p:nvSpPr>
            <p:spPr bwMode="auto">
              <a:xfrm>
                <a:off x="3388" y="1252"/>
                <a:ext cx="936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Private education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43" name="Group 119"/>
            <p:cNvGrpSpPr>
              <a:grpSpLocks/>
            </p:cNvGrpSpPr>
            <p:nvPr/>
          </p:nvGrpSpPr>
          <p:grpSpPr bwMode="auto">
            <a:xfrm>
              <a:off x="3388" y="1440"/>
              <a:ext cx="2295" cy="155"/>
              <a:chOff x="3388" y="1393"/>
              <a:chExt cx="2295" cy="155"/>
            </a:xfrm>
          </p:grpSpPr>
          <p:sp>
            <p:nvSpPr>
              <p:cNvPr id="150" name="Rectangle 15"/>
              <p:cNvSpPr>
                <a:spLocks noChangeArrowheads="1"/>
              </p:cNvSpPr>
              <p:nvPr/>
            </p:nvSpPr>
            <p:spPr bwMode="auto">
              <a:xfrm>
                <a:off x="5413" y="1393"/>
                <a:ext cx="27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- 0.9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1" name="Rectangle 79"/>
              <p:cNvSpPr>
                <a:spLocks noChangeArrowheads="1"/>
              </p:cNvSpPr>
              <p:nvPr/>
            </p:nvSpPr>
            <p:spPr bwMode="auto">
              <a:xfrm>
                <a:off x="3388" y="1393"/>
                <a:ext cx="774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Tires </a:t>
                </a:r>
                <a:r>
                  <a:rPr lang="en-US" sz="14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(short run)</a:t>
                </a:r>
              </a:p>
            </p:txBody>
          </p:sp>
        </p:grpSp>
        <p:grpSp>
          <p:nvGrpSpPr>
            <p:cNvPr id="144" name="Group 120"/>
            <p:cNvGrpSpPr>
              <a:grpSpLocks/>
            </p:cNvGrpSpPr>
            <p:nvPr/>
          </p:nvGrpSpPr>
          <p:grpSpPr bwMode="auto">
            <a:xfrm>
              <a:off x="3388" y="1608"/>
              <a:ext cx="2295" cy="155"/>
              <a:chOff x="3388" y="1534"/>
              <a:chExt cx="2295" cy="155"/>
            </a:xfrm>
          </p:grpSpPr>
          <p:sp>
            <p:nvSpPr>
              <p:cNvPr id="148" name="Rectangle 16"/>
              <p:cNvSpPr>
                <a:spLocks noChangeArrowheads="1"/>
              </p:cNvSpPr>
              <p:nvPr/>
            </p:nvSpPr>
            <p:spPr bwMode="auto">
              <a:xfrm>
                <a:off x="5413" y="1534"/>
                <a:ext cx="27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- 1.2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9" name="Rectangle 80"/>
              <p:cNvSpPr>
                <a:spLocks noChangeArrowheads="1"/>
              </p:cNvSpPr>
              <p:nvPr/>
            </p:nvSpPr>
            <p:spPr bwMode="auto">
              <a:xfrm>
                <a:off x="3388" y="1534"/>
                <a:ext cx="781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Tires </a:t>
                </a:r>
                <a:r>
                  <a:rPr lang="en-US" sz="14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(long run)</a:t>
                </a:r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p:grpSp>
        <p:grpSp>
          <p:nvGrpSpPr>
            <p:cNvPr id="145" name="Group 121"/>
            <p:cNvGrpSpPr>
              <a:grpSpLocks/>
            </p:cNvGrpSpPr>
            <p:nvPr/>
          </p:nvGrpSpPr>
          <p:grpSpPr bwMode="auto">
            <a:xfrm>
              <a:off x="3388" y="1776"/>
              <a:ext cx="2259" cy="155"/>
              <a:chOff x="3388" y="1675"/>
              <a:chExt cx="2259" cy="155"/>
            </a:xfrm>
          </p:grpSpPr>
          <p:sp>
            <p:nvSpPr>
              <p:cNvPr id="146" name="Rectangle 17"/>
              <p:cNvSpPr>
                <a:spLocks noChangeArrowheads="1"/>
              </p:cNvSpPr>
              <p:nvPr/>
            </p:nvSpPr>
            <p:spPr bwMode="auto">
              <a:xfrm>
                <a:off x="5410" y="1675"/>
                <a:ext cx="237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- 1.2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7" name="Rectangle 81"/>
              <p:cNvSpPr>
                <a:spLocks noChangeArrowheads="1"/>
              </p:cNvSpPr>
              <p:nvPr/>
            </p:nvSpPr>
            <p:spPr bwMode="auto">
              <a:xfrm>
                <a:off x="3388" y="1675"/>
                <a:ext cx="1598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Radio and television receivers </a:t>
                </a:r>
              </a:p>
            </p:txBody>
          </p:sp>
        </p:grpSp>
      </p:grpSp>
      <p:grpSp>
        <p:nvGrpSpPr>
          <p:cNvPr id="162" name="Group 131"/>
          <p:cNvGrpSpPr>
            <a:grpSpLocks/>
          </p:cNvGrpSpPr>
          <p:nvPr/>
        </p:nvGrpSpPr>
        <p:grpSpPr bwMode="auto">
          <a:xfrm>
            <a:off x="4113372" y="3794059"/>
            <a:ext cx="3957638" cy="2062162"/>
            <a:chOff x="3224" y="2041"/>
            <a:chExt cx="2493" cy="1299"/>
          </a:xfrm>
        </p:grpSpPr>
        <p:sp>
          <p:nvSpPr>
            <p:cNvPr id="163" name="Rectangle 83"/>
            <p:cNvSpPr>
              <a:spLocks noChangeArrowheads="1"/>
            </p:cNvSpPr>
            <p:nvPr/>
          </p:nvSpPr>
          <p:spPr bwMode="auto">
            <a:xfrm>
              <a:off x="3224" y="2041"/>
              <a:ext cx="36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Elastic</a:t>
              </a:r>
              <a:endParaRPr lang="en-US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64" name="Group 122"/>
            <p:cNvGrpSpPr>
              <a:grpSpLocks/>
            </p:cNvGrpSpPr>
            <p:nvPr/>
          </p:nvGrpSpPr>
          <p:grpSpPr bwMode="auto">
            <a:xfrm>
              <a:off x="3388" y="2208"/>
              <a:ext cx="2298" cy="155"/>
              <a:chOff x="3388" y="2341"/>
              <a:chExt cx="2298" cy="155"/>
            </a:xfrm>
          </p:grpSpPr>
          <p:sp>
            <p:nvSpPr>
              <p:cNvPr id="183" name="Rectangle 20"/>
              <p:cNvSpPr>
                <a:spLocks noChangeArrowheads="1"/>
              </p:cNvSpPr>
              <p:nvPr/>
            </p:nvSpPr>
            <p:spPr bwMode="auto">
              <a:xfrm>
                <a:off x="5416" y="2341"/>
                <a:ext cx="27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- 2.3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4" name="Rectangle 85"/>
              <p:cNvSpPr>
                <a:spLocks noChangeArrowheads="1"/>
              </p:cNvSpPr>
              <p:nvPr/>
            </p:nvSpPr>
            <p:spPr bwMode="auto">
              <a:xfrm>
                <a:off x="3388" y="2341"/>
                <a:ext cx="922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Restaurant meals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65" name="Group 123"/>
            <p:cNvGrpSpPr>
              <a:grpSpLocks/>
            </p:cNvGrpSpPr>
            <p:nvPr/>
          </p:nvGrpSpPr>
          <p:grpSpPr bwMode="auto">
            <a:xfrm>
              <a:off x="3388" y="2371"/>
              <a:ext cx="2296" cy="155"/>
              <a:chOff x="3388" y="2481"/>
              <a:chExt cx="2296" cy="155"/>
            </a:xfrm>
          </p:grpSpPr>
          <p:sp>
            <p:nvSpPr>
              <p:cNvPr id="181" name="Rectangle 21"/>
              <p:cNvSpPr>
                <a:spLocks noChangeArrowheads="1"/>
              </p:cNvSpPr>
              <p:nvPr/>
            </p:nvSpPr>
            <p:spPr bwMode="auto">
              <a:xfrm>
                <a:off x="5414" y="2481"/>
                <a:ext cx="27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- 4.0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2" name="Rectangle 86"/>
              <p:cNvSpPr>
                <a:spLocks noChangeArrowheads="1"/>
              </p:cNvSpPr>
              <p:nvPr/>
            </p:nvSpPr>
            <p:spPr bwMode="auto">
              <a:xfrm>
                <a:off x="3388" y="2481"/>
                <a:ext cx="125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Foreign travel </a:t>
                </a:r>
                <a:r>
                  <a:rPr lang="en-US" sz="14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(long run)</a:t>
                </a:r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p:grpSp>
        <p:grpSp>
          <p:nvGrpSpPr>
            <p:cNvPr id="166" name="Group 124"/>
            <p:cNvGrpSpPr>
              <a:grpSpLocks/>
            </p:cNvGrpSpPr>
            <p:nvPr/>
          </p:nvGrpSpPr>
          <p:grpSpPr bwMode="auto">
            <a:xfrm>
              <a:off x="3388" y="2534"/>
              <a:ext cx="2296" cy="155"/>
              <a:chOff x="3388" y="2622"/>
              <a:chExt cx="2296" cy="155"/>
            </a:xfrm>
          </p:grpSpPr>
          <p:sp>
            <p:nvSpPr>
              <p:cNvPr id="179" name="Rectangle 22"/>
              <p:cNvSpPr>
                <a:spLocks noChangeArrowheads="1"/>
              </p:cNvSpPr>
              <p:nvPr/>
            </p:nvSpPr>
            <p:spPr bwMode="auto">
              <a:xfrm>
                <a:off x="5414" y="2622"/>
                <a:ext cx="27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- 2.4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0" name="Rectangle 87"/>
              <p:cNvSpPr>
                <a:spLocks noChangeArrowheads="1"/>
              </p:cNvSpPr>
              <p:nvPr/>
            </p:nvSpPr>
            <p:spPr bwMode="auto">
              <a:xfrm>
                <a:off x="3388" y="2622"/>
                <a:ext cx="1215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Airline travel </a:t>
                </a:r>
                <a:r>
                  <a:rPr lang="en-US" sz="14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(long run)</a:t>
                </a:r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p:grpSp>
        <p:grpSp>
          <p:nvGrpSpPr>
            <p:cNvPr id="167" name="Group 125"/>
            <p:cNvGrpSpPr>
              <a:grpSpLocks/>
            </p:cNvGrpSpPr>
            <p:nvPr/>
          </p:nvGrpSpPr>
          <p:grpSpPr bwMode="auto">
            <a:xfrm>
              <a:off x="3388" y="2697"/>
              <a:ext cx="2296" cy="155"/>
              <a:chOff x="3388" y="2763"/>
              <a:chExt cx="2296" cy="155"/>
            </a:xfrm>
          </p:grpSpPr>
          <p:sp>
            <p:nvSpPr>
              <p:cNvPr id="177" name="Rectangle 23"/>
              <p:cNvSpPr>
                <a:spLocks noChangeArrowheads="1"/>
              </p:cNvSpPr>
              <p:nvPr/>
            </p:nvSpPr>
            <p:spPr bwMode="auto">
              <a:xfrm>
                <a:off x="5414" y="2763"/>
                <a:ext cx="27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- 2.8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8" name="Rectangle 88"/>
              <p:cNvSpPr>
                <a:spLocks noChangeArrowheads="1"/>
              </p:cNvSpPr>
              <p:nvPr/>
            </p:nvSpPr>
            <p:spPr bwMode="auto">
              <a:xfrm>
                <a:off x="3388" y="2763"/>
                <a:ext cx="903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Fresh green peas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68" name="Group 126"/>
            <p:cNvGrpSpPr>
              <a:grpSpLocks/>
            </p:cNvGrpSpPr>
            <p:nvPr/>
          </p:nvGrpSpPr>
          <p:grpSpPr bwMode="auto">
            <a:xfrm>
              <a:off x="3388" y="2860"/>
              <a:ext cx="2329" cy="155"/>
              <a:chOff x="3388" y="2904"/>
              <a:chExt cx="2329" cy="155"/>
            </a:xfrm>
          </p:grpSpPr>
          <p:sp>
            <p:nvSpPr>
              <p:cNvPr id="175" name="Rectangle 24"/>
              <p:cNvSpPr>
                <a:spLocks noChangeArrowheads="1"/>
              </p:cNvSpPr>
              <p:nvPr/>
            </p:nvSpPr>
            <p:spPr bwMode="auto">
              <a:xfrm>
                <a:off x="5077" y="2904"/>
                <a:ext cx="64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- 1.2 to -1.5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6" name="Rectangle 89"/>
              <p:cNvSpPr>
                <a:spLocks noChangeArrowheads="1"/>
              </p:cNvSpPr>
              <p:nvPr/>
            </p:nvSpPr>
            <p:spPr bwMode="auto">
              <a:xfrm>
                <a:off x="3388" y="2904"/>
                <a:ext cx="1214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Automobiles </a:t>
                </a:r>
                <a:r>
                  <a:rPr lang="en-US" sz="14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(short run)</a:t>
                </a:r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p:grpSp>
        <p:grpSp>
          <p:nvGrpSpPr>
            <p:cNvPr id="169" name="Group 127"/>
            <p:cNvGrpSpPr>
              <a:grpSpLocks/>
            </p:cNvGrpSpPr>
            <p:nvPr/>
          </p:nvGrpSpPr>
          <p:grpSpPr bwMode="auto">
            <a:xfrm>
              <a:off x="3388" y="3023"/>
              <a:ext cx="2296" cy="155"/>
              <a:chOff x="3388" y="3045"/>
              <a:chExt cx="2296" cy="155"/>
            </a:xfrm>
          </p:grpSpPr>
          <p:sp>
            <p:nvSpPr>
              <p:cNvPr id="173" name="Rectangle 25"/>
              <p:cNvSpPr>
                <a:spLocks noChangeArrowheads="1"/>
              </p:cNvSpPr>
              <p:nvPr/>
            </p:nvSpPr>
            <p:spPr bwMode="auto">
              <a:xfrm>
                <a:off x="5414" y="3045"/>
                <a:ext cx="27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- 4.0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4" name="Rectangle 90"/>
              <p:cNvSpPr>
                <a:spLocks noChangeArrowheads="1"/>
              </p:cNvSpPr>
              <p:nvPr/>
            </p:nvSpPr>
            <p:spPr bwMode="auto">
              <a:xfrm>
                <a:off x="3388" y="3045"/>
                <a:ext cx="121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Chevrolet automobiles 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70" name="Group 128"/>
            <p:cNvGrpSpPr>
              <a:grpSpLocks/>
            </p:cNvGrpSpPr>
            <p:nvPr/>
          </p:nvGrpSpPr>
          <p:grpSpPr bwMode="auto">
            <a:xfrm>
              <a:off x="3388" y="3185"/>
              <a:ext cx="2260" cy="155"/>
              <a:chOff x="3388" y="3185"/>
              <a:chExt cx="2260" cy="155"/>
            </a:xfrm>
          </p:grpSpPr>
          <p:sp>
            <p:nvSpPr>
              <p:cNvPr id="171" name="Rectangle 26"/>
              <p:cNvSpPr>
                <a:spLocks noChangeArrowheads="1"/>
              </p:cNvSpPr>
              <p:nvPr/>
            </p:nvSpPr>
            <p:spPr bwMode="auto">
              <a:xfrm>
                <a:off x="5411" y="3185"/>
                <a:ext cx="237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- 4.6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2" name="Rectangle 91"/>
              <p:cNvSpPr>
                <a:spLocks noChangeArrowheads="1"/>
              </p:cNvSpPr>
              <p:nvPr/>
            </p:nvSpPr>
            <p:spPr bwMode="auto">
              <a:xfrm>
                <a:off x="3388" y="3185"/>
                <a:ext cx="789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Fresh tomatoes</a:t>
                </a:r>
                <a:endParaRPr lang="en-US" sz="28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2301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sz="3600" dirty="0"/>
              <a:t>How Demand Elasticity and Price Changes Affect Total Expenditures (or Revenues) </a:t>
            </a:r>
            <a:r>
              <a:rPr lang="en-US" sz="3600" dirty="0" smtClean="0"/>
              <a:t>on </a:t>
            </a:r>
            <a:r>
              <a:rPr lang="en-US" sz="3600" dirty="0"/>
              <a:t>a Product</a:t>
            </a:r>
          </a:p>
        </p:txBody>
      </p:sp>
    </p:spTree>
    <p:extLst>
      <p:ext uri="{BB962C8B-B14F-4D97-AF65-F5344CB8AC3E}">
        <p14:creationId xmlns:p14="http://schemas.microsoft.com/office/powerpoint/2010/main" val="217210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72770"/>
            <a:ext cx="8932985" cy="43434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46304"/>
            <a:ext cx="8904855" cy="1280160"/>
          </a:xfrm>
        </p:spPr>
        <p:txBody>
          <a:bodyPr/>
          <a:lstStyle/>
          <a:p>
            <a:r>
              <a:rPr lang="en-US" dirty="0"/>
              <a:t>Total Expenditures </a:t>
            </a:r>
            <a:br>
              <a:rPr lang="en-US" dirty="0"/>
            </a:br>
            <a:r>
              <a:rPr lang="en-US" dirty="0"/>
              <a:t>and Demand Elasticity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36194"/>
            <a:ext cx="8883750" cy="4498846"/>
          </a:xfrm>
        </p:spPr>
        <p:txBody>
          <a:bodyPr/>
          <a:lstStyle/>
          <a:p>
            <a:pPr marL="231775" indent="-231775"/>
            <a:r>
              <a:rPr lang="en-US" sz="2600" dirty="0" smtClean="0">
                <a:solidFill>
                  <a:srgbClr val="32302A"/>
                </a:solidFill>
              </a:rPr>
              <a:t>This </a:t>
            </a:r>
            <a:r>
              <a:rPr lang="en-US" sz="2600" dirty="0">
                <a:solidFill>
                  <a:srgbClr val="32302A"/>
                </a:solidFill>
              </a:rPr>
              <a:t>table </a:t>
            </a:r>
            <a:r>
              <a:rPr lang="en-US" sz="2600" dirty="0" smtClean="0">
                <a:solidFill>
                  <a:srgbClr val="32302A"/>
                </a:solidFill>
              </a:rPr>
              <a:t>summarizes </a:t>
            </a:r>
            <a:r>
              <a:rPr lang="en-US" sz="2600" dirty="0">
                <a:solidFill>
                  <a:srgbClr val="32302A"/>
                </a:solidFill>
              </a:rPr>
              <a:t>the </a:t>
            </a:r>
            <a:r>
              <a:rPr lang="en-US" sz="2600" dirty="0" smtClean="0">
                <a:solidFill>
                  <a:srgbClr val="32302A"/>
                </a:solidFill>
              </a:rPr>
              <a:t>relationship between </a:t>
            </a:r>
            <a:r>
              <a:rPr lang="en-US" sz="2600" dirty="0">
                <a:solidFill>
                  <a:srgbClr val="32302A"/>
                </a:solidFill>
              </a:rPr>
              <a:t>changes in price and </a:t>
            </a:r>
            <a:r>
              <a:rPr lang="en-US" sz="2600" dirty="0" smtClean="0">
                <a:solidFill>
                  <a:srgbClr val="32302A"/>
                </a:solidFill>
              </a:rPr>
              <a:t>changes in total expenditures for </a:t>
            </a:r>
            <a:r>
              <a:rPr lang="en-US" sz="2600" dirty="0">
                <a:solidFill>
                  <a:srgbClr val="32302A"/>
                </a:solidFill>
              </a:rPr>
              <a:t>demand curves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of </a:t>
            </a:r>
            <a:r>
              <a:rPr lang="en-US" sz="2600" dirty="0">
                <a:solidFill>
                  <a:srgbClr val="32302A"/>
                </a:solidFill>
              </a:rPr>
              <a:t>varying elasticity.</a:t>
            </a:r>
          </a:p>
        </p:txBody>
      </p:sp>
      <p:sp>
        <p:nvSpPr>
          <p:cNvPr id="5" name="Rectangle 31"/>
          <p:cNvSpPr>
            <a:spLocks noChangeArrowheads="1"/>
          </p:cNvSpPr>
          <p:nvPr/>
        </p:nvSpPr>
        <p:spPr bwMode="auto">
          <a:xfrm>
            <a:off x="320675" y="2970371"/>
            <a:ext cx="8305800" cy="2570162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bg2"/>
            </a:solidFill>
            <a:miter lim="800000"/>
            <a:headEnd/>
            <a:tailEnd type="non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30"/>
          <p:cNvSpPr>
            <a:spLocks noChangeShapeType="1"/>
          </p:cNvSpPr>
          <p:nvPr/>
        </p:nvSpPr>
        <p:spPr bwMode="auto">
          <a:xfrm>
            <a:off x="395288" y="4081621"/>
            <a:ext cx="8174037" cy="1587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6403485" y="3044983"/>
            <a:ext cx="2071080" cy="99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Impact of lower price</a:t>
            </a:r>
            <a:br>
              <a:rPr lang="en-US" sz="1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 total consumer</a:t>
            </a:r>
            <a:br>
              <a:rPr lang="en-US" sz="1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expenditures or a </a:t>
            </a:r>
            <a:br>
              <a:rPr lang="en-US" sz="1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firm’s total revenue</a:t>
            </a:r>
          </a:p>
        </p:txBody>
      </p: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6883400" y="4249892"/>
            <a:ext cx="1168400" cy="311149"/>
            <a:chOff x="4464" y="1514"/>
            <a:chExt cx="736" cy="196"/>
          </a:xfrm>
        </p:grpSpPr>
        <p:sp>
          <p:nvSpPr>
            <p:cNvPr id="9" name="Rectangle 27"/>
            <p:cNvSpPr>
              <a:spLocks noChangeArrowheads="1"/>
            </p:cNvSpPr>
            <p:nvPr/>
          </p:nvSpPr>
          <p:spPr bwMode="auto">
            <a:xfrm>
              <a:off x="4464" y="1536"/>
              <a:ext cx="54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increase </a:t>
              </a:r>
            </a:p>
          </p:txBody>
        </p:sp>
        <p:sp>
          <p:nvSpPr>
            <p:cNvPr id="10" name="AutoShape 33"/>
            <p:cNvSpPr>
              <a:spLocks noChangeArrowheads="1"/>
            </p:cNvSpPr>
            <p:nvPr/>
          </p:nvSpPr>
          <p:spPr bwMode="auto">
            <a:xfrm>
              <a:off x="5008" y="1514"/>
              <a:ext cx="192" cy="192"/>
            </a:xfrm>
            <a:prstGeom prst="upArrow">
              <a:avLst>
                <a:gd name="adj1" fmla="val 38333"/>
                <a:gd name="adj2" fmla="val 5902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6878638" y="5064288"/>
            <a:ext cx="1187450" cy="304801"/>
            <a:chOff x="4458" y="2027"/>
            <a:chExt cx="748" cy="192"/>
          </a:xfrm>
        </p:grpSpPr>
        <p:sp>
          <p:nvSpPr>
            <p:cNvPr id="12" name="Rectangle 36"/>
            <p:cNvSpPr>
              <a:spLocks noChangeArrowheads="1"/>
            </p:cNvSpPr>
            <p:nvPr/>
          </p:nvSpPr>
          <p:spPr bwMode="auto">
            <a:xfrm>
              <a:off x="4458" y="2037"/>
              <a:ext cx="53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decrease</a:t>
              </a:r>
            </a:p>
          </p:txBody>
        </p:sp>
        <p:sp>
          <p:nvSpPr>
            <p:cNvPr id="13" name="AutoShape 37"/>
            <p:cNvSpPr>
              <a:spLocks noChangeArrowheads="1"/>
            </p:cNvSpPr>
            <p:nvPr/>
          </p:nvSpPr>
          <p:spPr bwMode="auto">
            <a:xfrm flipV="1">
              <a:off x="5014" y="2027"/>
              <a:ext cx="192" cy="192"/>
            </a:xfrm>
            <a:prstGeom prst="upArrow">
              <a:avLst>
                <a:gd name="adj1" fmla="val 38333"/>
                <a:gd name="adj2" fmla="val 5902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i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6731000" y="4675346"/>
            <a:ext cx="1414463" cy="276225"/>
            <a:chOff x="2894" y="2030"/>
            <a:chExt cx="891" cy="174"/>
          </a:xfrm>
        </p:grpSpPr>
        <p:sp>
          <p:nvSpPr>
            <p:cNvPr id="15" name="Rectangle 42"/>
            <p:cNvSpPr>
              <a:spLocks noChangeArrowheads="1"/>
            </p:cNvSpPr>
            <p:nvPr/>
          </p:nvSpPr>
          <p:spPr bwMode="auto">
            <a:xfrm>
              <a:off x="2894" y="2030"/>
              <a:ext cx="80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-- unchanged</a:t>
              </a:r>
            </a:p>
          </p:txBody>
        </p:sp>
        <p:sp>
          <p:nvSpPr>
            <p:cNvPr id="16" name="Rectangle 43"/>
            <p:cNvSpPr>
              <a:spLocks noChangeArrowheads="1"/>
            </p:cNvSpPr>
            <p:nvPr/>
          </p:nvSpPr>
          <p:spPr bwMode="auto">
            <a:xfrm>
              <a:off x="3545" y="2031"/>
              <a:ext cx="2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 --</a:t>
              </a:r>
            </a:p>
          </p:txBody>
        </p:sp>
      </p:grp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15299" y="3540283"/>
            <a:ext cx="1442703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Price elasticity</a:t>
            </a:r>
            <a:br>
              <a:rPr lang="en-US" sz="1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demand </a:t>
            </a: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798513" y="4284821"/>
            <a:ext cx="704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Elastic </a:t>
            </a: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750888" y="5073808"/>
            <a:ext cx="812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Inelastic</a:t>
            </a:r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420688" y="4676933"/>
            <a:ext cx="1474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Unitary Elastic 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2087129" y="3292633"/>
            <a:ext cx="1731243" cy="747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Elasticity</a:t>
            </a:r>
            <a:br>
              <a:rPr lang="en-US" sz="1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coefficient</a:t>
            </a:r>
            <a:br>
              <a:rPr lang="en-US" sz="1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(in absolute value)</a:t>
            </a:r>
          </a:p>
        </p:txBody>
      </p:sp>
      <p:grpSp>
        <p:nvGrpSpPr>
          <p:cNvPr id="22" name="Group 64"/>
          <p:cNvGrpSpPr>
            <a:grpSpLocks/>
          </p:cNvGrpSpPr>
          <p:nvPr/>
        </p:nvGrpSpPr>
        <p:grpSpPr bwMode="auto">
          <a:xfrm>
            <a:off x="2670175" y="4183227"/>
            <a:ext cx="635000" cy="461964"/>
            <a:chOff x="1948" y="1467"/>
            <a:chExt cx="400" cy="291"/>
          </a:xfrm>
        </p:grpSpPr>
        <p:sp>
          <p:nvSpPr>
            <p:cNvPr id="23" name="Rectangle 13"/>
            <p:cNvSpPr>
              <a:spLocks noChangeArrowheads="1"/>
            </p:cNvSpPr>
            <p:nvPr/>
          </p:nvSpPr>
          <p:spPr bwMode="auto">
            <a:xfrm>
              <a:off x="1948" y="1528"/>
              <a:ext cx="30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 to  </a:t>
              </a:r>
            </a:p>
          </p:txBody>
        </p:sp>
        <p:sp>
          <p:nvSpPr>
            <p:cNvPr id="24" name="Text Box 32"/>
            <p:cNvSpPr txBox="1">
              <a:spLocks noChangeArrowheads="1"/>
            </p:cNvSpPr>
            <p:nvPr/>
          </p:nvSpPr>
          <p:spPr bwMode="auto">
            <a:xfrm>
              <a:off x="2156" y="1467"/>
              <a:ext cx="192" cy="291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400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Symbol" pitchFamily="-107" charset="2"/>
                </a:rPr>
                <a:t></a:t>
              </a:r>
              <a:endParaRPr kumimoji="0" lang="en-US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2692400" y="5073808"/>
            <a:ext cx="5386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 to 1</a:t>
            </a:r>
          </a:p>
        </p:txBody>
      </p: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2867025" y="4676933"/>
            <a:ext cx="171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4060056" y="3044983"/>
            <a:ext cx="2128788" cy="99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Impact of higher price </a:t>
            </a:r>
            <a:br>
              <a:rPr lang="en-US" sz="1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 total consumer</a:t>
            </a:r>
            <a:br>
              <a:rPr lang="en-US" sz="1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expenditures or a </a:t>
            </a:r>
            <a:br>
              <a:rPr lang="en-US" sz="1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firm’s total revenue</a:t>
            </a:r>
          </a:p>
        </p:txBody>
      </p:sp>
      <p:grpSp>
        <p:nvGrpSpPr>
          <p:cNvPr id="28" name="Group 53"/>
          <p:cNvGrpSpPr>
            <a:grpSpLocks/>
          </p:cNvGrpSpPr>
          <p:nvPr/>
        </p:nvGrpSpPr>
        <p:grpSpPr bwMode="auto">
          <a:xfrm>
            <a:off x="4573588" y="4259417"/>
            <a:ext cx="1185862" cy="304799"/>
            <a:chOff x="2914" y="1520"/>
            <a:chExt cx="747" cy="192"/>
          </a:xfrm>
        </p:grpSpPr>
        <p:sp>
          <p:nvSpPr>
            <p:cNvPr id="29" name="Rectangle 20"/>
            <p:cNvSpPr>
              <a:spLocks noChangeArrowheads="1"/>
            </p:cNvSpPr>
            <p:nvPr/>
          </p:nvSpPr>
          <p:spPr bwMode="auto">
            <a:xfrm>
              <a:off x="2914" y="1536"/>
              <a:ext cx="56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decrease </a:t>
              </a:r>
            </a:p>
          </p:txBody>
        </p:sp>
        <p:sp>
          <p:nvSpPr>
            <p:cNvPr id="30" name="AutoShape 34"/>
            <p:cNvSpPr>
              <a:spLocks noChangeArrowheads="1"/>
            </p:cNvSpPr>
            <p:nvPr/>
          </p:nvSpPr>
          <p:spPr bwMode="auto">
            <a:xfrm rot="10800000">
              <a:off x="3469" y="1520"/>
              <a:ext cx="192" cy="192"/>
            </a:xfrm>
            <a:prstGeom prst="upArrow">
              <a:avLst>
                <a:gd name="adj1" fmla="val 38333"/>
                <a:gd name="adj2" fmla="val 5902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" name="Group 52"/>
          <p:cNvGrpSpPr>
            <a:grpSpLocks/>
          </p:cNvGrpSpPr>
          <p:nvPr/>
        </p:nvGrpSpPr>
        <p:grpSpPr bwMode="auto">
          <a:xfrm>
            <a:off x="4575175" y="5073813"/>
            <a:ext cx="1154113" cy="304801"/>
            <a:chOff x="2916" y="2033"/>
            <a:chExt cx="727" cy="192"/>
          </a:xfrm>
        </p:grpSpPr>
        <p:sp>
          <p:nvSpPr>
            <p:cNvPr id="32" name="Rectangle 35"/>
            <p:cNvSpPr>
              <a:spLocks noChangeArrowheads="1"/>
            </p:cNvSpPr>
            <p:nvPr/>
          </p:nvSpPr>
          <p:spPr bwMode="auto">
            <a:xfrm>
              <a:off x="2916" y="2037"/>
              <a:ext cx="50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increase</a:t>
              </a:r>
            </a:p>
          </p:txBody>
        </p:sp>
        <p:sp>
          <p:nvSpPr>
            <p:cNvPr id="33" name="AutoShape 38"/>
            <p:cNvSpPr>
              <a:spLocks noChangeArrowheads="1"/>
            </p:cNvSpPr>
            <p:nvPr/>
          </p:nvSpPr>
          <p:spPr bwMode="auto">
            <a:xfrm rot="10800000" flipV="1">
              <a:off x="3451" y="2033"/>
              <a:ext cx="192" cy="192"/>
            </a:xfrm>
            <a:prstGeom prst="upArrow">
              <a:avLst>
                <a:gd name="adj1" fmla="val 38333"/>
                <a:gd name="adj2" fmla="val 5902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" name="Group 40"/>
          <p:cNvGrpSpPr>
            <a:grpSpLocks/>
          </p:cNvGrpSpPr>
          <p:nvPr/>
        </p:nvGrpSpPr>
        <p:grpSpPr bwMode="auto">
          <a:xfrm>
            <a:off x="4418013" y="4676933"/>
            <a:ext cx="1414462" cy="276225"/>
            <a:chOff x="2894" y="2030"/>
            <a:chExt cx="891" cy="174"/>
          </a:xfrm>
        </p:grpSpPr>
        <p:sp>
          <p:nvSpPr>
            <p:cNvPr id="35" name="Rectangle 21"/>
            <p:cNvSpPr>
              <a:spLocks noChangeArrowheads="1"/>
            </p:cNvSpPr>
            <p:nvPr/>
          </p:nvSpPr>
          <p:spPr bwMode="auto">
            <a:xfrm>
              <a:off x="2894" y="2030"/>
              <a:ext cx="80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-- unchanged</a:t>
              </a:r>
            </a:p>
          </p:txBody>
        </p:sp>
        <p:sp>
          <p:nvSpPr>
            <p:cNvPr id="36" name="Rectangle 39"/>
            <p:cNvSpPr>
              <a:spLocks noChangeArrowheads="1"/>
            </p:cNvSpPr>
            <p:nvPr/>
          </p:nvSpPr>
          <p:spPr bwMode="auto">
            <a:xfrm>
              <a:off x="3545" y="2031"/>
              <a:ext cx="2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 --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646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Income Elasticity</a:t>
            </a:r>
          </a:p>
        </p:txBody>
      </p:sp>
    </p:spTree>
    <p:extLst>
      <p:ext uri="{BB962C8B-B14F-4D97-AF65-F5344CB8AC3E}">
        <p14:creationId xmlns:p14="http://schemas.microsoft.com/office/powerpoint/2010/main" val="155215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8193" y="914400"/>
            <a:ext cx="8932985" cy="4916683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12518"/>
            <a:ext cx="8904855" cy="737874"/>
          </a:xfrm>
        </p:spPr>
        <p:txBody>
          <a:bodyPr/>
          <a:lstStyle/>
          <a:p>
            <a:r>
              <a:rPr lang="en-US" dirty="0"/>
              <a:t>Income Elasticity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956895"/>
            <a:ext cx="8801847" cy="1265098"/>
          </a:xfrm>
        </p:spPr>
        <p:txBody>
          <a:bodyPr/>
          <a:lstStyle/>
          <a:p>
            <a:r>
              <a:rPr lang="en-US" sz="2500" b="1" i="1" dirty="0" smtClean="0">
                <a:solidFill>
                  <a:srgbClr val="32302A"/>
                </a:solidFill>
              </a:rPr>
              <a:t>Income elasticity</a:t>
            </a:r>
            <a:r>
              <a:rPr lang="en-US" sz="2500" dirty="0">
                <a:solidFill>
                  <a:srgbClr val="32302A"/>
                </a:solidFill>
              </a:rPr>
              <a:t> indicates the responsiveness of a product’s demand to a change in income.</a:t>
            </a:r>
            <a:br>
              <a:rPr lang="en-US" sz="2500" dirty="0">
                <a:solidFill>
                  <a:srgbClr val="32302A"/>
                </a:solidFill>
              </a:rPr>
            </a:br>
            <a:r>
              <a:rPr lang="en-US" sz="2500" dirty="0">
                <a:solidFill>
                  <a:srgbClr val="32302A"/>
                </a:solidFill>
              </a:rPr>
              <a:t/>
            </a:r>
            <a:br>
              <a:rPr lang="en-US" sz="2500" dirty="0">
                <a:solidFill>
                  <a:srgbClr val="32302A"/>
                </a:solidFill>
              </a:rPr>
            </a:br>
            <a:r>
              <a:rPr lang="en-US" sz="2500" dirty="0">
                <a:solidFill>
                  <a:srgbClr val="32302A"/>
                </a:solidFill>
              </a:rPr>
              <a:t/>
            </a:r>
            <a:br>
              <a:rPr lang="en-US" sz="2500" dirty="0">
                <a:solidFill>
                  <a:srgbClr val="32302A"/>
                </a:solidFill>
              </a:rPr>
            </a:br>
            <a:endParaRPr lang="en-US" sz="1800" dirty="0" smtClean="0">
              <a:solidFill>
                <a:srgbClr val="32302A"/>
              </a:solidFill>
            </a:endParaRPr>
          </a:p>
          <a:p>
            <a:r>
              <a:rPr lang="en-US" sz="2500" dirty="0">
                <a:solidFill>
                  <a:srgbClr val="32302A"/>
                </a:solidFill>
              </a:rPr>
              <a:t>A </a:t>
            </a:r>
            <a:r>
              <a:rPr lang="en-US" sz="2500" b="1" i="1" dirty="0">
                <a:solidFill>
                  <a:srgbClr val="32302A"/>
                </a:solidFill>
              </a:rPr>
              <a:t>normal good </a:t>
            </a:r>
            <a:r>
              <a:rPr lang="en-US" sz="2500" dirty="0">
                <a:solidFill>
                  <a:srgbClr val="32302A"/>
                </a:solidFill>
              </a:rPr>
              <a:t>is a good with a positive income elasticity of demand</a:t>
            </a:r>
            <a:r>
              <a:rPr lang="en-US" sz="2500" dirty="0" smtClean="0">
                <a:solidFill>
                  <a:srgbClr val="32302A"/>
                </a:solidFill>
              </a:rPr>
              <a:t>.</a:t>
            </a:r>
          </a:p>
          <a:p>
            <a:pPr lvl="1"/>
            <a:r>
              <a:rPr lang="en-US" sz="2500" dirty="0" smtClean="0">
                <a:solidFill>
                  <a:srgbClr val="32302A"/>
                </a:solidFill>
              </a:rPr>
              <a:t>As </a:t>
            </a:r>
            <a:r>
              <a:rPr lang="en-US" sz="2500" dirty="0">
                <a:solidFill>
                  <a:srgbClr val="32302A"/>
                </a:solidFill>
              </a:rPr>
              <a:t>income expands, the demand for normal goods will rise.</a:t>
            </a:r>
          </a:p>
          <a:p>
            <a:r>
              <a:rPr lang="en-US" sz="2500" dirty="0">
                <a:solidFill>
                  <a:srgbClr val="32302A"/>
                </a:solidFill>
              </a:rPr>
              <a:t>Goods with a negative income elasticity are called </a:t>
            </a:r>
            <a:r>
              <a:rPr lang="en-US" sz="2500" b="1" i="1" dirty="0">
                <a:solidFill>
                  <a:srgbClr val="32302A"/>
                </a:solidFill>
              </a:rPr>
              <a:t>inferior goods</a:t>
            </a:r>
            <a:r>
              <a:rPr lang="en-US" sz="2500" dirty="0">
                <a:solidFill>
                  <a:srgbClr val="32302A"/>
                </a:solidFill>
              </a:rPr>
              <a:t>.</a:t>
            </a:r>
          </a:p>
          <a:p>
            <a:pPr lvl="1"/>
            <a:r>
              <a:rPr lang="en-US" sz="2500" dirty="0" smtClean="0">
                <a:solidFill>
                  <a:srgbClr val="32302A"/>
                </a:solidFill>
              </a:rPr>
              <a:t>As </a:t>
            </a:r>
            <a:r>
              <a:rPr lang="en-US" sz="2500" dirty="0">
                <a:solidFill>
                  <a:srgbClr val="32302A"/>
                </a:solidFill>
              </a:rPr>
              <a:t>income expands, the demand for inferior goods will decline</a:t>
            </a:r>
            <a:r>
              <a:rPr lang="en-US" sz="2500" dirty="0" smtClean="0">
                <a:solidFill>
                  <a:srgbClr val="32302A"/>
                </a:solidFill>
              </a:rPr>
              <a:t>.</a:t>
            </a:r>
          </a:p>
        </p:txBody>
      </p:sp>
      <p:grpSp>
        <p:nvGrpSpPr>
          <p:cNvPr id="32" name="Group 36"/>
          <p:cNvGrpSpPr>
            <a:grpSpLocks/>
          </p:cNvGrpSpPr>
          <p:nvPr/>
        </p:nvGrpSpPr>
        <p:grpSpPr bwMode="auto">
          <a:xfrm>
            <a:off x="2414822" y="1869628"/>
            <a:ext cx="4922838" cy="966788"/>
            <a:chOff x="1443" y="1314"/>
            <a:chExt cx="3101" cy="609"/>
          </a:xfrm>
        </p:grpSpPr>
        <p:sp>
          <p:nvSpPr>
            <p:cNvPr id="33" name="Rectangle 5"/>
            <p:cNvSpPr>
              <a:spLocks noChangeArrowheads="1"/>
            </p:cNvSpPr>
            <p:nvPr/>
          </p:nvSpPr>
          <p:spPr bwMode="auto">
            <a:xfrm>
              <a:off x="1443" y="1314"/>
              <a:ext cx="3101" cy="60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 Box 29"/>
            <p:cNvSpPr txBox="1">
              <a:spLocks noChangeArrowheads="1"/>
            </p:cNvSpPr>
            <p:nvPr/>
          </p:nvSpPr>
          <p:spPr bwMode="auto">
            <a:xfrm>
              <a:off x="1446" y="1433"/>
              <a:ext cx="1276" cy="407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0" lang="en-US" sz="20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Income Elasticity</a:t>
              </a:r>
              <a:br>
                <a:rPr kumimoji="0" lang="en-US" sz="20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20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of demand</a:t>
              </a:r>
            </a:p>
          </p:txBody>
        </p:sp>
      </p:grpSp>
      <p:grpSp>
        <p:nvGrpSpPr>
          <p:cNvPr id="35" name="Group 37"/>
          <p:cNvGrpSpPr>
            <a:grpSpLocks/>
          </p:cNvGrpSpPr>
          <p:nvPr/>
        </p:nvGrpSpPr>
        <p:grpSpPr bwMode="auto">
          <a:xfrm>
            <a:off x="4463447" y="1933320"/>
            <a:ext cx="2786062" cy="881063"/>
            <a:chOff x="2763" y="1368"/>
            <a:chExt cx="1755" cy="555"/>
          </a:xfrm>
        </p:grpSpPr>
        <p:sp>
          <p:nvSpPr>
            <p:cNvPr id="36" name="Text Box 30"/>
            <p:cNvSpPr txBox="1">
              <a:spLocks noChangeArrowheads="1"/>
            </p:cNvSpPr>
            <p:nvPr/>
          </p:nvSpPr>
          <p:spPr bwMode="auto">
            <a:xfrm>
              <a:off x="2763" y="1463"/>
              <a:ext cx="264" cy="368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32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kumimoji="0"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7" name="Group 31"/>
            <p:cNvGrpSpPr>
              <a:grpSpLocks/>
            </p:cNvGrpSpPr>
            <p:nvPr/>
          </p:nvGrpSpPr>
          <p:grpSpPr bwMode="auto">
            <a:xfrm>
              <a:off x="3129" y="1368"/>
              <a:ext cx="1389" cy="555"/>
              <a:chOff x="2560" y="2095"/>
              <a:chExt cx="1389" cy="555"/>
            </a:xfrm>
          </p:grpSpPr>
          <p:sp>
            <p:nvSpPr>
              <p:cNvPr id="38" name="Text Box 32"/>
              <p:cNvSpPr txBox="1">
                <a:spLocks noChangeArrowheads="1"/>
              </p:cNvSpPr>
              <p:nvPr/>
            </p:nvSpPr>
            <p:spPr bwMode="auto">
              <a:xfrm>
                <a:off x="2629" y="2095"/>
                <a:ext cx="1259" cy="306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kumimoji="0" lang="en-US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% Change in </a:t>
                </a:r>
                <a:br>
                  <a:rPr kumimoji="0" lang="en-US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kumimoji="0" lang="en-US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quantity demanded</a:t>
                </a:r>
                <a:endParaRPr kumimoji="0" lang="en-US" sz="16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Line 33"/>
              <p:cNvSpPr>
                <a:spLocks noChangeShapeType="1"/>
              </p:cNvSpPr>
              <p:nvPr/>
            </p:nvSpPr>
            <p:spPr bwMode="auto">
              <a:xfrm>
                <a:off x="2630" y="2433"/>
                <a:ext cx="1256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" name="Text Box 34"/>
              <p:cNvSpPr txBox="1">
                <a:spLocks noChangeArrowheads="1"/>
              </p:cNvSpPr>
              <p:nvPr/>
            </p:nvSpPr>
            <p:spPr bwMode="auto">
              <a:xfrm>
                <a:off x="2560" y="2452"/>
                <a:ext cx="1389" cy="198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kumimoji="0" lang="en-US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% Change in Income</a:t>
                </a:r>
                <a:endParaRPr kumimoji="0" lang="en-US" sz="16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8548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48119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Fundamentals of Consumer Choice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72770"/>
            <a:ext cx="8932985" cy="43434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54482"/>
            <a:ext cx="8883750" cy="4498846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Factors affecting choice</a:t>
            </a:r>
            <a:r>
              <a:rPr lang="en-US" sz="2600" dirty="0" smtClean="0">
                <a:solidFill>
                  <a:schemeClr val="tx1"/>
                </a:solidFill>
              </a:rPr>
              <a:t>: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Limited income necessitates choice.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Consumers make choices purposefully.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One good can be substituted for another.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Consumers must make decisions without perfect information, but knowledge and past experience will help.</a:t>
            </a:r>
          </a:p>
          <a:p>
            <a:pPr marL="231775" indent="-231775"/>
            <a:r>
              <a:rPr lang="en-US" sz="2600" b="1" i="1" dirty="0">
                <a:solidFill>
                  <a:schemeClr val="tx1"/>
                </a:solidFill>
              </a:rPr>
              <a:t>Law of diminishing marginal </a:t>
            </a:r>
            <a:r>
              <a:rPr lang="en-US" sz="2600" b="1" i="1" dirty="0" smtClean="0">
                <a:solidFill>
                  <a:schemeClr val="tx1"/>
                </a:solidFill>
              </a:rPr>
              <a:t>utility</a:t>
            </a:r>
            <a:r>
              <a:rPr lang="en-US" sz="2600" dirty="0" smtClean="0">
                <a:solidFill>
                  <a:schemeClr val="tx1"/>
                </a:solidFill>
              </a:rPr>
              <a:t>:</a:t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As </a:t>
            </a:r>
            <a:r>
              <a:rPr lang="en-US" sz="2600" dirty="0">
                <a:solidFill>
                  <a:schemeClr val="tx1"/>
                </a:solidFill>
              </a:rPr>
              <a:t>the rate of consumption increases, </a:t>
            </a:r>
            <a:r>
              <a:rPr lang="en-US" sz="2600" dirty="0" smtClean="0">
                <a:solidFill>
                  <a:schemeClr val="tx1"/>
                </a:solidFill>
              </a:rPr>
              <a:t>the marginal </a:t>
            </a:r>
            <a:r>
              <a:rPr lang="en-US" sz="2600" dirty="0">
                <a:solidFill>
                  <a:schemeClr val="tx1"/>
                </a:solidFill>
              </a:rPr>
              <a:t>utility derived from </a:t>
            </a:r>
            <a:r>
              <a:rPr lang="en-US" sz="2600" dirty="0" smtClean="0">
                <a:solidFill>
                  <a:schemeClr val="tx1"/>
                </a:solidFill>
              </a:rPr>
              <a:t>consuming additional </a:t>
            </a:r>
            <a:r>
              <a:rPr lang="en-US" sz="2600" dirty="0">
                <a:solidFill>
                  <a:schemeClr val="tx1"/>
                </a:solidFill>
              </a:rPr>
              <a:t>units of a good will decline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33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ounded Rectangle 155"/>
          <p:cNvSpPr/>
          <p:nvPr/>
        </p:nvSpPr>
        <p:spPr>
          <a:xfrm>
            <a:off x="91440" y="1572770"/>
            <a:ext cx="8932985" cy="43434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505705"/>
            <a:ext cx="8904855" cy="596684"/>
          </a:xfrm>
        </p:spPr>
        <p:txBody>
          <a:bodyPr/>
          <a:lstStyle/>
          <a:p>
            <a:r>
              <a:rPr lang="en-US" sz="3400" dirty="0"/>
              <a:t>Income Elasticity of Demand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3" y="2230189"/>
            <a:ext cx="4253918" cy="3003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is the income elasticity of demand for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some goods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greater than for others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does it mean that the income elasticity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of demand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for margarine is negative?  Can you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think of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any other goods which you would expect to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have a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negative income elasticity of demand coefficient? 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4305988" y="1803685"/>
            <a:ext cx="20701" cy="390814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8" name="Group 109"/>
          <p:cNvGrpSpPr>
            <a:grpSpLocks/>
          </p:cNvGrpSpPr>
          <p:nvPr/>
        </p:nvGrpSpPr>
        <p:grpSpPr bwMode="auto">
          <a:xfrm>
            <a:off x="4747642" y="4294663"/>
            <a:ext cx="3817938" cy="1341438"/>
            <a:chOff x="3176" y="432"/>
            <a:chExt cx="2405" cy="845"/>
          </a:xfrm>
        </p:grpSpPr>
        <p:sp>
          <p:nvSpPr>
            <p:cNvPr id="129" name="Rectangle 52"/>
            <p:cNvSpPr>
              <a:spLocks noChangeArrowheads="1"/>
            </p:cNvSpPr>
            <p:nvPr/>
          </p:nvSpPr>
          <p:spPr bwMode="auto">
            <a:xfrm>
              <a:off x="3176" y="432"/>
              <a:ext cx="137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High Income Elasticity</a:t>
              </a:r>
            </a:p>
          </p:txBody>
        </p:sp>
        <p:sp>
          <p:nvSpPr>
            <p:cNvPr id="130" name="Rectangle 54"/>
            <p:cNvSpPr>
              <a:spLocks noChangeArrowheads="1"/>
            </p:cNvSpPr>
            <p:nvPr/>
          </p:nvSpPr>
          <p:spPr bwMode="auto">
            <a:xfrm>
              <a:off x="5293" y="600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8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2.46 </a:t>
              </a:r>
              <a:endPara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1" name="Rectangle 55"/>
            <p:cNvSpPr>
              <a:spLocks noChangeArrowheads="1"/>
            </p:cNvSpPr>
            <p:nvPr/>
          </p:nvSpPr>
          <p:spPr bwMode="auto">
            <a:xfrm>
              <a:off x="3256" y="600"/>
              <a:ext cx="10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Private education</a:t>
              </a:r>
              <a:endParaRPr lang="en-US" sz="32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5293" y="768"/>
              <a:ext cx="2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2.45</a:t>
              </a:r>
              <a:endParaRPr lang="en-US" sz="32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" name="Rectangle 58"/>
            <p:cNvSpPr>
              <a:spLocks noChangeArrowheads="1"/>
            </p:cNvSpPr>
            <p:nvPr/>
          </p:nvSpPr>
          <p:spPr bwMode="auto">
            <a:xfrm>
              <a:off x="3256" y="768"/>
              <a:ext cx="5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New Cars</a:t>
              </a:r>
            </a:p>
          </p:txBody>
        </p:sp>
        <p:sp>
          <p:nvSpPr>
            <p:cNvPr id="134" name="Rectangle 60"/>
            <p:cNvSpPr>
              <a:spLocks noChangeArrowheads="1"/>
            </p:cNvSpPr>
            <p:nvPr/>
          </p:nvSpPr>
          <p:spPr bwMode="auto">
            <a:xfrm>
              <a:off x="5293" y="936"/>
              <a:ext cx="2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8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1.57</a:t>
              </a:r>
              <a:endPara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5" name="Rectangle 61"/>
            <p:cNvSpPr>
              <a:spLocks noChangeArrowheads="1"/>
            </p:cNvSpPr>
            <p:nvPr/>
          </p:nvSpPr>
          <p:spPr bwMode="auto">
            <a:xfrm>
              <a:off x="3256" y="936"/>
              <a:ext cx="163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Recreation and amusements</a:t>
              </a:r>
              <a:endPara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Rectangle 63"/>
            <p:cNvSpPr>
              <a:spLocks noChangeArrowheads="1"/>
            </p:cNvSpPr>
            <p:nvPr/>
          </p:nvSpPr>
          <p:spPr bwMode="auto">
            <a:xfrm>
              <a:off x="5293" y="1104"/>
              <a:ext cx="2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1.54</a:t>
              </a:r>
              <a:endParaRPr lang="en-US" sz="32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7" name="Rectangle 64"/>
            <p:cNvSpPr>
              <a:spLocks noChangeArrowheads="1"/>
            </p:cNvSpPr>
            <p:nvPr/>
          </p:nvSpPr>
          <p:spPr bwMode="auto">
            <a:xfrm>
              <a:off x="3256" y="1104"/>
              <a:ext cx="4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Alcohol</a:t>
              </a:r>
              <a:endPara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8" name="Group 108"/>
          <p:cNvGrpSpPr>
            <a:grpSpLocks/>
          </p:cNvGrpSpPr>
          <p:nvPr/>
        </p:nvGrpSpPr>
        <p:grpSpPr bwMode="auto">
          <a:xfrm>
            <a:off x="4718717" y="1803685"/>
            <a:ext cx="3849688" cy="2138363"/>
            <a:chOff x="1020" y="432"/>
            <a:chExt cx="2425" cy="1347"/>
          </a:xfrm>
        </p:grpSpPr>
        <p:sp>
          <p:nvSpPr>
            <p:cNvPr id="139" name="Rectangle 4"/>
            <p:cNvSpPr>
              <a:spLocks noChangeArrowheads="1"/>
            </p:cNvSpPr>
            <p:nvPr/>
          </p:nvSpPr>
          <p:spPr bwMode="auto">
            <a:xfrm>
              <a:off x="1020" y="432"/>
              <a:ext cx="13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Low Income Elasticity</a:t>
              </a:r>
              <a:endParaRPr lang="en-US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0" name="Rectangle 5"/>
            <p:cNvSpPr>
              <a:spLocks noChangeArrowheads="1"/>
            </p:cNvSpPr>
            <p:nvPr/>
          </p:nvSpPr>
          <p:spPr bwMode="auto">
            <a:xfrm>
              <a:off x="1411" y="627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32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1" name="Rectangle 7"/>
            <p:cNvSpPr>
              <a:spLocks noChangeArrowheads="1"/>
            </p:cNvSpPr>
            <p:nvPr/>
          </p:nvSpPr>
          <p:spPr bwMode="auto">
            <a:xfrm>
              <a:off x="3061" y="600"/>
              <a:ext cx="3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8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- 0.20</a:t>
              </a:r>
              <a:endPara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2" name="Rectangle 8"/>
            <p:cNvSpPr>
              <a:spLocks noChangeArrowheads="1"/>
            </p:cNvSpPr>
            <p:nvPr/>
          </p:nvSpPr>
          <p:spPr bwMode="auto">
            <a:xfrm>
              <a:off x="1094" y="600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32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" name="Rectangle 10"/>
            <p:cNvSpPr>
              <a:spLocks noChangeArrowheads="1"/>
            </p:cNvSpPr>
            <p:nvPr/>
          </p:nvSpPr>
          <p:spPr bwMode="auto">
            <a:xfrm>
              <a:off x="3157" y="768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8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0.38 </a:t>
              </a:r>
              <a:endPara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" name="Rectangle 11"/>
            <p:cNvSpPr>
              <a:spLocks noChangeArrowheads="1"/>
            </p:cNvSpPr>
            <p:nvPr/>
          </p:nvSpPr>
          <p:spPr bwMode="auto">
            <a:xfrm>
              <a:off x="1094" y="768"/>
              <a:ext cx="2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Fuel</a:t>
              </a:r>
              <a:endParaRPr lang="en-US" sz="32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" name="Rectangle 13"/>
            <p:cNvSpPr>
              <a:spLocks noChangeArrowheads="1"/>
            </p:cNvSpPr>
            <p:nvPr/>
          </p:nvSpPr>
          <p:spPr bwMode="auto">
            <a:xfrm>
              <a:off x="3151" y="935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8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0.20 </a:t>
              </a:r>
              <a:endPara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6" name="Rectangle 14"/>
            <p:cNvSpPr>
              <a:spLocks noChangeArrowheads="1"/>
            </p:cNvSpPr>
            <p:nvPr/>
          </p:nvSpPr>
          <p:spPr bwMode="auto">
            <a:xfrm>
              <a:off x="1094" y="935"/>
              <a:ext cx="60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Electricity</a:t>
              </a:r>
              <a:endPara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7" name="Rectangle 16"/>
            <p:cNvSpPr>
              <a:spLocks noChangeArrowheads="1"/>
            </p:cNvSpPr>
            <p:nvPr/>
          </p:nvSpPr>
          <p:spPr bwMode="auto">
            <a:xfrm>
              <a:off x="3139" y="1103"/>
              <a:ext cx="2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8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0.46</a:t>
              </a:r>
              <a:endPara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8" name="Rectangle 17"/>
            <p:cNvSpPr>
              <a:spLocks noChangeArrowheads="1"/>
            </p:cNvSpPr>
            <p:nvPr/>
          </p:nvSpPr>
          <p:spPr bwMode="auto">
            <a:xfrm>
              <a:off x="1094" y="1103"/>
              <a:ext cx="8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Fish (haddock)</a:t>
              </a:r>
            </a:p>
          </p:txBody>
        </p:sp>
        <p:sp>
          <p:nvSpPr>
            <p:cNvPr id="149" name="Rectangle 19"/>
            <p:cNvSpPr>
              <a:spLocks noChangeArrowheads="1"/>
            </p:cNvSpPr>
            <p:nvPr/>
          </p:nvSpPr>
          <p:spPr bwMode="auto">
            <a:xfrm>
              <a:off x="3151" y="1271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8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0.51 </a:t>
              </a:r>
              <a:endPara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0" name="Rectangle 20"/>
            <p:cNvSpPr>
              <a:spLocks noChangeArrowheads="1"/>
            </p:cNvSpPr>
            <p:nvPr/>
          </p:nvSpPr>
          <p:spPr bwMode="auto">
            <a:xfrm>
              <a:off x="1094" y="1271"/>
              <a:ext cx="2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Food</a:t>
              </a:r>
            </a:p>
          </p:txBody>
        </p:sp>
        <p:sp>
          <p:nvSpPr>
            <p:cNvPr id="151" name="Rectangle 22"/>
            <p:cNvSpPr>
              <a:spLocks noChangeArrowheads="1"/>
            </p:cNvSpPr>
            <p:nvPr/>
          </p:nvSpPr>
          <p:spPr bwMode="auto">
            <a:xfrm>
              <a:off x="3151" y="1438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8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0.64 </a:t>
              </a:r>
              <a:endPara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2" name="Rectangle 23"/>
            <p:cNvSpPr>
              <a:spLocks noChangeArrowheads="1"/>
            </p:cNvSpPr>
            <p:nvPr/>
          </p:nvSpPr>
          <p:spPr bwMode="auto">
            <a:xfrm>
              <a:off x="1094" y="1438"/>
              <a:ext cx="4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Tobacco</a:t>
              </a:r>
            </a:p>
          </p:txBody>
        </p:sp>
        <p:sp>
          <p:nvSpPr>
            <p:cNvPr id="153" name="Rectangle 25"/>
            <p:cNvSpPr>
              <a:spLocks noChangeArrowheads="1"/>
            </p:cNvSpPr>
            <p:nvPr/>
          </p:nvSpPr>
          <p:spPr bwMode="auto">
            <a:xfrm>
              <a:off x="3145" y="1606"/>
              <a:ext cx="2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8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0.69</a:t>
              </a:r>
              <a:endPara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" name="Rectangle 26"/>
            <p:cNvSpPr>
              <a:spLocks noChangeArrowheads="1"/>
            </p:cNvSpPr>
            <p:nvPr/>
          </p:nvSpPr>
          <p:spPr bwMode="auto">
            <a:xfrm>
              <a:off x="1094" y="1606"/>
              <a:ext cx="7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Hospital care</a:t>
              </a:r>
            </a:p>
          </p:txBody>
        </p:sp>
        <p:sp>
          <p:nvSpPr>
            <p:cNvPr id="155" name="Rectangle 105"/>
            <p:cNvSpPr>
              <a:spLocks noChangeArrowheads="1"/>
            </p:cNvSpPr>
            <p:nvPr/>
          </p:nvSpPr>
          <p:spPr bwMode="auto">
            <a:xfrm>
              <a:off x="1094" y="600"/>
              <a:ext cx="60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Margarine</a:t>
              </a:r>
              <a:endParaRPr lang="en-US" sz="32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550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Price Elasticity of Supply</a:t>
            </a:r>
          </a:p>
        </p:txBody>
      </p:sp>
    </p:spTree>
    <p:extLst>
      <p:ext uri="{BB962C8B-B14F-4D97-AF65-F5344CB8AC3E}">
        <p14:creationId xmlns:p14="http://schemas.microsoft.com/office/powerpoint/2010/main" val="350411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850392"/>
            <a:ext cx="8932985" cy="5065778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91503"/>
            <a:ext cx="8904855" cy="667450"/>
          </a:xfrm>
        </p:spPr>
        <p:txBody>
          <a:bodyPr/>
          <a:lstStyle/>
          <a:p>
            <a:r>
              <a:rPr lang="en-US" dirty="0"/>
              <a:t>Price Elasticity of 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932688"/>
            <a:ext cx="8883750" cy="5102352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The </a:t>
            </a:r>
            <a:r>
              <a:rPr lang="en-US" sz="2600" b="1" i="1" dirty="0">
                <a:solidFill>
                  <a:srgbClr val="32302A"/>
                </a:solidFill>
              </a:rPr>
              <a:t>price elasticity of supply </a:t>
            </a:r>
            <a:r>
              <a:rPr lang="en-US" sz="2600" dirty="0">
                <a:solidFill>
                  <a:srgbClr val="32302A"/>
                </a:solidFill>
              </a:rPr>
              <a:t>is the percent change in quantity supplied divided by the percent change of the price causing the supply response. </a:t>
            </a:r>
            <a:endParaRPr lang="en-US" sz="2600" dirty="0" smtClean="0">
              <a:solidFill>
                <a:srgbClr val="32302A"/>
              </a:solidFill>
            </a:endParaRP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analogous to the </a:t>
            </a:r>
            <a:r>
              <a:rPr lang="en-US" i="1" dirty="0">
                <a:solidFill>
                  <a:srgbClr val="32302A"/>
                </a:solidFill>
              </a:rPr>
              <a:t>price elasticity of demand</a:t>
            </a:r>
          </a:p>
          <a:p>
            <a:pPr marL="1031875" lvl="2" indent="-231775"/>
            <a:r>
              <a:rPr lang="en-US" dirty="0">
                <a:solidFill>
                  <a:srgbClr val="32302A"/>
                </a:solidFill>
              </a:rPr>
              <a:t>If the % change in quantity is small </a:t>
            </a:r>
            <a:r>
              <a:rPr lang="en-US" dirty="0" smtClean="0">
                <a:solidFill>
                  <a:srgbClr val="32302A"/>
                </a:solidFill>
              </a:rPr>
              <a:t/>
            </a:r>
            <a:br>
              <a:rPr lang="en-US" dirty="0" smtClean="0">
                <a:solidFill>
                  <a:srgbClr val="32302A"/>
                </a:solidFill>
              </a:rPr>
            </a:br>
            <a:r>
              <a:rPr lang="en-US" dirty="0" smtClean="0">
                <a:solidFill>
                  <a:srgbClr val="32302A"/>
                </a:solidFill>
              </a:rPr>
              <a:t>relative to </a:t>
            </a:r>
            <a:r>
              <a:rPr lang="en-US" dirty="0">
                <a:solidFill>
                  <a:srgbClr val="32302A"/>
                </a:solidFill>
              </a:rPr>
              <a:t>the % change in price, supply </a:t>
            </a:r>
            <a:r>
              <a:rPr lang="en-US" dirty="0" smtClean="0">
                <a:solidFill>
                  <a:srgbClr val="32302A"/>
                </a:solidFill>
              </a:rPr>
              <a:t>is </a:t>
            </a:r>
            <a:r>
              <a:rPr lang="en-US" b="1" i="1" dirty="0">
                <a:solidFill>
                  <a:srgbClr val="32302A"/>
                </a:solidFill>
              </a:rPr>
              <a:t>inelastic</a:t>
            </a:r>
            <a:r>
              <a:rPr lang="en-US" dirty="0">
                <a:solidFill>
                  <a:srgbClr val="32302A"/>
                </a:solidFill>
              </a:rPr>
              <a:t>.</a:t>
            </a:r>
          </a:p>
          <a:p>
            <a:pPr marL="1031875" lvl="2" indent="-231775"/>
            <a:r>
              <a:rPr lang="en-US" dirty="0">
                <a:solidFill>
                  <a:srgbClr val="32302A"/>
                </a:solidFill>
              </a:rPr>
              <a:t>If the % change in quantity is large </a:t>
            </a:r>
            <a:r>
              <a:rPr lang="en-US" dirty="0" smtClean="0">
                <a:solidFill>
                  <a:srgbClr val="32302A"/>
                </a:solidFill>
              </a:rPr>
              <a:t/>
            </a:r>
            <a:br>
              <a:rPr lang="en-US" dirty="0" smtClean="0">
                <a:solidFill>
                  <a:srgbClr val="32302A"/>
                </a:solidFill>
              </a:rPr>
            </a:br>
            <a:r>
              <a:rPr lang="en-US" dirty="0" smtClean="0">
                <a:solidFill>
                  <a:srgbClr val="32302A"/>
                </a:solidFill>
              </a:rPr>
              <a:t>relative </a:t>
            </a:r>
            <a:r>
              <a:rPr lang="en-US" dirty="0">
                <a:solidFill>
                  <a:srgbClr val="32302A"/>
                </a:solidFill>
              </a:rPr>
              <a:t>to the % change in price, supply </a:t>
            </a:r>
            <a:r>
              <a:rPr lang="en-US" dirty="0" smtClean="0">
                <a:solidFill>
                  <a:srgbClr val="32302A"/>
                </a:solidFill>
              </a:rPr>
              <a:t>is </a:t>
            </a:r>
            <a:r>
              <a:rPr lang="en-US" b="1" i="1" dirty="0">
                <a:solidFill>
                  <a:srgbClr val="32302A"/>
                </a:solidFill>
              </a:rPr>
              <a:t>elastic</a:t>
            </a:r>
            <a:r>
              <a:rPr lang="en-US" dirty="0">
                <a:solidFill>
                  <a:srgbClr val="32302A"/>
                </a:solidFill>
              </a:rPr>
              <a:t>.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However, price elasticity of supply </a:t>
            </a:r>
            <a:r>
              <a:rPr lang="en-US" dirty="0" smtClean="0">
                <a:solidFill>
                  <a:srgbClr val="32302A"/>
                </a:solidFill>
              </a:rPr>
              <a:t>is positive </a:t>
            </a:r>
            <a:r>
              <a:rPr lang="en-US" dirty="0">
                <a:solidFill>
                  <a:srgbClr val="32302A"/>
                </a:solidFill>
              </a:rPr>
              <a:t>because </a:t>
            </a:r>
            <a:r>
              <a:rPr lang="en-US" dirty="0" smtClean="0">
                <a:solidFill>
                  <a:srgbClr val="32302A"/>
                </a:solidFill>
              </a:rPr>
              <a:t/>
            </a:r>
            <a:br>
              <a:rPr lang="en-US" dirty="0" smtClean="0">
                <a:solidFill>
                  <a:srgbClr val="32302A"/>
                </a:solidFill>
              </a:rPr>
            </a:br>
            <a:r>
              <a:rPr lang="en-US" dirty="0" smtClean="0">
                <a:solidFill>
                  <a:srgbClr val="32302A"/>
                </a:solidFill>
              </a:rPr>
              <a:t>the </a:t>
            </a:r>
            <a:r>
              <a:rPr lang="en-US" dirty="0">
                <a:solidFill>
                  <a:srgbClr val="32302A"/>
                </a:solidFill>
              </a:rPr>
              <a:t>quantity producers are willing to supply is directly related to price</a:t>
            </a:r>
            <a:r>
              <a:rPr lang="en-US" dirty="0" smtClean="0">
                <a:solidFill>
                  <a:srgbClr val="32302A"/>
                </a:solidFill>
              </a:rPr>
              <a:t>.</a:t>
            </a:r>
            <a:endParaRPr lang="en-US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46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941332" cy="4403479"/>
          </a:xfrm>
        </p:spPr>
        <p:txBody>
          <a:bodyPr/>
          <a:lstStyle/>
          <a:p>
            <a:pPr marL="341313" indent="-341313">
              <a:buAutoNum type="arabicPeriod"/>
            </a:pPr>
            <a:r>
              <a:rPr lang="en-US" sz="2500" dirty="0" smtClean="0">
                <a:solidFill>
                  <a:srgbClr val="32302A"/>
                </a:solidFill>
              </a:rPr>
              <a:t>(a</a:t>
            </a:r>
            <a:r>
              <a:rPr lang="en-US" sz="2500" dirty="0">
                <a:solidFill>
                  <a:srgbClr val="32302A"/>
                </a:solidFill>
              </a:rPr>
              <a:t>) </a:t>
            </a:r>
            <a:r>
              <a:rPr lang="en-US" sz="2500" dirty="0" smtClean="0">
                <a:solidFill>
                  <a:srgbClr val="32302A"/>
                </a:solidFill>
              </a:rPr>
              <a:t>Studies </a:t>
            </a:r>
            <a:r>
              <a:rPr lang="en-US" sz="2500" dirty="0">
                <a:solidFill>
                  <a:srgbClr val="32302A"/>
                </a:solidFill>
              </a:rPr>
              <a:t>indicate that the demand for </a:t>
            </a:r>
            <a:r>
              <a:rPr lang="en-US" sz="2500" dirty="0" smtClean="0">
                <a:solidFill>
                  <a:srgbClr val="32302A"/>
                </a:solidFill>
              </a:rPr>
              <a:t>Florida oranges</a:t>
            </a:r>
            <a:r>
              <a:rPr lang="en-US" sz="2500" dirty="0">
                <a:solidFill>
                  <a:srgbClr val="32302A"/>
                </a:solidFill>
              </a:rPr>
              <a:t>, Bayer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      aspirin</a:t>
            </a:r>
            <a:r>
              <a:rPr lang="en-US" sz="2500" dirty="0">
                <a:solidFill>
                  <a:srgbClr val="32302A"/>
                </a:solidFill>
              </a:rPr>
              <a:t>, watermelons, </a:t>
            </a:r>
            <a:r>
              <a:rPr lang="en-US" sz="2500" dirty="0" smtClean="0">
                <a:solidFill>
                  <a:srgbClr val="32302A"/>
                </a:solidFill>
              </a:rPr>
              <a:t>and airfares </a:t>
            </a:r>
            <a:r>
              <a:rPr lang="en-US" sz="2500" dirty="0">
                <a:solidFill>
                  <a:srgbClr val="32302A"/>
                </a:solidFill>
              </a:rPr>
              <a:t>to Europe are elastic. Why</a:t>
            </a:r>
            <a:r>
              <a:rPr lang="en-US" sz="2500" dirty="0" smtClean="0">
                <a:solidFill>
                  <a:srgbClr val="32302A"/>
                </a:solidFill>
              </a:rPr>
              <a:t>?</a:t>
            </a:r>
          </a:p>
          <a:p>
            <a:pPr marL="347663" indent="0">
              <a:buNone/>
            </a:pPr>
            <a:r>
              <a:rPr lang="en-US" sz="2500" dirty="0" smtClean="0">
                <a:solidFill>
                  <a:srgbClr val="32302A"/>
                </a:solidFill>
              </a:rPr>
              <a:t>(</a:t>
            </a:r>
            <a:r>
              <a:rPr lang="en-US" sz="2500" dirty="0">
                <a:solidFill>
                  <a:srgbClr val="32302A"/>
                </a:solidFill>
              </a:rPr>
              <a:t>b) Why is the demand for salt, matches, and </a:t>
            </a:r>
            <a:r>
              <a:rPr lang="en-US" sz="2500" dirty="0" smtClean="0">
                <a:solidFill>
                  <a:srgbClr val="32302A"/>
                </a:solidFill>
              </a:rPr>
              <a:t>gasoline </a:t>
            </a:r>
            <a:r>
              <a:rPr lang="en-US" sz="2500" dirty="0">
                <a:solidFill>
                  <a:srgbClr val="32302A"/>
                </a:solidFill>
              </a:rPr>
              <a:t>(short-run)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      inelastic</a:t>
            </a:r>
            <a:r>
              <a:rPr lang="en-US" sz="2500" dirty="0">
                <a:solidFill>
                  <a:srgbClr val="32302A"/>
                </a:solidFill>
              </a:rPr>
              <a:t>? </a:t>
            </a:r>
            <a:endParaRPr lang="en-US" sz="2500" dirty="0" smtClean="0">
              <a:solidFill>
                <a:srgbClr val="32302A"/>
              </a:solidFill>
            </a:endParaRPr>
          </a:p>
          <a:p>
            <a:pPr marL="347663" indent="0">
              <a:buNone/>
            </a:pPr>
            <a:endParaRPr lang="en-US" sz="700" dirty="0" smtClean="0">
              <a:solidFill>
                <a:srgbClr val="32302A"/>
              </a:solidFill>
            </a:endParaRPr>
          </a:p>
          <a:p>
            <a:pPr marL="0" indent="0">
              <a:buNone/>
            </a:pPr>
            <a:r>
              <a:rPr lang="en-US" sz="2500" dirty="0">
                <a:solidFill>
                  <a:srgbClr val="32302A"/>
                </a:solidFill>
              </a:rPr>
              <a:t>2. Are the following statements true or false? </a:t>
            </a:r>
            <a:r>
              <a:rPr lang="en-US" sz="2500" i="1" dirty="0">
                <a:solidFill>
                  <a:srgbClr val="32302A"/>
                </a:solidFill>
              </a:rPr>
              <a:t>Explain your answers</a:t>
            </a:r>
            <a:r>
              <a:rPr lang="en-US" sz="2500" dirty="0">
                <a:solidFill>
                  <a:srgbClr val="32302A"/>
                </a:solidFill>
              </a:rPr>
              <a:t>.</a:t>
            </a:r>
          </a:p>
          <a:p>
            <a:pPr marL="457200" indent="-457200">
              <a:buAutoNum type="alphaLcParenBoth"/>
            </a:pPr>
            <a:r>
              <a:rPr lang="en-US" sz="2500" dirty="0" smtClean="0">
                <a:solidFill>
                  <a:srgbClr val="32302A"/>
                </a:solidFill>
              </a:rPr>
              <a:t>A </a:t>
            </a:r>
            <a:r>
              <a:rPr lang="en-US" sz="2500" dirty="0">
                <a:solidFill>
                  <a:srgbClr val="32302A"/>
                </a:solidFill>
              </a:rPr>
              <a:t>10% reduction in price that leads to a 15</a:t>
            </a:r>
            <a:r>
              <a:rPr lang="en-US" sz="2500" dirty="0" smtClean="0">
                <a:solidFill>
                  <a:srgbClr val="32302A"/>
                </a:solidFill>
              </a:rPr>
              <a:t>% increase </a:t>
            </a:r>
            <a:r>
              <a:rPr lang="en-US" sz="2500" dirty="0">
                <a:solidFill>
                  <a:srgbClr val="32302A"/>
                </a:solidFill>
              </a:rPr>
              <a:t>in </a:t>
            </a:r>
            <a:r>
              <a:rPr lang="en-US" sz="2500" dirty="0" smtClean="0">
                <a:solidFill>
                  <a:srgbClr val="32302A"/>
                </a:solidFill>
              </a:rPr>
              <a:t>amount purchased </a:t>
            </a:r>
            <a:r>
              <a:rPr lang="en-US" sz="2500" dirty="0">
                <a:solidFill>
                  <a:srgbClr val="32302A"/>
                </a:solidFill>
              </a:rPr>
              <a:t>indicates </a:t>
            </a:r>
            <a:r>
              <a:rPr lang="en-US" sz="2500" dirty="0" smtClean="0">
                <a:solidFill>
                  <a:srgbClr val="32302A"/>
                </a:solidFill>
              </a:rPr>
              <a:t>a price </a:t>
            </a:r>
            <a:r>
              <a:rPr lang="en-US" sz="2500" dirty="0">
                <a:solidFill>
                  <a:srgbClr val="32302A"/>
                </a:solidFill>
              </a:rPr>
              <a:t>elasticity of more than 1</a:t>
            </a:r>
            <a:r>
              <a:rPr lang="en-US" sz="2500" dirty="0" smtClean="0">
                <a:solidFill>
                  <a:srgbClr val="32302A"/>
                </a:solidFill>
              </a:rPr>
              <a:t>.</a:t>
            </a:r>
          </a:p>
          <a:p>
            <a:pPr marL="401638" indent="-401638">
              <a:buNone/>
            </a:pPr>
            <a:r>
              <a:rPr lang="en-US" sz="2500" dirty="0" smtClean="0">
                <a:solidFill>
                  <a:srgbClr val="32302A"/>
                </a:solidFill>
              </a:rPr>
              <a:t>(</a:t>
            </a:r>
            <a:r>
              <a:rPr lang="en-US" sz="2500" dirty="0">
                <a:solidFill>
                  <a:srgbClr val="32302A"/>
                </a:solidFill>
              </a:rPr>
              <a:t>b) A 10% reduction in price that leads to a 2</a:t>
            </a:r>
            <a:r>
              <a:rPr lang="en-US" sz="2500" dirty="0" smtClean="0">
                <a:solidFill>
                  <a:srgbClr val="32302A"/>
                </a:solidFill>
              </a:rPr>
              <a:t>% increase </a:t>
            </a:r>
            <a:r>
              <a:rPr lang="en-US" sz="2500" dirty="0">
                <a:solidFill>
                  <a:srgbClr val="32302A"/>
                </a:solidFill>
              </a:rPr>
              <a:t>in total expenditures indicates </a:t>
            </a:r>
            <a:r>
              <a:rPr lang="en-US" sz="2500" dirty="0" smtClean="0">
                <a:solidFill>
                  <a:srgbClr val="32302A"/>
                </a:solidFill>
              </a:rPr>
              <a:t>a price </a:t>
            </a:r>
            <a:r>
              <a:rPr lang="en-US" sz="2500" dirty="0">
                <a:solidFill>
                  <a:srgbClr val="32302A"/>
                </a:solidFill>
              </a:rPr>
              <a:t>elasticity of more than 1</a:t>
            </a:r>
            <a:r>
              <a:rPr lang="en-US" sz="2500" dirty="0" smtClean="0">
                <a:solidFill>
                  <a:srgbClr val="32302A"/>
                </a:solidFill>
              </a:rPr>
              <a:t>.</a:t>
            </a:r>
            <a:endParaRPr lang="en-US" sz="25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13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883749" cy="4403479"/>
          </a:xfrm>
        </p:spPr>
        <p:txBody>
          <a:bodyPr/>
          <a:lstStyle/>
          <a:p>
            <a:pPr marL="347663" indent="-347663">
              <a:spcBef>
                <a:spcPts val="0"/>
              </a:spcBef>
              <a:buNone/>
              <a:tabLst>
                <a:tab pos="284163" algn="l"/>
              </a:tabLst>
            </a:pPr>
            <a:r>
              <a:rPr lang="en-US" sz="2400" dirty="0">
                <a:solidFill>
                  <a:srgbClr val="32302A"/>
                </a:solidFill>
              </a:rPr>
              <a:t>3. Suppose </a:t>
            </a:r>
            <a:r>
              <a:rPr lang="en-US" sz="2400" dirty="0" smtClean="0">
                <a:solidFill>
                  <a:srgbClr val="32302A"/>
                </a:solidFill>
              </a:rPr>
              <a:t>the owner-manager </a:t>
            </a:r>
            <a:r>
              <a:rPr lang="en-US" sz="2400" dirty="0">
                <a:solidFill>
                  <a:srgbClr val="32302A"/>
                </a:solidFill>
              </a:rPr>
              <a:t>of Bobby’s Red Hot BBQ restaurant, </a:t>
            </a:r>
            <a:r>
              <a:rPr lang="en-US" sz="2400" dirty="0" smtClean="0">
                <a:solidFill>
                  <a:srgbClr val="32302A"/>
                </a:solidFill>
              </a:rPr>
              <a:t>Bobby, projects </a:t>
            </a:r>
            <a:r>
              <a:rPr lang="en-US" sz="2400" dirty="0">
                <a:solidFill>
                  <a:srgbClr val="32302A"/>
                </a:solidFill>
              </a:rPr>
              <a:t>the following demand for his </a:t>
            </a:r>
            <a:r>
              <a:rPr lang="en-US" sz="2400" dirty="0" smtClean="0">
                <a:solidFill>
                  <a:srgbClr val="32302A"/>
                </a:solidFill>
              </a:rPr>
              <a:t>baby-back </a:t>
            </a:r>
            <a:r>
              <a:rPr lang="en-US" sz="2400" dirty="0">
                <a:solidFill>
                  <a:srgbClr val="32302A"/>
                </a:solidFill>
              </a:rPr>
              <a:t>rib platter:</a:t>
            </a:r>
          </a:p>
          <a:p>
            <a:pPr marL="457200" indent="-457200">
              <a:spcBef>
                <a:spcPts val="0"/>
              </a:spcBef>
              <a:buAutoNum type="arabicPeriod" startAt="2"/>
            </a:pPr>
            <a:endParaRPr lang="en-US" sz="1050" dirty="0">
              <a:solidFill>
                <a:srgbClr val="32302A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32302A"/>
                </a:solidFill>
              </a:rPr>
              <a:t>		</a:t>
            </a:r>
            <a:r>
              <a:rPr lang="en-US" sz="2000" dirty="0" smtClean="0">
                <a:solidFill>
                  <a:srgbClr val="32302A"/>
                </a:solidFill>
              </a:rPr>
              <a:t>		</a:t>
            </a:r>
            <a:r>
              <a:rPr lang="en-US" sz="2400" dirty="0" smtClean="0">
                <a:solidFill>
                  <a:srgbClr val="32302A"/>
                </a:solidFill>
              </a:rPr>
              <a:t>Price</a:t>
            </a:r>
            <a:r>
              <a:rPr lang="en-US" sz="2400" dirty="0">
                <a:solidFill>
                  <a:srgbClr val="32302A"/>
                </a:solidFill>
              </a:rPr>
              <a:t>		</a:t>
            </a:r>
            <a:r>
              <a:rPr lang="en-US" sz="2400" dirty="0" smtClean="0">
                <a:solidFill>
                  <a:srgbClr val="32302A"/>
                </a:solidFill>
              </a:rPr>
              <a:t>    Quantity </a:t>
            </a:r>
            <a:r>
              <a:rPr lang="en-US" sz="2400" dirty="0">
                <a:solidFill>
                  <a:srgbClr val="32302A"/>
                </a:solidFill>
              </a:rPr>
              <a:t>purchased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solidFill>
                <a:srgbClr val="32302A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32302A"/>
                </a:solidFill>
              </a:rPr>
              <a:t>			         $</a:t>
            </a:r>
            <a:r>
              <a:rPr lang="en-US" sz="2400" dirty="0">
                <a:solidFill>
                  <a:srgbClr val="32302A"/>
                </a:solidFill>
              </a:rPr>
              <a:t>9			 </a:t>
            </a:r>
            <a:r>
              <a:rPr lang="en-US" sz="2400" dirty="0" smtClean="0">
                <a:solidFill>
                  <a:srgbClr val="32302A"/>
                </a:solidFill>
              </a:rPr>
              <a:t>  110 </a:t>
            </a:r>
            <a:r>
              <a:rPr lang="en-US" sz="2400" dirty="0">
                <a:solidFill>
                  <a:srgbClr val="32302A"/>
                </a:solidFill>
              </a:rPr>
              <a:t>per night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32302A"/>
                </a:solidFill>
              </a:rPr>
              <a:t>				 $</a:t>
            </a:r>
            <a:r>
              <a:rPr lang="en-US" sz="2400" dirty="0">
                <a:solidFill>
                  <a:srgbClr val="32302A"/>
                </a:solidFill>
              </a:rPr>
              <a:t>11		</a:t>
            </a:r>
            <a:r>
              <a:rPr lang="en-US" sz="2400" dirty="0" smtClean="0">
                <a:solidFill>
                  <a:srgbClr val="32302A"/>
                </a:solidFill>
              </a:rPr>
              <a:t>	   100 </a:t>
            </a:r>
            <a:r>
              <a:rPr lang="en-US" sz="2400" dirty="0">
                <a:solidFill>
                  <a:srgbClr val="32302A"/>
                </a:solidFill>
              </a:rPr>
              <a:t>per night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32302A"/>
                </a:solidFill>
              </a:rPr>
              <a:t>				 $</a:t>
            </a:r>
            <a:r>
              <a:rPr lang="en-US" sz="2400" dirty="0">
                <a:solidFill>
                  <a:srgbClr val="32302A"/>
                </a:solidFill>
              </a:rPr>
              <a:t>13	</a:t>
            </a:r>
            <a:r>
              <a:rPr lang="en-US" sz="2400" dirty="0" smtClean="0">
                <a:solidFill>
                  <a:srgbClr val="32302A"/>
                </a:solidFill>
              </a:rPr>
              <a:t>	   	     80 </a:t>
            </a:r>
            <a:r>
              <a:rPr lang="en-US" sz="2400" dirty="0">
                <a:solidFill>
                  <a:srgbClr val="32302A"/>
                </a:solidFill>
              </a:rPr>
              <a:t>per night</a:t>
            </a:r>
          </a:p>
          <a:p>
            <a:pPr marL="457200" indent="-457200">
              <a:spcBef>
                <a:spcPts val="0"/>
              </a:spcBef>
              <a:buAutoNum type="arabicPeriod" startAt="2"/>
            </a:pPr>
            <a:endParaRPr lang="en-US" sz="1000" dirty="0">
              <a:solidFill>
                <a:srgbClr val="32302A"/>
              </a:solidFill>
            </a:endParaRPr>
          </a:p>
          <a:p>
            <a:pPr marL="685800" indent="-401638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32302A"/>
                </a:solidFill>
              </a:rPr>
              <a:t>(</a:t>
            </a:r>
            <a:r>
              <a:rPr lang="en-US" sz="2400" dirty="0">
                <a:solidFill>
                  <a:srgbClr val="32302A"/>
                </a:solidFill>
              </a:rPr>
              <a:t>a) Calculate the price elasticity of demand </a:t>
            </a:r>
            <a:r>
              <a:rPr lang="en-US" sz="2400" dirty="0" smtClean="0">
                <a:solidFill>
                  <a:srgbClr val="32302A"/>
                </a:solidFill>
              </a:rPr>
              <a:t>between </a:t>
            </a:r>
            <a:r>
              <a:rPr lang="en-US" sz="2400" dirty="0">
                <a:solidFill>
                  <a:srgbClr val="32302A"/>
                </a:solidFill>
              </a:rPr>
              <a:t>$9 and $11.  Was demand in </a:t>
            </a:r>
            <a:r>
              <a:rPr lang="en-US" sz="2400" dirty="0" smtClean="0">
                <a:solidFill>
                  <a:srgbClr val="32302A"/>
                </a:solidFill>
              </a:rPr>
              <a:t>this price </a:t>
            </a:r>
            <a:r>
              <a:rPr lang="en-US" sz="2400" dirty="0">
                <a:solidFill>
                  <a:srgbClr val="32302A"/>
                </a:solidFill>
              </a:rPr>
              <a:t>range elastic, inelastic, or unitary?</a:t>
            </a:r>
            <a:br>
              <a:rPr lang="en-US" sz="2400" dirty="0">
                <a:solidFill>
                  <a:srgbClr val="32302A"/>
                </a:solidFill>
              </a:rPr>
            </a:br>
            <a:endParaRPr lang="en-US" sz="600" dirty="0">
              <a:solidFill>
                <a:srgbClr val="32302A"/>
              </a:solidFill>
            </a:endParaRPr>
          </a:p>
          <a:p>
            <a:pPr marL="685800" indent="-401638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32302A"/>
                </a:solidFill>
              </a:rPr>
              <a:t>(</a:t>
            </a:r>
            <a:r>
              <a:rPr lang="en-US" sz="2400" dirty="0">
                <a:solidFill>
                  <a:srgbClr val="32302A"/>
                </a:solidFill>
              </a:rPr>
              <a:t>b) Calculate the price elasticity between $</a:t>
            </a:r>
            <a:r>
              <a:rPr lang="en-US" sz="2400" dirty="0" smtClean="0">
                <a:solidFill>
                  <a:srgbClr val="32302A"/>
                </a:solidFill>
              </a:rPr>
              <a:t>11 and </a:t>
            </a:r>
            <a:r>
              <a:rPr lang="en-US" sz="2400" dirty="0">
                <a:solidFill>
                  <a:srgbClr val="32302A"/>
                </a:solidFill>
              </a:rPr>
              <a:t>$13.  Is it elastic, inelastic, or unitary?</a:t>
            </a:r>
          </a:p>
        </p:txBody>
      </p:sp>
      <p:sp>
        <p:nvSpPr>
          <p:cNvPr id="2" name="Rectangle 1"/>
          <p:cNvSpPr/>
          <p:nvPr/>
        </p:nvSpPr>
        <p:spPr>
          <a:xfrm>
            <a:off x="1929384" y="2478024"/>
            <a:ext cx="4288536" cy="17099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048256" y="2944368"/>
            <a:ext cx="403250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75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>
          <a:xfrm>
            <a:off x="2378995" y="2285998"/>
            <a:ext cx="4083798" cy="2151897"/>
          </a:xfrm>
        </p:spPr>
        <p:txBody>
          <a:bodyPr/>
          <a:lstStyle/>
          <a:p>
            <a:pPr marL="511175" indent="-511175" algn="ctr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6600" b="1" i="1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End of</a:t>
            </a:r>
          </a:p>
          <a:p>
            <a:pPr marL="511175" indent="-511175" algn="ctr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6600" b="1" i="1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Chapter 20</a:t>
            </a:r>
            <a:endParaRPr lang="en-US" sz="6600" b="1" i="1" dirty="0">
              <a:solidFill>
                <a:srgbClr val="32302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54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Marginal Utility, Consumer Choice, and the Demand Curve of an Individual</a:t>
            </a:r>
          </a:p>
        </p:txBody>
      </p:sp>
    </p:spTree>
    <p:extLst>
      <p:ext uri="{BB962C8B-B14F-4D97-AF65-F5344CB8AC3E}">
        <p14:creationId xmlns:p14="http://schemas.microsoft.com/office/powerpoint/2010/main" val="427636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822961"/>
            <a:ext cx="8932985" cy="5093209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28079"/>
            <a:ext cx="8904855" cy="667450"/>
          </a:xfrm>
        </p:spPr>
        <p:txBody>
          <a:bodyPr/>
          <a:lstStyle/>
          <a:p>
            <a:r>
              <a:rPr lang="en-US" dirty="0"/>
              <a:t>The Demand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868682"/>
            <a:ext cx="8783869" cy="4498846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The height of an individual's demand curve indicates the </a:t>
            </a:r>
            <a:r>
              <a:rPr lang="en-US" sz="2600" i="1" u="sng" dirty="0">
                <a:solidFill>
                  <a:srgbClr val="32302A"/>
                </a:solidFill>
              </a:rPr>
              <a:t>maximum price the consumer would be willing to pay </a:t>
            </a:r>
            <a:r>
              <a:rPr lang="en-US" sz="2600" dirty="0">
                <a:solidFill>
                  <a:srgbClr val="32302A"/>
                </a:solidFill>
              </a:rPr>
              <a:t>for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that </a:t>
            </a:r>
            <a:r>
              <a:rPr lang="en-US" sz="2600" dirty="0">
                <a:solidFill>
                  <a:srgbClr val="32302A"/>
                </a:solidFill>
              </a:rPr>
              <a:t>unit</a:t>
            </a:r>
            <a:r>
              <a:rPr lang="en-US" sz="2600" dirty="0" smtClean="0">
                <a:solidFill>
                  <a:srgbClr val="32302A"/>
                </a:solidFill>
              </a:rPr>
              <a:t>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A </a:t>
            </a:r>
            <a:r>
              <a:rPr lang="en-US" sz="2600" i="1" dirty="0">
                <a:solidFill>
                  <a:srgbClr val="32302A"/>
                </a:solidFill>
              </a:rPr>
              <a:t>consumer's willingness to pay</a:t>
            </a:r>
            <a:r>
              <a:rPr lang="en-US" sz="2600" dirty="0">
                <a:solidFill>
                  <a:srgbClr val="32302A"/>
                </a:solidFill>
              </a:rPr>
              <a:t> for a unit of a good is directly related to the utility derived from consumption of the unit.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The </a:t>
            </a:r>
            <a:r>
              <a:rPr lang="en-US" sz="2600" b="1" i="1" dirty="0">
                <a:solidFill>
                  <a:srgbClr val="32302A"/>
                </a:solidFill>
              </a:rPr>
              <a:t>law of diminishing marginal utility </a:t>
            </a:r>
            <a:r>
              <a:rPr lang="en-US" sz="2600" dirty="0">
                <a:solidFill>
                  <a:srgbClr val="32302A"/>
                </a:solidFill>
              </a:rPr>
              <a:t>implies that a consumer's marginal benefit, and thus the height of their demand curve, falls with the rate of consumption</a:t>
            </a:r>
            <a:r>
              <a:rPr lang="en-US" sz="2600" dirty="0" smtClean="0">
                <a:solidFill>
                  <a:srgbClr val="32302A"/>
                </a:solidFill>
              </a:rPr>
              <a:t>.</a:t>
            </a:r>
            <a:endParaRPr lang="en-US" sz="26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28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76521"/>
            <a:ext cx="8904855" cy="596684"/>
          </a:xfrm>
        </p:spPr>
        <p:txBody>
          <a:bodyPr/>
          <a:lstStyle/>
          <a:p>
            <a:r>
              <a:rPr lang="en-US" sz="3400" dirty="0"/>
              <a:t>The Demand Curve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3" y="876877"/>
            <a:ext cx="4253918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individual’s demand curve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 Jones’s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demand for frozen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pizzas in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this case, reflects the law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of diminishing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marginal utility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marginal utility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MU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falls with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increased consumption, so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does a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consumer’s maximum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willingness to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pay --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marginal benefit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MB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consumer will purchase until </a:t>
            </a:r>
            <a:br>
              <a:rPr lang="en-US" sz="1900" dirty="0">
                <a:latin typeface="Times New Roman" pitchFamily="18" charset="0"/>
                <a:cs typeface="Times New Roman" pitchFamily="18" charset="0"/>
              </a:rPr>
            </a:b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MB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Price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. . . 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4301809" y="1014699"/>
            <a:ext cx="25222" cy="476167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82879" y="3480703"/>
            <a:ext cx="4146362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	             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so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at $2.50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Jones would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purchase 3 frozen pizzas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and receive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 consumer surplus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shown by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the shaded area (above the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price line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and below the demand curve).</a:t>
            </a:r>
          </a:p>
        </p:txBody>
      </p:sp>
      <p:sp>
        <p:nvSpPr>
          <p:cNvPr id="58" name="Rectangle 149"/>
          <p:cNvSpPr>
            <a:spLocks noChangeArrowheads="1"/>
          </p:cNvSpPr>
          <p:nvPr/>
        </p:nvSpPr>
        <p:spPr bwMode="auto">
          <a:xfrm>
            <a:off x="4526407" y="2913444"/>
            <a:ext cx="46166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$2.50</a:t>
            </a:r>
            <a:endParaRPr lang="en-US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Line 127"/>
          <p:cNvSpPr>
            <a:spLocks noChangeShapeType="1"/>
          </p:cNvSpPr>
          <p:nvPr/>
        </p:nvSpPr>
        <p:spPr bwMode="auto">
          <a:xfrm>
            <a:off x="6601968" y="3077718"/>
            <a:ext cx="0" cy="2514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Freeform 43"/>
          <p:cNvSpPr>
            <a:spLocks/>
          </p:cNvSpPr>
          <p:nvPr/>
        </p:nvSpPr>
        <p:spPr bwMode="auto">
          <a:xfrm>
            <a:off x="5087493" y="1479106"/>
            <a:ext cx="1539875" cy="1555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938"/>
              </a:cxn>
              <a:cxn ang="0">
                <a:pos x="2910" y="2938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910" h="2938">
                <a:moveTo>
                  <a:pt x="0" y="0"/>
                </a:moveTo>
                <a:lnTo>
                  <a:pt x="0" y="2938"/>
                </a:lnTo>
                <a:lnTo>
                  <a:pt x="2910" y="2938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3FF85">
              <a:alpha val="50000"/>
            </a:srgbClr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4526407" y="3440113"/>
            <a:ext cx="46166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$2.00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 rot="15667">
            <a:off x="4742292" y="1055608"/>
            <a:ext cx="42319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Price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52"/>
          <p:cNvSpPr>
            <a:spLocks noChangeArrowheads="1"/>
          </p:cNvSpPr>
          <p:nvPr/>
        </p:nvSpPr>
        <p:spPr bwMode="auto">
          <a:xfrm>
            <a:off x="7659243" y="5484368"/>
            <a:ext cx="1371600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Frozen pizzas</a:t>
            </a:r>
            <a:b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(per week)</a:t>
            </a:r>
            <a:endParaRPr lang="en-US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Rectangle 56"/>
          <p:cNvSpPr>
            <a:spLocks noChangeArrowheads="1"/>
          </p:cNvSpPr>
          <p:nvPr/>
        </p:nvSpPr>
        <p:spPr bwMode="auto">
          <a:xfrm>
            <a:off x="4526407" y="2411413"/>
            <a:ext cx="46166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$3.00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Line 57"/>
          <p:cNvSpPr>
            <a:spLocks noChangeShapeType="1"/>
          </p:cNvSpPr>
          <p:nvPr/>
        </p:nvSpPr>
        <p:spPr bwMode="auto">
          <a:xfrm>
            <a:off x="7141718" y="3549206"/>
            <a:ext cx="1588" cy="20574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ectangle 58"/>
          <p:cNvSpPr>
            <a:spLocks noChangeArrowheads="1"/>
          </p:cNvSpPr>
          <p:nvPr/>
        </p:nvSpPr>
        <p:spPr bwMode="auto">
          <a:xfrm>
            <a:off x="4526407" y="1897063"/>
            <a:ext cx="46166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$3.50</a:t>
            </a:r>
            <a:endParaRPr lang="en-US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Line 72"/>
          <p:cNvSpPr>
            <a:spLocks noChangeShapeType="1"/>
          </p:cNvSpPr>
          <p:nvPr/>
        </p:nvSpPr>
        <p:spPr bwMode="auto">
          <a:xfrm>
            <a:off x="5090668" y="3550793"/>
            <a:ext cx="2051050" cy="158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Line 74"/>
          <p:cNvSpPr>
            <a:spLocks noChangeShapeType="1"/>
          </p:cNvSpPr>
          <p:nvPr/>
        </p:nvSpPr>
        <p:spPr bwMode="auto">
          <a:xfrm>
            <a:off x="6114606" y="2522093"/>
            <a:ext cx="1587" cy="3084513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Line 75"/>
          <p:cNvSpPr>
            <a:spLocks noChangeShapeType="1"/>
          </p:cNvSpPr>
          <p:nvPr/>
        </p:nvSpPr>
        <p:spPr bwMode="auto">
          <a:xfrm>
            <a:off x="5600256" y="2018856"/>
            <a:ext cx="1587" cy="358775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Line 76"/>
          <p:cNvSpPr>
            <a:spLocks noChangeShapeType="1"/>
          </p:cNvSpPr>
          <p:nvPr/>
        </p:nvSpPr>
        <p:spPr bwMode="auto">
          <a:xfrm>
            <a:off x="5090668" y="2522093"/>
            <a:ext cx="1016000" cy="158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Line 77"/>
          <p:cNvSpPr>
            <a:spLocks noChangeShapeType="1"/>
          </p:cNvSpPr>
          <p:nvPr/>
        </p:nvSpPr>
        <p:spPr bwMode="auto">
          <a:xfrm>
            <a:off x="5090668" y="2007743"/>
            <a:ext cx="496888" cy="158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Line 79"/>
          <p:cNvSpPr>
            <a:spLocks noChangeShapeType="1"/>
          </p:cNvSpPr>
          <p:nvPr/>
        </p:nvSpPr>
        <p:spPr bwMode="auto">
          <a:xfrm>
            <a:off x="6600381" y="3020568"/>
            <a:ext cx="1587" cy="25908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Line 80"/>
          <p:cNvSpPr>
            <a:spLocks noChangeShapeType="1"/>
          </p:cNvSpPr>
          <p:nvPr/>
        </p:nvSpPr>
        <p:spPr bwMode="auto">
          <a:xfrm flipH="1">
            <a:off x="5077968" y="3038856"/>
            <a:ext cx="152400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Line 81"/>
          <p:cNvSpPr>
            <a:spLocks noChangeShapeType="1"/>
          </p:cNvSpPr>
          <p:nvPr/>
        </p:nvSpPr>
        <p:spPr bwMode="auto">
          <a:xfrm>
            <a:off x="5077968" y="1344168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Line 82"/>
          <p:cNvSpPr>
            <a:spLocks noChangeShapeType="1"/>
          </p:cNvSpPr>
          <p:nvPr/>
        </p:nvSpPr>
        <p:spPr bwMode="auto">
          <a:xfrm>
            <a:off x="5077968" y="5601843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7" name="Group 120"/>
          <p:cNvGrpSpPr>
            <a:grpSpLocks/>
          </p:cNvGrpSpPr>
          <p:nvPr/>
        </p:nvGrpSpPr>
        <p:grpSpPr bwMode="auto">
          <a:xfrm>
            <a:off x="5112893" y="1507681"/>
            <a:ext cx="3224213" cy="3221037"/>
            <a:chOff x="3238" y="625"/>
            <a:chExt cx="2031" cy="2029"/>
          </a:xfrm>
        </p:grpSpPr>
        <p:sp>
          <p:nvSpPr>
            <p:cNvPr id="78" name="Line 78"/>
            <p:cNvSpPr>
              <a:spLocks noChangeShapeType="1"/>
            </p:cNvSpPr>
            <p:nvPr/>
          </p:nvSpPr>
          <p:spPr bwMode="auto">
            <a:xfrm>
              <a:off x="3238" y="625"/>
              <a:ext cx="1856" cy="187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Rectangle 46"/>
            <p:cNvSpPr>
              <a:spLocks noChangeArrowheads="1"/>
            </p:cNvSpPr>
            <p:nvPr/>
          </p:nvSpPr>
          <p:spPr bwMode="auto">
            <a:xfrm>
              <a:off x="5106" y="2460"/>
              <a:ext cx="16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0" name="Group 104"/>
          <p:cNvGrpSpPr>
            <a:grpSpLocks/>
          </p:cNvGrpSpPr>
          <p:nvPr/>
        </p:nvGrpSpPr>
        <p:grpSpPr bwMode="auto">
          <a:xfrm>
            <a:off x="8303769" y="4410838"/>
            <a:ext cx="601663" cy="309563"/>
            <a:chOff x="5248" y="2448"/>
            <a:chExt cx="379" cy="195"/>
          </a:xfrm>
        </p:grpSpPr>
        <p:sp>
          <p:nvSpPr>
            <p:cNvPr id="81" name="Rectangle 101"/>
            <p:cNvSpPr>
              <a:spLocks noChangeArrowheads="1"/>
            </p:cNvSpPr>
            <p:nvPr/>
          </p:nvSpPr>
          <p:spPr bwMode="auto">
            <a:xfrm>
              <a:off x="5376" y="2449"/>
              <a:ext cx="25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MB</a:t>
              </a:r>
              <a:endPara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Rectangle 102"/>
            <p:cNvSpPr>
              <a:spLocks noChangeArrowheads="1"/>
            </p:cNvSpPr>
            <p:nvPr/>
          </p:nvSpPr>
          <p:spPr bwMode="auto">
            <a:xfrm>
              <a:off x="5248" y="2448"/>
              <a:ext cx="9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8" name="Line 123"/>
          <p:cNvSpPr>
            <a:spLocks noChangeShapeType="1"/>
          </p:cNvSpPr>
          <p:nvPr/>
        </p:nvSpPr>
        <p:spPr bwMode="auto">
          <a:xfrm>
            <a:off x="5077968" y="3052318"/>
            <a:ext cx="3429000" cy="0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prstDash val="sysDash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9" name="Group 140"/>
          <p:cNvGrpSpPr>
            <a:grpSpLocks/>
          </p:cNvGrpSpPr>
          <p:nvPr/>
        </p:nvGrpSpPr>
        <p:grpSpPr bwMode="auto">
          <a:xfrm>
            <a:off x="5170044" y="991744"/>
            <a:ext cx="3005138" cy="534988"/>
            <a:chOff x="3274" y="786"/>
            <a:chExt cx="1893" cy="337"/>
          </a:xfrm>
        </p:grpSpPr>
        <p:sp>
          <p:nvSpPr>
            <p:cNvPr id="90" name="Text Box 131"/>
            <p:cNvSpPr txBox="1">
              <a:spLocks noChangeArrowheads="1"/>
            </p:cNvSpPr>
            <p:nvPr/>
          </p:nvSpPr>
          <p:spPr bwMode="auto">
            <a:xfrm>
              <a:off x="3750" y="786"/>
              <a:ext cx="1417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b="0" dirty="0">
                  <a:latin typeface="Times New Roman" pitchFamily="18" charset="0"/>
                  <a:cs typeface="Times New Roman" pitchFamily="18" charset="0"/>
                </a:rPr>
                <a:t>Jones’s </a:t>
              </a:r>
              <a:r>
                <a:rPr lang="en-US" b="1" i="1" dirty="0">
                  <a:latin typeface="Times New Roman" pitchFamily="18" charset="0"/>
                  <a:cs typeface="Times New Roman" pitchFamily="18" charset="0"/>
                </a:rPr>
                <a:t>demand curve</a:t>
              </a:r>
              <a:r>
                <a:rPr lang="en-US" b="0" dirty="0"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lang="en-US" b="0" dirty="0">
                  <a:latin typeface="Times New Roman" pitchFamily="18" charset="0"/>
                  <a:cs typeface="Times New Roman" pitchFamily="18" charset="0"/>
                </a:rPr>
              </a:br>
              <a:r>
                <a:rPr lang="en-US" b="0" dirty="0">
                  <a:latin typeface="Times New Roman" pitchFamily="18" charset="0"/>
                  <a:cs typeface="Times New Roman" pitchFamily="18" charset="0"/>
                </a:rPr>
                <a:t>for frozen pizza</a:t>
              </a:r>
            </a:p>
          </p:txBody>
        </p:sp>
        <p:sp>
          <p:nvSpPr>
            <p:cNvPr id="91" name="AutoShape 132"/>
            <p:cNvSpPr>
              <a:spLocks noChangeArrowheads="1"/>
            </p:cNvSpPr>
            <p:nvPr/>
          </p:nvSpPr>
          <p:spPr bwMode="auto">
            <a:xfrm rot="3369748">
              <a:off x="3394" y="751"/>
              <a:ext cx="240" cy="480"/>
            </a:xfrm>
            <a:prstGeom prst="curvedRight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rgbClr val="004A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3" name="Rectangle 141"/>
          <p:cNvSpPr>
            <a:spLocks noChangeArrowheads="1"/>
          </p:cNvSpPr>
          <p:nvPr/>
        </p:nvSpPr>
        <p:spPr bwMode="auto">
          <a:xfrm>
            <a:off x="7089331" y="5633593"/>
            <a:ext cx="1025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Rectangle 142"/>
          <p:cNvSpPr>
            <a:spLocks noChangeArrowheads="1"/>
          </p:cNvSpPr>
          <p:nvPr/>
        </p:nvSpPr>
        <p:spPr bwMode="auto">
          <a:xfrm>
            <a:off x="6060631" y="5633593"/>
            <a:ext cx="1025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Rectangle 143"/>
          <p:cNvSpPr>
            <a:spLocks noChangeArrowheads="1"/>
          </p:cNvSpPr>
          <p:nvPr/>
        </p:nvSpPr>
        <p:spPr bwMode="auto">
          <a:xfrm>
            <a:off x="5546281" y="5633593"/>
            <a:ext cx="1025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Rectangle 144"/>
          <p:cNvSpPr>
            <a:spLocks noChangeArrowheads="1"/>
          </p:cNvSpPr>
          <p:nvPr/>
        </p:nvSpPr>
        <p:spPr bwMode="auto">
          <a:xfrm>
            <a:off x="6567043" y="5639943"/>
            <a:ext cx="1025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pSp>
        <p:nvGrpSpPr>
          <p:cNvPr id="97" name="Group 148"/>
          <p:cNvGrpSpPr>
            <a:grpSpLocks/>
          </p:cNvGrpSpPr>
          <p:nvPr/>
        </p:nvGrpSpPr>
        <p:grpSpPr bwMode="auto">
          <a:xfrm>
            <a:off x="7086156" y="3268218"/>
            <a:ext cx="735012" cy="341313"/>
            <a:chOff x="4481" y="2220"/>
            <a:chExt cx="463" cy="215"/>
          </a:xfrm>
        </p:grpSpPr>
        <p:sp>
          <p:nvSpPr>
            <p:cNvPr id="98" name="Rectangle 59"/>
            <p:cNvSpPr>
              <a:spLocks noChangeArrowheads="1"/>
            </p:cNvSpPr>
            <p:nvPr/>
          </p:nvSpPr>
          <p:spPr bwMode="auto">
            <a:xfrm>
              <a:off x="4568" y="2220"/>
              <a:ext cx="37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MB</a:t>
              </a:r>
              <a:r>
                <a:rPr lang="en-US" sz="1600" b="1" i="1" baseline="-25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Oval 112"/>
            <p:cNvSpPr>
              <a:spLocks noChangeAspect="1" noChangeArrowheads="1"/>
            </p:cNvSpPr>
            <p:nvPr/>
          </p:nvSpPr>
          <p:spPr bwMode="auto">
            <a:xfrm>
              <a:off x="4481" y="2360"/>
              <a:ext cx="75" cy="75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0" name="Group 147"/>
          <p:cNvGrpSpPr>
            <a:grpSpLocks/>
          </p:cNvGrpSpPr>
          <p:nvPr/>
        </p:nvGrpSpPr>
        <p:grpSpPr bwMode="auto">
          <a:xfrm>
            <a:off x="6551168" y="2731643"/>
            <a:ext cx="755650" cy="360363"/>
            <a:chOff x="4144" y="1882"/>
            <a:chExt cx="476" cy="227"/>
          </a:xfrm>
        </p:grpSpPr>
        <p:sp>
          <p:nvSpPr>
            <p:cNvPr id="101" name="Rectangle 61"/>
            <p:cNvSpPr>
              <a:spLocks noChangeArrowheads="1"/>
            </p:cNvSpPr>
            <p:nvPr/>
          </p:nvSpPr>
          <p:spPr bwMode="auto">
            <a:xfrm>
              <a:off x="4236" y="1882"/>
              <a:ext cx="38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MB</a:t>
              </a:r>
              <a:r>
                <a:rPr lang="en-US" sz="1600" b="1" i="1" baseline="-25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Oval 113"/>
            <p:cNvSpPr>
              <a:spLocks noChangeAspect="1" noChangeArrowheads="1"/>
            </p:cNvSpPr>
            <p:nvPr/>
          </p:nvSpPr>
          <p:spPr bwMode="auto">
            <a:xfrm>
              <a:off x="4144" y="2034"/>
              <a:ext cx="75" cy="75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3" name="Group 146"/>
          <p:cNvGrpSpPr>
            <a:grpSpLocks/>
          </p:cNvGrpSpPr>
          <p:nvPr/>
        </p:nvGrpSpPr>
        <p:grpSpPr bwMode="auto">
          <a:xfrm>
            <a:off x="6051106" y="2220468"/>
            <a:ext cx="750887" cy="355600"/>
            <a:chOff x="3829" y="1560"/>
            <a:chExt cx="473" cy="224"/>
          </a:xfrm>
        </p:grpSpPr>
        <p:sp>
          <p:nvSpPr>
            <p:cNvPr id="104" name="Rectangle 63"/>
            <p:cNvSpPr>
              <a:spLocks noChangeArrowheads="1"/>
            </p:cNvSpPr>
            <p:nvPr/>
          </p:nvSpPr>
          <p:spPr bwMode="auto">
            <a:xfrm>
              <a:off x="3918" y="1560"/>
              <a:ext cx="38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MB</a:t>
              </a:r>
              <a:r>
                <a:rPr lang="en-US" sz="1600" b="1" i="1" baseline="-25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Oval 114"/>
            <p:cNvSpPr>
              <a:spLocks noChangeAspect="1" noChangeArrowheads="1"/>
            </p:cNvSpPr>
            <p:nvPr/>
          </p:nvSpPr>
          <p:spPr bwMode="auto">
            <a:xfrm>
              <a:off x="3829" y="1709"/>
              <a:ext cx="75" cy="75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6" name="Group 145"/>
          <p:cNvGrpSpPr>
            <a:grpSpLocks/>
          </p:cNvGrpSpPr>
          <p:nvPr/>
        </p:nvGrpSpPr>
        <p:grpSpPr bwMode="auto">
          <a:xfrm>
            <a:off x="5539931" y="1696593"/>
            <a:ext cx="757237" cy="368300"/>
            <a:chOff x="3507" y="1230"/>
            <a:chExt cx="477" cy="232"/>
          </a:xfrm>
        </p:grpSpPr>
        <p:sp>
          <p:nvSpPr>
            <p:cNvPr id="107" name="Rectangle 65"/>
            <p:cNvSpPr>
              <a:spLocks noChangeArrowheads="1"/>
            </p:cNvSpPr>
            <p:nvPr/>
          </p:nvSpPr>
          <p:spPr bwMode="auto">
            <a:xfrm>
              <a:off x="3600" y="1230"/>
              <a:ext cx="38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MB</a:t>
              </a:r>
              <a:r>
                <a:rPr lang="en-US" sz="1600" b="1" i="1" baseline="-25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Oval 115"/>
            <p:cNvSpPr>
              <a:spLocks noChangeAspect="1" noChangeArrowheads="1"/>
            </p:cNvSpPr>
            <p:nvPr/>
          </p:nvSpPr>
          <p:spPr bwMode="auto">
            <a:xfrm>
              <a:off x="3507" y="1387"/>
              <a:ext cx="75" cy="75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3" name="Group 150"/>
          <p:cNvGrpSpPr>
            <a:grpSpLocks/>
          </p:cNvGrpSpPr>
          <p:nvPr/>
        </p:nvGrpSpPr>
        <p:grpSpPr bwMode="auto">
          <a:xfrm>
            <a:off x="3664394" y="2876546"/>
            <a:ext cx="1464103" cy="338838"/>
            <a:chOff x="2291" y="1956"/>
            <a:chExt cx="907" cy="186"/>
          </a:xfrm>
        </p:grpSpPr>
        <p:grpSp>
          <p:nvGrpSpPr>
            <p:cNvPr id="84" name="Group 137"/>
            <p:cNvGrpSpPr>
              <a:grpSpLocks/>
            </p:cNvGrpSpPr>
            <p:nvPr/>
          </p:nvGrpSpPr>
          <p:grpSpPr bwMode="auto">
            <a:xfrm>
              <a:off x="2291" y="1956"/>
              <a:ext cx="907" cy="186"/>
              <a:chOff x="2399" y="1950"/>
              <a:chExt cx="776" cy="186"/>
            </a:xfrm>
          </p:grpSpPr>
          <p:sp>
            <p:nvSpPr>
              <p:cNvPr id="86" name="Rectangle 122"/>
              <p:cNvSpPr>
                <a:spLocks noChangeArrowheads="1"/>
              </p:cNvSpPr>
              <p:nvPr/>
            </p:nvSpPr>
            <p:spPr bwMode="auto">
              <a:xfrm>
                <a:off x="2407" y="1978"/>
                <a:ext cx="768" cy="138"/>
              </a:xfrm>
              <a:prstGeom prst="rect">
                <a:avLst/>
              </a:prstGeom>
              <a:solidFill>
                <a:srgbClr val="E1F5E1"/>
              </a:solidFill>
              <a:ln w="635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" name="Text Box 121"/>
              <p:cNvSpPr txBox="1">
                <a:spLocks noChangeArrowheads="1"/>
              </p:cNvSpPr>
              <p:nvPr/>
            </p:nvSpPr>
            <p:spPr bwMode="auto">
              <a:xfrm>
                <a:off x="2399" y="1950"/>
                <a:ext cx="515" cy="186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sz="1600" b="1" i="1">
                    <a:latin typeface="Times New Roman" pitchFamily="18" charset="0"/>
                    <a:cs typeface="Times New Roman" pitchFamily="18" charset="0"/>
                  </a:rPr>
                  <a:t>Price =</a:t>
                </a:r>
                <a:endParaRPr kumimoji="0" lang="en-US" sz="1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5" name="Rectangle 55"/>
            <p:cNvSpPr>
              <a:spLocks noChangeArrowheads="1"/>
            </p:cNvSpPr>
            <p:nvPr/>
          </p:nvSpPr>
          <p:spPr bwMode="auto">
            <a:xfrm>
              <a:off x="2834" y="1987"/>
              <a:ext cx="29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$2.50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9" name="Group 125"/>
          <p:cNvGrpSpPr>
            <a:grpSpLocks/>
          </p:cNvGrpSpPr>
          <p:nvPr/>
        </p:nvGrpSpPr>
        <p:grpSpPr bwMode="auto">
          <a:xfrm>
            <a:off x="2258822" y="5553329"/>
            <a:ext cx="2613025" cy="882650"/>
            <a:chOff x="3346" y="3449"/>
            <a:chExt cx="1646" cy="556"/>
          </a:xfrm>
        </p:grpSpPr>
        <p:sp>
          <p:nvSpPr>
            <p:cNvPr id="110" name="Rectangle 105"/>
            <p:cNvSpPr>
              <a:spLocks noChangeArrowheads="1"/>
            </p:cNvSpPr>
            <p:nvPr/>
          </p:nvSpPr>
          <p:spPr bwMode="auto">
            <a:xfrm>
              <a:off x="3346" y="3449"/>
              <a:ext cx="1646" cy="55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Rectangle 83"/>
            <p:cNvSpPr>
              <a:spLocks noChangeArrowheads="1"/>
            </p:cNvSpPr>
            <p:nvPr/>
          </p:nvSpPr>
          <p:spPr bwMode="auto">
            <a:xfrm>
              <a:off x="3414" y="3493"/>
              <a:ext cx="2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MB</a:t>
              </a:r>
              <a:r>
                <a:rPr lang="en-US" sz="1600" b="1" i="1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" name="Rectangle 84"/>
            <p:cNvSpPr>
              <a:spLocks noChangeArrowheads="1"/>
            </p:cNvSpPr>
            <p:nvPr/>
          </p:nvSpPr>
          <p:spPr bwMode="auto">
            <a:xfrm>
              <a:off x="3848" y="3493"/>
              <a:ext cx="24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1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MB</a:t>
              </a:r>
              <a:r>
                <a:rPr lang="en-US" sz="1600" b="1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1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" name="Rectangle 85"/>
            <p:cNvSpPr>
              <a:spLocks noChangeArrowheads="1"/>
            </p:cNvSpPr>
            <p:nvPr/>
          </p:nvSpPr>
          <p:spPr bwMode="auto">
            <a:xfrm>
              <a:off x="4294" y="3493"/>
              <a:ext cx="24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1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MB</a:t>
              </a:r>
              <a:r>
                <a:rPr lang="en-US" sz="1600" b="1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1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" name="Rectangle 86"/>
            <p:cNvSpPr>
              <a:spLocks noChangeArrowheads="1"/>
            </p:cNvSpPr>
            <p:nvPr/>
          </p:nvSpPr>
          <p:spPr bwMode="auto">
            <a:xfrm>
              <a:off x="4694" y="3495"/>
              <a:ext cx="24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MB</a:t>
              </a:r>
              <a:r>
                <a:rPr lang="en-US" sz="1600" b="1" i="1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5" name="Rectangle 87"/>
            <p:cNvSpPr>
              <a:spLocks noChangeArrowheads="1"/>
            </p:cNvSpPr>
            <p:nvPr/>
          </p:nvSpPr>
          <p:spPr bwMode="auto">
            <a:xfrm>
              <a:off x="4566" y="3485"/>
              <a:ext cx="8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1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&lt;</a:t>
              </a:r>
              <a:endParaRPr lang="en-US" sz="1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6" name="Rectangle 88"/>
            <p:cNvSpPr>
              <a:spLocks noChangeArrowheads="1"/>
            </p:cNvSpPr>
            <p:nvPr/>
          </p:nvSpPr>
          <p:spPr bwMode="auto">
            <a:xfrm>
              <a:off x="4144" y="3485"/>
              <a:ext cx="8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1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&lt;</a:t>
              </a:r>
              <a:endParaRPr lang="en-US" sz="1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Rectangle 89"/>
            <p:cNvSpPr>
              <a:spLocks noChangeArrowheads="1"/>
            </p:cNvSpPr>
            <p:nvPr/>
          </p:nvSpPr>
          <p:spPr bwMode="auto">
            <a:xfrm>
              <a:off x="3711" y="3485"/>
              <a:ext cx="8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1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&lt;</a:t>
              </a:r>
              <a:endParaRPr lang="en-US" sz="1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" name="Rectangle 90"/>
            <p:cNvSpPr>
              <a:spLocks noChangeArrowheads="1"/>
            </p:cNvSpPr>
            <p:nvPr/>
          </p:nvSpPr>
          <p:spPr bwMode="auto">
            <a:xfrm>
              <a:off x="3408" y="3792"/>
              <a:ext cx="2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1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MU</a:t>
              </a:r>
              <a:r>
                <a:rPr lang="en-US" sz="1600" b="1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1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9" name="Rectangle 91"/>
            <p:cNvSpPr>
              <a:spLocks noChangeArrowheads="1"/>
            </p:cNvSpPr>
            <p:nvPr/>
          </p:nvSpPr>
          <p:spPr bwMode="auto">
            <a:xfrm>
              <a:off x="3842" y="3792"/>
              <a:ext cx="25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1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MU</a:t>
              </a:r>
              <a:r>
                <a:rPr lang="en-US" sz="1600" b="1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1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Rectangle 92"/>
            <p:cNvSpPr>
              <a:spLocks noChangeArrowheads="1"/>
            </p:cNvSpPr>
            <p:nvPr/>
          </p:nvSpPr>
          <p:spPr bwMode="auto">
            <a:xfrm>
              <a:off x="4288" y="3792"/>
              <a:ext cx="25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1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MU</a:t>
              </a:r>
              <a:r>
                <a:rPr lang="en-US" sz="1600" b="1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1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Rectangle 93"/>
            <p:cNvSpPr>
              <a:spLocks noChangeArrowheads="1"/>
            </p:cNvSpPr>
            <p:nvPr/>
          </p:nvSpPr>
          <p:spPr bwMode="auto">
            <a:xfrm>
              <a:off x="4688" y="3794"/>
              <a:ext cx="25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MU</a:t>
              </a:r>
              <a:r>
                <a:rPr lang="en-US" sz="1600" b="1" i="1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2" name="Rectangle 94"/>
            <p:cNvSpPr>
              <a:spLocks noChangeArrowheads="1"/>
            </p:cNvSpPr>
            <p:nvPr/>
          </p:nvSpPr>
          <p:spPr bwMode="auto">
            <a:xfrm>
              <a:off x="4560" y="3784"/>
              <a:ext cx="8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&lt;</a:t>
              </a:r>
              <a:endParaRPr lang="en-US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" name="Rectangle 95"/>
            <p:cNvSpPr>
              <a:spLocks noChangeArrowheads="1"/>
            </p:cNvSpPr>
            <p:nvPr/>
          </p:nvSpPr>
          <p:spPr bwMode="auto">
            <a:xfrm>
              <a:off x="4138" y="3784"/>
              <a:ext cx="8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1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&lt;</a:t>
              </a:r>
              <a:endParaRPr lang="en-US" sz="1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Rectangle 96"/>
            <p:cNvSpPr>
              <a:spLocks noChangeArrowheads="1"/>
            </p:cNvSpPr>
            <p:nvPr/>
          </p:nvSpPr>
          <p:spPr bwMode="auto">
            <a:xfrm>
              <a:off x="3705" y="3784"/>
              <a:ext cx="8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1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&lt;</a:t>
              </a:r>
              <a:endParaRPr lang="en-US" sz="1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Rectangle 97"/>
            <p:cNvSpPr>
              <a:spLocks noChangeArrowheads="1"/>
            </p:cNvSpPr>
            <p:nvPr/>
          </p:nvSpPr>
          <p:spPr bwMode="auto">
            <a:xfrm>
              <a:off x="3942" y="3639"/>
              <a:ext cx="45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because</a:t>
              </a:r>
              <a:r>
                <a:rPr lang="en-US" sz="16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48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0"/>
                            </p:stCondLst>
                            <p:childTnLst>
                              <p:par>
                                <p:cTn id="8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0"/>
                            </p:stCondLst>
                            <p:childTnLst>
                              <p:par>
                                <p:cTn id="9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5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4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3" grpId="0"/>
      <p:bldP spid="59" grpId="0" animBg="1"/>
      <p:bldP spid="60" grpId="0" animBg="1"/>
      <p:bldP spid="66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88" grpId="0" animBg="1"/>
      <p:bldP spid="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8193" y="1591056"/>
            <a:ext cx="8932985" cy="4240027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39950"/>
            <a:ext cx="8904855" cy="1239270"/>
          </a:xfrm>
        </p:spPr>
        <p:txBody>
          <a:bodyPr/>
          <a:lstStyle/>
          <a:p>
            <a:r>
              <a:rPr lang="en-US" dirty="0"/>
              <a:t>Consumer </a:t>
            </a:r>
            <a:r>
              <a:rPr lang="en-US" dirty="0" smtClean="0"/>
              <a:t>Equilibrium 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Many Goods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1839"/>
            <a:ext cx="8801847" cy="1265098"/>
          </a:xfrm>
        </p:spPr>
        <p:txBody>
          <a:bodyPr/>
          <a:lstStyle/>
          <a:p>
            <a:r>
              <a:rPr lang="en-US" sz="2600" dirty="0">
                <a:solidFill>
                  <a:srgbClr val="32302A"/>
                </a:solidFill>
              </a:rPr>
              <a:t>Each consumer will maximize his/her satisfaction by ensuring that the last dollar spent on each commodity yields an equal degree of marginal utility.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734179" y="3065431"/>
            <a:ext cx="5298828" cy="113977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2"/>
          <p:cNvGrpSpPr>
            <a:grpSpLocks/>
          </p:cNvGrpSpPr>
          <p:nvPr/>
        </p:nvGrpSpPr>
        <p:grpSpPr bwMode="auto">
          <a:xfrm>
            <a:off x="1918717" y="3083722"/>
            <a:ext cx="958850" cy="1065213"/>
            <a:chOff x="1382" y="2261"/>
            <a:chExt cx="604" cy="671"/>
          </a:xfrm>
        </p:grpSpPr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1382" y="2261"/>
              <a:ext cx="604" cy="368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3200" b="0" i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MU</a:t>
              </a:r>
              <a:r>
                <a:rPr kumimoji="0" lang="en-US" sz="3200" b="0" i="1" baseline="-250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32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1419" y="2633"/>
              <a:ext cx="48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1507" y="2564"/>
              <a:ext cx="360" cy="368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3200" b="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kumimoji="0" lang="en-US" sz="3200" b="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3200" b="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2894605" y="3372203"/>
            <a:ext cx="461986" cy="58477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0" lang="en-US" b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Group 17"/>
          <p:cNvGrpSpPr>
            <a:grpSpLocks/>
          </p:cNvGrpSpPr>
          <p:nvPr/>
        </p:nvGrpSpPr>
        <p:grpSpPr bwMode="auto">
          <a:xfrm>
            <a:off x="3418480" y="3075342"/>
            <a:ext cx="958850" cy="1065213"/>
            <a:chOff x="2304" y="2260"/>
            <a:chExt cx="604" cy="671"/>
          </a:xfrm>
        </p:grpSpPr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2304" y="2260"/>
              <a:ext cx="604" cy="368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3200" b="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MU</a:t>
              </a:r>
              <a:r>
                <a:rPr kumimoji="0" lang="en-US" sz="3200" b="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3200" b="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2341" y="2632"/>
              <a:ext cx="48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2429" y="2563"/>
              <a:ext cx="360" cy="368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3200" b="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kumimoji="0" lang="en-US" sz="3200" b="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3200" b="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58280" y="3370615"/>
            <a:ext cx="461986" cy="58477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32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0" lang="en-US" b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4790080" y="3373790"/>
            <a:ext cx="835025" cy="579438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kumimoji="0" lang="en-US" sz="32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. . </a:t>
            </a:r>
            <a:endParaRPr kumimoji="0" lang="en-US" b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5440955" y="3373790"/>
            <a:ext cx="461986" cy="58477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32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0" lang="en-US" b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Group 24"/>
          <p:cNvGrpSpPr>
            <a:grpSpLocks/>
          </p:cNvGrpSpPr>
          <p:nvPr/>
        </p:nvGrpSpPr>
        <p:grpSpPr bwMode="auto">
          <a:xfrm>
            <a:off x="5944193" y="3075342"/>
            <a:ext cx="958850" cy="1065213"/>
            <a:chOff x="3895" y="2260"/>
            <a:chExt cx="604" cy="671"/>
          </a:xfrm>
        </p:grpSpPr>
        <p:sp>
          <p:nvSpPr>
            <p:cNvPr id="29" name="Text Box 25"/>
            <p:cNvSpPr txBox="1">
              <a:spLocks noChangeArrowheads="1"/>
            </p:cNvSpPr>
            <p:nvPr/>
          </p:nvSpPr>
          <p:spPr bwMode="auto">
            <a:xfrm>
              <a:off x="3895" y="2260"/>
              <a:ext cx="604" cy="368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3200" b="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MU</a:t>
              </a:r>
              <a:r>
                <a:rPr kumimoji="0" lang="en-US" sz="3200" b="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en-US" sz="3200" b="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3932" y="2632"/>
              <a:ext cx="48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 Box 27"/>
            <p:cNvSpPr txBox="1">
              <a:spLocks noChangeArrowheads="1"/>
            </p:cNvSpPr>
            <p:nvPr/>
          </p:nvSpPr>
          <p:spPr bwMode="auto">
            <a:xfrm>
              <a:off x="4020" y="2563"/>
              <a:ext cx="360" cy="368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3200" b="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kumimoji="0" lang="en-US" sz="3200" b="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en-US" sz="3200" b="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737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20" grpId="0" autoUpdateAnimBg="0"/>
      <p:bldP spid="25" grpId="0" autoUpdateAnimBg="0"/>
      <p:bldP spid="26" grpId="0" autoUpdateAnimBg="0"/>
      <p:bldP spid="2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822961"/>
            <a:ext cx="8932985" cy="5093209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28079"/>
            <a:ext cx="8904855" cy="667450"/>
          </a:xfrm>
        </p:spPr>
        <p:txBody>
          <a:bodyPr/>
          <a:lstStyle/>
          <a:p>
            <a:r>
              <a:rPr lang="en-US" dirty="0"/>
              <a:t>Price Changes and Consumer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868682"/>
            <a:ext cx="8883750" cy="4498846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The demand curve shows the amount of a product consumers would be willing to </a:t>
            </a:r>
            <a:r>
              <a:rPr lang="en-US" sz="2600" dirty="0" smtClean="0">
                <a:solidFill>
                  <a:srgbClr val="32302A"/>
                </a:solidFill>
              </a:rPr>
              <a:t>buy at </a:t>
            </a:r>
            <a:r>
              <a:rPr lang="en-US" sz="2600" dirty="0">
                <a:solidFill>
                  <a:srgbClr val="32302A"/>
                </a:solidFill>
              </a:rPr>
              <a:t>different prices for a specific period</a:t>
            </a:r>
            <a:r>
              <a:rPr lang="en-US" sz="2600" dirty="0" smtClean="0">
                <a:solidFill>
                  <a:srgbClr val="32302A"/>
                </a:solidFill>
              </a:rPr>
              <a:t>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The </a:t>
            </a:r>
            <a:r>
              <a:rPr lang="en-US" sz="2600" b="1" i="1" dirty="0">
                <a:solidFill>
                  <a:srgbClr val="32302A"/>
                </a:solidFill>
              </a:rPr>
              <a:t>law of demand </a:t>
            </a:r>
            <a:r>
              <a:rPr lang="en-US" sz="2600" dirty="0">
                <a:solidFill>
                  <a:srgbClr val="32302A"/>
                </a:solidFill>
              </a:rPr>
              <a:t>states that there is an inverse relationship between the quantity </a:t>
            </a:r>
            <a:r>
              <a:rPr lang="en-US" sz="2600" dirty="0" smtClean="0">
                <a:solidFill>
                  <a:srgbClr val="32302A"/>
                </a:solidFill>
              </a:rPr>
              <a:t>of a </a:t>
            </a:r>
            <a:r>
              <a:rPr lang="en-US" sz="2600" dirty="0">
                <a:solidFill>
                  <a:srgbClr val="32302A"/>
                </a:solidFill>
              </a:rPr>
              <a:t>product purchased and its price.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Reasons the demand curve slopes downward:</a:t>
            </a:r>
          </a:p>
          <a:p>
            <a:pPr marL="631825" lvl="1" indent="-231775"/>
            <a:r>
              <a:rPr lang="en-US" sz="2400" b="1" i="1" dirty="0">
                <a:solidFill>
                  <a:srgbClr val="32302A"/>
                </a:solidFill>
              </a:rPr>
              <a:t>Substitution effect</a:t>
            </a:r>
            <a:r>
              <a:rPr lang="en-US" sz="2400" dirty="0">
                <a:solidFill>
                  <a:srgbClr val="32302A"/>
                </a:solidFill>
              </a:rPr>
              <a:t>: </a:t>
            </a:r>
            <a:br>
              <a:rPr lang="en-US" sz="2400" dirty="0">
                <a:solidFill>
                  <a:srgbClr val="32302A"/>
                </a:solidFill>
              </a:rPr>
            </a:br>
            <a:r>
              <a:rPr lang="en-US" sz="2400" dirty="0">
                <a:solidFill>
                  <a:srgbClr val="32302A"/>
                </a:solidFill>
              </a:rPr>
              <a:t>as a product’s price falls, the consumer will buy more of it and less of other, now more expensive, products.</a:t>
            </a:r>
          </a:p>
          <a:p>
            <a:pPr marL="631825" lvl="1" indent="-231775"/>
            <a:r>
              <a:rPr lang="en-US" sz="2400" b="1" i="1" dirty="0">
                <a:solidFill>
                  <a:srgbClr val="32302A"/>
                </a:solidFill>
              </a:rPr>
              <a:t>Income effect</a:t>
            </a:r>
            <a:r>
              <a:rPr lang="en-US" sz="2400" dirty="0">
                <a:solidFill>
                  <a:srgbClr val="32302A"/>
                </a:solidFill>
              </a:rPr>
              <a:t>: </a:t>
            </a:r>
            <a:br>
              <a:rPr lang="en-US" sz="2400" dirty="0">
                <a:solidFill>
                  <a:srgbClr val="32302A"/>
                </a:solidFill>
              </a:rPr>
            </a:br>
            <a:r>
              <a:rPr lang="en-US" sz="2400" dirty="0">
                <a:solidFill>
                  <a:srgbClr val="32302A"/>
                </a:solidFill>
              </a:rPr>
              <a:t>as a product’s price falls, a consumer’s real income rises and so induces the individual </a:t>
            </a:r>
            <a:r>
              <a:rPr lang="en-US" sz="2400" dirty="0" smtClean="0">
                <a:solidFill>
                  <a:srgbClr val="32302A"/>
                </a:solidFill>
              </a:rPr>
              <a:t>to </a:t>
            </a:r>
            <a:r>
              <a:rPr lang="en-US" sz="2400" dirty="0">
                <a:solidFill>
                  <a:srgbClr val="32302A"/>
                </a:solidFill>
              </a:rPr>
              <a:t>buy more of both it and other goods. </a:t>
            </a:r>
          </a:p>
        </p:txBody>
      </p:sp>
    </p:spTree>
    <p:extLst>
      <p:ext uri="{BB962C8B-B14F-4D97-AF65-F5344CB8AC3E}">
        <p14:creationId xmlns:p14="http://schemas.microsoft.com/office/powerpoint/2010/main" val="418624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84695"/>
            <a:ext cx="8904855" cy="73145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Time Cost and Consumer Choice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72770"/>
            <a:ext cx="8932985" cy="43434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54482"/>
            <a:ext cx="8883750" cy="4498846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The monetary price of a good is not always a complete measure of its cost to the consumer. 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Consumption of most goods requires time as well as money.  Like money, time is scarce to the consumer. 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So, a lower time cost, like a lower money price, will make a product more attractive.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Time costs, unlike money prices, differ among individuals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9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Gwartney PPT 2011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22768</TotalTime>
  <Words>1786</Words>
  <Application>Microsoft Office PowerPoint</Application>
  <PresentationFormat>On-screen Show (4:3)</PresentationFormat>
  <Paragraphs>509</Paragraphs>
  <Slides>35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Equation</vt:lpstr>
      <vt:lpstr>Consumer Choice  and Elasticity</vt:lpstr>
      <vt:lpstr>Fundamentals of Consumer Choice</vt:lpstr>
      <vt:lpstr>PowerPoint Presentation</vt:lpstr>
      <vt:lpstr>Marginal Utility, Consumer Choice, and the Demand Curve of an Individual</vt:lpstr>
      <vt:lpstr>The Demand Curve</vt:lpstr>
      <vt:lpstr>The Demand Curve</vt:lpstr>
      <vt:lpstr>Consumer Equilibrium  With Many Goods</vt:lpstr>
      <vt:lpstr>Price Changes and Consumer Choice</vt:lpstr>
      <vt:lpstr>PowerPoint Presentation</vt:lpstr>
      <vt:lpstr>Questions for Thought: </vt:lpstr>
      <vt:lpstr>Market Demand Reflects the Demand of Individual Consumers</vt:lpstr>
      <vt:lpstr>Individual and Market Demand Curves</vt:lpstr>
      <vt:lpstr>Elasticity of Demand</vt:lpstr>
      <vt:lpstr>Price Elasticity of Demand</vt:lpstr>
      <vt:lpstr>Price Elasticity Numerical Application</vt:lpstr>
      <vt:lpstr>Price Elasticity of Demand</vt:lpstr>
      <vt:lpstr>Elasticity of Demand</vt:lpstr>
      <vt:lpstr>Elasticity of Demand</vt:lpstr>
      <vt:lpstr>Elasticity of Demand</vt:lpstr>
      <vt:lpstr>Elasticity of Demand</vt:lpstr>
      <vt:lpstr>Elasticity of Demand</vt:lpstr>
      <vt:lpstr>PowerPoint Presentation</vt:lpstr>
      <vt:lpstr>Elastic and  Inelastic Demand</vt:lpstr>
      <vt:lpstr>PowerPoint Presentation</vt:lpstr>
      <vt:lpstr>Price Elasticity of Demand</vt:lpstr>
      <vt:lpstr>How Demand Elasticity and Price Changes Affect Total Expenditures (or Revenues) on a Product</vt:lpstr>
      <vt:lpstr>Total Expenditures  and Demand Elasticity</vt:lpstr>
      <vt:lpstr>Income Elasticity</vt:lpstr>
      <vt:lpstr>Income Elasticity</vt:lpstr>
      <vt:lpstr>Income Elasticity of Demand</vt:lpstr>
      <vt:lpstr>Price Elasticity of Supply</vt:lpstr>
      <vt:lpstr>Price Elasticity of Supply</vt:lpstr>
      <vt:lpstr>Questions for Thought: </vt:lpstr>
      <vt:lpstr>Questions for Thought: </vt:lpstr>
      <vt:lpstr>PowerPoint Presentation</vt:lpstr>
    </vt:vector>
  </TitlesOfParts>
  <Company>University Of Tampa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</dc:title>
  <dc:subject>Money and the Banking System</dc:subject>
  <dc:creator>Dr. Chuck D. Skipton</dc:creator>
  <cp:keywords>Consumer Choice and Elasticity</cp:keywords>
  <cp:lastModifiedBy>Todd Myers</cp:lastModifiedBy>
  <cp:revision>993</cp:revision>
  <cp:lastPrinted>2011-12-29T00:01:54Z</cp:lastPrinted>
  <dcterms:created xsi:type="dcterms:W3CDTF">2011-12-23T16:39:02Z</dcterms:created>
  <dcterms:modified xsi:type="dcterms:W3CDTF">2012-08-20T18:59:32Z</dcterms:modified>
</cp:coreProperties>
</file>