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9" r:id="rId2"/>
    <p:sldId id="260" r:id="rId3"/>
    <p:sldId id="795" r:id="rId4"/>
    <p:sldId id="834" r:id="rId5"/>
    <p:sldId id="835" r:id="rId6"/>
    <p:sldId id="836" r:id="rId7"/>
    <p:sldId id="797" r:id="rId8"/>
    <p:sldId id="786" r:id="rId9"/>
    <p:sldId id="837" r:id="rId10"/>
    <p:sldId id="838" r:id="rId11"/>
    <p:sldId id="839" r:id="rId12"/>
    <p:sldId id="840" r:id="rId13"/>
    <p:sldId id="841" r:id="rId14"/>
    <p:sldId id="842" r:id="rId15"/>
    <p:sldId id="792" r:id="rId16"/>
    <p:sldId id="843" r:id="rId17"/>
    <p:sldId id="845" r:id="rId18"/>
    <p:sldId id="844" r:id="rId19"/>
    <p:sldId id="846" r:id="rId20"/>
    <p:sldId id="849" r:id="rId21"/>
    <p:sldId id="848" r:id="rId22"/>
    <p:sldId id="847" r:id="rId23"/>
    <p:sldId id="850" r:id="rId24"/>
    <p:sldId id="851" r:id="rId25"/>
    <p:sldId id="852" r:id="rId26"/>
    <p:sldId id="855" r:id="rId27"/>
    <p:sldId id="854" r:id="rId28"/>
    <p:sldId id="853" r:id="rId29"/>
    <p:sldId id="787" r:id="rId30"/>
    <p:sldId id="856" r:id="rId31"/>
    <p:sldId id="857" r:id="rId32"/>
    <p:sldId id="858" r:id="rId33"/>
    <p:sldId id="859" r:id="rId34"/>
    <p:sldId id="860" r:id="rId35"/>
    <p:sldId id="861" r:id="rId36"/>
    <p:sldId id="862" r:id="rId37"/>
    <p:sldId id="863" r:id="rId38"/>
    <p:sldId id="864" r:id="rId39"/>
    <p:sldId id="817" r:id="rId40"/>
    <p:sldId id="865" r:id="rId41"/>
    <p:sldId id="866" r:id="rId42"/>
    <p:sldId id="867" r:id="rId43"/>
    <p:sldId id="868" r:id="rId44"/>
    <p:sldId id="869" r:id="rId45"/>
    <p:sldId id="870" r:id="rId46"/>
    <p:sldId id="819" r:id="rId47"/>
    <p:sldId id="871" r:id="rId48"/>
    <p:sldId id="872" r:id="rId49"/>
    <p:sldId id="873" r:id="rId50"/>
    <p:sldId id="796" r:id="rId51"/>
    <p:sldId id="874" r:id="rId52"/>
    <p:sldId id="799" r:id="rId53"/>
    <p:sldId id="794" r:id="rId54"/>
    <p:sldId id="279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3E3AB0-2AD7-41C3-9996-3FAD3F2A5BF4}">
          <p14:sldIdLst>
            <p14:sldId id="259"/>
            <p14:sldId id="260"/>
            <p14:sldId id="795"/>
            <p14:sldId id="834"/>
            <p14:sldId id="835"/>
            <p14:sldId id="836"/>
            <p14:sldId id="797"/>
            <p14:sldId id="786"/>
            <p14:sldId id="837"/>
            <p14:sldId id="838"/>
            <p14:sldId id="839"/>
            <p14:sldId id="840"/>
            <p14:sldId id="841"/>
            <p14:sldId id="842"/>
            <p14:sldId id="792"/>
            <p14:sldId id="843"/>
            <p14:sldId id="845"/>
            <p14:sldId id="844"/>
            <p14:sldId id="846"/>
            <p14:sldId id="849"/>
            <p14:sldId id="848"/>
            <p14:sldId id="847"/>
            <p14:sldId id="850"/>
            <p14:sldId id="851"/>
            <p14:sldId id="852"/>
            <p14:sldId id="855"/>
            <p14:sldId id="854"/>
            <p14:sldId id="853"/>
            <p14:sldId id="787"/>
            <p14:sldId id="856"/>
            <p14:sldId id="857"/>
            <p14:sldId id="858"/>
            <p14:sldId id="859"/>
            <p14:sldId id="860"/>
            <p14:sldId id="861"/>
            <p14:sldId id="862"/>
            <p14:sldId id="863"/>
            <p14:sldId id="864"/>
            <p14:sldId id="817"/>
            <p14:sldId id="865"/>
            <p14:sldId id="866"/>
            <p14:sldId id="867"/>
            <p14:sldId id="868"/>
            <p14:sldId id="869"/>
            <p14:sldId id="870"/>
            <p14:sldId id="819"/>
            <p14:sldId id="871"/>
            <p14:sldId id="872"/>
            <p14:sldId id="873"/>
            <p14:sldId id="796"/>
            <p14:sldId id="874"/>
            <p14:sldId id="799"/>
            <p14:sldId id="794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CC"/>
    <a:srgbClr val="FDFAE9"/>
    <a:srgbClr val="44601E"/>
    <a:srgbClr val="E1F5E1"/>
    <a:srgbClr val="F0E9D0"/>
    <a:srgbClr val="EEEDD2"/>
    <a:srgbClr val="FAF3C6"/>
    <a:srgbClr val="FFDD71"/>
    <a:srgbClr val="88F495"/>
    <a:srgbClr val="D2BD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6" autoAdjust="0"/>
    <p:restoredTop sz="94673" autoAdjust="0"/>
  </p:normalViewPr>
  <p:slideViewPr>
    <p:cSldViewPr snapToGrid="0" snapToObjects="1">
      <p:cViewPr varScale="1">
        <p:scale>
          <a:sx n="108" d="100"/>
          <a:sy n="108" d="100"/>
        </p:scale>
        <p:origin x="-984" y="-78"/>
      </p:cViewPr>
      <p:guideLst>
        <p:guide orient="horz" pos="4106"/>
        <p:guide pos="5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3042"/>
    </p:cViewPr>
  </p:sorterViewPr>
  <p:notesViewPr>
    <p:cSldViewPr snapToGrid="0" snapToObjects="1">
      <p:cViewPr varScale="1">
        <p:scale>
          <a:sx n="101" d="100"/>
          <a:sy n="101" d="100"/>
        </p:scale>
        <p:origin x="-35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59276-451D-43C9-813E-64E3A18F484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4204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Slides from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Private and Public Choice 14th ed.”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James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&amp; David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Macpherson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12643" y="8685213"/>
            <a:ext cx="1143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8962-1D3C-40FF-9F8C-4139F6810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695" y="847843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4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D4C36-653B-48C7-AF84-E47CA5954DE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525073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Notes for:   “Private and Public Choice 14th ed.”</a:t>
            </a:r>
          </a:p>
          <a:p>
            <a:pPr>
              <a:defRPr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             James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&amp; David Macpherson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4999" y="8685213"/>
            <a:ext cx="1141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D8D62-E453-4738-A912-78A33588E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95" y="857270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5764" y="1640590"/>
            <a:ext cx="1392701" cy="1524642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52982" y="1682794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82961" y="2151724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2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39233" y="2564151"/>
            <a:ext cx="88941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4383" y="2577454"/>
            <a:ext cx="1546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1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Placeholder 1"/>
          <p:cNvSpPr>
            <a:spLocks noGrp="1"/>
          </p:cNvSpPr>
          <p:nvPr userDrawn="1">
            <p:ph type="title"/>
          </p:nvPr>
        </p:nvSpPr>
        <p:spPr>
          <a:xfrm>
            <a:off x="1406939" y="1923756"/>
            <a:ext cx="7565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aseline="0"/>
            </a:lvl1pPr>
          </a:lstStyle>
          <a:p>
            <a:endParaRPr lang="en-US" dirty="0"/>
          </a:p>
        </p:txBody>
      </p:sp>
      <p:sp>
        <p:nvSpPr>
          <p:cNvPr id="21" name="Line 59"/>
          <p:cNvSpPr>
            <a:spLocks noChangeShapeType="1"/>
          </p:cNvSpPr>
          <p:nvPr userDrawn="1"/>
        </p:nvSpPr>
        <p:spPr bwMode="auto">
          <a:xfrm>
            <a:off x="1428435" y="3111882"/>
            <a:ext cx="75438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000">
              <a:latin typeface="Times New Roman" pitchFamily="-110" charset="0"/>
            </a:endParaRPr>
          </a:p>
        </p:txBody>
      </p:sp>
      <p:sp>
        <p:nvSpPr>
          <p:cNvPr id="22" name="Text Box 60"/>
          <p:cNvSpPr txBox="1">
            <a:spLocks noChangeArrowheads="1"/>
          </p:cNvSpPr>
          <p:nvPr userDrawn="1"/>
        </p:nvSpPr>
        <p:spPr bwMode="auto">
          <a:xfrm>
            <a:off x="1477120" y="4855530"/>
            <a:ext cx="74769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Accompany: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Economics:  Private and Public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Choice, 14th 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ed.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defRPr/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                           James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&amp; David Macpherson</a:t>
            </a:r>
          </a:p>
        </p:txBody>
      </p:sp>
      <p:sp>
        <p:nvSpPr>
          <p:cNvPr id="23" name="Text Box 61"/>
          <p:cNvSpPr txBox="1">
            <a:spLocks noChangeArrowheads="1"/>
          </p:cNvSpPr>
          <p:nvPr userDrawn="1"/>
        </p:nvSpPr>
        <p:spPr bwMode="auto">
          <a:xfrm>
            <a:off x="1487952" y="5454211"/>
            <a:ext cx="59763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Slides authored and animated by: 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kumimoji="0" lang="en-US" sz="1600" b="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&amp; Charles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Skipton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65"/>
          <p:cNvSpPr txBox="1">
            <a:spLocks noChangeArrowheads="1"/>
          </p:cNvSpPr>
          <p:nvPr userDrawn="1"/>
        </p:nvSpPr>
        <p:spPr bwMode="auto">
          <a:xfrm>
            <a:off x="1502249" y="3340140"/>
            <a:ext cx="22829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i="1" dirty="0">
                <a:latin typeface="Times New Roman" pitchFamily="-110" charset="0"/>
              </a:rPr>
              <a:t>Full Length</a:t>
            </a:r>
            <a:r>
              <a:rPr kumimoji="0" lang="en-US" sz="2000" b="0" dirty="0">
                <a:latin typeface="Times New Roman" pitchFamily="-110" charset="0"/>
              </a:rPr>
              <a:t> Text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</a:p>
        </p:txBody>
      </p:sp>
      <p:sp>
        <p:nvSpPr>
          <p:cNvPr id="25" name="Text Box 66"/>
          <p:cNvSpPr txBox="1">
            <a:spLocks noChangeArrowheads="1"/>
          </p:cNvSpPr>
          <p:nvPr userDrawn="1"/>
        </p:nvSpPr>
        <p:spPr bwMode="auto">
          <a:xfrm>
            <a:off x="1505424" y="3794165"/>
            <a:ext cx="23167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i="1" dirty="0" smtClean="0">
                <a:latin typeface="Times New Roman" pitchFamily="-110" charset="0"/>
              </a:rPr>
              <a:t>Micro </a:t>
            </a:r>
            <a:r>
              <a:rPr kumimoji="0" lang="en-US" sz="2000" i="1" dirty="0">
                <a:latin typeface="Times New Roman" pitchFamily="-110" charset="0"/>
              </a:rPr>
              <a:t>Only</a:t>
            </a:r>
            <a:r>
              <a:rPr kumimoji="0" lang="en-US" sz="2000" b="0" dirty="0">
                <a:latin typeface="Times New Roman" pitchFamily="-110" charset="0"/>
              </a:rPr>
              <a:t>  </a:t>
            </a:r>
            <a:r>
              <a:rPr kumimoji="0" lang="en-US" sz="2000" dirty="0">
                <a:latin typeface="Times New Roman" pitchFamily="-110" charset="0"/>
              </a:rPr>
              <a:t>Text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</a:p>
        </p:txBody>
      </p:sp>
      <p:sp>
        <p:nvSpPr>
          <p:cNvPr id="26" name="Text Box 67"/>
          <p:cNvSpPr txBox="1">
            <a:spLocks noChangeArrowheads="1"/>
          </p:cNvSpPr>
          <p:nvPr userDrawn="1"/>
        </p:nvSpPr>
        <p:spPr bwMode="auto">
          <a:xfrm>
            <a:off x="3791353" y="3338553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 userDrawn="1"/>
        </p:nvSpPr>
        <p:spPr bwMode="auto">
          <a:xfrm>
            <a:off x="3791353" y="3794165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8" name="Text Box 69"/>
          <p:cNvSpPr txBox="1">
            <a:spLocks noChangeArrowheads="1"/>
          </p:cNvSpPr>
          <p:nvPr userDrawn="1"/>
        </p:nvSpPr>
        <p:spPr bwMode="auto">
          <a:xfrm>
            <a:off x="4944062" y="3338553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Chapter</a:t>
            </a:r>
            <a:r>
              <a:rPr kumimoji="0" lang="en-US" sz="2000" b="0" dirty="0" smtClean="0">
                <a:latin typeface="Times New Roman" pitchFamily="-110" charset="0"/>
              </a:rPr>
              <a:t>: 21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9" name="Text Box 70"/>
          <p:cNvSpPr txBox="1">
            <a:spLocks noChangeArrowheads="1"/>
          </p:cNvSpPr>
          <p:nvPr userDrawn="1"/>
        </p:nvSpPr>
        <p:spPr bwMode="auto">
          <a:xfrm>
            <a:off x="4944062" y="3794165"/>
            <a:ext cx="1258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 smtClean="0">
                <a:latin typeface="Times New Roman" pitchFamily="-110" charset="0"/>
              </a:rPr>
              <a:t>Chapter: 8</a:t>
            </a:r>
            <a:endParaRPr kumimoji="0" lang="en-US" sz="2000" b="0" dirty="0">
              <a:latin typeface="Times New Roman" pitchFamily="-110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685800" y="1702073"/>
            <a:ext cx="7772400" cy="2096204"/>
          </a:xfrm>
          <a:prstGeom prst="roundRect">
            <a:avLst>
              <a:gd name="adj" fmla="val 9490"/>
            </a:avLst>
          </a:prstGeom>
          <a:solidFill>
            <a:srgbClr val="515A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1649"/>
            <a:ext cx="7772400" cy="1864086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23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21769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7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15"/>
          <a:srcRect t="43200"/>
          <a:stretch>
            <a:fillRect/>
          </a:stretch>
        </p:blipFill>
        <p:spPr>
          <a:xfrm>
            <a:off x="-14039" y="5906194"/>
            <a:ext cx="9172575" cy="893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Rounded Rectangle 49"/>
          <p:cNvSpPr>
            <a:spLocks/>
          </p:cNvSpPr>
          <p:nvPr/>
        </p:nvSpPr>
        <p:spPr>
          <a:xfrm>
            <a:off x="8147190" y="6637804"/>
            <a:ext cx="978648" cy="206967"/>
          </a:xfrm>
          <a:prstGeom prst="roundRect">
            <a:avLst/>
          </a:prstGeom>
          <a:solidFill>
            <a:srgbClr val="444C52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033980" y="6677770"/>
            <a:ext cx="68580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Copyright ©</a:t>
            </a:r>
            <a:r>
              <a:rPr kumimoji="0" lang="en-US" sz="800" b="0" i="1" dirty="0" smtClean="0">
                <a:solidFill>
                  <a:schemeClr val="tx1"/>
                </a:solidFill>
                <a:latin typeface="Times New Roman" pitchFamily="-110" charset="0"/>
              </a:rPr>
              <a:t>2013 </a:t>
            </a:r>
            <a:r>
              <a:rPr kumimoji="0" lang="en-US" sz="800" b="0" i="1" dirty="0" err="1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</a:p>
        </p:txBody>
      </p:sp>
      <p:pic>
        <p:nvPicPr>
          <p:cNvPr id="8" name="Picture 7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1758" y="2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4097" y="28136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Rectangle 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280926" y="6599443"/>
            <a:ext cx="830794" cy="26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en-US" sz="1100" b="0" dirty="0" smtClean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First </a:t>
            </a:r>
            <a:r>
              <a:rPr lang="en-US" sz="1100" b="0" dirty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page</a:t>
            </a:r>
          </a:p>
        </p:txBody>
      </p:sp>
      <p:sp>
        <p:nvSpPr>
          <p:cNvPr id="54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82360" y="6663891"/>
            <a:ext cx="145314" cy="156703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sp>
        <p:nvSpPr>
          <p:cNvPr id="55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959372" y="6663891"/>
            <a:ext cx="145314" cy="15670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389" y="1200404"/>
            <a:ext cx="7634484" cy="186408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en-US" dirty="0"/>
              <a:t>Costs and </a:t>
            </a:r>
            <a:br>
              <a:rPr lang="en-US" dirty="0"/>
            </a:br>
            <a:r>
              <a:rPr lang="en-US" dirty="0"/>
              <a:t>the Supply of Goods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The Economic Role of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demand for a product indicates the intensity of consumers’ desires for an item.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Production of a good requires resources. The opportunity cost of these resources represents the desire of consumers for other goods that might have been produced instead.</a:t>
            </a:r>
          </a:p>
        </p:txBody>
      </p:sp>
    </p:spTree>
    <p:extLst>
      <p:ext uri="{BB962C8B-B14F-4D97-AF65-F5344CB8AC3E}">
        <p14:creationId xmlns:p14="http://schemas.microsoft.com/office/powerpoint/2010/main" val="416287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77824"/>
            <a:ext cx="8932985" cy="5038346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18935"/>
            <a:ext cx="8904855" cy="667450"/>
          </a:xfrm>
        </p:spPr>
        <p:txBody>
          <a:bodyPr/>
          <a:lstStyle/>
          <a:p>
            <a:r>
              <a:rPr lang="en-US" dirty="0"/>
              <a:t>Explicit and Implicit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969264"/>
            <a:ext cx="8783869" cy="4562856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Costs may be either </a:t>
            </a:r>
            <a:r>
              <a:rPr lang="en-US" sz="2500" b="1" i="1" dirty="0">
                <a:solidFill>
                  <a:srgbClr val="32302A"/>
                </a:solidFill>
              </a:rPr>
              <a:t>explicit </a:t>
            </a:r>
            <a:r>
              <a:rPr lang="en-US" sz="2500" dirty="0">
                <a:solidFill>
                  <a:srgbClr val="32302A"/>
                </a:solidFill>
              </a:rPr>
              <a:t>or </a:t>
            </a:r>
            <a:r>
              <a:rPr lang="en-US" sz="2500" b="1" i="1" dirty="0">
                <a:solidFill>
                  <a:srgbClr val="32302A"/>
                </a:solidFill>
              </a:rPr>
              <a:t>implicit</a:t>
            </a:r>
            <a:r>
              <a:rPr lang="en-US" sz="2500" dirty="0">
                <a:solidFill>
                  <a:srgbClr val="32302A"/>
                </a:solidFill>
              </a:rPr>
              <a:t>.</a:t>
            </a:r>
            <a:br>
              <a:rPr lang="en-US" sz="2500" dirty="0">
                <a:solidFill>
                  <a:srgbClr val="32302A"/>
                </a:solidFill>
              </a:rPr>
            </a:br>
            <a:r>
              <a:rPr lang="en-US" sz="2500" dirty="0">
                <a:solidFill>
                  <a:srgbClr val="32302A"/>
                </a:solidFill>
              </a:rPr>
              <a:t/>
            </a:r>
            <a:br>
              <a:rPr lang="en-US" sz="2500" dirty="0">
                <a:solidFill>
                  <a:srgbClr val="32302A"/>
                </a:solidFill>
              </a:rPr>
            </a:br>
            <a:r>
              <a:rPr lang="en-US" sz="1800" dirty="0">
                <a:solidFill>
                  <a:srgbClr val="32302A"/>
                </a:solidFill>
              </a:rPr>
              <a:t/>
            </a:r>
            <a:br>
              <a:rPr lang="en-US" sz="1800" dirty="0">
                <a:solidFill>
                  <a:srgbClr val="32302A"/>
                </a:solidFill>
              </a:rPr>
            </a:br>
            <a:endParaRPr lang="en-US" sz="1800" dirty="0">
              <a:solidFill>
                <a:srgbClr val="32302A"/>
              </a:solidFill>
            </a:endParaRPr>
          </a:p>
          <a:p>
            <a:pPr marL="631825" lvl="1" indent="-231775"/>
            <a:r>
              <a:rPr lang="en-US" sz="2500" b="1" i="1" dirty="0">
                <a:solidFill>
                  <a:srgbClr val="32302A"/>
                </a:solidFill>
              </a:rPr>
              <a:t>Explicit costs </a:t>
            </a:r>
            <a:r>
              <a:rPr lang="en-US" sz="2500" dirty="0">
                <a:solidFill>
                  <a:srgbClr val="32302A"/>
                </a:solidFill>
              </a:rPr>
              <a:t>result when a monetary </a:t>
            </a:r>
            <a:r>
              <a:rPr lang="en-US" sz="2500" dirty="0" smtClean="0">
                <a:solidFill>
                  <a:srgbClr val="32302A"/>
                </a:solidFill>
              </a:rPr>
              <a:t>payment </a:t>
            </a:r>
            <a:r>
              <a:rPr lang="en-US" sz="2500" dirty="0">
                <a:solidFill>
                  <a:srgbClr val="32302A"/>
                </a:solidFill>
              </a:rPr>
              <a:t>is made.</a:t>
            </a:r>
          </a:p>
          <a:p>
            <a:pPr marL="631825" lvl="1" indent="-231775"/>
            <a:r>
              <a:rPr lang="en-US" sz="2500" b="1" i="1" dirty="0">
                <a:solidFill>
                  <a:srgbClr val="32302A"/>
                </a:solidFill>
              </a:rPr>
              <a:t>Implicit costs</a:t>
            </a:r>
            <a:r>
              <a:rPr lang="en-US" sz="2500" dirty="0">
                <a:solidFill>
                  <a:srgbClr val="32302A"/>
                </a:solidFill>
              </a:rPr>
              <a:t> involve resources owned by the firm that do not involve a monetary payment.</a:t>
            </a:r>
          </a:p>
          <a:p>
            <a:pPr marL="1031875" lvl="2" indent="-231775"/>
            <a:r>
              <a:rPr lang="en-US" sz="2500" dirty="0">
                <a:solidFill>
                  <a:srgbClr val="32302A"/>
                </a:solidFill>
              </a:rPr>
              <a:t>Examples: </a:t>
            </a:r>
          </a:p>
          <a:p>
            <a:pPr marL="1489075" lvl="3" indent="-231775"/>
            <a:r>
              <a:rPr lang="en-US" sz="2500" dirty="0">
                <a:solidFill>
                  <a:srgbClr val="32302A"/>
                </a:solidFill>
              </a:rPr>
              <a:t>time spent by owner running the firm</a:t>
            </a:r>
          </a:p>
          <a:p>
            <a:pPr marL="1489075" lvl="3" indent="-231775"/>
            <a:r>
              <a:rPr lang="en-US" sz="2500" dirty="0">
                <a:solidFill>
                  <a:srgbClr val="32302A"/>
                </a:solidFill>
              </a:rPr>
              <a:t>the foregone normal rate of return on </a:t>
            </a:r>
            <a:r>
              <a:rPr lang="en-US" sz="2500" dirty="0" smtClean="0">
                <a:solidFill>
                  <a:srgbClr val="32302A"/>
                </a:solidFill>
              </a:rPr>
              <a:t>the </a:t>
            </a:r>
            <a:r>
              <a:rPr lang="en-US" sz="2500" dirty="0">
                <a:solidFill>
                  <a:srgbClr val="32302A"/>
                </a:solidFill>
              </a:rPr>
              <a:t>owner’s financial investment (</a:t>
            </a:r>
            <a:r>
              <a:rPr lang="en-US" sz="2500" i="1" dirty="0">
                <a:solidFill>
                  <a:srgbClr val="32302A"/>
                </a:solidFill>
              </a:rPr>
              <a:t>opportunity cost of equity capital</a:t>
            </a:r>
            <a:r>
              <a:rPr lang="en-US" sz="2500" dirty="0">
                <a:solidFill>
                  <a:srgbClr val="32302A"/>
                </a:solidFill>
              </a:rPr>
              <a:t>)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342962" y="1524572"/>
            <a:ext cx="5895975" cy="781050"/>
            <a:chOff x="1536" y="3396"/>
            <a:chExt cx="3714" cy="492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1536" y="3396"/>
              <a:ext cx="3714" cy="49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554" y="3462"/>
              <a:ext cx="74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kumimoji="0" lang="en-US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Total</a:t>
              </a:r>
              <a:br>
                <a:rPr kumimoji="0" lang="en-US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Cost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2280" y="3482"/>
              <a:ext cx="2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995549" y="1715042"/>
            <a:ext cx="1511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explicit costs</a:t>
            </a:r>
          </a:p>
        </p:txBody>
      </p:sp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4802124" y="1684116"/>
            <a:ext cx="1955800" cy="461962"/>
            <a:chOff x="3715" y="3476"/>
            <a:chExt cx="1232" cy="291"/>
          </a:xfrm>
        </p:grpSpPr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3976" y="3489"/>
              <a:ext cx="9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implicit costs</a:t>
              </a: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3715" y="3476"/>
              <a:ext cx="22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4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941832"/>
            <a:ext cx="8932985" cy="497433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92087"/>
            <a:ext cx="8904855" cy="667450"/>
          </a:xfrm>
        </p:spPr>
        <p:txBody>
          <a:bodyPr/>
          <a:lstStyle/>
          <a:p>
            <a:r>
              <a:rPr lang="en-US" dirty="0"/>
              <a:t>Accounting and Economic Profit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941832"/>
            <a:ext cx="8783869" cy="4599432"/>
          </a:xfrm>
        </p:spPr>
        <p:txBody>
          <a:bodyPr/>
          <a:lstStyle/>
          <a:p>
            <a:pPr marL="231775" indent="-231775"/>
            <a:r>
              <a:rPr lang="en-US" sz="2500" b="1" i="1" dirty="0">
                <a:solidFill>
                  <a:srgbClr val="32302A"/>
                </a:solidFill>
              </a:rPr>
              <a:t>Economic profit </a:t>
            </a:r>
            <a:r>
              <a:rPr lang="en-US" sz="2500" dirty="0">
                <a:solidFill>
                  <a:srgbClr val="32302A"/>
                </a:solidFill>
              </a:rPr>
              <a:t>is total revenues minus total costs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(</a:t>
            </a:r>
            <a:r>
              <a:rPr lang="en-US" sz="2500" i="1" dirty="0">
                <a:solidFill>
                  <a:srgbClr val="32302A"/>
                </a:solidFill>
              </a:rPr>
              <a:t>including all opportunity costs</a:t>
            </a:r>
            <a:r>
              <a:rPr lang="en-US" sz="2500" dirty="0">
                <a:solidFill>
                  <a:srgbClr val="32302A"/>
                </a:solidFill>
              </a:rPr>
              <a:t>).</a:t>
            </a:r>
          </a:p>
          <a:p>
            <a:pPr marL="631825" lvl="1" indent="-231775"/>
            <a:r>
              <a:rPr lang="en-US" sz="2400" b="1" i="1" dirty="0">
                <a:solidFill>
                  <a:srgbClr val="32302A"/>
                </a:solidFill>
              </a:rPr>
              <a:t>Economic profit </a:t>
            </a:r>
            <a:r>
              <a:rPr lang="en-US" sz="2400" dirty="0">
                <a:solidFill>
                  <a:srgbClr val="32302A"/>
                </a:solidFill>
              </a:rPr>
              <a:t>occurs only when the rate of return is above the normal market rate of return </a:t>
            </a:r>
            <a:r>
              <a:rPr lang="en-US" sz="2400" i="1" dirty="0">
                <a:solidFill>
                  <a:srgbClr val="32302A"/>
                </a:solidFill>
              </a:rPr>
              <a:t>(the opportunity cost of capital)</a:t>
            </a:r>
            <a:r>
              <a:rPr lang="en-US" sz="2400" dirty="0">
                <a:solidFill>
                  <a:srgbClr val="32302A"/>
                </a:solidFill>
              </a:rPr>
              <a:t>.</a:t>
            </a:r>
          </a:p>
          <a:p>
            <a:pPr marL="1031875" lvl="2" indent="-231775"/>
            <a:r>
              <a:rPr lang="en-US" sz="2400" dirty="0">
                <a:solidFill>
                  <a:srgbClr val="32302A"/>
                </a:solidFill>
              </a:rPr>
              <a:t>Firms earning </a:t>
            </a:r>
            <a:r>
              <a:rPr lang="en-US" sz="2400" b="1" i="1" dirty="0">
                <a:solidFill>
                  <a:srgbClr val="32302A"/>
                </a:solidFill>
              </a:rPr>
              <a:t>zero economic profit </a:t>
            </a:r>
            <a:r>
              <a:rPr lang="en-US" sz="2400" dirty="0" smtClean="0">
                <a:solidFill>
                  <a:srgbClr val="32302A"/>
                </a:solidFill>
              </a:rPr>
              <a:t>are </a:t>
            </a:r>
            <a:r>
              <a:rPr lang="en-US" sz="2400" dirty="0">
                <a:solidFill>
                  <a:srgbClr val="32302A"/>
                </a:solidFill>
              </a:rPr>
              <a:t>earning exactly the market (normal) </a:t>
            </a:r>
            <a:r>
              <a:rPr lang="en-US" sz="2400" dirty="0" smtClean="0">
                <a:solidFill>
                  <a:srgbClr val="32302A"/>
                </a:solidFill>
              </a:rPr>
              <a:t>rate </a:t>
            </a:r>
            <a:r>
              <a:rPr lang="en-US" sz="2400" dirty="0">
                <a:solidFill>
                  <a:srgbClr val="32302A"/>
                </a:solidFill>
              </a:rPr>
              <a:t>of return.</a:t>
            </a:r>
          </a:p>
          <a:p>
            <a:pPr marL="231775" indent="-231775"/>
            <a:r>
              <a:rPr lang="en-US" sz="2500" b="1" i="1" dirty="0">
                <a:solidFill>
                  <a:srgbClr val="32302A"/>
                </a:solidFill>
              </a:rPr>
              <a:t>Accounting profit </a:t>
            </a:r>
            <a:r>
              <a:rPr lang="en-US" sz="2500" dirty="0">
                <a:solidFill>
                  <a:srgbClr val="32302A"/>
                </a:solidFill>
              </a:rPr>
              <a:t>is total revenue minus the expenses of the firm over a time period.</a:t>
            </a:r>
          </a:p>
          <a:p>
            <a:pPr marL="631825" lvl="1" indent="-231775"/>
            <a:r>
              <a:rPr lang="en-US" sz="2400" i="1" dirty="0">
                <a:solidFill>
                  <a:srgbClr val="32302A"/>
                </a:solidFill>
              </a:rPr>
              <a:t>often excludes implicit costs</a:t>
            </a:r>
            <a:r>
              <a:rPr lang="en-US" sz="2400" dirty="0">
                <a:solidFill>
                  <a:srgbClr val="32302A"/>
                </a:solidFill>
              </a:rPr>
              <a:t> such </a:t>
            </a:r>
            <a:r>
              <a:rPr lang="en-US" sz="2400" dirty="0" smtClean="0">
                <a:solidFill>
                  <a:srgbClr val="32302A"/>
                </a:solidFill>
              </a:rPr>
              <a:t>as the </a:t>
            </a:r>
            <a:r>
              <a:rPr lang="en-US" sz="2400" dirty="0">
                <a:solidFill>
                  <a:srgbClr val="32302A"/>
                </a:solidFill>
              </a:rPr>
              <a:t>opportunity cost of equity capital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Accounting profit is generally greater than economic profit.</a:t>
            </a:r>
          </a:p>
        </p:txBody>
      </p:sp>
    </p:spTree>
    <p:extLst>
      <p:ext uri="{BB962C8B-B14F-4D97-AF65-F5344CB8AC3E}">
        <p14:creationId xmlns:p14="http://schemas.microsoft.com/office/powerpoint/2010/main" val="123964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593468"/>
            <a:ext cx="8977930" cy="4328069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132" name="Rectangle 3"/>
          <p:cNvSpPr>
            <a:spLocks noChangeArrowheads="1"/>
          </p:cNvSpPr>
          <p:nvPr/>
        </p:nvSpPr>
        <p:spPr bwMode="auto">
          <a:xfrm>
            <a:off x="5148072" y="1261872"/>
            <a:ext cx="3785201" cy="4879121"/>
          </a:xfrm>
          <a:prstGeom prst="rect">
            <a:avLst/>
          </a:prstGeom>
          <a:solidFill>
            <a:srgbClr val="FCF4D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50841"/>
            <a:ext cx="8950412" cy="628151"/>
          </a:xfrm>
        </p:spPr>
        <p:txBody>
          <a:bodyPr/>
          <a:lstStyle/>
          <a:p>
            <a:r>
              <a:rPr lang="en-US" sz="3600" dirty="0"/>
              <a:t>Accounting versus Economic Profit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2129605"/>
            <a:ext cx="507496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calculate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accounting profit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subtract the explicit costs from total revenue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calculate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economic profit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subtract both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explicit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implicit costs from total revenue.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Notice how economic profits are less than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accounting profits (because of the implicit costs).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What does it mean for economic profits to be negative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in this example) when accounting profits are positive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138"/>
          <p:cNvSpPr>
            <a:spLocks noChangeArrowheads="1"/>
          </p:cNvSpPr>
          <p:nvPr/>
        </p:nvSpPr>
        <p:spPr bwMode="auto">
          <a:xfrm>
            <a:off x="5433497" y="1870075"/>
            <a:ext cx="1287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Costs (Explicit)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9" name="Group 184"/>
          <p:cNvGrpSpPr>
            <a:grpSpLocks/>
          </p:cNvGrpSpPr>
          <p:nvPr/>
        </p:nvGrpSpPr>
        <p:grpSpPr bwMode="auto">
          <a:xfrm>
            <a:off x="5817545" y="2062166"/>
            <a:ext cx="2940050" cy="265113"/>
            <a:chOff x="1200" y="925"/>
            <a:chExt cx="1852" cy="167"/>
          </a:xfrm>
        </p:grpSpPr>
        <p:sp>
          <p:nvSpPr>
            <p:cNvPr id="91" name="Rectangle 139"/>
            <p:cNvSpPr>
              <a:spLocks noChangeArrowheads="1"/>
            </p:cNvSpPr>
            <p:nvPr/>
          </p:nvSpPr>
          <p:spPr bwMode="auto">
            <a:xfrm>
              <a:off x="1200" y="937"/>
              <a:ext cx="1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Groceries (wholesale)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Rectangle 140"/>
            <p:cNvSpPr>
              <a:spLocks noChangeArrowheads="1"/>
            </p:cNvSpPr>
            <p:nvPr/>
          </p:nvSpPr>
          <p:spPr bwMode="auto">
            <a:xfrm>
              <a:off x="2632" y="925"/>
              <a:ext cx="4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$76,000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3" name="Group 185"/>
          <p:cNvGrpSpPr>
            <a:grpSpLocks/>
          </p:cNvGrpSpPr>
          <p:nvPr/>
        </p:nvGrpSpPr>
        <p:grpSpPr bwMode="auto">
          <a:xfrm>
            <a:off x="5817545" y="2273303"/>
            <a:ext cx="2932113" cy="265113"/>
            <a:chOff x="1200" y="1058"/>
            <a:chExt cx="1847" cy="167"/>
          </a:xfrm>
        </p:grpSpPr>
        <p:sp>
          <p:nvSpPr>
            <p:cNvPr id="94" name="Rectangle 141"/>
            <p:cNvSpPr>
              <a:spLocks noChangeArrowheads="1"/>
            </p:cNvSpPr>
            <p:nvPr/>
          </p:nvSpPr>
          <p:spPr bwMode="auto">
            <a:xfrm>
              <a:off x="1200" y="1070"/>
              <a:ext cx="41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Utilities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Rectangle 142"/>
            <p:cNvSpPr>
              <a:spLocks noChangeArrowheads="1"/>
            </p:cNvSpPr>
            <p:nvPr/>
          </p:nvSpPr>
          <p:spPr bwMode="auto">
            <a:xfrm>
              <a:off x="2756" y="1058"/>
              <a:ext cx="29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4,000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6" name="Group 186"/>
          <p:cNvGrpSpPr>
            <a:grpSpLocks/>
          </p:cNvGrpSpPr>
          <p:nvPr/>
        </p:nvGrpSpPr>
        <p:grpSpPr bwMode="auto">
          <a:xfrm>
            <a:off x="5817545" y="2474917"/>
            <a:ext cx="2941638" cy="265113"/>
            <a:chOff x="1200" y="1185"/>
            <a:chExt cx="1853" cy="167"/>
          </a:xfrm>
        </p:grpSpPr>
        <p:sp>
          <p:nvSpPr>
            <p:cNvPr id="97" name="Rectangle 143"/>
            <p:cNvSpPr>
              <a:spLocks noChangeArrowheads="1"/>
            </p:cNvSpPr>
            <p:nvPr/>
          </p:nvSpPr>
          <p:spPr bwMode="auto">
            <a:xfrm>
              <a:off x="1200" y="1197"/>
              <a:ext cx="30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Taxes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Rectangle 144"/>
            <p:cNvSpPr>
              <a:spLocks noChangeArrowheads="1"/>
            </p:cNvSpPr>
            <p:nvPr/>
          </p:nvSpPr>
          <p:spPr bwMode="auto">
            <a:xfrm>
              <a:off x="2762" y="1185"/>
              <a:ext cx="29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6,000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9" name="Group 187"/>
          <p:cNvGrpSpPr>
            <a:grpSpLocks/>
          </p:cNvGrpSpPr>
          <p:nvPr/>
        </p:nvGrpSpPr>
        <p:grpSpPr bwMode="auto">
          <a:xfrm>
            <a:off x="5817545" y="2687642"/>
            <a:ext cx="2922588" cy="265113"/>
            <a:chOff x="1200" y="1319"/>
            <a:chExt cx="1841" cy="167"/>
          </a:xfrm>
        </p:grpSpPr>
        <p:sp>
          <p:nvSpPr>
            <p:cNvPr id="100" name="Rectangle 145"/>
            <p:cNvSpPr>
              <a:spLocks noChangeArrowheads="1"/>
            </p:cNvSpPr>
            <p:nvPr/>
          </p:nvSpPr>
          <p:spPr bwMode="auto">
            <a:xfrm>
              <a:off x="1200" y="1331"/>
              <a:ext cx="6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Advertising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Rectangle 146"/>
            <p:cNvSpPr>
              <a:spLocks noChangeArrowheads="1"/>
            </p:cNvSpPr>
            <p:nvPr/>
          </p:nvSpPr>
          <p:spPr bwMode="auto">
            <a:xfrm>
              <a:off x="2750" y="1319"/>
              <a:ext cx="29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2,000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2" name="Group 190"/>
          <p:cNvGrpSpPr>
            <a:grpSpLocks/>
          </p:cNvGrpSpPr>
          <p:nvPr/>
        </p:nvGrpSpPr>
        <p:grpSpPr bwMode="auto">
          <a:xfrm>
            <a:off x="5417495" y="3513018"/>
            <a:ext cx="3302000" cy="246063"/>
            <a:chOff x="948" y="2029"/>
            <a:chExt cx="2080" cy="155"/>
          </a:xfrm>
        </p:grpSpPr>
        <p:sp>
          <p:nvSpPr>
            <p:cNvPr id="103" name="Rectangle 151"/>
            <p:cNvSpPr>
              <a:spLocks noChangeArrowheads="1"/>
            </p:cNvSpPr>
            <p:nvPr/>
          </p:nvSpPr>
          <p:spPr bwMode="auto">
            <a:xfrm>
              <a:off x="948" y="2029"/>
              <a:ext cx="100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Accounting Profit:</a:t>
              </a:r>
              <a:endParaRPr lang="en-US" sz="1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Rectangle 152"/>
            <p:cNvSpPr>
              <a:spLocks noChangeArrowheads="1"/>
            </p:cNvSpPr>
            <p:nvPr/>
          </p:nvSpPr>
          <p:spPr bwMode="auto">
            <a:xfrm>
              <a:off x="2608" y="2029"/>
              <a:ext cx="4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$70,000</a:t>
              </a:r>
              <a:endParaRPr lang="en-US" sz="1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5" name="Group 183"/>
          <p:cNvGrpSpPr>
            <a:grpSpLocks/>
          </p:cNvGrpSpPr>
          <p:nvPr/>
        </p:nvGrpSpPr>
        <p:grpSpPr bwMode="auto">
          <a:xfrm>
            <a:off x="5427020" y="1349375"/>
            <a:ext cx="3321052" cy="447675"/>
            <a:chOff x="954" y="476"/>
            <a:chExt cx="2092" cy="282"/>
          </a:xfrm>
        </p:grpSpPr>
        <p:sp>
          <p:nvSpPr>
            <p:cNvPr id="106" name="Rectangle 135"/>
            <p:cNvSpPr>
              <a:spLocks noChangeArrowheads="1"/>
            </p:cNvSpPr>
            <p:nvPr/>
          </p:nvSpPr>
          <p:spPr bwMode="auto">
            <a:xfrm>
              <a:off x="954" y="476"/>
              <a:ext cx="7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Total Revenue</a:t>
              </a:r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Rectangle 136"/>
            <p:cNvSpPr>
              <a:spLocks noChangeArrowheads="1"/>
            </p:cNvSpPr>
            <p:nvPr/>
          </p:nvSpPr>
          <p:spPr bwMode="auto">
            <a:xfrm>
              <a:off x="1200" y="603"/>
              <a:ext cx="86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Sales (groceries)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Rectangle 137"/>
            <p:cNvSpPr>
              <a:spLocks noChangeArrowheads="1"/>
            </p:cNvSpPr>
            <p:nvPr/>
          </p:nvSpPr>
          <p:spPr bwMode="auto">
            <a:xfrm>
              <a:off x="2561" y="591"/>
              <a:ext cx="48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$170,000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Line 168"/>
            <p:cNvSpPr>
              <a:spLocks noChangeShapeType="1"/>
            </p:cNvSpPr>
            <p:nvPr/>
          </p:nvSpPr>
          <p:spPr bwMode="auto">
            <a:xfrm>
              <a:off x="2544" y="752"/>
              <a:ext cx="4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0" name="Group 188"/>
          <p:cNvGrpSpPr>
            <a:grpSpLocks/>
          </p:cNvGrpSpPr>
          <p:nvPr/>
        </p:nvGrpSpPr>
        <p:grpSpPr bwMode="auto">
          <a:xfrm>
            <a:off x="5817545" y="2889254"/>
            <a:ext cx="2921002" cy="265113"/>
            <a:chOff x="1200" y="1446"/>
            <a:chExt cx="1840" cy="167"/>
          </a:xfrm>
        </p:grpSpPr>
        <p:sp>
          <p:nvSpPr>
            <p:cNvPr id="111" name="Rectangle 147"/>
            <p:cNvSpPr>
              <a:spLocks noChangeArrowheads="1"/>
            </p:cNvSpPr>
            <p:nvPr/>
          </p:nvSpPr>
          <p:spPr bwMode="auto">
            <a:xfrm>
              <a:off x="1200" y="1458"/>
              <a:ext cx="98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Labor (employees)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Rectangle 148"/>
            <p:cNvSpPr>
              <a:spLocks noChangeArrowheads="1"/>
            </p:cNvSpPr>
            <p:nvPr/>
          </p:nvSpPr>
          <p:spPr bwMode="auto">
            <a:xfrm>
              <a:off x="2685" y="1446"/>
              <a:ext cx="3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12,000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Line 169"/>
            <p:cNvSpPr>
              <a:spLocks noChangeShapeType="1"/>
            </p:cNvSpPr>
            <p:nvPr/>
          </p:nvSpPr>
          <p:spPr bwMode="auto">
            <a:xfrm>
              <a:off x="2544" y="1604"/>
              <a:ext cx="4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4" name="Group 189"/>
          <p:cNvGrpSpPr>
            <a:grpSpLocks/>
          </p:cNvGrpSpPr>
          <p:nvPr/>
        </p:nvGrpSpPr>
        <p:grpSpPr bwMode="auto">
          <a:xfrm>
            <a:off x="5417495" y="3197235"/>
            <a:ext cx="3330577" cy="257176"/>
            <a:chOff x="948" y="1640"/>
            <a:chExt cx="2098" cy="162"/>
          </a:xfrm>
        </p:grpSpPr>
        <p:sp>
          <p:nvSpPr>
            <p:cNvPr id="115" name="Rectangle 149"/>
            <p:cNvSpPr>
              <a:spLocks noChangeArrowheads="1"/>
            </p:cNvSpPr>
            <p:nvPr/>
          </p:nvSpPr>
          <p:spPr bwMode="auto">
            <a:xfrm>
              <a:off x="948" y="1640"/>
              <a:ext cx="10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Total (explicit) costs</a:t>
              </a:r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Rectangle 150"/>
            <p:cNvSpPr>
              <a:spLocks noChangeArrowheads="1"/>
            </p:cNvSpPr>
            <p:nvPr/>
          </p:nvSpPr>
          <p:spPr bwMode="auto">
            <a:xfrm>
              <a:off x="2561" y="1640"/>
              <a:ext cx="48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$100,000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Line 170"/>
            <p:cNvSpPr>
              <a:spLocks noChangeShapeType="1"/>
            </p:cNvSpPr>
            <p:nvPr/>
          </p:nvSpPr>
          <p:spPr bwMode="auto">
            <a:xfrm>
              <a:off x="2538" y="1802"/>
              <a:ext cx="4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8" name="Rectangle 155"/>
          <p:cNvSpPr>
            <a:spLocks noChangeArrowheads="1"/>
          </p:cNvSpPr>
          <p:nvPr/>
        </p:nvSpPr>
        <p:spPr bwMode="auto">
          <a:xfrm>
            <a:off x="5418924" y="4219728"/>
            <a:ext cx="215123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Additional (implicit) costs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9" name="Group 191"/>
          <p:cNvGrpSpPr>
            <a:grpSpLocks/>
          </p:cNvGrpSpPr>
          <p:nvPr/>
        </p:nvGrpSpPr>
        <p:grpSpPr bwMode="auto">
          <a:xfrm>
            <a:off x="5657431" y="4459444"/>
            <a:ext cx="3101976" cy="246063"/>
            <a:chOff x="3530" y="1216"/>
            <a:chExt cx="1954" cy="155"/>
          </a:xfrm>
        </p:grpSpPr>
        <p:sp>
          <p:nvSpPr>
            <p:cNvPr id="120" name="Rectangle 156"/>
            <p:cNvSpPr>
              <a:spLocks noChangeArrowheads="1"/>
            </p:cNvSpPr>
            <p:nvPr/>
          </p:nvSpPr>
          <p:spPr bwMode="auto">
            <a:xfrm>
              <a:off x="3530" y="1216"/>
              <a:ext cx="155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Interest (personal investment)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Rectangle 157"/>
            <p:cNvSpPr>
              <a:spLocks noChangeArrowheads="1"/>
            </p:cNvSpPr>
            <p:nvPr/>
          </p:nvSpPr>
          <p:spPr bwMode="auto">
            <a:xfrm>
              <a:off x="5129" y="1216"/>
              <a:ext cx="3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$7,000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2" name="Group 192"/>
          <p:cNvGrpSpPr>
            <a:grpSpLocks/>
          </p:cNvGrpSpPr>
          <p:nvPr/>
        </p:nvGrpSpPr>
        <p:grpSpPr bwMode="auto">
          <a:xfrm>
            <a:off x="5657431" y="4670582"/>
            <a:ext cx="3111501" cy="246063"/>
            <a:chOff x="3530" y="1349"/>
            <a:chExt cx="1960" cy="155"/>
          </a:xfrm>
        </p:grpSpPr>
        <p:sp>
          <p:nvSpPr>
            <p:cNvPr id="123" name="Rectangle 158"/>
            <p:cNvSpPr>
              <a:spLocks noChangeArrowheads="1"/>
            </p:cNvSpPr>
            <p:nvPr/>
          </p:nvSpPr>
          <p:spPr bwMode="auto">
            <a:xfrm>
              <a:off x="3530" y="1349"/>
              <a:ext cx="1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Rent (owner's building)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Rectangle 159"/>
            <p:cNvSpPr>
              <a:spLocks noChangeArrowheads="1"/>
            </p:cNvSpPr>
            <p:nvPr/>
          </p:nvSpPr>
          <p:spPr bwMode="auto">
            <a:xfrm>
              <a:off x="5135" y="1349"/>
              <a:ext cx="3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18,000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5" name="Group 196"/>
          <p:cNvGrpSpPr>
            <a:grpSpLocks/>
          </p:cNvGrpSpPr>
          <p:nvPr/>
        </p:nvGrpSpPr>
        <p:grpSpPr bwMode="auto">
          <a:xfrm>
            <a:off x="5416640" y="5750085"/>
            <a:ext cx="3324226" cy="246063"/>
            <a:chOff x="3338" y="2029"/>
            <a:chExt cx="2094" cy="155"/>
          </a:xfrm>
        </p:grpSpPr>
        <p:sp>
          <p:nvSpPr>
            <p:cNvPr id="126" name="Rectangle 166"/>
            <p:cNvSpPr>
              <a:spLocks noChangeArrowheads="1"/>
            </p:cNvSpPr>
            <p:nvPr/>
          </p:nvSpPr>
          <p:spPr bwMode="auto">
            <a:xfrm>
              <a:off x="3338" y="2029"/>
              <a:ext cx="9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Economic Profit</a:t>
              </a:r>
              <a:r>
                <a:rPr lang="en-US" sz="16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Rectangle 167"/>
            <p:cNvSpPr>
              <a:spLocks noChangeArrowheads="1"/>
            </p:cNvSpPr>
            <p:nvPr/>
          </p:nvSpPr>
          <p:spPr bwMode="auto">
            <a:xfrm>
              <a:off x="5033" y="2029"/>
              <a:ext cx="39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-$5,000</a:t>
              </a:r>
              <a:endParaRPr lang="en-US" sz="1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8" name="Group 193"/>
          <p:cNvGrpSpPr>
            <a:grpSpLocks/>
          </p:cNvGrpSpPr>
          <p:nvPr/>
        </p:nvGrpSpPr>
        <p:grpSpPr bwMode="auto">
          <a:xfrm>
            <a:off x="5657430" y="4862675"/>
            <a:ext cx="3111500" cy="250826"/>
            <a:chOff x="3530" y="1470"/>
            <a:chExt cx="1960" cy="158"/>
          </a:xfrm>
        </p:grpSpPr>
        <p:sp>
          <p:nvSpPr>
            <p:cNvPr id="129" name="Rectangle 160"/>
            <p:cNvSpPr>
              <a:spLocks noChangeArrowheads="1"/>
            </p:cNvSpPr>
            <p:nvPr/>
          </p:nvSpPr>
          <p:spPr bwMode="auto">
            <a:xfrm>
              <a:off x="3530" y="1470"/>
              <a:ext cx="114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Salary (owner's labor)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Rectangle 161"/>
            <p:cNvSpPr>
              <a:spLocks noChangeArrowheads="1"/>
            </p:cNvSpPr>
            <p:nvPr/>
          </p:nvSpPr>
          <p:spPr bwMode="auto">
            <a:xfrm>
              <a:off x="5135" y="1470"/>
              <a:ext cx="3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50,000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Line 171"/>
            <p:cNvSpPr>
              <a:spLocks noChangeShapeType="1"/>
            </p:cNvSpPr>
            <p:nvPr/>
          </p:nvSpPr>
          <p:spPr bwMode="auto">
            <a:xfrm>
              <a:off x="4983" y="1628"/>
              <a:ext cx="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8" name="Group 194"/>
          <p:cNvGrpSpPr>
            <a:grpSpLocks/>
          </p:cNvGrpSpPr>
          <p:nvPr/>
        </p:nvGrpSpPr>
        <p:grpSpPr bwMode="auto">
          <a:xfrm>
            <a:off x="5391111" y="5142075"/>
            <a:ext cx="3368675" cy="257176"/>
            <a:chOff x="3368" y="1646"/>
            <a:chExt cx="2122" cy="162"/>
          </a:xfrm>
        </p:grpSpPr>
        <p:sp>
          <p:nvSpPr>
            <p:cNvPr id="139" name="Rectangle 162"/>
            <p:cNvSpPr>
              <a:spLocks noChangeArrowheads="1"/>
            </p:cNvSpPr>
            <p:nvPr/>
          </p:nvSpPr>
          <p:spPr bwMode="auto">
            <a:xfrm>
              <a:off x="3368" y="1646"/>
              <a:ext cx="10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Total (implicit) costs</a:t>
              </a:r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Rectangle 163"/>
            <p:cNvSpPr>
              <a:spLocks noChangeArrowheads="1"/>
            </p:cNvSpPr>
            <p:nvPr/>
          </p:nvSpPr>
          <p:spPr bwMode="auto">
            <a:xfrm>
              <a:off x="5070" y="1646"/>
              <a:ext cx="4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$75,000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Line 172"/>
            <p:cNvSpPr>
              <a:spLocks noChangeShapeType="1"/>
            </p:cNvSpPr>
            <p:nvPr/>
          </p:nvSpPr>
          <p:spPr bwMode="auto">
            <a:xfrm>
              <a:off x="4983" y="1808"/>
              <a:ext cx="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2" name="Group 195"/>
          <p:cNvGrpSpPr>
            <a:grpSpLocks/>
          </p:cNvGrpSpPr>
          <p:nvPr/>
        </p:nvGrpSpPr>
        <p:grpSpPr bwMode="auto">
          <a:xfrm>
            <a:off x="5382729" y="5451628"/>
            <a:ext cx="3387725" cy="252412"/>
            <a:chOff x="3380" y="1841"/>
            <a:chExt cx="2134" cy="159"/>
          </a:xfrm>
        </p:grpSpPr>
        <p:sp>
          <p:nvSpPr>
            <p:cNvPr id="143" name="Rectangle 164"/>
            <p:cNvSpPr>
              <a:spLocks noChangeArrowheads="1"/>
            </p:cNvSpPr>
            <p:nvPr/>
          </p:nvSpPr>
          <p:spPr bwMode="auto">
            <a:xfrm>
              <a:off x="3380" y="1841"/>
              <a:ext cx="160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Total Explicit </a:t>
              </a:r>
              <a:r>
                <a:rPr lang="en-US" sz="16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&amp; </a:t>
              </a:r>
              <a:r>
                <a:rPr lang="en-US" sz="16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Implicit costs:</a:t>
              </a:r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Rectangle 165"/>
            <p:cNvSpPr>
              <a:spLocks noChangeArrowheads="1"/>
            </p:cNvSpPr>
            <p:nvPr/>
          </p:nvSpPr>
          <p:spPr bwMode="auto">
            <a:xfrm>
              <a:off x="5029" y="1841"/>
              <a:ext cx="48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$175,000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Line 173"/>
            <p:cNvSpPr>
              <a:spLocks noChangeShapeType="1"/>
            </p:cNvSpPr>
            <p:nvPr/>
          </p:nvSpPr>
          <p:spPr bwMode="auto">
            <a:xfrm>
              <a:off x="5001" y="2000"/>
              <a:ext cx="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5312664" y="3936596"/>
            <a:ext cx="34504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70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5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53" grpId="0"/>
      <p:bldP spid="1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What </a:t>
            </a:r>
            <a:r>
              <a:rPr lang="en-US" sz="2600" dirty="0">
                <a:solidFill>
                  <a:srgbClr val="32302A"/>
                </a:solidFill>
              </a:rPr>
              <a:t>is the principal-agent problem?  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600" dirty="0">
                <a:solidFill>
                  <a:srgbClr val="32302A"/>
                </a:solidFill>
              </a:rPr>
              <a:t>Why might there be a principal-agent problem between the stockholder-owners and the managers of a large corporation? </a:t>
            </a:r>
            <a:endParaRPr lang="en-US" sz="2600" dirty="0" smtClean="0">
              <a:solidFill>
                <a:srgbClr val="32302A"/>
              </a:solidFill>
            </a:endParaRPr>
          </a:p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Which </a:t>
            </a:r>
            <a:r>
              <a:rPr lang="en-US" sz="2600" dirty="0">
                <a:solidFill>
                  <a:srgbClr val="32302A"/>
                </a:solidFill>
              </a:rPr>
              <a:t>of the following is true?</a:t>
            </a:r>
          </a:p>
          <a:p>
            <a:pPr marL="685800" indent="-338138">
              <a:buNone/>
            </a:pPr>
            <a:r>
              <a:rPr lang="en-US" sz="2600" dirty="0">
                <a:solidFill>
                  <a:srgbClr val="32302A"/>
                </a:solidFill>
              </a:rPr>
              <a:t>a. Business owners have a strong incentive to promote the public interest and they recognize that operational efficiency will help them achieve this goal.</a:t>
            </a:r>
          </a:p>
          <a:p>
            <a:pPr marL="685800" indent="-338138">
              <a:buNone/>
            </a:pPr>
            <a:r>
              <a:rPr lang="en-US" sz="2600" dirty="0">
                <a:solidFill>
                  <a:srgbClr val="32302A"/>
                </a:solidFill>
              </a:rPr>
              <a:t>b. Since business owners are residual income claimants, they have a strong incentive to produce efficiently because lower costs will enhance their personal income</a:t>
            </a:r>
            <a:r>
              <a:rPr lang="en-US" sz="2600" dirty="0" smtClean="0">
                <a:solidFill>
                  <a:srgbClr val="32302A"/>
                </a:solidFill>
              </a:rPr>
              <a:t>.</a:t>
            </a:r>
            <a:endParaRPr lang="en-US" sz="26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7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10756"/>
            <a:ext cx="8941332" cy="4403479"/>
          </a:xfrm>
        </p:spPr>
        <p:txBody>
          <a:bodyPr/>
          <a:lstStyle/>
          <a:p>
            <a:pPr marL="457200" indent="-457200">
              <a:buNone/>
            </a:pPr>
            <a:r>
              <a:rPr lang="en-US" sz="2500" dirty="0">
                <a:solidFill>
                  <a:srgbClr val="32302A"/>
                </a:solidFill>
              </a:rPr>
              <a:t>3. “</a:t>
            </a:r>
            <a:r>
              <a:rPr lang="en-US" sz="2500" i="1" dirty="0">
                <a:solidFill>
                  <a:srgbClr val="32302A"/>
                </a:solidFill>
              </a:rPr>
              <a:t>When an economist says a firm is earning </a:t>
            </a:r>
            <a:r>
              <a:rPr lang="en-US" sz="2500" i="1" dirty="0" smtClean="0">
                <a:solidFill>
                  <a:srgbClr val="32302A"/>
                </a:solidFill>
              </a:rPr>
              <a:t>zero economic </a:t>
            </a:r>
            <a:r>
              <a:rPr lang="en-US" sz="2500" i="1" dirty="0">
                <a:solidFill>
                  <a:srgbClr val="32302A"/>
                </a:solidFill>
              </a:rPr>
              <a:t>profit, this implies that the firm </a:t>
            </a:r>
            <a:r>
              <a:rPr lang="en-US" sz="2500" i="1" dirty="0" smtClean="0">
                <a:solidFill>
                  <a:srgbClr val="32302A"/>
                </a:solidFill>
              </a:rPr>
              <a:t>will be </a:t>
            </a:r>
            <a:r>
              <a:rPr lang="en-US" sz="2500" i="1" dirty="0">
                <a:solidFill>
                  <a:srgbClr val="32302A"/>
                </a:solidFill>
              </a:rPr>
              <a:t>forced out of business in the near </a:t>
            </a:r>
            <a:r>
              <a:rPr lang="en-US" sz="2500" i="1" dirty="0" smtClean="0">
                <a:solidFill>
                  <a:srgbClr val="32302A"/>
                </a:solidFill>
              </a:rPr>
              <a:t>future unless </a:t>
            </a:r>
            <a:r>
              <a:rPr lang="en-US" sz="2500" i="1" dirty="0">
                <a:solidFill>
                  <a:srgbClr val="32302A"/>
                </a:solidFill>
              </a:rPr>
              <a:t>market conditions change</a:t>
            </a:r>
            <a:r>
              <a:rPr lang="en-US" sz="2500" i="1" dirty="0" smtClean="0">
                <a:solidFill>
                  <a:srgbClr val="32302A"/>
                </a:solidFill>
              </a:rPr>
              <a:t>.</a:t>
            </a:r>
            <a:r>
              <a:rPr lang="en-US" sz="2500" dirty="0" smtClean="0">
                <a:solidFill>
                  <a:srgbClr val="32302A"/>
                </a:solidFill>
              </a:rPr>
              <a:t>” </a:t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-- </a:t>
            </a:r>
            <a:r>
              <a:rPr lang="en-US" sz="2500" dirty="0">
                <a:solidFill>
                  <a:srgbClr val="32302A"/>
                </a:solidFill>
              </a:rPr>
              <a:t>Is this statement true or false</a:t>
            </a:r>
            <a:r>
              <a:rPr lang="en-US" sz="2500" dirty="0" smtClean="0">
                <a:solidFill>
                  <a:srgbClr val="32302A"/>
                </a:solidFill>
              </a:rPr>
              <a:t>?</a:t>
            </a:r>
          </a:p>
          <a:p>
            <a:pPr marL="284163" indent="-284163">
              <a:buNone/>
            </a:pPr>
            <a:r>
              <a:rPr lang="en-US" sz="2500" dirty="0">
                <a:solidFill>
                  <a:srgbClr val="32302A"/>
                </a:solidFill>
              </a:rPr>
              <a:t>4. Paul’s Plumbing is a small business </a:t>
            </a:r>
            <a:r>
              <a:rPr lang="en-US" sz="2500" dirty="0" smtClean="0">
                <a:solidFill>
                  <a:srgbClr val="32302A"/>
                </a:solidFill>
              </a:rPr>
              <a:t>that employs </a:t>
            </a:r>
            <a:r>
              <a:rPr lang="en-US" sz="2500" dirty="0">
                <a:solidFill>
                  <a:srgbClr val="32302A"/>
                </a:solidFill>
              </a:rPr>
              <a:t>12 people. Which of the following </a:t>
            </a:r>
            <a:r>
              <a:rPr lang="en-US" sz="2500" dirty="0" smtClean="0">
                <a:solidFill>
                  <a:srgbClr val="32302A"/>
                </a:solidFill>
              </a:rPr>
              <a:t>is the </a:t>
            </a:r>
            <a:r>
              <a:rPr lang="en-US" sz="2500" dirty="0">
                <a:solidFill>
                  <a:srgbClr val="32302A"/>
                </a:solidFill>
              </a:rPr>
              <a:t>best example of an implicit cost </a:t>
            </a:r>
            <a:r>
              <a:rPr lang="en-US" sz="2500" dirty="0" smtClean="0">
                <a:solidFill>
                  <a:srgbClr val="32302A"/>
                </a:solidFill>
              </a:rPr>
              <a:t>incurred by </a:t>
            </a:r>
            <a:r>
              <a:rPr lang="en-US" sz="2500" dirty="0">
                <a:solidFill>
                  <a:srgbClr val="32302A"/>
                </a:solidFill>
              </a:rPr>
              <a:t>this firm?</a:t>
            </a:r>
          </a:p>
          <a:p>
            <a:pPr marL="284163" indent="0">
              <a:buNone/>
            </a:pPr>
            <a:r>
              <a:rPr lang="en-US" sz="2400" dirty="0">
                <a:solidFill>
                  <a:srgbClr val="32302A"/>
                </a:solidFill>
              </a:rPr>
              <a:t>a. tax payments on property owned by the firm</a:t>
            </a:r>
          </a:p>
          <a:p>
            <a:pPr marL="284163" indent="0">
              <a:buNone/>
            </a:pPr>
            <a:r>
              <a:rPr lang="en-US" sz="2400" dirty="0">
                <a:solidFill>
                  <a:srgbClr val="32302A"/>
                </a:solidFill>
              </a:rPr>
              <a:t>b. payroll taxes on the wages of the 12 employees</a:t>
            </a:r>
          </a:p>
          <a:p>
            <a:pPr marL="576263" indent="-292100">
              <a:buNone/>
            </a:pPr>
            <a:r>
              <a:rPr lang="en-US" sz="2400" dirty="0">
                <a:solidFill>
                  <a:srgbClr val="32302A"/>
                </a:solidFill>
              </a:rPr>
              <a:t>c. accounting services provided free </a:t>
            </a:r>
            <a:r>
              <a:rPr lang="en-US" sz="2400" dirty="0" smtClean="0">
                <a:solidFill>
                  <a:srgbClr val="32302A"/>
                </a:solidFill>
              </a:rPr>
              <a:t>of </a:t>
            </a:r>
            <a:r>
              <a:rPr lang="en-US" sz="2400" dirty="0">
                <a:solidFill>
                  <a:srgbClr val="32302A"/>
                </a:solidFill>
              </a:rPr>
              <a:t>charge </a:t>
            </a:r>
            <a:r>
              <a:rPr lang="en-US" sz="2400" dirty="0" smtClean="0">
                <a:solidFill>
                  <a:srgbClr val="32302A"/>
                </a:solidFill>
              </a:rPr>
              <a:t>to the </a:t>
            </a:r>
            <a:r>
              <a:rPr lang="en-US" sz="2400" dirty="0">
                <a:solidFill>
                  <a:srgbClr val="32302A"/>
                </a:solidFill>
              </a:rPr>
              <a:t>firm by Paul’s wife, who is an </a:t>
            </a:r>
            <a:r>
              <a:rPr lang="en-US" sz="2400" dirty="0" smtClean="0">
                <a:solidFill>
                  <a:srgbClr val="32302A"/>
                </a:solidFill>
              </a:rPr>
              <a:t>accountant</a:t>
            </a:r>
            <a:endParaRPr lang="en-US" sz="24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Short-Run and Long-Run</a:t>
            </a:r>
            <a:br>
              <a:rPr lang="en-US" dirty="0"/>
            </a:br>
            <a:r>
              <a:rPr lang="en-US" dirty="0"/>
              <a:t>Time Periods</a:t>
            </a:r>
          </a:p>
        </p:txBody>
      </p:sp>
    </p:spTree>
    <p:extLst>
      <p:ext uri="{BB962C8B-B14F-4D97-AF65-F5344CB8AC3E}">
        <p14:creationId xmlns:p14="http://schemas.microsoft.com/office/powerpoint/2010/main" val="363720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The Short Run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</a:t>
            </a:r>
            <a:r>
              <a:rPr lang="en-US" sz="2600" b="1" i="1" dirty="0">
                <a:solidFill>
                  <a:srgbClr val="32302A"/>
                </a:solidFill>
              </a:rPr>
              <a:t>short run</a:t>
            </a:r>
            <a:r>
              <a:rPr lang="en-US" sz="2600" dirty="0">
                <a:solidFill>
                  <a:srgbClr val="32302A"/>
                </a:solidFill>
              </a:rPr>
              <a:t> is a period of time so short that the firm’s level of plant and heavy equipment (capital) is fixed.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In the </a:t>
            </a:r>
            <a:r>
              <a:rPr lang="en-US" sz="2600" i="1" dirty="0">
                <a:solidFill>
                  <a:srgbClr val="32302A"/>
                </a:solidFill>
              </a:rPr>
              <a:t>short run</a:t>
            </a:r>
            <a:r>
              <a:rPr lang="en-US" sz="2600" dirty="0">
                <a:solidFill>
                  <a:srgbClr val="32302A"/>
                </a:solidFill>
              </a:rPr>
              <a:t>, output can only be altered by changing the usage of variable resources such as labor and raw materials.</a:t>
            </a:r>
          </a:p>
        </p:txBody>
      </p:sp>
    </p:spTree>
    <p:extLst>
      <p:ext uri="{BB962C8B-B14F-4D97-AF65-F5344CB8AC3E}">
        <p14:creationId xmlns:p14="http://schemas.microsoft.com/office/powerpoint/2010/main" val="121719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The Long Run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</a:t>
            </a:r>
            <a:r>
              <a:rPr lang="en-US" sz="2600" b="1" i="1" dirty="0">
                <a:solidFill>
                  <a:srgbClr val="32302A"/>
                </a:solidFill>
              </a:rPr>
              <a:t>long run</a:t>
            </a:r>
            <a:r>
              <a:rPr lang="en-US" sz="2600" dirty="0">
                <a:solidFill>
                  <a:srgbClr val="32302A"/>
                </a:solidFill>
              </a:rPr>
              <a:t> is a period of time sufficient for the firm to alter all factors of production.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In the </a:t>
            </a:r>
            <a:r>
              <a:rPr lang="en-US" sz="2600" i="1" dirty="0">
                <a:solidFill>
                  <a:srgbClr val="32302A"/>
                </a:solidFill>
              </a:rPr>
              <a:t>long run</a:t>
            </a:r>
            <a:r>
              <a:rPr lang="en-US" sz="2600" dirty="0">
                <a:solidFill>
                  <a:srgbClr val="32302A"/>
                </a:solidFill>
              </a:rPr>
              <a:t>, firms can freely enter and exit the industry.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time duration of the short run and the long run will differ across industries.</a:t>
            </a:r>
          </a:p>
        </p:txBody>
      </p:sp>
    </p:spTree>
    <p:extLst>
      <p:ext uri="{BB962C8B-B14F-4D97-AF65-F5344CB8AC3E}">
        <p14:creationId xmlns:p14="http://schemas.microsoft.com/office/powerpoint/2010/main" val="121719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Categories of Cost</a:t>
            </a:r>
          </a:p>
        </p:txBody>
      </p:sp>
    </p:spTree>
    <p:extLst>
      <p:ext uri="{BB962C8B-B14F-4D97-AF65-F5344CB8AC3E}">
        <p14:creationId xmlns:p14="http://schemas.microsoft.com/office/powerpoint/2010/main" val="28261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The Organization of</a:t>
            </a:r>
            <a:br>
              <a:rPr lang="en-US" dirty="0"/>
            </a:br>
            <a:r>
              <a:rPr lang="en-US" dirty="0"/>
              <a:t>the Business Firm</a:t>
            </a:r>
          </a:p>
        </p:txBody>
      </p:sp>
    </p:spTree>
    <p:extLst>
      <p:ext uri="{BB962C8B-B14F-4D97-AF65-F5344CB8AC3E}">
        <p14:creationId xmlns:p14="http://schemas.microsoft.com/office/powerpoint/2010/main" val="11908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Total and Average Fixed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Total Fixed Costs </a:t>
            </a:r>
            <a:r>
              <a:rPr lang="en-US" sz="2600" dirty="0">
                <a:solidFill>
                  <a:srgbClr val="32302A"/>
                </a:solidFill>
              </a:rPr>
              <a:t>(</a:t>
            </a:r>
            <a:r>
              <a:rPr lang="en-US" sz="2600" b="1" i="1" dirty="0">
                <a:solidFill>
                  <a:srgbClr val="32302A"/>
                </a:solidFill>
              </a:rPr>
              <a:t>TFC</a:t>
            </a:r>
            <a:r>
              <a:rPr lang="en-US" sz="2600" dirty="0">
                <a:solidFill>
                  <a:srgbClr val="32302A"/>
                </a:solidFill>
              </a:rPr>
              <a:t>): 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400" dirty="0" smtClean="0">
                <a:solidFill>
                  <a:srgbClr val="32302A"/>
                </a:solidFill>
              </a:rPr>
              <a:t>Costs </a:t>
            </a:r>
            <a:r>
              <a:rPr lang="en-US" sz="2400" dirty="0">
                <a:solidFill>
                  <a:srgbClr val="32302A"/>
                </a:solidFill>
              </a:rPr>
              <a:t>that remain unchanged in the short run when output is </a:t>
            </a:r>
            <a:r>
              <a:rPr lang="en-US" sz="2400" dirty="0" smtClean="0">
                <a:solidFill>
                  <a:srgbClr val="32302A"/>
                </a:solidFill>
              </a:rPr>
              <a:t>altered.</a:t>
            </a:r>
            <a:endParaRPr lang="en-US" sz="2400" dirty="0">
              <a:solidFill>
                <a:srgbClr val="32302A"/>
              </a:solidFill>
            </a:endParaRP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Examples: </a:t>
            </a:r>
          </a:p>
          <a:p>
            <a:pPr marL="1031875" lvl="2" indent="-231775"/>
            <a:r>
              <a:rPr lang="en-US" sz="2400" dirty="0">
                <a:solidFill>
                  <a:srgbClr val="32302A"/>
                </a:solidFill>
              </a:rPr>
              <a:t>insurance premiums </a:t>
            </a:r>
          </a:p>
          <a:p>
            <a:pPr marL="1031875" lvl="2" indent="-231775"/>
            <a:r>
              <a:rPr lang="en-US" sz="2400" dirty="0">
                <a:solidFill>
                  <a:srgbClr val="32302A"/>
                </a:solidFill>
              </a:rPr>
              <a:t>property taxes</a:t>
            </a:r>
          </a:p>
          <a:p>
            <a:pPr marL="1031875" lvl="2" indent="-231775"/>
            <a:r>
              <a:rPr lang="en-US" sz="2400" dirty="0">
                <a:solidFill>
                  <a:srgbClr val="32302A"/>
                </a:solidFill>
              </a:rPr>
              <a:t>the opportunity cost of fixed assets</a:t>
            </a:r>
          </a:p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Average Fixed Costs </a:t>
            </a:r>
            <a:r>
              <a:rPr lang="en-US" sz="2600" dirty="0">
                <a:solidFill>
                  <a:srgbClr val="32302A"/>
                </a:solidFill>
              </a:rPr>
              <a:t>(</a:t>
            </a:r>
            <a:r>
              <a:rPr lang="en-US" sz="2600" b="1" i="1" dirty="0">
                <a:solidFill>
                  <a:srgbClr val="32302A"/>
                </a:solidFill>
              </a:rPr>
              <a:t>AFC</a:t>
            </a:r>
            <a:r>
              <a:rPr lang="en-US" sz="2600" dirty="0">
                <a:solidFill>
                  <a:srgbClr val="32302A"/>
                </a:solidFill>
              </a:rPr>
              <a:t>): 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400" dirty="0">
                <a:solidFill>
                  <a:srgbClr val="32302A"/>
                </a:solidFill>
              </a:rPr>
              <a:t>Fixed costs per unit (i.e. TFC / output).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decline as output expands</a:t>
            </a:r>
          </a:p>
        </p:txBody>
      </p:sp>
    </p:spTree>
    <p:extLst>
      <p:ext uri="{BB962C8B-B14F-4D97-AF65-F5344CB8AC3E}">
        <p14:creationId xmlns:p14="http://schemas.microsoft.com/office/powerpoint/2010/main" val="306191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Total and Average Variable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Total Variable Costs </a:t>
            </a:r>
            <a:r>
              <a:rPr lang="en-US" sz="2600" dirty="0">
                <a:solidFill>
                  <a:srgbClr val="32302A"/>
                </a:solidFill>
              </a:rPr>
              <a:t>(</a:t>
            </a:r>
            <a:r>
              <a:rPr lang="en-US" sz="2600" b="1" i="1" dirty="0">
                <a:solidFill>
                  <a:srgbClr val="32302A"/>
                </a:solidFill>
              </a:rPr>
              <a:t>TVC</a:t>
            </a:r>
            <a:r>
              <a:rPr lang="en-US" sz="2600" dirty="0">
                <a:solidFill>
                  <a:srgbClr val="32302A"/>
                </a:solidFill>
              </a:rPr>
              <a:t>):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600" dirty="0">
                <a:solidFill>
                  <a:srgbClr val="32302A"/>
                </a:solidFill>
              </a:rPr>
              <a:t>sum of costs that increase as output expands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Examples:</a:t>
            </a:r>
          </a:p>
          <a:p>
            <a:pPr marL="1031875" lvl="2" indent="-231775"/>
            <a:r>
              <a:rPr lang="en-US" dirty="0">
                <a:solidFill>
                  <a:srgbClr val="32302A"/>
                </a:solidFill>
              </a:rPr>
              <a:t>cost of labor</a:t>
            </a:r>
          </a:p>
          <a:p>
            <a:pPr marL="1031875" lvl="2" indent="-231775"/>
            <a:r>
              <a:rPr lang="en-US" dirty="0">
                <a:solidFill>
                  <a:srgbClr val="32302A"/>
                </a:solidFill>
              </a:rPr>
              <a:t>raw materials</a:t>
            </a:r>
          </a:p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Average Variable Costs </a:t>
            </a:r>
            <a:r>
              <a:rPr lang="en-US" sz="2600" dirty="0">
                <a:solidFill>
                  <a:srgbClr val="32302A"/>
                </a:solidFill>
              </a:rPr>
              <a:t>(</a:t>
            </a:r>
            <a:r>
              <a:rPr lang="en-US" sz="2600" b="1" i="1" dirty="0">
                <a:solidFill>
                  <a:srgbClr val="32302A"/>
                </a:solidFill>
              </a:rPr>
              <a:t>AVC</a:t>
            </a:r>
            <a:r>
              <a:rPr lang="en-US" sz="2600" dirty="0">
                <a:solidFill>
                  <a:srgbClr val="32302A"/>
                </a:solidFill>
              </a:rPr>
              <a:t>): 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variable </a:t>
            </a:r>
            <a:r>
              <a:rPr lang="en-US" sz="2600" dirty="0">
                <a:solidFill>
                  <a:srgbClr val="32302A"/>
                </a:solidFill>
              </a:rPr>
              <a:t>costs per unit (i.e. TVC / output) </a:t>
            </a:r>
          </a:p>
        </p:txBody>
      </p:sp>
    </p:spTree>
    <p:extLst>
      <p:ext uri="{BB962C8B-B14F-4D97-AF65-F5344CB8AC3E}">
        <p14:creationId xmlns:p14="http://schemas.microsoft.com/office/powerpoint/2010/main" val="306191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Total and Marginal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Total Costs</a:t>
            </a:r>
            <a:r>
              <a:rPr lang="en-US" sz="2600" dirty="0">
                <a:solidFill>
                  <a:srgbClr val="32302A"/>
                </a:solidFill>
              </a:rPr>
              <a:t> (</a:t>
            </a:r>
            <a:r>
              <a:rPr lang="en-US" sz="2600" b="1" i="1" dirty="0">
                <a:solidFill>
                  <a:srgbClr val="32302A"/>
                </a:solidFill>
              </a:rPr>
              <a:t>TC</a:t>
            </a:r>
            <a:r>
              <a:rPr lang="en-US" sz="2600" dirty="0">
                <a:solidFill>
                  <a:srgbClr val="32302A"/>
                </a:solidFill>
              </a:rPr>
              <a:t>): 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600" i="1" dirty="0">
                <a:solidFill>
                  <a:srgbClr val="32302A"/>
                </a:solidFill>
              </a:rPr>
              <a:t>Total Fixed Cost + Total Variable Cost</a:t>
            </a:r>
          </a:p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Average Total Costs</a:t>
            </a:r>
            <a:r>
              <a:rPr lang="en-US" sz="2600" dirty="0">
                <a:solidFill>
                  <a:srgbClr val="32302A"/>
                </a:solidFill>
              </a:rPr>
              <a:t> (</a:t>
            </a:r>
            <a:r>
              <a:rPr lang="en-US" sz="2600" b="1" i="1" dirty="0">
                <a:solidFill>
                  <a:srgbClr val="32302A"/>
                </a:solidFill>
              </a:rPr>
              <a:t>ATC</a:t>
            </a:r>
            <a:r>
              <a:rPr lang="en-US" sz="2600" dirty="0">
                <a:solidFill>
                  <a:srgbClr val="32302A"/>
                </a:solidFill>
              </a:rPr>
              <a:t>): 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600" i="1" dirty="0">
                <a:solidFill>
                  <a:srgbClr val="32302A"/>
                </a:solidFill>
              </a:rPr>
              <a:t>Average Fixed Cost + Average Variable Cost</a:t>
            </a:r>
          </a:p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Marginal Cost</a:t>
            </a:r>
            <a:r>
              <a:rPr lang="en-US" sz="2600" dirty="0">
                <a:solidFill>
                  <a:srgbClr val="32302A"/>
                </a:solidFill>
              </a:rPr>
              <a:t> (</a:t>
            </a:r>
            <a:r>
              <a:rPr lang="en-US" sz="2600" b="1" i="1" dirty="0">
                <a:solidFill>
                  <a:srgbClr val="32302A"/>
                </a:solidFill>
              </a:rPr>
              <a:t>MC</a:t>
            </a:r>
            <a:r>
              <a:rPr lang="en-US" sz="2600" dirty="0">
                <a:solidFill>
                  <a:srgbClr val="32302A"/>
                </a:solidFill>
              </a:rPr>
              <a:t>): 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increase </a:t>
            </a:r>
            <a:r>
              <a:rPr lang="en-US" sz="2600" dirty="0">
                <a:solidFill>
                  <a:srgbClr val="32302A"/>
                </a:solidFill>
              </a:rPr>
              <a:t>in Total Cost associated </a:t>
            </a:r>
            <a:r>
              <a:rPr lang="en-US" sz="2600" dirty="0" smtClean="0">
                <a:solidFill>
                  <a:srgbClr val="32302A"/>
                </a:solidFill>
              </a:rPr>
              <a:t>with one-unit </a:t>
            </a:r>
            <a:r>
              <a:rPr lang="en-US" sz="2600" dirty="0">
                <a:solidFill>
                  <a:srgbClr val="32302A"/>
                </a:solidFill>
              </a:rPr>
              <a:t>increase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in </a:t>
            </a:r>
            <a:r>
              <a:rPr lang="en-US" sz="2600" dirty="0">
                <a:solidFill>
                  <a:srgbClr val="32302A"/>
                </a:solidFill>
              </a:rPr>
              <a:t>production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Typically, </a:t>
            </a:r>
            <a:r>
              <a:rPr lang="en-US" b="1" i="1" dirty="0">
                <a:solidFill>
                  <a:srgbClr val="32302A"/>
                </a:solidFill>
              </a:rPr>
              <a:t>MC </a:t>
            </a:r>
            <a:r>
              <a:rPr lang="en-US" dirty="0">
                <a:solidFill>
                  <a:srgbClr val="32302A"/>
                </a:solidFill>
              </a:rPr>
              <a:t>will decline initially, reach </a:t>
            </a:r>
            <a:r>
              <a:rPr lang="en-US" dirty="0" smtClean="0">
                <a:solidFill>
                  <a:srgbClr val="32302A"/>
                </a:solidFill>
              </a:rPr>
              <a:t>a </a:t>
            </a:r>
            <a:r>
              <a:rPr lang="en-US" dirty="0">
                <a:solidFill>
                  <a:srgbClr val="32302A"/>
                </a:solidFill>
              </a:rPr>
              <a:t>minimum,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and </a:t>
            </a:r>
            <a:r>
              <a:rPr lang="en-US" dirty="0">
                <a:solidFill>
                  <a:srgbClr val="32302A"/>
                </a:solidFill>
              </a:rPr>
              <a:t>then rise.</a:t>
            </a:r>
          </a:p>
        </p:txBody>
      </p:sp>
    </p:spTree>
    <p:extLst>
      <p:ext uri="{BB962C8B-B14F-4D97-AF65-F5344CB8AC3E}">
        <p14:creationId xmlns:p14="http://schemas.microsoft.com/office/powerpoint/2010/main" val="306191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722376"/>
            <a:ext cx="8977930" cy="5199161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85081"/>
            <a:ext cx="8904855" cy="1216326"/>
          </a:xfrm>
        </p:spPr>
        <p:txBody>
          <a:bodyPr/>
          <a:lstStyle/>
          <a:p>
            <a:r>
              <a:rPr lang="en-US" sz="3400" dirty="0"/>
              <a:t>Short-Run Cost Curves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849445"/>
            <a:ext cx="45079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Fixed Costs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 vary with output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hence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same whether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output is set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100,000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units or 0.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695001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876368" y="2603794"/>
            <a:ext cx="3464771" cy="2938384"/>
            <a:chOff x="556328" y="3188518"/>
            <a:chExt cx="3464771" cy="2362180"/>
          </a:xfrm>
        </p:grpSpPr>
        <p:sp>
          <p:nvSpPr>
            <p:cNvPr id="74" name="Rectangle 226"/>
            <p:cNvSpPr>
              <a:spLocks noChangeArrowheads="1"/>
            </p:cNvSpPr>
            <p:nvPr/>
          </p:nvSpPr>
          <p:spPr bwMode="auto">
            <a:xfrm rot="21565703">
              <a:off x="556328" y="3188518"/>
              <a:ext cx="45204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rice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Rectangle 227"/>
            <p:cNvSpPr>
              <a:spLocks noChangeArrowheads="1"/>
            </p:cNvSpPr>
            <p:nvPr/>
          </p:nvSpPr>
          <p:spPr bwMode="auto">
            <a:xfrm>
              <a:off x="3262878" y="5372501"/>
              <a:ext cx="758221" cy="178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uantity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246"/>
            <p:cNvSpPr>
              <a:spLocks noChangeShapeType="1"/>
            </p:cNvSpPr>
            <p:nvPr/>
          </p:nvSpPr>
          <p:spPr bwMode="auto">
            <a:xfrm>
              <a:off x="718344" y="3479260"/>
              <a:ext cx="0" cy="1979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47"/>
            <p:cNvSpPr>
              <a:spLocks noChangeShapeType="1"/>
            </p:cNvSpPr>
            <p:nvPr/>
          </p:nvSpPr>
          <p:spPr bwMode="auto">
            <a:xfrm>
              <a:off x="718344" y="5459000"/>
              <a:ext cx="248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Freeform 244"/>
          <p:cNvSpPr>
            <a:spLocks/>
          </p:cNvSpPr>
          <p:nvPr/>
        </p:nvSpPr>
        <p:spPr bwMode="auto">
          <a:xfrm>
            <a:off x="847884" y="2974435"/>
            <a:ext cx="2590800" cy="24348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90" y="0"/>
              </a:cxn>
              <a:cxn ang="0">
                <a:pos x="3790" y="2816"/>
              </a:cxn>
              <a:cxn ang="0">
                <a:pos x="0" y="281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790" h="2816">
                <a:moveTo>
                  <a:pt x="0" y="0"/>
                </a:moveTo>
                <a:lnTo>
                  <a:pt x="3790" y="0"/>
                </a:lnTo>
                <a:lnTo>
                  <a:pt x="3790" y="2816"/>
                </a:lnTo>
                <a:lnTo>
                  <a:pt x="0" y="28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Text Box 10"/>
          <p:cNvSpPr txBox="1">
            <a:spLocks noChangeArrowheads="1"/>
          </p:cNvSpPr>
          <p:nvPr/>
        </p:nvSpPr>
        <p:spPr bwMode="auto">
          <a:xfrm>
            <a:off x="4687784" y="846397"/>
            <a:ext cx="433664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lang="en-US" sz="20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Fixed Costs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 high for small rates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output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(as total fixed costs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divided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by few units), but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always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decline with output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total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fixed costs 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divided by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more and more units).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5408744" y="2606040"/>
            <a:ext cx="3471723" cy="3025320"/>
            <a:chOff x="556328" y="3188518"/>
            <a:chExt cx="3471723" cy="2342826"/>
          </a:xfrm>
        </p:grpSpPr>
        <p:sp>
          <p:nvSpPr>
            <p:cNvPr id="87" name="Rectangle 226"/>
            <p:cNvSpPr>
              <a:spLocks noChangeArrowheads="1"/>
            </p:cNvSpPr>
            <p:nvPr/>
          </p:nvSpPr>
          <p:spPr bwMode="auto">
            <a:xfrm rot="21565703">
              <a:off x="556328" y="3188518"/>
              <a:ext cx="45204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rice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227"/>
            <p:cNvSpPr>
              <a:spLocks noChangeArrowheads="1"/>
            </p:cNvSpPr>
            <p:nvPr/>
          </p:nvSpPr>
          <p:spPr bwMode="auto">
            <a:xfrm>
              <a:off x="3269830" y="5359686"/>
              <a:ext cx="758221" cy="171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uantity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Line 246"/>
            <p:cNvSpPr>
              <a:spLocks noChangeShapeType="1"/>
            </p:cNvSpPr>
            <p:nvPr/>
          </p:nvSpPr>
          <p:spPr bwMode="auto">
            <a:xfrm>
              <a:off x="718344" y="3479260"/>
              <a:ext cx="0" cy="1979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47"/>
            <p:cNvSpPr>
              <a:spLocks noChangeShapeType="1"/>
            </p:cNvSpPr>
            <p:nvPr/>
          </p:nvSpPr>
          <p:spPr bwMode="auto">
            <a:xfrm>
              <a:off x="718344" y="5459000"/>
              <a:ext cx="248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70"/>
          <p:cNvGrpSpPr>
            <a:grpSpLocks/>
          </p:cNvGrpSpPr>
          <p:nvPr/>
        </p:nvGrpSpPr>
        <p:grpSpPr bwMode="auto">
          <a:xfrm>
            <a:off x="1038384" y="3897823"/>
            <a:ext cx="2693988" cy="400050"/>
            <a:chOff x="1248" y="1530"/>
            <a:chExt cx="1697" cy="252"/>
          </a:xfrm>
        </p:grpSpPr>
        <p:sp>
          <p:nvSpPr>
            <p:cNvPr id="30" name="Text Box 43"/>
            <p:cNvSpPr txBox="1">
              <a:spLocks noChangeArrowheads="1"/>
            </p:cNvSpPr>
            <p:nvPr/>
          </p:nvSpPr>
          <p:spPr bwMode="auto">
            <a:xfrm>
              <a:off x="2514" y="1530"/>
              <a:ext cx="431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TFC</a:t>
              </a:r>
              <a:endParaRPr kumimoji="0"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65"/>
            <p:cNvSpPr>
              <a:spLocks noChangeShapeType="1"/>
            </p:cNvSpPr>
            <p:nvPr/>
          </p:nvSpPr>
          <p:spPr bwMode="auto">
            <a:xfrm>
              <a:off x="1248" y="1776"/>
              <a:ext cx="1632" cy="0"/>
            </a:xfrm>
            <a:prstGeom prst="lin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72"/>
          <p:cNvGrpSpPr>
            <a:grpSpLocks/>
          </p:cNvGrpSpPr>
          <p:nvPr/>
        </p:nvGrpSpPr>
        <p:grpSpPr bwMode="auto">
          <a:xfrm>
            <a:off x="5977510" y="3213945"/>
            <a:ext cx="2646363" cy="1955800"/>
            <a:chOff x="3846" y="2432"/>
            <a:chExt cx="1667" cy="1232"/>
          </a:xfrm>
        </p:grpSpPr>
        <p:sp>
          <p:nvSpPr>
            <p:cNvPr id="33" name="Freeform 63"/>
            <p:cNvSpPr>
              <a:spLocks/>
            </p:cNvSpPr>
            <p:nvPr/>
          </p:nvSpPr>
          <p:spPr bwMode="auto">
            <a:xfrm>
              <a:off x="3846" y="2432"/>
              <a:ext cx="1316" cy="123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8"/>
                </a:cxn>
                <a:cxn ang="0">
                  <a:pos x="8" y="192"/>
                </a:cxn>
                <a:cxn ang="0">
                  <a:pos x="56" y="432"/>
                </a:cxn>
                <a:cxn ang="0">
                  <a:pos x="152" y="576"/>
                </a:cxn>
                <a:cxn ang="0">
                  <a:pos x="296" y="672"/>
                </a:cxn>
                <a:cxn ang="0">
                  <a:pos x="536" y="768"/>
                </a:cxn>
                <a:cxn ang="0">
                  <a:pos x="776" y="816"/>
                </a:cxn>
                <a:cxn ang="0">
                  <a:pos x="1064" y="864"/>
                </a:cxn>
              </a:cxnLst>
              <a:rect l="0" t="0" r="r" b="b"/>
              <a:pathLst>
                <a:path w="1064" h="864">
                  <a:moveTo>
                    <a:pt x="8" y="0"/>
                  </a:moveTo>
                  <a:cubicBezTo>
                    <a:pt x="8" y="8"/>
                    <a:pt x="8" y="16"/>
                    <a:pt x="8" y="48"/>
                  </a:cubicBezTo>
                  <a:cubicBezTo>
                    <a:pt x="8" y="80"/>
                    <a:pt x="0" y="128"/>
                    <a:pt x="8" y="192"/>
                  </a:cubicBezTo>
                  <a:cubicBezTo>
                    <a:pt x="16" y="256"/>
                    <a:pt x="32" y="368"/>
                    <a:pt x="56" y="432"/>
                  </a:cubicBezTo>
                  <a:cubicBezTo>
                    <a:pt x="80" y="496"/>
                    <a:pt x="112" y="536"/>
                    <a:pt x="152" y="576"/>
                  </a:cubicBezTo>
                  <a:cubicBezTo>
                    <a:pt x="192" y="616"/>
                    <a:pt x="232" y="640"/>
                    <a:pt x="296" y="672"/>
                  </a:cubicBezTo>
                  <a:cubicBezTo>
                    <a:pt x="360" y="704"/>
                    <a:pt x="456" y="744"/>
                    <a:pt x="536" y="768"/>
                  </a:cubicBezTo>
                  <a:cubicBezTo>
                    <a:pt x="616" y="792"/>
                    <a:pt x="688" y="800"/>
                    <a:pt x="776" y="816"/>
                  </a:cubicBezTo>
                  <a:cubicBezTo>
                    <a:pt x="864" y="832"/>
                    <a:pt x="1016" y="856"/>
                    <a:pt x="1064" y="864"/>
                  </a:cubicBezTo>
                </a:path>
              </a:pathLst>
            </a:custGeom>
            <a:noFill/>
            <a:ln w="76200" cap="flat" cmpd="sng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Text Box 64"/>
            <p:cNvSpPr txBox="1">
              <a:spLocks noChangeArrowheads="1"/>
            </p:cNvSpPr>
            <p:nvPr/>
          </p:nvSpPr>
          <p:spPr bwMode="auto">
            <a:xfrm>
              <a:off x="5073" y="3412"/>
              <a:ext cx="440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AFC</a:t>
              </a:r>
              <a:endParaRPr kumimoji="0" lang="en-US" sz="1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941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8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722376"/>
            <a:ext cx="8977930" cy="5199161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85081"/>
            <a:ext cx="8904855" cy="1216326"/>
          </a:xfrm>
        </p:spPr>
        <p:txBody>
          <a:bodyPr/>
          <a:lstStyle/>
          <a:p>
            <a:r>
              <a:rPr lang="en-US" sz="3400" dirty="0"/>
              <a:t>Elasticity of Demand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849445"/>
            <a:ext cx="45079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Marginal Costs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rise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sharply as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plant’s production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capacity (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approached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695001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876368" y="2603794"/>
            <a:ext cx="3665939" cy="2938384"/>
            <a:chOff x="556328" y="3188518"/>
            <a:chExt cx="3665939" cy="2362180"/>
          </a:xfrm>
        </p:grpSpPr>
        <p:sp>
          <p:nvSpPr>
            <p:cNvPr id="74" name="Rectangle 226"/>
            <p:cNvSpPr>
              <a:spLocks noChangeArrowheads="1"/>
            </p:cNvSpPr>
            <p:nvPr/>
          </p:nvSpPr>
          <p:spPr bwMode="auto">
            <a:xfrm rot="21565703">
              <a:off x="556328" y="3188518"/>
              <a:ext cx="45204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rice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Rectangle 227"/>
            <p:cNvSpPr>
              <a:spLocks noChangeArrowheads="1"/>
            </p:cNvSpPr>
            <p:nvPr/>
          </p:nvSpPr>
          <p:spPr bwMode="auto">
            <a:xfrm>
              <a:off x="3464046" y="5372501"/>
              <a:ext cx="758221" cy="178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uantity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246"/>
            <p:cNvSpPr>
              <a:spLocks noChangeShapeType="1"/>
            </p:cNvSpPr>
            <p:nvPr/>
          </p:nvSpPr>
          <p:spPr bwMode="auto">
            <a:xfrm>
              <a:off x="718344" y="3479260"/>
              <a:ext cx="0" cy="1979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47"/>
            <p:cNvSpPr>
              <a:spLocks noChangeShapeType="1"/>
            </p:cNvSpPr>
            <p:nvPr/>
          </p:nvSpPr>
          <p:spPr bwMode="auto">
            <a:xfrm>
              <a:off x="718343" y="5459000"/>
              <a:ext cx="27029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Freeform 244"/>
          <p:cNvSpPr>
            <a:spLocks/>
          </p:cNvSpPr>
          <p:nvPr/>
        </p:nvSpPr>
        <p:spPr bwMode="auto">
          <a:xfrm>
            <a:off x="847884" y="2974435"/>
            <a:ext cx="2590800" cy="24348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90" y="0"/>
              </a:cxn>
              <a:cxn ang="0">
                <a:pos x="3790" y="2816"/>
              </a:cxn>
              <a:cxn ang="0">
                <a:pos x="0" y="281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790" h="2816">
                <a:moveTo>
                  <a:pt x="0" y="0"/>
                </a:moveTo>
                <a:lnTo>
                  <a:pt x="3790" y="0"/>
                </a:lnTo>
                <a:lnTo>
                  <a:pt x="3790" y="2816"/>
                </a:lnTo>
                <a:lnTo>
                  <a:pt x="0" y="28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Text Box 10"/>
          <p:cNvSpPr txBox="1">
            <a:spLocks noChangeArrowheads="1"/>
          </p:cNvSpPr>
          <p:nvPr/>
        </p:nvSpPr>
        <p:spPr bwMode="auto">
          <a:xfrm>
            <a:off x="4687784" y="846397"/>
            <a:ext cx="43366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 Costs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 a U-shaped curve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2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AFC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will be high for small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rates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output and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high 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plant’s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production capacity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is approached.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5408744" y="2606040"/>
            <a:ext cx="3471723" cy="3025320"/>
            <a:chOff x="556328" y="3188518"/>
            <a:chExt cx="3471723" cy="2342826"/>
          </a:xfrm>
        </p:grpSpPr>
        <p:sp>
          <p:nvSpPr>
            <p:cNvPr id="87" name="Rectangle 226"/>
            <p:cNvSpPr>
              <a:spLocks noChangeArrowheads="1"/>
            </p:cNvSpPr>
            <p:nvPr/>
          </p:nvSpPr>
          <p:spPr bwMode="auto">
            <a:xfrm rot="21565703">
              <a:off x="556328" y="3188518"/>
              <a:ext cx="45204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rice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227"/>
            <p:cNvSpPr>
              <a:spLocks noChangeArrowheads="1"/>
            </p:cNvSpPr>
            <p:nvPr/>
          </p:nvSpPr>
          <p:spPr bwMode="auto">
            <a:xfrm>
              <a:off x="3269830" y="5359686"/>
              <a:ext cx="758221" cy="171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uantity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Line 246"/>
            <p:cNvSpPr>
              <a:spLocks noChangeShapeType="1"/>
            </p:cNvSpPr>
            <p:nvPr/>
          </p:nvSpPr>
          <p:spPr bwMode="auto">
            <a:xfrm>
              <a:off x="718344" y="3479260"/>
              <a:ext cx="0" cy="1979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47"/>
            <p:cNvSpPr>
              <a:spLocks noChangeShapeType="1"/>
            </p:cNvSpPr>
            <p:nvPr/>
          </p:nvSpPr>
          <p:spPr bwMode="auto">
            <a:xfrm>
              <a:off x="718344" y="5459000"/>
              <a:ext cx="248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37"/>
          <p:cNvGrpSpPr>
            <a:grpSpLocks/>
          </p:cNvGrpSpPr>
          <p:nvPr/>
        </p:nvGrpSpPr>
        <p:grpSpPr bwMode="auto">
          <a:xfrm>
            <a:off x="1115196" y="3085511"/>
            <a:ext cx="2744788" cy="2124075"/>
            <a:chOff x="1248" y="672"/>
            <a:chExt cx="1729" cy="1338"/>
          </a:xfrm>
        </p:grpSpPr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1248" y="906"/>
              <a:ext cx="1536" cy="1104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96" y="480"/>
                </a:cxn>
                <a:cxn ang="0">
                  <a:pos x="288" y="576"/>
                </a:cxn>
                <a:cxn ang="0">
                  <a:pos x="576" y="576"/>
                </a:cxn>
                <a:cxn ang="0">
                  <a:pos x="768" y="480"/>
                </a:cxn>
                <a:cxn ang="0">
                  <a:pos x="1008" y="192"/>
                </a:cxn>
                <a:cxn ang="0">
                  <a:pos x="1104" y="0"/>
                </a:cxn>
              </a:cxnLst>
              <a:rect l="0" t="0" r="r" b="b"/>
              <a:pathLst>
                <a:path w="1104" h="592">
                  <a:moveTo>
                    <a:pt x="0" y="432"/>
                  </a:moveTo>
                  <a:cubicBezTo>
                    <a:pt x="24" y="444"/>
                    <a:pt x="48" y="456"/>
                    <a:pt x="96" y="480"/>
                  </a:cubicBezTo>
                  <a:cubicBezTo>
                    <a:pt x="144" y="504"/>
                    <a:pt x="208" y="560"/>
                    <a:pt x="288" y="576"/>
                  </a:cubicBezTo>
                  <a:cubicBezTo>
                    <a:pt x="368" y="592"/>
                    <a:pt x="496" y="592"/>
                    <a:pt x="576" y="576"/>
                  </a:cubicBezTo>
                  <a:cubicBezTo>
                    <a:pt x="656" y="560"/>
                    <a:pt x="696" y="544"/>
                    <a:pt x="768" y="480"/>
                  </a:cubicBezTo>
                  <a:cubicBezTo>
                    <a:pt x="840" y="416"/>
                    <a:pt x="952" y="272"/>
                    <a:pt x="1008" y="192"/>
                  </a:cubicBezTo>
                  <a:cubicBezTo>
                    <a:pt x="1064" y="112"/>
                    <a:pt x="1084" y="56"/>
                    <a:pt x="1104" y="0"/>
                  </a:cubicBezTo>
                </a:path>
              </a:pathLst>
            </a:custGeom>
            <a:noFill/>
            <a:ln w="57150" cap="flat" cmpd="sng">
              <a:solidFill>
                <a:srgbClr val="2D5AB3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auto">
            <a:xfrm>
              <a:off x="2609" y="672"/>
              <a:ext cx="368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2D5AB3"/>
                  </a:solidFill>
                  <a:latin typeface="Times New Roman" pitchFamily="18" charset="0"/>
                  <a:cs typeface="Times New Roman" pitchFamily="18" charset="0"/>
                </a:rPr>
                <a:t>MC</a:t>
              </a:r>
              <a:endParaRPr kumimoji="0" lang="en-US" sz="2000" b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43"/>
          <p:cNvGrpSpPr>
            <a:grpSpLocks/>
          </p:cNvGrpSpPr>
          <p:nvPr/>
        </p:nvGrpSpPr>
        <p:grpSpPr bwMode="auto">
          <a:xfrm>
            <a:off x="3428635" y="3456986"/>
            <a:ext cx="312738" cy="2376323"/>
            <a:chOff x="2688" y="942"/>
            <a:chExt cx="197" cy="1486"/>
          </a:xfrm>
        </p:grpSpPr>
        <p:sp>
          <p:nvSpPr>
            <p:cNvPr id="33" name="Line 27"/>
            <p:cNvSpPr>
              <a:spLocks noChangeShapeType="1"/>
            </p:cNvSpPr>
            <p:nvPr/>
          </p:nvSpPr>
          <p:spPr bwMode="auto">
            <a:xfrm flipV="1">
              <a:off x="2808" y="942"/>
              <a:ext cx="0" cy="1235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Text Box 28"/>
            <p:cNvSpPr txBox="1">
              <a:spLocks noChangeArrowheads="1"/>
            </p:cNvSpPr>
            <p:nvPr/>
          </p:nvSpPr>
          <p:spPr bwMode="auto">
            <a:xfrm>
              <a:off x="2688" y="2116"/>
              <a:ext cx="197" cy="31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</p:grpSp>
      <p:grpSp>
        <p:nvGrpSpPr>
          <p:cNvPr id="35" name="Group 39"/>
          <p:cNvGrpSpPr>
            <a:grpSpLocks/>
          </p:cNvGrpSpPr>
          <p:nvPr/>
        </p:nvGrpSpPr>
        <p:grpSpPr bwMode="auto">
          <a:xfrm>
            <a:off x="5684521" y="3490722"/>
            <a:ext cx="2517776" cy="1577975"/>
            <a:chOff x="3840" y="2412"/>
            <a:chExt cx="1586" cy="994"/>
          </a:xfrm>
        </p:grpSpPr>
        <p:sp>
          <p:nvSpPr>
            <p:cNvPr id="36" name="Freeform 30"/>
            <p:cNvSpPr>
              <a:spLocks/>
            </p:cNvSpPr>
            <p:nvPr/>
          </p:nvSpPr>
          <p:spPr bwMode="auto">
            <a:xfrm>
              <a:off x="3840" y="2412"/>
              <a:ext cx="1416" cy="9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4"/>
                </a:cxn>
                <a:cxn ang="0">
                  <a:pos x="96" y="240"/>
                </a:cxn>
                <a:cxn ang="0">
                  <a:pos x="192" y="384"/>
                </a:cxn>
                <a:cxn ang="0">
                  <a:pos x="288" y="480"/>
                </a:cxn>
                <a:cxn ang="0">
                  <a:pos x="432" y="576"/>
                </a:cxn>
                <a:cxn ang="0">
                  <a:pos x="672" y="624"/>
                </a:cxn>
                <a:cxn ang="0">
                  <a:pos x="912" y="528"/>
                </a:cxn>
                <a:cxn ang="0">
                  <a:pos x="1056" y="384"/>
                </a:cxn>
                <a:cxn ang="0">
                  <a:pos x="1104" y="192"/>
                </a:cxn>
              </a:cxnLst>
              <a:rect l="0" t="0" r="r" b="b"/>
              <a:pathLst>
                <a:path w="1104" h="632">
                  <a:moveTo>
                    <a:pt x="0" y="0"/>
                  </a:moveTo>
                  <a:cubicBezTo>
                    <a:pt x="16" y="52"/>
                    <a:pt x="32" y="104"/>
                    <a:pt x="48" y="144"/>
                  </a:cubicBezTo>
                  <a:cubicBezTo>
                    <a:pt x="64" y="184"/>
                    <a:pt x="72" y="200"/>
                    <a:pt x="96" y="240"/>
                  </a:cubicBezTo>
                  <a:cubicBezTo>
                    <a:pt x="120" y="280"/>
                    <a:pt x="160" y="344"/>
                    <a:pt x="192" y="384"/>
                  </a:cubicBezTo>
                  <a:cubicBezTo>
                    <a:pt x="224" y="424"/>
                    <a:pt x="248" y="448"/>
                    <a:pt x="288" y="480"/>
                  </a:cubicBezTo>
                  <a:cubicBezTo>
                    <a:pt x="328" y="512"/>
                    <a:pt x="368" y="552"/>
                    <a:pt x="432" y="576"/>
                  </a:cubicBezTo>
                  <a:cubicBezTo>
                    <a:pt x="496" y="600"/>
                    <a:pt x="592" y="632"/>
                    <a:pt x="672" y="624"/>
                  </a:cubicBezTo>
                  <a:cubicBezTo>
                    <a:pt x="752" y="616"/>
                    <a:pt x="848" y="568"/>
                    <a:pt x="912" y="528"/>
                  </a:cubicBezTo>
                  <a:cubicBezTo>
                    <a:pt x="976" y="488"/>
                    <a:pt x="1024" y="440"/>
                    <a:pt x="1056" y="384"/>
                  </a:cubicBezTo>
                  <a:cubicBezTo>
                    <a:pt x="1088" y="328"/>
                    <a:pt x="1096" y="224"/>
                    <a:pt x="1104" y="192"/>
                  </a:cubicBezTo>
                </a:path>
              </a:pathLst>
            </a:custGeom>
            <a:noFill/>
            <a:ln w="57150" cap="flat" cmpd="sng">
              <a:solidFill>
                <a:srgbClr val="006600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5004" y="2442"/>
              <a:ext cx="422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ATC</a:t>
              </a:r>
              <a:endParaRPr kumimoji="0" lang="en-US" sz="16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Group 44"/>
          <p:cNvGrpSpPr>
            <a:grpSpLocks/>
          </p:cNvGrpSpPr>
          <p:nvPr/>
        </p:nvGrpSpPr>
        <p:grpSpPr bwMode="auto">
          <a:xfrm>
            <a:off x="7808608" y="3883914"/>
            <a:ext cx="312738" cy="1952625"/>
            <a:chOff x="5178" y="2700"/>
            <a:chExt cx="197" cy="1230"/>
          </a:xfrm>
        </p:grpSpPr>
        <p:sp>
          <p:nvSpPr>
            <p:cNvPr id="39" name="Line 33"/>
            <p:cNvSpPr>
              <a:spLocks noChangeShapeType="1"/>
            </p:cNvSpPr>
            <p:nvPr/>
          </p:nvSpPr>
          <p:spPr bwMode="auto">
            <a:xfrm flipV="1">
              <a:off x="5288" y="2700"/>
              <a:ext cx="0" cy="1026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Text Box 34"/>
            <p:cNvSpPr txBox="1">
              <a:spLocks noChangeArrowheads="1"/>
            </p:cNvSpPr>
            <p:nvPr/>
          </p:nvSpPr>
          <p:spPr bwMode="auto">
            <a:xfrm>
              <a:off x="5178" y="3678"/>
              <a:ext cx="197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624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8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Output and Costs</a:t>
            </a:r>
            <a:br>
              <a:rPr lang="en-US" dirty="0"/>
            </a:br>
            <a:r>
              <a:rPr lang="en-US" dirty="0"/>
              <a:t>In the Short Run</a:t>
            </a:r>
          </a:p>
        </p:txBody>
      </p:sp>
    </p:spTree>
    <p:extLst>
      <p:ext uri="{BB962C8B-B14F-4D97-AF65-F5344CB8AC3E}">
        <p14:creationId xmlns:p14="http://schemas.microsoft.com/office/powerpoint/2010/main" val="18798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Shape of the ATC Curve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The </a:t>
            </a:r>
            <a:r>
              <a:rPr lang="en-US" sz="2600" b="1" i="1" dirty="0">
                <a:solidFill>
                  <a:schemeClr val="accent3">
                    <a:lumMod val="75000"/>
                  </a:schemeClr>
                </a:solidFill>
              </a:rPr>
              <a:t>ATC</a:t>
            </a:r>
            <a:r>
              <a:rPr lang="en-US" sz="26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curve is </a:t>
            </a:r>
            <a:r>
              <a:rPr lang="en-US" sz="2600" i="1" dirty="0">
                <a:solidFill>
                  <a:schemeClr val="tx1"/>
                </a:solidFill>
              </a:rPr>
              <a:t>U-shaped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marL="631825" lvl="1" indent="-231775"/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ATC</a:t>
            </a:r>
            <a:r>
              <a:rPr lang="en-US" dirty="0">
                <a:solidFill>
                  <a:schemeClr val="tx1"/>
                </a:solidFill>
              </a:rPr>
              <a:t> is high for an underutilized plant because 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AFC </a:t>
            </a:r>
            <a:r>
              <a:rPr lang="en-US" dirty="0">
                <a:solidFill>
                  <a:schemeClr val="tx1"/>
                </a:solidFill>
              </a:rPr>
              <a:t>is high.</a:t>
            </a:r>
          </a:p>
          <a:p>
            <a:pPr marL="631825" lvl="1" indent="-231775"/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ATC</a:t>
            </a:r>
            <a:r>
              <a:rPr lang="en-US" dirty="0">
                <a:solidFill>
                  <a:schemeClr val="tx1"/>
                </a:solidFill>
              </a:rPr>
              <a:t> is high for an over-utilized plant because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MC </a:t>
            </a:r>
            <a:r>
              <a:rPr lang="en-US" dirty="0">
                <a:solidFill>
                  <a:schemeClr val="tx1"/>
                </a:solidFill>
              </a:rPr>
              <a:t>is high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6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37222"/>
            <a:ext cx="8904855" cy="130752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Law of Diminishing Returns </a:t>
            </a:r>
          </a:p>
          <a:p>
            <a:r>
              <a:rPr lang="en-US" dirty="0"/>
              <a:t>and Cost Curves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chemeClr val="tx1"/>
                </a:solidFill>
              </a:rPr>
              <a:t>Law of Diminishing Returns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As more units of a variable resource are applied to a fixed resource, output will eventually increase by a smaller and smaller amount.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When a firm faces diminishing returns, </a:t>
            </a:r>
            <a:r>
              <a:rPr lang="en-US" sz="2600" b="1" i="1" dirty="0">
                <a:solidFill>
                  <a:schemeClr val="accent5">
                    <a:lumMod val="75000"/>
                  </a:schemeClr>
                </a:solidFill>
              </a:rPr>
              <a:t>marginal Costs</a:t>
            </a:r>
            <a:r>
              <a:rPr lang="en-US" sz="2600" dirty="0">
                <a:solidFill>
                  <a:schemeClr val="tx1"/>
                </a:solidFill>
              </a:rPr>
              <a:t> (</a:t>
            </a:r>
            <a:r>
              <a:rPr lang="en-US" sz="2600" b="1" i="1" dirty="0">
                <a:solidFill>
                  <a:schemeClr val="accent5">
                    <a:lumMod val="75000"/>
                  </a:schemeClr>
                </a:solidFill>
              </a:rPr>
              <a:t>MC</a:t>
            </a:r>
            <a:r>
              <a:rPr lang="en-US" sz="2600" dirty="0">
                <a:solidFill>
                  <a:schemeClr val="tx1"/>
                </a:solidFill>
              </a:rPr>
              <a:t>) will rise with output.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As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MC </a:t>
            </a:r>
            <a:r>
              <a:rPr lang="en-US" dirty="0">
                <a:solidFill>
                  <a:schemeClr val="tx1"/>
                </a:solidFill>
              </a:rPr>
              <a:t>continues to rise, it will eventually exceed average total costs (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ATC</a:t>
            </a:r>
            <a:r>
              <a:rPr lang="en-US" dirty="0">
                <a:solidFill>
                  <a:schemeClr val="tx1"/>
                </a:solidFill>
              </a:rPr>
              <a:t>) and </a:t>
            </a:r>
            <a:r>
              <a:rPr lang="en-US" dirty="0" smtClean="0">
                <a:solidFill>
                  <a:schemeClr val="tx1"/>
                </a:solidFill>
              </a:rPr>
              <a:t>will cause 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ATC </a:t>
            </a:r>
            <a:r>
              <a:rPr lang="en-US" dirty="0">
                <a:solidFill>
                  <a:schemeClr val="tx1"/>
                </a:solidFill>
              </a:rPr>
              <a:t>to rise.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Before that point,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MC</a:t>
            </a:r>
            <a:r>
              <a:rPr lang="en-US" dirty="0">
                <a:solidFill>
                  <a:schemeClr val="tx1"/>
                </a:solidFill>
              </a:rPr>
              <a:t> is below 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ATC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chemeClr val="tx1"/>
                </a:solidFill>
              </a:rPr>
              <a:t>is causing 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ATC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decline. </a:t>
            </a:r>
          </a:p>
        </p:txBody>
      </p:sp>
    </p:spTree>
    <p:extLst>
      <p:ext uri="{BB962C8B-B14F-4D97-AF65-F5344CB8AC3E}">
        <p14:creationId xmlns:p14="http://schemas.microsoft.com/office/powerpoint/2010/main" val="322636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Product Curves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rgbClr val="7030A0"/>
                </a:solidFill>
              </a:rPr>
              <a:t>Total Product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total output of a good associated with different levels 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of </a:t>
            </a:r>
            <a:r>
              <a:rPr lang="en-US" sz="2600" dirty="0">
                <a:solidFill>
                  <a:schemeClr val="tx1"/>
                </a:solidFill>
              </a:rPr>
              <a:t>a variable input</a:t>
            </a:r>
          </a:p>
          <a:p>
            <a:pPr marL="231775" indent="-231775"/>
            <a:r>
              <a:rPr lang="en-US" sz="2600" b="1" i="1" dirty="0">
                <a:solidFill>
                  <a:schemeClr val="tx1"/>
                </a:solidFill>
              </a:rPr>
              <a:t>Marginal Product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the change in total product due to a one unit increase 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in </a:t>
            </a:r>
            <a:r>
              <a:rPr lang="en-US" sz="2600" dirty="0">
                <a:solidFill>
                  <a:schemeClr val="tx1"/>
                </a:solidFill>
              </a:rPr>
              <a:t>the variable input</a:t>
            </a:r>
          </a:p>
          <a:p>
            <a:pPr marL="231775" indent="-231775"/>
            <a:r>
              <a:rPr lang="en-US" sz="2600" b="1" i="1" dirty="0">
                <a:solidFill>
                  <a:srgbClr val="FF0000"/>
                </a:solidFill>
              </a:rPr>
              <a:t>Average Product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total product divided by the number units of </a:t>
            </a:r>
            <a:r>
              <a:rPr lang="en-US" sz="2600" dirty="0" smtClean="0">
                <a:solidFill>
                  <a:schemeClr val="tx1"/>
                </a:solidFill>
              </a:rPr>
              <a:t>the </a:t>
            </a:r>
            <a:r>
              <a:rPr lang="en-US" sz="2600" dirty="0">
                <a:solidFill>
                  <a:schemeClr val="tx1"/>
                </a:solidFill>
              </a:rPr>
              <a:t>variable input</a:t>
            </a:r>
          </a:p>
        </p:txBody>
      </p:sp>
    </p:spTree>
    <p:extLst>
      <p:ext uri="{BB962C8B-B14F-4D97-AF65-F5344CB8AC3E}">
        <p14:creationId xmlns:p14="http://schemas.microsoft.com/office/powerpoint/2010/main" val="322636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876877"/>
            <a:ext cx="4253918" cy="88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units of variable input (labor)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are added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to a fixed input, </a:t>
            </a:r>
            <a:r>
              <a:rPr lang="en-US" sz="1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19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product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increase first at an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increasing rate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… 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30311" y="1653740"/>
            <a:ext cx="2991525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and then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at a declining rate. </a:t>
            </a:r>
          </a:p>
        </p:txBody>
      </p:sp>
      <p:sp>
        <p:nvSpPr>
          <p:cNvPr id="126" name="Text Box 10"/>
          <p:cNvSpPr txBox="1">
            <a:spLocks noChangeArrowheads="1"/>
          </p:cNvSpPr>
          <p:nvPr/>
        </p:nvSpPr>
        <p:spPr bwMode="auto">
          <a:xfrm>
            <a:off x="70065" y="2044261"/>
            <a:ext cx="4253918" cy="114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that the </a:t>
            </a:r>
            <a:r>
              <a:rPr lang="en-US" sz="19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total product</a:t>
            </a:r>
            <a:r>
              <a:rPr lang="en-US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curve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is smooth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indicating that labor can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be increased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by amounts of less than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 single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unit (it is a continuous function). </a:t>
            </a:r>
          </a:p>
        </p:txBody>
      </p:sp>
      <p:grpSp>
        <p:nvGrpSpPr>
          <p:cNvPr id="193" name="Group 192"/>
          <p:cNvGrpSpPr/>
          <p:nvPr/>
        </p:nvGrpSpPr>
        <p:grpSpPr>
          <a:xfrm>
            <a:off x="166888" y="3255645"/>
            <a:ext cx="4019915" cy="2514600"/>
            <a:chOff x="166888" y="3255645"/>
            <a:chExt cx="4019915" cy="2514600"/>
          </a:xfrm>
        </p:grpSpPr>
        <p:grpSp>
          <p:nvGrpSpPr>
            <p:cNvPr id="57" name="Group 56"/>
            <p:cNvGrpSpPr/>
            <p:nvPr/>
          </p:nvGrpSpPr>
          <p:grpSpPr>
            <a:xfrm>
              <a:off x="166888" y="3255645"/>
              <a:ext cx="4019915" cy="2514600"/>
              <a:chOff x="166888" y="3255645"/>
              <a:chExt cx="4019915" cy="2514600"/>
            </a:xfrm>
          </p:grpSpPr>
          <p:sp>
            <p:nvSpPr>
              <p:cNvPr id="127" name="Rectangle 3"/>
              <p:cNvSpPr>
                <a:spLocks noChangeArrowheads="1"/>
              </p:cNvSpPr>
              <p:nvPr/>
            </p:nvSpPr>
            <p:spPr bwMode="auto">
              <a:xfrm>
                <a:off x="166888" y="3255645"/>
                <a:ext cx="4019915" cy="25146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8" name="Text Box 4"/>
              <p:cNvSpPr txBox="1">
                <a:spLocks noChangeArrowheads="1"/>
              </p:cNvSpPr>
              <p:nvPr/>
            </p:nvSpPr>
            <p:spPr bwMode="auto">
              <a:xfrm>
                <a:off x="468131" y="4066858"/>
                <a:ext cx="41549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0</a:t>
                </a:r>
              </a:p>
            </p:txBody>
          </p:sp>
          <p:sp>
            <p:nvSpPr>
              <p:cNvPr id="129" name="Text Box 6"/>
              <p:cNvSpPr txBox="1">
                <a:spLocks noChangeArrowheads="1"/>
              </p:cNvSpPr>
              <p:nvPr/>
            </p:nvSpPr>
            <p:spPr bwMode="auto">
              <a:xfrm>
                <a:off x="1619640" y="4063683"/>
                <a:ext cx="30162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0" name="Line 7"/>
              <p:cNvSpPr>
                <a:spLocks noChangeShapeType="1"/>
              </p:cNvSpPr>
              <p:nvPr/>
            </p:nvSpPr>
            <p:spPr bwMode="auto">
              <a:xfrm>
                <a:off x="290395" y="4040950"/>
                <a:ext cx="3774523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1" name="Text Box 8"/>
              <p:cNvSpPr txBox="1">
                <a:spLocks noChangeArrowheads="1"/>
              </p:cNvSpPr>
              <p:nvPr/>
            </p:nvSpPr>
            <p:spPr bwMode="auto">
              <a:xfrm>
                <a:off x="3207119" y="3552508"/>
                <a:ext cx="857799" cy="486287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16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Average</a:t>
                </a:r>
                <a:br>
                  <a:rPr kumimoji="0" lang="en-US" sz="16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Product</a:t>
                </a:r>
              </a:p>
            </p:txBody>
          </p:sp>
          <p:sp>
            <p:nvSpPr>
              <p:cNvPr id="132" name="Text Box 9"/>
              <p:cNvSpPr txBox="1">
                <a:spLocks noChangeArrowheads="1"/>
              </p:cNvSpPr>
              <p:nvPr/>
            </p:nvSpPr>
            <p:spPr bwMode="auto">
              <a:xfrm>
                <a:off x="2183539" y="3552508"/>
                <a:ext cx="954492" cy="486287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16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Marginal</a:t>
                </a:r>
                <a:r>
                  <a:rPr kumimoji="0" lang="en-US" sz="18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kumimoji="0" lang="en-US" sz="18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Product</a:t>
                </a:r>
                <a:endParaRPr kumimoji="0" lang="en-US" sz="18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3" name="Text Box 10"/>
              <p:cNvSpPr txBox="1">
                <a:spLocks noChangeArrowheads="1"/>
              </p:cNvSpPr>
              <p:nvPr/>
            </p:nvSpPr>
            <p:spPr bwMode="auto">
              <a:xfrm>
                <a:off x="1285959" y="3400108"/>
                <a:ext cx="864339" cy="636585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kumimoji="0" lang="en-US" sz="16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Total</a:t>
                </a:r>
                <a:br>
                  <a:rPr kumimoji="0" lang="en-US" sz="16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Product</a:t>
                </a:r>
                <a:r>
                  <a:rPr kumimoji="0" lang="en-US" sz="1800" b="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kumimoji="0" lang="en-US" sz="1800" b="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800" b="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kumimoji="0" lang="en-US" sz="1600" b="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output</a:t>
                </a:r>
                <a:r>
                  <a:rPr kumimoji="0" lang="en-US" sz="1800" b="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kumimoji="0" lang="en-US" sz="1800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4" name="Text Box 11"/>
              <p:cNvSpPr txBox="1">
                <a:spLocks noChangeArrowheads="1"/>
              </p:cNvSpPr>
              <p:nvPr/>
            </p:nvSpPr>
            <p:spPr bwMode="auto">
              <a:xfrm>
                <a:off x="282547" y="3344545"/>
                <a:ext cx="933269" cy="683264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16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Units of </a:t>
                </a:r>
                <a:br>
                  <a:rPr kumimoji="0" lang="en-US" sz="16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variable</a:t>
                </a:r>
                <a:br>
                  <a:rPr kumimoji="0" lang="en-US" sz="16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resource</a:t>
                </a:r>
              </a:p>
            </p:txBody>
          </p:sp>
        </p:grpSp>
        <p:sp>
          <p:nvSpPr>
            <p:cNvPr id="135" name="Text Box 12"/>
            <p:cNvSpPr txBox="1">
              <a:spLocks noChangeArrowheads="1"/>
            </p:cNvSpPr>
            <p:nvPr/>
          </p:nvSpPr>
          <p:spPr bwMode="auto">
            <a:xfrm>
              <a:off x="464956" y="4325620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2</a:t>
              </a:r>
            </a:p>
          </p:txBody>
        </p:sp>
        <p:sp>
          <p:nvSpPr>
            <p:cNvPr id="136" name="Text Box 13"/>
            <p:cNvSpPr txBox="1">
              <a:spLocks noChangeArrowheads="1"/>
            </p:cNvSpPr>
            <p:nvPr/>
          </p:nvSpPr>
          <p:spPr bwMode="auto">
            <a:xfrm>
              <a:off x="1513722" y="4312920"/>
              <a:ext cx="6032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137" name="Text Box 14"/>
            <p:cNvSpPr txBox="1">
              <a:spLocks noChangeArrowheads="1"/>
            </p:cNvSpPr>
            <p:nvPr/>
          </p:nvSpPr>
          <p:spPr bwMode="auto">
            <a:xfrm>
              <a:off x="458606" y="4582795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4</a:t>
              </a:r>
            </a:p>
          </p:txBody>
        </p:sp>
        <p:sp>
          <p:nvSpPr>
            <p:cNvPr id="138" name="Text Box 15"/>
            <p:cNvSpPr txBox="1">
              <a:spLocks noChangeArrowheads="1"/>
            </p:cNvSpPr>
            <p:nvPr/>
          </p:nvSpPr>
          <p:spPr bwMode="auto">
            <a:xfrm>
              <a:off x="1507372" y="4570095"/>
              <a:ext cx="6032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46</a:t>
              </a:r>
            </a:p>
          </p:txBody>
        </p:sp>
        <p:sp>
          <p:nvSpPr>
            <p:cNvPr id="139" name="Text Box 16"/>
            <p:cNvSpPr txBox="1">
              <a:spLocks noChangeArrowheads="1"/>
            </p:cNvSpPr>
            <p:nvPr/>
          </p:nvSpPr>
          <p:spPr bwMode="auto">
            <a:xfrm>
              <a:off x="464956" y="4849495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6</a:t>
              </a:r>
            </a:p>
          </p:txBody>
        </p:sp>
        <p:sp>
          <p:nvSpPr>
            <p:cNvPr id="140" name="Text Box 17"/>
            <p:cNvSpPr txBox="1">
              <a:spLocks noChangeArrowheads="1"/>
            </p:cNvSpPr>
            <p:nvPr/>
          </p:nvSpPr>
          <p:spPr bwMode="auto">
            <a:xfrm>
              <a:off x="1513722" y="4836795"/>
              <a:ext cx="6032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64</a:t>
              </a:r>
            </a:p>
          </p:txBody>
        </p:sp>
        <p:sp>
          <p:nvSpPr>
            <p:cNvPr id="141" name="Text Box 18"/>
            <p:cNvSpPr txBox="1">
              <a:spLocks noChangeArrowheads="1"/>
            </p:cNvSpPr>
            <p:nvPr/>
          </p:nvSpPr>
          <p:spPr bwMode="auto">
            <a:xfrm>
              <a:off x="464956" y="5116195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8</a:t>
              </a:r>
            </a:p>
          </p:txBody>
        </p:sp>
        <p:sp>
          <p:nvSpPr>
            <p:cNvPr id="142" name="Text Box 19"/>
            <p:cNvSpPr txBox="1">
              <a:spLocks noChangeArrowheads="1"/>
            </p:cNvSpPr>
            <p:nvPr/>
          </p:nvSpPr>
          <p:spPr bwMode="auto">
            <a:xfrm>
              <a:off x="1513722" y="5113020"/>
              <a:ext cx="6032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74</a:t>
              </a:r>
            </a:p>
          </p:txBody>
        </p:sp>
        <p:sp>
          <p:nvSpPr>
            <p:cNvPr id="143" name="Text Box 20"/>
            <p:cNvSpPr txBox="1">
              <a:spLocks noChangeArrowheads="1"/>
            </p:cNvSpPr>
            <p:nvPr/>
          </p:nvSpPr>
          <p:spPr bwMode="auto">
            <a:xfrm>
              <a:off x="356244" y="5360670"/>
              <a:ext cx="5309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10</a:t>
              </a:r>
            </a:p>
          </p:txBody>
        </p:sp>
        <p:sp>
          <p:nvSpPr>
            <p:cNvPr id="144" name="Text Box 21"/>
            <p:cNvSpPr txBox="1">
              <a:spLocks noChangeArrowheads="1"/>
            </p:cNvSpPr>
            <p:nvPr/>
          </p:nvSpPr>
          <p:spPr bwMode="auto">
            <a:xfrm>
              <a:off x="1513722" y="5363845"/>
              <a:ext cx="6032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73</a:t>
              </a:r>
            </a:p>
          </p:txBody>
        </p:sp>
      </p:grpSp>
      <p:sp>
        <p:nvSpPr>
          <p:cNvPr id="145" name="Text Box 29"/>
          <p:cNvSpPr txBox="1">
            <a:spLocks noChangeArrowheads="1"/>
          </p:cNvSpPr>
          <p:nvPr/>
        </p:nvSpPr>
        <p:spPr bwMode="auto">
          <a:xfrm>
            <a:off x="4536567" y="938403"/>
            <a:ext cx="992188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Total</a:t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product</a:t>
            </a:r>
            <a:endParaRPr kumimoji="0" lang="en-US" sz="16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 Box 53"/>
          <p:cNvSpPr txBox="1">
            <a:spLocks noChangeArrowheads="1"/>
          </p:cNvSpPr>
          <p:nvPr/>
        </p:nvSpPr>
        <p:spPr bwMode="auto">
          <a:xfrm>
            <a:off x="8338630" y="5410899"/>
            <a:ext cx="747712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Labor</a:t>
            </a:r>
            <a:br>
              <a:rPr kumimoji="0" lang="en-US" sz="1600" b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input</a:t>
            </a:r>
            <a:endParaRPr kumimoji="0" lang="en-US" sz="1600" b="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Line 28"/>
          <p:cNvSpPr>
            <a:spLocks noChangeShapeType="1"/>
          </p:cNvSpPr>
          <p:nvPr/>
        </p:nvSpPr>
        <p:spPr bwMode="auto">
          <a:xfrm>
            <a:off x="4930267" y="1391350"/>
            <a:ext cx="0" cy="4221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 Box 30"/>
          <p:cNvSpPr txBox="1">
            <a:spLocks noChangeArrowheads="1"/>
          </p:cNvSpPr>
          <p:nvPr/>
        </p:nvSpPr>
        <p:spPr bwMode="auto">
          <a:xfrm>
            <a:off x="6403467" y="5599811"/>
            <a:ext cx="422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9" name="Text Box 31"/>
          <p:cNvSpPr txBox="1">
            <a:spLocks noChangeArrowheads="1"/>
          </p:cNvSpPr>
          <p:nvPr/>
        </p:nvSpPr>
        <p:spPr bwMode="auto">
          <a:xfrm>
            <a:off x="6081205" y="5599811"/>
            <a:ext cx="3778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50" name="Text Box 32"/>
          <p:cNvSpPr txBox="1">
            <a:spLocks noChangeArrowheads="1"/>
          </p:cNvSpPr>
          <p:nvPr/>
        </p:nvSpPr>
        <p:spPr bwMode="auto">
          <a:xfrm>
            <a:off x="5749417" y="5601399"/>
            <a:ext cx="3778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51" name="Text Box 33"/>
          <p:cNvSpPr txBox="1">
            <a:spLocks noChangeArrowheads="1"/>
          </p:cNvSpPr>
          <p:nvPr/>
        </p:nvSpPr>
        <p:spPr bwMode="auto">
          <a:xfrm>
            <a:off x="5435092" y="5593461"/>
            <a:ext cx="441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52" name="Text Box 34"/>
          <p:cNvSpPr txBox="1">
            <a:spLocks noChangeArrowheads="1"/>
          </p:cNvSpPr>
          <p:nvPr/>
        </p:nvSpPr>
        <p:spPr bwMode="auto">
          <a:xfrm>
            <a:off x="5109655" y="5593461"/>
            <a:ext cx="3778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3" name="Text Box 35"/>
          <p:cNvSpPr txBox="1">
            <a:spLocks noChangeArrowheads="1"/>
          </p:cNvSpPr>
          <p:nvPr/>
        </p:nvSpPr>
        <p:spPr bwMode="auto">
          <a:xfrm>
            <a:off x="4361942" y="4250436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54" name="Text Box 36"/>
          <p:cNvSpPr txBox="1">
            <a:spLocks noChangeArrowheads="1"/>
          </p:cNvSpPr>
          <p:nvPr/>
        </p:nvSpPr>
        <p:spPr bwMode="auto">
          <a:xfrm>
            <a:off x="4361942" y="3669411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155" name="Text Box 37"/>
          <p:cNvSpPr txBox="1">
            <a:spLocks noChangeArrowheads="1"/>
          </p:cNvSpPr>
          <p:nvPr/>
        </p:nvSpPr>
        <p:spPr bwMode="auto">
          <a:xfrm>
            <a:off x="4361942" y="3088386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156" name="Text Box 38"/>
          <p:cNvSpPr txBox="1">
            <a:spLocks noChangeArrowheads="1"/>
          </p:cNvSpPr>
          <p:nvPr/>
        </p:nvSpPr>
        <p:spPr bwMode="auto">
          <a:xfrm>
            <a:off x="4361942" y="2507361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157" name="Text Box 39"/>
          <p:cNvSpPr txBox="1">
            <a:spLocks noChangeArrowheads="1"/>
          </p:cNvSpPr>
          <p:nvPr/>
        </p:nvSpPr>
        <p:spPr bwMode="auto">
          <a:xfrm>
            <a:off x="4361942" y="1916811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sp>
        <p:nvSpPr>
          <p:cNvPr id="158" name="Text Box 40"/>
          <p:cNvSpPr txBox="1">
            <a:spLocks noChangeArrowheads="1"/>
          </p:cNvSpPr>
          <p:nvPr/>
        </p:nvSpPr>
        <p:spPr bwMode="auto">
          <a:xfrm>
            <a:off x="4361942" y="1326261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70</a:t>
            </a:r>
          </a:p>
        </p:txBody>
      </p:sp>
      <p:sp>
        <p:nvSpPr>
          <p:cNvPr id="159" name="Line 41"/>
          <p:cNvSpPr>
            <a:spLocks noChangeShapeType="1"/>
          </p:cNvSpPr>
          <p:nvPr/>
        </p:nvSpPr>
        <p:spPr bwMode="auto">
          <a:xfrm>
            <a:off x="4930267" y="5612511"/>
            <a:ext cx="3406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 Box 44"/>
          <p:cNvSpPr txBox="1">
            <a:spLocks noChangeArrowheads="1"/>
          </p:cNvSpPr>
          <p:nvPr/>
        </p:nvSpPr>
        <p:spPr bwMode="auto">
          <a:xfrm>
            <a:off x="4361942" y="4840986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1" name="Text Box 45"/>
          <p:cNvSpPr txBox="1">
            <a:spLocks noChangeArrowheads="1"/>
          </p:cNvSpPr>
          <p:nvPr/>
        </p:nvSpPr>
        <p:spPr bwMode="auto">
          <a:xfrm>
            <a:off x="6740017" y="5606161"/>
            <a:ext cx="4238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62" name="Text Box 46"/>
          <p:cNvSpPr txBox="1">
            <a:spLocks noChangeArrowheads="1"/>
          </p:cNvSpPr>
          <p:nvPr/>
        </p:nvSpPr>
        <p:spPr bwMode="auto">
          <a:xfrm>
            <a:off x="7081330" y="5606161"/>
            <a:ext cx="422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3" name="Text Box 47"/>
          <p:cNvSpPr txBox="1">
            <a:spLocks noChangeArrowheads="1"/>
          </p:cNvSpPr>
          <p:nvPr/>
        </p:nvSpPr>
        <p:spPr bwMode="auto">
          <a:xfrm>
            <a:off x="7409942" y="5602986"/>
            <a:ext cx="422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grpSp>
        <p:nvGrpSpPr>
          <p:cNvPr id="164" name="Group 82"/>
          <p:cNvGrpSpPr>
            <a:grpSpLocks/>
          </p:cNvGrpSpPr>
          <p:nvPr/>
        </p:nvGrpSpPr>
        <p:grpSpPr bwMode="auto">
          <a:xfrm>
            <a:off x="4930268" y="1167512"/>
            <a:ext cx="3570288" cy="4419600"/>
            <a:chOff x="3146" y="914"/>
            <a:chExt cx="2249" cy="2784"/>
          </a:xfrm>
        </p:grpSpPr>
        <p:sp>
          <p:nvSpPr>
            <p:cNvPr id="165" name="Text Box 27"/>
            <p:cNvSpPr txBox="1">
              <a:spLocks noChangeArrowheads="1"/>
            </p:cNvSpPr>
            <p:nvPr/>
          </p:nvSpPr>
          <p:spPr bwMode="auto">
            <a:xfrm>
              <a:off x="4794" y="1121"/>
              <a:ext cx="601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b="1" i="1" dirty="0" smtClean="0">
                  <a:solidFill>
                    <a:srgbClr val="7324A4"/>
                  </a:solidFill>
                  <a:latin typeface="Times New Roman" pitchFamily="18" charset="0"/>
                  <a:cs typeface="Times New Roman" pitchFamily="18" charset="0"/>
                </a:rPr>
                <a:t>Total</a:t>
              </a:r>
              <a:br>
                <a:rPr kumimoji="0" lang="en-US" b="1" i="1" dirty="0" smtClean="0">
                  <a:solidFill>
                    <a:srgbClr val="7324A4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b="1" i="1" dirty="0" smtClean="0">
                  <a:solidFill>
                    <a:srgbClr val="7324A4"/>
                  </a:solidFill>
                  <a:latin typeface="Times New Roman" pitchFamily="18" charset="0"/>
                  <a:cs typeface="Times New Roman" pitchFamily="18" charset="0"/>
                </a:rPr>
                <a:t>Product</a:t>
              </a:r>
              <a:endParaRPr kumimoji="0" lang="en-US" b="1" i="1" dirty="0">
                <a:solidFill>
                  <a:srgbClr val="7324A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Freeform 26"/>
            <p:cNvSpPr>
              <a:spLocks/>
            </p:cNvSpPr>
            <p:nvPr/>
          </p:nvSpPr>
          <p:spPr bwMode="auto">
            <a:xfrm>
              <a:off x="3146" y="914"/>
              <a:ext cx="2056" cy="2784"/>
            </a:xfrm>
            <a:custGeom>
              <a:avLst/>
              <a:gdLst/>
              <a:ahLst/>
              <a:cxnLst>
                <a:cxn ang="0">
                  <a:pos x="0" y="2792"/>
                </a:cxn>
                <a:cxn ang="0">
                  <a:pos x="96" y="2744"/>
                </a:cxn>
                <a:cxn ang="0">
                  <a:pos x="240" y="2600"/>
                </a:cxn>
                <a:cxn ang="0">
                  <a:pos x="384" y="2312"/>
                </a:cxn>
                <a:cxn ang="0">
                  <a:pos x="720" y="1592"/>
                </a:cxn>
                <a:cxn ang="0">
                  <a:pos x="1008" y="1112"/>
                </a:cxn>
                <a:cxn ang="0">
                  <a:pos x="1248" y="728"/>
                </a:cxn>
                <a:cxn ang="0">
                  <a:pos x="1536" y="392"/>
                </a:cxn>
                <a:cxn ang="0">
                  <a:pos x="1824" y="152"/>
                </a:cxn>
                <a:cxn ang="0">
                  <a:pos x="1968" y="56"/>
                </a:cxn>
                <a:cxn ang="0">
                  <a:pos x="2160" y="8"/>
                </a:cxn>
                <a:cxn ang="0">
                  <a:pos x="2256" y="8"/>
                </a:cxn>
                <a:cxn ang="0">
                  <a:pos x="2400" y="56"/>
                </a:cxn>
                <a:cxn ang="0">
                  <a:pos x="2496" y="104"/>
                </a:cxn>
              </a:cxnLst>
              <a:rect l="0" t="0" r="r" b="b"/>
              <a:pathLst>
                <a:path w="2496" h="2792">
                  <a:moveTo>
                    <a:pt x="0" y="2792"/>
                  </a:moveTo>
                  <a:cubicBezTo>
                    <a:pt x="28" y="2784"/>
                    <a:pt x="56" y="2776"/>
                    <a:pt x="96" y="2744"/>
                  </a:cubicBezTo>
                  <a:cubicBezTo>
                    <a:pt x="136" y="2712"/>
                    <a:pt x="192" y="2672"/>
                    <a:pt x="240" y="2600"/>
                  </a:cubicBezTo>
                  <a:cubicBezTo>
                    <a:pt x="288" y="2528"/>
                    <a:pt x="304" y="2480"/>
                    <a:pt x="384" y="2312"/>
                  </a:cubicBezTo>
                  <a:cubicBezTo>
                    <a:pt x="464" y="2144"/>
                    <a:pt x="616" y="1792"/>
                    <a:pt x="720" y="1592"/>
                  </a:cubicBezTo>
                  <a:cubicBezTo>
                    <a:pt x="824" y="1392"/>
                    <a:pt x="920" y="1256"/>
                    <a:pt x="1008" y="1112"/>
                  </a:cubicBezTo>
                  <a:cubicBezTo>
                    <a:pt x="1096" y="968"/>
                    <a:pt x="1160" y="848"/>
                    <a:pt x="1248" y="728"/>
                  </a:cubicBezTo>
                  <a:cubicBezTo>
                    <a:pt x="1336" y="608"/>
                    <a:pt x="1440" y="488"/>
                    <a:pt x="1536" y="392"/>
                  </a:cubicBezTo>
                  <a:cubicBezTo>
                    <a:pt x="1632" y="296"/>
                    <a:pt x="1752" y="208"/>
                    <a:pt x="1824" y="152"/>
                  </a:cubicBezTo>
                  <a:cubicBezTo>
                    <a:pt x="1896" y="96"/>
                    <a:pt x="1912" y="80"/>
                    <a:pt x="1968" y="56"/>
                  </a:cubicBezTo>
                  <a:cubicBezTo>
                    <a:pt x="2024" y="32"/>
                    <a:pt x="2112" y="16"/>
                    <a:pt x="2160" y="8"/>
                  </a:cubicBezTo>
                  <a:cubicBezTo>
                    <a:pt x="2208" y="0"/>
                    <a:pt x="2216" y="0"/>
                    <a:pt x="2256" y="8"/>
                  </a:cubicBezTo>
                  <a:cubicBezTo>
                    <a:pt x="2296" y="16"/>
                    <a:pt x="2360" y="40"/>
                    <a:pt x="2400" y="56"/>
                  </a:cubicBezTo>
                  <a:cubicBezTo>
                    <a:pt x="2440" y="72"/>
                    <a:pt x="2468" y="88"/>
                    <a:pt x="2496" y="104"/>
                  </a:cubicBezTo>
                </a:path>
              </a:pathLst>
            </a:custGeom>
            <a:noFill/>
            <a:ln w="76200" cap="flat" cmpd="sng">
              <a:solidFill>
                <a:srgbClr val="7324A4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7" name="Oval 42"/>
          <p:cNvSpPr>
            <a:spLocks noChangeArrowheads="1"/>
          </p:cNvSpPr>
          <p:nvPr/>
        </p:nvSpPr>
        <p:spPr bwMode="auto">
          <a:xfrm flipH="1">
            <a:off x="5528755" y="4390136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Oval 43"/>
          <p:cNvSpPr>
            <a:spLocks noChangeArrowheads="1"/>
          </p:cNvSpPr>
          <p:nvPr/>
        </p:nvSpPr>
        <p:spPr bwMode="auto">
          <a:xfrm flipH="1">
            <a:off x="6171692" y="2896299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Oval 48"/>
          <p:cNvSpPr>
            <a:spLocks noChangeArrowheads="1"/>
          </p:cNvSpPr>
          <p:nvPr/>
        </p:nvSpPr>
        <p:spPr bwMode="auto">
          <a:xfrm flipH="1">
            <a:off x="7487730" y="1189736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Oval 50"/>
          <p:cNvSpPr>
            <a:spLocks noChangeArrowheads="1"/>
          </p:cNvSpPr>
          <p:nvPr/>
        </p:nvSpPr>
        <p:spPr bwMode="auto">
          <a:xfrm flipH="1">
            <a:off x="6824155" y="1792986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Text Box 51"/>
          <p:cNvSpPr txBox="1">
            <a:spLocks noChangeArrowheads="1"/>
          </p:cNvSpPr>
          <p:nvPr/>
        </p:nvSpPr>
        <p:spPr bwMode="auto">
          <a:xfrm>
            <a:off x="7746492" y="5609336"/>
            <a:ext cx="422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72" name="Text Box 52"/>
          <p:cNvSpPr txBox="1">
            <a:spLocks noChangeArrowheads="1"/>
          </p:cNvSpPr>
          <p:nvPr/>
        </p:nvSpPr>
        <p:spPr bwMode="auto">
          <a:xfrm>
            <a:off x="8016367" y="5606161"/>
            <a:ext cx="4841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73" name="Line 55"/>
          <p:cNvSpPr>
            <a:spLocks noChangeShapeType="1"/>
          </p:cNvSpPr>
          <p:nvPr/>
        </p:nvSpPr>
        <p:spPr bwMode="auto">
          <a:xfrm>
            <a:off x="4942967" y="1526286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Line 56"/>
          <p:cNvSpPr>
            <a:spLocks noChangeShapeType="1"/>
          </p:cNvSpPr>
          <p:nvPr/>
        </p:nvSpPr>
        <p:spPr bwMode="auto">
          <a:xfrm>
            <a:off x="4942967" y="2107311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Line 57"/>
          <p:cNvSpPr>
            <a:spLocks noChangeShapeType="1"/>
          </p:cNvSpPr>
          <p:nvPr/>
        </p:nvSpPr>
        <p:spPr bwMode="auto">
          <a:xfrm>
            <a:off x="4942967" y="2689924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Line 58"/>
          <p:cNvSpPr>
            <a:spLocks noChangeShapeType="1"/>
          </p:cNvSpPr>
          <p:nvPr/>
        </p:nvSpPr>
        <p:spPr bwMode="auto">
          <a:xfrm>
            <a:off x="4942967" y="3272536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Line 59"/>
          <p:cNvSpPr>
            <a:spLocks noChangeShapeType="1"/>
          </p:cNvSpPr>
          <p:nvPr/>
        </p:nvSpPr>
        <p:spPr bwMode="auto">
          <a:xfrm>
            <a:off x="4942967" y="3855149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Line 60"/>
          <p:cNvSpPr>
            <a:spLocks noChangeShapeType="1"/>
          </p:cNvSpPr>
          <p:nvPr/>
        </p:nvSpPr>
        <p:spPr bwMode="auto">
          <a:xfrm>
            <a:off x="4942967" y="4437761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Line 61"/>
          <p:cNvSpPr>
            <a:spLocks noChangeShapeType="1"/>
          </p:cNvSpPr>
          <p:nvPr/>
        </p:nvSpPr>
        <p:spPr bwMode="auto">
          <a:xfrm>
            <a:off x="4942967" y="5020374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Line 64"/>
          <p:cNvSpPr>
            <a:spLocks noChangeShapeType="1"/>
          </p:cNvSpPr>
          <p:nvPr/>
        </p:nvSpPr>
        <p:spPr bwMode="auto">
          <a:xfrm>
            <a:off x="8190992" y="5526786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Line 65"/>
          <p:cNvSpPr>
            <a:spLocks noChangeShapeType="1"/>
          </p:cNvSpPr>
          <p:nvPr/>
        </p:nvSpPr>
        <p:spPr bwMode="auto">
          <a:xfrm>
            <a:off x="6884480" y="5526786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Line 66"/>
          <p:cNvSpPr>
            <a:spLocks noChangeShapeType="1"/>
          </p:cNvSpPr>
          <p:nvPr/>
        </p:nvSpPr>
        <p:spPr bwMode="auto">
          <a:xfrm>
            <a:off x="5576380" y="5526786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Line 67"/>
          <p:cNvSpPr>
            <a:spLocks noChangeShapeType="1"/>
          </p:cNvSpPr>
          <p:nvPr/>
        </p:nvSpPr>
        <p:spPr bwMode="auto">
          <a:xfrm>
            <a:off x="7863967" y="5526786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Line 68"/>
          <p:cNvSpPr>
            <a:spLocks noChangeShapeType="1"/>
          </p:cNvSpPr>
          <p:nvPr/>
        </p:nvSpPr>
        <p:spPr bwMode="auto">
          <a:xfrm>
            <a:off x="7536942" y="5526786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Line 69"/>
          <p:cNvSpPr>
            <a:spLocks noChangeShapeType="1"/>
          </p:cNvSpPr>
          <p:nvPr/>
        </p:nvSpPr>
        <p:spPr bwMode="auto">
          <a:xfrm>
            <a:off x="7209917" y="5526786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Line 70"/>
          <p:cNvSpPr>
            <a:spLocks noChangeShapeType="1"/>
          </p:cNvSpPr>
          <p:nvPr/>
        </p:nvSpPr>
        <p:spPr bwMode="auto">
          <a:xfrm>
            <a:off x="6557455" y="5526786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Line 71"/>
          <p:cNvSpPr>
            <a:spLocks noChangeShapeType="1"/>
          </p:cNvSpPr>
          <p:nvPr/>
        </p:nvSpPr>
        <p:spPr bwMode="auto">
          <a:xfrm>
            <a:off x="6230430" y="5526786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Line 72"/>
          <p:cNvSpPr>
            <a:spLocks noChangeShapeType="1"/>
          </p:cNvSpPr>
          <p:nvPr/>
        </p:nvSpPr>
        <p:spPr bwMode="auto">
          <a:xfrm>
            <a:off x="5903405" y="5526786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Line 73"/>
          <p:cNvSpPr>
            <a:spLocks noChangeShapeType="1"/>
          </p:cNvSpPr>
          <p:nvPr/>
        </p:nvSpPr>
        <p:spPr bwMode="auto">
          <a:xfrm>
            <a:off x="5250942" y="5526786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Oval 75"/>
          <p:cNvSpPr>
            <a:spLocks noChangeArrowheads="1"/>
          </p:cNvSpPr>
          <p:nvPr/>
        </p:nvSpPr>
        <p:spPr bwMode="auto">
          <a:xfrm flipH="1">
            <a:off x="4868355" y="5525199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Oval 79"/>
          <p:cNvSpPr>
            <a:spLocks noChangeArrowheads="1"/>
          </p:cNvSpPr>
          <p:nvPr/>
        </p:nvSpPr>
        <p:spPr bwMode="auto">
          <a:xfrm flipH="1">
            <a:off x="8122730" y="1272286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Product Curve Approach</a:t>
            </a:r>
          </a:p>
        </p:txBody>
      </p:sp>
    </p:spTree>
    <p:extLst>
      <p:ext uri="{BB962C8B-B14F-4D97-AF65-F5344CB8AC3E}">
        <p14:creationId xmlns:p14="http://schemas.microsoft.com/office/powerpoint/2010/main" val="22848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11" grpId="0"/>
      <p:bldP spid="126" grpId="0" build="p"/>
      <p:bldP spid="167" grpId="0" animBg="1"/>
      <p:bldP spid="168" grpId="0" animBg="1"/>
      <p:bldP spid="169" grpId="0" animBg="1"/>
      <p:bldP spid="170" grpId="0" animBg="1"/>
      <p:bldP spid="190" grpId="0" animBg="1"/>
      <p:bldP spid="1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Residual Claimants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In a market economy, firm owners are </a:t>
            </a:r>
            <a:r>
              <a:rPr lang="en-US" sz="2600" b="1" i="1" dirty="0">
                <a:solidFill>
                  <a:schemeClr val="tx1"/>
                </a:solidFill>
              </a:rPr>
              <a:t>residual claimants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They have the right to any revenue after costs have been paid.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This provides a strong incentive for owners to keep the costs 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en-US" sz="2500" dirty="0" smtClean="0">
                <a:solidFill>
                  <a:schemeClr val="tx1"/>
                </a:solidFill>
              </a:rPr>
              <a:t>of </a:t>
            </a:r>
            <a:r>
              <a:rPr lang="en-US" sz="2500" dirty="0">
                <a:solidFill>
                  <a:schemeClr val="tx1"/>
                </a:solidFill>
              </a:rPr>
              <a:t>producing output low. </a:t>
            </a:r>
          </a:p>
        </p:txBody>
      </p:sp>
    </p:spTree>
    <p:extLst>
      <p:ext uri="{BB962C8B-B14F-4D97-AF65-F5344CB8AC3E}">
        <p14:creationId xmlns:p14="http://schemas.microsoft.com/office/powerpoint/2010/main" val="137633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68" name="Rectangle 3"/>
          <p:cNvSpPr>
            <a:spLocks noChangeArrowheads="1"/>
          </p:cNvSpPr>
          <p:nvPr/>
        </p:nvSpPr>
        <p:spPr bwMode="auto">
          <a:xfrm>
            <a:off x="4535424" y="786384"/>
            <a:ext cx="4397849" cy="5747801"/>
          </a:xfrm>
          <a:prstGeom prst="rect">
            <a:avLst/>
          </a:prstGeom>
          <a:solidFill>
            <a:srgbClr val="FCF4D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876877"/>
            <a:ext cx="4253918" cy="114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Marginal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Product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will first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increase (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TP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is increasing at an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increasing rate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), reach a maximum, and then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fall </a:t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TP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increases at a decreasing rate).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 Box 10"/>
          <p:cNvSpPr txBox="1">
            <a:spLocks noChangeArrowheads="1"/>
          </p:cNvSpPr>
          <p:nvPr/>
        </p:nvSpPr>
        <p:spPr bwMode="auto">
          <a:xfrm>
            <a:off x="70065" y="1980253"/>
            <a:ext cx="4253918" cy="88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Product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will have the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same general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form except that its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maximum point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will be at a larger output level.</a:t>
            </a:r>
          </a:p>
        </p:txBody>
      </p:sp>
      <p:sp>
        <p:nvSpPr>
          <p:cNvPr id="127" name="Rectangle 3"/>
          <p:cNvSpPr>
            <a:spLocks noChangeArrowheads="1"/>
          </p:cNvSpPr>
          <p:nvPr/>
        </p:nvSpPr>
        <p:spPr bwMode="auto">
          <a:xfrm>
            <a:off x="166888" y="2889885"/>
            <a:ext cx="4019915" cy="37630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Line 7"/>
          <p:cNvSpPr>
            <a:spLocks noChangeShapeType="1"/>
          </p:cNvSpPr>
          <p:nvPr/>
        </p:nvSpPr>
        <p:spPr bwMode="auto">
          <a:xfrm>
            <a:off x="290395" y="3675190"/>
            <a:ext cx="377452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3207119" y="3186748"/>
            <a:ext cx="857799" cy="48628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Average</a:t>
            </a:r>
            <a:b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Product</a:t>
            </a:r>
          </a:p>
        </p:txBody>
      </p:sp>
      <p:sp>
        <p:nvSpPr>
          <p:cNvPr id="132" name="Text Box 9"/>
          <p:cNvSpPr txBox="1">
            <a:spLocks noChangeArrowheads="1"/>
          </p:cNvSpPr>
          <p:nvPr/>
        </p:nvSpPr>
        <p:spPr bwMode="auto">
          <a:xfrm>
            <a:off x="2183539" y="3186748"/>
            <a:ext cx="954492" cy="48628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Marginal</a:t>
            </a:r>
            <a:r>
              <a:rPr kumimoji="0"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Product</a:t>
            </a:r>
            <a:endParaRPr kumimoji="0" lang="en-US" sz="1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 Box 10"/>
          <p:cNvSpPr txBox="1">
            <a:spLocks noChangeArrowheads="1"/>
          </p:cNvSpPr>
          <p:nvPr/>
        </p:nvSpPr>
        <p:spPr bwMode="auto">
          <a:xfrm>
            <a:off x="1285959" y="3034348"/>
            <a:ext cx="864339" cy="63658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b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Product</a:t>
            </a:r>
            <a:r>
              <a:rPr kumimoji="0" lang="en-US" sz="18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8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8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16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r>
              <a:rPr kumimoji="0" lang="en-US" sz="18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18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 Box 11"/>
          <p:cNvSpPr txBox="1">
            <a:spLocks noChangeArrowheads="1"/>
          </p:cNvSpPr>
          <p:nvPr/>
        </p:nvSpPr>
        <p:spPr bwMode="auto">
          <a:xfrm>
            <a:off x="282547" y="2978785"/>
            <a:ext cx="933269" cy="68326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Units of </a:t>
            </a:r>
            <a:b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b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resource</a:t>
            </a:r>
          </a:p>
        </p:txBody>
      </p:sp>
      <p:sp>
        <p:nvSpPr>
          <p:cNvPr id="146" name="Text Box 53"/>
          <p:cNvSpPr txBox="1">
            <a:spLocks noChangeArrowheads="1"/>
          </p:cNvSpPr>
          <p:nvPr/>
        </p:nvSpPr>
        <p:spPr bwMode="auto">
          <a:xfrm>
            <a:off x="8338630" y="5858955"/>
            <a:ext cx="747712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Labor</a:t>
            </a:r>
            <a:br>
              <a:rPr kumimoji="0" lang="en-US" sz="1600" b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input</a:t>
            </a:r>
            <a:endParaRPr kumimoji="0" lang="en-US" sz="1600" b="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Line 28"/>
          <p:cNvSpPr>
            <a:spLocks noChangeShapeType="1"/>
          </p:cNvSpPr>
          <p:nvPr/>
        </p:nvSpPr>
        <p:spPr bwMode="auto">
          <a:xfrm>
            <a:off x="4930267" y="1403351"/>
            <a:ext cx="0" cy="46572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 Box 30"/>
          <p:cNvSpPr txBox="1">
            <a:spLocks noChangeArrowheads="1"/>
          </p:cNvSpPr>
          <p:nvPr/>
        </p:nvSpPr>
        <p:spPr bwMode="auto">
          <a:xfrm>
            <a:off x="6403467" y="6047867"/>
            <a:ext cx="422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9" name="Text Box 31"/>
          <p:cNvSpPr txBox="1">
            <a:spLocks noChangeArrowheads="1"/>
          </p:cNvSpPr>
          <p:nvPr/>
        </p:nvSpPr>
        <p:spPr bwMode="auto">
          <a:xfrm>
            <a:off x="6081205" y="6047867"/>
            <a:ext cx="3778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50" name="Text Box 32"/>
          <p:cNvSpPr txBox="1">
            <a:spLocks noChangeArrowheads="1"/>
          </p:cNvSpPr>
          <p:nvPr/>
        </p:nvSpPr>
        <p:spPr bwMode="auto">
          <a:xfrm>
            <a:off x="5749417" y="6049455"/>
            <a:ext cx="3778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51" name="Text Box 33"/>
          <p:cNvSpPr txBox="1">
            <a:spLocks noChangeArrowheads="1"/>
          </p:cNvSpPr>
          <p:nvPr/>
        </p:nvSpPr>
        <p:spPr bwMode="auto">
          <a:xfrm>
            <a:off x="5435092" y="6041517"/>
            <a:ext cx="441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52" name="Text Box 34"/>
          <p:cNvSpPr txBox="1">
            <a:spLocks noChangeArrowheads="1"/>
          </p:cNvSpPr>
          <p:nvPr/>
        </p:nvSpPr>
        <p:spPr bwMode="auto">
          <a:xfrm>
            <a:off x="5109655" y="6041517"/>
            <a:ext cx="3778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9" name="Line 41"/>
          <p:cNvSpPr>
            <a:spLocks noChangeShapeType="1"/>
          </p:cNvSpPr>
          <p:nvPr/>
        </p:nvSpPr>
        <p:spPr bwMode="auto">
          <a:xfrm>
            <a:off x="4930267" y="6060567"/>
            <a:ext cx="3406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 Box 45"/>
          <p:cNvSpPr txBox="1">
            <a:spLocks noChangeArrowheads="1"/>
          </p:cNvSpPr>
          <p:nvPr/>
        </p:nvSpPr>
        <p:spPr bwMode="auto">
          <a:xfrm>
            <a:off x="6740017" y="6054217"/>
            <a:ext cx="4238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62" name="Text Box 46"/>
          <p:cNvSpPr txBox="1">
            <a:spLocks noChangeArrowheads="1"/>
          </p:cNvSpPr>
          <p:nvPr/>
        </p:nvSpPr>
        <p:spPr bwMode="auto">
          <a:xfrm>
            <a:off x="7081330" y="6054217"/>
            <a:ext cx="422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3" name="Text Box 47"/>
          <p:cNvSpPr txBox="1">
            <a:spLocks noChangeArrowheads="1"/>
          </p:cNvSpPr>
          <p:nvPr/>
        </p:nvSpPr>
        <p:spPr bwMode="auto">
          <a:xfrm>
            <a:off x="7409942" y="6051042"/>
            <a:ext cx="422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71" name="Text Box 51"/>
          <p:cNvSpPr txBox="1">
            <a:spLocks noChangeArrowheads="1"/>
          </p:cNvSpPr>
          <p:nvPr/>
        </p:nvSpPr>
        <p:spPr bwMode="auto">
          <a:xfrm>
            <a:off x="7746492" y="6057392"/>
            <a:ext cx="422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72" name="Text Box 52"/>
          <p:cNvSpPr txBox="1">
            <a:spLocks noChangeArrowheads="1"/>
          </p:cNvSpPr>
          <p:nvPr/>
        </p:nvSpPr>
        <p:spPr bwMode="auto">
          <a:xfrm>
            <a:off x="8016367" y="6054217"/>
            <a:ext cx="4841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79" name="Line 61"/>
          <p:cNvSpPr>
            <a:spLocks noChangeShapeType="1"/>
          </p:cNvSpPr>
          <p:nvPr/>
        </p:nvSpPr>
        <p:spPr bwMode="auto">
          <a:xfrm>
            <a:off x="4942967" y="5468430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Line 64"/>
          <p:cNvSpPr>
            <a:spLocks noChangeShapeType="1"/>
          </p:cNvSpPr>
          <p:nvPr/>
        </p:nvSpPr>
        <p:spPr bwMode="auto">
          <a:xfrm>
            <a:off x="8190992" y="5974842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Line 65"/>
          <p:cNvSpPr>
            <a:spLocks noChangeShapeType="1"/>
          </p:cNvSpPr>
          <p:nvPr/>
        </p:nvSpPr>
        <p:spPr bwMode="auto">
          <a:xfrm>
            <a:off x="6884480" y="5974842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Line 66"/>
          <p:cNvSpPr>
            <a:spLocks noChangeShapeType="1"/>
          </p:cNvSpPr>
          <p:nvPr/>
        </p:nvSpPr>
        <p:spPr bwMode="auto">
          <a:xfrm>
            <a:off x="5576380" y="5974842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Line 67"/>
          <p:cNvSpPr>
            <a:spLocks noChangeShapeType="1"/>
          </p:cNvSpPr>
          <p:nvPr/>
        </p:nvSpPr>
        <p:spPr bwMode="auto">
          <a:xfrm>
            <a:off x="7863967" y="5974842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Line 68"/>
          <p:cNvSpPr>
            <a:spLocks noChangeShapeType="1"/>
          </p:cNvSpPr>
          <p:nvPr/>
        </p:nvSpPr>
        <p:spPr bwMode="auto">
          <a:xfrm>
            <a:off x="7536942" y="5974842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Line 69"/>
          <p:cNvSpPr>
            <a:spLocks noChangeShapeType="1"/>
          </p:cNvSpPr>
          <p:nvPr/>
        </p:nvSpPr>
        <p:spPr bwMode="auto">
          <a:xfrm>
            <a:off x="7209917" y="5974842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Line 70"/>
          <p:cNvSpPr>
            <a:spLocks noChangeShapeType="1"/>
          </p:cNvSpPr>
          <p:nvPr/>
        </p:nvSpPr>
        <p:spPr bwMode="auto">
          <a:xfrm>
            <a:off x="6557455" y="5974842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Line 71"/>
          <p:cNvSpPr>
            <a:spLocks noChangeShapeType="1"/>
          </p:cNvSpPr>
          <p:nvPr/>
        </p:nvSpPr>
        <p:spPr bwMode="auto">
          <a:xfrm>
            <a:off x="6230430" y="5974842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Line 72"/>
          <p:cNvSpPr>
            <a:spLocks noChangeShapeType="1"/>
          </p:cNvSpPr>
          <p:nvPr/>
        </p:nvSpPr>
        <p:spPr bwMode="auto">
          <a:xfrm>
            <a:off x="5903405" y="5974842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Line 73"/>
          <p:cNvSpPr>
            <a:spLocks noChangeShapeType="1"/>
          </p:cNvSpPr>
          <p:nvPr/>
        </p:nvSpPr>
        <p:spPr bwMode="auto">
          <a:xfrm>
            <a:off x="5250942" y="5974842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555244" y="368173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0</a:t>
            </a:r>
          </a:p>
        </p:txBody>
      </p:sp>
      <p:sp>
        <p:nvSpPr>
          <p:cNvPr id="77" name="Text Box 15"/>
          <p:cNvSpPr txBox="1">
            <a:spLocks noChangeArrowheads="1"/>
          </p:cNvSpPr>
          <p:nvPr/>
        </p:nvSpPr>
        <p:spPr bwMode="auto">
          <a:xfrm>
            <a:off x="1591818" y="3697605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78" name="Text Box 16"/>
          <p:cNvSpPr txBox="1">
            <a:spLocks noChangeArrowheads="1"/>
          </p:cNvSpPr>
          <p:nvPr/>
        </p:nvSpPr>
        <p:spPr bwMode="auto">
          <a:xfrm>
            <a:off x="555244" y="3943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</a:t>
            </a:r>
          </a:p>
        </p:txBody>
      </p:sp>
      <p:sp>
        <p:nvSpPr>
          <p:cNvPr id="79" name="Text Box 17"/>
          <p:cNvSpPr txBox="1">
            <a:spLocks noChangeArrowheads="1"/>
          </p:cNvSpPr>
          <p:nvPr/>
        </p:nvSpPr>
        <p:spPr bwMode="auto">
          <a:xfrm>
            <a:off x="1591818" y="395001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0" name="Text Box 18"/>
          <p:cNvSpPr txBox="1">
            <a:spLocks noChangeArrowheads="1"/>
          </p:cNvSpPr>
          <p:nvPr/>
        </p:nvSpPr>
        <p:spPr bwMode="auto">
          <a:xfrm>
            <a:off x="555244" y="419449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2</a:t>
            </a:r>
          </a:p>
        </p:txBody>
      </p:sp>
      <p:sp>
        <p:nvSpPr>
          <p:cNvPr id="81" name="Text Box 19"/>
          <p:cNvSpPr txBox="1">
            <a:spLocks noChangeArrowheads="1"/>
          </p:cNvSpPr>
          <p:nvPr/>
        </p:nvSpPr>
        <p:spPr bwMode="auto">
          <a:xfrm>
            <a:off x="1458468" y="420084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82" name="Text Box 20"/>
          <p:cNvSpPr txBox="1">
            <a:spLocks noChangeArrowheads="1"/>
          </p:cNvSpPr>
          <p:nvPr/>
        </p:nvSpPr>
        <p:spPr bwMode="auto">
          <a:xfrm>
            <a:off x="555244" y="446119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3</a:t>
            </a:r>
          </a:p>
        </p:txBody>
      </p:sp>
      <p:sp>
        <p:nvSpPr>
          <p:cNvPr id="83" name="Text Box 21"/>
          <p:cNvSpPr txBox="1">
            <a:spLocks noChangeArrowheads="1"/>
          </p:cNvSpPr>
          <p:nvPr/>
        </p:nvSpPr>
        <p:spPr bwMode="auto">
          <a:xfrm>
            <a:off x="1458468" y="444849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84" name="Text Box 22"/>
          <p:cNvSpPr txBox="1">
            <a:spLocks noChangeArrowheads="1"/>
          </p:cNvSpPr>
          <p:nvPr/>
        </p:nvSpPr>
        <p:spPr bwMode="auto">
          <a:xfrm>
            <a:off x="555244" y="471519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4</a:t>
            </a:r>
          </a:p>
        </p:txBody>
      </p:sp>
      <p:sp>
        <p:nvSpPr>
          <p:cNvPr id="85" name="Text Box 23"/>
          <p:cNvSpPr txBox="1">
            <a:spLocks noChangeArrowheads="1"/>
          </p:cNvSpPr>
          <p:nvPr/>
        </p:nvSpPr>
        <p:spPr bwMode="auto">
          <a:xfrm>
            <a:off x="1452118" y="470249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</a:t>
            </a:r>
          </a:p>
        </p:txBody>
      </p:sp>
      <p:sp>
        <p:nvSpPr>
          <p:cNvPr id="86" name="Text Box 24"/>
          <p:cNvSpPr txBox="1">
            <a:spLocks noChangeArrowheads="1"/>
          </p:cNvSpPr>
          <p:nvPr/>
        </p:nvSpPr>
        <p:spPr bwMode="auto">
          <a:xfrm>
            <a:off x="555244" y="49850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5</a:t>
            </a:r>
          </a:p>
        </p:txBody>
      </p:sp>
      <p:sp>
        <p:nvSpPr>
          <p:cNvPr id="87" name="Text Box 25"/>
          <p:cNvSpPr txBox="1">
            <a:spLocks noChangeArrowheads="1"/>
          </p:cNvSpPr>
          <p:nvPr/>
        </p:nvSpPr>
        <p:spPr bwMode="auto">
          <a:xfrm>
            <a:off x="1458468" y="499141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</p:txBody>
      </p:sp>
      <p:sp>
        <p:nvSpPr>
          <p:cNvPr id="88" name="Text Box 26"/>
          <p:cNvSpPr txBox="1">
            <a:spLocks noChangeArrowheads="1"/>
          </p:cNvSpPr>
          <p:nvPr/>
        </p:nvSpPr>
        <p:spPr bwMode="auto">
          <a:xfrm>
            <a:off x="555244" y="52644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6</a:t>
            </a:r>
          </a:p>
        </p:txBody>
      </p:sp>
      <p:sp>
        <p:nvSpPr>
          <p:cNvPr id="89" name="Text Box 27"/>
          <p:cNvSpPr txBox="1">
            <a:spLocks noChangeArrowheads="1"/>
          </p:cNvSpPr>
          <p:nvPr/>
        </p:nvSpPr>
        <p:spPr bwMode="auto">
          <a:xfrm>
            <a:off x="1458468" y="526129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</p:txBody>
      </p:sp>
      <p:sp>
        <p:nvSpPr>
          <p:cNvPr id="90" name="Text Box 28"/>
          <p:cNvSpPr txBox="1">
            <a:spLocks noChangeArrowheads="1"/>
          </p:cNvSpPr>
          <p:nvPr/>
        </p:nvSpPr>
        <p:spPr bwMode="auto">
          <a:xfrm>
            <a:off x="555244" y="551529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7</a:t>
            </a:r>
          </a:p>
        </p:txBody>
      </p:sp>
      <p:sp>
        <p:nvSpPr>
          <p:cNvPr id="91" name="Text Box 29"/>
          <p:cNvSpPr txBox="1">
            <a:spLocks noChangeArrowheads="1"/>
          </p:cNvSpPr>
          <p:nvPr/>
        </p:nvSpPr>
        <p:spPr bwMode="auto">
          <a:xfrm>
            <a:off x="1458468" y="552164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</p:txBody>
      </p:sp>
      <p:sp>
        <p:nvSpPr>
          <p:cNvPr id="93" name="Text Box 30"/>
          <p:cNvSpPr txBox="1">
            <a:spLocks noChangeArrowheads="1"/>
          </p:cNvSpPr>
          <p:nvPr/>
        </p:nvSpPr>
        <p:spPr bwMode="auto">
          <a:xfrm>
            <a:off x="555244" y="577723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8</a:t>
            </a:r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1458468" y="5774055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74</a:t>
            </a:r>
          </a:p>
        </p:txBody>
      </p:sp>
      <p:sp>
        <p:nvSpPr>
          <p:cNvPr id="95" name="Text Box 32"/>
          <p:cNvSpPr txBox="1">
            <a:spLocks noChangeArrowheads="1"/>
          </p:cNvSpPr>
          <p:nvPr/>
        </p:nvSpPr>
        <p:spPr bwMode="auto">
          <a:xfrm>
            <a:off x="555244" y="60264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9</a:t>
            </a:r>
          </a:p>
        </p:txBody>
      </p:sp>
      <p:sp>
        <p:nvSpPr>
          <p:cNvPr id="96" name="Text Box 33"/>
          <p:cNvSpPr txBox="1">
            <a:spLocks noChangeArrowheads="1"/>
          </p:cNvSpPr>
          <p:nvPr/>
        </p:nvSpPr>
        <p:spPr bwMode="auto">
          <a:xfrm>
            <a:off x="1458468" y="601376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75</a:t>
            </a:r>
          </a:p>
        </p:txBody>
      </p:sp>
      <p:sp>
        <p:nvSpPr>
          <p:cNvPr id="97" name="Text Box 34"/>
          <p:cNvSpPr txBox="1">
            <a:spLocks noChangeArrowheads="1"/>
          </p:cNvSpPr>
          <p:nvPr/>
        </p:nvSpPr>
        <p:spPr bwMode="auto">
          <a:xfrm>
            <a:off x="464820" y="6280468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10</a:t>
            </a:r>
          </a:p>
        </p:txBody>
      </p:sp>
      <p:sp>
        <p:nvSpPr>
          <p:cNvPr id="98" name="Text Box 35"/>
          <p:cNvSpPr txBox="1">
            <a:spLocks noChangeArrowheads="1"/>
          </p:cNvSpPr>
          <p:nvPr/>
        </p:nvSpPr>
        <p:spPr bwMode="auto">
          <a:xfrm>
            <a:off x="1458468" y="628364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73</a:t>
            </a:r>
          </a:p>
        </p:txBody>
      </p:sp>
      <p:sp>
        <p:nvSpPr>
          <p:cNvPr id="99" name="Text Box 36"/>
          <p:cNvSpPr txBox="1">
            <a:spLocks noChangeArrowheads="1"/>
          </p:cNvSpPr>
          <p:nvPr/>
        </p:nvSpPr>
        <p:spPr bwMode="auto">
          <a:xfrm>
            <a:off x="2362708" y="3667443"/>
            <a:ext cx="666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-----</a:t>
            </a:r>
          </a:p>
        </p:txBody>
      </p:sp>
      <p:sp>
        <p:nvSpPr>
          <p:cNvPr id="100" name="Text Box 37"/>
          <p:cNvSpPr txBox="1">
            <a:spLocks noChangeArrowheads="1"/>
          </p:cNvSpPr>
          <p:nvPr/>
        </p:nvSpPr>
        <p:spPr bwMode="auto">
          <a:xfrm>
            <a:off x="2481326" y="3929761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1" name="Text Box 38"/>
          <p:cNvSpPr txBox="1">
            <a:spLocks noChangeArrowheads="1"/>
          </p:cNvSpPr>
          <p:nvPr/>
        </p:nvSpPr>
        <p:spPr bwMode="auto">
          <a:xfrm>
            <a:off x="2394458" y="4217162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02" name="Text Box 39"/>
          <p:cNvSpPr txBox="1">
            <a:spLocks noChangeArrowheads="1"/>
          </p:cNvSpPr>
          <p:nvPr/>
        </p:nvSpPr>
        <p:spPr bwMode="auto">
          <a:xfrm>
            <a:off x="2415921" y="4701286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2394458" y="5260086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8</a:t>
            </a:r>
          </a:p>
        </p:txBody>
      </p:sp>
      <p:sp>
        <p:nvSpPr>
          <p:cNvPr id="104" name="Text Box 41"/>
          <p:cNvSpPr txBox="1">
            <a:spLocks noChangeArrowheads="1"/>
          </p:cNvSpPr>
          <p:nvPr/>
        </p:nvSpPr>
        <p:spPr bwMode="auto">
          <a:xfrm>
            <a:off x="2421890" y="576611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4</a:t>
            </a:r>
          </a:p>
        </p:txBody>
      </p:sp>
      <p:sp>
        <p:nvSpPr>
          <p:cNvPr id="105" name="Text Box 42"/>
          <p:cNvSpPr txBox="1">
            <a:spLocks noChangeArrowheads="1"/>
          </p:cNvSpPr>
          <p:nvPr/>
        </p:nvSpPr>
        <p:spPr bwMode="auto">
          <a:xfrm>
            <a:off x="2421128" y="6263386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- 2</a:t>
            </a:r>
          </a:p>
        </p:txBody>
      </p:sp>
      <p:sp>
        <p:nvSpPr>
          <p:cNvPr id="106" name="Text Box 43"/>
          <p:cNvSpPr txBox="1">
            <a:spLocks noChangeArrowheads="1"/>
          </p:cNvSpPr>
          <p:nvPr/>
        </p:nvSpPr>
        <p:spPr bwMode="auto">
          <a:xfrm>
            <a:off x="3372358" y="3667443"/>
            <a:ext cx="666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-----</a:t>
            </a: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3443478" y="3938905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8.0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3343529" y="4199255"/>
            <a:ext cx="73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10.0</a:t>
            </a:r>
          </a:p>
        </p:txBody>
      </p:sp>
      <p:sp>
        <p:nvSpPr>
          <p:cNvPr id="109" name="Text Box 46"/>
          <p:cNvSpPr txBox="1">
            <a:spLocks noChangeArrowheads="1"/>
          </p:cNvSpPr>
          <p:nvPr/>
        </p:nvSpPr>
        <p:spPr bwMode="auto">
          <a:xfrm>
            <a:off x="3356229" y="4710430"/>
            <a:ext cx="742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11.5</a:t>
            </a:r>
          </a:p>
        </p:txBody>
      </p:sp>
      <p:sp>
        <p:nvSpPr>
          <p:cNvPr id="110" name="Text Box 47"/>
          <p:cNvSpPr txBox="1">
            <a:spLocks noChangeArrowheads="1"/>
          </p:cNvSpPr>
          <p:nvPr/>
        </p:nvSpPr>
        <p:spPr bwMode="auto">
          <a:xfrm>
            <a:off x="3346704" y="5260086"/>
            <a:ext cx="81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10.7</a:t>
            </a:r>
          </a:p>
        </p:txBody>
      </p:sp>
      <p:sp>
        <p:nvSpPr>
          <p:cNvPr id="111" name="Text Box 48"/>
          <p:cNvSpPr txBox="1">
            <a:spLocks noChangeArrowheads="1"/>
          </p:cNvSpPr>
          <p:nvPr/>
        </p:nvSpPr>
        <p:spPr bwMode="auto">
          <a:xfrm>
            <a:off x="3467354" y="576611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9.3</a:t>
            </a:r>
          </a:p>
        </p:txBody>
      </p:sp>
      <p:sp>
        <p:nvSpPr>
          <p:cNvPr id="112" name="Text Box 49"/>
          <p:cNvSpPr txBox="1">
            <a:spLocks noChangeArrowheads="1"/>
          </p:cNvSpPr>
          <p:nvPr/>
        </p:nvSpPr>
        <p:spPr bwMode="auto">
          <a:xfrm>
            <a:off x="3467354" y="6272530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7.3</a:t>
            </a:r>
          </a:p>
        </p:txBody>
      </p:sp>
      <p:grpSp>
        <p:nvGrpSpPr>
          <p:cNvPr id="113" name="Group 50"/>
          <p:cNvGrpSpPr>
            <a:grpSpLocks/>
          </p:cNvGrpSpPr>
          <p:nvPr/>
        </p:nvGrpSpPr>
        <p:grpSpPr bwMode="auto">
          <a:xfrm>
            <a:off x="1840992" y="3899598"/>
            <a:ext cx="691896" cy="263525"/>
            <a:chOff x="1056" y="2528"/>
            <a:chExt cx="472" cy="168"/>
          </a:xfrm>
        </p:grpSpPr>
        <p:sp>
          <p:nvSpPr>
            <p:cNvPr id="114" name="Line 51"/>
            <p:cNvSpPr>
              <a:spLocks noChangeShapeType="1"/>
            </p:cNvSpPr>
            <p:nvPr/>
          </p:nvSpPr>
          <p:spPr bwMode="auto">
            <a:xfrm>
              <a:off x="1096" y="2696"/>
              <a:ext cx="43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Line 52"/>
            <p:cNvSpPr>
              <a:spLocks noChangeShapeType="1"/>
            </p:cNvSpPr>
            <p:nvPr/>
          </p:nvSpPr>
          <p:spPr bwMode="auto">
            <a:xfrm>
              <a:off x="1056" y="2528"/>
              <a:ext cx="240" cy="1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6" name="Group 53"/>
          <p:cNvGrpSpPr>
            <a:grpSpLocks/>
          </p:cNvGrpSpPr>
          <p:nvPr/>
        </p:nvGrpSpPr>
        <p:grpSpPr bwMode="auto">
          <a:xfrm>
            <a:off x="1877969" y="4219130"/>
            <a:ext cx="581768" cy="229363"/>
            <a:chOff x="1033" y="2528"/>
            <a:chExt cx="495" cy="168"/>
          </a:xfrm>
        </p:grpSpPr>
        <p:sp>
          <p:nvSpPr>
            <p:cNvPr id="117" name="Line 54"/>
            <p:cNvSpPr>
              <a:spLocks noChangeShapeType="1"/>
            </p:cNvSpPr>
            <p:nvPr/>
          </p:nvSpPr>
          <p:spPr bwMode="auto">
            <a:xfrm>
              <a:off x="1033" y="2696"/>
              <a:ext cx="495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Line 55"/>
            <p:cNvSpPr>
              <a:spLocks noChangeShapeType="1"/>
            </p:cNvSpPr>
            <p:nvPr/>
          </p:nvSpPr>
          <p:spPr bwMode="auto">
            <a:xfrm>
              <a:off x="1056" y="2528"/>
              <a:ext cx="240" cy="1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9" name="Group 56"/>
          <p:cNvGrpSpPr>
            <a:grpSpLocks/>
          </p:cNvGrpSpPr>
          <p:nvPr/>
        </p:nvGrpSpPr>
        <p:grpSpPr bwMode="auto">
          <a:xfrm>
            <a:off x="1877568" y="4635690"/>
            <a:ext cx="603758" cy="263525"/>
            <a:chOff x="1056" y="2528"/>
            <a:chExt cx="472" cy="168"/>
          </a:xfrm>
        </p:grpSpPr>
        <p:sp>
          <p:nvSpPr>
            <p:cNvPr id="120" name="Line 57"/>
            <p:cNvSpPr>
              <a:spLocks noChangeShapeType="1"/>
            </p:cNvSpPr>
            <p:nvPr/>
          </p:nvSpPr>
          <p:spPr bwMode="auto">
            <a:xfrm>
              <a:off x="1096" y="2696"/>
              <a:ext cx="43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Line 58"/>
            <p:cNvSpPr>
              <a:spLocks noChangeShapeType="1"/>
            </p:cNvSpPr>
            <p:nvPr/>
          </p:nvSpPr>
          <p:spPr bwMode="auto">
            <a:xfrm>
              <a:off x="1056" y="2528"/>
              <a:ext cx="240" cy="1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2" name="Group 59"/>
          <p:cNvGrpSpPr>
            <a:grpSpLocks/>
          </p:cNvGrpSpPr>
          <p:nvPr/>
        </p:nvGrpSpPr>
        <p:grpSpPr bwMode="auto">
          <a:xfrm>
            <a:off x="1877568" y="5192458"/>
            <a:ext cx="655320" cy="263525"/>
            <a:chOff x="1056" y="2528"/>
            <a:chExt cx="472" cy="168"/>
          </a:xfrm>
        </p:grpSpPr>
        <p:sp>
          <p:nvSpPr>
            <p:cNvPr id="123" name="Line 60"/>
            <p:cNvSpPr>
              <a:spLocks noChangeShapeType="1"/>
            </p:cNvSpPr>
            <p:nvPr/>
          </p:nvSpPr>
          <p:spPr bwMode="auto">
            <a:xfrm>
              <a:off x="1096" y="2696"/>
              <a:ext cx="43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Line 61"/>
            <p:cNvSpPr>
              <a:spLocks noChangeShapeType="1"/>
            </p:cNvSpPr>
            <p:nvPr/>
          </p:nvSpPr>
          <p:spPr bwMode="auto">
            <a:xfrm>
              <a:off x="1056" y="2528"/>
              <a:ext cx="240" cy="1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5" name="Group 62"/>
          <p:cNvGrpSpPr>
            <a:grpSpLocks/>
          </p:cNvGrpSpPr>
          <p:nvPr/>
        </p:nvGrpSpPr>
        <p:grpSpPr bwMode="auto">
          <a:xfrm>
            <a:off x="1877568" y="5717222"/>
            <a:ext cx="655320" cy="263525"/>
            <a:chOff x="1056" y="2528"/>
            <a:chExt cx="472" cy="168"/>
          </a:xfrm>
        </p:grpSpPr>
        <p:sp>
          <p:nvSpPr>
            <p:cNvPr id="192" name="Line 63"/>
            <p:cNvSpPr>
              <a:spLocks noChangeShapeType="1"/>
            </p:cNvSpPr>
            <p:nvPr/>
          </p:nvSpPr>
          <p:spPr bwMode="auto">
            <a:xfrm>
              <a:off x="1096" y="2696"/>
              <a:ext cx="43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" name="Line 64"/>
            <p:cNvSpPr>
              <a:spLocks noChangeShapeType="1"/>
            </p:cNvSpPr>
            <p:nvPr/>
          </p:nvSpPr>
          <p:spPr bwMode="auto">
            <a:xfrm>
              <a:off x="1056" y="2528"/>
              <a:ext cx="240" cy="1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5" name="Group 65"/>
          <p:cNvGrpSpPr>
            <a:grpSpLocks/>
          </p:cNvGrpSpPr>
          <p:nvPr/>
        </p:nvGrpSpPr>
        <p:grpSpPr bwMode="auto">
          <a:xfrm>
            <a:off x="1877568" y="6207315"/>
            <a:ext cx="582168" cy="263525"/>
            <a:chOff x="1056" y="2528"/>
            <a:chExt cx="472" cy="168"/>
          </a:xfrm>
        </p:grpSpPr>
        <p:sp>
          <p:nvSpPr>
            <p:cNvPr id="196" name="Line 66"/>
            <p:cNvSpPr>
              <a:spLocks noChangeShapeType="1"/>
            </p:cNvSpPr>
            <p:nvPr/>
          </p:nvSpPr>
          <p:spPr bwMode="auto">
            <a:xfrm>
              <a:off x="1096" y="2696"/>
              <a:ext cx="43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7" name="Line 67"/>
            <p:cNvSpPr>
              <a:spLocks noChangeShapeType="1"/>
            </p:cNvSpPr>
            <p:nvPr/>
          </p:nvSpPr>
          <p:spPr bwMode="auto">
            <a:xfrm>
              <a:off x="1056" y="2528"/>
              <a:ext cx="240" cy="1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3" name="Group 156"/>
          <p:cNvGrpSpPr>
            <a:grpSpLocks/>
          </p:cNvGrpSpPr>
          <p:nvPr/>
        </p:nvGrpSpPr>
        <p:grpSpPr bwMode="auto">
          <a:xfrm>
            <a:off x="5288280" y="1454150"/>
            <a:ext cx="2928938" cy="4927600"/>
            <a:chOff x="3360" y="916"/>
            <a:chExt cx="1845" cy="3104"/>
          </a:xfrm>
        </p:grpSpPr>
        <p:sp>
          <p:nvSpPr>
            <p:cNvPr id="224" name="Freeform 72"/>
            <p:cNvSpPr>
              <a:spLocks/>
            </p:cNvSpPr>
            <p:nvPr/>
          </p:nvSpPr>
          <p:spPr bwMode="auto">
            <a:xfrm>
              <a:off x="3360" y="916"/>
              <a:ext cx="1845" cy="3104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240" y="384"/>
                </a:cxn>
                <a:cxn ang="0">
                  <a:pos x="384" y="96"/>
                </a:cxn>
                <a:cxn ang="0">
                  <a:pos x="480" y="0"/>
                </a:cxn>
                <a:cxn ang="0">
                  <a:pos x="624" y="96"/>
                </a:cxn>
                <a:cxn ang="0">
                  <a:pos x="768" y="384"/>
                </a:cxn>
                <a:cxn ang="0">
                  <a:pos x="1008" y="816"/>
                </a:cxn>
                <a:cxn ang="0">
                  <a:pos x="1296" y="1248"/>
                </a:cxn>
                <a:cxn ang="0">
                  <a:pos x="1536" y="1632"/>
                </a:cxn>
                <a:cxn ang="0">
                  <a:pos x="1824" y="2112"/>
                </a:cxn>
                <a:cxn ang="0">
                  <a:pos x="2016" y="2448"/>
                </a:cxn>
                <a:cxn ang="0">
                  <a:pos x="2256" y="2976"/>
                </a:cxn>
              </a:cxnLst>
              <a:rect l="0" t="0" r="r" b="b"/>
              <a:pathLst>
                <a:path w="2256" h="2976">
                  <a:moveTo>
                    <a:pt x="0" y="1200"/>
                  </a:moveTo>
                  <a:cubicBezTo>
                    <a:pt x="88" y="884"/>
                    <a:pt x="176" y="568"/>
                    <a:pt x="240" y="384"/>
                  </a:cubicBezTo>
                  <a:cubicBezTo>
                    <a:pt x="304" y="200"/>
                    <a:pt x="344" y="160"/>
                    <a:pt x="384" y="96"/>
                  </a:cubicBezTo>
                  <a:cubicBezTo>
                    <a:pt x="424" y="32"/>
                    <a:pt x="440" y="0"/>
                    <a:pt x="480" y="0"/>
                  </a:cubicBezTo>
                  <a:cubicBezTo>
                    <a:pt x="520" y="0"/>
                    <a:pt x="576" y="32"/>
                    <a:pt x="624" y="96"/>
                  </a:cubicBezTo>
                  <a:cubicBezTo>
                    <a:pt x="672" y="160"/>
                    <a:pt x="704" y="264"/>
                    <a:pt x="768" y="384"/>
                  </a:cubicBezTo>
                  <a:cubicBezTo>
                    <a:pt x="832" y="504"/>
                    <a:pt x="920" y="672"/>
                    <a:pt x="1008" y="816"/>
                  </a:cubicBezTo>
                  <a:cubicBezTo>
                    <a:pt x="1096" y="960"/>
                    <a:pt x="1208" y="1112"/>
                    <a:pt x="1296" y="1248"/>
                  </a:cubicBezTo>
                  <a:cubicBezTo>
                    <a:pt x="1384" y="1384"/>
                    <a:pt x="1448" y="1488"/>
                    <a:pt x="1536" y="1632"/>
                  </a:cubicBezTo>
                  <a:cubicBezTo>
                    <a:pt x="1624" y="1776"/>
                    <a:pt x="1744" y="1976"/>
                    <a:pt x="1824" y="2112"/>
                  </a:cubicBezTo>
                  <a:cubicBezTo>
                    <a:pt x="1904" y="2248"/>
                    <a:pt x="1944" y="2304"/>
                    <a:pt x="2016" y="2448"/>
                  </a:cubicBezTo>
                  <a:cubicBezTo>
                    <a:pt x="2088" y="2592"/>
                    <a:pt x="2172" y="2784"/>
                    <a:pt x="2256" y="2976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" name="Text Box 73"/>
            <p:cNvSpPr txBox="1">
              <a:spLocks noChangeArrowheads="1"/>
            </p:cNvSpPr>
            <p:nvPr/>
          </p:nvSpPr>
          <p:spPr bwMode="auto">
            <a:xfrm>
              <a:off x="3830" y="2451"/>
              <a:ext cx="830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Marginal                </a:t>
              </a:r>
              <a:br>
                <a:rPr kumimoji="0" lang="en-US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product </a:t>
              </a:r>
            </a:p>
          </p:txBody>
        </p:sp>
      </p:grpSp>
      <p:sp>
        <p:nvSpPr>
          <p:cNvPr id="227" name="Oval 80"/>
          <p:cNvSpPr>
            <a:spLocks noChangeArrowheads="1"/>
          </p:cNvSpPr>
          <p:nvPr/>
        </p:nvSpPr>
        <p:spPr bwMode="auto">
          <a:xfrm flipH="1">
            <a:off x="5545455" y="2051050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Oval 82"/>
          <p:cNvSpPr>
            <a:spLocks noChangeArrowheads="1"/>
          </p:cNvSpPr>
          <p:nvPr/>
        </p:nvSpPr>
        <p:spPr bwMode="auto">
          <a:xfrm flipH="1">
            <a:off x="6229731" y="2038350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Oval 87"/>
          <p:cNvSpPr>
            <a:spLocks noChangeArrowheads="1"/>
          </p:cNvSpPr>
          <p:nvPr/>
        </p:nvSpPr>
        <p:spPr bwMode="auto">
          <a:xfrm flipH="1">
            <a:off x="8155305" y="6324600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0" name="Group 158"/>
          <p:cNvGrpSpPr>
            <a:grpSpLocks/>
          </p:cNvGrpSpPr>
          <p:nvPr/>
        </p:nvGrpSpPr>
        <p:grpSpPr bwMode="auto">
          <a:xfrm>
            <a:off x="6416995" y="955295"/>
            <a:ext cx="2962276" cy="914400"/>
            <a:chOff x="4071" y="884"/>
            <a:chExt cx="1866" cy="576"/>
          </a:xfrm>
        </p:grpSpPr>
        <p:sp>
          <p:nvSpPr>
            <p:cNvPr id="231" name="Line 101"/>
            <p:cNvSpPr>
              <a:spLocks noChangeShapeType="1"/>
            </p:cNvSpPr>
            <p:nvPr/>
          </p:nvSpPr>
          <p:spPr bwMode="auto">
            <a:xfrm flipV="1">
              <a:off x="4071" y="1238"/>
              <a:ext cx="328" cy="1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2" name="Group 102"/>
            <p:cNvGrpSpPr>
              <a:grpSpLocks/>
            </p:cNvGrpSpPr>
            <p:nvPr/>
          </p:nvGrpSpPr>
          <p:grpSpPr bwMode="auto">
            <a:xfrm>
              <a:off x="4353" y="884"/>
              <a:ext cx="1584" cy="576"/>
              <a:chOff x="3486" y="3183"/>
              <a:chExt cx="1584" cy="576"/>
            </a:xfrm>
          </p:grpSpPr>
          <p:sp>
            <p:nvSpPr>
              <p:cNvPr id="233" name="Rectangle 103"/>
              <p:cNvSpPr>
                <a:spLocks noChangeArrowheads="1"/>
              </p:cNvSpPr>
              <p:nvPr/>
            </p:nvSpPr>
            <p:spPr bwMode="auto">
              <a:xfrm>
                <a:off x="3489" y="3241"/>
                <a:ext cx="1027" cy="46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4" name="Rectangle 104" descr="Parchment"/>
              <p:cNvSpPr>
                <a:spLocks noChangeArrowheads="1"/>
              </p:cNvSpPr>
              <p:nvPr/>
            </p:nvSpPr>
            <p:spPr bwMode="auto">
              <a:xfrm>
                <a:off x="3486" y="3183"/>
                <a:ext cx="1584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</a:pP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Note</a:t>
                </a:r>
                <a:r>
                  <a:rPr kumimoji="0" lang="en-US" sz="1600" i="1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kumimoji="0" lang="en-US" sz="1600" b="1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MP</a:t>
                </a:r>
                <a:r>
                  <a:rPr kumimoji="0" lang="en-US" sz="1600" i="1" dirty="0">
                    <a:latin typeface="Times New Roman" pitchFamily="18" charset="0"/>
                    <a:cs typeface="Times New Roman" pitchFamily="18" charset="0"/>
                  </a:rPr>
                  <a:t> always </a:t>
                </a:r>
                <a:r>
                  <a:rPr kumimoji="0" lang="en-US" sz="16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kumimoji="0" lang="en-US" sz="1600" i="1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i="1" dirty="0" smtClean="0">
                    <a:latin typeface="Times New Roman" pitchFamily="18" charset="0"/>
                    <a:cs typeface="Times New Roman" pitchFamily="18" charset="0"/>
                  </a:rPr>
                  <a:t>crosses </a:t>
                </a:r>
                <a:r>
                  <a:rPr kumimoji="0" lang="en-US" sz="1600" b="1" i="1" dirty="0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AP </a:t>
                </a:r>
                <a:r>
                  <a:rPr kumimoji="0" lang="en-US" sz="1600" i="1" dirty="0">
                    <a:latin typeface="Times New Roman" pitchFamily="18" charset="0"/>
                    <a:cs typeface="Times New Roman" pitchFamily="18" charset="0"/>
                  </a:rPr>
                  <a:t>at its </a:t>
                </a:r>
                <a:r>
                  <a:rPr kumimoji="0" lang="en-US" sz="16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kumimoji="0" lang="en-US" sz="1600" i="1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i="1" dirty="0" smtClean="0">
                    <a:latin typeface="Times New Roman" pitchFamily="18" charset="0"/>
                    <a:cs typeface="Times New Roman" pitchFamily="18" charset="0"/>
                  </a:rPr>
                  <a:t>maximum </a:t>
                </a:r>
                <a:r>
                  <a:rPr kumimoji="0" lang="en-US" sz="1600" i="1" dirty="0">
                    <a:latin typeface="Times New Roman" pitchFamily="18" charset="0"/>
                    <a:cs typeface="Times New Roman" pitchFamily="18" charset="0"/>
                  </a:rPr>
                  <a:t>point.</a:t>
                </a:r>
              </a:p>
            </p:txBody>
          </p:sp>
        </p:grpSp>
      </p:grpSp>
      <p:sp>
        <p:nvSpPr>
          <p:cNvPr id="238" name="Oval 144"/>
          <p:cNvSpPr>
            <a:spLocks noChangeArrowheads="1"/>
          </p:cNvSpPr>
          <p:nvPr/>
        </p:nvSpPr>
        <p:spPr bwMode="auto">
          <a:xfrm flipH="1">
            <a:off x="6878955" y="3397250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Oval 145"/>
          <p:cNvSpPr>
            <a:spLocks noChangeArrowheads="1"/>
          </p:cNvSpPr>
          <p:nvPr/>
        </p:nvSpPr>
        <p:spPr bwMode="auto">
          <a:xfrm flipH="1">
            <a:off x="7494905" y="4675188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0" name="Group 157"/>
          <p:cNvGrpSpPr>
            <a:grpSpLocks/>
          </p:cNvGrpSpPr>
          <p:nvPr/>
        </p:nvGrpSpPr>
        <p:grpSpPr bwMode="auto">
          <a:xfrm>
            <a:off x="5280343" y="2260600"/>
            <a:ext cx="3646487" cy="1952625"/>
            <a:chOff x="3355" y="1424"/>
            <a:chExt cx="2297" cy="1230"/>
          </a:xfrm>
        </p:grpSpPr>
        <p:sp>
          <p:nvSpPr>
            <p:cNvPr id="241" name="Text Box 71"/>
            <p:cNvSpPr txBox="1">
              <a:spLocks noChangeArrowheads="1"/>
            </p:cNvSpPr>
            <p:nvPr/>
          </p:nvSpPr>
          <p:spPr bwMode="auto">
            <a:xfrm>
              <a:off x="4866" y="2348"/>
              <a:ext cx="786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b="1" i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Average  product</a:t>
              </a:r>
            </a:p>
          </p:txBody>
        </p:sp>
        <p:sp>
          <p:nvSpPr>
            <p:cNvPr id="242" name="Freeform 155"/>
            <p:cNvSpPr>
              <a:spLocks/>
            </p:cNvSpPr>
            <p:nvPr/>
          </p:nvSpPr>
          <p:spPr bwMode="auto">
            <a:xfrm>
              <a:off x="3355" y="1424"/>
              <a:ext cx="1835" cy="893"/>
            </a:xfrm>
            <a:custGeom>
              <a:avLst/>
              <a:gdLst/>
              <a:ahLst/>
              <a:cxnLst>
                <a:cxn ang="0">
                  <a:pos x="0" y="772"/>
                </a:cxn>
                <a:cxn ang="0">
                  <a:pos x="38" y="671"/>
                </a:cxn>
                <a:cxn ang="0">
                  <a:pos x="95" y="519"/>
                </a:cxn>
                <a:cxn ang="0">
                  <a:pos x="158" y="399"/>
                </a:cxn>
                <a:cxn ang="0">
                  <a:pos x="215" y="317"/>
                </a:cxn>
                <a:cxn ang="0">
                  <a:pos x="361" y="127"/>
                </a:cxn>
                <a:cxn ang="0">
                  <a:pos x="430" y="82"/>
                </a:cxn>
                <a:cxn ang="0">
                  <a:pos x="500" y="44"/>
                </a:cxn>
                <a:cxn ang="0">
                  <a:pos x="582" y="7"/>
                </a:cxn>
                <a:cxn ang="0">
                  <a:pos x="633" y="0"/>
                </a:cxn>
                <a:cxn ang="0">
                  <a:pos x="740" y="13"/>
                </a:cxn>
                <a:cxn ang="0">
                  <a:pos x="861" y="51"/>
                </a:cxn>
                <a:cxn ang="0">
                  <a:pos x="981" y="114"/>
                </a:cxn>
                <a:cxn ang="0">
                  <a:pos x="1063" y="165"/>
                </a:cxn>
                <a:cxn ang="0">
                  <a:pos x="1253" y="310"/>
                </a:cxn>
                <a:cxn ang="0">
                  <a:pos x="1481" y="488"/>
                </a:cxn>
                <a:cxn ang="0">
                  <a:pos x="1639" y="633"/>
                </a:cxn>
                <a:cxn ang="0">
                  <a:pos x="1835" y="893"/>
                </a:cxn>
              </a:cxnLst>
              <a:rect l="0" t="0" r="r" b="b"/>
              <a:pathLst>
                <a:path w="1835" h="893">
                  <a:moveTo>
                    <a:pt x="0" y="772"/>
                  </a:moveTo>
                  <a:lnTo>
                    <a:pt x="38" y="671"/>
                  </a:lnTo>
                  <a:lnTo>
                    <a:pt x="95" y="519"/>
                  </a:lnTo>
                  <a:lnTo>
                    <a:pt x="158" y="399"/>
                  </a:lnTo>
                  <a:lnTo>
                    <a:pt x="215" y="317"/>
                  </a:lnTo>
                  <a:lnTo>
                    <a:pt x="361" y="127"/>
                  </a:lnTo>
                  <a:lnTo>
                    <a:pt x="430" y="82"/>
                  </a:lnTo>
                  <a:lnTo>
                    <a:pt x="500" y="44"/>
                  </a:lnTo>
                  <a:lnTo>
                    <a:pt x="582" y="7"/>
                  </a:lnTo>
                  <a:lnTo>
                    <a:pt x="633" y="0"/>
                  </a:lnTo>
                  <a:lnTo>
                    <a:pt x="740" y="13"/>
                  </a:lnTo>
                  <a:lnTo>
                    <a:pt x="861" y="51"/>
                  </a:lnTo>
                  <a:lnTo>
                    <a:pt x="981" y="114"/>
                  </a:lnTo>
                  <a:lnTo>
                    <a:pt x="1063" y="165"/>
                  </a:lnTo>
                  <a:lnTo>
                    <a:pt x="1253" y="310"/>
                  </a:lnTo>
                  <a:lnTo>
                    <a:pt x="1481" y="488"/>
                  </a:lnTo>
                  <a:lnTo>
                    <a:pt x="1639" y="633"/>
                  </a:lnTo>
                  <a:lnTo>
                    <a:pt x="1835" y="893"/>
                  </a:lnTo>
                </a:path>
              </a:pathLst>
            </a:custGeom>
            <a:noFill/>
            <a:ln w="76200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3" name="Oval 79"/>
          <p:cNvSpPr>
            <a:spLocks noChangeArrowheads="1"/>
          </p:cNvSpPr>
          <p:nvPr/>
        </p:nvSpPr>
        <p:spPr bwMode="auto">
          <a:xfrm flipH="1">
            <a:off x="5550218" y="2716213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4" name="Oval 85"/>
          <p:cNvSpPr>
            <a:spLocks noChangeArrowheads="1"/>
          </p:cNvSpPr>
          <p:nvPr/>
        </p:nvSpPr>
        <p:spPr bwMode="auto">
          <a:xfrm flipH="1">
            <a:off x="7493318" y="2949575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Oval 99"/>
          <p:cNvSpPr>
            <a:spLocks noChangeArrowheads="1"/>
          </p:cNvSpPr>
          <p:nvPr/>
        </p:nvSpPr>
        <p:spPr bwMode="auto">
          <a:xfrm flipH="1">
            <a:off x="5212080" y="3390900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Oval 148"/>
          <p:cNvSpPr>
            <a:spLocks noChangeArrowheads="1"/>
          </p:cNvSpPr>
          <p:nvPr/>
        </p:nvSpPr>
        <p:spPr bwMode="auto">
          <a:xfrm flipH="1">
            <a:off x="5204143" y="3390900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7" name="Oval 150"/>
          <p:cNvSpPr>
            <a:spLocks noChangeArrowheads="1"/>
          </p:cNvSpPr>
          <p:nvPr/>
        </p:nvSpPr>
        <p:spPr bwMode="auto">
          <a:xfrm flipH="1">
            <a:off x="6275451" y="2212975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Oval 152"/>
          <p:cNvSpPr>
            <a:spLocks noChangeArrowheads="1"/>
          </p:cNvSpPr>
          <p:nvPr/>
        </p:nvSpPr>
        <p:spPr bwMode="auto">
          <a:xfrm flipH="1">
            <a:off x="6869430" y="2432050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Oval 153"/>
          <p:cNvSpPr>
            <a:spLocks noChangeArrowheads="1"/>
          </p:cNvSpPr>
          <p:nvPr/>
        </p:nvSpPr>
        <p:spPr bwMode="auto">
          <a:xfrm flipH="1">
            <a:off x="8134668" y="3608388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Text Box 11"/>
          <p:cNvSpPr txBox="1">
            <a:spLocks noChangeArrowheads="1"/>
          </p:cNvSpPr>
          <p:nvPr/>
        </p:nvSpPr>
        <p:spPr bwMode="auto">
          <a:xfrm>
            <a:off x="4459986" y="5306013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51" name="Text Box 12"/>
          <p:cNvSpPr txBox="1">
            <a:spLocks noChangeArrowheads="1"/>
          </p:cNvSpPr>
          <p:nvPr/>
        </p:nvSpPr>
        <p:spPr bwMode="auto">
          <a:xfrm>
            <a:off x="4459986" y="2612644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52" name="Text Box 13"/>
          <p:cNvSpPr txBox="1">
            <a:spLocks noChangeArrowheads="1"/>
          </p:cNvSpPr>
          <p:nvPr/>
        </p:nvSpPr>
        <p:spPr bwMode="auto">
          <a:xfrm>
            <a:off x="4459986" y="1964944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253" name="Text Box 14"/>
          <p:cNvSpPr txBox="1">
            <a:spLocks noChangeArrowheads="1"/>
          </p:cNvSpPr>
          <p:nvPr/>
        </p:nvSpPr>
        <p:spPr bwMode="auto">
          <a:xfrm>
            <a:off x="4459986" y="1306957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55" name="Text Box 75"/>
          <p:cNvSpPr txBox="1">
            <a:spLocks noChangeArrowheads="1"/>
          </p:cNvSpPr>
          <p:nvPr/>
        </p:nvSpPr>
        <p:spPr bwMode="auto">
          <a:xfrm>
            <a:off x="4535424" y="864235"/>
            <a:ext cx="1600962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Average and/or marginal product</a:t>
            </a:r>
            <a:endParaRPr kumimoji="0"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Line 106"/>
          <p:cNvSpPr>
            <a:spLocks noChangeShapeType="1"/>
          </p:cNvSpPr>
          <p:nvPr/>
        </p:nvSpPr>
        <p:spPr bwMode="auto">
          <a:xfrm>
            <a:off x="4942205" y="1476756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Line 107"/>
          <p:cNvSpPr>
            <a:spLocks noChangeShapeType="1"/>
          </p:cNvSpPr>
          <p:nvPr/>
        </p:nvSpPr>
        <p:spPr bwMode="auto">
          <a:xfrm>
            <a:off x="4942205" y="2781681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Line 108"/>
          <p:cNvSpPr>
            <a:spLocks noChangeShapeType="1"/>
          </p:cNvSpPr>
          <p:nvPr/>
        </p:nvSpPr>
        <p:spPr bwMode="auto">
          <a:xfrm>
            <a:off x="4942205" y="4739069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" name="Line 133"/>
          <p:cNvSpPr>
            <a:spLocks noChangeShapeType="1"/>
          </p:cNvSpPr>
          <p:nvPr/>
        </p:nvSpPr>
        <p:spPr bwMode="auto">
          <a:xfrm>
            <a:off x="4942205" y="2129219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" name="Line 134"/>
          <p:cNvSpPr>
            <a:spLocks noChangeShapeType="1"/>
          </p:cNvSpPr>
          <p:nvPr/>
        </p:nvSpPr>
        <p:spPr bwMode="auto">
          <a:xfrm>
            <a:off x="4942205" y="3434144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Line 135"/>
          <p:cNvSpPr>
            <a:spLocks noChangeShapeType="1"/>
          </p:cNvSpPr>
          <p:nvPr/>
        </p:nvSpPr>
        <p:spPr bwMode="auto">
          <a:xfrm>
            <a:off x="4942205" y="4086606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" name="Text Box 140"/>
          <p:cNvSpPr txBox="1">
            <a:spLocks noChangeArrowheads="1"/>
          </p:cNvSpPr>
          <p:nvPr/>
        </p:nvSpPr>
        <p:spPr bwMode="auto">
          <a:xfrm>
            <a:off x="4459986" y="4565269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65" name="Text Box 141"/>
          <p:cNvSpPr txBox="1">
            <a:spLocks noChangeArrowheads="1"/>
          </p:cNvSpPr>
          <p:nvPr/>
        </p:nvSpPr>
        <p:spPr bwMode="auto">
          <a:xfrm>
            <a:off x="4459986" y="3917569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66" name="Text Box 142"/>
          <p:cNvSpPr txBox="1">
            <a:spLocks noChangeArrowheads="1"/>
          </p:cNvSpPr>
          <p:nvPr/>
        </p:nvSpPr>
        <p:spPr bwMode="auto">
          <a:xfrm>
            <a:off x="4459986" y="3260344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Product Curve Approach</a:t>
            </a:r>
          </a:p>
        </p:txBody>
      </p:sp>
    </p:spTree>
    <p:extLst>
      <p:ext uri="{BB962C8B-B14F-4D97-AF65-F5344CB8AC3E}">
        <p14:creationId xmlns:p14="http://schemas.microsoft.com/office/powerpoint/2010/main" val="371949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500"/>
                            </p:stCondLst>
                            <p:childTnLst>
                              <p:par>
                                <p:cTn id="16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500"/>
                            </p:stCondLst>
                            <p:childTnLst>
                              <p:par>
                                <p:cTn id="17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000"/>
                            </p:stCondLst>
                            <p:childTnLst>
                              <p:par>
                                <p:cTn id="17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6500"/>
                            </p:stCondLst>
                            <p:childTnLst>
                              <p:par>
                                <p:cTn id="1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126" grpId="0" build="p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227" grpId="0" animBg="1"/>
      <p:bldP spid="228" grpId="0" animBg="1"/>
      <p:bldP spid="229" grpId="0" animBg="1"/>
      <p:bldP spid="238" grpId="0" animBg="1"/>
      <p:bldP spid="239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cxnSp>
        <p:nvCxnSpPr>
          <p:cNvPr id="92" name="Straight Connector 91"/>
          <p:cNvCxnSpPr/>
          <p:nvPr/>
        </p:nvCxnSpPr>
        <p:spPr>
          <a:xfrm>
            <a:off x="4502977" y="999331"/>
            <a:ext cx="21288" cy="472640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2" name="Group 102"/>
          <p:cNvGrpSpPr>
            <a:grpSpLocks/>
          </p:cNvGrpSpPr>
          <p:nvPr/>
        </p:nvGrpSpPr>
        <p:grpSpPr bwMode="auto">
          <a:xfrm>
            <a:off x="2736818" y="5575591"/>
            <a:ext cx="3646489" cy="914400"/>
            <a:chOff x="3471" y="3183"/>
            <a:chExt cx="2297" cy="576"/>
          </a:xfrm>
        </p:grpSpPr>
        <p:sp>
          <p:nvSpPr>
            <p:cNvPr id="233" name="Rectangle 103"/>
            <p:cNvSpPr>
              <a:spLocks noChangeArrowheads="1"/>
            </p:cNvSpPr>
            <p:nvPr/>
          </p:nvSpPr>
          <p:spPr bwMode="auto">
            <a:xfrm>
              <a:off x="3471" y="3292"/>
              <a:ext cx="2297" cy="3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4" name="Rectangle 104" descr="Parchment"/>
            <p:cNvSpPr>
              <a:spLocks noChangeArrowheads="1"/>
            </p:cNvSpPr>
            <p:nvPr/>
          </p:nvSpPr>
          <p:spPr bwMode="auto">
            <a:xfrm>
              <a:off x="3486" y="3183"/>
              <a:ext cx="158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r>
                <a:rPr lang="en-US" sz="1600" b="1" i="1" dirty="0">
                  <a:latin typeface="Times New Roman" pitchFamily="18" charset="0"/>
                  <a:cs typeface="Times New Roman" pitchFamily="18" charset="0"/>
                </a:rPr>
                <a:t>Graphed together, the </a:t>
              </a:r>
              <a: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  <a:t>relationship</a:t>
              </a:r>
              <a:b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  <a:t>between </a:t>
              </a:r>
              <a:r>
                <a:rPr lang="en-US" sz="1600" b="1" i="1" dirty="0">
                  <a:latin typeface="Times New Roman" pitchFamily="18" charset="0"/>
                  <a:cs typeface="Times New Roman" pitchFamily="18" charset="0"/>
                </a:rPr>
                <a:t>the three product curves is clear.</a:t>
              </a:r>
            </a:p>
          </p:txBody>
        </p:sp>
      </p:grp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Product Curve Approach</a:t>
            </a:r>
          </a:p>
        </p:txBody>
      </p:sp>
      <p:sp>
        <p:nvSpPr>
          <p:cNvPr id="129" name="Text Box 120"/>
          <p:cNvSpPr txBox="1">
            <a:spLocks noChangeArrowheads="1"/>
          </p:cNvSpPr>
          <p:nvPr/>
        </p:nvSpPr>
        <p:spPr bwMode="auto">
          <a:xfrm>
            <a:off x="4612163" y="1076865"/>
            <a:ext cx="2057400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Average and/or marginal product</a:t>
            </a:r>
            <a:endParaRPr kumimoji="0"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 Box 128"/>
          <p:cNvSpPr txBox="1">
            <a:spLocks noChangeArrowheads="1"/>
          </p:cNvSpPr>
          <p:nvPr/>
        </p:nvSpPr>
        <p:spPr bwMode="auto">
          <a:xfrm>
            <a:off x="8261826" y="5226844"/>
            <a:ext cx="747712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Labor</a:t>
            </a:r>
            <a:br>
              <a:rPr kumimoji="0" lang="en-US" sz="1600" b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input</a:t>
            </a:r>
            <a:endParaRPr kumimoji="0" lang="en-US" sz="1600" b="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 Box 116"/>
          <p:cNvSpPr txBox="1">
            <a:spLocks noChangeArrowheads="1"/>
          </p:cNvSpPr>
          <p:nvPr/>
        </p:nvSpPr>
        <p:spPr bwMode="auto">
          <a:xfrm>
            <a:off x="7622063" y="3486944"/>
            <a:ext cx="1190625" cy="4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Average  product</a:t>
            </a:r>
          </a:p>
        </p:txBody>
      </p:sp>
      <p:sp>
        <p:nvSpPr>
          <p:cNvPr id="137" name="Freeform 117"/>
          <p:cNvSpPr>
            <a:spLocks/>
          </p:cNvSpPr>
          <p:nvPr/>
        </p:nvSpPr>
        <p:spPr bwMode="auto">
          <a:xfrm>
            <a:off x="5377338" y="1642269"/>
            <a:ext cx="2794000" cy="4002087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240" y="384"/>
              </a:cxn>
              <a:cxn ang="0">
                <a:pos x="384" y="96"/>
              </a:cxn>
              <a:cxn ang="0">
                <a:pos x="480" y="0"/>
              </a:cxn>
              <a:cxn ang="0">
                <a:pos x="624" y="96"/>
              </a:cxn>
              <a:cxn ang="0">
                <a:pos x="768" y="384"/>
              </a:cxn>
              <a:cxn ang="0">
                <a:pos x="1008" y="816"/>
              </a:cxn>
              <a:cxn ang="0">
                <a:pos x="1296" y="1248"/>
              </a:cxn>
              <a:cxn ang="0">
                <a:pos x="1536" y="1632"/>
              </a:cxn>
              <a:cxn ang="0">
                <a:pos x="1824" y="2112"/>
              </a:cxn>
              <a:cxn ang="0">
                <a:pos x="2016" y="2448"/>
              </a:cxn>
              <a:cxn ang="0">
                <a:pos x="2256" y="2976"/>
              </a:cxn>
            </a:cxnLst>
            <a:rect l="0" t="0" r="r" b="b"/>
            <a:pathLst>
              <a:path w="2256" h="2976">
                <a:moveTo>
                  <a:pt x="0" y="1200"/>
                </a:moveTo>
                <a:cubicBezTo>
                  <a:pt x="88" y="884"/>
                  <a:pt x="176" y="568"/>
                  <a:pt x="240" y="384"/>
                </a:cubicBezTo>
                <a:cubicBezTo>
                  <a:pt x="304" y="200"/>
                  <a:pt x="344" y="160"/>
                  <a:pt x="384" y="96"/>
                </a:cubicBezTo>
                <a:cubicBezTo>
                  <a:pt x="424" y="32"/>
                  <a:pt x="440" y="0"/>
                  <a:pt x="480" y="0"/>
                </a:cubicBezTo>
                <a:cubicBezTo>
                  <a:pt x="520" y="0"/>
                  <a:pt x="576" y="32"/>
                  <a:pt x="624" y="96"/>
                </a:cubicBezTo>
                <a:cubicBezTo>
                  <a:pt x="672" y="160"/>
                  <a:pt x="704" y="264"/>
                  <a:pt x="768" y="384"/>
                </a:cubicBezTo>
                <a:cubicBezTo>
                  <a:pt x="832" y="504"/>
                  <a:pt x="920" y="672"/>
                  <a:pt x="1008" y="816"/>
                </a:cubicBezTo>
                <a:cubicBezTo>
                  <a:pt x="1096" y="960"/>
                  <a:pt x="1208" y="1112"/>
                  <a:pt x="1296" y="1248"/>
                </a:cubicBezTo>
                <a:cubicBezTo>
                  <a:pt x="1384" y="1384"/>
                  <a:pt x="1448" y="1488"/>
                  <a:pt x="1536" y="1632"/>
                </a:cubicBezTo>
                <a:cubicBezTo>
                  <a:pt x="1624" y="1776"/>
                  <a:pt x="1744" y="1976"/>
                  <a:pt x="1824" y="2112"/>
                </a:cubicBezTo>
                <a:cubicBezTo>
                  <a:pt x="1904" y="2248"/>
                  <a:pt x="1944" y="2304"/>
                  <a:pt x="2016" y="2448"/>
                </a:cubicBezTo>
                <a:cubicBezTo>
                  <a:pt x="2088" y="2592"/>
                  <a:pt x="2172" y="2784"/>
                  <a:pt x="2256" y="2976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 Box 118"/>
          <p:cNvSpPr txBox="1">
            <a:spLocks noChangeArrowheads="1"/>
          </p:cNvSpPr>
          <p:nvPr/>
        </p:nvSpPr>
        <p:spPr bwMode="auto">
          <a:xfrm>
            <a:off x="5921851" y="3623469"/>
            <a:ext cx="1649412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Marginal                </a:t>
            </a:r>
            <a:br>
              <a:rPr kumimoji="0"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product </a:t>
            </a:r>
          </a:p>
        </p:txBody>
      </p:sp>
      <p:sp>
        <p:nvSpPr>
          <p:cNvPr id="139" name="Line 119"/>
          <p:cNvSpPr>
            <a:spLocks noChangeShapeType="1"/>
          </p:cNvSpPr>
          <p:nvPr/>
        </p:nvSpPr>
        <p:spPr bwMode="auto">
          <a:xfrm>
            <a:off x="5037613" y="1554956"/>
            <a:ext cx="0" cy="383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Oval 121"/>
          <p:cNvSpPr>
            <a:spLocks noChangeArrowheads="1"/>
          </p:cNvSpPr>
          <p:nvPr/>
        </p:nvSpPr>
        <p:spPr bwMode="auto">
          <a:xfrm flipH="1">
            <a:off x="5621813" y="2126456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Oval 122"/>
          <p:cNvSpPr>
            <a:spLocks noChangeArrowheads="1"/>
          </p:cNvSpPr>
          <p:nvPr/>
        </p:nvSpPr>
        <p:spPr bwMode="auto">
          <a:xfrm flipH="1">
            <a:off x="6240938" y="2107406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Oval 123"/>
          <p:cNvSpPr>
            <a:spLocks noChangeArrowheads="1"/>
          </p:cNvSpPr>
          <p:nvPr/>
        </p:nvSpPr>
        <p:spPr bwMode="auto">
          <a:xfrm flipH="1">
            <a:off x="8112601" y="5598319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Line 125"/>
          <p:cNvSpPr>
            <a:spLocks noChangeShapeType="1"/>
          </p:cNvSpPr>
          <p:nvPr/>
        </p:nvSpPr>
        <p:spPr bwMode="auto">
          <a:xfrm>
            <a:off x="5047138" y="1667669"/>
            <a:ext cx="74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Line 126"/>
          <p:cNvSpPr>
            <a:spLocks noChangeShapeType="1"/>
          </p:cNvSpPr>
          <p:nvPr/>
        </p:nvSpPr>
        <p:spPr bwMode="auto">
          <a:xfrm>
            <a:off x="5047138" y="2728119"/>
            <a:ext cx="74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Line 127"/>
          <p:cNvSpPr>
            <a:spLocks noChangeShapeType="1"/>
          </p:cNvSpPr>
          <p:nvPr/>
        </p:nvSpPr>
        <p:spPr bwMode="auto">
          <a:xfrm>
            <a:off x="5047138" y="4317206"/>
            <a:ext cx="74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 Box 129"/>
          <p:cNvSpPr txBox="1">
            <a:spLocks noChangeArrowheads="1"/>
          </p:cNvSpPr>
          <p:nvPr/>
        </p:nvSpPr>
        <p:spPr bwMode="auto">
          <a:xfrm>
            <a:off x="6448901" y="5371306"/>
            <a:ext cx="4032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54" name="Text Box 130"/>
          <p:cNvSpPr txBox="1">
            <a:spLocks noChangeArrowheads="1"/>
          </p:cNvSpPr>
          <p:nvPr/>
        </p:nvSpPr>
        <p:spPr bwMode="auto">
          <a:xfrm>
            <a:off x="6142513" y="5371306"/>
            <a:ext cx="3603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55" name="Text Box 131"/>
          <p:cNvSpPr txBox="1">
            <a:spLocks noChangeArrowheads="1"/>
          </p:cNvSpPr>
          <p:nvPr/>
        </p:nvSpPr>
        <p:spPr bwMode="auto">
          <a:xfrm>
            <a:off x="5825013" y="5372894"/>
            <a:ext cx="3603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56" name="Text Box 132"/>
          <p:cNvSpPr txBox="1">
            <a:spLocks noChangeArrowheads="1"/>
          </p:cNvSpPr>
          <p:nvPr/>
        </p:nvSpPr>
        <p:spPr bwMode="auto">
          <a:xfrm>
            <a:off x="5524976" y="5364956"/>
            <a:ext cx="422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57" name="Line 133"/>
          <p:cNvSpPr>
            <a:spLocks noChangeShapeType="1"/>
          </p:cNvSpPr>
          <p:nvPr/>
        </p:nvSpPr>
        <p:spPr bwMode="auto">
          <a:xfrm>
            <a:off x="5043963" y="5380831"/>
            <a:ext cx="325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 Box 134"/>
          <p:cNvSpPr txBox="1">
            <a:spLocks noChangeArrowheads="1"/>
          </p:cNvSpPr>
          <p:nvPr/>
        </p:nvSpPr>
        <p:spPr bwMode="auto">
          <a:xfrm>
            <a:off x="6771163" y="5376069"/>
            <a:ext cx="4032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60" name="Text Box 135"/>
          <p:cNvSpPr txBox="1">
            <a:spLocks noChangeArrowheads="1"/>
          </p:cNvSpPr>
          <p:nvPr/>
        </p:nvSpPr>
        <p:spPr bwMode="auto">
          <a:xfrm>
            <a:off x="7096601" y="5376069"/>
            <a:ext cx="4032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4" name="Text Box 136"/>
          <p:cNvSpPr txBox="1">
            <a:spLocks noChangeArrowheads="1"/>
          </p:cNvSpPr>
          <p:nvPr/>
        </p:nvSpPr>
        <p:spPr bwMode="auto">
          <a:xfrm>
            <a:off x="7409338" y="5372894"/>
            <a:ext cx="4032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65" name="Text Box 137"/>
          <p:cNvSpPr txBox="1">
            <a:spLocks noChangeArrowheads="1"/>
          </p:cNvSpPr>
          <p:nvPr/>
        </p:nvSpPr>
        <p:spPr bwMode="auto">
          <a:xfrm>
            <a:off x="7722076" y="5369719"/>
            <a:ext cx="4016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66" name="Text Box 138"/>
          <p:cNvSpPr txBox="1">
            <a:spLocks noChangeArrowheads="1"/>
          </p:cNvSpPr>
          <p:nvPr/>
        </p:nvSpPr>
        <p:spPr bwMode="auto">
          <a:xfrm>
            <a:off x="7961788" y="5026819"/>
            <a:ext cx="4619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7" name="Line 139"/>
          <p:cNvSpPr>
            <a:spLocks noChangeShapeType="1"/>
          </p:cNvSpPr>
          <p:nvPr/>
        </p:nvSpPr>
        <p:spPr bwMode="auto">
          <a:xfrm>
            <a:off x="8155463" y="5391944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Line 140"/>
          <p:cNvSpPr>
            <a:spLocks noChangeShapeType="1"/>
          </p:cNvSpPr>
          <p:nvPr/>
        </p:nvSpPr>
        <p:spPr bwMode="auto">
          <a:xfrm>
            <a:off x="6909276" y="5301456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Line 141"/>
          <p:cNvSpPr>
            <a:spLocks noChangeShapeType="1"/>
          </p:cNvSpPr>
          <p:nvPr/>
        </p:nvSpPr>
        <p:spPr bwMode="auto">
          <a:xfrm>
            <a:off x="5659913" y="5301456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Line 142"/>
          <p:cNvSpPr>
            <a:spLocks noChangeShapeType="1"/>
          </p:cNvSpPr>
          <p:nvPr/>
        </p:nvSpPr>
        <p:spPr bwMode="auto">
          <a:xfrm>
            <a:off x="7842726" y="5301456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Line 143"/>
          <p:cNvSpPr>
            <a:spLocks noChangeShapeType="1"/>
          </p:cNvSpPr>
          <p:nvPr/>
        </p:nvSpPr>
        <p:spPr bwMode="auto">
          <a:xfrm>
            <a:off x="7531576" y="5301456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Line 144"/>
          <p:cNvSpPr>
            <a:spLocks noChangeShapeType="1"/>
          </p:cNvSpPr>
          <p:nvPr/>
        </p:nvSpPr>
        <p:spPr bwMode="auto">
          <a:xfrm>
            <a:off x="7218838" y="5301456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Line 145"/>
          <p:cNvSpPr>
            <a:spLocks noChangeShapeType="1"/>
          </p:cNvSpPr>
          <p:nvPr/>
        </p:nvSpPr>
        <p:spPr bwMode="auto">
          <a:xfrm>
            <a:off x="6596538" y="5301456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Line 146"/>
          <p:cNvSpPr>
            <a:spLocks noChangeShapeType="1"/>
          </p:cNvSpPr>
          <p:nvPr/>
        </p:nvSpPr>
        <p:spPr bwMode="auto">
          <a:xfrm>
            <a:off x="6283801" y="5301456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Line 147"/>
          <p:cNvSpPr>
            <a:spLocks noChangeShapeType="1"/>
          </p:cNvSpPr>
          <p:nvPr/>
        </p:nvSpPr>
        <p:spPr bwMode="auto">
          <a:xfrm>
            <a:off x="5972651" y="5301456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Line 148"/>
          <p:cNvSpPr>
            <a:spLocks noChangeShapeType="1"/>
          </p:cNvSpPr>
          <p:nvPr/>
        </p:nvSpPr>
        <p:spPr bwMode="auto">
          <a:xfrm>
            <a:off x="5350351" y="5301456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Text Box 149"/>
          <p:cNvSpPr txBox="1">
            <a:spLocks noChangeArrowheads="1"/>
          </p:cNvSpPr>
          <p:nvPr/>
        </p:nvSpPr>
        <p:spPr bwMode="auto">
          <a:xfrm>
            <a:off x="5215413" y="5364956"/>
            <a:ext cx="3603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1" name="Line 150"/>
          <p:cNvSpPr>
            <a:spLocks noChangeShapeType="1"/>
          </p:cNvSpPr>
          <p:nvPr/>
        </p:nvSpPr>
        <p:spPr bwMode="auto">
          <a:xfrm>
            <a:off x="5047138" y="2197894"/>
            <a:ext cx="74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Line 151"/>
          <p:cNvSpPr>
            <a:spLocks noChangeShapeType="1"/>
          </p:cNvSpPr>
          <p:nvPr/>
        </p:nvSpPr>
        <p:spPr bwMode="auto">
          <a:xfrm>
            <a:off x="5047138" y="3258344"/>
            <a:ext cx="74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Line 152"/>
          <p:cNvSpPr>
            <a:spLocks noChangeShapeType="1"/>
          </p:cNvSpPr>
          <p:nvPr/>
        </p:nvSpPr>
        <p:spPr bwMode="auto">
          <a:xfrm>
            <a:off x="5047138" y="3786981"/>
            <a:ext cx="74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Line 153"/>
          <p:cNvSpPr>
            <a:spLocks noChangeShapeType="1"/>
          </p:cNvSpPr>
          <p:nvPr/>
        </p:nvSpPr>
        <p:spPr bwMode="auto">
          <a:xfrm>
            <a:off x="5047138" y="4847431"/>
            <a:ext cx="74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Line 154"/>
          <p:cNvSpPr>
            <a:spLocks noChangeShapeType="1"/>
          </p:cNvSpPr>
          <p:nvPr/>
        </p:nvSpPr>
        <p:spPr bwMode="auto">
          <a:xfrm>
            <a:off x="5047138" y="5379244"/>
            <a:ext cx="74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" name="Oval 155"/>
          <p:cNvSpPr>
            <a:spLocks noChangeArrowheads="1"/>
          </p:cNvSpPr>
          <p:nvPr/>
        </p:nvSpPr>
        <p:spPr bwMode="auto">
          <a:xfrm flipH="1">
            <a:off x="6894988" y="3220244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Oval 156"/>
          <p:cNvSpPr>
            <a:spLocks noChangeArrowheads="1"/>
          </p:cNvSpPr>
          <p:nvPr/>
        </p:nvSpPr>
        <p:spPr bwMode="auto">
          <a:xfrm flipH="1">
            <a:off x="7482363" y="4258469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Freeform 157"/>
          <p:cNvSpPr>
            <a:spLocks/>
          </p:cNvSpPr>
          <p:nvPr/>
        </p:nvSpPr>
        <p:spPr bwMode="auto">
          <a:xfrm>
            <a:off x="5369401" y="2297906"/>
            <a:ext cx="2779712" cy="1150938"/>
          </a:xfrm>
          <a:custGeom>
            <a:avLst/>
            <a:gdLst/>
            <a:ahLst/>
            <a:cxnLst>
              <a:cxn ang="0">
                <a:pos x="0" y="772"/>
              </a:cxn>
              <a:cxn ang="0">
                <a:pos x="38" y="671"/>
              </a:cxn>
              <a:cxn ang="0">
                <a:pos x="95" y="519"/>
              </a:cxn>
              <a:cxn ang="0">
                <a:pos x="158" y="399"/>
              </a:cxn>
              <a:cxn ang="0">
                <a:pos x="215" y="317"/>
              </a:cxn>
              <a:cxn ang="0">
                <a:pos x="361" y="127"/>
              </a:cxn>
              <a:cxn ang="0">
                <a:pos x="430" y="82"/>
              </a:cxn>
              <a:cxn ang="0">
                <a:pos x="500" y="44"/>
              </a:cxn>
              <a:cxn ang="0">
                <a:pos x="582" y="7"/>
              </a:cxn>
              <a:cxn ang="0">
                <a:pos x="633" y="0"/>
              </a:cxn>
              <a:cxn ang="0">
                <a:pos x="740" y="13"/>
              </a:cxn>
              <a:cxn ang="0">
                <a:pos x="861" y="51"/>
              </a:cxn>
              <a:cxn ang="0">
                <a:pos x="981" y="114"/>
              </a:cxn>
              <a:cxn ang="0">
                <a:pos x="1063" y="165"/>
              </a:cxn>
              <a:cxn ang="0">
                <a:pos x="1253" y="310"/>
              </a:cxn>
              <a:cxn ang="0">
                <a:pos x="1481" y="488"/>
              </a:cxn>
              <a:cxn ang="0">
                <a:pos x="1639" y="633"/>
              </a:cxn>
              <a:cxn ang="0">
                <a:pos x="1835" y="893"/>
              </a:cxn>
            </a:cxnLst>
            <a:rect l="0" t="0" r="r" b="b"/>
            <a:pathLst>
              <a:path w="1835" h="893">
                <a:moveTo>
                  <a:pt x="0" y="772"/>
                </a:moveTo>
                <a:lnTo>
                  <a:pt x="38" y="671"/>
                </a:lnTo>
                <a:lnTo>
                  <a:pt x="95" y="519"/>
                </a:lnTo>
                <a:lnTo>
                  <a:pt x="158" y="399"/>
                </a:lnTo>
                <a:lnTo>
                  <a:pt x="215" y="317"/>
                </a:lnTo>
                <a:lnTo>
                  <a:pt x="361" y="127"/>
                </a:lnTo>
                <a:lnTo>
                  <a:pt x="430" y="82"/>
                </a:lnTo>
                <a:lnTo>
                  <a:pt x="500" y="44"/>
                </a:lnTo>
                <a:lnTo>
                  <a:pt x="582" y="7"/>
                </a:lnTo>
                <a:lnTo>
                  <a:pt x="633" y="0"/>
                </a:lnTo>
                <a:lnTo>
                  <a:pt x="740" y="13"/>
                </a:lnTo>
                <a:lnTo>
                  <a:pt x="861" y="51"/>
                </a:lnTo>
                <a:lnTo>
                  <a:pt x="981" y="114"/>
                </a:lnTo>
                <a:lnTo>
                  <a:pt x="1063" y="165"/>
                </a:lnTo>
                <a:lnTo>
                  <a:pt x="1253" y="310"/>
                </a:lnTo>
                <a:lnTo>
                  <a:pt x="1481" y="488"/>
                </a:lnTo>
                <a:lnTo>
                  <a:pt x="1639" y="633"/>
                </a:lnTo>
                <a:lnTo>
                  <a:pt x="1835" y="893"/>
                </a:lnTo>
              </a:path>
            </a:pathLst>
          </a:custGeom>
          <a:noFill/>
          <a:ln w="76200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Oval 158"/>
          <p:cNvSpPr>
            <a:spLocks noChangeArrowheads="1"/>
          </p:cNvSpPr>
          <p:nvPr/>
        </p:nvSpPr>
        <p:spPr bwMode="auto">
          <a:xfrm flipH="1">
            <a:off x="5626576" y="2667794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" name="Oval 159"/>
          <p:cNvSpPr>
            <a:spLocks noChangeArrowheads="1"/>
          </p:cNvSpPr>
          <p:nvPr/>
        </p:nvSpPr>
        <p:spPr bwMode="auto">
          <a:xfrm flipH="1">
            <a:off x="7480776" y="2837656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Oval 160"/>
          <p:cNvSpPr>
            <a:spLocks noChangeArrowheads="1"/>
          </p:cNvSpPr>
          <p:nvPr/>
        </p:nvSpPr>
        <p:spPr bwMode="auto">
          <a:xfrm flipH="1">
            <a:off x="5304313" y="3215481"/>
            <a:ext cx="114300" cy="119063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Oval 161"/>
          <p:cNvSpPr>
            <a:spLocks noChangeArrowheads="1"/>
          </p:cNvSpPr>
          <p:nvPr/>
        </p:nvSpPr>
        <p:spPr bwMode="auto">
          <a:xfrm flipH="1">
            <a:off x="5307488" y="3215481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Oval 162"/>
          <p:cNvSpPr>
            <a:spLocks noChangeArrowheads="1"/>
          </p:cNvSpPr>
          <p:nvPr/>
        </p:nvSpPr>
        <p:spPr bwMode="auto">
          <a:xfrm flipH="1">
            <a:off x="6240938" y="2258219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Oval 163"/>
          <p:cNvSpPr>
            <a:spLocks noChangeArrowheads="1"/>
          </p:cNvSpPr>
          <p:nvPr/>
        </p:nvSpPr>
        <p:spPr bwMode="auto">
          <a:xfrm flipH="1">
            <a:off x="6885463" y="2436019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Oval 164"/>
          <p:cNvSpPr>
            <a:spLocks noChangeArrowheads="1"/>
          </p:cNvSpPr>
          <p:nvPr/>
        </p:nvSpPr>
        <p:spPr bwMode="auto">
          <a:xfrm flipH="1">
            <a:off x="8093551" y="3391694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Text Box 215"/>
          <p:cNvSpPr txBox="1">
            <a:spLocks noChangeArrowheads="1"/>
          </p:cNvSpPr>
          <p:nvPr/>
        </p:nvSpPr>
        <p:spPr bwMode="auto">
          <a:xfrm>
            <a:off x="3794347" y="5234781"/>
            <a:ext cx="747712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Labor</a:t>
            </a:r>
            <a:br>
              <a:rPr kumimoji="0" lang="en-US" sz="1600" b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input</a:t>
            </a:r>
            <a:endParaRPr kumimoji="0" lang="en-US" sz="1600" b="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" name="Text Box 222"/>
          <p:cNvSpPr txBox="1">
            <a:spLocks noChangeArrowheads="1"/>
          </p:cNvSpPr>
          <p:nvPr/>
        </p:nvSpPr>
        <p:spPr bwMode="auto">
          <a:xfrm>
            <a:off x="-16415" y="4163219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13" name="Text Box 223"/>
          <p:cNvSpPr txBox="1">
            <a:spLocks noChangeArrowheads="1"/>
          </p:cNvSpPr>
          <p:nvPr/>
        </p:nvSpPr>
        <p:spPr bwMode="auto">
          <a:xfrm>
            <a:off x="-16415" y="3639344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14" name="Text Box 224"/>
          <p:cNvSpPr txBox="1">
            <a:spLocks noChangeArrowheads="1"/>
          </p:cNvSpPr>
          <p:nvPr/>
        </p:nvSpPr>
        <p:spPr bwMode="auto">
          <a:xfrm>
            <a:off x="-16415" y="3115469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215" name="Text Box 225"/>
          <p:cNvSpPr txBox="1">
            <a:spLocks noChangeArrowheads="1"/>
          </p:cNvSpPr>
          <p:nvPr/>
        </p:nvSpPr>
        <p:spPr bwMode="auto">
          <a:xfrm>
            <a:off x="-16415" y="2591594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216" name="Text Box 226"/>
          <p:cNvSpPr txBox="1">
            <a:spLocks noChangeArrowheads="1"/>
          </p:cNvSpPr>
          <p:nvPr/>
        </p:nvSpPr>
        <p:spPr bwMode="auto">
          <a:xfrm>
            <a:off x="-16415" y="2058194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sp>
        <p:nvSpPr>
          <p:cNvPr id="217" name="Text Box 227"/>
          <p:cNvSpPr txBox="1">
            <a:spLocks noChangeArrowheads="1"/>
          </p:cNvSpPr>
          <p:nvPr/>
        </p:nvSpPr>
        <p:spPr bwMode="auto">
          <a:xfrm>
            <a:off x="-16415" y="1526381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70</a:t>
            </a:r>
          </a:p>
        </p:txBody>
      </p:sp>
      <p:sp>
        <p:nvSpPr>
          <p:cNvPr id="218" name="Text Box 229"/>
          <p:cNvSpPr txBox="1">
            <a:spLocks noChangeArrowheads="1"/>
          </p:cNvSpPr>
          <p:nvPr/>
        </p:nvSpPr>
        <p:spPr bwMode="auto">
          <a:xfrm>
            <a:off x="-16415" y="4695031"/>
            <a:ext cx="568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19" name="Text Box 213"/>
          <p:cNvSpPr txBox="1">
            <a:spLocks noChangeArrowheads="1"/>
          </p:cNvSpPr>
          <p:nvPr/>
        </p:nvSpPr>
        <p:spPr bwMode="auto">
          <a:xfrm>
            <a:off x="148685" y="999331"/>
            <a:ext cx="1320800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Total</a:t>
            </a:r>
            <a:br>
              <a:rPr kumimoji="0" lang="en-US" sz="1600" b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product</a:t>
            </a:r>
            <a:endParaRPr kumimoji="0" lang="en-US" sz="1600" b="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Text Box 214"/>
          <p:cNvSpPr txBox="1">
            <a:spLocks noChangeArrowheads="1"/>
          </p:cNvSpPr>
          <p:nvPr/>
        </p:nvSpPr>
        <p:spPr bwMode="auto">
          <a:xfrm>
            <a:off x="2731547" y="1612106"/>
            <a:ext cx="1471613" cy="4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b="1" i="1" dirty="0">
                <a:solidFill>
                  <a:srgbClr val="7324A4"/>
                </a:solidFill>
                <a:latin typeface="Times New Roman" pitchFamily="18" charset="0"/>
                <a:cs typeface="Times New Roman" pitchFamily="18" charset="0"/>
              </a:rPr>
              <a:t>Total </a:t>
            </a:r>
            <a:r>
              <a:rPr kumimoji="0" lang="en-US" b="1" i="1" dirty="0" smtClean="0">
                <a:solidFill>
                  <a:srgbClr val="7324A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b="1" i="1" dirty="0" smtClean="0">
                <a:solidFill>
                  <a:srgbClr val="7324A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b="1" i="1" dirty="0" smtClean="0">
                <a:solidFill>
                  <a:srgbClr val="7324A4"/>
                </a:solidFill>
                <a:latin typeface="Times New Roman" pitchFamily="18" charset="0"/>
                <a:cs typeface="Times New Roman" pitchFamily="18" charset="0"/>
              </a:rPr>
              <a:t>product</a:t>
            </a:r>
            <a:endParaRPr kumimoji="0" lang="en-US" b="1" i="1" dirty="0">
              <a:solidFill>
                <a:srgbClr val="7324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Line 216"/>
          <p:cNvSpPr>
            <a:spLocks noChangeShapeType="1"/>
          </p:cNvSpPr>
          <p:nvPr/>
        </p:nvSpPr>
        <p:spPr bwMode="auto">
          <a:xfrm>
            <a:off x="537622" y="1500981"/>
            <a:ext cx="0" cy="388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Text Box 217"/>
          <p:cNvSpPr txBox="1">
            <a:spLocks noChangeArrowheads="1"/>
          </p:cNvSpPr>
          <p:nvPr/>
        </p:nvSpPr>
        <p:spPr bwMode="auto">
          <a:xfrm>
            <a:off x="1936210" y="5380831"/>
            <a:ext cx="406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26" name="Text Box 218"/>
          <p:cNvSpPr txBox="1">
            <a:spLocks noChangeArrowheads="1"/>
          </p:cNvSpPr>
          <p:nvPr/>
        </p:nvSpPr>
        <p:spPr bwMode="auto">
          <a:xfrm>
            <a:off x="1636172" y="5380831"/>
            <a:ext cx="363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35" name="Text Box 219"/>
          <p:cNvSpPr txBox="1">
            <a:spLocks noChangeArrowheads="1"/>
          </p:cNvSpPr>
          <p:nvPr/>
        </p:nvSpPr>
        <p:spPr bwMode="auto">
          <a:xfrm>
            <a:off x="1325022" y="5380831"/>
            <a:ext cx="3651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36" name="Text Box 220"/>
          <p:cNvSpPr txBox="1">
            <a:spLocks noChangeArrowheads="1"/>
          </p:cNvSpPr>
          <p:nvPr/>
        </p:nvSpPr>
        <p:spPr bwMode="auto">
          <a:xfrm>
            <a:off x="994822" y="5372894"/>
            <a:ext cx="4238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7" name="Text Box 221"/>
          <p:cNvSpPr txBox="1">
            <a:spLocks noChangeArrowheads="1"/>
          </p:cNvSpPr>
          <p:nvPr/>
        </p:nvSpPr>
        <p:spPr bwMode="auto">
          <a:xfrm>
            <a:off x="680497" y="5372894"/>
            <a:ext cx="3651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54" name="Line 228"/>
          <p:cNvSpPr>
            <a:spLocks noChangeShapeType="1"/>
          </p:cNvSpPr>
          <p:nvPr/>
        </p:nvSpPr>
        <p:spPr bwMode="auto">
          <a:xfrm>
            <a:off x="537622" y="5390356"/>
            <a:ext cx="3278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Text Box 230"/>
          <p:cNvSpPr txBox="1">
            <a:spLocks noChangeArrowheads="1"/>
          </p:cNvSpPr>
          <p:nvPr/>
        </p:nvSpPr>
        <p:spPr bwMode="auto">
          <a:xfrm>
            <a:off x="2260060" y="5384006"/>
            <a:ext cx="4079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63" name="Text Box 231"/>
          <p:cNvSpPr txBox="1">
            <a:spLocks noChangeArrowheads="1"/>
          </p:cNvSpPr>
          <p:nvPr/>
        </p:nvSpPr>
        <p:spPr bwMode="auto">
          <a:xfrm>
            <a:off x="2569622" y="5384006"/>
            <a:ext cx="406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69" name="Text Box 232"/>
          <p:cNvSpPr txBox="1">
            <a:spLocks noChangeArrowheads="1"/>
          </p:cNvSpPr>
          <p:nvPr/>
        </p:nvSpPr>
        <p:spPr bwMode="auto">
          <a:xfrm>
            <a:off x="2885535" y="5382419"/>
            <a:ext cx="406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70" name="Freeform 233"/>
          <p:cNvSpPr>
            <a:spLocks/>
          </p:cNvSpPr>
          <p:nvPr/>
        </p:nvSpPr>
        <p:spPr bwMode="auto">
          <a:xfrm>
            <a:off x="537622" y="1383506"/>
            <a:ext cx="3141663" cy="3984625"/>
          </a:xfrm>
          <a:custGeom>
            <a:avLst/>
            <a:gdLst/>
            <a:ahLst/>
            <a:cxnLst>
              <a:cxn ang="0">
                <a:pos x="0" y="2792"/>
              </a:cxn>
              <a:cxn ang="0">
                <a:pos x="96" y="2744"/>
              </a:cxn>
              <a:cxn ang="0">
                <a:pos x="240" y="2600"/>
              </a:cxn>
              <a:cxn ang="0">
                <a:pos x="384" y="2312"/>
              </a:cxn>
              <a:cxn ang="0">
                <a:pos x="720" y="1592"/>
              </a:cxn>
              <a:cxn ang="0">
                <a:pos x="1008" y="1112"/>
              </a:cxn>
              <a:cxn ang="0">
                <a:pos x="1248" y="728"/>
              </a:cxn>
              <a:cxn ang="0">
                <a:pos x="1536" y="392"/>
              </a:cxn>
              <a:cxn ang="0">
                <a:pos x="1824" y="152"/>
              </a:cxn>
              <a:cxn ang="0">
                <a:pos x="1968" y="56"/>
              </a:cxn>
              <a:cxn ang="0">
                <a:pos x="2160" y="8"/>
              </a:cxn>
              <a:cxn ang="0">
                <a:pos x="2256" y="8"/>
              </a:cxn>
              <a:cxn ang="0">
                <a:pos x="2400" y="56"/>
              </a:cxn>
              <a:cxn ang="0">
                <a:pos x="2496" y="104"/>
              </a:cxn>
            </a:cxnLst>
            <a:rect l="0" t="0" r="r" b="b"/>
            <a:pathLst>
              <a:path w="2496" h="2792">
                <a:moveTo>
                  <a:pt x="0" y="2792"/>
                </a:moveTo>
                <a:cubicBezTo>
                  <a:pt x="28" y="2784"/>
                  <a:pt x="56" y="2776"/>
                  <a:pt x="96" y="2744"/>
                </a:cubicBezTo>
                <a:cubicBezTo>
                  <a:pt x="136" y="2712"/>
                  <a:pt x="192" y="2672"/>
                  <a:pt x="240" y="2600"/>
                </a:cubicBezTo>
                <a:cubicBezTo>
                  <a:pt x="288" y="2528"/>
                  <a:pt x="304" y="2480"/>
                  <a:pt x="384" y="2312"/>
                </a:cubicBezTo>
                <a:cubicBezTo>
                  <a:pt x="464" y="2144"/>
                  <a:pt x="616" y="1792"/>
                  <a:pt x="720" y="1592"/>
                </a:cubicBezTo>
                <a:cubicBezTo>
                  <a:pt x="824" y="1392"/>
                  <a:pt x="920" y="1256"/>
                  <a:pt x="1008" y="1112"/>
                </a:cubicBezTo>
                <a:cubicBezTo>
                  <a:pt x="1096" y="968"/>
                  <a:pt x="1160" y="848"/>
                  <a:pt x="1248" y="728"/>
                </a:cubicBezTo>
                <a:cubicBezTo>
                  <a:pt x="1336" y="608"/>
                  <a:pt x="1440" y="488"/>
                  <a:pt x="1536" y="392"/>
                </a:cubicBezTo>
                <a:cubicBezTo>
                  <a:pt x="1632" y="296"/>
                  <a:pt x="1752" y="208"/>
                  <a:pt x="1824" y="152"/>
                </a:cubicBezTo>
                <a:cubicBezTo>
                  <a:pt x="1896" y="96"/>
                  <a:pt x="1912" y="80"/>
                  <a:pt x="1968" y="56"/>
                </a:cubicBezTo>
                <a:cubicBezTo>
                  <a:pt x="2024" y="32"/>
                  <a:pt x="2112" y="16"/>
                  <a:pt x="2160" y="8"/>
                </a:cubicBezTo>
                <a:cubicBezTo>
                  <a:pt x="2208" y="0"/>
                  <a:pt x="2216" y="0"/>
                  <a:pt x="2256" y="8"/>
                </a:cubicBezTo>
                <a:cubicBezTo>
                  <a:pt x="2296" y="16"/>
                  <a:pt x="2360" y="40"/>
                  <a:pt x="2400" y="56"/>
                </a:cubicBezTo>
                <a:cubicBezTo>
                  <a:pt x="2440" y="72"/>
                  <a:pt x="2468" y="88"/>
                  <a:pt x="2496" y="104"/>
                </a:cubicBezTo>
              </a:path>
            </a:pathLst>
          </a:custGeom>
          <a:noFill/>
          <a:ln w="76200" cap="flat" cmpd="sng">
            <a:solidFill>
              <a:srgbClr val="7324A4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" name="Oval 234"/>
          <p:cNvSpPr>
            <a:spLocks noChangeArrowheads="1"/>
          </p:cNvSpPr>
          <p:nvPr/>
        </p:nvSpPr>
        <p:spPr bwMode="auto">
          <a:xfrm flipH="1">
            <a:off x="1113885" y="4288631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" name="Oval 235"/>
          <p:cNvSpPr>
            <a:spLocks noChangeArrowheads="1"/>
          </p:cNvSpPr>
          <p:nvPr/>
        </p:nvSpPr>
        <p:spPr bwMode="auto">
          <a:xfrm flipH="1">
            <a:off x="1731422" y="2942431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Oval 236"/>
          <p:cNvSpPr>
            <a:spLocks noChangeArrowheads="1"/>
          </p:cNvSpPr>
          <p:nvPr/>
        </p:nvSpPr>
        <p:spPr bwMode="auto">
          <a:xfrm flipH="1">
            <a:off x="2998247" y="1402556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" name="Oval 237"/>
          <p:cNvSpPr>
            <a:spLocks noChangeArrowheads="1"/>
          </p:cNvSpPr>
          <p:nvPr/>
        </p:nvSpPr>
        <p:spPr bwMode="auto">
          <a:xfrm flipH="1">
            <a:off x="2360072" y="1947069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5" name="Text Box 238"/>
          <p:cNvSpPr txBox="1">
            <a:spLocks noChangeArrowheads="1"/>
          </p:cNvSpPr>
          <p:nvPr/>
        </p:nvSpPr>
        <p:spPr bwMode="auto">
          <a:xfrm>
            <a:off x="3209385" y="5387181"/>
            <a:ext cx="406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76" name="Text Box 239"/>
          <p:cNvSpPr txBox="1">
            <a:spLocks noChangeArrowheads="1"/>
          </p:cNvSpPr>
          <p:nvPr/>
        </p:nvSpPr>
        <p:spPr bwMode="auto">
          <a:xfrm>
            <a:off x="3469735" y="5384006"/>
            <a:ext cx="466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77" name="Line 240"/>
          <p:cNvSpPr>
            <a:spLocks noChangeShapeType="1"/>
          </p:cNvSpPr>
          <p:nvPr/>
        </p:nvSpPr>
        <p:spPr bwMode="auto">
          <a:xfrm>
            <a:off x="548735" y="1705769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8" name="Line 241"/>
          <p:cNvSpPr>
            <a:spLocks noChangeShapeType="1"/>
          </p:cNvSpPr>
          <p:nvPr/>
        </p:nvSpPr>
        <p:spPr bwMode="auto">
          <a:xfrm>
            <a:off x="548735" y="2229644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" name="Line 242"/>
          <p:cNvSpPr>
            <a:spLocks noChangeShapeType="1"/>
          </p:cNvSpPr>
          <p:nvPr/>
        </p:nvSpPr>
        <p:spPr bwMode="auto">
          <a:xfrm>
            <a:off x="548735" y="2755106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" name="Line 243"/>
          <p:cNvSpPr>
            <a:spLocks noChangeShapeType="1"/>
          </p:cNvSpPr>
          <p:nvPr/>
        </p:nvSpPr>
        <p:spPr bwMode="auto">
          <a:xfrm>
            <a:off x="548735" y="3280569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" name="Line 244"/>
          <p:cNvSpPr>
            <a:spLocks noChangeShapeType="1"/>
          </p:cNvSpPr>
          <p:nvPr/>
        </p:nvSpPr>
        <p:spPr bwMode="auto">
          <a:xfrm>
            <a:off x="548735" y="3806031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" name="Line 245"/>
          <p:cNvSpPr>
            <a:spLocks noChangeShapeType="1"/>
          </p:cNvSpPr>
          <p:nvPr/>
        </p:nvSpPr>
        <p:spPr bwMode="auto">
          <a:xfrm>
            <a:off x="548735" y="4331494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3" name="Line 246"/>
          <p:cNvSpPr>
            <a:spLocks noChangeShapeType="1"/>
          </p:cNvSpPr>
          <p:nvPr/>
        </p:nvSpPr>
        <p:spPr bwMode="auto">
          <a:xfrm>
            <a:off x="548735" y="4856956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4" name="Line 247"/>
          <p:cNvSpPr>
            <a:spLocks noChangeShapeType="1"/>
          </p:cNvSpPr>
          <p:nvPr/>
        </p:nvSpPr>
        <p:spPr bwMode="auto">
          <a:xfrm>
            <a:off x="3676110" y="5312569"/>
            <a:ext cx="0" cy="84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5" name="Line 248"/>
          <p:cNvSpPr>
            <a:spLocks noChangeShapeType="1"/>
          </p:cNvSpPr>
          <p:nvPr/>
        </p:nvSpPr>
        <p:spPr bwMode="auto">
          <a:xfrm>
            <a:off x="2418810" y="5312569"/>
            <a:ext cx="0" cy="84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" name="Line 249"/>
          <p:cNvSpPr>
            <a:spLocks noChangeShapeType="1"/>
          </p:cNvSpPr>
          <p:nvPr/>
        </p:nvSpPr>
        <p:spPr bwMode="auto">
          <a:xfrm>
            <a:off x="1159922" y="5312569"/>
            <a:ext cx="0" cy="84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" name="Line 250"/>
          <p:cNvSpPr>
            <a:spLocks noChangeShapeType="1"/>
          </p:cNvSpPr>
          <p:nvPr/>
        </p:nvSpPr>
        <p:spPr bwMode="auto">
          <a:xfrm>
            <a:off x="3361785" y="5312569"/>
            <a:ext cx="0" cy="84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Line 251"/>
          <p:cNvSpPr>
            <a:spLocks noChangeShapeType="1"/>
          </p:cNvSpPr>
          <p:nvPr/>
        </p:nvSpPr>
        <p:spPr bwMode="auto">
          <a:xfrm>
            <a:off x="3045872" y="5312569"/>
            <a:ext cx="0" cy="84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9" name="Line 252"/>
          <p:cNvSpPr>
            <a:spLocks noChangeShapeType="1"/>
          </p:cNvSpPr>
          <p:nvPr/>
        </p:nvSpPr>
        <p:spPr bwMode="auto">
          <a:xfrm>
            <a:off x="2731547" y="5312569"/>
            <a:ext cx="0" cy="84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0" name="Line 253"/>
          <p:cNvSpPr>
            <a:spLocks noChangeShapeType="1"/>
          </p:cNvSpPr>
          <p:nvPr/>
        </p:nvSpPr>
        <p:spPr bwMode="auto">
          <a:xfrm>
            <a:off x="2102897" y="5312569"/>
            <a:ext cx="0" cy="84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1" name="Line 254"/>
          <p:cNvSpPr>
            <a:spLocks noChangeShapeType="1"/>
          </p:cNvSpPr>
          <p:nvPr/>
        </p:nvSpPr>
        <p:spPr bwMode="auto">
          <a:xfrm>
            <a:off x="1788572" y="5312569"/>
            <a:ext cx="0" cy="84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Line 255"/>
          <p:cNvSpPr>
            <a:spLocks noChangeShapeType="1"/>
          </p:cNvSpPr>
          <p:nvPr/>
        </p:nvSpPr>
        <p:spPr bwMode="auto">
          <a:xfrm>
            <a:off x="1474247" y="5312569"/>
            <a:ext cx="0" cy="84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3" name="Line 256"/>
          <p:cNvSpPr>
            <a:spLocks noChangeShapeType="1"/>
          </p:cNvSpPr>
          <p:nvPr/>
        </p:nvSpPr>
        <p:spPr bwMode="auto">
          <a:xfrm>
            <a:off x="845597" y="5312569"/>
            <a:ext cx="0" cy="84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4" name="Oval 257"/>
          <p:cNvSpPr>
            <a:spLocks noChangeArrowheads="1"/>
          </p:cNvSpPr>
          <p:nvPr/>
        </p:nvSpPr>
        <p:spPr bwMode="auto">
          <a:xfrm flipH="1">
            <a:off x="477297" y="5312569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5" name="Oval 258"/>
          <p:cNvSpPr>
            <a:spLocks noChangeArrowheads="1"/>
          </p:cNvSpPr>
          <p:nvPr/>
        </p:nvSpPr>
        <p:spPr bwMode="auto">
          <a:xfrm flipH="1">
            <a:off x="3611022" y="1477169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" name="Text Box 259"/>
          <p:cNvSpPr txBox="1">
            <a:spLocks noChangeArrowheads="1"/>
          </p:cNvSpPr>
          <p:nvPr/>
        </p:nvSpPr>
        <p:spPr bwMode="auto">
          <a:xfrm>
            <a:off x="4520088" y="4664869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7" name="Text Box 260"/>
          <p:cNvSpPr txBox="1">
            <a:spLocks noChangeArrowheads="1"/>
          </p:cNvSpPr>
          <p:nvPr/>
        </p:nvSpPr>
        <p:spPr bwMode="auto">
          <a:xfrm>
            <a:off x="4529613" y="2540794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98" name="Text Box 261"/>
          <p:cNvSpPr txBox="1">
            <a:spLocks noChangeArrowheads="1"/>
          </p:cNvSpPr>
          <p:nvPr/>
        </p:nvSpPr>
        <p:spPr bwMode="auto">
          <a:xfrm>
            <a:off x="4520088" y="2016919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299" name="Text Box 262"/>
          <p:cNvSpPr txBox="1">
            <a:spLocks noChangeArrowheads="1"/>
          </p:cNvSpPr>
          <p:nvPr/>
        </p:nvSpPr>
        <p:spPr bwMode="auto">
          <a:xfrm>
            <a:off x="4520088" y="1483519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300" name="Text Box 263"/>
          <p:cNvSpPr txBox="1">
            <a:spLocks noChangeArrowheads="1"/>
          </p:cNvSpPr>
          <p:nvPr/>
        </p:nvSpPr>
        <p:spPr bwMode="auto">
          <a:xfrm>
            <a:off x="4529613" y="4131469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01" name="Text Box 264"/>
          <p:cNvSpPr txBox="1">
            <a:spLocks noChangeArrowheads="1"/>
          </p:cNvSpPr>
          <p:nvPr/>
        </p:nvSpPr>
        <p:spPr bwMode="auto">
          <a:xfrm>
            <a:off x="4529613" y="3607594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02" name="Text Box 265"/>
          <p:cNvSpPr txBox="1">
            <a:spLocks noChangeArrowheads="1"/>
          </p:cNvSpPr>
          <p:nvPr/>
        </p:nvSpPr>
        <p:spPr bwMode="auto">
          <a:xfrm>
            <a:off x="4539138" y="3074194"/>
            <a:ext cx="48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906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val 160"/>
          <p:cNvSpPr>
            <a:spLocks noChangeArrowheads="1"/>
          </p:cNvSpPr>
          <p:nvPr/>
        </p:nvSpPr>
        <p:spPr bwMode="auto">
          <a:xfrm flipH="1">
            <a:off x="4839716" y="4694492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876877"/>
            <a:ext cx="4253918" cy="61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19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total fixed costs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are flat </a:t>
            </a:r>
            <a:br>
              <a:rPr lang="en-US" sz="1900" dirty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– they are constant at all output levels.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 Box 10"/>
          <p:cNvSpPr txBox="1">
            <a:spLocks noChangeArrowheads="1"/>
          </p:cNvSpPr>
          <p:nvPr/>
        </p:nvSpPr>
        <p:spPr bwMode="auto">
          <a:xfrm>
            <a:off x="70065" y="1440757"/>
            <a:ext cx="4253918" cy="61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19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 variable costs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as more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variable inputs are utilized.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66888" y="3145917"/>
            <a:ext cx="4019915" cy="2415653"/>
            <a:chOff x="166888" y="3511677"/>
            <a:chExt cx="4019915" cy="2415653"/>
          </a:xfrm>
        </p:grpSpPr>
        <p:sp>
          <p:nvSpPr>
            <p:cNvPr id="127" name="Rectangle 3"/>
            <p:cNvSpPr>
              <a:spLocks noChangeArrowheads="1"/>
            </p:cNvSpPr>
            <p:nvPr/>
          </p:nvSpPr>
          <p:spPr bwMode="auto">
            <a:xfrm>
              <a:off x="166888" y="3511677"/>
              <a:ext cx="4019915" cy="24156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Line 7"/>
            <p:cNvSpPr>
              <a:spLocks noChangeShapeType="1"/>
            </p:cNvSpPr>
            <p:nvPr/>
          </p:nvSpPr>
          <p:spPr bwMode="auto">
            <a:xfrm>
              <a:off x="290395" y="4040950"/>
              <a:ext cx="377452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5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Short Run Total Cost Curves</a:t>
            </a:r>
          </a:p>
        </p:txBody>
      </p:sp>
      <p:grpSp>
        <p:nvGrpSpPr>
          <p:cNvPr id="75" name="Group 154"/>
          <p:cNvGrpSpPr>
            <a:grpSpLocks/>
          </p:cNvGrpSpPr>
          <p:nvPr/>
        </p:nvGrpSpPr>
        <p:grpSpPr bwMode="auto">
          <a:xfrm>
            <a:off x="4928616" y="4397634"/>
            <a:ext cx="3913188" cy="369888"/>
            <a:chOff x="3168" y="2605"/>
            <a:chExt cx="2465" cy="233"/>
          </a:xfrm>
        </p:grpSpPr>
        <p:sp>
          <p:nvSpPr>
            <p:cNvPr id="76" name="Line 3"/>
            <p:cNvSpPr>
              <a:spLocks noChangeShapeType="1"/>
            </p:cNvSpPr>
            <p:nvPr/>
          </p:nvSpPr>
          <p:spPr bwMode="auto">
            <a:xfrm>
              <a:off x="3168" y="2820"/>
              <a:ext cx="2256" cy="0"/>
            </a:xfrm>
            <a:prstGeom prst="line">
              <a:avLst/>
            </a:prstGeom>
            <a:noFill/>
            <a:ln w="76200">
              <a:solidFill>
                <a:srgbClr val="D46500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 Box 4"/>
            <p:cNvSpPr txBox="1">
              <a:spLocks noChangeArrowheads="1"/>
            </p:cNvSpPr>
            <p:nvPr/>
          </p:nvSpPr>
          <p:spPr bwMode="auto">
            <a:xfrm>
              <a:off x="5234" y="2605"/>
              <a:ext cx="399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solidFill>
                    <a:srgbClr val="D46500"/>
                  </a:solidFill>
                  <a:latin typeface="Times New Roman" pitchFamily="18" charset="0"/>
                  <a:cs typeface="Times New Roman" pitchFamily="18" charset="0"/>
                </a:rPr>
                <a:t>TFC</a:t>
              </a:r>
              <a:endParaRPr kumimoji="0" lang="en-US" b="1" dirty="0">
                <a:solidFill>
                  <a:srgbClr val="D465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8" name="Group 158"/>
          <p:cNvGrpSpPr>
            <a:grpSpLocks/>
          </p:cNvGrpSpPr>
          <p:nvPr/>
        </p:nvGrpSpPr>
        <p:grpSpPr bwMode="auto">
          <a:xfrm>
            <a:off x="4903217" y="1144842"/>
            <a:ext cx="3713163" cy="3568700"/>
            <a:chOff x="3152" y="556"/>
            <a:chExt cx="2339" cy="2248"/>
          </a:xfrm>
        </p:grpSpPr>
        <p:sp>
          <p:nvSpPr>
            <p:cNvPr id="79" name="Freeform 7"/>
            <p:cNvSpPr>
              <a:spLocks/>
            </p:cNvSpPr>
            <p:nvPr/>
          </p:nvSpPr>
          <p:spPr bwMode="auto">
            <a:xfrm>
              <a:off x="3152" y="789"/>
              <a:ext cx="2172" cy="2015"/>
            </a:xfrm>
            <a:custGeom>
              <a:avLst/>
              <a:gdLst/>
              <a:ahLst/>
              <a:cxnLst>
                <a:cxn ang="0">
                  <a:pos x="0" y="2256"/>
                </a:cxn>
                <a:cxn ang="0">
                  <a:pos x="144" y="2160"/>
                </a:cxn>
                <a:cxn ang="0">
                  <a:pos x="336" y="2064"/>
                </a:cxn>
                <a:cxn ang="0">
                  <a:pos x="528" y="1968"/>
                </a:cxn>
                <a:cxn ang="0">
                  <a:pos x="768" y="1872"/>
                </a:cxn>
                <a:cxn ang="0">
                  <a:pos x="960" y="1776"/>
                </a:cxn>
                <a:cxn ang="0">
                  <a:pos x="1200" y="1632"/>
                </a:cxn>
                <a:cxn ang="0">
                  <a:pos x="1344" y="1536"/>
                </a:cxn>
                <a:cxn ang="0">
                  <a:pos x="1632" y="1248"/>
                </a:cxn>
                <a:cxn ang="0">
                  <a:pos x="1824" y="960"/>
                </a:cxn>
                <a:cxn ang="0">
                  <a:pos x="2016" y="576"/>
                </a:cxn>
                <a:cxn ang="0">
                  <a:pos x="2256" y="0"/>
                </a:cxn>
              </a:cxnLst>
              <a:rect l="0" t="0" r="r" b="b"/>
              <a:pathLst>
                <a:path w="2256" h="2256">
                  <a:moveTo>
                    <a:pt x="0" y="2256"/>
                  </a:moveTo>
                  <a:cubicBezTo>
                    <a:pt x="44" y="2224"/>
                    <a:pt x="88" y="2192"/>
                    <a:pt x="144" y="2160"/>
                  </a:cubicBezTo>
                  <a:cubicBezTo>
                    <a:pt x="200" y="2128"/>
                    <a:pt x="272" y="2096"/>
                    <a:pt x="336" y="2064"/>
                  </a:cubicBezTo>
                  <a:cubicBezTo>
                    <a:pt x="400" y="2032"/>
                    <a:pt x="456" y="2000"/>
                    <a:pt x="528" y="1968"/>
                  </a:cubicBezTo>
                  <a:cubicBezTo>
                    <a:pt x="600" y="1936"/>
                    <a:pt x="696" y="1904"/>
                    <a:pt x="768" y="1872"/>
                  </a:cubicBezTo>
                  <a:cubicBezTo>
                    <a:pt x="840" y="1840"/>
                    <a:pt x="888" y="1816"/>
                    <a:pt x="960" y="1776"/>
                  </a:cubicBezTo>
                  <a:cubicBezTo>
                    <a:pt x="1032" y="1736"/>
                    <a:pt x="1136" y="1672"/>
                    <a:pt x="1200" y="1632"/>
                  </a:cubicBezTo>
                  <a:cubicBezTo>
                    <a:pt x="1264" y="1592"/>
                    <a:pt x="1272" y="1600"/>
                    <a:pt x="1344" y="1536"/>
                  </a:cubicBezTo>
                  <a:cubicBezTo>
                    <a:pt x="1416" y="1472"/>
                    <a:pt x="1552" y="1344"/>
                    <a:pt x="1632" y="1248"/>
                  </a:cubicBezTo>
                  <a:cubicBezTo>
                    <a:pt x="1712" y="1152"/>
                    <a:pt x="1760" y="1072"/>
                    <a:pt x="1824" y="960"/>
                  </a:cubicBezTo>
                  <a:cubicBezTo>
                    <a:pt x="1888" y="848"/>
                    <a:pt x="1944" y="736"/>
                    <a:pt x="2016" y="576"/>
                  </a:cubicBezTo>
                  <a:cubicBezTo>
                    <a:pt x="2088" y="416"/>
                    <a:pt x="2172" y="208"/>
                    <a:pt x="2256" y="0"/>
                  </a:cubicBezTo>
                </a:path>
              </a:pathLst>
            </a:custGeom>
            <a:noFill/>
            <a:ln w="76200" cap="flat" cmpd="sng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 Box 19"/>
            <p:cNvSpPr txBox="1">
              <a:spLocks noChangeArrowheads="1"/>
            </p:cNvSpPr>
            <p:nvPr/>
          </p:nvSpPr>
          <p:spPr bwMode="auto">
            <a:xfrm>
              <a:off x="5189" y="556"/>
              <a:ext cx="302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TC</a:t>
              </a:r>
              <a:endParaRPr kumimoji="0" lang="en-US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1" name="Group 156"/>
          <p:cNvGrpSpPr>
            <a:grpSpLocks/>
          </p:cNvGrpSpPr>
          <p:nvPr/>
        </p:nvGrpSpPr>
        <p:grpSpPr bwMode="auto">
          <a:xfrm>
            <a:off x="4890516" y="1613154"/>
            <a:ext cx="4044950" cy="3944938"/>
            <a:chOff x="3144" y="851"/>
            <a:chExt cx="2548" cy="2485"/>
          </a:xfrm>
        </p:grpSpPr>
        <p:sp>
          <p:nvSpPr>
            <p:cNvPr id="82" name="Freeform 21"/>
            <p:cNvSpPr>
              <a:spLocks/>
            </p:cNvSpPr>
            <p:nvPr/>
          </p:nvSpPr>
          <p:spPr bwMode="auto">
            <a:xfrm>
              <a:off x="3144" y="1073"/>
              <a:ext cx="2312" cy="2263"/>
            </a:xfrm>
            <a:custGeom>
              <a:avLst/>
              <a:gdLst/>
              <a:ahLst/>
              <a:cxnLst>
                <a:cxn ang="0">
                  <a:pos x="0" y="2256"/>
                </a:cxn>
                <a:cxn ang="0">
                  <a:pos x="144" y="2160"/>
                </a:cxn>
                <a:cxn ang="0">
                  <a:pos x="336" y="2064"/>
                </a:cxn>
                <a:cxn ang="0">
                  <a:pos x="528" y="1968"/>
                </a:cxn>
                <a:cxn ang="0">
                  <a:pos x="768" y="1872"/>
                </a:cxn>
                <a:cxn ang="0">
                  <a:pos x="960" y="1776"/>
                </a:cxn>
                <a:cxn ang="0">
                  <a:pos x="1200" y="1632"/>
                </a:cxn>
                <a:cxn ang="0">
                  <a:pos x="1344" y="1536"/>
                </a:cxn>
                <a:cxn ang="0">
                  <a:pos x="1632" y="1248"/>
                </a:cxn>
                <a:cxn ang="0">
                  <a:pos x="1824" y="960"/>
                </a:cxn>
                <a:cxn ang="0">
                  <a:pos x="2016" y="576"/>
                </a:cxn>
                <a:cxn ang="0">
                  <a:pos x="2256" y="0"/>
                </a:cxn>
              </a:cxnLst>
              <a:rect l="0" t="0" r="r" b="b"/>
              <a:pathLst>
                <a:path w="2256" h="2256">
                  <a:moveTo>
                    <a:pt x="0" y="2256"/>
                  </a:moveTo>
                  <a:cubicBezTo>
                    <a:pt x="44" y="2224"/>
                    <a:pt x="88" y="2192"/>
                    <a:pt x="144" y="2160"/>
                  </a:cubicBezTo>
                  <a:cubicBezTo>
                    <a:pt x="200" y="2128"/>
                    <a:pt x="272" y="2096"/>
                    <a:pt x="336" y="2064"/>
                  </a:cubicBezTo>
                  <a:cubicBezTo>
                    <a:pt x="400" y="2032"/>
                    <a:pt x="456" y="2000"/>
                    <a:pt x="528" y="1968"/>
                  </a:cubicBezTo>
                  <a:cubicBezTo>
                    <a:pt x="600" y="1936"/>
                    <a:pt x="696" y="1904"/>
                    <a:pt x="768" y="1872"/>
                  </a:cubicBezTo>
                  <a:cubicBezTo>
                    <a:pt x="840" y="1840"/>
                    <a:pt x="888" y="1816"/>
                    <a:pt x="960" y="1776"/>
                  </a:cubicBezTo>
                  <a:cubicBezTo>
                    <a:pt x="1032" y="1736"/>
                    <a:pt x="1136" y="1672"/>
                    <a:pt x="1200" y="1632"/>
                  </a:cubicBezTo>
                  <a:cubicBezTo>
                    <a:pt x="1264" y="1592"/>
                    <a:pt x="1272" y="1600"/>
                    <a:pt x="1344" y="1536"/>
                  </a:cubicBezTo>
                  <a:cubicBezTo>
                    <a:pt x="1416" y="1472"/>
                    <a:pt x="1552" y="1344"/>
                    <a:pt x="1632" y="1248"/>
                  </a:cubicBezTo>
                  <a:cubicBezTo>
                    <a:pt x="1712" y="1152"/>
                    <a:pt x="1760" y="1072"/>
                    <a:pt x="1824" y="960"/>
                  </a:cubicBezTo>
                  <a:cubicBezTo>
                    <a:pt x="1888" y="848"/>
                    <a:pt x="1944" y="736"/>
                    <a:pt x="2016" y="576"/>
                  </a:cubicBezTo>
                  <a:cubicBezTo>
                    <a:pt x="2088" y="416"/>
                    <a:pt x="2172" y="208"/>
                    <a:pt x="2256" y="0"/>
                  </a:cubicBezTo>
                </a:path>
              </a:pathLst>
            </a:custGeom>
            <a:noFill/>
            <a:ln w="76200" cap="flat" cmpd="sng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Text Box 22"/>
            <p:cNvSpPr txBox="1">
              <a:spLocks noChangeArrowheads="1"/>
            </p:cNvSpPr>
            <p:nvPr/>
          </p:nvSpPr>
          <p:spPr bwMode="auto">
            <a:xfrm>
              <a:off x="5293" y="851"/>
              <a:ext cx="399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TVC</a:t>
              </a:r>
              <a:endParaRPr kumimoji="0" lang="en-US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4" name="Line 26"/>
          <p:cNvSpPr>
            <a:spLocks noChangeShapeType="1"/>
          </p:cNvSpPr>
          <p:nvPr/>
        </p:nvSpPr>
        <p:spPr bwMode="auto">
          <a:xfrm>
            <a:off x="4877816" y="1706817"/>
            <a:ext cx="1588" cy="3879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27"/>
          <p:cNvSpPr txBox="1">
            <a:spLocks noChangeArrowheads="1"/>
          </p:cNvSpPr>
          <p:nvPr/>
        </p:nvSpPr>
        <p:spPr bwMode="auto">
          <a:xfrm>
            <a:off x="4467860" y="1238021"/>
            <a:ext cx="838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b="0" dirty="0">
                <a:latin typeface="Times New Roman" pitchFamily="18" charset="0"/>
                <a:cs typeface="Times New Roman" pitchFamily="18" charset="0"/>
              </a:rPr>
              <a:t>Total</a:t>
            </a:r>
            <a:br>
              <a:rPr kumimoji="0" lang="en-US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b="0" dirty="0">
                <a:latin typeface="Times New Roman" pitchFamily="18" charset="0"/>
                <a:cs typeface="Times New Roman" pitchFamily="18" charset="0"/>
              </a:rPr>
              <a:t>costs</a:t>
            </a:r>
            <a:endParaRPr kumimoji="0" lang="en-US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 Box 28"/>
          <p:cNvSpPr txBox="1">
            <a:spLocks noChangeArrowheads="1"/>
          </p:cNvSpPr>
          <p:nvPr/>
        </p:nvSpPr>
        <p:spPr bwMode="auto">
          <a:xfrm>
            <a:off x="6023991" y="5566029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7" name="Text Box 29"/>
          <p:cNvSpPr txBox="1">
            <a:spLocks noChangeArrowheads="1"/>
          </p:cNvSpPr>
          <p:nvPr/>
        </p:nvSpPr>
        <p:spPr bwMode="auto">
          <a:xfrm>
            <a:off x="5369941" y="5559679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8" name="Text Box 31"/>
          <p:cNvSpPr txBox="1">
            <a:spLocks noChangeArrowheads="1"/>
          </p:cNvSpPr>
          <p:nvPr/>
        </p:nvSpPr>
        <p:spPr bwMode="auto">
          <a:xfrm>
            <a:off x="4192016" y="4627817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50</a:t>
            </a:r>
            <a:endParaRPr kumimoji="0"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 Box 32"/>
          <p:cNvSpPr txBox="1">
            <a:spLocks noChangeArrowheads="1"/>
          </p:cNvSpPr>
          <p:nvPr/>
        </p:nvSpPr>
        <p:spPr bwMode="auto">
          <a:xfrm>
            <a:off x="4192016" y="3713417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 Box 33"/>
          <p:cNvSpPr txBox="1">
            <a:spLocks noChangeArrowheads="1"/>
          </p:cNvSpPr>
          <p:nvPr/>
        </p:nvSpPr>
        <p:spPr bwMode="auto">
          <a:xfrm>
            <a:off x="4192016" y="2881567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150</a:t>
            </a:r>
            <a:endParaRPr kumimoji="0"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34"/>
          <p:cNvSpPr txBox="1">
            <a:spLocks noChangeArrowheads="1"/>
          </p:cNvSpPr>
          <p:nvPr/>
        </p:nvSpPr>
        <p:spPr bwMode="auto">
          <a:xfrm>
            <a:off x="4192016" y="2043367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200</a:t>
            </a:r>
            <a:endParaRPr kumimoji="0"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Line 35"/>
          <p:cNvSpPr>
            <a:spLocks noChangeShapeType="1"/>
          </p:cNvSpPr>
          <p:nvPr/>
        </p:nvSpPr>
        <p:spPr bwMode="auto">
          <a:xfrm>
            <a:off x="4877816" y="5588254"/>
            <a:ext cx="332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36"/>
          <p:cNvSpPr txBox="1">
            <a:spLocks noChangeArrowheads="1"/>
          </p:cNvSpPr>
          <p:nvPr/>
        </p:nvSpPr>
        <p:spPr bwMode="auto">
          <a:xfrm>
            <a:off x="6690741" y="5572379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5" name="Text Box 37"/>
          <p:cNvSpPr txBox="1">
            <a:spLocks noChangeArrowheads="1"/>
          </p:cNvSpPr>
          <p:nvPr/>
        </p:nvSpPr>
        <p:spPr bwMode="auto">
          <a:xfrm>
            <a:off x="7357491" y="5569204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96" name="Text Box 40"/>
          <p:cNvSpPr txBox="1">
            <a:spLocks noChangeArrowheads="1"/>
          </p:cNvSpPr>
          <p:nvPr/>
        </p:nvSpPr>
        <p:spPr bwMode="auto">
          <a:xfrm>
            <a:off x="7948041" y="5572379"/>
            <a:ext cx="511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 b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97" name="Text Box 69"/>
          <p:cNvSpPr txBox="1">
            <a:spLocks noChangeArrowheads="1"/>
          </p:cNvSpPr>
          <p:nvPr/>
        </p:nvSpPr>
        <p:spPr bwMode="auto">
          <a:xfrm>
            <a:off x="8149209" y="5437061"/>
            <a:ext cx="8382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b="0" dirty="0">
                <a:latin typeface="Times New Roman" pitchFamily="18" charset="0"/>
                <a:cs typeface="Times New Roman" pitchFamily="18" charset="0"/>
              </a:rPr>
              <a:t>Output</a:t>
            </a:r>
            <a:endParaRPr kumimoji="0" lang="en-US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Oval 112"/>
          <p:cNvSpPr>
            <a:spLocks noChangeArrowheads="1"/>
          </p:cNvSpPr>
          <p:nvPr/>
        </p:nvSpPr>
        <p:spPr bwMode="auto">
          <a:xfrm flipH="1">
            <a:off x="5468366" y="5145342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Oval 114"/>
          <p:cNvSpPr>
            <a:spLocks noChangeArrowheads="1"/>
          </p:cNvSpPr>
          <p:nvPr/>
        </p:nvSpPr>
        <p:spPr bwMode="auto">
          <a:xfrm flipH="1">
            <a:off x="6119241" y="4872292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Oval 116"/>
          <p:cNvSpPr>
            <a:spLocks noChangeArrowheads="1"/>
          </p:cNvSpPr>
          <p:nvPr/>
        </p:nvSpPr>
        <p:spPr bwMode="auto">
          <a:xfrm flipH="1">
            <a:off x="6789166" y="4500817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Oval 118"/>
          <p:cNvSpPr>
            <a:spLocks noChangeArrowheads="1"/>
          </p:cNvSpPr>
          <p:nvPr/>
        </p:nvSpPr>
        <p:spPr bwMode="auto">
          <a:xfrm flipH="1">
            <a:off x="7414641" y="3957892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Oval 120"/>
          <p:cNvSpPr>
            <a:spLocks noChangeArrowheads="1"/>
          </p:cNvSpPr>
          <p:nvPr/>
        </p:nvSpPr>
        <p:spPr bwMode="auto">
          <a:xfrm flipH="1">
            <a:off x="8043291" y="2989517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Line 131"/>
          <p:cNvSpPr>
            <a:spLocks noChangeShapeType="1"/>
          </p:cNvSpPr>
          <p:nvPr/>
        </p:nvSpPr>
        <p:spPr bwMode="auto">
          <a:xfrm>
            <a:off x="4887341" y="2243392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Line 134"/>
          <p:cNvSpPr>
            <a:spLocks noChangeShapeType="1"/>
          </p:cNvSpPr>
          <p:nvPr/>
        </p:nvSpPr>
        <p:spPr bwMode="auto">
          <a:xfrm>
            <a:off x="4887341" y="3078417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Line 135"/>
          <p:cNvSpPr>
            <a:spLocks noChangeShapeType="1"/>
          </p:cNvSpPr>
          <p:nvPr/>
        </p:nvSpPr>
        <p:spPr bwMode="auto">
          <a:xfrm>
            <a:off x="4887341" y="3915029"/>
            <a:ext cx="7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Line 145"/>
          <p:cNvSpPr>
            <a:spLocks noChangeShapeType="1"/>
          </p:cNvSpPr>
          <p:nvPr/>
        </p:nvSpPr>
        <p:spPr bwMode="auto">
          <a:xfrm>
            <a:off x="6182741" y="5491417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Line 146"/>
          <p:cNvSpPr>
            <a:spLocks noChangeShapeType="1"/>
          </p:cNvSpPr>
          <p:nvPr/>
        </p:nvSpPr>
        <p:spPr bwMode="auto">
          <a:xfrm>
            <a:off x="8138541" y="5491417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Line 147"/>
          <p:cNvSpPr>
            <a:spLocks noChangeShapeType="1"/>
          </p:cNvSpPr>
          <p:nvPr/>
        </p:nvSpPr>
        <p:spPr bwMode="auto">
          <a:xfrm>
            <a:off x="7486079" y="5491417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Line 148"/>
          <p:cNvSpPr>
            <a:spLocks noChangeShapeType="1"/>
          </p:cNvSpPr>
          <p:nvPr/>
        </p:nvSpPr>
        <p:spPr bwMode="auto">
          <a:xfrm>
            <a:off x="6835204" y="5491417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Line 150"/>
          <p:cNvSpPr>
            <a:spLocks noChangeShapeType="1"/>
          </p:cNvSpPr>
          <p:nvPr/>
        </p:nvSpPr>
        <p:spPr bwMode="auto">
          <a:xfrm>
            <a:off x="5531866" y="5491417"/>
            <a:ext cx="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1" name="Group 157"/>
          <p:cNvGrpSpPr>
            <a:grpSpLocks/>
          </p:cNvGrpSpPr>
          <p:nvPr/>
        </p:nvGrpSpPr>
        <p:grpSpPr bwMode="auto">
          <a:xfrm>
            <a:off x="4839716" y="4681792"/>
            <a:ext cx="3357563" cy="138112"/>
            <a:chOff x="3112" y="2784"/>
            <a:chExt cx="2115" cy="87"/>
          </a:xfrm>
        </p:grpSpPr>
        <p:sp>
          <p:nvSpPr>
            <p:cNvPr id="112" name="Oval 102"/>
            <p:cNvSpPr>
              <a:spLocks noChangeArrowheads="1"/>
            </p:cNvSpPr>
            <p:nvPr/>
          </p:nvSpPr>
          <p:spPr bwMode="auto">
            <a:xfrm flipH="1">
              <a:off x="3510" y="2790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Oval 104"/>
            <p:cNvSpPr>
              <a:spLocks noChangeArrowheads="1"/>
            </p:cNvSpPr>
            <p:nvPr/>
          </p:nvSpPr>
          <p:spPr bwMode="auto">
            <a:xfrm flipH="1">
              <a:off x="3912" y="2790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Oval 106"/>
            <p:cNvSpPr>
              <a:spLocks noChangeArrowheads="1"/>
            </p:cNvSpPr>
            <p:nvPr/>
          </p:nvSpPr>
          <p:spPr bwMode="auto">
            <a:xfrm flipH="1">
              <a:off x="4340" y="2784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Oval 108"/>
            <p:cNvSpPr>
              <a:spLocks noChangeArrowheads="1"/>
            </p:cNvSpPr>
            <p:nvPr/>
          </p:nvSpPr>
          <p:spPr bwMode="auto">
            <a:xfrm flipH="1">
              <a:off x="4744" y="2796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Oval 110"/>
            <p:cNvSpPr>
              <a:spLocks noChangeArrowheads="1"/>
            </p:cNvSpPr>
            <p:nvPr/>
          </p:nvSpPr>
          <p:spPr bwMode="auto">
            <a:xfrm flipH="1">
              <a:off x="5152" y="2788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Oval 68"/>
            <p:cNvSpPr>
              <a:spLocks noChangeArrowheads="1"/>
            </p:cNvSpPr>
            <p:nvPr/>
          </p:nvSpPr>
          <p:spPr bwMode="auto">
            <a:xfrm flipH="1">
              <a:off x="3112" y="2796"/>
              <a:ext cx="75" cy="7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8" name="Oval 155"/>
          <p:cNvSpPr>
            <a:spLocks noChangeArrowheads="1"/>
          </p:cNvSpPr>
          <p:nvPr/>
        </p:nvSpPr>
        <p:spPr bwMode="auto">
          <a:xfrm flipH="1">
            <a:off x="4842891" y="5508879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Oval 9"/>
          <p:cNvSpPr>
            <a:spLocks noChangeArrowheads="1"/>
          </p:cNvSpPr>
          <p:nvPr/>
        </p:nvSpPr>
        <p:spPr bwMode="auto">
          <a:xfrm flipH="1">
            <a:off x="5468366" y="4323017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Oval 11"/>
          <p:cNvSpPr>
            <a:spLocks noChangeArrowheads="1"/>
          </p:cNvSpPr>
          <p:nvPr/>
        </p:nvSpPr>
        <p:spPr bwMode="auto">
          <a:xfrm flipH="1">
            <a:off x="6109716" y="4059492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Oval 13"/>
          <p:cNvSpPr>
            <a:spLocks noChangeArrowheads="1"/>
          </p:cNvSpPr>
          <p:nvPr/>
        </p:nvSpPr>
        <p:spPr bwMode="auto">
          <a:xfrm flipH="1">
            <a:off x="6789166" y="3691192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Oval 15"/>
          <p:cNvSpPr>
            <a:spLocks noChangeArrowheads="1"/>
          </p:cNvSpPr>
          <p:nvPr/>
        </p:nvSpPr>
        <p:spPr bwMode="auto">
          <a:xfrm flipH="1">
            <a:off x="7443216" y="3126042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Oval 17"/>
          <p:cNvSpPr>
            <a:spLocks noChangeArrowheads="1"/>
          </p:cNvSpPr>
          <p:nvPr/>
        </p:nvSpPr>
        <p:spPr bwMode="auto">
          <a:xfrm flipH="1">
            <a:off x="8030591" y="2062417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 Box 10"/>
          <p:cNvSpPr txBox="1">
            <a:spLocks noChangeArrowheads="1"/>
          </p:cNvSpPr>
          <p:nvPr/>
        </p:nvSpPr>
        <p:spPr bwMode="auto">
          <a:xfrm>
            <a:off x="76160" y="1968061"/>
            <a:ext cx="4322103" cy="88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19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 costs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are the combination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9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TVC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9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TFC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they are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everywhere positive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increase sharply with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output.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Text Box 24"/>
          <p:cNvSpPr txBox="1">
            <a:spLocks noChangeArrowheads="1"/>
          </p:cNvSpPr>
          <p:nvPr/>
        </p:nvSpPr>
        <p:spPr bwMode="auto">
          <a:xfrm>
            <a:off x="282575" y="371125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0</a:t>
            </a:r>
          </a:p>
        </p:txBody>
      </p:sp>
      <p:sp>
        <p:nvSpPr>
          <p:cNvPr id="196" name="Text Box 41"/>
          <p:cNvSpPr txBox="1">
            <a:spLocks noChangeArrowheads="1"/>
          </p:cNvSpPr>
          <p:nvPr/>
        </p:nvSpPr>
        <p:spPr bwMode="auto">
          <a:xfrm>
            <a:off x="3362066" y="3299282"/>
            <a:ext cx="513281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endParaRPr kumimoji="0" lang="en-US" sz="16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Text Box 42"/>
          <p:cNvSpPr txBox="1">
            <a:spLocks noChangeArrowheads="1"/>
          </p:cNvSpPr>
          <p:nvPr/>
        </p:nvSpPr>
        <p:spPr bwMode="auto">
          <a:xfrm>
            <a:off x="2201325" y="3299282"/>
            <a:ext cx="655949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TVC</a:t>
            </a:r>
            <a:endParaRPr kumimoji="0" lang="en-US" sz="16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Text Box 43"/>
          <p:cNvSpPr txBox="1">
            <a:spLocks noChangeArrowheads="1"/>
          </p:cNvSpPr>
          <p:nvPr/>
        </p:nvSpPr>
        <p:spPr bwMode="auto">
          <a:xfrm>
            <a:off x="1106744" y="3314671"/>
            <a:ext cx="655949" cy="30777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TFC</a:t>
            </a:r>
          </a:p>
        </p:txBody>
      </p:sp>
      <p:sp>
        <p:nvSpPr>
          <p:cNvPr id="199" name="Text Box 44"/>
          <p:cNvSpPr txBox="1">
            <a:spLocks noChangeArrowheads="1"/>
          </p:cNvSpPr>
          <p:nvPr/>
        </p:nvSpPr>
        <p:spPr bwMode="auto">
          <a:xfrm>
            <a:off x="180885" y="3179445"/>
            <a:ext cx="806632" cy="437043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sz="16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br>
              <a:rPr kumimoji="0" lang="en-US" sz="16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 day</a:t>
            </a:r>
          </a:p>
        </p:txBody>
      </p:sp>
      <p:sp>
        <p:nvSpPr>
          <p:cNvPr id="200" name="Text Box 46"/>
          <p:cNvSpPr txBox="1">
            <a:spLocks noChangeArrowheads="1"/>
          </p:cNvSpPr>
          <p:nvPr/>
        </p:nvSpPr>
        <p:spPr bwMode="auto">
          <a:xfrm>
            <a:off x="282575" y="400335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2</a:t>
            </a:r>
          </a:p>
        </p:txBody>
      </p:sp>
      <p:sp>
        <p:nvSpPr>
          <p:cNvPr id="201" name="Text Box 48"/>
          <p:cNvSpPr txBox="1">
            <a:spLocks noChangeArrowheads="1"/>
          </p:cNvSpPr>
          <p:nvPr/>
        </p:nvSpPr>
        <p:spPr bwMode="auto">
          <a:xfrm>
            <a:off x="282575" y="430815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4</a:t>
            </a:r>
          </a:p>
        </p:txBody>
      </p:sp>
      <p:sp>
        <p:nvSpPr>
          <p:cNvPr id="202" name="Text Box 50"/>
          <p:cNvSpPr txBox="1">
            <a:spLocks noChangeArrowheads="1"/>
          </p:cNvSpPr>
          <p:nvPr/>
        </p:nvSpPr>
        <p:spPr bwMode="auto">
          <a:xfrm>
            <a:off x="282575" y="461295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6</a:t>
            </a:r>
          </a:p>
        </p:txBody>
      </p:sp>
      <p:sp>
        <p:nvSpPr>
          <p:cNvPr id="203" name="Text Box 52"/>
          <p:cNvSpPr txBox="1">
            <a:spLocks noChangeArrowheads="1"/>
          </p:cNvSpPr>
          <p:nvPr/>
        </p:nvSpPr>
        <p:spPr bwMode="auto">
          <a:xfrm>
            <a:off x="282575" y="489870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8</a:t>
            </a:r>
          </a:p>
        </p:txBody>
      </p:sp>
      <p:sp>
        <p:nvSpPr>
          <p:cNvPr id="204" name="Text Box 54"/>
          <p:cNvSpPr txBox="1">
            <a:spLocks noChangeArrowheads="1"/>
          </p:cNvSpPr>
          <p:nvPr/>
        </p:nvSpPr>
        <p:spPr bwMode="auto">
          <a:xfrm>
            <a:off x="155575" y="5193983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10</a:t>
            </a:r>
          </a:p>
        </p:txBody>
      </p:sp>
      <p:sp>
        <p:nvSpPr>
          <p:cNvPr id="205" name="Text Box 55"/>
          <p:cNvSpPr txBox="1">
            <a:spLocks noChangeArrowheads="1"/>
          </p:cNvSpPr>
          <p:nvPr/>
        </p:nvSpPr>
        <p:spPr bwMode="auto">
          <a:xfrm>
            <a:off x="2376107" y="3711258"/>
            <a:ext cx="666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06" name="Text Box 57"/>
          <p:cNvSpPr txBox="1">
            <a:spLocks noChangeArrowheads="1"/>
          </p:cNvSpPr>
          <p:nvPr/>
        </p:nvSpPr>
        <p:spPr bwMode="auto">
          <a:xfrm>
            <a:off x="2322132" y="400335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07" name="Text Box 59"/>
          <p:cNvSpPr txBox="1">
            <a:spLocks noChangeArrowheads="1"/>
          </p:cNvSpPr>
          <p:nvPr/>
        </p:nvSpPr>
        <p:spPr bwMode="auto">
          <a:xfrm>
            <a:off x="2315782" y="430815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208" name="Text Box 61"/>
          <p:cNvSpPr txBox="1">
            <a:spLocks noChangeArrowheads="1"/>
          </p:cNvSpPr>
          <p:nvPr/>
        </p:nvSpPr>
        <p:spPr bwMode="auto">
          <a:xfrm>
            <a:off x="2206308" y="461295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64</a:t>
            </a:r>
          </a:p>
        </p:txBody>
      </p:sp>
      <p:sp>
        <p:nvSpPr>
          <p:cNvPr id="209" name="Text Box 63"/>
          <p:cNvSpPr txBox="1">
            <a:spLocks noChangeArrowheads="1"/>
          </p:cNvSpPr>
          <p:nvPr/>
        </p:nvSpPr>
        <p:spPr bwMode="auto">
          <a:xfrm>
            <a:off x="2212658" y="489870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98</a:t>
            </a:r>
          </a:p>
        </p:txBody>
      </p:sp>
      <p:sp>
        <p:nvSpPr>
          <p:cNvPr id="210" name="Text Box 65"/>
          <p:cNvSpPr txBox="1">
            <a:spLocks noChangeArrowheads="1"/>
          </p:cNvSpPr>
          <p:nvPr/>
        </p:nvSpPr>
        <p:spPr bwMode="auto">
          <a:xfrm>
            <a:off x="2225294" y="519398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152</a:t>
            </a:r>
          </a:p>
        </p:txBody>
      </p:sp>
      <p:sp>
        <p:nvSpPr>
          <p:cNvPr id="211" name="Text Box 71"/>
          <p:cNvSpPr txBox="1">
            <a:spLocks noChangeArrowheads="1"/>
          </p:cNvSpPr>
          <p:nvPr/>
        </p:nvSpPr>
        <p:spPr bwMode="auto">
          <a:xfrm>
            <a:off x="2930081" y="3268504"/>
            <a:ext cx="330540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12" name="Text Box 72"/>
          <p:cNvSpPr txBox="1">
            <a:spLocks noChangeArrowheads="1"/>
          </p:cNvSpPr>
          <p:nvPr/>
        </p:nvSpPr>
        <p:spPr bwMode="auto">
          <a:xfrm>
            <a:off x="1818386" y="3268504"/>
            <a:ext cx="330540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grpSp>
        <p:nvGrpSpPr>
          <p:cNvPr id="213" name="Group 152"/>
          <p:cNvGrpSpPr>
            <a:grpSpLocks/>
          </p:cNvGrpSpPr>
          <p:nvPr/>
        </p:nvGrpSpPr>
        <p:grpSpPr bwMode="auto">
          <a:xfrm>
            <a:off x="1226820" y="3711259"/>
            <a:ext cx="620713" cy="1852613"/>
            <a:chOff x="888" y="2236"/>
            <a:chExt cx="391" cy="1167"/>
          </a:xfrm>
        </p:grpSpPr>
        <p:sp>
          <p:nvSpPr>
            <p:cNvPr id="214" name="Text Box 38"/>
            <p:cNvSpPr txBox="1">
              <a:spLocks noChangeArrowheads="1"/>
            </p:cNvSpPr>
            <p:nvPr/>
          </p:nvSpPr>
          <p:spPr bwMode="auto">
            <a:xfrm>
              <a:off x="888" y="2236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</a:p>
          </p:txBody>
        </p:sp>
        <p:sp>
          <p:nvSpPr>
            <p:cNvPr id="215" name="Text Box 76"/>
            <p:cNvSpPr txBox="1">
              <a:spLocks noChangeArrowheads="1"/>
            </p:cNvSpPr>
            <p:nvPr/>
          </p:nvSpPr>
          <p:spPr bwMode="auto">
            <a:xfrm>
              <a:off x="895" y="2420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</a:p>
          </p:txBody>
        </p:sp>
        <p:sp>
          <p:nvSpPr>
            <p:cNvPr id="216" name="Text Box 78"/>
            <p:cNvSpPr txBox="1">
              <a:spLocks noChangeArrowheads="1"/>
            </p:cNvSpPr>
            <p:nvPr/>
          </p:nvSpPr>
          <p:spPr bwMode="auto">
            <a:xfrm>
              <a:off x="888" y="2612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</a:p>
          </p:txBody>
        </p:sp>
        <p:sp>
          <p:nvSpPr>
            <p:cNvPr id="217" name="Text Box 80"/>
            <p:cNvSpPr txBox="1">
              <a:spLocks noChangeArrowheads="1"/>
            </p:cNvSpPr>
            <p:nvPr/>
          </p:nvSpPr>
          <p:spPr bwMode="auto">
            <a:xfrm>
              <a:off x="895" y="2804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</a:p>
          </p:txBody>
        </p:sp>
        <p:sp>
          <p:nvSpPr>
            <p:cNvPr id="218" name="Text Box 82"/>
            <p:cNvSpPr txBox="1">
              <a:spLocks noChangeArrowheads="1"/>
            </p:cNvSpPr>
            <p:nvPr/>
          </p:nvSpPr>
          <p:spPr bwMode="auto">
            <a:xfrm>
              <a:off x="899" y="2984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</a:p>
          </p:txBody>
        </p:sp>
        <p:sp>
          <p:nvSpPr>
            <p:cNvPr id="219" name="Text Box 84"/>
            <p:cNvSpPr txBox="1">
              <a:spLocks noChangeArrowheads="1"/>
            </p:cNvSpPr>
            <p:nvPr/>
          </p:nvSpPr>
          <p:spPr bwMode="auto">
            <a:xfrm>
              <a:off x="895" y="3170"/>
              <a:ext cx="3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</a:p>
          </p:txBody>
        </p:sp>
      </p:grpSp>
      <p:sp>
        <p:nvSpPr>
          <p:cNvPr id="220" name="Text Box 87"/>
          <p:cNvSpPr txBox="1">
            <a:spLocks noChangeArrowheads="1"/>
          </p:cNvSpPr>
          <p:nvPr/>
        </p:nvSpPr>
        <p:spPr bwMode="auto">
          <a:xfrm>
            <a:off x="3127375" y="3711258"/>
            <a:ext cx="666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221" name="Text Box 89"/>
          <p:cNvSpPr txBox="1">
            <a:spLocks noChangeArrowheads="1"/>
          </p:cNvSpPr>
          <p:nvPr/>
        </p:nvSpPr>
        <p:spPr bwMode="auto">
          <a:xfrm>
            <a:off x="3398076" y="400335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75</a:t>
            </a:r>
          </a:p>
        </p:txBody>
      </p:sp>
      <p:sp>
        <p:nvSpPr>
          <p:cNvPr id="222" name="Text Box 91"/>
          <p:cNvSpPr txBox="1">
            <a:spLocks noChangeArrowheads="1"/>
          </p:cNvSpPr>
          <p:nvPr/>
        </p:nvSpPr>
        <p:spPr bwMode="auto">
          <a:xfrm>
            <a:off x="3391726" y="430815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92</a:t>
            </a:r>
          </a:p>
        </p:txBody>
      </p:sp>
      <p:sp>
        <p:nvSpPr>
          <p:cNvPr id="223" name="Text Box 93"/>
          <p:cNvSpPr txBox="1">
            <a:spLocks noChangeArrowheads="1"/>
          </p:cNvSpPr>
          <p:nvPr/>
        </p:nvSpPr>
        <p:spPr bwMode="auto">
          <a:xfrm>
            <a:off x="3297238" y="461295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114</a:t>
            </a:r>
          </a:p>
        </p:txBody>
      </p:sp>
      <p:sp>
        <p:nvSpPr>
          <p:cNvPr id="224" name="Text Box 95"/>
          <p:cNvSpPr txBox="1">
            <a:spLocks noChangeArrowheads="1"/>
          </p:cNvSpPr>
          <p:nvPr/>
        </p:nvSpPr>
        <p:spPr bwMode="auto">
          <a:xfrm>
            <a:off x="3303588" y="489870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148</a:t>
            </a:r>
          </a:p>
        </p:txBody>
      </p:sp>
      <p:sp>
        <p:nvSpPr>
          <p:cNvPr id="225" name="Text Box 97"/>
          <p:cNvSpPr txBox="1">
            <a:spLocks noChangeArrowheads="1"/>
          </p:cNvSpPr>
          <p:nvPr/>
        </p:nvSpPr>
        <p:spPr bwMode="auto">
          <a:xfrm>
            <a:off x="3300413" y="519398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</a:p>
        </p:txBody>
      </p:sp>
    </p:spTree>
    <p:extLst>
      <p:ext uri="{BB962C8B-B14F-4D97-AF65-F5344CB8AC3E}">
        <p14:creationId xmlns:p14="http://schemas.microsoft.com/office/powerpoint/2010/main" val="130751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500"/>
                            </p:stCondLst>
                            <p:childTnLst>
                              <p:par>
                                <p:cTn id="1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126" grpId="0" build="p"/>
      <p:bldP spid="99" grpId="0" animBg="1" autoUpdateAnimBg="0"/>
      <p:bldP spid="100" grpId="0" animBg="1" autoUpdateAnimBg="0"/>
      <p:bldP spid="101" grpId="0" animBg="1" autoUpdateAnimBg="0"/>
      <p:bldP spid="102" grpId="0" animBg="1" autoUpdateAnimBg="0"/>
      <p:bldP spid="119" grpId="0" animBg="1"/>
      <p:bldP spid="120" grpId="0" animBg="1"/>
      <p:bldP spid="121" grpId="0" animBg="1"/>
      <p:bldP spid="122" grpId="0" animBg="1"/>
      <p:bldP spid="123" grpId="0" animBg="1"/>
      <p:bldP spid="125" grpId="0" build="p"/>
      <p:bldP spid="205" grpId="0" autoUpdateAnimBg="0"/>
      <p:bldP spid="206" grpId="0" autoUpdateAnimBg="0"/>
      <p:bldP spid="207" grpId="0" autoUpdateAnimBg="0"/>
      <p:bldP spid="208" grpId="0" autoUpdateAnimBg="0"/>
      <p:bldP spid="209" grpId="0" autoUpdateAnimBg="0"/>
      <p:bldP spid="210" grpId="0" autoUpdateAnimBg="0"/>
      <p:bldP spid="220" grpId="0"/>
      <p:bldP spid="221" grpId="0"/>
      <p:bldP spid="222" grpId="0"/>
      <p:bldP spid="223" grpId="0"/>
      <p:bldP spid="224" grpId="0"/>
      <p:bldP spid="22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840301"/>
            <a:ext cx="4253918" cy="140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understand the relationship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between 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average and marginal curves,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we calculate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each of the average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curves from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total curves and then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introduce 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marginal curve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 Box 10"/>
          <p:cNvSpPr txBox="1">
            <a:spLocks noChangeArrowheads="1"/>
          </p:cNvSpPr>
          <p:nvPr/>
        </p:nvSpPr>
        <p:spPr bwMode="auto">
          <a:xfrm>
            <a:off x="84742" y="2153388"/>
            <a:ext cx="4253918" cy="114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average fixed cost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curve (</a:t>
            </a:r>
            <a:r>
              <a:rPr lang="en-US" sz="19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AFC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19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total fixed cost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9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TFC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 divided by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output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level.  It is high for a few units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becomes small as output increases.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85216" y="3280029"/>
            <a:ext cx="3245549" cy="2554177"/>
            <a:chOff x="960120" y="3526917"/>
            <a:chExt cx="3245549" cy="2554177"/>
          </a:xfrm>
        </p:grpSpPr>
        <p:sp>
          <p:nvSpPr>
            <p:cNvPr id="127" name="Rectangle 3"/>
            <p:cNvSpPr>
              <a:spLocks noChangeArrowheads="1"/>
            </p:cNvSpPr>
            <p:nvPr/>
          </p:nvSpPr>
          <p:spPr bwMode="auto">
            <a:xfrm>
              <a:off x="960120" y="3526917"/>
              <a:ext cx="3245549" cy="255417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Line 7"/>
            <p:cNvSpPr>
              <a:spLocks noChangeShapeType="1"/>
            </p:cNvSpPr>
            <p:nvPr/>
          </p:nvSpPr>
          <p:spPr bwMode="auto">
            <a:xfrm>
              <a:off x="1106744" y="4040950"/>
              <a:ext cx="295817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5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Short Run Cost Curves</a:t>
            </a:r>
          </a:p>
        </p:txBody>
      </p:sp>
      <p:sp>
        <p:nvSpPr>
          <p:cNvPr id="196" name="Text Box 41"/>
          <p:cNvSpPr txBox="1">
            <a:spLocks noChangeArrowheads="1"/>
          </p:cNvSpPr>
          <p:nvPr/>
        </p:nvSpPr>
        <p:spPr bwMode="auto">
          <a:xfrm>
            <a:off x="2908615" y="3418154"/>
            <a:ext cx="670376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AFC</a:t>
            </a:r>
            <a:endParaRPr kumimoji="0" lang="en-US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Text Box 42"/>
          <p:cNvSpPr txBox="1">
            <a:spLocks noChangeArrowheads="1"/>
          </p:cNvSpPr>
          <p:nvPr/>
        </p:nvSpPr>
        <p:spPr bwMode="auto">
          <a:xfrm>
            <a:off x="1751080" y="3326714"/>
            <a:ext cx="806631" cy="44204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br>
              <a:rPr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 day</a:t>
            </a:r>
          </a:p>
        </p:txBody>
      </p:sp>
      <p:sp>
        <p:nvSpPr>
          <p:cNvPr id="198" name="Text Box 43"/>
          <p:cNvSpPr txBox="1">
            <a:spLocks noChangeArrowheads="1"/>
          </p:cNvSpPr>
          <p:nvPr/>
        </p:nvSpPr>
        <p:spPr bwMode="auto">
          <a:xfrm>
            <a:off x="731840" y="3433543"/>
            <a:ext cx="655949" cy="30777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TFC</a:t>
            </a:r>
          </a:p>
        </p:txBody>
      </p:sp>
      <p:sp>
        <p:nvSpPr>
          <p:cNvPr id="211" name="Text Box 71"/>
          <p:cNvSpPr txBox="1">
            <a:spLocks noChangeArrowheads="1"/>
          </p:cNvSpPr>
          <p:nvPr/>
        </p:nvSpPr>
        <p:spPr bwMode="auto">
          <a:xfrm>
            <a:off x="2555177" y="3387376"/>
            <a:ext cx="330540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12" name="Text Box 72"/>
          <p:cNvSpPr txBox="1">
            <a:spLocks noChangeArrowheads="1"/>
          </p:cNvSpPr>
          <p:nvPr/>
        </p:nvSpPr>
        <p:spPr bwMode="auto">
          <a:xfrm>
            <a:off x="1443482" y="3250216"/>
            <a:ext cx="298480" cy="5847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kumimoji="0" lang="en-US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8" name="Group 113"/>
          <p:cNvGrpSpPr>
            <a:grpSpLocks/>
          </p:cNvGrpSpPr>
          <p:nvPr/>
        </p:nvGrpSpPr>
        <p:grpSpPr bwMode="auto">
          <a:xfrm>
            <a:off x="5140983" y="2698878"/>
            <a:ext cx="3757612" cy="2613025"/>
            <a:chOff x="3305" y="1918"/>
            <a:chExt cx="2367" cy="1646"/>
          </a:xfrm>
        </p:grpSpPr>
        <p:sp>
          <p:nvSpPr>
            <p:cNvPr id="129" name="Freeform 111"/>
            <p:cNvSpPr>
              <a:spLocks/>
            </p:cNvSpPr>
            <p:nvPr/>
          </p:nvSpPr>
          <p:spPr bwMode="auto">
            <a:xfrm>
              <a:off x="3305" y="1918"/>
              <a:ext cx="2101" cy="16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253"/>
                </a:cxn>
                <a:cxn ang="0">
                  <a:pos x="82" y="544"/>
                </a:cxn>
                <a:cxn ang="0">
                  <a:pos x="171" y="816"/>
                </a:cxn>
                <a:cxn ang="0">
                  <a:pos x="335" y="1127"/>
                </a:cxn>
                <a:cxn ang="0">
                  <a:pos x="601" y="1361"/>
                </a:cxn>
                <a:cxn ang="0">
                  <a:pos x="873" y="1481"/>
                </a:cxn>
                <a:cxn ang="0">
                  <a:pos x="1120" y="1557"/>
                </a:cxn>
                <a:cxn ang="0">
                  <a:pos x="1513" y="1608"/>
                </a:cxn>
                <a:cxn ang="0">
                  <a:pos x="2101" y="1646"/>
                </a:cxn>
              </a:cxnLst>
              <a:rect l="0" t="0" r="r" b="b"/>
              <a:pathLst>
                <a:path w="2101" h="1646">
                  <a:moveTo>
                    <a:pt x="0" y="0"/>
                  </a:moveTo>
                  <a:cubicBezTo>
                    <a:pt x="8" y="81"/>
                    <a:pt x="17" y="162"/>
                    <a:pt x="31" y="253"/>
                  </a:cubicBezTo>
                  <a:cubicBezTo>
                    <a:pt x="45" y="344"/>
                    <a:pt x="59" y="450"/>
                    <a:pt x="82" y="544"/>
                  </a:cubicBezTo>
                  <a:cubicBezTo>
                    <a:pt x="105" y="638"/>
                    <a:pt x="129" y="719"/>
                    <a:pt x="171" y="816"/>
                  </a:cubicBezTo>
                  <a:cubicBezTo>
                    <a:pt x="213" y="913"/>
                    <a:pt x="263" y="1036"/>
                    <a:pt x="335" y="1127"/>
                  </a:cubicBezTo>
                  <a:cubicBezTo>
                    <a:pt x="407" y="1218"/>
                    <a:pt x="511" y="1302"/>
                    <a:pt x="601" y="1361"/>
                  </a:cubicBezTo>
                  <a:cubicBezTo>
                    <a:pt x="691" y="1420"/>
                    <a:pt x="787" y="1448"/>
                    <a:pt x="873" y="1481"/>
                  </a:cubicBezTo>
                  <a:cubicBezTo>
                    <a:pt x="959" y="1514"/>
                    <a:pt x="1013" y="1536"/>
                    <a:pt x="1120" y="1557"/>
                  </a:cubicBezTo>
                  <a:cubicBezTo>
                    <a:pt x="1227" y="1578"/>
                    <a:pt x="1350" y="1593"/>
                    <a:pt x="1513" y="1608"/>
                  </a:cubicBezTo>
                  <a:cubicBezTo>
                    <a:pt x="1676" y="1623"/>
                    <a:pt x="1888" y="1634"/>
                    <a:pt x="2101" y="1646"/>
                  </a:cubicBezTo>
                </a:path>
              </a:pathLst>
            </a:custGeom>
            <a:noFill/>
            <a:ln w="76200" cmpd="sng">
              <a:solidFill>
                <a:srgbClr val="E92587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Text Box 4"/>
            <p:cNvSpPr txBox="1">
              <a:spLocks noChangeArrowheads="1"/>
            </p:cNvSpPr>
            <p:nvPr/>
          </p:nvSpPr>
          <p:spPr bwMode="auto">
            <a:xfrm>
              <a:off x="5232" y="3306"/>
              <a:ext cx="440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E92587"/>
                  </a:solidFill>
                  <a:latin typeface="Times New Roman" pitchFamily="18" charset="0"/>
                  <a:cs typeface="Times New Roman" pitchFamily="18" charset="0"/>
                </a:rPr>
                <a:t>AFC</a:t>
              </a:r>
              <a:endParaRPr kumimoji="0" lang="en-US" sz="2000" b="1" dirty="0">
                <a:solidFill>
                  <a:srgbClr val="E92587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2" name="Oval 65"/>
          <p:cNvSpPr>
            <a:spLocks noChangeArrowheads="1"/>
          </p:cNvSpPr>
          <p:nvPr/>
        </p:nvSpPr>
        <p:spPr bwMode="auto">
          <a:xfrm flipH="1">
            <a:off x="5441020" y="4099053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Oval 67"/>
          <p:cNvSpPr>
            <a:spLocks noChangeArrowheads="1"/>
          </p:cNvSpPr>
          <p:nvPr/>
        </p:nvSpPr>
        <p:spPr bwMode="auto">
          <a:xfrm flipH="1">
            <a:off x="6098245" y="4854703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Oval 69"/>
          <p:cNvSpPr>
            <a:spLocks noChangeArrowheads="1"/>
          </p:cNvSpPr>
          <p:nvPr/>
        </p:nvSpPr>
        <p:spPr bwMode="auto">
          <a:xfrm flipH="1">
            <a:off x="6749120" y="5080128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Oval 71"/>
          <p:cNvSpPr>
            <a:spLocks noChangeArrowheads="1"/>
          </p:cNvSpPr>
          <p:nvPr/>
        </p:nvSpPr>
        <p:spPr bwMode="auto">
          <a:xfrm flipH="1">
            <a:off x="7399995" y="5191253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Oval 73"/>
          <p:cNvSpPr>
            <a:spLocks noChangeArrowheads="1"/>
          </p:cNvSpPr>
          <p:nvPr/>
        </p:nvSpPr>
        <p:spPr bwMode="auto">
          <a:xfrm flipH="1">
            <a:off x="8073095" y="5254753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Oval 77"/>
          <p:cNvSpPr>
            <a:spLocks noChangeArrowheads="1"/>
          </p:cNvSpPr>
          <p:nvPr/>
        </p:nvSpPr>
        <p:spPr bwMode="auto">
          <a:xfrm flipH="1">
            <a:off x="5085420" y="2654428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8" name="Group 112"/>
          <p:cNvGrpSpPr>
            <a:grpSpLocks/>
          </p:cNvGrpSpPr>
          <p:nvPr/>
        </p:nvGrpSpPr>
        <p:grpSpPr bwMode="auto">
          <a:xfrm>
            <a:off x="4190070" y="1082803"/>
            <a:ext cx="4857750" cy="4873625"/>
            <a:chOff x="2718" y="900"/>
            <a:chExt cx="3060" cy="3070"/>
          </a:xfrm>
        </p:grpSpPr>
        <p:sp>
          <p:nvSpPr>
            <p:cNvPr id="139" name="Text Box 9"/>
            <p:cNvSpPr txBox="1">
              <a:spLocks noChangeArrowheads="1"/>
            </p:cNvSpPr>
            <p:nvPr/>
          </p:nvSpPr>
          <p:spPr bwMode="auto">
            <a:xfrm>
              <a:off x="2898" y="900"/>
              <a:ext cx="624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Cost</a:t>
              </a:r>
              <a:br>
                <a:rPr kumimoji="0" lang="en-US" b="0" dirty="0"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per unit</a:t>
              </a:r>
              <a:endParaRPr kumimoji="0" lang="en-US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Line 8"/>
            <p:cNvSpPr>
              <a:spLocks noChangeShapeType="1"/>
            </p:cNvSpPr>
            <p:nvPr/>
          </p:nvSpPr>
          <p:spPr bwMode="auto">
            <a:xfrm>
              <a:off x="3136" y="1200"/>
              <a:ext cx="0" cy="25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Text Box 10"/>
            <p:cNvSpPr txBox="1">
              <a:spLocks noChangeArrowheads="1"/>
            </p:cNvSpPr>
            <p:nvPr/>
          </p:nvSpPr>
          <p:spPr bwMode="auto">
            <a:xfrm>
              <a:off x="3872" y="3733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Text Box 11"/>
            <p:cNvSpPr txBox="1">
              <a:spLocks noChangeArrowheads="1"/>
            </p:cNvSpPr>
            <p:nvPr/>
          </p:nvSpPr>
          <p:spPr bwMode="auto">
            <a:xfrm>
              <a:off x="3460" y="3729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Line 13"/>
            <p:cNvSpPr>
              <a:spLocks noChangeShapeType="1"/>
            </p:cNvSpPr>
            <p:nvPr/>
          </p:nvSpPr>
          <p:spPr bwMode="auto">
            <a:xfrm>
              <a:off x="3136" y="3729"/>
              <a:ext cx="2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Text Box 14"/>
            <p:cNvSpPr txBox="1">
              <a:spLocks noChangeArrowheads="1"/>
            </p:cNvSpPr>
            <p:nvPr/>
          </p:nvSpPr>
          <p:spPr bwMode="auto">
            <a:xfrm>
              <a:off x="4278" y="3737"/>
              <a:ext cx="3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Text Box 15"/>
            <p:cNvSpPr txBox="1">
              <a:spLocks noChangeArrowheads="1"/>
            </p:cNvSpPr>
            <p:nvPr/>
          </p:nvSpPr>
          <p:spPr bwMode="auto">
            <a:xfrm>
              <a:off x="4680" y="3735"/>
              <a:ext cx="3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8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Text Box 18"/>
            <p:cNvSpPr txBox="1">
              <a:spLocks noChangeArrowheads="1"/>
            </p:cNvSpPr>
            <p:nvPr/>
          </p:nvSpPr>
          <p:spPr bwMode="auto">
            <a:xfrm>
              <a:off x="5064" y="3737"/>
              <a:ext cx="3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10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Text Box 42"/>
            <p:cNvSpPr txBox="1">
              <a:spLocks noChangeArrowheads="1"/>
            </p:cNvSpPr>
            <p:nvPr/>
          </p:nvSpPr>
          <p:spPr bwMode="auto">
            <a:xfrm>
              <a:off x="5122" y="3648"/>
              <a:ext cx="6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</a:pP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Output</a:t>
              </a:r>
              <a:endParaRPr kumimoji="0" lang="en-US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Text Box 60"/>
            <p:cNvSpPr txBox="1">
              <a:spLocks noChangeArrowheads="1"/>
            </p:cNvSpPr>
            <p:nvPr/>
          </p:nvSpPr>
          <p:spPr bwMode="auto">
            <a:xfrm>
              <a:off x="2718" y="2899"/>
              <a:ext cx="43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sz="1600" b="0" dirty="0"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149" name="Text Box 61"/>
            <p:cNvSpPr txBox="1">
              <a:spLocks noChangeArrowheads="1"/>
            </p:cNvSpPr>
            <p:nvPr/>
          </p:nvSpPr>
          <p:spPr bwMode="auto">
            <a:xfrm>
              <a:off x="2886" y="2185"/>
              <a:ext cx="2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sz="1600" b="0">
                  <a:latin typeface="Times New Roman" pitchFamily="18" charset="0"/>
                  <a:cs typeface="Times New Roman" pitchFamily="18" charset="0"/>
                </a:rPr>
                <a:t>40</a:t>
              </a:r>
            </a:p>
          </p:txBody>
        </p:sp>
        <p:sp>
          <p:nvSpPr>
            <p:cNvPr id="150" name="Text Box 62"/>
            <p:cNvSpPr txBox="1">
              <a:spLocks noChangeArrowheads="1"/>
            </p:cNvSpPr>
            <p:nvPr/>
          </p:nvSpPr>
          <p:spPr bwMode="auto">
            <a:xfrm>
              <a:off x="2886" y="1465"/>
              <a:ext cx="2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sz="1600" b="0">
                  <a:latin typeface="Times New Roman" pitchFamily="18" charset="0"/>
                  <a:cs typeface="Times New Roman" pitchFamily="18" charset="0"/>
                </a:rPr>
                <a:t>60</a:t>
              </a:r>
            </a:p>
          </p:txBody>
        </p:sp>
        <p:sp>
          <p:nvSpPr>
            <p:cNvPr id="151" name="Line 85"/>
            <p:cNvSpPr>
              <a:spLocks noChangeShapeType="1"/>
            </p:cNvSpPr>
            <p:nvPr/>
          </p:nvSpPr>
          <p:spPr bwMode="auto">
            <a:xfrm>
              <a:off x="3143" y="1572"/>
              <a:ext cx="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Line 86"/>
            <p:cNvSpPr>
              <a:spLocks noChangeShapeType="1"/>
            </p:cNvSpPr>
            <p:nvPr/>
          </p:nvSpPr>
          <p:spPr bwMode="auto">
            <a:xfrm>
              <a:off x="3143" y="2289"/>
              <a:ext cx="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Line 87"/>
            <p:cNvSpPr>
              <a:spLocks noChangeShapeType="1"/>
            </p:cNvSpPr>
            <p:nvPr/>
          </p:nvSpPr>
          <p:spPr bwMode="auto">
            <a:xfrm>
              <a:off x="3143" y="3006"/>
              <a:ext cx="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Line 100"/>
            <p:cNvSpPr>
              <a:spLocks noChangeShapeType="1"/>
            </p:cNvSpPr>
            <p:nvPr/>
          </p:nvSpPr>
          <p:spPr bwMode="auto">
            <a:xfrm>
              <a:off x="3956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Line 101"/>
            <p:cNvSpPr>
              <a:spLocks noChangeShapeType="1"/>
            </p:cNvSpPr>
            <p:nvPr/>
          </p:nvSpPr>
          <p:spPr bwMode="auto">
            <a:xfrm>
              <a:off x="5190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Line 102"/>
            <p:cNvSpPr>
              <a:spLocks noChangeShapeType="1"/>
            </p:cNvSpPr>
            <p:nvPr/>
          </p:nvSpPr>
          <p:spPr bwMode="auto">
            <a:xfrm>
              <a:off x="4778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Line 103"/>
            <p:cNvSpPr>
              <a:spLocks noChangeShapeType="1"/>
            </p:cNvSpPr>
            <p:nvPr/>
          </p:nvSpPr>
          <p:spPr bwMode="auto">
            <a:xfrm>
              <a:off x="4367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8" name="Line 104"/>
            <p:cNvSpPr>
              <a:spLocks noChangeShapeType="1"/>
            </p:cNvSpPr>
            <p:nvPr/>
          </p:nvSpPr>
          <p:spPr bwMode="auto">
            <a:xfrm>
              <a:off x="3545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9" name="Text Box 6"/>
          <p:cNvSpPr txBox="1">
            <a:spLocks noChangeArrowheads="1"/>
          </p:cNvSpPr>
          <p:nvPr/>
        </p:nvSpPr>
        <p:spPr bwMode="auto">
          <a:xfrm>
            <a:off x="1861566" y="38079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0</a:t>
            </a:r>
          </a:p>
        </p:txBody>
      </p:sp>
      <p:sp>
        <p:nvSpPr>
          <p:cNvPr id="160" name="Text Box 16"/>
          <p:cNvSpPr txBox="1">
            <a:spLocks noChangeArrowheads="1"/>
          </p:cNvSpPr>
          <p:nvPr/>
        </p:nvSpPr>
        <p:spPr bwMode="auto">
          <a:xfrm>
            <a:off x="857631" y="380796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161" name="Text Box 22"/>
          <p:cNvSpPr txBox="1">
            <a:spLocks noChangeArrowheads="1"/>
          </p:cNvSpPr>
          <p:nvPr/>
        </p:nvSpPr>
        <p:spPr bwMode="auto">
          <a:xfrm>
            <a:off x="1861566" y="412229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</a:t>
            </a:r>
          </a:p>
        </p:txBody>
      </p:sp>
      <p:sp>
        <p:nvSpPr>
          <p:cNvPr id="162" name="Text Box 23"/>
          <p:cNvSpPr txBox="1">
            <a:spLocks noChangeArrowheads="1"/>
          </p:cNvSpPr>
          <p:nvPr/>
        </p:nvSpPr>
        <p:spPr bwMode="auto">
          <a:xfrm>
            <a:off x="1861566" y="44048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2</a:t>
            </a:r>
          </a:p>
        </p:txBody>
      </p:sp>
      <p:sp>
        <p:nvSpPr>
          <p:cNvPr id="163" name="Text Box 25"/>
          <p:cNvSpPr txBox="1">
            <a:spLocks noChangeArrowheads="1"/>
          </p:cNvSpPr>
          <p:nvPr/>
        </p:nvSpPr>
        <p:spPr bwMode="auto">
          <a:xfrm>
            <a:off x="1861566" y="468109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4</a:t>
            </a:r>
          </a:p>
        </p:txBody>
      </p:sp>
      <p:sp>
        <p:nvSpPr>
          <p:cNvPr id="164" name="Text Box 27"/>
          <p:cNvSpPr txBox="1">
            <a:spLocks noChangeArrowheads="1"/>
          </p:cNvSpPr>
          <p:nvPr/>
        </p:nvSpPr>
        <p:spPr bwMode="auto">
          <a:xfrm>
            <a:off x="1861566" y="494144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6</a:t>
            </a:r>
          </a:p>
        </p:txBody>
      </p:sp>
      <p:sp>
        <p:nvSpPr>
          <p:cNvPr id="165" name="Text Box 29"/>
          <p:cNvSpPr txBox="1">
            <a:spLocks noChangeArrowheads="1"/>
          </p:cNvSpPr>
          <p:nvPr/>
        </p:nvSpPr>
        <p:spPr bwMode="auto">
          <a:xfrm>
            <a:off x="1861566" y="522719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8</a:t>
            </a:r>
          </a:p>
        </p:txBody>
      </p:sp>
      <p:sp>
        <p:nvSpPr>
          <p:cNvPr id="166" name="Text Box 31"/>
          <p:cNvSpPr txBox="1">
            <a:spLocks noChangeArrowheads="1"/>
          </p:cNvSpPr>
          <p:nvPr/>
        </p:nvSpPr>
        <p:spPr bwMode="auto">
          <a:xfrm>
            <a:off x="1746149" y="5492306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10</a:t>
            </a:r>
          </a:p>
        </p:txBody>
      </p:sp>
      <p:sp>
        <p:nvSpPr>
          <p:cNvPr id="167" name="Text Box 32"/>
          <p:cNvSpPr txBox="1">
            <a:spLocks noChangeArrowheads="1"/>
          </p:cNvSpPr>
          <p:nvPr/>
        </p:nvSpPr>
        <p:spPr bwMode="auto">
          <a:xfrm>
            <a:off x="2976118" y="3760343"/>
            <a:ext cx="666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----</a:t>
            </a:r>
          </a:p>
        </p:txBody>
      </p:sp>
      <p:sp>
        <p:nvSpPr>
          <p:cNvPr id="168" name="Text Box 33"/>
          <p:cNvSpPr txBox="1">
            <a:spLocks noChangeArrowheads="1"/>
          </p:cNvSpPr>
          <p:nvPr/>
        </p:nvSpPr>
        <p:spPr bwMode="auto">
          <a:xfrm>
            <a:off x="2749677" y="4122293"/>
            <a:ext cx="1028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$ 50.00</a:t>
            </a:r>
          </a:p>
        </p:txBody>
      </p:sp>
      <p:sp>
        <p:nvSpPr>
          <p:cNvPr id="169" name="Text Box 34"/>
          <p:cNvSpPr txBox="1">
            <a:spLocks noChangeArrowheads="1"/>
          </p:cNvSpPr>
          <p:nvPr/>
        </p:nvSpPr>
        <p:spPr bwMode="auto">
          <a:xfrm>
            <a:off x="2770315" y="4404868"/>
            <a:ext cx="947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$ 25.00</a:t>
            </a:r>
          </a:p>
        </p:txBody>
      </p:sp>
      <p:sp>
        <p:nvSpPr>
          <p:cNvPr id="170" name="Text Box 36"/>
          <p:cNvSpPr txBox="1">
            <a:spLocks noChangeArrowheads="1"/>
          </p:cNvSpPr>
          <p:nvPr/>
        </p:nvSpPr>
        <p:spPr bwMode="auto">
          <a:xfrm>
            <a:off x="2768727" y="4681093"/>
            <a:ext cx="1017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$ 12.50</a:t>
            </a:r>
          </a:p>
        </p:txBody>
      </p:sp>
      <p:sp>
        <p:nvSpPr>
          <p:cNvPr id="171" name="Text Box 38"/>
          <p:cNvSpPr txBox="1">
            <a:spLocks noChangeArrowheads="1"/>
          </p:cNvSpPr>
          <p:nvPr/>
        </p:nvSpPr>
        <p:spPr bwMode="auto">
          <a:xfrm>
            <a:off x="2654427" y="4941443"/>
            <a:ext cx="117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$   8.33</a:t>
            </a:r>
          </a:p>
        </p:txBody>
      </p:sp>
      <p:sp>
        <p:nvSpPr>
          <p:cNvPr id="172" name="Text Box 39"/>
          <p:cNvSpPr txBox="1">
            <a:spLocks noChangeArrowheads="1"/>
          </p:cNvSpPr>
          <p:nvPr/>
        </p:nvSpPr>
        <p:spPr bwMode="auto">
          <a:xfrm>
            <a:off x="2776665" y="5227193"/>
            <a:ext cx="1030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  6.25</a:t>
            </a:r>
          </a:p>
        </p:txBody>
      </p:sp>
      <p:sp>
        <p:nvSpPr>
          <p:cNvPr id="173" name="Text Box 41"/>
          <p:cNvSpPr txBox="1">
            <a:spLocks noChangeArrowheads="1"/>
          </p:cNvSpPr>
          <p:nvPr/>
        </p:nvSpPr>
        <p:spPr bwMode="auto">
          <a:xfrm>
            <a:off x="2781427" y="5492306"/>
            <a:ext cx="1079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  5.00</a:t>
            </a:r>
          </a:p>
        </p:txBody>
      </p:sp>
      <p:sp>
        <p:nvSpPr>
          <p:cNvPr id="174" name="Text Box 47"/>
          <p:cNvSpPr txBox="1">
            <a:spLocks noChangeArrowheads="1"/>
          </p:cNvSpPr>
          <p:nvPr/>
        </p:nvSpPr>
        <p:spPr bwMode="auto">
          <a:xfrm>
            <a:off x="854456" y="412229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175" name="Text Box 48"/>
          <p:cNvSpPr txBox="1">
            <a:spLocks noChangeArrowheads="1"/>
          </p:cNvSpPr>
          <p:nvPr/>
        </p:nvSpPr>
        <p:spPr bwMode="auto">
          <a:xfrm>
            <a:off x="868744" y="440486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176" name="Text Box 50"/>
          <p:cNvSpPr txBox="1">
            <a:spLocks noChangeArrowheads="1"/>
          </p:cNvSpPr>
          <p:nvPr/>
        </p:nvSpPr>
        <p:spPr bwMode="auto">
          <a:xfrm>
            <a:off x="857631" y="468109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177" name="Text Box 52"/>
          <p:cNvSpPr txBox="1">
            <a:spLocks noChangeArrowheads="1"/>
          </p:cNvSpPr>
          <p:nvPr/>
        </p:nvSpPr>
        <p:spPr bwMode="auto">
          <a:xfrm>
            <a:off x="859219" y="494144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178" name="Text Box 54"/>
          <p:cNvSpPr txBox="1">
            <a:spLocks noChangeArrowheads="1"/>
          </p:cNvSpPr>
          <p:nvPr/>
        </p:nvSpPr>
        <p:spPr bwMode="auto">
          <a:xfrm>
            <a:off x="856044" y="522719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179" name="Text Box 56"/>
          <p:cNvSpPr txBox="1">
            <a:spLocks noChangeArrowheads="1"/>
          </p:cNvSpPr>
          <p:nvPr/>
        </p:nvSpPr>
        <p:spPr bwMode="auto">
          <a:xfrm>
            <a:off x="859219" y="5492306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255123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126" grpId="0" build="p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840301"/>
            <a:ext cx="4253918" cy="208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average variable cost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curve (</a:t>
            </a:r>
            <a:r>
              <a:rPr lang="en-US" sz="1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AVC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 is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 variable cost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(TVC)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divided by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output level. 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is higher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either for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 few or a lot of units and has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some minimal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point between the two where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when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graphed later, 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marginal costs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 will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cross.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585216" y="3069717"/>
            <a:ext cx="3245549" cy="2554177"/>
            <a:chOff x="960120" y="3526917"/>
            <a:chExt cx="3245549" cy="2554177"/>
          </a:xfrm>
        </p:grpSpPr>
        <p:sp>
          <p:nvSpPr>
            <p:cNvPr id="127" name="Rectangle 3"/>
            <p:cNvSpPr>
              <a:spLocks noChangeArrowheads="1"/>
            </p:cNvSpPr>
            <p:nvPr/>
          </p:nvSpPr>
          <p:spPr bwMode="auto">
            <a:xfrm>
              <a:off x="960120" y="3526917"/>
              <a:ext cx="3245549" cy="255417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Line 7"/>
            <p:cNvSpPr>
              <a:spLocks noChangeShapeType="1"/>
            </p:cNvSpPr>
            <p:nvPr/>
          </p:nvSpPr>
          <p:spPr bwMode="auto">
            <a:xfrm>
              <a:off x="1106744" y="4040950"/>
              <a:ext cx="295817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5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Short Run Cost Curves</a:t>
            </a:r>
          </a:p>
        </p:txBody>
      </p:sp>
      <p:sp>
        <p:nvSpPr>
          <p:cNvPr id="196" name="Text Box 41"/>
          <p:cNvSpPr txBox="1">
            <a:spLocks noChangeArrowheads="1"/>
          </p:cNvSpPr>
          <p:nvPr/>
        </p:nvSpPr>
        <p:spPr bwMode="auto">
          <a:xfrm>
            <a:off x="2908615" y="3207842"/>
            <a:ext cx="670376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AVC</a:t>
            </a:r>
            <a:endParaRPr kumimoji="0" lang="en-US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Text Box 42"/>
          <p:cNvSpPr txBox="1">
            <a:spLocks noChangeArrowheads="1"/>
          </p:cNvSpPr>
          <p:nvPr/>
        </p:nvSpPr>
        <p:spPr bwMode="auto">
          <a:xfrm>
            <a:off x="1751080" y="3116402"/>
            <a:ext cx="806631" cy="44204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br>
              <a:rPr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 day</a:t>
            </a:r>
          </a:p>
        </p:txBody>
      </p:sp>
      <p:sp>
        <p:nvSpPr>
          <p:cNvPr id="198" name="Text Box 43"/>
          <p:cNvSpPr txBox="1">
            <a:spLocks noChangeArrowheads="1"/>
          </p:cNvSpPr>
          <p:nvPr/>
        </p:nvSpPr>
        <p:spPr bwMode="auto">
          <a:xfrm>
            <a:off x="731840" y="3223231"/>
            <a:ext cx="655949" cy="31399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TVC</a:t>
            </a:r>
            <a:endParaRPr kumimoji="0" lang="en-US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Text Box 71"/>
          <p:cNvSpPr txBox="1">
            <a:spLocks noChangeArrowheads="1"/>
          </p:cNvSpPr>
          <p:nvPr/>
        </p:nvSpPr>
        <p:spPr bwMode="auto">
          <a:xfrm>
            <a:off x="2555177" y="3177064"/>
            <a:ext cx="330540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12" name="Text Box 72"/>
          <p:cNvSpPr txBox="1">
            <a:spLocks noChangeArrowheads="1"/>
          </p:cNvSpPr>
          <p:nvPr/>
        </p:nvSpPr>
        <p:spPr bwMode="auto">
          <a:xfrm>
            <a:off x="1443482" y="3039904"/>
            <a:ext cx="298480" cy="5847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kumimoji="0" lang="en-US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8" name="Group 113"/>
          <p:cNvGrpSpPr>
            <a:grpSpLocks/>
          </p:cNvGrpSpPr>
          <p:nvPr/>
        </p:nvGrpSpPr>
        <p:grpSpPr bwMode="auto">
          <a:xfrm>
            <a:off x="5140983" y="2698878"/>
            <a:ext cx="3757612" cy="2613025"/>
            <a:chOff x="3305" y="1918"/>
            <a:chExt cx="2367" cy="1646"/>
          </a:xfrm>
        </p:grpSpPr>
        <p:sp>
          <p:nvSpPr>
            <p:cNvPr id="129" name="Freeform 111"/>
            <p:cNvSpPr>
              <a:spLocks/>
            </p:cNvSpPr>
            <p:nvPr/>
          </p:nvSpPr>
          <p:spPr bwMode="auto">
            <a:xfrm>
              <a:off x="3305" y="1918"/>
              <a:ext cx="2101" cy="16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253"/>
                </a:cxn>
                <a:cxn ang="0">
                  <a:pos x="82" y="544"/>
                </a:cxn>
                <a:cxn ang="0">
                  <a:pos x="171" y="816"/>
                </a:cxn>
                <a:cxn ang="0">
                  <a:pos x="335" y="1127"/>
                </a:cxn>
                <a:cxn ang="0">
                  <a:pos x="601" y="1361"/>
                </a:cxn>
                <a:cxn ang="0">
                  <a:pos x="873" y="1481"/>
                </a:cxn>
                <a:cxn ang="0">
                  <a:pos x="1120" y="1557"/>
                </a:cxn>
                <a:cxn ang="0">
                  <a:pos x="1513" y="1608"/>
                </a:cxn>
                <a:cxn ang="0">
                  <a:pos x="2101" y="1646"/>
                </a:cxn>
              </a:cxnLst>
              <a:rect l="0" t="0" r="r" b="b"/>
              <a:pathLst>
                <a:path w="2101" h="1646">
                  <a:moveTo>
                    <a:pt x="0" y="0"/>
                  </a:moveTo>
                  <a:cubicBezTo>
                    <a:pt x="8" y="81"/>
                    <a:pt x="17" y="162"/>
                    <a:pt x="31" y="253"/>
                  </a:cubicBezTo>
                  <a:cubicBezTo>
                    <a:pt x="45" y="344"/>
                    <a:pt x="59" y="450"/>
                    <a:pt x="82" y="544"/>
                  </a:cubicBezTo>
                  <a:cubicBezTo>
                    <a:pt x="105" y="638"/>
                    <a:pt x="129" y="719"/>
                    <a:pt x="171" y="816"/>
                  </a:cubicBezTo>
                  <a:cubicBezTo>
                    <a:pt x="213" y="913"/>
                    <a:pt x="263" y="1036"/>
                    <a:pt x="335" y="1127"/>
                  </a:cubicBezTo>
                  <a:cubicBezTo>
                    <a:pt x="407" y="1218"/>
                    <a:pt x="511" y="1302"/>
                    <a:pt x="601" y="1361"/>
                  </a:cubicBezTo>
                  <a:cubicBezTo>
                    <a:pt x="691" y="1420"/>
                    <a:pt x="787" y="1448"/>
                    <a:pt x="873" y="1481"/>
                  </a:cubicBezTo>
                  <a:cubicBezTo>
                    <a:pt x="959" y="1514"/>
                    <a:pt x="1013" y="1536"/>
                    <a:pt x="1120" y="1557"/>
                  </a:cubicBezTo>
                  <a:cubicBezTo>
                    <a:pt x="1227" y="1578"/>
                    <a:pt x="1350" y="1593"/>
                    <a:pt x="1513" y="1608"/>
                  </a:cubicBezTo>
                  <a:cubicBezTo>
                    <a:pt x="1676" y="1623"/>
                    <a:pt x="1888" y="1634"/>
                    <a:pt x="2101" y="1646"/>
                  </a:cubicBezTo>
                </a:path>
              </a:pathLst>
            </a:custGeom>
            <a:noFill/>
            <a:ln w="76200" cmpd="sng">
              <a:solidFill>
                <a:srgbClr val="E92587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Text Box 4"/>
            <p:cNvSpPr txBox="1">
              <a:spLocks noChangeArrowheads="1"/>
            </p:cNvSpPr>
            <p:nvPr/>
          </p:nvSpPr>
          <p:spPr bwMode="auto">
            <a:xfrm>
              <a:off x="5232" y="3303"/>
              <a:ext cx="440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E92587"/>
                  </a:solidFill>
                  <a:latin typeface="Times New Roman" pitchFamily="18" charset="0"/>
                  <a:cs typeface="Times New Roman" pitchFamily="18" charset="0"/>
                </a:rPr>
                <a:t>AFC</a:t>
              </a:r>
              <a:endParaRPr kumimoji="0" lang="en-US" sz="2000" b="1" dirty="0">
                <a:solidFill>
                  <a:srgbClr val="E92587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8" name="Group 112"/>
          <p:cNvGrpSpPr>
            <a:grpSpLocks/>
          </p:cNvGrpSpPr>
          <p:nvPr/>
        </p:nvGrpSpPr>
        <p:grpSpPr bwMode="auto">
          <a:xfrm>
            <a:off x="4190070" y="1082803"/>
            <a:ext cx="4857750" cy="4873625"/>
            <a:chOff x="2718" y="900"/>
            <a:chExt cx="3060" cy="3070"/>
          </a:xfrm>
        </p:grpSpPr>
        <p:sp>
          <p:nvSpPr>
            <p:cNvPr id="139" name="Text Box 9"/>
            <p:cNvSpPr txBox="1">
              <a:spLocks noChangeArrowheads="1"/>
            </p:cNvSpPr>
            <p:nvPr/>
          </p:nvSpPr>
          <p:spPr bwMode="auto">
            <a:xfrm>
              <a:off x="2898" y="900"/>
              <a:ext cx="624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Cost</a:t>
              </a:r>
              <a:br>
                <a:rPr kumimoji="0" lang="en-US" b="0" dirty="0"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per unit</a:t>
              </a:r>
              <a:endParaRPr kumimoji="0" lang="en-US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Line 8"/>
            <p:cNvSpPr>
              <a:spLocks noChangeShapeType="1"/>
            </p:cNvSpPr>
            <p:nvPr/>
          </p:nvSpPr>
          <p:spPr bwMode="auto">
            <a:xfrm>
              <a:off x="3136" y="1200"/>
              <a:ext cx="0" cy="25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Text Box 10"/>
            <p:cNvSpPr txBox="1">
              <a:spLocks noChangeArrowheads="1"/>
            </p:cNvSpPr>
            <p:nvPr/>
          </p:nvSpPr>
          <p:spPr bwMode="auto">
            <a:xfrm>
              <a:off x="3872" y="3733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Text Box 11"/>
            <p:cNvSpPr txBox="1">
              <a:spLocks noChangeArrowheads="1"/>
            </p:cNvSpPr>
            <p:nvPr/>
          </p:nvSpPr>
          <p:spPr bwMode="auto">
            <a:xfrm>
              <a:off x="3460" y="3729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Line 13"/>
            <p:cNvSpPr>
              <a:spLocks noChangeShapeType="1"/>
            </p:cNvSpPr>
            <p:nvPr/>
          </p:nvSpPr>
          <p:spPr bwMode="auto">
            <a:xfrm>
              <a:off x="3136" y="3729"/>
              <a:ext cx="2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Text Box 14"/>
            <p:cNvSpPr txBox="1">
              <a:spLocks noChangeArrowheads="1"/>
            </p:cNvSpPr>
            <p:nvPr/>
          </p:nvSpPr>
          <p:spPr bwMode="auto">
            <a:xfrm>
              <a:off x="4278" y="3737"/>
              <a:ext cx="3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Text Box 15"/>
            <p:cNvSpPr txBox="1">
              <a:spLocks noChangeArrowheads="1"/>
            </p:cNvSpPr>
            <p:nvPr/>
          </p:nvSpPr>
          <p:spPr bwMode="auto">
            <a:xfrm>
              <a:off x="4680" y="3735"/>
              <a:ext cx="3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8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Text Box 18"/>
            <p:cNvSpPr txBox="1">
              <a:spLocks noChangeArrowheads="1"/>
            </p:cNvSpPr>
            <p:nvPr/>
          </p:nvSpPr>
          <p:spPr bwMode="auto">
            <a:xfrm>
              <a:off x="5064" y="3737"/>
              <a:ext cx="3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10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Text Box 42"/>
            <p:cNvSpPr txBox="1">
              <a:spLocks noChangeArrowheads="1"/>
            </p:cNvSpPr>
            <p:nvPr/>
          </p:nvSpPr>
          <p:spPr bwMode="auto">
            <a:xfrm>
              <a:off x="5122" y="3648"/>
              <a:ext cx="6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</a:pP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Output</a:t>
              </a:r>
              <a:endParaRPr kumimoji="0" lang="en-US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Text Box 60"/>
            <p:cNvSpPr txBox="1">
              <a:spLocks noChangeArrowheads="1"/>
            </p:cNvSpPr>
            <p:nvPr/>
          </p:nvSpPr>
          <p:spPr bwMode="auto">
            <a:xfrm>
              <a:off x="2718" y="2899"/>
              <a:ext cx="43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sz="1600" b="0" dirty="0"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149" name="Text Box 61"/>
            <p:cNvSpPr txBox="1">
              <a:spLocks noChangeArrowheads="1"/>
            </p:cNvSpPr>
            <p:nvPr/>
          </p:nvSpPr>
          <p:spPr bwMode="auto">
            <a:xfrm>
              <a:off x="2886" y="2185"/>
              <a:ext cx="2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sz="1600" b="0">
                  <a:latin typeface="Times New Roman" pitchFamily="18" charset="0"/>
                  <a:cs typeface="Times New Roman" pitchFamily="18" charset="0"/>
                </a:rPr>
                <a:t>40</a:t>
              </a:r>
            </a:p>
          </p:txBody>
        </p:sp>
        <p:sp>
          <p:nvSpPr>
            <p:cNvPr id="150" name="Text Box 62"/>
            <p:cNvSpPr txBox="1">
              <a:spLocks noChangeArrowheads="1"/>
            </p:cNvSpPr>
            <p:nvPr/>
          </p:nvSpPr>
          <p:spPr bwMode="auto">
            <a:xfrm>
              <a:off x="2886" y="1465"/>
              <a:ext cx="2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sz="1600" b="0">
                  <a:latin typeface="Times New Roman" pitchFamily="18" charset="0"/>
                  <a:cs typeface="Times New Roman" pitchFamily="18" charset="0"/>
                </a:rPr>
                <a:t>60</a:t>
              </a:r>
            </a:p>
          </p:txBody>
        </p:sp>
        <p:sp>
          <p:nvSpPr>
            <p:cNvPr id="151" name="Line 85"/>
            <p:cNvSpPr>
              <a:spLocks noChangeShapeType="1"/>
            </p:cNvSpPr>
            <p:nvPr/>
          </p:nvSpPr>
          <p:spPr bwMode="auto">
            <a:xfrm>
              <a:off x="3143" y="1572"/>
              <a:ext cx="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Line 86"/>
            <p:cNvSpPr>
              <a:spLocks noChangeShapeType="1"/>
            </p:cNvSpPr>
            <p:nvPr/>
          </p:nvSpPr>
          <p:spPr bwMode="auto">
            <a:xfrm>
              <a:off x="3143" y="2289"/>
              <a:ext cx="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Line 87"/>
            <p:cNvSpPr>
              <a:spLocks noChangeShapeType="1"/>
            </p:cNvSpPr>
            <p:nvPr/>
          </p:nvSpPr>
          <p:spPr bwMode="auto">
            <a:xfrm>
              <a:off x="3143" y="3006"/>
              <a:ext cx="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Line 100"/>
            <p:cNvSpPr>
              <a:spLocks noChangeShapeType="1"/>
            </p:cNvSpPr>
            <p:nvPr/>
          </p:nvSpPr>
          <p:spPr bwMode="auto">
            <a:xfrm>
              <a:off x="3956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Line 101"/>
            <p:cNvSpPr>
              <a:spLocks noChangeShapeType="1"/>
            </p:cNvSpPr>
            <p:nvPr/>
          </p:nvSpPr>
          <p:spPr bwMode="auto">
            <a:xfrm>
              <a:off x="5190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Line 102"/>
            <p:cNvSpPr>
              <a:spLocks noChangeShapeType="1"/>
            </p:cNvSpPr>
            <p:nvPr/>
          </p:nvSpPr>
          <p:spPr bwMode="auto">
            <a:xfrm>
              <a:off x="4778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Line 103"/>
            <p:cNvSpPr>
              <a:spLocks noChangeShapeType="1"/>
            </p:cNvSpPr>
            <p:nvPr/>
          </p:nvSpPr>
          <p:spPr bwMode="auto">
            <a:xfrm>
              <a:off x="4367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8" name="Line 104"/>
            <p:cNvSpPr>
              <a:spLocks noChangeShapeType="1"/>
            </p:cNvSpPr>
            <p:nvPr/>
          </p:nvSpPr>
          <p:spPr bwMode="auto">
            <a:xfrm>
              <a:off x="3545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6" name="Group 297"/>
          <p:cNvGrpSpPr>
            <a:grpSpLocks/>
          </p:cNvGrpSpPr>
          <p:nvPr/>
        </p:nvGrpSpPr>
        <p:grpSpPr bwMode="auto">
          <a:xfrm>
            <a:off x="5126293" y="4253106"/>
            <a:ext cx="3638550" cy="784225"/>
            <a:chOff x="3281" y="2898"/>
            <a:chExt cx="2292" cy="494"/>
          </a:xfrm>
        </p:grpSpPr>
        <p:sp>
          <p:nvSpPr>
            <p:cNvPr id="67" name="Freeform 294"/>
            <p:cNvSpPr>
              <a:spLocks/>
            </p:cNvSpPr>
            <p:nvPr/>
          </p:nvSpPr>
          <p:spPr bwMode="auto">
            <a:xfrm>
              <a:off x="3281" y="3138"/>
              <a:ext cx="2032" cy="25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63" y="101"/>
                </a:cxn>
                <a:cxn ang="0">
                  <a:pos x="266" y="190"/>
                </a:cxn>
                <a:cxn ang="0">
                  <a:pos x="639" y="247"/>
                </a:cxn>
                <a:cxn ang="0">
                  <a:pos x="1095" y="234"/>
                </a:cxn>
                <a:cxn ang="0">
                  <a:pos x="1494" y="184"/>
                </a:cxn>
                <a:cxn ang="0">
                  <a:pos x="1893" y="76"/>
                </a:cxn>
                <a:cxn ang="0">
                  <a:pos x="2032" y="0"/>
                </a:cxn>
              </a:cxnLst>
              <a:rect l="0" t="0" r="r" b="b"/>
              <a:pathLst>
                <a:path w="2032" h="254">
                  <a:moveTo>
                    <a:pt x="0" y="44"/>
                  </a:moveTo>
                  <a:cubicBezTo>
                    <a:pt x="9" y="60"/>
                    <a:pt x="19" y="77"/>
                    <a:pt x="63" y="101"/>
                  </a:cubicBezTo>
                  <a:cubicBezTo>
                    <a:pt x="107" y="125"/>
                    <a:pt x="170" y="166"/>
                    <a:pt x="266" y="190"/>
                  </a:cubicBezTo>
                  <a:cubicBezTo>
                    <a:pt x="362" y="214"/>
                    <a:pt x="501" y="240"/>
                    <a:pt x="639" y="247"/>
                  </a:cubicBezTo>
                  <a:cubicBezTo>
                    <a:pt x="777" y="254"/>
                    <a:pt x="953" y="244"/>
                    <a:pt x="1095" y="234"/>
                  </a:cubicBezTo>
                  <a:cubicBezTo>
                    <a:pt x="1237" y="224"/>
                    <a:pt x="1361" y="210"/>
                    <a:pt x="1494" y="184"/>
                  </a:cubicBezTo>
                  <a:cubicBezTo>
                    <a:pt x="1627" y="158"/>
                    <a:pt x="1803" y="107"/>
                    <a:pt x="1893" y="76"/>
                  </a:cubicBezTo>
                  <a:cubicBezTo>
                    <a:pt x="1983" y="45"/>
                    <a:pt x="2007" y="22"/>
                    <a:pt x="2032" y="0"/>
                  </a:cubicBezTo>
                </a:path>
              </a:pathLst>
            </a:custGeom>
            <a:noFill/>
            <a:ln w="76200" cmpd="sng">
              <a:solidFill>
                <a:srgbClr val="7324A4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Text Box 4"/>
            <p:cNvSpPr txBox="1">
              <a:spLocks noChangeArrowheads="1"/>
            </p:cNvSpPr>
            <p:nvPr/>
          </p:nvSpPr>
          <p:spPr bwMode="auto">
            <a:xfrm>
              <a:off x="5145" y="2898"/>
              <a:ext cx="428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7324A4"/>
                  </a:solidFill>
                  <a:latin typeface="Times New Roman" pitchFamily="18" charset="0"/>
                  <a:cs typeface="Times New Roman" pitchFamily="18" charset="0"/>
                </a:rPr>
                <a:t>AVC</a:t>
              </a:r>
              <a:endParaRPr kumimoji="0" lang="en-US" sz="2800" b="1" i="1" dirty="0">
                <a:solidFill>
                  <a:srgbClr val="7324A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" name="Oval 65"/>
          <p:cNvSpPr>
            <a:spLocks noChangeArrowheads="1"/>
          </p:cNvSpPr>
          <p:nvPr/>
        </p:nvSpPr>
        <p:spPr bwMode="auto">
          <a:xfrm flipH="1">
            <a:off x="5150104" y="4719828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70" name="Oval 66"/>
          <p:cNvSpPr>
            <a:spLocks noChangeArrowheads="1"/>
          </p:cNvSpPr>
          <p:nvPr/>
        </p:nvSpPr>
        <p:spPr bwMode="auto">
          <a:xfrm flipH="1">
            <a:off x="5477129" y="4872228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71" name="Oval 68"/>
          <p:cNvSpPr>
            <a:spLocks noChangeArrowheads="1"/>
          </p:cNvSpPr>
          <p:nvPr/>
        </p:nvSpPr>
        <p:spPr bwMode="auto">
          <a:xfrm flipH="1">
            <a:off x="6093079" y="4973828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72" name="Oval 70"/>
          <p:cNvSpPr>
            <a:spLocks noChangeArrowheads="1"/>
          </p:cNvSpPr>
          <p:nvPr/>
        </p:nvSpPr>
        <p:spPr bwMode="auto">
          <a:xfrm flipH="1">
            <a:off x="6763004" y="4954778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 flipH="1">
            <a:off x="7404354" y="4888103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74" name="Oval 74"/>
          <p:cNvSpPr>
            <a:spLocks noChangeArrowheads="1"/>
          </p:cNvSpPr>
          <p:nvPr/>
        </p:nvSpPr>
        <p:spPr bwMode="auto">
          <a:xfrm flipH="1">
            <a:off x="8058404" y="4723003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75" name="Text Box 8"/>
          <p:cNvSpPr txBox="1">
            <a:spLocks noChangeArrowheads="1"/>
          </p:cNvSpPr>
          <p:nvPr/>
        </p:nvSpPr>
        <p:spPr bwMode="auto">
          <a:xfrm>
            <a:off x="1852041" y="3597085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0</a:t>
            </a:r>
          </a:p>
        </p:txBody>
      </p:sp>
      <p:sp>
        <p:nvSpPr>
          <p:cNvPr id="76" name="Text Box 21"/>
          <p:cNvSpPr txBox="1">
            <a:spLocks noChangeArrowheads="1"/>
          </p:cNvSpPr>
          <p:nvPr/>
        </p:nvSpPr>
        <p:spPr bwMode="auto">
          <a:xfrm>
            <a:off x="1871091" y="386854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</a:t>
            </a:r>
          </a:p>
        </p:txBody>
      </p:sp>
      <p:sp>
        <p:nvSpPr>
          <p:cNvPr id="77" name="Text Box 22"/>
          <p:cNvSpPr txBox="1">
            <a:spLocks noChangeArrowheads="1"/>
          </p:cNvSpPr>
          <p:nvPr/>
        </p:nvSpPr>
        <p:spPr bwMode="auto">
          <a:xfrm>
            <a:off x="1852041" y="414794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2</a:t>
            </a:r>
          </a:p>
        </p:txBody>
      </p:sp>
      <p:sp>
        <p:nvSpPr>
          <p:cNvPr id="78" name="Text Box 24"/>
          <p:cNvSpPr txBox="1">
            <a:spLocks noChangeArrowheads="1"/>
          </p:cNvSpPr>
          <p:nvPr/>
        </p:nvSpPr>
        <p:spPr bwMode="auto">
          <a:xfrm>
            <a:off x="1842516" y="4424172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4</a:t>
            </a: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1844104" y="469404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6</a:t>
            </a:r>
          </a:p>
        </p:txBody>
      </p:sp>
      <p:sp>
        <p:nvSpPr>
          <p:cNvPr id="80" name="Text Box 28"/>
          <p:cNvSpPr txBox="1">
            <a:spLocks noChangeArrowheads="1"/>
          </p:cNvSpPr>
          <p:nvPr/>
        </p:nvSpPr>
        <p:spPr bwMode="auto">
          <a:xfrm>
            <a:off x="1852041" y="496709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8</a:t>
            </a:r>
          </a:p>
        </p:txBody>
      </p:sp>
      <p:sp>
        <p:nvSpPr>
          <p:cNvPr id="81" name="Text Box 30"/>
          <p:cNvSpPr txBox="1">
            <a:spLocks noChangeArrowheads="1"/>
          </p:cNvSpPr>
          <p:nvPr/>
        </p:nvSpPr>
        <p:spPr bwMode="auto">
          <a:xfrm>
            <a:off x="1748917" y="5243322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10</a:t>
            </a:r>
          </a:p>
        </p:txBody>
      </p:sp>
      <p:sp>
        <p:nvSpPr>
          <p:cNvPr id="82" name="Text Box 31"/>
          <p:cNvSpPr txBox="1">
            <a:spLocks noChangeArrowheads="1"/>
          </p:cNvSpPr>
          <p:nvPr/>
        </p:nvSpPr>
        <p:spPr bwMode="auto">
          <a:xfrm>
            <a:off x="3005074" y="3582797"/>
            <a:ext cx="666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----</a:t>
            </a:r>
          </a:p>
        </p:txBody>
      </p:sp>
      <p:sp>
        <p:nvSpPr>
          <p:cNvPr id="83" name="Text Box 32"/>
          <p:cNvSpPr txBox="1">
            <a:spLocks noChangeArrowheads="1"/>
          </p:cNvSpPr>
          <p:nvPr/>
        </p:nvSpPr>
        <p:spPr bwMode="auto">
          <a:xfrm>
            <a:off x="2706624" y="3868547"/>
            <a:ext cx="1028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$ 15.00</a:t>
            </a:r>
          </a:p>
        </p:txBody>
      </p:sp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2706624" y="4147947"/>
            <a:ext cx="947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$ 12.50</a:t>
            </a:r>
          </a:p>
        </p:txBody>
      </p:sp>
      <p:sp>
        <p:nvSpPr>
          <p:cNvPr id="85" name="Text Box 35"/>
          <p:cNvSpPr txBox="1">
            <a:spLocks noChangeArrowheads="1"/>
          </p:cNvSpPr>
          <p:nvPr/>
        </p:nvSpPr>
        <p:spPr bwMode="auto">
          <a:xfrm>
            <a:off x="2697099" y="4424172"/>
            <a:ext cx="1017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$ 10.50</a:t>
            </a:r>
          </a:p>
        </p:txBody>
      </p:sp>
      <p:sp>
        <p:nvSpPr>
          <p:cNvPr id="86" name="Text Box 37"/>
          <p:cNvSpPr txBox="1">
            <a:spLocks noChangeArrowheads="1"/>
          </p:cNvSpPr>
          <p:nvPr/>
        </p:nvSpPr>
        <p:spPr bwMode="auto">
          <a:xfrm>
            <a:off x="2568512" y="4694047"/>
            <a:ext cx="1176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$ 10.67</a:t>
            </a:r>
          </a:p>
        </p:txBody>
      </p:sp>
      <p:sp>
        <p:nvSpPr>
          <p:cNvPr id="87" name="Text Box 38"/>
          <p:cNvSpPr txBox="1">
            <a:spLocks noChangeArrowheads="1"/>
          </p:cNvSpPr>
          <p:nvPr/>
        </p:nvSpPr>
        <p:spPr bwMode="auto">
          <a:xfrm>
            <a:off x="2706624" y="4967097"/>
            <a:ext cx="1030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$ 12.25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2700274" y="5243322"/>
            <a:ext cx="1079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$ 15.20</a:t>
            </a:r>
          </a:p>
        </p:txBody>
      </p:sp>
      <p:sp>
        <p:nvSpPr>
          <p:cNvPr id="89" name="Text Box 53"/>
          <p:cNvSpPr txBox="1">
            <a:spLocks noChangeArrowheads="1"/>
          </p:cNvSpPr>
          <p:nvPr/>
        </p:nvSpPr>
        <p:spPr bwMode="auto">
          <a:xfrm>
            <a:off x="934276" y="3597085"/>
            <a:ext cx="666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0" name="Text Box 54"/>
          <p:cNvSpPr txBox="1">
            <a:spLocks noChangeArrowheads="1"/>
          </p:cNvSpPr>
          <p:nvPr/>
        </p:nvSpPr>
        <p:spPr bwMode="auto">
          <a:xfrm>
            <a:off x="823151" y="386854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91" name="Text Box 55"/>
          <p:cNvSpPr txBox="1">
            <a:spLocks noChangeArrowheads="1"/>
          </p:cNvSpPr>
          <p:nvPr/>
        </p:nvSpPr>
        <p:spPr bwMode="auto">
          <a:xfrm>
            <a:off x="823151" y="414794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93" name="Text Box 57"/>
          <p:cNvSpPr txBox="1">
            <a:spLocks noChangeArrowheads="1"/>
          </p:cNvSpPr>
          <p:nvPr/>
        </p:nvSpPr>
        <p:spPr bwMode="auto">
          <a:xfrm>
            <a:off x="817182" y="4424172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94" name="Text Box 59"/>
          <p:cNvSpPr txBox="1">
            <a:spLocks noChangeArrowheads="1"/>
          </p:cNvSpPr>
          <p:nvPr/>
        </p:nvSpPr>
        <p:spPr bwMode="auto">
          <a:xfrm>
            <a:off x="689801" y="469404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64</a:t>
            </a:r>
          </a:p>
        </p:txBody>
      </p:sp>
      <p:sp>
        <p:nvSpPr>
          <p:cNvPr id="95" name="Text Box 61"/>
          <p:cNvSpPr txBox="1">
            <a:spLocks noChangeArrowheads="1"/>
          </p:cNvSpPr>
          <p:nvPr/>
        </p:nvSpPr>
        <p:spPr bwMode="auto">
          <a:xfrm>
            <a:off x="705676" y="4967097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98</a:t>
            </a:r>
          </a:p>
        </p:txBody>
      </p: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716026" y="5243322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152</a:t>
            </a:r>
          </a:p>
        </p:txBody>
      </p:sp>
    </p:spTree>
    <p:extLst>
      <p:ext uri="{BB962C8B-B14F-4D97-AF65-F5344CB8AC3E}">
        <p14:creationId xmlns:p14="http://schemas.microsoft.com/office/powerpoint/2010/main" val="255445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69" grpId="0" animBg="1" autoUpdateAnimBg="0"/>
      <p:bldP spid="70" grpId="0" animBg="1" autoUpdateAnimBg="0"/>
      <p:bldP spid="71" grpId="0" animBg="1" autoUpdateAnimBg="0"/>
      <p:bldP spid="72" grpId="0" animBg="1" autoUpdateAnimBg="0"/>
      <p:bldP spid="73" grpId="0" animBg="1" autoUpdateAnimBg="0"/>
      <p:bldP spid="74" grpId="0" animBg="1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226441" y="3081527"/>
            <a:ext cx="3822193" cy="3571004"/>
            <a:chOff x="473329" y="3836774"/>
            <a:chExt cx="3822193" cy="2332077"/>
          </a:xfrm>
        </p:grpSpPr>
        <p:sp>
          <p:nvSpPr>
            <p:cNvPr id="127" name="Rectangle 3"/>
            <p:cNvSpPr>
              <a:spLocks noChangeArrowheads="1"/>
            </p:cNvSpPr>
            <p:nvPr/>
          </p:nvSpPr>
          <p:spPr bwMode="auto">
            <a:xfrm>
              <a:off x="473329" y="3836774"/>
              <a:ext cx="3822193" cy="233207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Line 7"/>
            <p:cNvSpPr>
              <a:spLocks noChangeShapeType="1"/>
            </p:cNvSpPr>
            <p:nvPr/>
          </p:nvSpPr>
          <p:spPr bwMode="auto">
            <a:xfrm>
              <a:off x="673227" y="4190232"/>
              <a:ext cx="353301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5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Short Run Cost Curves</a:t>
            </a:r>
          </a:p>
        </p:txBody>
      </p:sp>
      <p:sp>
        <p:nvSpPr>
          <p:cNvPr id="196" name="Text Box 41"/>
          <p:cNvSpPr txBox="1">
            <a:spLocks noChangeArrowheads="1"/>
          </p:cNvSpPr>
          <p:nvPr/>
        </p:nvSpPr>
        <p:spPr bwMode="auto">
          <a:xfrm>
            <a:off x="3279149" y="3235274"/>
            <a:ext cx="569387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endParaRPr kumimoji="0" lang="en-US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Text Box 43"/>
          <p:cNvSpPr txBox="1">
            <a:spLocks noChangeArrowheads="1"/>
          </p:cNvSpPr>
          <p:nvPr/>
        </p:nvSpPr>
        <p:spPr bwMode="auto">
          <a:xfrm>
            <a:off x="426339" y="3250663"/>
            <a:ext cx="498855" cy="31399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endParaRPr kumimoji="0" lang="en-US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Text Box 71"/>
          <p:cNvSpPr txBox="1">
            <a:spLocks noChangeArrowheads="1"/>
          </p:cNvSpPr>
          <p:nvPr/>
        </p:nvSpPr>
        <p:spPr bwMode="auto">
          <a:xfrm>
            <a:off x="2875217" y="3158776"/>
            <a:ext cx="330540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12" name="Text Box 72"/>
          <p:cNvSpPr txBox="1">
            <a:spLocks noChangeArrowheads="1"/>
          </p:cNvSpPr>
          <p:nvPr/>
        </p:nvSpPr>
        <p:spPr bwMode="auto">
          <a:xfrm>
            <a:off x="1672082" y="2994184"/>
            <a:ext cx="327334" cy="707886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kumimoji="0" lang="en-US" sz="4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8" name="Group 113"/>
          <p:cNvGrpSpPr>
            <a:grpSpLocks/>
          </p:cNvGrpSpPr>
          <p:nvPr/>
        </p:nvGrpSpPr>
        <p:grpSpPr bwMode="auto">
          <a:xfrm>
            <a:off x="5140983" y="2698878"/>
            <a:ext cx="3757612" cy="2613025"/>
            <a:chOff x="3305" y="1918"/>
            <a:chExt cx="2367" cy="1646"/>
          </a:xfrm>
        </p:grpSpPr>
        <p:sp>
          <p:nvSpPr>
            <p:cNvPr id="129" name="Freeform 111"/>
            <p:cNvSpPr>
              <a:spLocks/>
            </p:cNvSpPr>
            <p:nvPr/>
          </p:nvSpPr>
          <p:spPr bwMode="auto">
            <a:xfrm>
              <a:off x="3305" y="1918"/>
              <a:ext cx="2101" cy="16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253"/>
                </a:cxn>
                <a:cxn ang="0">
                  <a:pos x="82" y="544"/>
                </a:cxn>
                <a:cxn ang="0">
                  <a:pos x="171" y="816"/>
                </a:cxn>
                <a:cxn ang="0">
                  <a:pos x="335" y="1127"/>
                </a:cxn>
                <a:cxn ang="0">
                  <a:pos x="601" y="1361"/>
                </a:cxn>
                <a:cxn ang="0">
                  <a:pos x="873" y="1481"/>
                </a:cxn>
                <a:cxn ang="0">
                  <a:pos x="1120" y="1557"/>
                </a:cxn>
                <a:cxn ang="0">
                  <a:pos x="1513" y="1608"/>
                </a:cxn>
                <a:cxn ang="0">
                  <a:pos x="2101" y="1646"/>
                </a:cxn>
              </a:cxnLst>
              <a:rect l="0" t="0" r="r" b="b"/>
              <a:pathLst>
                <a:path w="2101" h="1646">
                  <a:moveTo>
                    <a:pt x="0" y="0"/>
                  </a:moveTo>
                  <a:cubicBezTo>
                    <a:pt x="8" y="81"/>
                    <a:pt x="17" y="162"/>
                    <a:pt x="31" y="253"/>
                  </a:cubicBezTo>
                  <a:cubicBezTo>
                    <a:pt x="45" y="344"/>
                    <a:pt x="59" y="450"/>
                    <a:pt x="82" y="544"/>
                  </a:cubicBezTo>
                  <a:cubicBezTo>
                    <a:pt x="105" y="638"/>
                    <a:pt x="129" y="719"/>
                    <a:pt x="171" y="816"/>
                  </a:cubicBezTo>
                  <a:cubicBezTo>
                    <a:pt x="213" y="913"/>
                    <a:pt x="263" y="1036"/>
                    <a:pt x="335" y="1127"/>
                  </a:cubicBezTo>
                  <a:cubicBezTo>
                    <a:pt x="407" y="1218"/>
                    <a:pt x="511" y="1302"/>
                    <a:pt x="601" y="1361"/>
                  </a:cubicBezTo>
                  <a:cubicBezTo>
                    <a:pt x="691" y="1420"/>
                    <a:pt x="787" y="1448"/>
                    <a:pt x="873" y="1481"/>
                  </a:cubicBezTo>
                  <a:cubicBezTo>
                    <a:pt x="959" y="1514"/>
                    <a:pt x="1013" y="1536"/>
                    <a:pt x="1120" y="1557"/>
                  </a:cubicBezTo>
                  <a:cubicBezTo>
                    <a:pt x="1227" y="1578"/>
                    <a:pt x="1350" y="1593"/>
                    <a:pt x="1513" y="1608"/>
                  </a:cubicBezTo>
                  <a:cubicBezTo>
                    <a:pt x="1676" y="1623"/>
                    <a:pt x="1888" y="1634"/>
                    <a:pt x="2101" y="1646"/>
                  </a:cubicBezTo>
                </a:path>
              </a:pathLst>
            </a:custGeom>
            <a:noFill/>
            <a:ln w="76200" cmpd="sng">
              <a:solidFill>
                <a:srgbClr val="E92587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Text Box 4"/>
            <p:cNvSpPr txBox="1">
              <a:spLocks noChangeArrowheads="1"/>
            </p:cNvSpPr>
            <p:nvPr/>
          </p:nvSpPr>
          <p:spPr bwMode="auto">
            <a:xfrm>
              <a:off x="5232" y="3303"/>
              <a:ext cx="440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E92587"/>
                  </a:solidFill>
                  <a:latin typeface="Times New Roman" pitchFamily="18" charset="0"/>
                  <a:cs typeface="Times New Roman" pitchFamily="18" charset="0"/>
                </a:rPr>
                <a:t>AFC</a:t>
              </a:r>
              <a:endParaRPr kumimoji="0" lang="en-US" sz="2000" b="1" dirty="0">
                <a:solidFill>
                  <a:srgbClr val="E92587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8" name="Group 112"/>
          <p:cNvGrpSpPr>
            <a:grpSpLocks/>
          </p:cNvGrpSpPr>
          <p:nvPr/>
        </p:nvGrpSpPr>
        <p:grpSpPr bwMode="auto">
          <a:xfrm>
            <a:off x="4190070" y="1082803"/>
            <a:ext cx="4857750" cy="4873625"/>
            <a:chOff x="2718" y="900"/>
            <a:chExt cx="3060" cy="3070"/>
          </a:xfrm>
        </p:grpSpPr>
        <p:sp>
          <p:nvSpPr>
            <p:cNvPr id="139" name="Text Box 9"/>
            <p:cNvSpPr txBox="1">
              <a:spLocks noChangeArrowheads="1"/>
            </p:cNvSpPr>
            <p:nvPr/>
          </p:nvSpPr>
          <p:spPr bwMode="auto">
            <a:xfrm>
              <a:off x="2898" y="900"/>
              <a:ext cx="624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Cost</a:t>
              </a:r>
              <a:br>
                <a:rPr kumimoji="0" lang="en-US" b="0" dirty="0"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per unit</a:t>
              </a:r>
              <a:endParaRPr kumimoji="0" lang="en-US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Line 8"/>
            <p:cNvSpPr>
              <a:spLocks noChangeShapeType="1"/>
            </p:cNvSpPr>
            <p:nvPr/>
          </p:nvSpPr>
          <p:spPr bwMode="auto">
            <a:xfrm>
              <a:off x="3136" y="1200"/>
              <a:ext cx="0" cy="25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Text Box 10"/>
            <p:cNvSpPr txBox="1">
              <a:spLocks noChangeArrowheads="1"/>
            </p:cNvSpPr>
            <p:nvPr/>
          </p:nvSpPr>
          <p:spPr bwMode="auto">
            <a:xfrm>
              <a:off x="3872" y="3733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Text Box 11"/>
            <p:cNvSpPr txBox="1">
              <a:spLocks noChangeArrowheads="1"/>
            </p:cNvSpPr>
            <p:nvPr/>
          </p:nvSpPr>
          <p:spPr bwMode="auto">
            <a:xfrm>
              <a:off x="3460" y="3729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Line 13"/>
            <p:cNvSpPr>
              <a:spLocks noChangeShapeType="1"/>
            </p:cNvSpPr>
            <p:nvPr/>
          </p:nvSpPr>
          <p:spPr bwMode="auto">
            <a:xfrm>
              <a:off x="3136" y="3729"/>
              <a:ext cx="2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Text Box 14"/>
            <p:cNvSpPr txBox="1">
              <a:spLocks noChangeArrowheads="1"/>
            </p:cNvSpPr>
            <p:nvPr/>
          </p:nvSpPr>
          <p:spPr bwMode="auto">
            <a:xfrm>
              <a:off x="4278" y="3737"/>
              <a:ext cx="3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Text Box 15"/>
            <p:cNvSpPr txBox="1">
              <a:spLocks noChangeArrowheads="1"/>
            </p:cNvSpPr>
            <p:nvPr/>
          </p:nvSpPr>
          <p:spPr bwMode="auto">
            <a:xfrm>
              <a:off x="4680" y="3735"/>
              <a:ext cx="3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8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Text Box 18"/>
            <p:cNvSpPr txBox="1">
              <a:spLocks noChangeArrowheads="1"/>
            </p:cNvSpPr>
            <p:nvPr/>
          </p:nvSpPr>
          <p:spPr bwMode="auto">
            <a:xfrm>
              <a:off x="5064" y="3737"/>
              <a:ext cx="3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10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Text Box 42"/>
            <p:cNvSpPr txBox="1">
              <a:spLocks noChangeArrowheads="1"/>
            </p:cNvSpPr>
            <p:nvPr/>
          </p:nvSpPr>
          <p:spPr bwMode="auto">
            <a:xfrm>
              <a:off x="5122" y="3648"/>
              <a:ext cx="6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</a:pP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Output</a:t>
              </a:r>
              <a:endParaRPr kumimoji="0" lang="en-US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Text Box 60"/>
            <p:cNvSpPr txBox="1">
              <a:spLocks noChangeArrowheads="1"/>
            </p:cNvSpPr>
            <p:nvPr/>
          </p:nvSpPr>
          <p:spPr bwMode="auto">
            <a:xfrm>
              <a:off x="2718" y="2899"/>
              <a:ext cx="43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sz="1600" b="0" dirty="0"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149" name="Text Box 61"/>
            <p:cNvSpPr txBox="1">
              <a:spLocks noChangeArrowheads="1"/>
            </p:cNvSpPr>
            <p:nvPr/>
          </p:nvSpPr>
          <p:spPr bwMode="auto">
            <a:xfrm>
              <a:off x="2886" y="2185"/>
              <a:ext cx="2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sz="1600" b="0">
                  <a:latin typeface="Times New Roman" pitchFamily="18" charset="0"/>
                  <a:cs typeface="Times New Roman" pitchFamily="18" charset="0"/>
                </a:rPr>
                <a:t>40</a:t>
              </a:r>
            </a:p>
          </p:txBody>
        </p:sp>
        <p:sp>
          <p:nvSpPr>
            <p:cNvPr id="150" name="Text Box 62"/>
            <p:cNvSpPr txBox="1">
              <a:spLocks noChangeArrowheads="1"/>
            </p:cNvSpPr>
            <p:nvPr/>
          </p:nvSpPr>
          <p:spPr bwMode="auto">
            <a:xfrm>
              <a:off x="2886" y="1465"/>
              <a:ext cx="2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sz="1600" b="0">
                  <a:latin typeface="Times New Roman" pitchFamily="18" charset="0"/>
                  <a:cs typeface="Times New Roman" pitchFamily="18" charset="0"/>
                </a:rPr>
                <a:t>60</a:t>
              </a:r>
            </a:p>
          </p:txBody>
        </p:sp>
        <p:sp>
          <p:nvSpPr>
            <p:cNvPr id="151" name="Line 85"/>
            <p:cNvSpPr>
              <a:spLocks noChangeShapeType="1"/>
            </p:cNvSpPr>
            <p:nvPr/>
          </p:nvSpPr>
          <p:spPr bwMode="auto">
            <a:xfrm>
              <a:off x="3143" y="1572"/>
              <a:ext cx="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Line 86"/>
            <p:cNvSpPr>
              <a:spLocks noChangeShapeType="1"/>
            </p:cNvSpPr>
            <p:nvPr/>
          </p:nvSpPr>
          <p:spPr bwMode="auto">
            <a:xfrm>
              <a:off x="3143" y="2289"/>
              <a:ext cx="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Line 87"/>
            <p:cNvSpPr>
              <a:spLocks noChangeShapeType="1"/>
            </p:cNvSpPr>
            <p:nvPr/>
          </p:nvSpPr>
          <p:spPr bwMode="auto">
            <a:xfrm>
              <a:off x="3143" y="3006"/>
              <a:ext cx="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Line 100"/>
            <p:cNvSpPr>
              <a:spLocks noChangeShapeType="1"/>
            </p:cNvSpPr>
            <p:nvPr/>
          </p:nvSpPr>
          <p:spPr bwMode="auto">
            <a:xfrm>
              <a:off x="3956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Line 101"/>
            <p:cNvSpPr>
              <a:spLocks noChangeShapeType="1"/>
            </p:cNvSpPr>
            <p:nvPr/>
          </p:nvSpPr>
          <p:spPr bwMode="auto">
            <a:xfrm>
              <a:off x="5190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Line 102"/>
            <p:cNvSpPr>
              <a:spLocks noChangeShapeType="1"/>
            </p:cNvSpPr>
            <p:nvPr/>
          </p:nvSpPr>
          <p:spPr bwMode="auto">
            <a:xfrm>
              <a:off x="4778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Line 103"/>
            <p:cNvSpPr>
              <a:spLocks noChangeShapeType="1"/>
            </p:cNvSpPr>
            <p:nvPr/>
          </p:nvSpPr>
          <p:spPr bwMode="auto">
            <a:xfrm>
              <a:off x="4367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8" name="Line 104"/>
            <p:cNvSpPr>
              <a:spLocks noChangeShapeType="1"/>
            </p:cNvSpPr>
            <p:nvPr/>
          </p:nvSpPr>
          <p:spPr bwMode="auto">
            <a:xfrm>
              <a:off x="3545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6" name="Group 297"/>
          <p:cNvGrpSpPr>
            <a:grpSpLocks/>
          </p:cNvGrpSpPr>
          <p:nvPr/>
        </p:nvGrpSpPr>
        <p:grpSpPr bwMode="auto">
          <a:xfrm>
            <a:off x="5126293" y="4253106"/>
            <a:ext cx="3638550" cy="784225"/>
            <a:chOff x="3281" y="2898"/>
            <a:chExt cx="2292" cy="494"/>
          </a:xfrm>
        </p:grpSpPr>
        <p:sp>
          <p:nvSpPr>
            <p:cNvPr id="67" name="Freeform 294"/>
            <p:cNvSpPr>
              <a:spLocks/>
            </p:cNvSpPr>
            <p:nvPr/>
          </p:nvSpPr>
          <p:spPr bwMode="auto">
            <a:xfrm>
              <a:off x="3281" y="3138"/>
              <a:ext cx="2032" cy="25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63" y="101"/>
                </a:cxn>
                <a:cxn ang="0">
                  <a:pos x="266" y="190"/>
                </a:cxn>
                <a:cxn ang="0">
                  <a:pos x="639" y="247"/>
                </a:cxn>
                <a:cxn ang="0">
                  <a:pos x="1095" y="234"/>
                </a:cxn>
                <a:cxn ang="0">
                  <a:pos x="1494" y="184"/>
                </a:cxn>
                <a:cxn ang="0">
                  <a:pos x="1893" y="76"/>
                </a:cxn>
                <a:cxn ang="0">
                  <a:pos x="2032" y="0"/>
                </a:cxn>
              </a:cxnLst>
              <a:rect l="0" t="0" r="r" b="b"/>
              <a:pathLst>
                <a:path w="2032" h="254">
                  <a:moveTo>
                    <a:pt x="0" y="44"/>
                  </a:moveTo>
                  <a:cubicBezTo>
                    <a:pt x="9" y="60"/>
                    <a:pt x="19" y="77"/>
                    <a:pt x="63" y="101"/>
                  </a:cubicBezTo>
                  <a:cubicBezTo>
                    <a:pt x="107" y="125"/>
                    <a:pt x="170" y="166"/>
                    <a:pt x="266" y="190"/>
                  </a:cubicBezTo>
                  <a:cubicBezTo>
                    <a:pt x="362" y="214"/>
                    <a:pt x="501" y="240"/>
                    <a:pt x="639" y="247"/>
                  </a:cubicBezTo>
                  <a:cubicBezTo>
                    <a:pt x="777" y="254"/>
                    <a:pt x="953" y="244"/>
                    <a:pt x="1095" y="234"/>
                  </a:cubicBezTo>
                  <a:cubicBezTo>
                    <a:pt x="1237" y="224"/>
                    <a:pt x="1361" y="210"/>
                    <a:pt x="1494" y="184"/>
                  </a:cubicBezTo>
                  <a:cubicBezTo>
                    <a:pt x="1627" y="158"/>
                    <a:pt x="1803" y="107"/>
                    <a:pt x="1893" y="76"/>
                  </a:cubicBezTo>
                  <a:cubicBezTo>
                    <a:pt x="1983" y="45"/>
                    <a:pt x="2007" y="22"/>
                    <a:pt x="2032" y="0"/>
                  </a:cubicBezTo>
                </a:path>
              </a:pathLst>
            </a:custGeom>
            <a:noFill/>
            <a:ln w="76200" cmpd="sng">
              <a:solidFill>
                <a:srgbClr val="7324A4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Text Box 4"/>
            <p:cNvSpPr txBox="1">
              <a:spLocks noChangeArrowheads="1"/>
            </p:cNvSpPr>
            <p:nvPr/>
          </p:nvSpPr>
          <p:spPr bwMode="auto">
            <a:xfrm>
              <a:off x="5145" y="2898"/>
              <a:ext cx="428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7324A4"/>
                  </a:solidFill>
                  <a:latin typeface="Times New Roman" pitchFamily="18" charset="0"/>
                  <a:cs typeface="Times New Roman" pitchFamily="18" charset="0"/>
                </a:rPr>
                <a:t>AVC</a:t>
              </a:r>
              <a:endParaRPr kumimoji="0" lang="en-US" sz="2800" b="1" i="1" dirty="0">
                <a:solidFill>
                  <a:srgbClr val="7324A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3113" y="840301"/>
            <a:ext cx="4253918" cy="1408078"/>
            <a:chOff x="73113" y="840301"/>
            <a:chExt cx="4253918" cy="1408078"/>
          </a:xfrm>
        </p:grpSpPr>
        <p:sp>
          <p:nvSpPr>
            <p:cNvPr id="61" name="Text Box 10"/>
            <p:cNvSpPr txBox="1">
              <a:spLocks noChangeArrowheads="1"/>
            </p:cNvSpPr>
            <p:nvPr/>
          </p:nvSpPr>
          <p:spPr bwMode="auto">
            <a:xfrm>
              <a:off x="73113" y="840301"/>
              <a:ext cx="4253918" cy="1408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115888" indent="-115888">
                <a:lnSpc>
                  <a:spcPct val="9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To 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calculate the marginal cost </a:t>
              </a: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curve (</a:t>
              </a:r>
              <a:r>
                <a:rPr lang="en-US" sz="1900" b="1" i="1" dirty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MC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) we take the change in </a:t>
              </a:r>
              <a:r>
                <a:rPr lang="en-US" sz="1900" b="1" i="1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TC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l-GR" sz="1900" dirty="0" smtClean="0">
                  <a:latin typeface="Times New Roman" pitchFamily="18" charset="0"/>
                  <a:cs typeface="Times New Roman" pitchFamily="18" charset="0"/>
                </a:rPr>
                <a:t>Δ</a:t>
              </a:r>
              <a:r>
                <a:rPr lang="en-US" sz="1900" b="1" i="1" dirty="0" smtClean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TC</a:t>
              </a: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) and 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divide that by the change in output</a:t>
              </a: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. Note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: our increments for </a:t>
              </a: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increasing output 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here are 1 (        1</a:t>
              </a:r>
              <a:r>
                <a:rPr lang="en-US" sz="1900" dirty="0" smtClean="0">
                  <a:latin typeface="Times New Roman" pitchFamily="18" charset="0"/>
                  <a:cs typeface="Times New Roman" pitchFamily="18" charset="0"/>
                </a:rPr>
                <a:t>).</a:t>
              </a:r>
            </a:p>
          </p:txBody>
        </p:sp>
        <p:sp>
          <p:nvSpPr>
            <p:cNvPr id="97" name="AutoShape 134"/>
            <p:cNvSpPr>
              <a:spLocks noChangeArrowheads="1"/>
            </p:cNvSpPr>
            <p:nvPr/>
          </p:nvSpPr>
          <p:spPr bwMode="auto">
            <a:xfrm>
              <a:off x="2145251" y="1942467"/>
              <a:ext cx="381000" cy="215900"/>
            </a:xfrm>
            <a:prstGeom prst="curvedUpArrow">
              <a:avLst>
                <a:gd name="adj1" fmla="val 35294"/>
                <a:gd name="adj2" fmla="val 70588"/>
                <a:gd name="adj3" fmla="val 3333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8" name="Text Box 10"/>
          <p:cNvSpPr txBox="1">
            <a:spLocks noChangeArrowheads="1"/>
          </p:cNvSpPr>
          <p:nvPr/>
        </p:nvSpPr>
        <p:spPr bwMode="auto">
          <a:xfrm>
            <a:off x="70065" y="2199709"/>
            <a:ext cx="4253918" cy="88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starts low and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increases as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output increases.  It also crosses </a:t>
            </a:r>
            <a:r>
              <a:rPr lang="en-US" sz="19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AVC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its minimum point.</a:t>
            </a:r>
          </a:p>
        </p:txBody>
      </p:sp>
      <p:sp>
        <p:nvSpPr>
          <p:cNvPr id="99" name="Text Box 109"/>
          <p:cNvSpPr txBox="1">
            <a:spLocks noChangeArrowheads="1"/>
          </p:cNvSpPr>
          <p:nvPr/>
        </p:nvSpPr>
        <p:spPr bwMode="auto">
          <a:xfrm>
            <a:off x="1237485" y="3126105"/>
            <a:ext cx="670376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-107" charset="2"/>
              </a:rPr>
              <a:t></a:t>
            </a:r>
            <a:r>
              <a:rPr kumimoji="0"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endParaRPr kumimoji="0" lang="en-US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 Box 21"/>
          <p:cNvSpPr txBox="1">
            <a:spLocks noChangeArrowheads="1"/>
          </p:cNvSpPr>
          <p:nvPr/>
        </p:nvSpPr>
        <p:spPr bwMode="auto">
          <a:xfrm>
            <a:off x="1800618" y="3248791"/>
            <a:ext cx="1141659" cy="352469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-107" charset="2"/>
              </a:rPr>
              <a:t></a:t>
            </a:r>
            <a:r>
              <a:rPr kumimoji="0" lang="en-US" sz="18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101" name="Text Box 32"/>
          <p:cNvSpPr txBox="1">
            <a:spLocks noChangeArrowheads="1"/>
          </p:cNvSpPr>
          <p:nvPr/>
        </p:nvSpPr>
        <p:spPr bwMode="auto">
          <a:xfrm>
            <a:off x="3100896" y="3825748"/>
            <a:ext cx="1028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$ 15.00</a:t>
            </a:r>
          </a:p>
        </p:txBody>
      </p:sp>
      <p:sp>
        <p:nvSpPr>
          <p:cNvPr id="102" name="Text Box 33"/>
          <p:cNvSpPr txBox="1">
            <a:spLocks noChangeArrowheads="1"/>
          </p:cNvSpPr>
          <p:nvPr/>
        </p:nvSpPr>
        <p:spPr bwMode="auto">
          <a:xfrm>
            <a:off x="3100896" y="4082923"/>
            <a:ext cx="947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$ 10.00</a:t>
            </a:r>
          </a:p>
        </p:txBody>
      </p:sp>
      <p:sp>
        <p:nvSpPr>
          <p:cNvPr id="103" name="Text Box 35"/>
          <p:cNvSpPr txBox="1">
            <a:spLocks noChangeArrowheads="1"/>
          </p:cNvSpPr>
          <p:nvPr/>
        </p:nvSpPr>
        <p:spPr bwMode="auto">
          <a:xfrm>
            <a:off x="3100896" y="4619498"/>
            <a:ext cx="1017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  8.00</a:t>
            </a:r>
          </a:p>
        </p:txBody>
      </p:sp>
      <p:sp>
        <p:nvSpPr>
          <p:cNvPr id="104" name="Text Box 37"/>
          <p:cNvSpPr txBox="1">
            <a:spLocks noChangeArrowheads="1"/>
          </p:cNvSpPr>
          <p:nvPr/>
        </p:nvSpPr>
        <p:spPr bwMode="auto">
          <a:xfrm>
            <a:off x="2969133" y="5151311"/>
            <a:ext cx="117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$ 12.00</a:t>
            </a:r>
          </a:p>
        </p:txBody>
      </p:sp>
      <p:sp>
        <p:nvSpPr>
          <p:cNvPr id="105" name="Text Box 38"/>
          <p:cNvSpPr txBox="1">
            <a:spLocks noChangeArrowheads="1"/>
          </p:cNvSpPr>
          <p:nvPr/>
        </p:nvSpPr>
        <p:spPr bwMode="auto">
          <a:xfrm>
            <a:off x="3091371" y="5749798"/>
            <a:ext cx="1030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$ 19.00</a:t>
            </a:r>
          </a:p>
        </p:txBody>
      </p:sp>
      <p:sp>
        <p:nvSpPr>
          <p:cNvPr id="106" name="Text Box 40"/>
          <p:cNvSpPr txBox="1">
            <a:spLocks noChangeArrowheads="1"/>
          </p:cNvSpPr>
          <p:nvPr/>
        </p:nvSpPr>
        <p:spPr bwMode="auto">
          <a:xfrm>
            <a:off x="3099308" y="6211761"/>
            <a:ext cx="1079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$ 30.00</a:t>
            </a:r>
          </a:p>
        </p:txBody>
      </p:sp>
      <p:sp>
        <p:nvSpPr>
          <p:cNvPr id="107" name="Text Box 63"/>
          <p:cNvSpPr txBox="1">
            <a:spLocks noChangeArrowheads="1"/>
          </p:cNvSpPr>
          <p:nvPr/>
        </p:nvSpPr>
        <p:spPr bwMode="auto">
          <a:xfrm>
            <a:off x="205804" y="3632073"/>
            <a:ext cx="666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108" name="Text Box 64"/>
          <p:cNvSpPr txBox="1">
            <a:spLocks noChangeArrowheads="1"/>
          </p:cNvSpPr>
          <p:nvPr/>
        </p:nvSpPr>
        <p:spPr bwMode="auto">
          <a:xfrm>
            <a:off x="448691" y="389877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65</a:t>
            </a:r>
          </a:p>
        </p:txBody>
      </p:sp>
      <p:sp>
        <p:nvSpPr>
          <p:cNvPr id="109" name="Text Box 65"/>
          <p:cNvSpPr txBox="1">
            <a:spLocks noChangeArrowheads="1"/>
          </p:cNvSpPr>
          <p:nvPr/>
        </p:nvSpPr>
        <p:spPr bwMode="auto">
          <a:xfrm>
            <a:off x="448691" y="4178173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75</a:t>
            </a:r>
          </a:p>
        </p:txBody>
      </p:sp>
      <p:sp>
        <p:nvSpPr>
          <p:cNvPr id="110" name="Text Box 66"/>
          <p:cNvSpPr txBox="1">
            <a:spLocks noChangeArrowheads="1"/>
          </p:cNvSpPr>
          <p:nvPr/>
        </p:nvSpPr>
        <p:spPr bwMode="auto">
          <a:xfrm>
            <a:off x="467741" y="442899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84</a:t>
            </a:r>
          </a:p>
        </p:txBody>
      </p:sp>
      <p:sp>
        <p:nvSpPr>
          <p:cNvPr id="111" name="Text Box 67"/>
          <p:cNvSpPr txBox="1">
            <a:spLocks noChangeArrowheads="1"/>
          </p:cNvSpPr>
          <p:nvPr/>
        </p:nvSpPr>
        <p:spPr bwMode="auto">
          <a:xfrm>
            <a:off x="461391" y="472109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92</a:t>
            </a:r>
          </a:p>
        </p:txBody>
      </p:sp>
      <p:sp>
        <p:nvSpPr>
          <p:cNvPr id="112" name="Text Box 68"/>
          <p:cNvSpPr txBox="1">
            <a:spLocks noChangeArrowheads="1"/>
          </p:cNvSpPr>
          <p:nvPr/>
        </p:nvSpPr>
        <p:spPr bwMode="auto">
          <a:xfrm>
            <a:off x="323279" y="498144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102</a:t>
            </a:r>
          </a:p>
        </p:txBody>
      </p:sp>
      <p:sp>
        <p:nvSpPr>
          <p:cNvPr id="113" name="Text Box 69"/>
          <p:cNvSpPr txBox="1">
            <a:spLocks noChangeArrowheads="1"/>
          </p:cNvSpPr>
          <p:nvPr/>
        </p:nvSpPr>
        <p:spPr bwMode="auto">
          <a:xfrm>
            <a:off x="318516" y="523544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114</a:t>
            </a:r>
          </a:p>
        </p:txBody>
      </p:sp>
      <p:sp>
        <p:nvSpPr>
          <p:cNvPr id="114" name="Text Box 70"/>
          <p:cNvSpPr txBox="1">
            <a:spLocks noChangeArrowheads="1"/>
          </p:cNvSpPr>
          <p:nvPr/>
        </p:nvSpPr>
        <p:spPr bwMode="auto">
          <a:xfrm>
            <a:off x="324866" y="548309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129</a:t>
            </a:r>
          </a:p>
        </p:txBody>
      </p:sp>
      <p:sp>
        <p:nvSpPr>
          <p:cNvPr id="115" name="Text Box 71"/>
          <p:cNvSpPr txBox="1">
            <a:spLocks noChangeArrowheads="1"/>
          </p:cNvSpPr>
          <p:nvPr/>
        </p:nvSpPr>
        <p:spPr bwMode="auto">
          <a:xfrm>
            <a:off x="324866" y="574979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148</a:t>
            </a:r>
          </a:p>
        </p:txBody>
      </p:sp>
      <p:sp>
        <p:nvSpPr>
          <p:cNvPr id="116" name="Text Box 72"/>
          <p:cNvSpPr txBox="1">
            <a:spLocks noChangeArrowheads="1"/>
          </p:cNvSpPr>
          <p:nvPr/>
        </p:nvSpPr>
        <p:spPr bwMode="auto">
          <a:xfrm>
            <a:off x="226441" y="6003798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172</a:t>
            </a:r>
          </a:p>
        </p:txBody>
      </p:sp>
      <p:sp>
        <p:nvSpPr>
          <p:cNvPr id="117" name="Text Box 73"/>
          <p:cNvSpPr txBox="1">
            <a:spLocks noChangeArrowheads="1"/>
          </p:cNvSpPr>
          <p:nvPr/>
        </p:nvSpPr>
        <p:spPr bwMode="auto">
          <a:xfrm>
            <a:off x="340741" y="628319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</a:p>
        </p:txBody>
      </p:sp>
      <p:grpSp>
        <p:nvGrpSpPr>
          <p:cNvPr id="118" name="Group 76"/>
          <p:cNvGrpSpPr>
            <a:grpSpLocks/>
          </p:cNvGrpSpPr>
          <p:nvPr/>
        </p:nvGrpSpPr>
        <p:grpSpPr bwMode="auto">
          <a:xfrm>
            <a:off x="812229" y="3870198"/>
            <a:ext cx="762000" cy="184150"/>
            <a:chOff x="1056" y="2528"/>
            <a:chExt cx="472" cy="168"/>
          </a:xfrm>
        </p:grpSpPr>
        <p:sp>
          <p:nvSpPr>
            <p:cNvPr id="119" name="Line 77"/>
            <p:cNvSpPr>
              <a:spLocks noChangeShapeType="1"/>
            </p:cNvSpPr>
            <p:nvPr/>
          </p:nvSpPr>
          <p:spPr bwMode="auto">
            <a:xfrm>
              <a:off x="1096" y="2696"/>
              <a:ext cx="43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Line 78"/>
            <p:cNvSpPr>
              <a:spLocks noChangeShapeType="1"/>
            </p:cNvSpPr>
            <p:nvPr/>
          </p:nvSpPr>
          <p:spPr bwMode="auto">
            <a:xfrm>
              <a:off x="1056" y="2528"/>
              <a:ext cx="240" cy="1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1" name="Group 79"/>
          <p:cNvGrpSpPr>
            <a:grpSpLocks/>
          </p:cNvGrpSpPr>
          <p:nvPr/>
        </p:nvGrpSpPr>
        <p:grpSpPr bwMode="auto">
          <a:xfrm>
            <a:off x="812229" y="4119436"/>
            <a:ext cx="762000" cy="184150"/>
            <a:chOff x="1056" y="2528"/>
            <a:chExt cx="472" cy="168"/>
          </a:xfrm>
        </p:grpSpPr>
        <p:sp>
          <p:nvSpPr>
            <p:cNvPr id="122" name="Line 80"/>
            <p:cNvSpPr>
              <a:spLocks noChangeShapeType="1"/>
            </p:cNvSpPr>
            <p:nvPr/>
          </p:nvSpPr>
          <p:spPr bwMode="auto">
            <a:xfrm>
              <a:off x="1096" y="2696"/>
              <a:ext cx="43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Line 81"/>
            <p:cNvSpPr>
              <a:spLocks noChangeShapeType="1"/>
            </p:cNvSpPr>
            <p:nvPr/>
          </p:nvSpPr>
          <p:spPr bwMode="auto">
            <a:xfrm>
              <a:off x="1056" y="2528"/>
              <a:ext cx="240" cy="1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4" name="Group 85"/>
          <p:cNvGrpSpPr>
            <a:grpSpLocks/>
          </p:cNvGrpSpPr>
          <p:nvPr/>
        </p:nvGrpSpPr>
        <p:grpSpPr bwMode="auto">
          <a:xfrm>
            <a:off x="812229" y="4662361"/>
            <a:ext cx="758825" cy="184150"/>
            <a:chOff x="1056" y="2528"/>
            <a:chExt cx="472" cy="168"/>
          </a:xfrm>
        </p:grpSpPr>
        <p:sp>
          <p:nvSpPr>
            <p:cNvPr id="125" name="Line 86"/>
            <p:cNvSpPr>
              <a:spLocks noChangeShapeType="1"/>
            </p:cNvSpPr>
            <p:nvPr/>
          </p:nvSpPr>
          <p:spPr bwMode="auto">
            <a:xfrm>
              <a:off x="1096" y="2696"/>
              <a:ext cx="43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Line 87"/>
            <p:cNvSpPr>
              <a:spLocks noChangeShapeType="1"/>
            </p:cNvSpPr>
            <p:nvPr/>
          </p:nvSpPr>
          <p:spPr bwMode="auto">
            <a:xfrm>
              <a:off x="1056" y="2528"/>
              <a:ext cx="240" cy="1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2" name="Group 91"/>
          <p:cNvGrpSpPr>
            <a:grpSpLocks/>
          </p:cNvGrpSpPr>
          <p:nvPr/>
        </p:nvGrpSpPr>
        <p:grpSpPr bwMode="auto">
          <a:xfrm>
            <a:off x="812229" y="5176711"/>
            <a:ext cx="762000" cy="184150"/>
            <a:chOff x="1056" y="2528"/>
            <a:chExt cx="472" cy="168"/>
          </a:xfrm>
        </p:grpSpPr>
        <p:sp>
          <p:nvSpPr>
            <p:cNvPr id="133" name="Line 92"/>
            <p:cNvSpPr>
              <a:spLocks noChangeShapeType="1"/>
            </p:cNvSpPr>
            <p:nvPr/>
          </p:nvSpPr>
          <p:spPr bwMode="auto">
            <a:xfrm>
              <a:off x="1096" y="2696"/>
              <a:ext cx="43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Line 93"/>
            <p:cNvSpPr>
              <a:spLocks noChangeShapeType="1"/>
            </p:cNvSpPr>
            <p:nvPr/>
          </p:nvSpPr>
          <p:spPr bwMode="auto">
            <a:xfrm>
              <a:off x="1056" y="2528"/>
              <a:ext cx="240" cy="1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5" name="Group 97"/>
          <p:cNvGrpSpPr>
            <a:grpSpLocks/>
          </p:cNvGrpSpPr>
          <p:nvPr/>
        </p:nvGrpSpPr>
        <p:grpSpPr bwMode="auto">
          <a:xfrm>
            <a:off x="812229" y="5770436"/>
            <a:ext cx="762000" cy="184150"/>
            <a:chOff x="1056" y="2528"/>
            <a:chExt cx="472" cy="168"/>
          </a:xfrm>
        </p:grpSpPr>
        <p:sp>
          <p:nvSpPr>
            <p:cNvPr id="136" name="Line 98"/>
            <p:cNvSpPr>
              <a:spLocks noChangeShapeType="1"/>
            </p:cNvSpPr>
            <p:nvPr/>
          </p:nvSpPr>
          <p:spPr bwMode="auto">
            <a:xfrm>
              <a:off x="1096" y="2696"/>
              <a:ext cx="43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Line 99"/>
            <p:cNvSpPr>
              <a:spLocks noChangeShapeType="1"/>
            </p:cNvSpPr>
            <p:nvPr/>
          </p:nvSpPr>
          <p:spPr bwMode="auto">
            <a:xfrm>
              <a:off x="1056" y="2528"/>
              <a:ext cx="240" cy="1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9" name="Group 103"/>
          <p:cNvGrpSpPr>
            <a:grpSpLocks/>
          </p:cNvGrpSpPr>
          <p:nvPr/>
        </p:nvGrpSpPr>
        <p:grpSpPr bwMode="auto">
          <a:xfrm>
            <a:off x="843979" y="6232398"/>
            <a:ext cx="762000" cy="184150"/>
            <a:chOff x="1056" y="2528"/>
            <a:chExt cx="472" cy="168"/>
          </a:xfrm>
        </p:grpSpPr>
        <p:sp>
          <p:nvSpPr>
            <p:cNvPr id="160" name="Line 104"/>
            <p:cNvSpPr>
              <a:spLocks noChangeShapeType="1"/>
            </p:cNvSpPr>
            <p:nvPr/>
          </p:nvSpPr>
          <p:spPr bwMode="auto">
            <a:xfrm>
              <a:off x="1096" y="2696"/>
              <a:ext cx="43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Line 105"/>
            <p:cNvSpPr>
              <a:spLocks noChangeShapeType="1"/>
            </p:cNvSpPr>
            <p:nvPr/>
          </p:nvSpPr>
          <p:spPr bwMode="auto">
            <a:xfrm>
              <a:off x="1056" y="2528"/>
              <a:ext cx="240" cy="1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2" name="Text Box 110"/>
          <p:cNvSpPr txBox="1">
            <a:spLocks noChangeArrowheads="1"/>
          </p:cNvSpPr>
          <p:nvPr/>
        </p:nvSpPr>
        <p:spPr bwMode="auto">
          <a:xfrm>
            <a:off x="1547241" y="4081336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3" name="Text Box 112"/>
          <p:cNvSpPr txBox="1">
            <a:spLocks noChangeArrowheads="1"/>
          </p:cNvSpPr>
          <p:nvPr/>
        </p:nvSpPr>
        <p:spPr bwMode="auto">
          <a:xfrm>
            <a:off x="1548829" y="4617911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8</a:t>
            </a:r>
          </a:p>
        </p:txBody>
      </p:sp>
      <p:sp>
        <p:nvSpPr>
          <p:cNvPr id="164" name="Text Box 114"/>
          <p:cNvSpPr txBox="1">
            <a:spLocks noChangeArrowheads="1"/>
          </p:cNvSpPr>
          <p:nvPr/>
        </p:nvSpPr>
        <p:spPr bwMode="auto">
          <a:xfrm>
            <a:off x="1490091" y="5151311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12</a:t>
            </a:r>
          </a:p>
        </p:txBody>
      </p:sp>
      <p:sp>
        <p:nvSpPr>
          <p:cNvPr id="165" name="Text Box 117"/>
          <p:cNvSpPr txBox="1">
            <a:spLocks noChangeArrowheads="1"/>
          </p:cNvSpPr>
          <p:nvPr/>
        </p:nvSpPr>
        <p:spPr bwMode="auto">
          <a:xfrm>
            <a:off x="1486916" y="574979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</a:t>
            </a:r>
          </a:p>
        </p:txBody>
      </p:sp>
      <p:sp>
        <p:nvSpPr>
          <p:cNvPr id="166" name="Text Box 119"/>
          <p:cNvSpPr txBox="1">
            <a:spLocks noChangeArrowheads="1"/>
          </p:cNvSpPr>
          <p:nvPr/>
        </p:nvSpPr>
        <p:spPr bwMode="auto">
          <a:xfrm>
            <a:off x="1491679" y="6211761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</a:t>
            </a:r>
          </a:p>
        </p:txBody>
      </p:sp>
      <p:sp>
        <p:nvSpPr>
          <p:cNvPr id="167" name="Text Box 120"/>
          <p:cNvSpPr txBox="1">
            <a:spLocks noChangeArrowheads="1"/>
          </p:cNvSpPr>
          <p:nvPr/>
        </p:nvSpPr>
        <p:spPr bwMode="auto">
          <a:xfrm>
            <a:off x="1547241" y="382574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grpSp>
        <p:nvGrpSpPr>
          <p:cNvPr id="168" name="Group 397"/>
          <p:cNvGrpSpPr>
            <a:grpSpLocks/>
          </p:cNvGrpSpPr>
          <p:nvPr/>
        </p:nvGrpSpPr>
        <p:grpSpPr bwMode="auto">
          <a:xfrm>
            <a:off x="2202117" y="3825753"/>
            <a:ext cx="608012" cy="369888"/>
            <a:chOff x="1439" y="2372"/>
            <a:chExt cx="383" cy="233"/>
          </a:xfrm>
        </p:grpSpPr>
        <p:sp>
          <p:nvSpPr>
            <p:cNvPr id="169" name="Text Box 22"/>
            <p:cNvSpPr txBox="1">
              <a:spLocks noChangeArrowheads="1"/>
            </p:cNvSpPr>
            <p:nvPr/>
          </p:nvSpPr>
          <p:spPr bwMode="auto">
            <a:xfrm>
              <a:off x="1560" y="2372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</a:t>
              </a:r>
            </a:p>
          </p:txBody>
        </p:sp>
        <p:sp>
          <p:nvSpPr>
            <p:cNvPr id="170" name="AutoShape 121"/>
            <p:cNvSpPr>
              <a:spLocks noChangeArrowheads="1"/>
            </p:cNvSpPr>
            <p:nvPr/>
          </p:nvSpPr>
          <p:spPr bwMode="auto">
            <a:xfrm>
              <a:off x="1439" y="2429"/>
              <a:ext cx="240" cy="136"/>
            </a:xfrm>
            <a:prstGeom prst="curvedUpArrow">
              <a:avLst>
                <a:gd name="adj1" fmla="val 35294"/>
                <a:gd name="adj2" fmla="val 70588"/>
                <a:gd name="adj3" fmla="val 3333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1" name="Group 396"/>
          <p:cNvGrpSpPr>
            <a:grpSpLocks/>
          </p:cNvGrpSpPr>
          <p:nvPr/>
        </p:nvGrpSpPr>
        <p:grpSpPr bwMode="auto">
          <a:xfrm>
            <a:off x="2189417" y="4082928"/>
            <a:ext cx="612775" cy="369888"/>
            <a:chOff x="1431" y="2534"/>
            <a:chExt cx="386" cy="233"/>
          </a:xfrm>
        </p:grpSpPr>
        <p:sp>
          <p:nvSpPr>
            <p:cNvPr id="172" name="Text Box 23"/>
            <p:cNvSpPr txBox="1">
              <a:spLocks noChangeArrowheads="1"/>
            </p:cNvSpPr>
            <p:nvPr/>
          </p:nvSpPr>
          <p:spPr bwMode="auto">
            <a:xfrm>
              <a:off x="1555" y="2534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</a:t>
              </a:r>
            </a:p>
          </p:txBody>
        </p:sp>
        <p:sp>
          <p:nvSpPr>
            <p:cNvPr id="173" name="AutoShape 122"/>
            <p:cNvSpPr>
              <a:spLocks noChangeArrowheads="1"/>
            </p:cNvSpPr>
            <p:nvPr/>
          </p:nvSpPr>
          <p:spPr bwMode="auto">
            <a:xfrm>
              <a:off x="1431" y="2591"/>
              <a:ext cx="240" cy="136"/>
            </a:xfrm>
            <a:prstGeom prst="curvedUpArrow">
              <a:avLst>
                <a:gd name="adj1" fmla="val 35294"/>
                <a:gd name="adj2" fmla="val 70588"/>
                <a:gd name="adj3" fmla="val 3333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" name="Group 395"/>
          <p:cNvGrpSpPr>
            <a:grpSpLocks/>
          </p:cNvGrpSpPr>
          <p:nvPr/>
        </p:nvGrpSpPr>
        <p:grpSpPr bwMode="auto">
          <a:xfrm>
            <a:off x="2214817" y="4619504"/>
            <a:ext cx="603250" cy="369888"/>
            <a:chOff x="1447" y="2872"/>
            <a:chExt cx="380" cy="233"/>
          </a:xfrm>
        </p:grpSpPr>
        <p:sp>
          <p:nvSpPr>
            <p:cNvPr id="175" name="Text Box 25"/>
            <p:cNvSpPr txBox="1">
              <a:spLocks noChangeArrowheads="1"/>
            </p:cNvSpPr>
            <p:nvPr/>
          </p:nvSpPr>
          <p:spPr bwMode="auto">
            <a:xfrm>
              <a:off x="1565" y="2872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</a:t>
              </a:r>
            </a:p>
          </p:txBody>
        </p:sp>
        <p:sp>
          <p:nvSpPr>
            <p:cNvPr id="176" name="AutoShape 124"/>
            <p:cNvSpPr>
              <a:spLocks noChangeArrowheads="1"/>
            </p:cNvSpPr>
            <p:nvPr/>
          </p:nvSpPr>
          <p:spPr bwMode="auto">
            <a:xfrm>
              <a:off x="1447" y="2929"/>
              <a:ext cx="240" cy="136"/>
            </a:xfrm>
            <a:prstGeom prst="curvedUpArrow">
              <a:avLst>
                <a:gd name="adj1" fmla="val 35294"/>
                <a:gd name="adj2" fmla="val 70588"/>
                <a:gd name="adj3" fmla="val 3333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7" name="Group 394"/>
          <p:cNvGrpSpPr>
            <a:grpSpLocks/>
          </p:cNvGrpSpPr>
          <p:nvPr/>
        </p:nvGrpSpPr>
        <p:grpSpPr bwMode="auto">
          <a:xfrm>
            <a:off x="2214817" y="5152905"/>
            <a:ext cx="587375" cy="369888"/>
            <a:chOff x="1447" y="3208"/>
            <a:chExt cx="370" cy="233"/>
          </a:xfrm>
        </p:grpSpPr>
        <p:sp>
          <p:nvSpPr>
            <p:cNvPr id="178" name="Text Box 27"/>
            <p:cNvSpPr txBox="1">
              <a:spLocks noChangeArrowheads="1"/>
            </p:cNvSpPr>
            <p:nvPr/>
          </p:nvSpPr>
          <p:spPr bwMode="auto">
            <a:xfrm>
              <a:off x="1555" y="3208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</a:t>
              </a:r>
            </a:p>
          </p:txBody>
        </p:sp>
        <p:sp>
          <p:nvSpPr>
            <p:cNvPr id="179" name="AutoShape 126"/>
            <p:cNvSpPr>
              <a:spLocks noChangeArrowheads="1"/>
            </p:cNvSpPr>
            <p:nvPr/>
          </p:nvSpPr>
          <p:spPr bwMode="auto">
            <a:xfrm>
              <a:off x="1447" y="3265"/>
              <a:ext cx="240" cy="136"/>
            </a:xfrm>
            <a:prstGeom prst="curvedUpArrow">
              <a:avLst>
                <a:gd name="adj1" fmla="val 35294"/>
                <a:gd name="adj2" fmla="val 70588"/>
                <a:gd name="adj3" fmla="val 3333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0" name="Group 393"/>
          <p:cNvGrpSpPr>
            <a:grpSpLocks/>
          </p:cNvGrpSpPr>
          <p:nvPr/>
        </p:nvGrpSpPr>
        <p:grpSpPr bwMode="auto">
          <a:xfrm>
            <a:off x="2202117" y="5749806"/>
            <a:ext cx="657225" cy="369888"/>
            <a:chOff x="1439" y="3584"/>
            <a:chExt cx="414" cy="233"/>
          </a:xfrm>
        </p:grpSpPr>
        <p:sp>
          <p:nvSpPr>
            <p:cNvPr id="181" name="Text Box 29"/>
            <p:cNvSpPr txBox="1">
              <a:spLocks noChangeArrowheads="1"/>
            </p:cNvSpPr>
            <p:nvPr/>
          </p:nvSpPr>
          <p:spPr bwMode="auto">
            <a:xfrm>
              <a:off x="1555" y="358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 </a:t>
              </a:r>
            </a:p>
          </p:txBody>
        </p:sp>
        <p:sp>
          <p:nvSpPr>
            <p:cNvPr id="182" name="AutoShape 128"/>
            <p:cNvSpPr>
              <a:spLocks noChangeArrowheads="1"/>
            </p:cNvSpPr>
            <p:nvPr/>
          </p:nvSpPr>
          <p:spPr bwMode="auto">
            <a:xfrm>
              <a:off x="1439" y="3641"/>
              <a:ext cx="240" cy="136"/>
            </a:xfrm>
            <a:prstGeom prst="curvedUpArrow">
              <a:avLst>
                <a:gd name="adj1" fmla="val 35294"/>
                <a:gd name="adj2" fmla="val 70588"/>
                <a:gd name="adj3" fmla="val 3333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3" name="Group 392"/>
          <p:cNvGrpSpPr>
            <a:grpSpLocks/>
          </p:cNvGrpSpPr>
          <p:nvPr/>
        </p:nvGrpSpPr>
        <p:grpSpPr bwMode="auto">
          <a:xfrm>
            <a:off x="2221167" y="6211769"/>
            <a:ext cx="582612" cy="369888"/>
            <a:chOff x="1451" y="3875"/>
            <a:chExt cx="367" cy="233"/>
          </a:xfrm>
        </p:grpSpPr>
        <p:sp>
          <p:nvSpPr>
            <p:cNvPr id="184" name="Text Box 31"/>
            <p:cNvSpPr txBox="1">
              <a:spLocks noChangeArrowheads="1"/>
            </p:cNvSpPr>
            <p:nvPr/>
          </p:nvSpPr>
          <p:spPr bwMode="auto">
            <a:xfrm>
              <a:off x="1520" y="3875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1</a:t>
              </a:r>
            </a:p>
          </p:txBody>
        </p:sp>
        <p:sp>
          <p:nvSpPr>
            <p:cNvPr id="185" name="AutoShape 130"/>
            <p:cNvSpPr>
              <a:spLocks noChangeArrowheads="1"/>
            </p:cNvSpPr>
            <p:nvPr/>
          </p:nvSpPr>
          <p:spPr bwMode="auto">
            <a:xfrm>
              <a:off x="1451" y="3932"/>
              <a:ext cx="240" cy="136"/>
            </a:xfrm>
            <a:prstGeom prst="curvedUpArrow">
              <a:avLst>
                <a:gd name="adj1" fmla="val 35294"/>
                <a:gd name="adj2" fmla="val 70588"/>
                <a:gd name="adj3" fmla="val 3333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6" name="Group 398"/>
          <p:cNvGrpSpPr>
            <a:grpSpLocks/>
          </p:cNvGrpSpPr>
          <p:nvPr/>
        </p:nvGrpSpPr>
        <p:grpSpPr bwMode="auto">
          <a:xfrm>
            <a:off x="5119054" y="2276285"/>
            <a:ext cx="3605213" cy="2897187"/>
            <a:chOff x="3311" y="1647"/>
            <a:chExt cx="2271" cy="1825"/>
          </a:xfrm>
        </p:grpSpPr>
        <p:sp>
          <p:nvSpPr>
            <p:cNvPr id="187" name="Freeform 355"/>
            <p:cNvSpPr>
              <a:spLocks/>
            </p:cNvSpPr>
            <p:nvPr/>
          </p:nvSpPr>
          <p:spPr bwMode="auto">
            <a:xfrm>
              <a:off x="3311" y="1912"/>
              <a:ext cx="2096" cy="1560"/>
            </a:xfrm>
            <a:custGeom>
              <a:avLst/>
              <a:gdLst/>
              <a:ahLst/>
              <a:cxnLst>
                <a:cxn ang="0">
                  <a:pos x="0" y="1278"/>
                </a:cxn>
                <a:cxn ang="0">
                  <a:pos x="235" y="1474"/>
                </a:cxn>
                <a:cxn ang="0">
                  <a:pos x="513" y="1557"/>
                </a:cxn>
                <a:cxn ang="0">
                  <a:pos x="880" y="1493"/>
                </a:cxn>
                <a:cxn ang="0">
                  <a:pos x="1190" y="1335"/>
                </a:cxn>
                <a:cxn ang="0">
                  <a:pos x="1488" y="1139"/>
                </a:cxn>
                <a:cxn ang="0">
                  <a:pos x="1646" y="981"/>
                </a:cxn>
                <a:cxn ang="0">
                  <a:pos x="1893" y="639"/>
                </a:cxn>
                <a:cxn ang="0">
                  <a:pos x="2013" y="310"/>
                </a:cxn>
                <a:cxn ang="0">
                  <a:pos x="2096" y="0"/>
                </a:cxn>
              </a:cxnLst>
              <a:rect l="0" t="0" r="r" b="b"/>
              <a:pathLst>
                <a:path w="2096" h="1560">
                  <a:moveTo>
                    <a:pt x="0" y="1278"/>
                  </a:moveTo>
                  <a:cubicBezTo>
                    <a:pt x="74" y="1352"/>
                    <a:pt x="149" y="1427"/>
                    <a:pt x="235" y="1474"/>
                  </a:cubicBezTo>
                  <a:cubicBezTo>
                    <a:pt x="321" y="1521"/>
                    <a:pt x="406" y="1554"/>
                    <a:pt x="513" y="1557"/>
                  </a:cubicBezTo>
                  <a:cubicBezTo>
                    <a:pt x="620" y="1560"/>
                    <a:pt x="767" y="1530"/>
                    <a:pt x="880" y="1493"/>
                  </a:cubicBezTo>
                  <a:cubicBezTo>
                    <a:pt x="993" y="1456"/>
                    <a:pt x="1089" y="1394"/>
                    <a:pt x="1190" y="1335"/>
                  </a:cubicBezTo>
                  <a:cubicBezTo>
                    <a:pt x="1291" y="1276"/>
                    <a:pt x="1412" y="1198"/>
                    <a:pt x="1488" y="1139"/>
                  </a:cubicBezTo>
                  <a:cubicBezTo>
                    <a:pt x="1564" y="1080"/>
                    <a:pt x="1579" y="1064"/>
                    <a:pt x="1646" y="981"/>
                  </a:cubicBezTo>
                  <a:cubicBezTo>
                    <a:pt x="1713" y="898"/>
                    <a:pt x="1832" y="751"/>
                    <a:pt x="1893" y="639"/>
                  </a:cubicBezTo>
                  <a:cubicBezTo>
                    <a:pt x="1954" y="527"/>
                    <a:pt x="1979" y="416"/>
                    <a:pt x="2013" y="310"/>
                  </a:cubicBezTo>
                  <a:cubicBezTo>
                    <a:pt x="2047" y="204"/>
                    <a:pt x="2071" y="102"/>
                    <a:pt x="2096" y="0"/>
                  </a:cubicBezTo>
                </a:path>
              </a:pathLst>
            </a:custGeom>
            <a:noFill/>
            <a:ln w="76200" cmpd="sng">
              <a:solidFill>
                <a:srgbClr val="2D5AB3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Text Box 4"/>
            <p:cNvSpPr txBox="1">
              <a:spLocks noChangeArrowheads="1"/>
            </p:cNvSpPr>
            <p:nvPr/>
          </p:nvSpPr>
          <p:spPr bwMode="auto">
            <a:xfrm>
              <a:off x="5214" y="1647"/>
              <a:ext cx="368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2D5AB3"/>
                  </a:solidFill>
                  <a:latin typeface="Times New Roman" pitchFamily="18" charset="0"/>
                  <a:cs typeface="Times New Roman" pitchFamily="18" charset="0"/>
                </a:rPr>
                <a:t>MC</a:t>
              </a:r>
              <a:endParaRPr kumimoji="0" lang="en-US" sz="2800" b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9" name="Oval 52"/>
          <p:cNvSpPr>
            <a:spLocks noChangeArrowheads="1"/>
          </p:cNvSpPr>
          <p:nvPr/>
        </p:nvSpPr>
        <p:spPr bwMode="auto">
          <a:xfrm flipH="1">
            <a:off x="5406390" y="4970272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190" name="Oval 54"/>
          <p:cNvSpPr>
            <a:spLocks noChangeArrowheads="1"/>
          </p:cNvSpPr>
          <p:nvPr/>
        </p:nvSpPr>
        <p:spPr bwMode="auto">
          <a:xfrm flipH="1">
            <a:off x="6038215" y="5103622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191" name="Oval 56"/>
          <p:cNvSpPr>
            <a:spLocks noChangeArrowheads="1"/>
          </p:cNvSpPr>
          <p:nvPr/>
        </p:nvSpPr>
        <p:spPr bwMode="auto">
          <a:xfrm flipH="1">
            <a:off x="6717665" y="4881372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192" name="Oval 58"/>
          <p:cNvSpPr>
            <a:spLocks noChangeArrowheads="1"/>
          </p:cNvSpPr>
          <p:nvPr/>
        </p:nvSpPr>
        <p:spPr bwMode="auto">
          <a:xfrm flipH="1">
            <a:off x="7378065" y="4462272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193" name="Oval 60"/>
          <p:cNvSpPr>
            <a:spLocks noChangeArrowheads="1"/>
          </p:cNvSpPr>
          <p:nvPr/>
        </p:nvSpPr>
        <p:spPr bwMode="auto">
          <a:xfrm flipH="1">
            <a:off x="8025765" y="3741547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grpSp>
        <p:nvGrpSpPr>
          <p:cNvPr id="194" name="Group 357"/>
          <p:cNvGrpSpPr>
            <a:grpSpLocks/>
          </p:cNvGrpSpPr>
          <p:nvPr/>
        </p:nvGrpSpPr>
        <p:grpSpPr bwMode="auto">
          <a:xfrm>
            <a:off x="5590540" y="2936685"/>
            <a:ext cx="2743200" cy="1943100"/>
            <a:chOff x="3626" y="2063"/>
            <a:chExt cx="1728" cy="1224"/>
          </a:xfrm>
        </p:grpSpPr>
        <p:sp>
          <p:nvSpPr>
            <p:cNvPr id="199" name="Line 137"/>
            <p:cNvSpPr>
              <a:spLocks noChangeShapeType="1"/>
            </p:cNvSpPr>
            <p:nvPr/>
          </p:nvSpPr>
          <p:spPr bwMode="auto">
            <a:xfrm flipV="1">
              <a:off x="4251" y="2481"/>
              <a:ext cx="86" cy="80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0" name="Group 356"/>
            <p:cNvGrpSpPr>
              <a:grpSpLocks/>
            </p:cNvGrpSpPr>
            <p:nvPr/>
          </p:nvGrpSpPr>
          <p:grpSpPr bwMode="auto">
            <a:xfrm>
              <a:off x="3626" y="2063"/>
              <a:ext cx="1728" cy="528"/>
              <a:chOff x="3978" y="1032"/>
              <a:chExt cx="1728" cy="528"/>
            </a:xfrm>
          </p:grpSpPr>
          <p:sp>
            <p:nvSpPr>
              <p:cNvPr id="201" name="Rectangle 170"/>
              <p:cNvSpPr>
                <a:spLocks noChangeArrowheads="1"/>
              </p:cNvSpPr>
              <p:nvPr/>
            </p:nvSpPr>
            <p:spPr bwMode="auto">
              <a:xfrm>
                <a:off x="3984" y="1134"/>
                <a:ext cx="1453" cy="311"/>
              </a:xfrm>
              <a:prstGeom prst="rect">
                <a:avLst/>
              </a:prstGeom>
              <a:solidFill>
                <a:srgbClr val="FDFAE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Rectangle 136" descr="Parchment"/>
              <p:cNvSpPr>
                <a:spLocks noChangeArrowheads="1"/>
              </p:cNvSpPr>
              <p:nvPr/>
            </p:nvSpPr>
            <p:spPr bwMode="auto">
              <a:xfrm>
                <a:off x="3978" y="1032"/>
                <a:ext cx="1728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80000"/>
                  </a:lnSpc>
                </a:pPr>
                <a:r>
                  <a:rPr kumimoji="0" lang="en-US" sz="1600" i="1" dirty="0">
                    <a:latin typeface="Times New Roman" pitchFamily="18" charset="0"/>
                    <a:cs typeface="Times New Roman" pitchFamily="18" charset="0"/>
                  </a:rPr>
                  <a:t>Note</a:t>
                </a:r>
                <a:r>
                  <a:rPr kumimoji="0" lang="en-US" sz="1600" b="0" i="1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kumimoji="0" lang="en-US" sz="1600" b="1" i="1" dirty="0">
                    <a:solidFill>
                      <a:srgbClr val="2D5AB3"/>
                    </a:solidFill>
                    <a:latin typeface="Times New Roman" pitchFamily="18" charset="0"/>
                    <a:cs typeface="Times New Roman" pitchFamily="18" charset="0"/>
                  </a:rPr>
                  <a:t>MC</a:t>
                </a: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1600" b="0" i="1" dirty="0">
                    <a:latin typeface="Times New Roman" pitchFamily="18" charset="0"/>
                    <a:cs typeface="Times New Roman" pitchFamily="18" charset="0"/>
                  </a:rPr>
                  <a:t>always crosses </a:t>
                </a:r>
                <a:br>
                  <a:rPr kumimoji="0" lang="en-US" sz="1600" b="0" i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b="1" i="1" dirty="0">
                    <a:solidFill>
                      <a:srgbClr val="7324A4"/>
                    </a:solidFill>
                    <a:latin typeface="Times New Roman" pitchFamily="18" charset="0"/>
                    <a:cs typeface="Times New Roman" pitchFamily="18" charset="0"/>
                  </a:rPr>
                  <a:t>AVC</a:t>
                </a:r>
                <a:r>
                  <a:rPr kumimoji="0" lang="en-US" sz="1600" b="0" i="1" dirty="0">
                    <a:latin typeface="Times New Roman" pitchFamily="18" charset="0"/>
                    <a:cs typeface="Times New Roman" pitchFamily="18" charset="0"/>
                  </a:rPr>
                  <a:t> at its minimum point.</a:t>
                </a:r>
              </a:p>
            </p:txBody>
          </p:sp>
        </p:grpSp>
      </p:grpSp>
      <p:sp>
        <p:nvSpPr>
          <p:cNvPr id="203" name="Oval 338"/>
          <p:cNvSpPr>
            <a:spLocks noChangeArrowheads="1"/>
          </p:cNvSpPr>
          <p:nvPr/>
        </p:nvSpPr>
        <p:spPr bwMode="auto">
          <a:xfrm flipH="1">
            <a:off x="5095240" y="4719447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45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0"/>
                            </p:stCondLst>
                            <p:childTnLst>
                              <p:par>
                                <p:cTn id="9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500"/>
                            </p:stCondLst>
                            <p:childTnLst>
                              <p:par>
                                <p:cTn id="11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500"/>
                            </p:stCondLst>
                            <p:childTnLst>
                              <p:par>
                                <p:cTn id="1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build="p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89" grpId="0" animBg="1" autoUpdateAnimBg="0"/>
      <p:bldP spid="190" grpId="0" animBg="1" autoUpdateAnimBg="0"/>
      <p:bldP spid="191" grpId="0" animBg="1" autoUpdateAnimBg="0"/>
      <p:bldP spid="192" grpId="0" animBg="1" autoUpdateAnimBg="0"/>
      <p:bldP spid="193" grpId="0" animBg="1" autoUpdateAnimBg="0"/>
      <p:bldP spid="203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5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Short Run Cost Curves</a:t>
            </a:r>
          </a:p>
        </p:txBody>
      </p:sp>
      <p:grpSp>
        <p:nvGrpSpPr>
          <p:cNvPr id="128" name="Group 113"/>
          <p:cNvGrpSpPr>
            <a:grpSpLocks/>
          </p:cNvGrpSpPr>
          <p:nvPr/>
        </p:nvGrpSpPr>
        <p:grpSpPr bwMode="auto">
          <a:xfrm>
            <a:off x="5140983" y="2698878"/>
            <a:ext cx="3757612" cy="2613025"/>
            <a:chOff x="3305" y="1918"/>
            <a:chExt cx="2367" cy="1646"/>
          </a:xfrm>
        </p:grpSpPr>
        <p:sp>
          <p:nvSpPr>
            <p:cNvPr id="129" name="Freeform 111"/>
            <p:cNvSpPr>
              <a:spLocks/>
            </p:cNvSpPr>
            <p:nvPr/>
          </p:nvSpPr>
          <p:spPr bwMode="auto">
            <a:xfrm>
              <a:off x="3305" y="1918"/>
              <a:ext cx="2101" cy="16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253"/>
                </a:cxn>
                <a:cxn ang="0">
                  <a:pos x="82" y="544"/>
                </a:cxn>
                <a:cxn ang="0">
                  <a:pos x="171" y="816"/>
                </a:cxn>
                <a:cxn ang="0">
                  <a:pos x="335" y="1127"/>
                </a:cxn>
                <a:cxn ang="0">
                  <a:pos x="601" y="1361"/>
                </a:cxn>
                <a:cxn ang="0">
                  <a:pos x="873" y="1481"/>
                </a:cxn>
                <a:cxn ang="0">
                  <a:pos x="1120" y="1557"/>
                </a:cxn>
                <a:cxn ang="0">
                  <a:pos x="1513" y="1608"/>
                </a:cxn>
                <a:cxn ang="0">
                  <a:pos x="2101" y="1646"/>
                </a:cxn>
              </a:cxnLst>
              <a:rect l="0" t="0" r="r" b="b"/>
              <a:pathLst>
                <a:path w="2101" h="1646">
                  <a:moveTo>
                    <a:pt x="0" y="0"/>
                  </a:moveTo>
                  <a:cubicBezTo>
                    <a:pt x="8" y="81"/>
                    <a:pt x="17" y="162"/>
                    <a:pt x="31" y="253"/>
                  </a:cubicBezTo>
                  <a:cubicBezTo>
                    <a:pt x="45" y="344"/>
                    <a:pt x="59" y="450"/>
                    <a:pt x="82" y="544"/>
                  </a:cubicBezTo>
                  <a:cubicBezTo>
                    <a:pt x="105" y="638"/>
                    <a:pt x="129" y="719"/>
                    <a:pt x="171" y="816"/>
                  </a:cubicBezTo>
                  <a:cubicBezTo>
                    <a:pt x="213" y="913"/>
                    <a:pt x="263" y="1036"/>
                    <a:pt x="335" y="1127"/>
                  </a:cubicBezTo>
                  <a:cubicBezTo>
                    <a:pt x="407" y="1218"/>
                    <a:pt x="511" y="1302"/>
                    <a:pt x="601" y="1361"/>
                  </a:cubicBezTo>
                  <a:cubicBezTo>
                    <a:pt x="691" y="1420"/>
                    <a:pt x="787" y="1448"/>
                    <a:pt x="873" y="1481"/>
                  </a:cubicBezTo>
                  <a:cubicBezTo>
                    <a:pt x="959" y="1514"/>
                    <a:pt x="1013" y="1536"/>
                    <a:pt x="1120" y="1557"/>
                  </a:cubicBezTo>
                  <a:cubicBezTo>
                    <a:pt x="1227" y="1578"/>
                    <a:pt x="1350" y="1593"/>
                    <a:pt x="1513" y="1608"/>
                  </a:cubicBezTo>
                  <a:cubicBezTo>
                    <a:pt x="1676" y="1623"/>
                    <a:pt x="1888" y="1634"/>
                    <a:pt x="2101" y="1646"/>
                  </a:cubicBezTo>
                </a:path>
              </a:pathLst>
            </a:custGeom>
            <a:noFill/>
            <a:ln w="76200" cmpd="sng">
              <a:solidFill>
                <a:srgbClr val="E92587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Text Box 4"/>
            <p:cNvSpPr txBox="1">
              <a:spLocks noChangeArrowheads="1"/>
            </p:cNvSpPr>
            <p:nvPr/>
          </p:nvSpPr>
          <p:spPr bwMode="auto">
            <a:xfrm>
              <a:off x="5232" y="3303"/>
              <a:ext cx="440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E92587"/>
                  </a:solidFill>
                  <a:latin typeface="Times New Roman" pitchFamily="18" charset="0"/>
                  <a:cs typeface="Times New Roman" pitchFamily="18" charset="0"/>
                </a:rPr>
                <a:t>AFC</a:t>
              </a:r>
              <a:endParaRPr kumimoji="0" lang="en-US" sz="2000" b="1" dirty="0">
                <a:solidFill>
                  <a:srgbClr val="E92587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8" name="Group 112"/>
          <p:cNvGrpSpPr>
            <a:grpSpLocks/>
          </p:cNvGrpSpPr>
          <p:nvPr/>
        </p:nvGrpSpPr>
        <p:grpSpPr bwMode="auto">
          <a:xfrm>
            <a:off x="4190070" y="1082803"/>
            <a:ext cx="4857750" cy="4873625"/>
            <a:chOff x="2718" y="900"/>
            <a:chExt cx="3060" cy="3070"/>
          </a:xfrm>
        </p:grpSpPr>
        <p:sp>
          <p:nvSpPr>
            <p:cNvPr id="139" name="Text Box 9"/>
            <p:cNvSpPr txBox="1">
              <a:spLocks noChangeArrowheads="1"/>
            </p:cNvSpPr>
            <p:nvPr/>
          </p:nvSpPr>
          <p:spPr bwMode="auto">
            <a:xfrm>
              <a:off x="2898" y="900"/>
              <a:ext cx="624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Cost</a:t>
              </a:r>
              <a:br>
                <a:rPr kumimoji="0" lang="en-US" b="0" dirty="0"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per unit</a:t>
              </a:r>
              <a:endParaRPr kumimoji="0" lang="en-US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Line 8"/>
            <p:cNvSpPr>
              <a:spLocks noChangeShapeType="1"/>
            </p:cNvSpPr>
            <p:nvPr/>
          </p:nvSpPr>
          <p:spPr bwMode="auto">
            <a:xfrm>
              <a:off x="3136" y="1200"/>
              <a:ext cx="0" cy="25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Text Box 10"/>
            <p:cNvSpPr txBox="1">
              <a:spLocks noChangeArrowheads="1"/>
            </p:cNvSpPr>
            <p:nvPr/>
          </p:nvSpPr>
          <p:spPr bwMode="auto">
            <a:xfrm>
              <a:off x="3872" y="3733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Text Box 11"/>
            <p:cNvSpPr txBox="1">
              <a:spLocks noChangeArrowheads="1"/>
            </p:cNvSpPr>
            <p:nvPr/>
          </p:nvSpPr>
          <p:spPr bwMode="auto">
            <a:xfrm>
              <a:off x="3460" y="3729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Line 13"/>
            <p:cNvSpPr>
              <a:spLocks noChangeShapeType="1"/>
            </p:cNvSpPr>
            <p:nvPr/>
          </p:nvSpPr>
          <p:spPr bwMode="auto">
            <a:xfrm>
              <a:off x="3136" y="3729"/>
              <a:ext cx="2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Text Box 14"/>
            <p:cNvSpPr txBox="1">
              <a:spLocks noChangeArrowheads="1"/>
            </p:cNvSpPr>
            <p:nvPr/>
          </p:nvSpPr>
          <p:spPr bwMode="auto">
            <a:xfrm>
              <a:off x="4278" y="3737"/>
              <a:ext cx="3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Text Box 15"/>
            <p:cNvSpPr txBox="1">
              <a:spLocks noChangeArrowheads="1"/>
            </p:cNvSpPr>
            <p:nvPr/>
          </p:nvSpPr>
          <p:spPr bwMode="auto">
            <a:xfrm>
              <a:off x="4680" y="3735"/>
              <a:ext cx="3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8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Text Box 18"/>
            <p:cNvSpPr txBox="1">
              <a:spLocks noChangeArrowheads="1"/>
            </p:cNvSpPr>
            <p:nvPr/>
          </p:nvSpPr>
          <p:spPr bwMode="auto">
            <a:xfrm>
              <a:off x="5064" y="3737"/>
              <a:ext cx="3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0">
                  <a:latin typeface="Times New Roman" pitchFamily="18" charset="0"/>
                  <a:cs typeface="Times New Roman" pitchFamily="18" charset="0"/>
                </a:rPr>
                <a:t>10</a:t>
              </a:r>
              <a:endParaRPr kumimoji="0" lang="en-US" sz="20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Text Box 42"/>
            <p:cNvSpPr txBox="1">
              <a:spLocks noChangeArrowheads="1"/>
            </p:cNvSpPr>
            <p:nvPr/>
          </p:nvSpPr>
          <p:spPr bwMode="auto">
            <a:xfrm>
              <a:off x="5122" y="3648"/>
              <a:ext cx="6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50000"/>
                </a:spcBef>
              </a:pPr>
              <a:r>
                <a:rPr kumimoji="0" lang="en-US" b="0" dirty="0">
                  <a:latin typeface="Times New Roman" pitchFamily="18" charset="0"/>
                  <a:cs typeface="Times New Roman" pitchFamily="18" charset="0"/>
                </a:rPr>
                <a:t>Output</a:t>
              </a:r>
              <a:endParaRPr kumimoji="0" lang="en-US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Text Box 60"/>
            <p:cNvSpPr txBox="1">
              <a:spLocks noChangeArrowheads="1"/>
            </p:cNvSpPr>
            <p:nvPr/>
          </p:nvSpPr>
          <p:spPr bwMode="auto">
            <a:xfrm>
              <a:off x="2718" y="2899"/>
              <a:ext cx="43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sz="1600" b="0" dirty="0"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149" name="Text Box 61"/>
            <p:cNvSpPr txBox="1">
              <a:spLocks noChangeArrowheads="1"/>
            </p:cNvSpPr>
            <p:nvPr/>
          </p:nvSpPr>
          <p:spPr bwMode="auto">
            <a:xfrm>
              <a:off x="2886" y="2185"/>
              <a:ext cx="2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sz="1600" b="0">
                  <a:latin typeface="Times New Roman" pitchFamily="18" charset="0"/>
                  <a:cs typeface="Times New Roman" pitchFamily="18" charset="0"/>
                </a:rPr>
                <a:t>40</a:t>
              </a:r>
            </a:p>
          </p:txBody>
        </p:sp>
        <p:sp>
          <p:nvSpPr>
            <p:cNvPr id="150" name="Text Box 62"/>
            <p:cNvSpPr txBox="1">
              <a:spLocks noChangeArrowheads="1"/>
            </p:cNvSpPr>
            <p:nvPr/>
          </p:nvSpPr>
          <p:spPr bwMode="auto">
            <a:xfrm>
              <a:off x="2886" y="1465"/>
              <a:ext cx="2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sz="1600" b="0">
                  <a:latin typeface="Times New Roman" pitchFamily="18" charset="0"/>
                  <a:cs typeface="Times New Roman" pitchFamily="18" charset="0"/>
                </a:rPr>
                <a:t>60</a:t>
              </a:r>
            </a:p>
          </p:txBody>
        </p:sp>
        <p:sp>
          <p:nvSpPr>
            <p:cNvPr id="151" name="Line 85"/>
            <p:cNvSpPr>
              <a:spLocks noChangeShapeType="1"/>
            </p:cNvSpPr>
            <p:nvPr/>
          </p:nvSpPr>
          <p:spPr bwMode="auto">
            <a:xfrm>
              <a:off x="3143" y="1572"/>
              <a:ext cx="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Line 86"/>
            <p:cNvSpPr>
              <a:spLocks noChangeShapeType="1"/>
            </p:cNvSpPr>
            <p:nvPr/>
          </p:nvSpPr>
          <p:spPr bwMode="auto">
            <a:xfrm>
              <a:off x="3143" y="2289"/>
              <a:ext cx="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Line 87"/>
            <p:cNvSpPr>
              <a:spLocks noChangeShapeType="1"/>
            </p:cNvSpPr>
            <p:nvPr/>
          </p:nvSpPr>
          <p:spPr bwMode="auto">
            <a:xfrm>
              <a:off x="3143" y="3006"/>
              <a:ext cx="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Line 100"/>
            <p:cNvSpPr>
              <a:spLocks noChangeShapeType="1"/>
            </p:cNvSpPr>
            <p:nvPr/>
          </p:nvSpPr>
          <p:spPr bwMode="auto">
            <a:xfrm>
              <a:off x="3956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Line 101"/>
            <p:cNvSpPr>
              <a:spLocks noChangeShapeType="1"/>
            </p:cNvSpPr>
            <p:nvPr/>
          </p:nvSpPr>
          <p:spPr bwMode="auto">
            <a:xfrm>
              <a:off x="5190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Line 102"/>
            <p:cNvSpPr>
              <a:spLocks noChangeShapeType="1"/>
            </p:cNvSpPr>
            <p:nvPr/>
          </p:nvSpPr>
          <p:spPr bwMode="auto">
            <a:xfrm>
              <a:off x="4778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Line 103"/>
            <p:cNvSpPr>
              <a:spLocks noChangeShapeType="1"/>
            </p:cNvSpPr>
            <p:nvPr/>
          </p:nvSpPr>
          <p:spPr bwMode="auto">
            <a:xfrm>
              <a:off x="4367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8" name="Line 104"/>
            <p:cNvSpPr>
              <a:spLocks noChangeShapeType="1"/>
            </p:cNvSpPr>
            <p:nvPr/>
          </p:nvSpPr>
          <p:spPr bwMode="auto">
            <a:xfrm>
              <a:off x="3545" y="3672"/>
              <a:ext cx="0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6" name="Group 297"/>
          <p:cNvGrpSpPr>
            <a:grpSpLocks/>
          </p:cNvGrpSpPr>
          <p:nvPr/>
        </p:nvGrpSpPr>
        <p:grpSpPr bwMode="auto">
          <a:xfrm>
            <a:off x="5126293" y="4329306"/>
            <a:ext cx="3867150" cy="708025"/>
            <a:chOff x="3281" y="2946"/>
            <a:chExt cx="2436" cy="446"/>
          </a:xfrm>
        </p:grpSpPr>
        <p:sp>
          <p:nvSpPr>
            <p:cNvPr id="67" name="Freeform 294"/>
            <p:cNvSpPr>
              <a:spLocks/>
            </p:cNvSpPr>
            <p:nvPr/>
          </p:nvSpPr>
          <p:spPr bwMode="auto">
            <a:xfrm>
              <a:off x="3281" y="3138"/>
              <a:ext cx="2032" cy="25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63" y="101"/>
                </a:cxn>
                <a:cxn ang="0">
                  <a:pos x="266" y="190"/>
                </a:cxn>
                <a:cxn ang="0">
                  <a:pos x="639" y="247"/>
                </a:cxn>
                <a:cxn ang="0">
                  <a:pos x="1095" y="234"/>
                </a:cxn>
                <a:cxn ang="0">
                  <a:pos x="1494" y="184"/>
                </a:cxn>
                <a:cxn ang="0">
                  <a:pos x="1893" y="76"/>
                </a:cxn>
                <a:cxn ang="0">
                  <a:pos x="2032" y="0"/>
                </a:cxn>
              </a:cxnLst>
              <a:rect l="0" t="0" r="r" b="b"/>
              <a:pathLst>
                <a:path w="2032" h="254">
                  <a:moveTo>
                    <a:pt x="0" y="44"/>
                  </a:moveTo>
                  <a:cubicBezTo>
                    <a:pt x="9" y="60"/>
                    <a:pt x="19" y="77"/>
                    <a:pt x="63" y="101"/>
                  </a:cubicBezTo>
                  <a:cubicBezTo>
                    <a:pt x="107" y="125"/>
                    <a:pt x="170" y="166"/>
                    <a:pt x="266" y="190"/>
                  </a:cubicBezTo>
                  <a:cubicBezTo>
                    <a:pt x="362" y="214"/>
                    <a:pt x="501" y="240"/>
                    <a:pt x="639" y="247"/>
                  </a:cubicBezTo>
                  <a:cubicBezTo>
                    <a:pt x="777" y="254"/>
                    <a:pt x="953" y="244"/>
                    <a:pt x="1095" y="234"/>
                  </a:cubicBezTo>
                  <a:cubicBezTo>
                    <a:pt x="1237" y="224"/>
                    <a:pt x="1361" y="210"/>
                    <a:pt x="1494" y="184"/>
                  </a:cubicBezTo>
                  <a:cubicBezTo>
                    <a:pt x="1627" y="158"/>
                    <a:pt x="1803" y="107"/>
                    <a:pt x="1893" y="76"/>
                  </a:cubicBezTo>
                  <a:cubicBezTo>
                    <a:pt x="1983" y="45"/>
                    <a:pt x="2007" y="22"/>
                    <a:pt x="2032" y="0"/>
                  </a:cubicBezTo>
                </a:path>
              </a:pathLst>
            </a:custGeom>
            <a:noFill/>
            <a:ln w="76200" cmpd="sng">
              <a:solidFill>
                <a:srgbClr val="7324A4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Text Box 4"/>
            <p:cNvSpPr txBox="1">
              <a:spLocks noChangeArrowheads="1"/>
            </p:cNvSpPr>
            <p:nvPr/>
          </p:nvSpPr>
          <p:spPr bwMode="auto">
            <a:xfrm>
              <a:off x="5289" y="2946"/>
              <a:ext cx="428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7324A4"/>
                  </a:solidFill>
                  <a:latin typeface="Times New Roman" pitchFamily="18" charset="0"/>
                  <a:cs typeface="Times New Roman" pitchFamily="18" charset="0"/>
                </a:rPr>
                <a:t>AVC</a:t>
              </a:r>
              <a:endParaRPr kumimoji="0" lang="en-US" sz="2800" b="1" i="1" dirty="0">
                <a:solidFill>
                  <a:srgbClr val="7324A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876877"/>
            <a:ext cx="4253918" cy="23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average total cost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curve (</a:t>
            </a:r>
            <a:r>
              <a:rPr lang="en-US" sz="19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ATC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 is simply </a:t>
            </a:r>
            <a:r>
              <a:rPr lang="en-US" sz="19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TC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divided by the output.</a:t>
            </a:r>
          </a:p>
          <a:p>
            <a:pPr marL="115888" indent="-115888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output is low, </a:t>
            </a:r>
            <a:r>
              <a:rPr lang="en-US" sz="19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ATC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high as </a:t>
            </a:r>
            <a:r>
              <a:rPr lang="en-US" sz="19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AFC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is high.  Also, </a:t>
            </a:r>
            <a:r>
              <a:rPr lang="en-US" sz="19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ATC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is high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when output is large as </a:t>
            </a:r>
            <a:r>
              <a:rPr lang="en-US" sz="19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grows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large when output is high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two relationships explain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distinct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U–shape of the </a:t>
            </a:r>
            <a:r>
              <a:rPr lang="en-US" sz="19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ATC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curve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86" name="Group 398"/>
          <p:cNvGrpSpPr>
            <a:grpSpLocks/>
          </p:cNvGrpSpPr>
          <p:nvPr/>
        </p:nvGrpSpPr>
        <p:grpSpPr bwMode="auto">
          <a:xfrm>
            <a:off x="5119054" y="2276285"/>
            <a:ext cx="3605213" cy="2897187"/>
            <a:chOff x="3311" y="1647"/>
            <a:chExt cx="2271" cy="1825"/>
          </a:xfrm>
        </p:grpSpPr>
        <p:sp>
          <p:nvSpPr>
            <p:cNvPr id="187" name="Freeform 355"/>
            <p:cNvSpPr>
              <a:spLocks/>
            </p:cNvSpPr>
            <p:nvPr/>
          </p:nvSpPr>
          <p:spPr bwMode="auto">
            <a:xfrm>
              <a:off x="3311" y="1912"/>
              <a:ext cx="2096" cy="1560"/>
            </a:xfrm>
            <a:custGeom>
              <a:avLst/>
              <a:gdLst/>
              <a:ahLst/>
              <a:cxnLst>
                <a:cxn ang="0">
                  <a:pos x="0" y="1278"/>
                </a:cxn>
                <a:cxn ang="0">
                  <a:pos x="235" y="1474"/>
                </a:cxn>
                <a:cxn ang="0">
                  <a:pos x="513" y="1557"/>
                </a:cxn>
                <a:cxn ang="0">
                  <a:pos x="880" y="1493"/>
                </a:cxn>
                <a:cxn ang="0">
                  <a:pos x="1190" y="1335"/>
                </a:cxn>
                <a:cxn ang="0">
                  <a:pos x="1488" y="1139"/>
                </a:cxn>
                <a:cxn ang="0">
                  <a:pos x="1646" y="981"/>
                </a:cxn>
                <a:cxn ang="0">
                  <a:pos x="1893" y="639"/>
                </a:cxn>
                <a:cxn ang="0">
                  <a:pos x="2013" y="310"/>
                </a:cxn>
                <a:cxn ang="0">
                  <a:pos x="2096" y="0"/>
                </a:cxn>
              </a:cxnLst>
              <a:rect l="0" t="0" r="r" b="b"/>
              <a:pathLst>
                <a:path w="2096" h="1560">
                  <a:moveTo>
                    <a:pt x="0" y="1278"/>
                  </a:moveTo>
                  <a:cubicBezTo>
                    <a:pt x="74" y="1352"/>
                    <a:pt x="149" y="1427"/>
                    <a:pt x="235" y="1474"/>
                  </a:cubicBezTo>
                  <a:cubicBezTo>
                    <a:pt x="321" y="1521"/>
                    <a:pt x="406" y="1554"/>
                    <a:pt x="513" y="1557"/>
                  </a:cubicBezTo>
                  <a:cubicBezTo>
                    <a:pt x="620" y="1560"/>
                    <a:pt x="767" y="1530"/>
                    <a:pt x="880" y="1493"/>
                  </a:cubicBezTo>
                  <a:cubicBezTo>
                    <a:pt x="993" y="1456"/>
                    <a:pt x="1089" y="1394"/>
                    <a:pt x="1190" y="1335"/>
                  </a:cubicBezTo>
                  <a:cubicBezTo>
                    <a:pt x="1291" y="1276"/>
                    <a:pt x="1412" y="1198"/>
                    <a:pt x="1488" y="1139"/>
                  </a:cubicBezTo>
                  <a:cubicBezTo>
                    <a:pt x="1564" y="1080"/>
                    <a:pt x="1579" y="1064"/>
                    <a:pt x="1646" y="981"/>
                  </a:cubicBezTo>
                  <a:cubicBezTo>
                    <a:pt x="1713" y="898"/>
                    <a:pt x="1832" y="751"/>
                    <a:pt x="1893" y="639"/>
                  </a:cubicBezTo>
                  <a:cubicBezTo>
                    <a:pt x="1954" y="527"/>
                    <a:pt x="1979" y="416"/>
                    <a:pt x="2013" y="310"/>
                  </a:cubicBezTo>
                  <a:cubicBezTo>
                    <a:pt x="2047" y="204"/>
                    <a:pt x="2071" y="102"/>
                    <a:pt x="2096" y="0"/>
                  </a:cubicBezTo>
                </a:path>
              </a:pathLst>
            </a:custGeom>
            <a:noFill/>
            <a:ln w="76200" cmpd="sng">
              <a:solidFill>
                <a:srgbClr val="2D5AB3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Text Box 4"/>
            <p:cNvSpPr txBox="1">
              <a:spLocks noChangeArrowheads="1"/>
            </p:cNvSpPr>
            <p:nvPr/>
          </p:nvSpPr>
          <p:spPr bwMode="auto">
            <a:xfrm>
              <a:off x="5214" y="1647"/>
              <a:ext cx="368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rgbClr val="2D5AB3"/>
                  </a:solidFill>
                  <a:latin typeface="Times New Roman" pitchFamily="18" charset="0"/>
                  <a:cs typeface="Times New Roman" pitchFamily="18" charset="0"/>
                </a:rPr>
                <a:t>MC</a:t>
              </a:r>
              <a:endParaRPr kumimoji="0" lang="en-US" sz="2800" b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" name="Group 357"/>
          <p:cNvGrpSpPr>
            <a:grpSpLocks/>
          </p:cNvGrpSpPr>
          <p:nvPr/>
        </p:nvGrpSpPr>
        <p:grpSpPr bwMode="auto">
          <a:xfrm>
            <a:off x="5855781" y="2582485"/>
            <a:ext cx="2743200" cy="1719263"/>
            <a:chOff x="3626" y="2063"/>
            <a:chExt cx="1728" cy="1083"/>
          </a:xfrm>
        </p:grpSpPr>
        <p:sp>
          <p:nvSpPr>
            <p:cNvPr id="199" name="Line 137"/>
            <p:cNvSpPr>
              <a:spLocks noChangeShapeType="1"/>
            </p:cNvSpPr>
            <p:nvPr/>
          </p:nvSpPr>
          <p:spPr bwMode="auto">
            <a:xfrm flipH="1" flipV="1">
              <a:off x="4337" y="2481"/>
              <a:ext cx="300" cy="66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0" name="Group 356"/>
            <p:cNvGrpSpPr>
              <a:grpSpLocks/>
            </p:cNvGrpSpPr>
            <p:nvPr/>
          </p:nvGrpSpPr>
          <p:grpSpPr bwMode="auto">
            <a:xfrm>
              <a:off x="3626" y="2063"/>
              <a:ext cx="1728" cy="528"/>
              <a:chOff x="3978" y="1032"/>
              <a:chExt cx="1728" cy="528"/>
            </a:xfrm>
          </p:grpSpPr>
          <p:sp>
            <p:nvSpPr>
              <p:cNvPr id="201" name="Rectangle 170"/>
              <p:cNvSpPr>
                <a:spLocks noChangeArrowheads="1"/>
              </p:cNvSpPr>
              <p:nvPr/>
            </p:nvSpPr>
            <p:spPr bwMode="auto">
              <a:xfrm>
                <a:off x="3984" y="1134"/>
                <a:ext cx="1453" cy="311"/>
              </a:xfrm>
              <a:prstGeom prst="rect">
                <a:avLst/>
              </a:prstGeom>
              <a:solidFill>
                <a:srgbClr val="FDFAE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Rectangle 136" descr="Parchment"/>
              <p:cNvSpPr>
                <a:spLocks noChangeArrowheads="1"/>
              </p:cNvSpPr>
              <p:nvPr/>
            </p:nvSpPr>
            <p:spPr bwMode="auto">
              <a:xfrm>
                <a:off x="3978" y="1032"/>
                <a:ext cx="1728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80000"/>
                  </a:lnSpc>
                </a:pPr>
                <a:r>
                  <a:rPr kumimoji="0" lang="en-US" sz="1600" i="1" dirty="0">
                    <a:latin typeface="Times New Roman" pitchFamily="18" charset="0"/>
                    <a:cs typeface="Times New Roman" pitchFamily="18" charset="0"/>
                  </a:rPr>
                  <a:t>Note</a:t>
                </a:r>
                <a:r>
                  <a:rPr kumimoji="0" lang="en-US" sz="1600" b="0" i="1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kumimoji="0" lang="en-US" sz="1600" b="1" i="1" dirty="0">
                    <a:solidFill>
                      <a:srgbClr val="2D5AB3"/>
                    </a:solidFill>
                    <a:latin typeface="Times New Roman" pitchFamily="18" charset="0"/>
                    <a:cs typeface="Times New Roman" pitchFamily="18" charset="0"/>
                  </a:rPr>
                  <a:t>MC</a:t>
                </a: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1600" b="0" i="1" dirty="0">
                    <a:latin typeface="Times New Roman" pitchFamily="18" charset="0"/>
                    <a:cs typeface="Times New Roman" pitchFamily="18" charset="0"/>
                  </a:rPr>
                  <a:t>always crosses </a:t>
                </a:r>
                <a:br>
                  <a:rPr kumimoji="0" lang="en-US" sz="1600" b="0" i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b="1" i="1" dirty="0" smtClean="0">
                    <a:solidFill>
                      <a:srgbClr val="7324A4"/>
                    </a:solidFill>
                    <a:latin typeface="Times New Roman" pitchFamily="18" charset="0"/>
                    <a:cs typeface="Times New Roman" pitchFamily="18" charset="0"/>
                  </a:rPr>
                  <a:t>ATC</a:t>
                </a:r>
                <a:r>
                  <a:rPr kumimoji="0" lang="en-US" sz="1600" b="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1600" b="0" i="1" dirty="0">
                    <a:latin typeface="Times New Roman" pitchFamily="18" charset="0"/>
                    <a:cs typeface="Times New Roman" pitchFamily="18" charset="0"/>
                  </a:rPr>
                  <a:t>at its minimum point.</a:t>
                </a:r>
              </a:p>
            </p:txBody>
          </p:sp>
        </p:grpSp>
      </p:grpSp>
      <p:grpSp>
        <p:nvGrpSpPr>
          <p:cNvPr id="197" name="Group 196"/>
          <p:cNvGrpSpPr/>
          <p:nvPr/>
        </p:nvGrpSpPr>
        <p:grpSpPr>
          <a:xfrm>
            <a:off x="530352" y="3243453"/>
            <a:ext cx="3245549" cy="2554177"/>
            <a:chOff x="960120" y="3526917"/>
            <a:chExt cx="3245549" cy="2554177"/>
          </a:xfrm>
        </p:grpSpPr>
        <p:sp>
          <p:nvSpPr>
            <p:cNvPr id="204" name="Rectangle 3"/>
            <p:cNvSpPr>
              <a:spLocks noChangeArrowheads="1"/>
            </p:cNvSpPr>
            <p:nvPr/>
          </p:nvSpPr>
          <p:spPr bwMode="auto">
            <a:xfrm>
              <a:off x="960120" y="3526917"/>
              <a:ext cx="3245549" cy="255417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" name="Line 7"/>
            <p:cNvSpPr>
              <a:spLocks noChangeShapeType="1"/>
            </p:cNvSpPr>
            <p:nvPr/>
          </p:nvSpPr>
          <p:spPr bwMode="auto">
            <a:xfrm>
              <a:off x="1106744" y="4040950"/>
              <a:ext cx="295817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6" name="Text Box 41"/>
          <p:cNvSpPr txBox="1">
            <a:spLocks noChangeArrowheads="1"/>
          </p:cNvSpPr>
          <p:nvPr/>
        </p:nvSpPr>
        <p:spPr bwMode="auto">
          <a:xfrm>
            <a:off x="2853751" y="3381578"/>
            <a:ext cx="670376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ATC</a:t>
            </a:r>
            <a:endParaRPr kumimoji="0" lang="en-US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Text Box 42"/>
          <p:cNvSpPr txBox="1">
            <a:spLocks noChangeArrowheads="1"/>
          </p:cNvSpPr>
          <p:nvPr/>
        </p:nvSpPr>
        <p:spPr bwMode="auto">
          <a:xfrm>
            <a:off x="1696216" y="3290138"/>
            <a:ext cx="806631" cy="44204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br>
              <a:rPr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 day</a:t>
            </a:r>
          </a:p>
        </p:txBody>
      </p:sp>
      <p:sp>
        <p:nvSpPr>
          <p:cNvPr id="208" name="Text Box 43"/>
          <p:cNvSpPr txBox="1">
            <a:spLocks noChangeArrowheads="1"/>
          </p:cNvSpPr>
          <p:nvPr/>
        </p:nvSpPr>
        <p:spPr bwMode="auto">
          <a:xfrm>
            <a:off x="755523" y="3396967"/>
            <a:ext cx="498855" cy="31399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endParaRPr kumimoji="0" lang="en-US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Text Box 71"/>
          <p:cNvSpPr txBox="1">
            <a:spLocks noChangeArrowheads="1"/>
          </p:cNvSpPr>
          <p:nvPr/>
        </p:nvSpPr>
        <p:spPr bwMode="auto">
          <a:xfrm>
            <a:off x="2500313" y="3350800"/>
            <a:ext cx="330540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10" name="Text Box 72"/>
          <p:cNvSpPr txBox="1">
            <a:spLocks noChangeArrowheads="1"/>
          </p:cNvSpPr>
          <p:nvPr/>
        </p:nvSpPr>
        <p:spPr bwMode="auto">
          <a:xfrm>
            <a:off x="1388618" y="3213640"/>
            <a:ext cx="298480" cy="5847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kumimoji="0" lang="en-US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Text Box 9"/>
          <p:cNvSpPr txBox="1">
            <a:spLocks noChangeArrowheads="1"/>
          </p:cNvSpPr>
          <p:nvPr/>
        </p:nvSpPr>
        <p:spPr bwMode="auto">
          <a:xfrm>
            <a:off x="1795463" y="3758565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0</a:t>
            </a:r>
          </a:p>
        </p:txBody>
      </p:sp>
      <p:sp>
        <p:nvSpPr>
          <p:cNvPr id="235" name="Text Box 22"/>
          <p:cNvSpPr txBox="1">
            <a:spLocks noChangeArrowheads="1"/>
          </p:cNvSpPr>
          <p:nvPr/>
        </p:nvSpPr>
        <p:spPr bwMode="auto">
          <a:xfrm>
            <a:off x="1795463" y="405384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</a:t>
            </a:r>
          </a:p>
        </p:txBody>
      </p:sp>
      <p:sp>
        <p:nvSpPr>
          <p:cNvPr id="236" name="Text Box 23"/>
          <p:cNvSpPr txBox="1">
            <a:spLocks noChangeArrowheads="1"/>
          </p:cNvSpPr>
          <p:nvPr/>
        </p:nvSpPr>
        <p:spPr bwMode="auto">
          <a:xfrm>
            <a:off x="1801813" y="433482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2</a:t>
            </a:r>
          </a:p>
        </p:txBody>
      </p:sp>
      <p:sp>
        <p:nvSpPr>
          <p:cNvPr id="237" name="Text Box 25"/>
          <p:cNvSpPr txBox="1">
            <a:spLocks noChangeArrowheads="1"/>
          </p:cNvSpPr>
          <p:nvPr/>
        </p:nvSpPr>
        <p:spPr bwMode="auto">
          <a:xfrm>
            <a:off x="1797050" y="4596765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4</a:t>
            </a:r>
          </a:p>
        </p:txBody>
      </p:sp>
      <p:sp>
        <p:nvSpPr>
          <p:cNvPr id="238" name="Text Box 27"/>
          <p:cNvSpPr txBox="1">
            <a:spLocks noChangeArrowheads="1"/>
          </p:cNvSpPr>
          <p:nvPr/>
        </p:nvSpPr>
        <p:spPr bwMode="auto">
          <a:xfrm>
            <a:off x="1801813" y="485394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6</a:t>
            </a:r>
          </a:p>
        </p:txBody>
      </p:sp>
      <p:sp>
        <p:nvSpPr>
          <p:cNvPr id="239" name="Text Box 29"/>
          <p:cNvSpPr txBox="1">
            <a:spLocks noChangeArrowheads="1"/>
          </p:cNvSpPr>
          <p:nvPr/>
        </p:nvSpPr>
        <p:spPr bwMode="auto">
          <a:xfrm>
            <a:off x="1801813" y="512064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8</a:t>
            </a:r>
          </a:p>
        </p:txBody>
      </p:sp>
      <p:sp>
        <p:nvSpPr>
          <p:cNvPr id="240" name="Text Box 31"/>
          <p:cNvSpPr txBox="1">
            <a:spLocks noChangeArrowheads="1"/>
          </p:cNvSpPr>
          <p:nvPr/>
        </p:nvSpPr>
        <p:spPr bwMode="auto">
          <a:xfrm>
            <a:off x="1682750" y="5415915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10</a:t>
            </a:r>
          </a:p>
        </p:txBody>
      </p:sp>
      <p:sp>
        <p:nvSpPr>
          <p:cNvPr id="241" name="Text Box 32"/>
          <p:cNvSpPr txBox="1">
            <a:spLocks noChangeArrowheads="1"/>
          </p:cNvSpPr>
          <p:nvPr/>
        </p:nvSpPr>
        <p:spPr bwMode="auto">
          <a:xfrm>
            <a:off x="2992882" y="3749040"/>
            <a:ext cx="666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----</a:t>
            </a:r>
          </a:p>
        </p:txBody>
      </p:sp>
      <p:sp>
        <p:nvSpPr>
          <p:cNvPr id="242" name="Text Box 33"/>
          <p:cNvSpPr txBox="1">
            <a:spLocks noChangeArrowheads="1"/>
          </p:cNvSpPr>
          <p:nvPr/>
        </p:nvSpPr>
        <p:spPr bwMode="auto">
          <a:xfrm>
            <a:off x="2749296" y="4053840"/>
            <a:ext cx="1028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$ 65.00</a:t>
            </a:r>
          </a:p>
        </p:txBody>
      </p:sp>
      <p:sp>
        <p:nvSpPr>
          <p:cNvPr id="243" name="Text Box 34"/>
          <p:cNvSpPr txBox="1">
            <a:spLocks noChangeArrowheads="1"/>
          </p:cNvSpPr>
          <p:nvPr/>
        </p:nvSpPr>
        <p:spPr bwMode="auto">
          <a:xfrm>
            <a:off x="2749296" y="4330065"/>
            <a:ext cx="947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$ 37.50</a:t>
            </a:r>
          </a:p>
        </p:txBody>
      </p:sp>
      <p:sp>
        <p:nvSpPr>
          <p:cNvPr id="244" name="Text Box 36"/>
          <p:cNvSpPr txBox="1">
            <a:spLocks noChangeArrowheads="1"/>
          </p:cNvSpPr>
          <p:nvPr/>
        </p:nvSpPr>
        <p:spPr bwMode="auto">
          <a:xfrm>
            <a:off x="2749296" y="4596765"/>
            <a:ext cx="1017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$ 23.00</a:t>
            </a:r>
          </a:p>
        </p:txBody>
      </p:sp>
      <p:sp>
        <p:nvSpPr>
          <p:cNvPr id="245" name="Text Box 38"/>
          <p:cNvSpPr txBox="1">
            <a:spLocks noChangeArrowheads="1"/>
          </p:cNvSpPr>
          <p:nvPr/>
        </p:nvSpPr>
        <p:spPr bwMode="auto">
          <a:xfrm>
            <a:off x="2639759" y="4853940"/>
            <a:ext cx="1176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$ 19.00</a:t>
            </a:r>
          </a:p>
        </p:txBody>
      </p:sp>
      <p:sp>
        <p:nvSpPr>
          <p:cNvPr id="246" name="Text Box 39"/>
          <p:cNvSpPr txBox="1">
            <a:spLocks noChangeArrowheads="1"/>
          </p:cNvSpPr>
          <p:nvPr/>
        </p:nvSpPr>
        <p:spPr bwMode="auto">
          <a:xfrm>
            <a:off x="2761996" y="5120640"/>
            <a:ext cx="1030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$ 18.50</a:t>
            </a:r>
          </a:p>
        </p:txBody>
      </p:sp>
      <p:sp>
        <p:nvSpPr>
          <p:cNvPr id="247" name="Text Box 41"/>
          <p:cNvSpPr txBox="1">
            <a:spLocks noChangeArrowheads="1"/>
          </p:cNvSpPr>
          <p:nvPr/>
        </p:nvSpPr>
        <p:spPr bwMode="auto">
          <a:xfrm>
            <a:off x="2761996" y="5415915"/>
            <a:ext cx="1079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$ 20.20</a:t>
            </a:r>
          </a:p>
        </p:txBody>
      </p:sp>
      <p:sp>
        <p:nvSpPr>
          <p:cNvPr id="248" name="Text Box 55"/>
          <p:cNvSpPr txBox="1">
            <a:spLocks noChangeArrowheads="1"/>
          </p:cNvSpPr>
          <p:nvPr/>
        </p:nvSpPr>
        <p:spPr bwMode="auto">
          <a:xfrm>
            <a:off x="502031" y="3758565"/>
            <a:ext cx="666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249" name="Text Box 56"/>
          <p:cNvSpPr txBox="1">
            <a:spLocks noChangeArrowheads="1"/>
          </p:cNvSpPr>
          <p:nvPr/>
        </p:nvSpPr>
        <p:spPr bwMode="auto">
          <a:xfrm>
            <a:off x="762826" y="4053840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65</a:t>
            </a:r>
          </a:p>
        </p:txBody>
      </p:sp>
      <p:sp>
        <p:nvSpPr>
          <p:cNvPr id="250" name="Text Box 57"/>
          <p:cNvSpPr txBox="1">
            <a:spLocks noChangeArrowheads="1"/>
          </p:cNvSpPr>
          <p:nvPr/>
        </p:nvSpPr>
        <p:spPr bwMode="auto">
          <a:xfrm>
            <a:off x="772732" y="4339590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75</a:t>
            </a:r>
          </a:p>
        </p:txBody>
      </p:sp>
      <p:sp>
        <p:nvSpPr>
          <p:cNvPr id="251" name="Text Box 59"/>
          <p:cNvSpPr txBox="1">
            <a:spLocks noChangeArrowheads="1"/>
          </p:cNvSpPr>
          <p:nvPr/>
        </p:nvSpPr>
        <p:spPr bwMode="auto">
          <a:xfrm>
            <a:off x="755269" y="4596765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92</a:t>
            </a:r>
          </a:p>
        </p:txBody>
      </p:sp>
      <p:sp>
        <p:nvSpPr>
          <p:cNvPr id="252" name="Text Box 61"/>
          <p:cNvSpPr txBox="1">
            <a:spLocks noChangeArrowheads="1"/>
          </p:cNvSpPr>
          <p:nvPr/>
        </p:nvSpPr>
        <p:spPr bwMode="auto">
          <a:xfrm>
            <a:off x="641795" y="4853940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114</a:t>
            </a:r>
          </a:p>
        </p:txBody>
      </p:sp>
      <p:sp>
        <p:nvSpPr>
          <p:cNvPr id="253" name="Text Box 63"/>
          <p:cNvSpPr txBox="1">
            <a:spLocks noChangeArrowheads="1"/>
          </p:cNvSpPr>
          <p:nvPr/>
        </p:nvSpPr>
        <p:spPr bwMode="auto">
          <a:xfrm>
            <a:off x="648145" y="5120640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148</a:t>
            </a:r>
          </a:p>
        </p:txBody>
      </p:sp>
      <p:sp>
        <p:nvSpPr>
          <p:cNvPr id="254" name="Text Box 65"/>
          <p:cNvSpPr txBox="1">
            <a:spLocks noChangeArrowheads="1"/>
          </p:cNvSpPr>
          <p:nvPr/>
        </p:nvSpPr>
        <p:spPr bwMode="auto">
          <a:xfrm>
            <a:off x="644970" y="5415915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</a:p>
        </p:txBody>
      </p:sp>
      <p:grpSp>
        <p:nvGrpSpPr>
          <p:cNvPr id="255" name="Group 305"/>
          <p:cNvGrpSpPr>
            <a:grpSpLocks/>
          </p:cNvGrpSpPr>
          <p:nvPr/>
        </p:nvGrpSpPr>
        <p:grpSpPr bwMode="auto">
          <a:xfrm>
            <a:off x="5236336" y="1751457"/>
            <a:ext cx="3683000" cy="2736850"/>
            <a:chOff x="3310" y="1374"/>
            <a:chExt cx="2320" cy="1724"/>
          </a:xfrm>
        </p:grpSpPr>
        <p:sp>
          <p:nvSpPr>
            <p:cNvPr id="256" name="Freeform 284"/>
            <p:cNvSpPr>
              <a:spLocks/>
            </p:cNvSpPr>
            <p:nvPr/>
          </p:nvSpPr>
          <p:spPr bwMode="auto">
            <a:xfrm>
              <a:off x="3310" y="1374"/>
              <a:ext cx="2108" cy="17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335"/>
                </a:cxn>
                <a:cxn ang="0">
                  <a:pos x="114" y="759"/>
                </a:cxn>
                <a:cxn ang="0">
                  <a:pos x="222" y="1057"/>
                </a:cxn>
                <a:cxn ang="0">
                  <a:pos x="399" y="1329"/>
                </a:cxn>
                <a:cxn ang="0">
                  <a:pos x="671" y="1519"/>
                </a:cxn>
                <a:cxn ang="0">
                  <a:pos x="988" y="1658"/>
                </a:cxn>
                <a:cxn ang="0">
                  <a:pos x="1279" y="1721"/>
                </a:cxn>
                <a:cxn ang="0">
                  <a:pos x="1849" y="1639"/>
                </a:cxn>
                <a:cxn ang="0">
                  <a:pos x="2108" y="1455"/>
                </a:cxn>
              </a:cxnLst>
              <a:rect l="0" t="0" r="r" b="b"/>
              <a:pathLst>
                <a:path w="2108" h="1724">
                  <a:moveTo>
                    <a:pt x="0" y="0"/>
                  </a:moveTo>
                  <a:cubicBezTo>
                    <a:pt x="6" y="104"/>
                    <a:pt x="13" y="209"/>
                    <a:pt x="32" y="335"/>
                  </a:cubicBezTo>
                  <a:cubicBezTo>
                    <a:pt x="51" y="461"/>
                    <a:pt x="82" y="639"/>
                    <a:pt x="114" y="759"/>
                  </a:cubicBezTo>
                  <a:cubicBezTo>
                    <a:pt x="146" y="879"/>
                    <a:pt x="175" y="962"/>
                    <a:pt x="222" y="1057"/>
                  </a:cubicBezTo>
                  <a:cubicBezTo>
                    <a:pt x="269" y="1152"/>
                    <a:pt x="324" y="1252"/>
                    <a:pt x="399" y="1329"/>
                  </a:cubicBezTo>
                  <a:cubicBezTo>
                    <a:pt x="474" y="1406"/>
                    <a:pt x="573" y="1464"/>
                    <a:pt x="671" y="1519"/>
                  </a:cubicBezTo>
                  <a:cubicBezTo>
                    <a:pt x="769" y="1574"/>
                    <a:pt x="887" y="1624"/>
                    <a:pt x="988" y="1658"/>
                  </a:cubicBezTo>
                  <a:cubicBezTo>
                    <a:pt x="1089" y="1692"/>
                    <a:pt x="1136" y="1724"/>
                    <a:pt x="1279" y="1721"/>
                  </a:cubicBezTo>
                  <a:cubicBezTo>
                    <a:pt x="1422" y="1718"/>
                    <a:pt x="1711" y="1683"/>
                    <a:pt x="1849" y="1639"/>
                  </a:cubicBezTo>
                  <a:cubicBezTo>
                    <a:pt x="1987" y="1595"/>
                    <a:pt x="2047" y="1525"/>
                    <a:pt x="2108" y="1455"/>
                  </a:cubicBezTo>
                </a:path>
              </a:pathLst>
            </a:custGeom>
            <a:noFill/>
            <a:ln w="76200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Text Box 73"/>
            <p:cNvSpPr txBox="1">
              <a:spLocks noChangeArrowheads="1"/>
            </p:cNvSpPr>
            <p:nvPr/>
          </p:nvSpPr>
          <p:spPr bwMode="auto">
            <a:xfrm>
              <a:off x="5208" y="2577"/>
              <a:ext cx="422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ATC</a:t>
              </a:r>
              <a:endParaRPr kumimoji="0"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8" name="Oval 74"/>
          <p:cNvSpPr>
            <a:spLocks noChangeArrowheads="1"/>
          </p:cNvSpPr>
          <p:nvPr/>
        </p:nvSpPr>
        <p:spPr bwMode="auto">
          <a:xfrm flipH="1">
            <a:off x="5195062" y="1751457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259" name="Oval 75"/>
          <p:cNvSpPr>
            <a:spLocks noChangeArrowheads="1"/>
          </p:cNvSpPr>
          <p:nvPr/>
        </p:nvSpPr>
        <p:spPr bwMode="auto">
          <a:xfrm flipH="1">
            <a:off x="5525262" y="3323082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260" name="Oval 77"/>
          <p:cNvSpPr>
            <a:spLocks noChangeArrowheads="1"/>
          </p:cNvSpPr>
          <p:nvPr/>
        </p:nvSpPr>
        <p:spPr bwMode="auto">
          <a:xfrm flipH="1">
            <a:off x="6166612" y="4066032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261" name="Oval 79"/>
          <p:cNvSpPr>
            <a:spLocks noChangeArrowheads="1"/>
          </p:cNvSpPr>
          <p:nvPr/>
        </p:nvSpPr>
        <p:spPr bwMode="auto">
          <a:xfrm flipH="1">
            <a:off x="6827012" y="4351782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262" name="Oval 81"/>
          <p:cNvSpPr>
            <a:spLocks noChangeArrowheads="1"/>
          </p:cNvSpPr>
          <p:nvPr/>
        </p:nvSpPr>
        <p:spPr bwMode="auto">
          <a:xfrm flipH="1">
            <a:off x="8149400" y="4288282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  <p:sp>
        <p:nvSpPr>
          <p:cNvPr id="263" name="Oval 276"/>
          <p:cNvSpPr>
            <a:spLocks noChangeArrowheads="1"/>
          </p:cNvSpPr>
          <p:nvPr/>
        </p:nvSpPr>
        <p:spPr bwMode="auto">
          <a:xfrm flipH="1">
            <a:off x="7496937" y="4418457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b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29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0"/>
                            </p:stCondLst>
                            <p:childTnLst>
                              <p:par>
                                <p:cTn id="9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 autoUpdateAnimBg="0"/>
      <p:bldP spid="236" grpId="0" autoUpdateAnimBg="0"/>
      <p:bldP spid="237" grpId="0" autoUpdateAnimBg="0"/>
      <p:bldP spid="238" grpId="0" autoUpdateAnimBg="0"/>
      <p:bldP spid="239" grpId="0" autoUpdateAnimBg="0"/>
      <p:bldP spid="240" grpId="0" autoUpdateAnimBg="0"/>
      <p:bldP spid="242" grpId="0" autoUpdateAnimBg="0"/>
      <p:bldP spid="243" grpId="0" autoUpdateAnimBg="0"/>
      <p:bldP spid="244" grpId="0" autoUpdateAnimBg="0"/>
      <p:bldP spid="245" grpId="0" autoUpdateAnimBg="0"/>
      <p:bldP spid="246" grpId="0" autoUpdateAnimBg="0"/>
      <p:bldP spid="247" grpId="0" autoUpdateAnimBg="0"/>
      <p:bldP spid="258" grpId="0" animBg="1" autoUpdateAnimBg="0"/>
      <p:bldP spid="259" grpId="0" animBg="1" autoUpdateAnimBg="0"/>
      <p:bldP spid="260" grpId="0" animBg="1" autoUpdateAnimBg="0"/>
      <p:bldP spid="261" grpId="0" animBg="1" autoUpdateAnimBg="0"/>
      <p:bldP spid="262" grpId="0" animBg="1" autoUpdateAnimBg="0"/>
      <p:bldP spid="263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Which </a:t>
            </a:r>
            <a:r>
              <a:rPr lang="en-US" sz="2600" dirty="0">
                <a:solidFill>
                  <a:srgbClr val="32302A"/>
                </a:solidFill>
              </a:rPr>
              <a:t>of the following must be true when </a:t>
            </a:r>
            <a:r>
              <a:rPr lang="en-US" sz="2600" b="1" i="1" dirty="0">
                <a:solidFill>
                  <a:srgbClr val="32302A"/>
                </a:solidFill>
              </a:rPr>
              <a:t>average total costs</a:t>
            </a:r>
            <a:r>
              <a:rPr lang="en-US" sz="2600" dirty="0">
                <a:solidFill>
                  <a:srgbClr val="32302A"/>
                </a:solidFill>
              </a:rPr>
              <a:t> are declining?</a:t>
            </a:r>
          </a:p>
          <a:p>
            <a:pPr marL="630238" indent="-282575">
              <a:buNone/>
              <a:tabLst>
                <a:tab pos="576263" algn="l"/>
              </a:tabLst>
            </a:pPr>
            <a:r>
              <a:rPr lang="en-US" sz="2400" dirty="0">
                <a:solidFill>
                  <a:srgbClr val="32302A"/>
                </a:solidFill>
              </a:rPr>
              <a:t>a. average variable cost (</a:t>
            </a:r>
            <a:r>
              <a:rPr lang="en-US" sz="2400" b="1" i="1" dirty="0">
                <a:solidFill>
                  <a:srgbClr val="32302A"/>
                </a:solidFill>
              </a:rPr>
              <a:t>AVC</a:t>
            </a:r>
            <a:r>
              <a:rPr lang="en-US" sz="2400" dirty="0">
                <a:solidFill>
                  <a:srgbClr val="32302A"/>
                </a:solidFill>
              </a:rPr>
              <a:t>) must be greater than </a:t>
            </a:r>
            <a:r>
              <a:rPr lang="en-US" sz="2400" dirty="0" smtClean="0">
                <a:solidFill>
                  <a:srgbClr val="32302A"/>
                </a:solidFill>
              </a:rPr>
              <a:t/>
            </a:r>
            <a:br>
              <a:rPr lang="en-US" sz="2400" dirty="0" smtClean="0">
                <a:solidFill>
                  <a:srgbClr val="32302A"/>
                </a:solidFill>
              </a:rPr>
            </a:br>
            <a:r>
              <a:rPr lang="en-US" sz="2400" dirty="0" smtClean="0">
                <a:solidFill>
                  <a:srgbClr val="32302A"/>
                </a:solidFill>
              </a:rPr>
              <a:t>average </a:t>
            </a:r>
            <a:r>
              <a:rPr lang="en-US" sz="2400" dirty="0">
                <a:solidFill>
                  <a:srgbClr val="32302A"/>
                </a:solidFill>
              </a:rPr>
              <a:t>total cost (</a:t>
            </a:r>
            <a:r>
              <a:rPr lang="en-US" sz="2400" b="1" i="1" dirty="0">
                <a:solidFill>
                  <a:srgbClr val="32302A"/>
                </a:solidFill>
              </a:rPr>
              <a:t>ATC</a:t>
            </a:r>
            <a:r>
              <a:rPr lang="en-US" sz="2400" dirty="0">
                <a:solidFill>
                  <a:srgbClr val="32302A"/>
                </a:solidFill>
              </a:rPr>
              <a:t>)</a:t>
            </a:r>
          </a:p>
          <a:p>
            <a:pPr marL="630238" indent="-282575">
              <a:buNone/>
              <a:tabLst>
                <a:tab pos="576263" algn="l"/>
              </a:tabLst>
            </a:pPr>
            <a:r>
              <a:rPr lang="en-US" sz="2400" dirty="0">
                <a:solidFill>
                  <a:srgbClr val="32302A"/>
                </a:solidFill>
              </a:rPr>
              <a:t>b. marginal cost (</a:t>
            </a:r>
            <a:r>
              <a:rPr lang="en-US" sz="2400" b="1" i="1" dirty="0">
                <a:solidFill>
                  <a:srgbClr val="32302A"/>
                </a:solidFill>
              </a:rPr>
              <a:t>MC</a:t>
            </a:r>
            <a:r>
              <a:rPr lang="en-US" sz="2400" dirty="0">
                <a:solidFill>
                  <a:srgbClr val="32302A"/>
                </a:solidFill>
              </a:rPr>
              <a:t>) must be declining</a:t>
            </a:r>
          </a:p>
          <a:p>
            <a:pPr marL="630238" indent="-282575">
              <a:buNone/>
              <a:tabLst>
                <a:tab pos="576263" algn="l"/>
              </a:tabLst>
            </a:pPr>
            <a:r>
              <a:rPr lang="en-US" sz="2400" dirty="0">
                <a:solidFill>
                  <a:srgbClr val="32302A"/>
                </a:solidFill>
              </a:rPr>
              <a:t>c. marginal cost (</a:t>
            </a:r>
            <a:r>
              <a:rPr lang="en-US" sz="2400" b="1" i="1" dirty="0">
                <a:solidFill>
                  <a:srgbClr val="32302A"/>
                </a:solidFill>
              </a:rPr>
              <a:t>MC</a:t>
            </a:r>
            <a:r>
              <a:rPr lang="en-US" sz="2400" dirty="0">
                <a:solidFill>
                  <a:srgbClr val="32302A"/>
                </a:solidFill>
              </a:rPr>
              <a:t>) must be less than </a:t>
            </a:r>
            <a:r>
              <a:rPr lang="en-US" sz="2400" dirty="0" smtClean="0">
                <a:solidFill>
                  <a:srgbClr val="32302A"/>
                </a:solidFill>
              </a:rPr>
              <a:t/>
            </a:r>
            <a:br>
              <a:rPr lang="en-US" sz="2400" dirty="0" smtClean="0">
                <a:solidFill>
                  <a:srgbClr val="32302A"/>
                </a:solidFill>
              </a:rPr>
            </a:br>
            <a:r>
              <a:rPr lang="en-US" sz="2400" dirty="0" smtClean="0">
                <a:solidFill>
                  <a:srgbClr val="32302A"/>
                </a:solidFill>
              </a:rPr>
              <a:t>average </a:t>
            </a:r>
            <a:r>
              <a:rPr lang="en-US" sz="2400" dirty="0">
                <a:solidFill>
                  <a:srgbClr val="32302A"/>
                </a:solidFill>
              </a:rPr>
              <a:t>total cost (</a:t>
            </a:r>
            <a:r>
              <a:rPr lang="en-US" sz="2400" b="1" i="1" dirty="0">
                <a:solidFill>
                  <a:srgbClr val="32302A"/>
                </a:solidFill>
              </a:rPr>
              <a:t>ATC</a:t>
            </a:r>
            <a:r>
              <a:rPr lang="en-US" sz="2400" dirty="0">
                <a:solidFill>
                  <a:srgbClr val="32302A"/>
                </a:solidFill>
              </a:rPr>
              <a:t>)</a:t>
            </a:r>
          </a:p>
          <a:p>
            <a:pPr marL="630238" indent="-282575">
              <a:buNone/>
              <a:tabLst>
                <a:tab pos="576263" algn="l"/>
              </a:tabLst>
            </a:pPr>
            <a:r>
              <a:rPr lang="en-US" sz="2400" dirty="0">
                <a:solidFill>
                  <a:srgbClr val="32302A"/>
                </a:solidFill>
              </a:rPr>
              <a:t>d. average variable cost (</a:t>
            </a:r>
            <a:r>
              <a:rPr lang="en-US" sz="2400" b="1" i="1" dirty="0">
                <a:solidFill>
                  <a:srgbClr val="32302A"/>
                </a:solidFill>
              </a:rPr>
              <a:t>AVC</a:t>
            </a:r>
            <a:r>
              <a:rPr lang="en-US" sz="2400" dirty="0">
                <a:solidFill>
                  <a:srgbClr val="32302A"/>
                </a:solidFill>
              </a:rPr>
              <a:t>) must be less than </a:t>
            </a:r>
            <a:r>
              <a:rPr lang="en-US" sz="2400" dirty="0" smtClean="0">
                <a:solidFill>
                  <a:srgbClr val="32302A"/>
                </a:solidFill>
              </a:rPr>
              <a:t/>
            </a:r>
            <a:br>
              <a:rPr lang="en-US" sz="2400" dirty="0" smtClean="0">
                <a:solidFill>
                  <a:srgbClr val="32302A"/>
                </a:solidFill>
              </a:rPr>
            </a:br>
            <a:r>
              <a:rPr lang="en-US" sz="2400" dirty="0" smtClean="0">
                <a:solidFill>
                  <a:srgbClr val="32302A"/>
                </a:solidFill>
              </a:rPr>
              <a:t>average </a:t>
            </a:r>
            <a:r>
              <a:rPr lang="en-US" sz="2400" dirty="0">
                <a:solidFill>
                  <a:srgbClr val="32302A"/>
                </a:solidFill>
              </a:rPr>
              <a:t>total costs (</a:t>
            </a:r>
            <a:r>
              <a:rPr lang="en-US" sz="2400" b="1" i="1" dirty="0">
                <a:solidFill>
                  <a:srgbClr val="32302A"/>
                </a:solidFill>
              </a:rPr>
              <a:t>ATC</a:t>
            </a:r>
            <a:r>
              <a:rPr lang="en-US" sz="2400" dirty="0">
                <a:solidFill>
                  <a:srgbClr val="32302A"/>
                </a:solidFill>
              </a:rPr>
              <a:t>)</a:t>
            </a:r>
          </a:p>
          <a:p>
            <a:pPr marL="341313" indent="-341313">
              <a:buAutoNum type="arabicPeriod"/>
            </a:pPr>
            <a:endParaRPr lang="en-US" sz="26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10756"/>
            <a:ext cx="8941332" cy="4403479"/>
          </a:xfrm>
        </p:spPr>
        <p:txBody>
          <a:bodyPr/>
          <a:lstStyle/>
          <a:p>
            <a:pPr marL="347663" indent="-347663">
              <a:buNone/>
            </a:pPr>
            <a:r>
              <a:rPr lang="en-US" sz="2600" dirty="0">
                <a:solidFill>
                  <a:srgbClr val="32302A"/>
                </a:solidFill>
              </a:rPr>
              <a:t>2. The short run </a:t>
            </a:r>
            <a:r>
              <a:rPr lang="en-US" sz="2600" b="1" i="1" dirty="0">
                <a:solidFill>
                  <a:srgbClr val="32302A"/>
                </a:solidFill>
              </a:rPr>
              <a:t>average total cost </a:t>
            </a:r>
            <a:r>
              <a:rPr lang="en-US" sz="2600" dirty="0">
                <a:solidFill>
                  <a:srgbClr val="32302A"/>
                </a:solidFill>
              </a:rPr>
              <a:t>(</a:t>
            </a:r>
            <a:r>
              <a:rPr lang="en-US" sz="2600" b="1" i="1" dirty="0">
                <a:solidFill>
                  <a:srgbClr val="32302A"/>
                </a:solidFill>
              </a:rPr>
              <a:t>ATC</a:t>
            </a:r>
            <a:r>
              <a:rPr lang="en-US" sz="2600" dirty="0">
                <a:solidFill>
                  <a:srgbClr val="32302A"/>
                </a:solidFill>
              </a:rPr>
              <a:t>) </a:t>
            </a:r>
            <a:r>
              <a:rPr lang="en-US" sz="2600" dirty="0" smtClean="0">
                <a:solidFill>
                  <a:srgbClr val="32302A"/>
                </a:solidFill>
              </a:rPr>
              <a:t>curve of </a:t>
            </a:r>
            <a:r>
              <a:rPr lang="en-US" sz="2600" dirty="0">
                <a:solidFill>
                  <a:srgbClr val="32302A"/>
                </a:solidFill>
              </a:rPr>
              <a:t>a firm will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tend to </a:t>
            </a:r>
            <a:r>
              <a:rPr lang="en-US" sz="2600" dirty="0">
                <a:solidFill>
                  <a:srgbClr val="32302A"/>
                </a:solidFill>
              </a:rPr>
              <a:t>be U-shaped because </a:t>
            </a:r>
          </a:p>
          <a:p>
            <a:pPr marL="630238" indent="-282575">
              <a:buNone/>
            </a:pPr>
            <a:r>
              <a:rPr lang="en-US" sz="2400" dirty="0">
                <a:solidFill>
                  <a:srgbClr val="32302A"/>
                </a:solidFill>
              </a:rPr>
              <a:t>a. larger firms always have lower per unit costs than smaller firms.</a:t>
            </a:r>
          </a:p>
          <a:p>
            <a:pPr marL="630238" indent="-282575">
              <a:buNone/>
            </a:pPr>
            <a:r>
              <a:rPr lang="en-US" sz="2400" dirty="0">
                <a:solidFill>
                  <a:srgbClr val="32302A"/>
                </a:solidFill>
              </a:rPr>
              <a:t>b. at small output rates, </a:t>
            </a:r>
            <a:r>
              <a:rPr lang="en-US" sz="2400" b="1" i="1" dirty="0">
                <a:solidFill>
                  <a:srgbClr val="32302A"/>
                </a:solidFill>
              </a:rPr>
              <a:t>average fixed costs</a:t>
            </a:r>
            <a:r>
              <a:rPr lang="en-US" sz="2400" dirty="0">
                <a:solidFill>
                  <a:srgbClr val="32302A"/>
                </a:solidFill>
              </a:rPr>
              <a:t> (</a:t>
            </a:r>
            <a:r>
              <a:rPr lang="en-US" sz="2400" b="1" i="1" dirty="0">
                <a:solidFill>
                  <a:srgbClr val="32302A"/>
                </a:solidFill>
              </a:rPr>
              <a:t>AFC</a:t>
            </a:r>
            <a:r>
              <a:rPr lang="en-US" sz="2400" dirty="0">
                <a:solidFill>
                  <a:srgbClr val="32302A"/>
                </a:solidFill>
              </a:rPr>
              <a:t>) are high; </a:t>
            </a:r>
            <a:r>
              <a:rPr lang="en-US" sz="2400" dirty="0" smtClean="0">
                <a:solidFill>
                  <a:srgbClr val="32302A"/>
                </a:solidFill>
              </a:rPr>
              <a:t/>
            </a:r>
            <a:br>
              <a:rPr lang="en-US" sz="2400" dirty="0" smtClean="0">
                <a:solidFill>
                  <a:srgbClr val="32302A"/>
                </a:solidFill>
              </a:rPr>
            </a:br>
            <a:r>
              <a:rPr lang="en-US" sz="2400" dirty="0" smtClean="0">
                <a:solidFill>
                  <a:srgbClr val="32302A"/>
                </a:solidFill>
              </a:rPr>
              <a:t>at </a:t>
            </a:r>
            <a:r>
              <a:rPr lang="en-US" sz="2400" dirty="0">
                <a:solidFill>
                  <a:srgbClr val="32302A"/>
                </a:solidFill>
              </a:rPr>
              <a:t>large output rates </a:t>
            </a:r>
            <a:r>
              <a:rPr lang="en-US" sz="2400" b="1" i="1" dirty="0">
                <a:solidFill>
                  <a:srgbClr val="32302A"/>
                </a:solidFill>
              </a:rPr>
              <a:t>marginal costs</a:t>
            </a:r>
            <a:r>
              <a:rPr lang="en-US" sz="2400" dirty="0">
                <a:solidFill>
                  <a:srgbClr val="32302A"/>
                </a:solidFill>
              </a:rPr>
              <a:t> (</a:t>
            </a:r>
            <a:r>
              <a:rPr lang="en-US" sz="2400" b="1" i="1" dirty="0">
                <a:solidFill>
                  <a:srgbClr val="32302A"/>
                </a:solidFill>
              </a:rPr>
              <a:t>MC</a:t>
            </a:r>
            <a:r>
              <a:rPr lang="en-US" sz="2400" dirty="0">
                <a:solidFill>
                  <a:srgbClr val="32302A"/>
                </a:solidFill>
              </a:rPr>
              <a:t>) are high due to diminishing returns and over-utilization of the plant</a:t>
            </a:r>
            <a:r>
              <a:rPr lang="en-US" sz="2600" dirty="0">
                <a:solidFill>
                  <a:srgbClr val="32302A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44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Output and Costs </a:t>
            </a:r>
            <a:br>
              <a:rPr lang="en-US" dirty="0"/>
            </a:br>
            <a:r>
              <a:rPr lang="en-US" dirty="0"/>
              <a:t>In the Long Run</a:t>
            </a:r>
          </a:p>
        </p:txBody>
      </p:sp>
    </p:spTree>
    <p:extLst>
      <p:ext uri="{BB962C8B-B14F-4D97-AF65-F5344CB8AC3E}">
        <p14:creationId xmlns:p14="http://schemas.microsoft.com/office/powerpoint/2010/main" val="21086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18935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Methods of Production and Shirking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822992"/>
            <a:ext cx="8932985" cy="509317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822992"/>
            <a:ext cx="8883750" cy="5230336"/>
          </a:xfrm>
        </p:spPr>
        <p:txBody>
          <a:bodyPr/>
          <a:lstStyle/>
          <a:p>
            <a:pPr marL="231775" indent="-231775"/>
            <a:r>
              <a:rPr lang="en-US" sz="2400" dirty="0">
                <a:solidFill>
                  <a:schemeClr val="tx1"/>
                </a:solidFill>
              </a:rPr>
              <a:t>Two principal methods of production:</a:t>
            </a:r>
          </a:p>
          <a:p>
            <a:pPr marL="631825" lvl="1" indent="-231775"/>
            <a:r>
              <a:rPr lang="en-US" sz="2400" b="1" i="1" dirty="0">
                <a:solidFill>
                  <a:schemeClr val="tx1"/>
                </a:solidFill>
              </a:rPr>
              <a:t>Contracting</a:t>
            </a:r>
          </a:p>
          <a:p>
            <a:pPr marL="1031875" lvl="2" indent="-231775"/>
            <a:r>
              <a:rPr lang="en-US" sz="2400" dirty="0">
                <a:solidFill>
                  <a:schemeClr val="tx1"/>
                </a:solidFill>
              </a:rPr>
              <a:t>Owner contracts with individual workers who work independently.</a:t>
            </a:r>
          </a:p>
          <a:p>
            <a:pPr marL="631825" lvl="1" indent="-231775"/>
            <a:r>
              <a:rPr lang="en-US" sz="2400" b="1" i="1" dirty="0">
                <a:solidFill>
                  <a:schemeClr val="tx1"/>
                </a:solidFill>
              </a:rPr>
              <a:t>Team Production</a:t>
            </a:r>
          </a:p>
          <a:p>
            <a:pPr marL="1031875" lvl="2" indent="-231775"/>
            <a:r>
              <a:rPr lang="en-US" sz="2400" dirty="0">
                <a:solidFill>
                  <a:schemeClr val="tx1"/>
                </a:solidFill>
              </a:rPr>
              <a:t>Workers are hired by a firm to work together under supervision.</a:t>
            </a:r>
          </a:p>
          <a:p>
            <a:pPr marL="231775" indent="-231775"/>
            <a:r>
              <a:rPr lang="en-US" sz="2400" dirty="0">
                <a:solidFill>
                  <a:schemeClr val="tx1"/>
                </a:solidFill>
              </a:rPr>
              <a:t>With team production owners must reduce the problem of shirking – employees working at less than the normal rate of productivity.</a:t>
            </a:r>
          </a:p>
          <a:p>
            <a:pPr marL="631825" lvl="1" indent="-231775"/>
            <a:r>
              <a:rPr lang="en-US" sz="2400" dirty="0">
                <a:solidFill>
                  <a:schemeClr val="tx1"/>
                </a:solidFill>
              </a:rPr>
              <a:t>Example: long coffee break</a:t>
            </a:r>
          </a:p>
          <a:p>
            <a:pPr marL="631825" lvl="1" indent="-231775"/>
            <a:r>
              <a:rPr lang="en-US" sz="2400" dirty="0">
                <a:solidFill>
                  <a:schemeClr val="tx1"/>
                </a:solidFill>
              </a:rPr>
              <a:t>Owners will attempt to control shirking through both incentives and monitoring.  </a:t>
            </a:r>
          </a:p>
        </p:txBody>
      </p:sp>
    </p:spTree>
    <p:extLst>
      <p:ext uri="{BB962C8B-B14F-4D97-AF65-F5344CB8AC3E}">
        <p14:creationId xmlns:p14="http://schemas.microsoft.com/office/powerpoint/2010/main" val="111245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Long Run ATC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</a:t>
            </a:r>
            <a:r>
              <a:rPr lang="en-US" sz="2600" b="1" i="1" dirty="0">
                <a:solidFill>
                  <a:srgbClr val="32302A"/>
                </a:solidFill>
              </a:rPr>
              <a:t>long-run ATC </a:t>
            </a:r>
            <a:r>
              <a:rPr lang="en-US" sz="2600" dirty="0">
                <a:solidFill>
                  <a:srgbClr val="32302A"/>
                </a:solidFill>
              </a:rPr>
              <a:t>shows the minimum average </a:t>
            </a:r>
            <a:r>
              <a:rPr lang="en-US" sz="2600" dirty="0" smtClean="0">
                <a:solidFill>
                  <a:srgbClr val="32302A"/>
                </a:solidFill>
              </a:rPr>
              <a:t>cost </a:t>
            </a:r>
            <a:r>
              <a:rPr lang="en-US" sz="2600" dirty="0">
                <a:solidFill>
                  <a:srgbClr val="32302A"/>
                </a:solidFill>
              </a:rPr>
              <a:t>of producing </a:t>
            </a:r>
            <a:r>
              <a:rPr lang="en-US" sz="2600" dirty="0" smtClean="0">
                <a:solidFill>
                  <a:srgbClr val="32302A"/>
                </a:solidFill>
              </a:rPr>
              <a:t>at each </a:t>
            </a:r>
            <a:r>
              <a:rPr lang="en-US" sz="2600" dirty="0">
                <a:solidFill>
                  <a:srgbClr val="32302A"/>
                </a:solidFill>
              </a:rPr>
              <a:t>output level when a firm is able to choose plant size. </a:t>
            </a:r>
          </a:p>
        </p:txBody>
      </p:sp>
    </p:spTree>
    <p:extLst>
      <p:ext uri="{BB962C8B-B14F-4D97-AF65-F5344CB8AC3E}">
        <p14:creationId xmlns:p14="http://schemas.microsoft.com/office/powerpoint/2010/main" val="338543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813817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Planning Curve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63185" y="1525702"/>
            <a:ext cx="3036631" cy="3457777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20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ATC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curve for the firm will depend upon the size of the plant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marL="169863" indent="-169863">
              <a:lnSpc>
                <a:spcPct val="90000"/>
              </a:lnSpc>
            </a:pP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If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cost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per unit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varies according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to the size of the facility, then a </a:t>
            </a:r>
            <a:r>
              <a:rPr lang="en-US" sz="20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Long </a:t>
            </a:r>
            <a:r>
              <a:rPr lang="en-US" sz="20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Run Average Total Cost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curve (</a:t>
            </a:r>
            <a:r>
              <a:rPr lang="en-US" sz="20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LRATC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 can be mapped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out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as the surface of all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minimum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points possible at all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possible degrees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scale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20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09" name="Straight Connector 308"/>
          <p:cNvCxnSpPr/>
          <p:nvPr/>
        </p:nvCxnSpPr>
        <p:spPr>
          <a:xfrm>
            <a:off x="3167953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Line 4"/>
          <p:cNvSpPr>
            <a:spLocks noChangeShapeType="1"/>
          </p:cNvSpPr>
          <p:nvPr/>
        </p:nvSpPr>
        <p:spPr bwMode="auto">
          <a:xfrm>
            <a:off x="3383412" y="2746566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3383413" y="4727766"/>
            <a:ext cx="47821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 Box 6"/>
          <p:cNvSpPr txBox="1">
            <a:spLocks noChangeArrowheads="1"/>
          </p:cNvSpPr>
          <p:nvPr/>
        </p:nvSpPr>
        <p:spPr bwMode="auto">
          <a:xfrm>
            <a:off x="3161798" y="2257235"/>
            <a:ext cx="651250" cy="535531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Cost</a:t>
            </a:r>
            <a:b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per unit</a:t>
            </a:r>
          </a:p>
        </p:txBody>
      </p:sp>
      <p:sp>
        <p:nvSpPr>
          <p:cNvPr id="104" name="Text Box 7"/>
          <p:cNvSpPr txBox="1">
            <a:spLocks noChangeArrowheads="1"/>
          </p:cNvSpPr>
          <p:nvPr/>
        </p:nvSpPr>
        <p:spPr bwMode="auto">
          <a:xfrm>
            <a:off x="7924986" y="4520822"/>
            <a:ext cx="1109286" cy="39895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Output level</a:t>
            </a:r>
          </a:p>
        </p:txBody>
      </p:sp>
      <p:grpSp>
        <p:nvGrpSpPr>
          <p:cNvPr id="105" name="Group 67"/>
          <p:cNvGrpSpPr>
            <a:grpSpLocks/>
          </p:cNvGrpSpPr>
          <p:nvPr/>
        </p:nvGrpSpPr>
        <p:grpSpPr bwMode="auto">
          <a:xfrm>
            <a:off x="3500889" y="3030730"/>
            <a:ext cx="5420960" cy="1449388"/>
            <a:chOff x="1212" y="2650"/>
            <a:chExt cx="4247" cy="913"/>
          </a:xfrm>
        </p:grpSpPr>
        <p:sp>
          <p:nvSpPr>
            <p:cNvPr id="106" name="Freeform 9"/>
            <p:cNvSpPr>
              <a:spLocks/>
            </p:cNvSpPr>
            <p:nvPr/>
          </p:nvSpPr>
          <p:spPr bwMode="auto">
            <a:xfrm>
              <a:off x="1212" y="2883"/>
              <a:ext cx="4032" cy="68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432" y="336"/>
                </a:cxn>
                <a:cxn ang="0">
                  <a:pos x="1056" y="576"/>
                </a:cxn>
                <a:cxn ang="0">
                  <a:pos x="2016" y="672"/>
                </a:cxn>
                <a:cxn ang="0">
                  <a:pos x="2688" y="624"/>
                </a:cxn>
                <a:cxn ang="0">
                  <a:pos x="3456" y="384"/>
                </a:cxn>
                <a:cxn ang="0">
                  <a:pos x="4032" y="0"/>
                </a:cxn>
              </a:cxnLst>
              <a:rect l="0" t="0" r="r" b="b"/>
              <a:pathLst>
                <a:path w="4032" h="680">
                  <a:moveTo>
                    <a:pt x="0" y="48"/>
                  </a:moveTo>
                  <a:cubicBezTo>
                    <a:pt x="128" y="148"/>
                    <a:pt x="256" y="248"/>
                    <a:pt x="432" y="336"/>
                  </a:cubicBezTo>
                  <a:cubicBezTo>
                    <a:pt x="608" y="424"/>
                    <a:pt x="792" y="520"/>
                    <a:pt x="1056" y="576"/>
                  </a:cubicBezTo>
                  <a:cubicBezTo>
                    <a:pt x="1320" y="632"/>
                    <a:pt x="1744" y="664"/>
                    <a:pt x="2016" y="672"/>
                  </a:cubicBezTo>
                  <a:cubicBezTo>
                    <a:pt x="2288" y="680"/>
                    <a:pt x="2448" y="672"/>
                    <a:pt x="2688" y="624"/>
                  </a:cubicBezTo>
                  <a:cubicBezTo>
                    <a:pt x="2928" y="576"/>
                    <a:pt x="3232" y="488"/>
                    <a:pt x="3456" y="384"/>
                  </a:cubicBezTo>
                  <a:cubicBezTo>
                    <a:pt x="3680" y="280"/>
                    <a:pt x="3856" y="140"/>
                    <a:pt x="4032" y="0"/>
                  </a:cubicBezTo>
                </a:path>
              </a:pathLst>
            </a:custGeom>
            <a:noFill/>
            <a:ln w="57150" cap="flat" cmpd="sng">
              <a:solidFill>
                <a:srgbClr val="418D3B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Text Box 10"/>
            <p:cNvSpPr txBox="1">
              <a:spLocks noChangeArrowheads="1"/>
            </p:cNvSpPr>
            <p:nvPr/>
          </p:nvSpPr>
          <p:spPr bwMode="auto">
            <a:xfrm>
              <a:off x="4766" y="2650"/>
              <a:ext cx="693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solidFill>
                    <a:srgbClr val="276A20"/>
                  </a:solidFill>
                  <a:latin typeface="Times New Roman" pitchFamily="18" charset="0"/>
                  <a:cs typeface="Times New Roman" pitchFamily="18" charset="0"/>
                </a:rPr>
                <a:t>LRATC</a:t>
              </a:r>
              <a:endParaRPr kumimoji="0" lang="en-US" sz="1400" b="1" i="1" dirty="0">
                <a:solidFill>
                  <a:srgbClr val="276A2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8" name="Freeform 57"/>
          <p:cNvSpPr>
            <a:spLocks/>
          </p:cNvSpPr>
          <p:nvPr/>
        </p:nvSpPr>
        <p:spPr bwMode="auto">
          <a:xfrm>
            <a:off x="3785432" y="3264726"/>
            <a:ext cx="1008373" cy="73818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1" y="75"/>
              </a:cxn>
              <a:cxn ang="0">
                <a:pos x="16" y="171"/>
              </a:cxn>
              <a:cxn ang="0">
                <a:pos x="61" y="258"/>
              </a:cxn>
              <a:cxn ang="0">
                <a:pos x="124" y="333"/>
              </a:cxn>
              <a:cxn ang="0">
                <a:pos x="208" y="393"/>
              </a:cxn>
              <a:cxn ang="0">
                <a:pos x="301" y="438"/>
              </a:cxn>
              <a:cxn ang="0">
                <a:pos x="427" y="462"/>
              </a:cxn>
              <a:cxn ang="0">
                <a:pos x="550" y="456"/>
              </a:cxn>
              <a:cxn ang="0">
                <a:pos x="649" y="429"/>
              </a:cxn>
              <a:cxn ang="0">
                <a:pos x="748" y="363"/>
              </a:cxn>
              <a:cxn ang="0">
                <a:pos x="790" y="312"/>
              </a:cxn>
            </a:cxnLst>
            <a:rect l="0" t="0" r="r" b="b"/>
            <a:pathLst>
              <a:path w="790" h="465">
                <a:moveTo>
                  <a:pt x="7" y="0"/>
                </a:moveTo>
                <a:cubicBezTo>
                  <a:pt x="3" y="23"/>
                  <a:pt x="0" y="47"/>
                  <a:pt x="1" y="75"/>
                </a:cubicBezTo>
                <a:cubicBezTo>
                  <a:pt x="2" y="103"/>
                  <a:pt x="6" y="140"/>
                  <a:pt x="16" y="171"/>
                </a:cubicBezTo>
                <a:cubicBezTo>
                  <a:pt x="26" y="202"/>
                  <a:pt x="43" y="231"/>
                  <a:pt x="61" y="258"/>
                </a:cubicBezTo>
                <a:cubicBezTo>
                  <a:pt x="79" y="285"/>
                  <a:pt x="99" y="310"/>
                  <a:pt x="124" y="333"/>
                </a:cubicBezTo>
                <a:cubicBezTo>
                  <a:pt x="149" y="356"/>
                  <a:pt x="179" y="376"/>
                  <a:pt x="208" y="393"/>
                </a:cubicBezTo>
                <a:cubicBezTo>
                  <a:pt x="237" y="410"/>
                  <a:pt x="265" y="427"/>
                  <a:pt x="301" y="438"/>
                </a:cubicBezTo>
                <a:cubicBezTo>
                  <a:pt x="337" y="449"/>
                  <a:pt x="386" y="459"/>
                  <a:pt x="427" y="462"/>
                </a:cubicBezTo>
                <a:cubicBezTo>
                  <a:pt x="468" y="465"/>
                  <a:pt x="513" y="462"/>
                  <a:pt x="550" y="456"/>
                </a:cubicBezTo>
                <a:cubicBezTo>
                  <a:pt x="587" y="450"/>
                  <a:pt x="616" y="444"/>
                  <a:pt x="649" y="429"/>
                </a:cubicBezTo>
                <a:cubicBezTo>
                  <a:pt x="682" y="414"/>
                  <a:pt x="725" y="382"/>
                  <a:pt x="748" y="363"/>
                </a:cubicBezTo>
                <a:cubicBezTo>
                  <a:pt x="771" y="344"/>
                  <a:pt x="780" y="328"/>
                  <a:pt x="790" y="312"/>
                </a:cubicBezTo>
              </a:path>
            </a:pathLst>
          </a:custGeom>
          <a:noFill/>
          <a:ln w="38100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Freeform 58"/>
          <p:cNvSpPr>
            <a:spLocks/>
          </p:cNvSpPr>
          <p:nvPr/>
        </p:nvSpPr>
        <p:spPr bwMode="auto">
          <a:xfrm rot="-519857">
            <a:off x="4608270" y="3614325"/>
            <a:ext cx="1008373" cy="73818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1" y="75"/>
              </a:cxn>
              <a:cxn ang="0">
                <a:pos x="16" y="171"/>
              </a:cxn>
              <a:cxn ang="0">
                <a:pos x="61" y="258"/>
              </a:cxn>
              <a:cxn ang="0">
                <a:pos x="124" y="333"/>
              </a:cxn>
              <a:cxn ang="0">
                <a:pos x="208" y="393"/>
              </a:cxn>
              <a:cxn ang="0">
                <a:pos x="301" y="438"/>
              </a:cxn>
              <a:cxn ang="0">
                <a:pos x="427" y="462"/>
              </a:cxn>
              <a:cxn ang="0">
                <a:pos x="550" y="456"/>
              </a:cxn>
              <a:cxn ang="0">
                <a:pos x="649" y="429"/>
              </a:cxn>
              <a:cxn ang="0">
                <a:pos x="748" y="363"/>
              </a:cxn>
              <a:cxn ang="0">
                <a:pos x="790" y="312"/>
              </a:cxn>
            </a:cxnLst>
            <a:rect l="0" t="0" r="r" b="b"/>
            <a:pathLst>
              <a:path w="790" h="465">
                <a:moveTo>
                  <a:pt x="7" y="0"/>
                </a:moveTo>
                <a:cubicBezTo>
                  <a:pt x="3" y="23"/>
                  <a:pt x="0" y="47"/>
                  <a:pt x="1" y="75"/>
                </a:cubicBezTo>
                <a:cubicBezTo>
                  <a:pt x="2" y="103"/>
                  <a:pt x="6" y="140"/>
                  <a:pt x="16" y="171"/>
                </a:cubicBezTo>
                <a:cubicBezTo>
                  <a:pt x="26" y="202"/>
                  <a:pt x="43" y="231"/>
                  <a:pt x="61" y="258"/>
                </a:cubicBezTo>
                <a:cubicBezTo>
                  <a:pt x="79" y="285"/>
                  <a:pt x="99" y="310"/>
                  <a:pt x="124" y="333"/>
                </a:cubicBezTo>
                <a:cubicBezTo>
                  <a:pt x="149" y="356"/>
                  <a:pt x="179" y="376"/>
                  <a:pt x="208" y="393"/>
                </a:cubicBezTo>
                <a:cubicBezTo>
                  <a:pt x="237" y="410"/>
                  <a:pt x="265" y="427"/>
                  <a:pt x="301" y="438"/>
                </a:cubicBezTo>
                <a:cubicBezTo>
                  <a:pt x="337" y="449"/>
                  <a:pt x="386" y="459"/>
                  <a:pt x="427" y="462"/>
                </a:cubicBezTo>
                <a:cubicBezTo>
                  <a:pt x="468" y="465"/>
                  <a:pt x="513" y="462"/>
                  <a:pt x="550" y="456"/>
                </a:cubicBezTo>
                <a:cubicBezTo>
                  <a:pt x="587" y="450"/>
                  <a:pt x="616" y="444"/>
                  <a:pt x="649" y="429"/>
                </a:cubicBezTo>
                <a:cubicBezTo>
                  <a:pt x="682" y="414"/>
                  <a:pt x="725" y="382"/>
                  <a:pt x="748" y="363"/>
                </a:cubicBezTo>
                <a:cubicBezTo>
                  <a:pt x="771" y="344"/>
                  <a:pt x="780" y="328"/>
                  <a:pt x="790" y="312"/>
                </a:cubicBezTo>
              </a:path>
            </a:pathLst>
          </a:custGeom>
          <a:noFill/>
          <a:ln w="38100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Freeform 59"/>
          <p:cNvSpPr>
            <a:spLocks/>
          </p:cNvSpPr>
          <p:nvPr/>
        </p:nvSpPr>
        <p:spPr bwMode="auto">
          <a:xfrm rot="-1295071">
            <a:off x="5525583" y="3724551"/>
            <a:ext cx="1044106" cy="738188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1" y="75"/>
              </a:cxn>
              <a:cxn ang="0">
                <a:pos x="16" y="171"/>
              </a:cxn>
              <a:cxn ang="0">
                <a:pos x="61" y="258"/>
              </a:cxn>
              <a:cxn ang="0">
                <a:pos x="124" y="333"/>
              </a:cxn>
              <a:cxn ang="0">
                <a:pos x="208" y="393"/>
              </a:cxn>
              <a:cxn ang="0">
                <a:pos x="301" y="438"/>
              </a:cxn>
              <a:cxn ang="0">
                <a:pos x="427" y="462"/>
              </a:cxn>
              <a:cxn ang="0">
                <a:pos x="550" y="456"/>
              </a:cxn>
              <a:cxn ang="0">
                <a:pos x="649" y="429"/>
              </a:cxn>
              <a:cxn ang="0">
                <a:pos x="748" y="363"/>
              </a:cxn>
              <a:cxn ang="0">
                <a:pos x="790" y="312"/>
              </a:cxn>
            </a:cxnLst>
            <a:rect l="0" t="0" r="r" b="b"/>
            <a:pathLst>
              <a:path w="790" h="465">
                <a:moveTo>
                  <a:pt x="7" y="0"/>
                </a:moveTo>
                <a:cubicBezTo>
                  <a:pt x="3" y="23"/>
                  <a:pt x="0" y="47"/>
                  <a:pt x="1" y="75"/>
                </a:cubicBezTo>
                <a:cubicBezTo>
                  <a:pt x="2" y="103"/>
                  <a:pt x="6" y="140"/>
                  <a:pt x="16" y="171"/>
                </a:cubicBezTo>
                <a:cubicBezTo>
                  <a:pt x="26" y="202"/>
                  <a:pt x="43" y="231"/>
                  <a:pt x="61" y="258"/>
                </a:cubicBezTo>
                <a:cubicBezTo>
                  <a:pt x="79" y="285"/>
                  <a:pt x="99" y="310"/>
                  <a:pt x="124" y="333"/>
                </a:cubicBezTo>
                <a:cubicBezTo>
                  <a:pt x="149" y="356"/>
                  <a:pt x="179" y="376"/>
                  <a:pt x="208" y="393"/>
                </a:cubicBezTo>
                <a:cubicBezTo>
                  <a:pt x="237" y="410"/>
                  <a:pt x="265" y="427"/>
                  <a:pt x="301" y="438"/>
                </a:cubicBezTo>
                <a:cubicBezTo>
                  <a:pt x="337" y="449"/>
                  <a:pt x="386" y="459"/>
                  <a:pt x="427" y="462"/>
                </a:cubicBezTo>
                <a:cubicBezTo>
                  <a:pt x="468" y="465"/>
                  <a:pt x="513" y="462"/>
                  <a:pt x="550" y="456"/>
                </a:cubicBezTo>
                <a:cubicBezTo>
                  <a:pt x="587" y="450"/>
                  <a:pt x="616" y="444"/>
                  <a:pt x="649" y="429"/>
                </a:cubicBezTo>
                <a:cubicBezTo>
                  <a:pt x="682" y="414"/>
                  <a:pt x="725" y="382"/>
                  <a:pt x="748" y="363"/>
                </a:cubicBezTo>
                <a:cubicBezTo>
                  <a:pt x="771" y="344"/>
                  <a:pt x="780" y="328"/>
                  <a:pt x="790" y="312"/>
                </a:cubicBezTo>
              </a:path>
            </a:pathLst>
          </a:custGeom>
          <a:noFill/>
          <a:ln w="38100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Freeform 60"/>
          <p:cNvSpPr>
            <a:spLocks/>
          </p:cNvSpPr>
          <p:nvPr/>
        </p:nvSpPr>
        <p:spPr bwMode="auto">
          <a:xfrm rot="-1848279">
            <a:off x="6496012" y="3613396"/>
            <a:ext cx="1044106" cy="73818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1" y="75"/>
              </a:cxn>
              <a:cxn ang="0">
                <a:pos x="16" y="171"/>
              </a:cxn>
              <a:cxn ang="0">
                <a:pos x="61" y="258"/>
              </a:cxn>
              <a:cxn ang="0">
                <a:pos x="124" y="333"/>
              </a:cxn>
              <a:cxn ang="0">
                <a:pos x="208" y="393"/>
              </a:cxn>
              <a:cxn ang="0">
                <a:pos x="301" y="438"/>
              </a:cxn>
              <a:cxn ang="0">
                <a:pos x="427" y="462"/>
              </a:cxn>
              <a:cxn ang="0">
                <a:pos x="550" y="456"/>
              </a:cxn>
              <a:cxn ang="0">
                <a:pos x="649" y="429"/>
              </a:cxn>
              <a:cxn ang="0">
                <a:pos x="748" y="363"/>
              </a:cxn>
              <a:cxn ang="0">
                <a:pos x="790" y="312"/>
              </a:cxn>
            </a:cxnLst>
            <a:rect l="0" t="0" r="r" b="b"/>
            <a:pathLst>
              <a:path w="790" h="465">
                <a:moveTo>
                  <a:pt x="7" y="0"/>
                </a:moveTo>
                <a:cubicBezTo>
                  <a:pt x="3" y="23"/>
                  <a:pt x="0" y="47"/>
                  <a:pt x="1" y="75"/>
                </a:cubicBezTo>
                <a:cubicBezTo>
                  <a:pt x="2" y="103"/>
                  <a:pt x="6" y="140"/>
                  <a:pt x="16" y="171"/>
                </a:cubicBezTo>
                <a:cubicBezTo>
                  <a:pt x="26" y="202"/>
                  <a:pt x="43" y="231"/>
                  <a:pt x="61" y="258"/>
                </a:cubicBezTo>
                <a:cubicBezTo>
                  <a:pt x="79" y="285"/>
                  <a:pt x="99" y="310"/>
                  <a:pt x="124" y="333"/>
                </a:cubicBezTo>
                <a:cubicBezTo>
                  <a:pt x="149" y="356"/>
                  <a:pt x="179" y="376"/>
                  <a:pt x="208" y="393"/>
                </a:cubicBezTo>
                <a:cubicBezTo>
                  <a:pt x="237" y="410"/>
                  <a:pt x="265" y="427"/>
                  <a:pt x="301" y="438"/>
                </a:cubicBezTo>
                <a:cubicBezTo>
                  <a:pt x="337" y="449"/>
                  <a:pt x="386" y="459"/>
                  <a:pt x="427" y="462"/>
                </a:cubicBezTo>
                <a:cubicBezTo>
                  <a:pt x="468" y="465"/>
                  <a:pt x="513" y="462"/>
                  <a:pt x="550" y="456"/>
                </a:cubicBezTo>
                <a:cubicBezTo>
                  <a:pt x="587" y="450"/>
                  <a:pt x="616" y="444"/>
                  <a:pt x="649" y="429"/>
                </a:cubicBezTo>
                <a:cubicBezTo>
                  <a:pt x="682" y="414"/>
                  <a:pt x="725" y="382"/>
                  <a:pt x="748" y="363"/>
                </a:cubicBezTo>
                <a:cubicBezTo>
                  <a:pt x="771" y="344"/>
                  <a:pt x="780" y="328"/>
                  <a:pt x="790" y="312"/>
                </a:cubicBezTo>
              </a:path>
            </a:pathLst>
          </a:custGeom>
          <a:noFill/>
          <a:ln w="38100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Freeform 61"/>
          <p:cNvSpPr>
            <a:spLocks/>
          </p:cNvSpPr>
          <p:nvPr/>
        </p:nvSpPr>
        <p:spPr bwMode="auto">
          <a:xfrm rot="-2500333">
            <a:off x="7289719" y="3281652"/>
            <a:ext cx="1008373" cy="73818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1" y="75"/>
              </a:cxn>
              <a:cxn ang="0">
                <a:pos x="16" y="171"/>
              </a:cxn>
              <a:cxn ang="0">
                <a:pos x="61" y="258"/>
              </a:cxn>
              <a:cxn ang="0">
                <a:pos x="124" y="333"/>
              </a:cxn>
              <a:cxn ang="0">
                <a:pos x="208" y="393"/>
              </a:cxn>
              <a:cxn ang="0">
                <a:pos x="301" y="438"/>
              </a:cxn>
              <a:cxn ang="0">
                <a:pos x="427" y="462"/>
              </a:cxn>
              <a:cxn ang="0">
                <a:pos x="550" y="456"/>
              </a:cxn>
              <a:cxn ang="0">
                <a:pos x="649" y="429"/>
              </a:cxn>
              <a:cxn ang="0">
                <a:pos x="748" y="363"/>
              </a:cxn>
              <a:cxn ang="0">
                <a:pos x="790" y="312"/>
              </a:cxn>
            </a:cxnLst>
            <a:rect l="0" t="0" r="r" b="b"/>
            <a:pathLst>
              <a:path w="790" h="465">
                <a:moveTo>
                  <a:pt x="7" y="0"/>
                </a:moveTo>
                <a:cubicBezTo>
                  <a:pt x="3" y="23"/>
                  <a:pt x="0" y="47"/>
                  <a:pt x="1" y="75"/>
                </a:cubicBezTo>
                <a:cubicBezTo>
                  <a:pt x="2" y="103"/>
                  <a:pt x="6" y="140"/>
                  <a:pt x="16" y="171"/>
                </a:cubicBezTo>
                <a:cubicBezTo>
                  <a:pt x="26" y="202"/>
                  <a:pt x="43" y="231"/>
                  <a:pt x="61" y="258"/>
                </a:cubicBezTo>
                <a:cubicBezTo>
                  <a:pt x="79" y="285"/>
                  <a:pt x="99" y="310"/>
                  <a:pt x="124" y="333"/>
                </a:cubicBezTo>
                <a:cubicBezTo>
                  <a:pt x="149" y="356"/>
                  <a:pt x="179" y="376"/>
                  <a:pt x="208" y="393"/>
                </a:cubicBezTo>
                <a:cubicBezTo>
                  <a:pt x="237" y="410"/>
                  <a:pt x="265" y="427"/>
                  <a:pt x="301" y="438"/>
                </a:cubicBezTo>
                <a:cubicBezTo>
                  <a:pt x="337" y="449"/>
                  <a:pt x="386" y="459"/>
                  <a:pt x="427" y="462"/>
                </a:cubicBezTo>
                <a:cubicBezTo>
                  <a:pt x="468" y="465"/>
                  <a:pt x="513" y="462"/>
                  <a:pt x="550" y="456"/>
                </a:cubicBezTo>
                <a:cubicBezTo>
                  <a:pt x="587" y="450"/>
                  <a:pt x="616" y="444"/>
                  <a:pt x="649" y="429"/>
                </a:cubicBezTo>
                <a:cubicBezTo>
                  <a:pt x="682" y="414"/>
                  <a:pt x="725" y="382"/>
                  <a:pt x="748" y="363"/>
                </a:cubicBezTo>
                <a:cubicBezTo>
                  <a:pt x="771" y="344"/>
                  <a:pt x="780" y="328"/>
                  <a:pt x="790" y="312"/>
                </a:cubicBezTo>
              </a:path>
            </a:pathLst>
          </a:custGeom>
          <a:noFill/>
          <a:ln w="38100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0" name="Group 68"/>
          <p:cNvGrpSpPr>
            <a:grpSpLocks/>
          </p:cNvGrpSpPr>
          <p:nvPr/>
        </p:nvGrpSpPr>
        <p:grpSpPr bwMode="auto">
          <a:xfrm>
            <a:off x="4281175" y="2332800"/>
            <a:ext cx="3420805" cy="1790700"/>
            <a:chOff x="1836" y="2291"/>
            <a:chExt cx="2680" cy="1128"/>
          </a:xfrm>
        </p:grpSpPr>
        <p:grpSp>
          <p:nvGrpSpPr>
            <p:cNvPr id="161" name="Group 63"/>
            <p:cNvGrpSpPr>
              <a:grpSpLocks/>
            </p:cNvGrpSpPr>
            <p:nvPr/>
          </p:nvGrpSpPr>
          <p:grpSpPr bwMode="auto">
            <a:xfrm>
              <a:off x="1836" y="2659"/>
              <a:ext cx="2680" cy="760"/>
              <a:chOff x="1836" y="2582"/>
              <a:chExt cx="2680" cy="760"/>
            </a:xfrm>
          </p:grpSpPr>
          <p:sp>
            <p:nvSpPr>
              <p:cNvPr id="165" name="Line 30"/>
              <p:cNvSpPr>
                <a:spLocks noChangeShapeType="1"/>
              </p:cNvSpPr>
              <p:nvPr/>
            </p:nvSpPr>
            <p:spPr bwMode="auto">
              <a:xfrm flipV="1">
                <a:off x="1836" y="2582"/>
                <a:ext cx="945" cy="42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stealth" w="lg" len="lg"/>
                <a:tailEnd type="non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6" name="Line 31"/>
              <p:cNvSpPr>
                <a:spLocks noChangeShapeType="1"/>
              </p:cNvSpPr>
              <p:nvPr/>
            </p:nvSpPr>
            <p:spPr bwMode="auto">
              <a:xfrm flipV="1">
                <a:off x="2412" y="2582"/>
                <a:ext cx="528" cy="66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stealth" w="lg" len="lg"/>
                <a:tailEnd type="non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7" name="Line 32"/>
              <p:cNvSpPr>
                <a:spLocks noChangeShapeType="1"/>
              </p:cNvSpPr>
              <p:nvPr/>
            </p:nvSpPr>
            <p:spPr bwMode="auto">
              <a:xfrm flipV="1">
                <a:off x="3084" y="2582"/>
                <a:ext cx="42" cy="76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stealth" w="lg" len="lg"/>
                <a:tailEnd type="non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8" name="Line 33"/>
              <p:cNvSpPr>
                <a:spLocks noChangeShapeType="1"/>
              </p:cNvSpPr>
              <p:nvPr/>
            </p:nvSpPr>
            <p:spPr bwMode="auto">
              <a:xfrm flipH="1" flipV="1">
                <a:off x="3329" y="2606"/>
                <a:ext cx="585" cy="7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stealth" w="lg" len="lg"/>
                <a:tailEnd type="non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9" name="Line 34"/>
              <p:cNvSpPr>
                <a:spLocks noChangeShapeType="1"/>
              </p:cNvSpPr>
              <p:nvPr/>
            </p:nvSpPr>
            <p:spPr bwMode="auto">
              <a:xfrm flipH="1" flipV="1">
                <a:off x="3621" y="2606"/>
                <a:ext cx="895" cy="42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stealth" w="lg" len="lg"/>
                <a:tailEnd type="non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2" name="Group 65"/>
            <p:cNvGrpSpPr>
              <a:grpSpLocks/>
            </p:cNvGrpSpPr>
            <p:nvPr/>
          </p:nvGrpSpPr>
          <p:grpSpPr bwMode="auto">
            <a:xfrm>
              <a:off x="2316" y="2291"/>
              <a:ext cx="1786" cy="318"/>
              <a:chOff x="2448" y="1743"/>
              <a:chExt cx="1786" cy="318"/>
            </a:xfrm>
          </p:grpSpPr>
          <p:sp>
            <p:nvSpPr>
              <p:cNvPr id="163" name="Rectangle 64"/>
              <p:cNvSpPr>
                <a:spLocks noChangeArrowheads="1"/>
              </p:cNvSpPr>
              <p:nvPr/>
            </p:nvSpPr>
            <p:spPr bwMode="auto">
              <a:xfrm>
                <a:off x="2504" y="1743"/>
                <a:ext cx="1671" cy="307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4" name="Text Box 29"/>
              <p:cNvSpPr txBox="1">
                <a:spLocks noChangeArrowheads="1"/>
              </p:cNvSpPr>
              <p:nvPr/>
            </p:nvSpPr>
            <p:spPr bwMode="auto">
              <a:xfrm>
                <a:off x="2448" y="1755"/>
                <a:ext cx="1786" cy="306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1600" i="1" dirty="0">
                    <a:latin typeface="Times New Roman" pitchFamily="18" charset="0"/>
                    <a:cs typeface="Times New Roman" pitchFamily="18" charset="0"/>
                  </a:rPr>
                  <a:t>Representative short-run</a:t>
                </a:r>
                <a:br>
                  <a:rPr kumimoji="0" lang="en-US" sz="1600" i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b="1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Average Cost</a:t>
                </a:r>
                <a:r>
                  <a:rPr kumimoji="0" lang="en-US" sz="1600" i="1" dirty="0">
                    <a:latin typeface="Times New Roman" pitchFamily="18" charset="0"/>
                    <a:cs typeface="Times New Roman" pitchFamily="18" charset="0"/>
                  </a:rPr>
                  <a:t> curves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500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build="p"/>
      <p:bldP spid="108" grpId="0" animBg="1"/>
      <p:bldP spid="156" grpId="0" animBg="1"/>
      <p:bldP spid="157" grpId="0" animBg="1"/>
      <p:bldP spid="158" grpId="0" animBg="1"/>
      <p:bldP spid="15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786384"/>
            <a:ext cx="8932985" cy="5129786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91503"/>
            <a:ext cx="8904855" cy="667450"/>
          </a:xfrm>
        </p:spPr>
        <p:txBody>
          <a:bodyPr/>
          <a:lstStyle/>
          <a:p>
            <a:r>
              <a:rPr lang="en-US" dirty="0"/>
              <a:t>Economies of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813816"/>
            <a:ext cx="8783869" cy="4946904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As output (plant size) is increased, per-unit costs will follow one of three possibilities:</a:t>
            </a:r>
          </a:p>
          <a:p>
            <a:pPr marL="631825" lvl="1" indent="-231775"/>
            <a:r>
              <a:rPr lang="en-US" sz="2400" b="1" i="1" dirty="0">
                <a:solidFill>
                  <a:srgbClr val="32302A"/>
                </a:solidFill>
              </a:rPr>
              <a:t>Economies of Scale</a:t>
            </a:r>
            <a:r>
              <a:rPr lang="en-US" sz="2400" dirty="0">
                <a:solidFill>
                  <a:srgbClr val="32302A"/>
                </a:solidFill>
              </a:rPr>
              <a:t>: </a:t>
            </a:r>
            <a:br>
              <a:rPr lang="en-US" sz="2400" dirty="0">
                <a:solidFill>
                  <a:srgbClr val="32302A"/>
                </a:solidFill>
              </a:rPr>
            </a:br>
            <a:r>
              <a:rPr lang="en-US" sz="2400" dirty="0">
                <a:solidFill>
                  <a:srgbClr val="32302A"/>
                </a:solidFill>
              </a:rPr>
              <a:t>Reductions in per unit costs as output expands. </a:t>
            </a:r>
            <a:endParaRPr lang="en-US" sz="2400" dirty="0" smtClean="0">
              <a:solidFill>
                <a:srgbClr val="32302A"/>
              </a:solidFill>
            </a:endParaRPr>
          </a:p>
          <a:p>
            <a:pPr marL="1031875" lvl="2" indent="-231775"/>
            <a:r>
              <a:rPr lang="en-US" sz="2400" dirty="0" smtClean="0">
                <a:solidFill>
                  <a:srgbClr val="32302A"/>
                </a:solidFill>
              </a:rPr>
              <a:t>This </a:t>
            </a:r>
            <a:r>
              <a:rPr lang="en-US" sz="2400" dirty="0">
                <a:solidFill>
                  <a:srgbClr val="32302A"/>
                </a:solidFill>
              </a:rPr>
              <a:t>can occur for three reasons:</a:t>
            </a:r>
          </a:p>
          <a:p>
            <a:pPr marL="1489075" lvl="3" indent="-231775"/>
            <a:r>
              <a:rPr lang="en-US" sz="2400" dirty="0">
                <a:solidFill>
                  <a:srgbClr val="32302A"/>
                </a:solidFill>
              </a:rPr>
              <a:t>mass production</a:t>
            </a:r>
          </a:p>
          <a:p>
            <a:pPr marL="1489075" lvl="3" indent="-231775"/>
            <a:r>
              <a:rPr lang="en-US" sz="2400" dirty="0">
                <a:solidFill>
                  <a:srgbClr val="32302A"/>
                </a:solidFill>
              </a:rPr>
              <a:t>specialization</a:t>
            </a:r>
          </a:p>
          <a:p>
            <a:pPr marL="1489075" lvl="3" indent="-231775"/>
            <a:r>
              <a:rPr lang="en-US" sz="2400" dirty="0">
                <a:solidFill>
                  <a:srgbClr val="32302A"/>
                </a:solidFill>
              </a:rPr>
              <a:t>improvements in production </a:t>
            </a:r>
            <a:r>
              <a:rPr lang="en-US" sz="2400" dirty="0" smtClean="0">
                <a:solidFill>
                  <a:srgbClr val="32302A"/>
                </a:solidFill>
              </a:rPr>
              <a:t>as </a:t>
            </a:r>
            <a:r>
              <a:rPr lang="en-US" sz="2400" dirty="0">
                <a:solidFill>
                  <a:srgbClr val="32302A"/>
                </a:solidFill>
              </a:rPr>
              <a:t>a result of experience</a:t>
            </a:r>
          </a:p>
          <a:p>
            <a:pPr marL="631825" lvl="1" indent="-231775"/>
            <a:r>
              <a:rPr lang="en-US" sz="2400" b="1" i="1" dirty="0">
                <a:solidFill>
                  <a:srgbClr val="32302A"/>
                </a:solidFill>
              </a:rPr>
              <a:t>Diseconomies of Scale</a:t>
            </a:r>
            <a:r>
              <a:rPr lang="en-US" sz="2400" dirty="0">
                <a:solidFill>
                  <a:srgbClr val="32302A"/>
                </a:solidFill>
              </a:rPr>
              <a:t>: </a:t>
            </a:r>
            <a:br>
              <a:rPr lang="en-US" sz="2400" dirty="0">
                <a:solidFill>
                  <a:srgbClr val="32302A"/>
                </a:solidFill>
              </a:rPr>
            </a:br>
            <a:r>
              <a:rPr lang="en-US" sz="2400" dirty="0">
                <a:solidFill>
                  <a:srgbClr val="32302A"/>
                </a:solidFill>
              </a:rPr>
              <a:t>increases in per unit costs as output expands </a:t>
            </a:r>
          </a:p>
          <a:p>
            <a:pPr marL="631825" lvl="1" indent="-231775"/>
            <a:r>
              <a:rPr lang="en-US" sz="2400" b="1" i="1" dirty="0">
                <a:solidFill>
                  <a:srgbClr val="32302A"/>
                </a:solidFill>
              </a:rPr>
              <a:t>Constant Returns to Scale</a:t>
            </a:r>
            <a:r>
              <a:rPr lang="en-US" sz="2400" dirty="0">
                <a:solidFill>
                  <a:srgbClr val="32302A"/>
                </a:solidFill>
              </a:rPr>
              <a:t>: </a:t>
            </a:r>
            <a:br>
              <a:rPr lang="en-US" sz="2400" dirty="0">
                <a:solidFill>
                  <a:srgbClr val="32302A"/>
                </a:solidFill>
              </a:rPr>
            </a:br>
            <a:r>
              <a:rPr lang="en-US" sz="2400" dirty="0">
                <a:solidFill>
                  <a:srgbClr val="32302A"/>
                </a:solidFill>
              </a:rPr>
              <a:t>unit costs are constant as output expands</a:t>
            </a:r>
          </a:p>
        </p:txBody>
      </p:sp>
    </p:spTree>
    <p:extLst>
      <p:ext uri="{BB962C8B-B14F-4D97-AF65-F5344CB8AC3E}">
        <p14:creationId xmlns:p14="http://schemas.microsoft.com/office/powerpoint/2010/main" val="75088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813817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Different Types of LRATC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63185" y="922198"/>
            <a:ext cx="3036631" cy="4948250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LRATC</a:t>
            </a:r>
            <a:r>
              <a:rPr lang="en-US" sz="18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often 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have segments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that 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represent </a:t>
            </a:r>
            <a:r>
              <a:rPr lang="en-US" sz="18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economies of scale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</a:t>
            </a:r>
            <a:r>
              <a:rPr lang="en-US" sz="18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constant returns to scale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or </a:t>
            </a:r>
            <a:r>
              <a:rPr lang="en-US" sz="18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diseconomies of scale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marL="169863" indent="-169863">
              <a:lnSpc>
                <a:spcPct val="90000"/>
              </a:lnSpc>
            </a:pP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1800" b="1" i="1" dirty="0">
                <a:solidFill>
                  <a:schemeClr val="accent3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LRATC</a:t>
            </a:r>
            <a:r>
              <a:rPr lang="en-US" sz="18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here has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 </a:t>
            </a:r>
            <a:r>
              <a:rPr lang="en-US" sz="1800" i="1" u="sng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downward </a:t>
            </a:r>
            <a:r>
              <a:rPr lang="en-US" sz="1800" i="1" u="sng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sloping segment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demonstrating </a:t>
            </a:r>
            <a:r>
              <a:rPr lang="en-US" sz="18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economies of scale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for that 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range of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output – meaning that an expansion of plant size 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can reduce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per unit cost up to output level </a:t>
            </a:r>
            <a:r>
              <a:rPr lang="en-US" sz="18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marL="169863" indent="-169863">
              <a:lnSpc>
                <a:spcPct val="90000"/>
              </a:lnSpc>
            </a:pP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There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is also an </a:t>
            </a:r>
            <a:r>
              <a:rPr lang="en-US" sz="1800" i="1" u="sng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upward sloping segment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indicating </a:t>
            </a:r>
            <a:r>
              <a:rPr lang="en-US" sz="18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diseconomies </a:t>
            </a:r>
            <a:r>
              <a:rPr lang="en-US" sz="18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scale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– meaning that an expansion in 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plant size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beyond output level </a:t>
            </a:r>
            <a:r>
              <a:rPr lang="en-US" sz="18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leads to higher per unit costs. </a:t>
            </a:r>
          </a:p>
        </p:txBody>
      </p:sp>
      <p:cxnSp>
        <p:nvCxnSpPr>
          <p:cNvPr id="309" name="Straight Connector 308"/>
          <p:cNvCxnSpPr/>
          <p:nvPr/>
        </p:nvCxnSpPr>
        <p:spPr>
          <a:xfrm>
            <a:off x="3167953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Line 4"/>
          <p:cNvSpPr>
            <a:spLocks noChangeShapeType="1"/>
          </p:cNvSpPr>
          <p:nvPr/>
        </p:nvSpPr>
        <p:spPr bwMode="auto">
          <a:xfrm>
            <a:off x="3383412" y="2746566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3383413" y="4727766"/>
            <a:ext cx="47821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 Box 6"/>
          <p:cNvSpPr txBox="1">
            <a:spLocks noChangeArrowheads="1"/>
          </p:cNvSpPr>
          <p:nvPr/>
        </p:nvSpPr>
        <p:spPr bwMode="auto">
          <a:xfrm>
            <a:off x="3161798" y="2257235"/>
            <a:ext cx="651250" cy="535531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Cost</a:t>
            </a:r>
            <a:b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per unit</a:t>
            </a:r>
          </a:p>
        </p:txBody>
      </p:sp>
      <p:sp>
        <p:nvSpPr>
          <p:cNvPr id="104" name="Text Box 7"/>
          <p:cNvSpPr txBox="1">
            <a:spLocks noChangeArrowheads="1"/>
          </p:cNvSpPr>
          <p:nvPr/>
        </p:nvSpPr>
        <p:spPr bwMode="auto">
          <a:xfrm>
            <a:off x="7924986" y="4520822"/>
            <a:ext cx="1109286" cy="39895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Output level</a:t>
            </a:r>
          </a:p>
        </p:txBody>
      </p:sp>
      <p:grpSp>
        <p:nvGrpSpPr>
          <p:cNvPr id="105" name="Group 67"/>
          <p:cNvGrpSpPr>
            <a:grpSpLocks/>
          </p:cNvGrpSpPr>
          <p:nvPr/>
        </p:nvGrpSpPr>
        <p:grpSpPr bwMode="auto">
          <a:xfrm>
            <a:off x="3500889" y="3400616"/>
            <a:ext cx="5523074" cy="1079500"/>
            <a:chOff x="1212" y="2883"/>
            <a:chExt cx="4327" cy="680"/>
          </a:xfrm>
        </p:grpSpPr>
        <p:sp>
          <p:nvSpPr>
            <p:cNvPr id="106" name="Freeform 9"/>
            <p:cNvSpPr>
              <a:spLocks/>
            </p:cNvSpPr>
            <p:nvPr/>
          </p:nvSpPr>
          <p:spPr bwMode="auto">
            <a:xfrm>
              <a:off x="1212" y="2883"/>
              <a:ext cx="4032" cy="68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432" y="336"/>
                </a:cxn>
                <a:cxn ang="0">
                  <a:pos x="1056" y="576"/>
                </a:cxn>
                <a:cxn ang="0">
                  <a:pos x="2016" y="672"/>
                </a:cxn>
                <a:cxn ang="0">
                  <a:pos x="2688" y="624"/>
                </a:cxn>
                <a:cxn ang="0">
                  <a:pos x="3456" y="384"/>
                </a:cxn>
                <a:cxn ang="0">
                  <a:pos x="4032" y="0"/>
                </a:cxn>
              </a:cxnLst>
              <a:rect l="0" t="0" r="r" b="b"/>
              <a:pathLst>
                <a:path w="4032" h="680">
                  <a:moveTo>
                    <a:pt x="0" y="48"/>
                  </a:moveTo>
                  <a:cubicBezTo>
                    <a:pt x="128" y="148"/>
                    <a:pt x="256" y="248"/>
                    <a:pt x="432" y="336"/>
                  </a:cubicBezTo>
                  <a:cubicBezTo>
                    <a:pt x="608" y="424"/>
                    <a:pt x="792" y="520"/>
                    <a:pt x="1056" y="576"/>
                  </a:cubicBezTo>
                  <a:cubicBezTo>
                    <a:pt x="1320" y="632"/>
                    <a:pt x="1744" y="664"/>
                    <a:pt x="2016" y="672"/>
                  </a:cubicBezTo>
                  <a:cubicBezTo>
                    <a:pt x="2288" y="680"/>
                    <a:pt x="2448" y="672"/>
                    <a:pt x="2688" y="624"/>
                  </a:cubicBezTo>
                  <a:cubicBezTo>
                    <a:pt x="2928" y="576"/>
                    <a:pt x="3232" y="488"/>
                    <a:pt x="3456" y="384"/>
                  </a:cubicBezTo>
                  <a:cubicBezTo>
                    <a:pt x="3680" y="280"/>
                    <a:pt x="3856" y="140"/>
                    <a:pt x="4032" y="0"/>
                  </a:cubicBezTo>
                </a:path>
              </a:pathLst>
            </a:custGeom>
            <a:noFill/>
            <a:ln w="57150" cap="flat" cmpd="sng">
              <a:solidFill>
                <a:srgbClr val="418D3B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Text Box 10"/>
            <p:cNvSpPr txBox="1">
              <a:spLocks noChangeArrowheads="1"/>
            </p:cNvSpPr>
            <p:nvPr/>
          </p:nvSpPr>
          <p:spPr bwMode="auto">
            <a:xfrm>
              <a:off x="4846" y="3107"/>
              <a:ext cx="693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solidFill>
                    <a:srgbClr val="276A20"/>
                  </a:solidFill>
                  <a:latin typeface="Times New Roman" pitchFamily="18" charset="0"/>
                  <a:cs typeface="Times New Roman" pitchFamily="18" charset="0"/>
                </a:rPr>
                <a:t>LRATC</a:t>
              </a:r>
              <a:endParaRPr kumimoji="0" lang="en-US" sz="1400" b="1" i="1" dirty="0">
                <a:solidFill>
                  <a:srgbClr val="276A2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57"/>
          <p:cNvGrpSpPr>
            <a:grpSpLocks/>
          </p:cNvGrpSpPr>
          <p:nvPr/>
        </p:nvGrpSpPr>
        <p:grpSpPr bwMode="auto">
          <a:xfrm>
            <a:off x="5989646" y="3181034"/>
            <a:ext cx="312738" cy="1871663"/>
            <a:chOff x="3160" y="2874"/>
            <a:chExt cx="197" cy="1179"/>
          </a:xfrm>
        </p:grpSpPr>
        <p:sp>
          <p:nvSpPr>
            <p:cNvPr id="29" name="Line 19"/>
            <p:cNvSpPr>
              <a:spLocks noChangeShapeType="1"/>
            </p:cNvSpPr>
            <p:nvPr/>
          </p:nvSpPr>
          <p:spPr bwMode="auto">
            <a:xfrm>
              <a:off x="3270" y="2874"/>
              <a:ext cx="0" cy="984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20"/>
            <p:cNvSpPr txBox="1">
              <a:spLocks noChangeArrowheads="1"/>
            </p:cNvSpPr>
            <p:nvPr/>
          </p:nvSpPr>
          <p:spPr bwMode="auto">
            <a:xfrm>
              <a:off x="3160" y="3801"/>
              <a:ext cx="197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</p:grpSp>
      <p:grpSp>
        <p:nvGrpSpPr>
          <p:cNvPr id="31" name="Group 55"/>
          <p:cNvGrpSpPr>
            <a:grpSpLocks/>
          </p:cNvGrpSpPr>
          <p:nvPr/>
        </p:nvGrpSpPr>
        <p:grpSpPr bwMode="auto">
          <a:xfrm>
            <a:off x="3500438" y="2708720"/>
            <a:ext cx="2654300" cy="663575"/>
            <a:chOff x="1592" y="2444"/>
            <a:chExt cx="1672" cy="418"/>
          </a:xfrm>
        </p:grpSpPr>
        <p:sp>
          <p:nvSpPr>
            <p:cNvPr id="32" name="AutoShape 22"/>
            <p:cNvSpPr>
              <a:spLocks/>
            </p:cNvSpPr>
            <p:nvPr/>
          </p:nvSpPr>
          <p:spPr bwMode="auto">
            <a:xfrm rot="16200000">
              <a:off x="2328" y="1926"/>
              <a:ext cx="200" cy="1672"/>
            </a:xfrm>
            <a:prstGeom prst="rightBrace">
              <a:avLst>
                <a:gd name="adj1" fmla="val 86000"/>
                <a:gd name="adj2" fmla="val 50000"/>
              </a:avLst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23"/>
            <p:cNvSpPr txBox="1">
              <a:spLocks noChangeArrowheads="1"/>
            </p:cNvSpPr>
            <p:nvPr/>
          </p:nvSpPr>
          <p:spPr bwMode="auto">
            <a:xfrm>
              <a:off x="1822" y="2444"/>
              <a:ext cx="1166" cy="21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Economies of Scale</a:t>
              </a:r>
            </a:p>
          </p:txBody>
        </p:sp>
      </p:grpSp>
      <p:grpSp>
        <p:nvGrpSpPr>
          <p:cNvPr id="34" name="Group 56"/>
          <p:cNvGrpSpPr>
            <a:grpSpLocks/>
          </p:cNvGrpSpPr>
          <p:nvPr/>
        </p:nvGrpSpPr>
        <p:grpSpPr bwMode="auto">
          <a:xfrm>
            <a:off x="6180138" y="2708720"/>
            <a:ext cx="2467280" cy="663575"/>
            <a:chOff x="3280" y="2444"/>
            <a:chExt cx="1872" cy="418"/>
          </a:xfrm>
        </p:grpSpPr>
        <p:sp>
          <p:nvSpPr>
            <p:cNvPr id="35" name="AutoShape 25"/>
            <p:cNvSpPr>
              <a:spLocks/>
            </p:cNvSpPr>
            <p:nvPr/>
          </p:nvSpPr>
          <p:spPr bwMode="auto">
            <a:xfrm rot="-5400000">
              <a:off x="4116" y="1826"/>
              <a:ext cx="200" cy="1872"/>
            </a:xfrm>
            <a:prstGeom prst="rightBrace">
              <a:avLst>
                <a:gd name="adj1" fmla="val 78000"/>
                <a:gd name="adj2" fmla="val 50000"/>
              </a:avLst>
            </a:prstGeom>
            <a:noFill/>
            <a:ln w="31750">
              <a:solidFill>
                <a:schemeClr val="accent2">
                  <a:lumMod val="75000"/>
                </a:schemeClr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26"/>
            <p:cNvSpPr txBox="1">
              <a:spLocks noChangeArrowheads="1"/>
            </p:cNvSpPr>
            <p:nvPr/>
          </p:nvSpPr>
          <p:spPr bwMode="auto">
            <a:xfrm>
              <a:off x="3536" y="2444"/>
              <a:ext cx="1587" cy="21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Diseconomies of Scale</a:t>
              </a:r>
            </a:p>
          </p:txBody>
        </p:sp>
      </p:grpSp>
      <p:grpSp>
        <p:nvGrpSpPr>
          <p:cNvPr id="37" name="Group 53"/>
          <p:cNvGrpSpPr>
            <a:grpSpLocks/>
          </p:cNvGrpSpPr>
          <p:nvPr/>
        </p:nvGrpSpPr>
        <p:grpSpPr bwMode="auto">
          <a:xfrm>
            <a:off x="6249988" y="3329369"/>
            <a:ext cx="1570038" cy="1349375"/>
            <a:chOff x="3324" y="3002"/>
            <a:chExt cx="989" cy="850"/>
          </a:xfrm>
        </p:grpSpPr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3324" y="3156"/>
              <a:ext cx="384" cy="696"/>
            </a:xfrm>
            <a:custGeom>
              <a:avLst/>
              <a:gdLst/>
              <a:ahLst/>
              <a:cxnLst>
                <a:cxn ang="0">
                  <a:pos x="384" y="24"/>
                </a:cxn>
                <a:cxn ang="0">
                  <a:pos x="240" y="24"/>
                </a:cxn>
                <a:cxn ang="0">
                  <a:pos x="96" y="168"/>
                </a:cxn>
                <a:cxn ang="0">
                  <a:pos x="0" y="696"/>
                </a:cxn>
              </a:cxnLst>
              <a:rect l="0" t="0" r="r" b="b"/>
              <a:pathLst>
                <a:path w="384" h="696">
                  <a:moveTo>
                    <a:pt x="384" y="24"/>
                  </a:moveTo>
                  <a:cubicBezTo>
                    <a:pt x="336" y="12"/>
                    <a:pt x="288" y="0"/>
                    <a:pt x="240" y="24"/>
                  </a:cubicBezTo>
                  <a:cubicBezTo>
                    <a:pt x="192" y="48"/>
                    <a:pt x="136" y="56"/>
                    <a:pt x="96" y="168"/>
                  </a:cubicBezTo>
                  <a:cubicBezTo>
                    <a:pt x="56" y="280"/>
                    <a:pt x="28" y="488"/>
                    <a:pt x="0" y="696"/>
                  </a:cubicBezTo>
                </a:path>
              </a:pathLst>
            </a:custGeom>
            <a:noFill/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9" name="Group 52"/>
            <p:cNvGrpSpPr>
              <a:grpSpLocks/>
            </p:cNvGrpSpPr>
            <p:nvPr/>
          </p:nvGrpSpPr>
          <p:grpSpPr bwMode="auto">
            <a:xfrm>
              <a:off x="3641" y="3002"/>
              <a:ext cx="672" cy="336"/>
              <a:chOff x="3869" y="2274"/>
              <a:chExt cx="672" cy="336"/>
            </a:xfrm>
          </p:grpSpPr>
          <p:sp>
            <p:nvSpPr>
              <p:cNvPr id="40" name="Rectangle 51"/>
              <p:cNvSpPr>
                <a:spLocks noChangeArrowheads="1"/>
              </p:cNvSpPr>
              <p:nvPr/>
            </p:nvSpPr>
            <p:spPr bwMode="auto">
              <a:xfrm>
                <a:off x="3881" y="2297"/>
                <a:ext cx="626" cy="282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3869" y="2274"/>
                <a:ext cx="67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Plant of</a:t>
                </a:r>
                <a:b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ideal size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5760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813817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Different Types of LRATC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63185" y="1406830"/>
            <a:ext cx="3036631" cy="2124660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1800" b="1" i="1" dirty="0">
                <a:solidFill>
                  <a:schemeClr val="accent3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LRATC 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here has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 downward sloping 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segment demonstrating </a:t>
            </a:r>
            <a:r>
              <a:rPr lang="en-US" sz="18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economies of scale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</a:t>
            </a:r>
          </a:p>
        </p:txBody>
      </p:sp>
      <p:cxnSp>
        <p:nvCxnSpPr>
          <p:cNvPr id="309" name="Straight Connector 308"/>
          <p:cNvCxnSpPr/>
          <p:nvPr/>
        </p:nvCxnSpPr>
        <p:spPr>
          <a:xfrm>
            <a:off x="3167953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Line 4"/>
          <p:cNvSpPr>
            <a:spLocks noChangeShapeType="1"/>
          </p:cNvSpPr>
          <p:nvPr/>
        </p:nvSpPr>
        <p:spPr bwMode="auto">
          <a:xfrm>
            <a:off x="3383412" y="2573309"/>
            <a:ext cx="0" cy="21561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3383413" y="4727766"/>
            <a:ext cx="47821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 Box 6"/>
          <p:cNvSpPr txBox="1">
            <a:spLocks noChangeArrowheads="1"/>
          </p:cNvSpPr>
          <p:nvPr/>
        </p:nvSpPr>
        <p:spPr bwMode="auto">
          <a:xfrm>
            <a:off x="3161798" y="2046923"/>
            <a:ext cx="651250" cy="535531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Cost</a:t>
            </a:r>
            <a:b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per unit</a:t>
            </a:r>
          </a:p>
        </p:txBody>
      </p:sp>
      <p:sp>
        <p:nvSpPr>
          <p:cNvPr id="104" name="Text Box 7"/>
          <p:cNvSpPr txBox="1">
            <a:spLocks noChangeArrowheads="1"/>
          </p:cNvSpPr>
          <p:nvPr/>
        </p:nvSpPr>
        <p:spPr bwMode="auto">
          <a:xfrm>
            <a:off x="7924986" y="4520822"/>
            <a:ext cx="1109286" cy="39895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Output level</a:t>
            </a:r>
          </a:p>
        </p:txBody>
      </p:sp>
      <p:sp>
        <p:nvSpPr>
          <p:cNvPr id="3" name="Rectangle 2"/>
          <p:cNvSpPr/>
          <p:nvPr/>
        </p:nvSpPr>
        <p:spPr>
          <a:xfrm>
            <a:off x="237300" y="2188494"/>
            <a:ext cx="292449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upward sloping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segment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demonstrating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diseconomies of scale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075" y="2577578"/>
            <a:ext cx="29427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and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flat segment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demonstrating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constant returns to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scale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9281" y="3470326"/>
            <a:ext cx="3036631" cy="186697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indent="-169863">
              <a:lnSpc>
                <a:spcPct val="90000"/>
              </a:lnSpc>
            </a:pP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flat region of the curve between </a:t>
            </a:r>
            <a:r>
              <a:rPr lang="en-US" sz="18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8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1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and </a:t>
            </a:r>
            <a:r>
              <a:rPr lang="en-US" sz="18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8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represents </a:t>
            </a:r>
            <a:r>
              <a:rPr lang="en-US" sz="18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constant returns to scale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 Any of the plant sizes in this region would be ideal because they minimize per unit costs. </a:t>
            </a:r>
            <a:endParaRPr lang="en-US" sz="18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47" name="Group 66"/>
          <p:cNvGrpSpPr>
            <a:grpSpLocks/>
          </p:cNvGrpSpPr>
          <p:nvPr/>
        </p:nvGrpSpPr>
        <p:grpSpPr bwMode="auto">
          <a:xfrm>
            <a:off x="4296155" y="3555986"/>
            <a:ext cx="376618" cy="1449388"/>
            <a:chOff x="1920" y="3074"/>
            <a:chExt cx="320" cy="913"/>
          </a:xfrm>
        </p:grpSpPr>
        <p:sp>
          <p:nvSpPr>
            <p:cNvPr id="48" name="Text Box 19"/>
            <p:cNvSpPr txBox="1">
              <a:spLocks noChangeArrowheads="1"/>
            </p:cNvSpPr>
            <p:nvPr/>
          </p:nvSpPr>
          <p:spPr bwMode="auto">
            <a:xfrm>
              <a:off x="1920" y="3754"/>
              <a:ext cx="320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kumimoji="0" lang="en-US" b="1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Line 18"/>
            <p:cNvSpPr>
              <a:spLocks noChangeShapeType="1"/>
            </p:cNvSpPr>
            <p:nvPr/>
          </p:nvSpPr>
          <p:spPr bwMode="auto">
            <a:xfrm>
              <a:off x="2048" y="3074"/>
              <a:ext cx="0" cy="736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0" name="Group 67"/>
          <p:cNvGrpSpPr>
            <a:grpSpLocks/>
          </p:cNvGrpSpPr>
          <p:nvPr/>
        </p:nvGrpSpPr>
        <p:grpSpPr bwMode="auto">
          <a:xfrm>
            <a:off x="7247380" y="3505186"/>
            <a:ext cx="376618" cy="1500188"/>
            <a:chOff x="4332" y="3042"/>
            <a:chExt cx="320" cy="945"/>
          </a:xfrm>
        </p:grpSpPr>
        <p:sp>
          <p:nvSpPr>
            <p:cNvPr id="51" name="Line 27"/>
            <p:cNvSpPr>
              <a:spLocks noChangeShapeType="1"/>
            </p:cNvSpPr>
            <p:nvPr/>
          </p:nvSpPr>
          <p:spPr bwMode="auto">
            <a:xfrm>
              <a:off x="4448" y="3042"/>
              <a:ext cx="0" cy="767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 Box 28"/>
            <p:cNvSpPr txBox="1">
              <a:spLocks noChangeArrowheads="1"/>
            </p:cNvSpPr>
            <p:nvPr/>
          </p:nvSpPr>
          <p:spPr bwMode="auto">
            <a:xfrm>
              <a:off x="4332" y="3754"/>
              <a:ext cx="320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kumimoji="0" lang="en-US" b="1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3" name="Group 59"/>
          <p:cNvGrpSpPr>
            <a:grpSpLocks/>
          </p:cNvGrpSpPr>
          <p:nvPr/>
        </p:nvGrpSpPr>
        <p:grpSpPr bwMode="auto">
          <a:xfrm>
            <a:off x="3581400" y="2817291"/>
            <a:ext cx="1016870" cy="862012"/>
            <a:chOff x="1176" y="2505"/>
            <a:chExt cx="864" cy="543"/>
          </a:xfrm>
        </p:grpSpPr>
        <p:sp>
          <p:nvSpPr>
            <p:cNvPr id="54" name="AutoShape 21"/>
            <p:cNvSpPr>
              <a:spLocks/>
            </p:cNvSpPr>
            <p:nvPr/>
          </p:nvSpPr>
          <p:spPr bwMode="auto">
            <a:xfrm rot="-5400000">
              <a:off x="1508" y="2516"/>
              <a:ext cx="200" cy="864"/>
            </a:xfrm>
            <a:prstGeom prst="rightBrace">
              <a:avLst>
                <a:gd name="adj1" fmla="val 36000"/>
                <a:gd name="adj2" fmla="val 50000"/>
              </a:avLst>
            </a:prstGeom>
            <a:noFill/>
            <a:ln w="28575">
              <a:solidFill>
                <a:schemeClr val="hlink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 Box 22"/>
            <p:cNvSpPr txBox="1">
              <a:spLocks noChangeArrowheads="1"/>
            </p:cNvSpPr>
            <p:nvPr/>
          </p:nvSpPr>
          <p:spPr bwMode="auto">
            <a:xfrm>
              <a:off x="1231" y="2505"/>
              <a:ext cx="791" cy="337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800" b="0" i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Economies </a:t>
              </a:r>
              <a:br>
                <a:rPr kumimoji="0" lang="en-US" sz="1800" b="0" i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800" b="0" i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of scale</a:t>
              </a:r>
              <a:endParaRPr kumimoji="0" lang="en-US" sz="1800" b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Group 61"/>
          <p:cNvGrpSpPr>
            <a:grpSpLocks/>
          </p:cNvGrpSpPr>
          <p:nvPr/>
        </p:nvGrpSpPr>
        <p:grpSpPr bwMode="auto">
          <a:xfrm>
            <a:off x="7252087" y="2703499"/>
            <a:ext cx="1361712" cy="811212"/>
            <a:chOff x="4296" y="2537"/>
            <a:chExt cx="1157" cy="511"/>
          </a:xfrm>
        </p:grpSpPr>
        <p:sp>
          <p:nvSpPr>
            <p:cNvPr id="57" name="AutoShape 24"/>
            <p:cNvSpPr>
              <a:spLocks/>
            </p:cNvSpPr>
            <p:nvPr/>
          </p:nvSpPr>
          <p:spPr bwMode="auto">
            <a:xfrm rot="-5400000">
              <a:off x="4736" y="2565"/>
              <a:ext cx="200" cy="766"/>
            </a:xfrm>
            <a:prstGeom prst="rightBrace">
              <a:avLst>
                <a:gd name="adj1" fmla="val 31917"/>
                <a:gd name="adj2" fmla="val 50000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 Box 25"/>
            <p:cNvSpPr txBox="1">
              <a:spLocks noChangeArrowheads="1"/>
            </p:cNvSpPr>
            <p:nvPr/>
          </p:nvSpPr>
          <p:spPr bwMode="auto">
            <a:xfrm>
              <a:off x="4296" y="2537"/>
              <a:ext cx="1157" cy="306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1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Diseconomies</a:t>
              </a:r>
              <a:br>
                <a:rPr kumimoji="0" lang="en-US" sz="1600" b="1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1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of scale</a:t>
              </a:r>
              <a:endParaRPr kumimoji="0"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Group 60"/>
          <p:cNvGrpSpPr>
            <a:grpSpLocks/>
          </p:cNvGrpSpPr>
          <p:nvPr/>
        </p:nvGrpSpPr>
        <p:grpSpPr bwMode="auto">
          <a:xfrm>
            <a:off x="4448048" y="2670923"/>
            <a:ext cx="2935856" cy="825500"/>
            <a:chOff x="2056" y="2528"/>
            <a:chExt cx="2384" cy="520"/>
          </a:xfrm>
        </p:grpSpPr>
        <p:sp>
          <p:nvSpPr>
            <p:cNvPr id="60" name="AutoShape 30"/>
            <p:cNvSpPr>
              <a:spLocks/>
            </p:cNvSpPr>
            <p:nvPr/>
          </p:nvSpPr>
          <p:spPr bwMode="auto">
            <a:xfrm rot="-5400000">
              <a:off x="3148" y="1756"/>
              <a:ext cx="200" cy="2384"/>
            </a:xfrm>
            <a:prstGeom prst="rightBrace">
              <a:avLst>
                <a:gd name="adj1" fmla="val 99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 Box 31"/>
            <p:cNvSpPr txBox="1">
              <a:spLocks noChangeArrowheads="1"/>
            </p:cNvSpPr>
            <p:nvPr/>
          </p:nvSpPr>
          <p:spPr bwMode="auto">
            <a:xfrm>
              <a:off x="2268" y="2528"/>
              <a:ext cx="1952" cy="306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Constant</a:t>
              </a:r>
              <a:r>
                <a:rPr kumimoji="0" lang="en-US" sz="16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returns</a:t>
              </a:r>
              <a:r>
                <a:rPr kumimoji="0" lang="en-US" sz="16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kumimoji="0" lang="en-US" sz="16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to</a:t>
              </a:r>
              <a:r>
                <a:rPr kumimoji="0" lang="en-US" sz="16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scale</a:t>
              </a:r>
              <a:endParaRPr kumimoji="0"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2" name="Group 68"/>
          <p:cNvGrpSpPr>
            <a:grpSpLocks/>
          </p:cNvGrpSpPr>
          <p:nvPr/>
        </p:nvGrpSpPr>
        <p:grpSpPr bwMode="auto">
          <a:xfrm>
            <a:off x="3581401" y="3726928"/>
            <a:ext cx="5460970" cy="850900"/>
            <a:chOff x="1176" y="3078"/>
            <a:chExt cx="4640" cy="536"/>
          </a:xfrm>
        </p:grpSpPr>
        <p:sp>
          <p:nvSpPr>
            <p:cNvPr id="63" name="Text Box 11"/>
            <p:cNvSpPr txBox="1">
              <a:spLocks noChangeArrowheads="1"/>
            </p:cNvSpPr>
            <p:nvPr/>
          </p:nvSpPr>
          <p:spPr bwMode="auto">
            <a:xfrm>
              <a:off x="5038" y="3354"/>
              <a:ext cx="778" cy="233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solidFill>
                    <a:srgbClr val="276A20"/>
                  </a:solidFill>
                  <a:latin typeface="Times New Roman" pitchFamily="18" charset="0"/>
                  <a:cs typeface="Times New Roman" pitchFamily="18" charset="0"/>
                </a:rPr>
                <a:t>LRATC</a:t>
              </a:r>
            </a:p>
          </p:txBody>
        </p:sp>
        <p:sp>
          <p:nvSpPr>
            <p:cNvPr id="64" name="Freeform 52"/>
            <p:cNvSpPr>
              <a:spLocks/>
            </p:cNvSpPr>
            <p:nvPr/>
          </p:nvSpPr>
          <p:spPr bwMode="auto">
            <a:xfrm>
              <a:off x="1176" y="3078"/>
              <a:ext cx="4080" cy="5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144" y="240"/>
                </a:cxn>
                <a:cxn ang="0">
                  <a:pos x="288" y="384"/>
                </a:cxn>
                <a:cxn ang="0">
                  <a:pos x="480" y="480"/>
                </a:cxn>
                <a:cxn ang="0">
                  <a:pos x="720" y="528"/>
                </a:cxn>
                <a:cxn ang="0">
                  <a:pos x="912" y="528"/>
                </a:cxn>
                <a:cxn ang="0">
                  <a:pos x="1632" y="528"/>
                </a:cxn>
                <a:cxn ang="0">
                  <a:pos x="2304" y="528"/>
                </a:cxn>
                <a:cxn ang="0">
                  <a:pos x="3168" y="528"/>
                </a:cxn>
                <a:cxn ang="0">
                  <a:pos x="3264" y="528"/>
                </a:cxn>
                <a:cxn ang="0">
                  <a:pos x="3600" y="480"/>
                </a:cxn>
                <a:cxn ang="0">
                  <a:pos x="3888" y="336"/>
                </a:cxn>
                <a:cxn ang="0">
                  <a:pos x="4032" y="144"/>
                </a:cxn>
                <a:cxn ang="0">
                  <a:pos x="4080" y="0"/>
                </a:cxn>
              </a:cxnLst>
              <a:rect l="0" t="0" r="r" b="b"/>
              <a:pathLst>
                <a:path w="4080" h="536">
                  <a:moveTo>
                    <a:pt x="0" y="0"/>
                  </a:moveTo>
                  <a:cubicBezTo>
                    <a:pt x="12" y="28"/>
                    <a:pt x="24" y="56"/>
                    <a:pt x="48" y="96"/>
                  </a:cubicBezTo>
                  <a:cubicBezTo>
                    <a:pt x="72" y="136"/>
                    <a:pt x="104" y="192"/>
                    <a:pt x="144" y="240"/>
                  </a:cubicBezTo>
                  <a:cubicBezTo>
                    <a:pt x="184" y="288"/>
                    <a:pt x="232" y="344"/>
                    <a:pt x="288" y="384"/>
                  </a:cubicBezTo>
                  <a:cubicBezTo>
                    <a:pt x="344" y="424"/>
                    <a:pt x="408" y="456"/>
                    <a:pt x="480" y="480"/>
                  </a:cubicBezTo>
                  <a:cubicBezTo>
                    <a:pt x="552" y="504"/>
                    <a:pt x="648" y="520"/>
                    <a:pt x="720" y="528"/>
                  </a:cubicBezTo>
                  <a:cubicBezTo>
                    <a:pt x="792" y="536"/>
                    <a:pt x="760" y="528"/>
                    <a:pt x="912" y="528"/>
                  </a:cubicBezTo>
                  <a:cubicBezTo>
                    <a:pt x="1064" y="528"/>
                    <a:pt x="1400" y="528"/>
                    <a:pt x="1632" y="528"/>
                  </a:cubicBezTo>
                  <a:cubicBezTo>
                    <a:pt x="1864" y="528"/>
                    <a:pt x="2048" y="528"/>
                    <a:pt x="2304" y="528"/>
                  </a:cubicBezTo>
                  <a:cubicBezTo>
                    <a:pt x="2560" y="528"/>
                    <a:pt x="3008" y="528"/>
                    <a:pt x="3168" y="528"/>
                  </a:cubicBezTo>
                  <a:cubicBezTo>
                    <a:pt x="3328" y="528"/>
                    <a:pt x="3192" y="536"/>
                    <a:pt x="3264" y="528"/>
                  </a:cubicBezTo>
                  <a:cubicBezTo>
                    <a:pt x="3336" y="520"/>
                    <a:pt x="3496" y="512"/>
                    <a:pt x="3600" y="480"/>
                  </a:cubicBezTo>
                  <a:cubicBezTo>
                    <a:pt x="3704" y="448"/>
                    <a:pt x="3816" y="392"/>
                    <a:pt x="3888" y="336"/>
                  </a:cubicBezTo>
                  <a:cubicBezTo>
                    <a:pt x="3960" y="280"/>
                    <a:pt x="4000" y="200"/>
                    <a:pt x="4032" y="144"/>
                  </a:cubicBezTo>
                  <a:cubicBezTo>
                    <a:pt x="4064" y="88"/>
                    <a:pt x="4072" y="44"/>
                    <a:pt x="4080" y="0"/>
                  </a:cubicBezTo>
                </a:path>
              </a:pathLst>
            </a:custGeom>
            <a:noFill/>
            <a:ln w="57150" cmpd="sng">
              <a:solidFill>
                <a:srgbClr val="418D3B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5" name="Group 65"/>
          <p:cNvGrpSpPr>
            <a:grpSpLocks/>
          </p:cNvGrpSpPr>
          <p:nvPr/>
        </p:nvGrpSpPr>
        <p:grpSpPr bwMode="auto">
          <a:xfrm>
            <a:off x="4535424" y="3666533"/>
            <a:ext cx="2721070" cy="776286"/>
            <a:chOff x="2088" y="3063"/>
            <a:chExt cx="2312" cy="489"/>
          </a:xfrm>
        </p:grpSpPr>
        <p:grpSp>
          <p:nvGrpSpPr>
            <p:cNvPr id="66" name="Group 62"/>
            <p:cNvGrpSpPr>
              <a:grpSpLocks/>
            </p:cNvGrpSpPr>
            <p:nvPr/>
          </p:nvGrpSpPr>
          <p:grpSpPr bwMode="auto">
            <a:xfrm>
              <a:off x="2088" y="3361"/>
              <a:ext cx="2312" cy="191"/>
              <a:chOff x="2088" y="3361"/>
              <a:chExt cx="2312" cy="191"/>
            </a:xfrm>
          </p:grpSpPr>
          <p:sp>
            <p:nvSpPr>
              <p:cNvPr id="70" name="Line 34"/>
              <p:cNvSpPr>
                <a:spLocks noChangeShapeType="1"/>
              </p:cNvSpPr>
              <p:nvPr/>
            </p:nvSpPr>
            <p:spPr bwMode="auto">
              <a:xfrm>
                <a:off x="3215" y="3361"/>
                <a:ext cx="0" cy="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non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Line 35"/>
              <p:cNvSpPr>
                <a:spLocks noChangeShapeType="1"/>
              </p:cNvSpPr>
              <p:nvPr/>
            </p:nvSpPr>
            <p:spPr bwMode="auto">
              <a:xfrm>
                <a:off x="2226" y="3451"/>
                <a:ext cx="2032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non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Line 36"/>
              <p:cNvSpPr>
                <a:spLocks noChangeShapeType="1"/>
              </p:cNvSpPr>
              <p:nvPr/>
            </p:nvSpPr>
            <p:spPr bwMode="auto">
              <a:xfrm flipH="1">
                <a:off x="2088" y="3451"/>
                <a:ext cx="142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non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Line 37"/>
              <p:cNvSpPr>
                <a:spLocks noChangeShapeType="1"/>
              </p:cNvSpPr>
              <p:nvPr/>
            </p:nvSpPr>
            <p:spPr bwMode="auto">
              <a:xfrm>
                <a:off x="4250" y="3451"/>
                <a:ext cx="150" cy="101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none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7" name="Group 64"/>
            <p:cNvGrpSpPr>
              <a:grpSpLocks/>
            </p:cNvGrpSpPr>
            <p:nvPr/>
          </p:nvGrpSpPr>
          <p:grpSpPr bwMode="auto">
            <a:xfrm>
              <a:off x="2872" y="3063"/>
              <a:ext cx="662" cy="336"/>
              <a:chOff x="1988" y="2255"/>
              <a:chExt cx="662" cy="336"/>
            </a:xfrm>
          </p:grpSpPr>
          <p:sp>
            <p:nvSpPr>
              <p:cNvPr id="68" name="Rectangle 63"/>
              <p:cNvSpPr>
                <a:spLocks noChangeArrowheads="1"/>
              </p:cNvSpPr>
              <p:nvPr/>
            </p:nvSpPr>
            <p:spPr bwMode="auto">
              <a:xfrm>
                <a:off x="1988" y="2268"/>
                <a:ext cx="662" cy="296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Rectangle 55"/>
              <p:cNvSpPr>
                <a:spLocks noChangeArrowheads="1"/>
              </p:cNvSpPr>
              <p:nvPr/>
            </p:nvSpPr>
            <p:spPr bwMode="auto">
              <a:xfrm>
                <a:off x="1988" y="2255"/>
                <a:ext cx="66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1400" b="1" i="1" dirty="0">
                    <a:latin typeface="Times New Roman" pitchFamily="18" charset="0"/>
                    <a:cs typeface="Times New Roman" pitchFamily="18" charset="0"/>
                  </a:rPr>
                  <a:t>Plant of</a:t>
                </a:r>
                <a:br>
                  <a:rPr kumimoji="0" lang="en-US" sz="1400" b="1" i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400" b="1" i="1" dirty="0">
                    <a:latin typeface="Times New Roman" pitchFamily="18" charset="0"/>
                    <a:cs typeface="Times New Roman" pitchFamily="18" charset="0"/>
                  </a:rPr>
                  <a:t>ideal size</a:t>
                </a:r>
              </a:p>
            </p:txBody>
          </p:sp>
        </p:grpSp>
      </p:grpSp>
      <p:grpSp>
        <p:nvGrpSpPr>
          <p:cNvPr id="74" name="Group 61"/>
          <p:cNvGrpSpPr>
            <a:grpSpLocks/>
          </p:cNvGrpSpPr>
          <p:nvPr/>
        </p:nvGrpSpPr>
        <p:grpSpPr bwMode="auto">
          <a:xfrm>
            <a:off x="3440027" y="2668258"/>
            <a:ext cx="1120441" cy="811212"/>
            <a:chOff x="4398" y="2537"/>
            <a:chExt cx="952" cy="511"/>
          </a:xfrm>
        </p:grpSpPr>
        <p:sp>
          <p:nvSpPr>
            <p:cNvPr id="75" name="AutoShape 24"/>
            <p:cNvSpPr>
              <a:spLocks/>
            </p:cNvSpPr>
            <p:nvPr/>
          </p:nvSpPr>
          <p:spPr bwMode="auto">
            <a:xfrm rot="-5400000">
              <a:off x="4736" y="2565"/>
              <a:ext cx="200" cy="766"/>
            </a:xfrm>
            <a:prstGeom prst="rightBrace">
              <a:avLst>
                <a:gd name="adj1" fmla="val 31917"/>
                <a:gd name="adj2" fmla="val 50000"/>
              </a:avLst>
            </a:prstGeom>
            <a:noFill/>
            <a:ln w="28575">
              <a:solidFill>
                <a:schemeClr val="accent5">
                  <a:lumMod val="75000"/>
                </a:schemeClr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Text Box 25"/>
            <p:cNvSpPr txBox="1">
              <a:spLocks noChangeArrowheads="1"/>
            </p:cNvSpPr>
            <p:nvPr/>
          </p:nvSpPr>
          <p:spPr bwMode="auto">
            <a:xfrm>
              <a:off x="4398" y="2537"/>
              <a:ext cx="952" cy="306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1" i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Economies</a:t>
              </a:r>
              <a:r>
                <a:rPr kumimoji="0" lang="en-US" sz="1600" b="1" i="1" dirty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kumimoji="0" lang="en-US" sz="1600" b="1" i="1" dirty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1" i="1" dirty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of scale</a:t>
              </a:r>
              <a:endParaRPr kumimoji="0" lang="en-US" sz="1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655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build="p"/>
      <p:bldP spid="3" grpId="0"/>
      <p:bldP spid="6" grpId="0"/>
      <p:bldP spid="42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813817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Different Types of LRATC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63185" y="2037766"/>
            <a:ext cx="3036631" cy="2324884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1800" b="1" i="1" dirty="0">
                <a:solidFill>
                  <a:schemeClr val="accent3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LRATC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represented 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here has a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downward 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sloping segment demonstrating </a:t>
            </a:r>
            <a:r>
              <a:rPr lang="en-US" sz="18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economies </a:t>
            </a:r>
            <a:r>
              <a:rPr lang="en-US" sz="18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</a:t>
            </a:r>
            <a:r>
              <a:rPr lang="en-US" sz="18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scale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for the 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entire range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output, which implies that the most efficient </a:t>
            </a:r>
            <a:r>
              <a:rPr lang="en-US" sz="18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size plant </a:t>
            </a:r>
            <a:r>
              <a:rPr lang="en-US" sz="18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available would be the largest one possible. </a:t>
            </a:r>
          </a:p>
        </p:txBody>
      </p:sp>
      <p:cxnSp>
        <p:nvCxnSpPr>
          <p:cNvPr id="309" name="Straight Connector 308"/>
          <p:cNvCxnSpPr/>
          <p:nvPr/>
        </p:nvCxnSpPr>
        <p:spPr>
          <a:xfrm>
            <a:off x="3167953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Line 4"/>
          <p:cNvSpPr>
            <a:spLocks noChangeShapeType="1"/>
          </p:cNvSpPr>
          <p:nvPr/>
        </p:nvSpPr>
        <p:spPr bwMode="auto">
          <a:xfrm>
            <a:off x="3383412" y="2573309"/>
            <a:ext cx="0" cy="21561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3383413" y="4727766"/>
            <a:ext cx="47821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 Box 6"/>
          <p:cNvSpPr txBox="1">
            <a:spLocks noChangeArrowheads="1"/>
          </p:cNvSpPr>
          <p:nvPr/>
        </p:nvSpPr>
        <p:spPr bwMode="auto">
          <a:xfrm>
            <a:off x="3161798" y="2046923"/>
            <a:ext cx="651250" cy="535531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Cost</a:t>
            </a:r>
            <a:b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per unit</a:t>
            </a:r>
          </a:p>
        </p:txBody>
      </p:sp>
      <p:sp>
        <p:nvSpPr>
          <p:cNvPr id="104" name="Text Box 7"/>
          <p:cNvSpPr txBox="1">
            <a:spLocks noChangeArrowheads="1"/>
          </p:cNvSpPr>
          <p:nvPr/>
        </p:nvSpPr>
        <p:spPr bwMode="auto">
          <a:xfrm>
            <a:off x="7924986" y="4520822"/>
            <a:ext cx="1109286" cy="39895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Output level</a:t>
            </a:r>
          </a:p>
        </p:txBody>
      </p:sp>
      <p:sp>
        <p:nvSpPr>
          <p:cNvPr id="43" name="Freeform 10"/>
          <p:cNvSpPr>
            <a:spLocks/>
          </p:cNvSpPr>
          <p:nvPr/>
        </p:nvSpPr>
        <p:spPr bwMode="auto">
          <a:xfrm>
            <a:off x="3474435" y="2786410"/>
            <a:ext cx="4691158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240"/>
              </a:cxn>
              <a:cxn ang="0">
                <a:pos x="720" y="480"/>
              </a:cxn>
              <a:cxn ang="0">
                <a:pos x="1584" y="768"/>
              </a:cxn>
              <a:cxn ang="0">
                <a:pos x="2880" y="960"/>
              </a:cxn>
              <a:cxn ang="0">
                <a:pos x="4080" y="1008"/>
              </a:cxn>
            </a:cxnLst>
            <a:rect l="0" t="0" r="r" b="b"/>
            <a:pathLst>
              <a:path w="4080" h="1008">
                <a:moveTo>
                  <a:pt x="0" y="0"/>
                </a:moveTo>
                <a:cubicBezTo>
                  <a:pt x="36" y="80"/>
                  <a:pt x="72" y="160"/>
                  <a:pt x="192" y="240"/>
                </a:cubicBezTo>
                <a:cubicBezTo>
                  <a:pt x="312" y="320"/>
                  <a:pt x="488" y="392"/>
                  <a:pt x="720" y="480"/>
                </a:cubicBezTo>
                <a:cubicBezTo>
                  <a:pt x="952" y="568"/>
                  <a:pt x="1224" y="688"/>
                  <a:pt x="1584" y="768"/>
                </a:cubicBezTo>
                <a:cubicBezTo>
                  <a:pt x="1944" y="848"/>
                  <a:pt x="2464" y="920"/>
                  <a:pt x="2880" y="960"/>
                </a:cubicBezTo>
                <a:cubicBezTo>
                  <a:pt x="3296" y="1000"/>
                  <a:pt x="3688" y="1004"/>
                  <a:pt x="4080" y="1008"/>
                </a:cubicBezTo>
              </a:path>
            </a:pathLst>
          </a:custGeom>
          <a:noFill/>
          <a:ln w="57150" cap="flat" cmpd="sng">
            <a:solidFill>
              <a:srgbClr val="418D3B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476356" y="3588302"/>
            <a:ext cx="832151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276A20"/>
                </a:solidFill>
                <a:latin typeface="Times New Roman" pitchFamily="18" charset="0"/>
                <a:cs typeface="Times New Roman" pitchFamily="18" charset="0"/>
              </a:rPr>
              <a:t>LRATC</a:t>
            </a:r>
          </a:p>
        </p:txBody>
      </p:sp>
      <p:grpSp>
        <p:nvGrpSpPr>
          <p:cNvPr id="45" name="Group 38"/>
          <p:cNvGrpSpPr>
            <a:grpSpLocks/>
          </p:cNvGrpSpPr>
          <p:nvPr/>
        </p:nvGrpSpPr>
        <p:grpSpPr bwMode="auto">
          <a:xfrm>
            <a:off x="8023968" y="2834035"/>
            <a:ext cx="312738" cy="2173288"/>
            <a:chOff x="4686" y="1728"/>
            <a:chExt cx="197" cy="1369"/>
          </a:xfrm>
        </p:grpSpPr>
        <p:sp>
          <p:nvSpPr>
            <p:cNvPr id="46" name="Line 16"/>
            <p:cNvSpPr>
              <a:spLocks noChangeShapeType="1"/>
            </p:cNvSpPr>
            <p:nvPr/>
          </p:nvSpPr>
          <p:spPr bwMode="auto">
            <a:xfrm>
              <a:off x="4770" y="1728"/>
              <a:ext cx="0" cy="1186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 Box 17"/>
            <p:cNvSpPr txBox="1">
              <a:spLocks noChangeArrowheads="1"/>
            </p:cNvSpPr>
            <p:nvPr/>
          </p:nvSpPr>
          <p:spPr bwMode="auto">
            <a:xfrm>
              <a:off x="4686" y="2845"/>
              <a:ext cx="197" cy="25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</p:grpSp>
      <p:grpSp>
        <p:nvGrpSpPr>
          <p:cNvPr id="78" name="Group 35"/>
          <p:cNvGrpSpPr>
            <a:grpSpLocks/>
          </p:cNvGrpSpPr>
          <p:nvPr/>
        </p:nvGrpSpPr>
        <p:grpSpPr bwMode="auto">
          <a:xfrm>
            <a:off x="3512535" y="2141885"/>
            <a:ext cx="5705475" cy="625475"/>
            <a:chOff x="1176" y="1274"/>
            <a:chExt cx="3594" cy="394"/>
          </a:xfrm>
        </p:grpSpPr>
        <p:sp>
          <p:nvSpPr>
            <p:cNvPr id="79" name="AutoShape 19"/>
            <p:cNvSpPr>
              <a:spLocks/>
            </p:cNvSpPr>
            <p:nvPr/>
          </p:nvSpPr>
          <p:spPr bwMode="auto">
            <a:xfrm rot="-5400000">
              <a:off x="2873" y="-229"/>
              <a:ext cx="200" cy="3594"/>
            </a:xfrm>
            <a:prstGeom prst="rightBrace">
              <a:avLst>
                <a:gd name="adj1" fmla="val 149750"/>
                <a:gd name="adj2" fmla="val 50000"/>
              </a:avLst>
            </a:prstGeom>
            <a:noFill/>
            <a:ln w="31750">
              <a:solidFill>
                <a:schemeClr val="hlink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 Box 20"/>
            <p:cNvSpPr txBox="1">
              <a:spLocks noChangeArrowheads="1"/>
            </p:cNvSpPr>
            <p:nvPr/>
          </p:nvSpPr>
          <p:spPr bwMode="auto">
            <a:xfrm>
              <a:off x="1833" y="1274"/>
              <a:ext cx="2286" cy="18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0" i="1">
                  <a:solidFill>
                    <a:schemeClr val="hlink"/>
                  </a:solidFill>
                  <a:latin typeface="Times New Roman" pitchFamily="18" charset="0"/>
                  <a:cs typeface="Times New Roman" pitchFamily="18" charset="0"/>
                </a:rPr>
                <a:t>Economies of scale</a:t>
              </a:r>
              <a:endParaRPr kumimoji="0" lang="en-US" sz="1600" b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1" name="Group 34"/>
          <p:cNvGrpSpPr>
            <a:grpSpLocks/>
          </p:cNvGrpSpPr>
          <p:nvPr/>
        </p:nvGrpSpPr>
        <p:grpSpPr bwMode="auto">
          <a:xfrm>
            <a:off x="6515831" y="3319810"/>
            <a:ext cx="1536700" cy="1371600"/>
            <a:chOff x="3736" y="2016"/>
            <a:chExt cx="968" cy="864"/>
          </a:xfrm>
        </p:grpSpPr>
        <p:sp>
          <p:nvSpPr>
            <p:cNvPr id="82" name="Freeform 31"/>
            <p:cNvSpPr>
              <a:spLocks/>
            </p:cNvSpPr>
            <p:nvPr/>
          </p:nvSpPr>
          <p:spPr bwMode="auto">
            <a:xfrm flipH="1">
              <a:off x="4320" y="2184"/>
              <a:ext cx="384" cy="696"/>
            </a:xfrm>
            <a:custGeom>
              <a:avLst/>
              <a:gdLst/>
              <a:ahLst/>
              <a:cxnLst>
                <a:cxn ang="0">
                  <a:pos x="384" y="24"/>
                </a:cxn>
                <a:cxn ang="0">
                  <a:pos x="240" y="24"/>
                </a:cxn>
                <a:cxn ang="0">
                  <a:pos x="96" y="168"/>
                </a:cxn>
                <a:cxn ang="0">
                  <a:pos x="0" y="696"/>
                </a:cxn>
              </a:cxnLst>
              <a:rect l="0" t="0" r="r" b="b"/>
              <a:pathLst>
                <a:path w="384" h="696">
                  <a:moveTo>
                    <a:pt x="384" y="24"/>
                  </a:moveTo>
                  <a:cubicBezTo>
                    <a:pt x="336" y="12"/>
                    <a:pt x="288" y="0"/>
                    <a:pt x="240" y="24"/>
                  </a:cubicBezTo>
                  <a:cubicBezTo>
                    <a:pt x="192" y="48"/>
                    <a:pt x="136" y="56"/>
                    <a:pt x="96" y="168"/>
                  </a:cubicBezTo>
                  <a:cubicBezTo>
                    <a:pt x="56" y="280"/>
                    <a:pt x="28" y="488"/>
                    <a:pt x="0" y="696"/>
                  </a:cubicBezTo>
                </a:path>
              </a:pathLst>
            </a:custGeom>
            <a:noFill/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3" name="Group 33"/>
            <p:cNvGrpSpPr>
              <a:grpSpLocks/>
            </p:cNvGrpSpPr>
            <p:nvPr/>
          </p:nvGrpSpPr>
          <p:grpSpPr bwMode="auto">
            <a:xfrm>
              <a:off x="3736" y="2016"/>
              <a:ext cx="672" cy="336"/>
              <a:chOff x="3736" y="2016"/>
              <a:chExt cx="672" cy="336"/>
            </a:xfrm>
          </p:grpSpPr>
          <p:sp>
            <p:nvSpPr>
              <p:cNvPr id="84" name="Rectangle 32"/>
              <p:cNvSpPr>
                <a:spLocks noChangeArrowheads="1"/>
              </p:cNvSpPr>
              <p:nvPr/>
            </p:nvSpPr>
            <p:spPr bwMode="auto">
              <a:xfrm>
                <a:off x="3760" y="2020"/>
                <a:ext cx="624" cy="310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Rectangle 30"/>
              <p:cNvSpPr>
                <a:spLocks noChangeArrowheads="1"/>
              </p:cNvSpPr>
              <p:nvPr/>
            </p:nvSpPr>
            <p:spPr bwMode="auto">
              <a:xfrm>
                <a:off x="3736" y="2016"/>
                <a:ext cx="67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1600" b="0" i="1" dirty="0">
                    <a:latin typeface="Times New Roman" pitchFamily="18" charset="0"/>
                    <a:cs typeface="Times New Roman" pitchFamily="18" charset="0"/>
                  </a:rPr>
                  <a:t>Plant of</a:t>
                </a:r>
                <a:br>
                  <a:rPr kumimoji="0" lang="en-US" sz="1600" b="0" i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b="0" i="1" dirty="0">
                    <a:latin typeface="Times New Roman" pitchFamily="18" charset="0"/>
                    <a:cs typeface="Times New Roman" pitchFamily="18" charset="0"/>
                  </a:rPr>
                  <a:t>ideal size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56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What Factors Cause Cost Curves to Shift?</a:t>
            </a:r>
          </a:p>
        </p:txBody>
      </p:sp>
    </p:spTree>
    <p:extLst>
      <p:ext uri="{BB962C8B-B14F-4D97-AF65-F5344CB8AC3E}">
        <p14:creationId xmlns:p14="http://schemas.microsoft.com/office/powerpoint/2010/main" val="344960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Cost Curve Shifters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60520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Prices of resources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Taxes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Regulations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324819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813817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33639"/>
            <a:ext cx="8904855" cy="680178"/>
          </a:xfrm>
        </p:spPr>
        <p:txBody>
          <a:bodyPr/>
          <a:lstStyle/>
          <a:p>
            <a:r>
              <a:rPr lang="en-US" sz="3600" dirty="0"/>
              <a:t>Higher Resource Prices and Cost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63185" y="2037766"/>
            <a:ext cx="3098613" cy="2324884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If resource </a:t>
            </a:r>
            <a:r>
              <a:rPr lang="en-US" sz="22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prices increase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the cost of production increases and thus the </a:t>
            </a:r>
            <a:r>
              <a:rPr lang="en-US" sz="2200" b="1" i="1" dirty="0">
                <a:solidFill>
                  <a:schemeClr val="accent3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ATC 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and the </a:t>
            </a:r>
            <a:r>
              <a:rPr lang="en-US" sz="2200" b="1" i="1" dirty="0">
                <a:solidFill>
                  <a:schemeClr val="accent5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MC 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shift upward simultaneously.</a:t>
            </a:r>
          </a:p>
        </p:txBody>
      </p:sp>
      <p:cxnSp>
        <p:nvCxnSpPr>
          <p:cNvPr id="309" name="Straight Connector 308"/>
          <p:cNvCxnSpPr/>
          <p:nvPr/>
        </p:nvCxnSpPr>
        <p:spPr>
          <a:xfrm>
            <a:off x="3167953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Line 4"/>
          <p:cNvSpPr>
            <a:spLocks noChangeShapeType="1"/>
          </p:cNvSpPr>
          <p:nvPr/>
        </p:nvSpPr>
        <p:spPr bwMode="auto">
          <a:xfrm>
            <a:off x="3383412" y="2573309"/>
            <a:ext cx="0" cy="21561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3383413" y="4727766"/>
            <a:ext cx="47821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 Box 6"/>
          <p:cNvSpPr txBox="1">
            <a:spLocks noChangeArrowheads="1"/>
          </p:cNvSpPr>
          <p:nvPr/>
        </p:nvSpPr>
        <p:spPr bwMode="auto">
          <a:xfrm>
            <a:off x="3161798" y="2046923"/>
            <a:ext cx="651250" cy="535531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Cost</a:t>
            </a:r>
            <a:b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kumimoji="0" lang="en-US" sz="1600" b="0" i="1" dirty="0" smtClean="0">
                <a:latin typeface="Times New Roman" pitchFamily="18" charset="0"/>
                <a:cs typeface="Times New Roman" pitchFamily="18" charset="0"/>
              </a:rPr>
              <a:t>unit</a:t>
            </a:r>
            <a:endParaRPr kumimoji="0" lang="en-US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 Box 7"/>
          <p:cNvSpPr txBox="1">
            <a:spLocks noChangeArrowheads="1"/>
          </p:cNvSpPr>
          <p:nvPr/>
        </p:nvSpPr>
        <p:spPr bwMode="auto">
          <a:xfrm>
            <a:off x="7924986" y="4520822"/>
            <a:ext cx="1109286" cy="39895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Output level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8288316" y="2019802"/>
            <a:ext cx="794448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ATC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>
            <a:off x="3569211" y="2359660"/>
            <a:ext cx="4863158" cy="158893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720"/>
              </a:cxn>
              <a:cxn ang="0">
                <a:pos x="1056" y="912"/>
              </a:cxn>
              <a:cxn ang="0">
                <a:pos x="1728" y="912"/>
              </a:cxn>
              <a:cxn ang="0">
                <a:pos x="2592" y="528"/>
              </a:cxn>
              <a:cxn ang="0">
                <a:pos x="3216" y="0"/>
              </a:cxn>
            </a:cxnLst>
            <a:rect l="0" t="0" r="r" b="b"/>
            <a:pathLst>
              <a:path w="3216" h="976">
                <a:moveTo>
                  <a:pt x="0" y="432"/>
                </a:moveTo>
                <a:cubicBezTo>
                  <a:pt x="128" y="536"/>
                  <a:pt x="256" y="640"/>
                  <a:pt x="432" y="720"/>
                </a:cubicBezTo>
                <a:cubicBezTo>
                  <a:pt x="608" y="800"/>
                  <a:pt x="840" y="880"/>
                  <a:pt x="1056" y="912"/>
                </a:cubicBezTo>
                <a:cubicBezTo>
                  <a:pt x="1272" y="944"/>
                  <a:pt x="1472" y="976"/>
                  <a:pt x="1728" y="912"/>
                </a:cubicBezTo>
                <a:cubicBezTo>
                  <a:pt x="1984" y="848"/>
                  <a:pt x="2344" y="680"/>
                  <a:pt x="2592" y="528"/>
                </a:cubicBezTo>
                <a:cubicBezTo>
                  <a:pt x="2840" y="376"/>
                  <a:pt x="3028" y="188"/>
                  <a:pt x="3216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42"/>
          <p:cNvGrpSpPr>
            <a:grpSpLocks/>
          </p:cNvGrpSpPr>
          <p:nvPr/>
        </p:nvGrpSpPr>
        <p:grpSpPr bwMode="auto">
          <a:xfrm>
            <a:off x="3788055" y="1478727"/>
            <a:ext cx="4987883" cy="1960114"/>
            <a:chOff x="1284" y="1162"/>
            <a:chExt cx="3840" cy="1204"/>
          </a:xfrm>
        </p:grpSpPr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1284" y="1364"/>
              <a:ext cx="3465" cy="10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432" y="720"/>
                </a:cxn>
                <a:cxn ang="0">
                  <a:pos x="1056" y="912"/>
                </a:cxn>
                <a:cxn ang="0">
                  <a:pos x="1728" y="912"/>
                </a:cxn>
                <a:cxn ang="0">
                  <a:pos x="2592" y="528"/>
                </a:cxn>
                <a:cxn ang="0">
                  <a:pos x="3216" y="0"/>
                </a:cxn>
              </a:cxnLst>
              <a:rect l="0" t="0" r="r" b="b"/>
              <a:pathLst>
                <a:path w="3216" h="976">
                  <a:moveTo>
                    <a:pt x="0" y="432"/>
                  </a:moveTo>
                  <a:cubicBezTo>
                    <a:pt x="128" y="536"/>
                    <a:pt x="256" y="640"/>
                    <a:pt x="432" y="720"/>
                  </a:cubicBezTo>
                  <a:cubicBezTo>
                    <a:pt x="608" y="800"/>
                    <a:pt x="840" y="880"/>
                    <a:pt x="1056" y="912"/>
                  </a:cubicBezTo>
                  <a:cubicBezTo>
                    <a:pt x="1272" y="944"/>
                    <a:pt x="1472" y="976"/>
                    <a:pt x="1728" y="912"/>
                  </a:cubicBezTo>
                  <a:cubicBezTo>
                    <a:pt x="1984" y="848"/>
                    <a:pt x="2344" y="680"/>
                    <a:pt x="2592" y="528"/>
                  </a:cubicBezTo>
                  <a:cubicBezTo>
                    <a:pt x="2840" y="376"/>
                    <a:pt x="3028" y="188"/>
                    <a:pt x="3216" y="0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4587" y="1162"/>
              <a:ext cx="537" cy="227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latin typeface="Times New Roman" pitchFamily="18" charset="0"/>
                  <a:cs typeface="Times New Roman" pitchFamily="18" charset="0"/>
                </a:rPr>
                <a:t>ATC</a:t>
              </a:r>
              <a:r>
                <a:rPr kumimoji="0" lang="en-US" b="1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21"/>
            <p:cNvSpPr>
              <a:spLocks noChangeShapeType="1"/>
            </p:cNvSpPr>
            <p:nvPr/>
          </p:nvSpPr>
          <p:spPr bwMode="auto">
            <a:xfrm rot="20334606" flipV="1">
              <a:off x="4437" y="1695"/>
              <a:ext cx="108" cy="22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 rot="2998185" flipH="1" flipV="1">
              <a:off x="1438" y="2083"/>
              <a:ext cx="181" cy="21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29584" y="1204054"/>
            <a:ext cx="3814692" cy="3250518"/>
            <a:chOff x="3529584" y="1204054"/>
            <a:chExt cx="3814692" cy="3250518"/>
          </a:xfrm>
        </p:grpSpPr>
        <p:grpSp>
          <p:nvGrpSpPr>
            <p:cNvPr id="32" name="Group 43"/>
            <p:cNvGrpSpPr>
              <a:grpSpLocks/>
            </p:cNvGrpSpPr>
            <p:nvPr/>
          </p:nvGrpSpPr>
          <p:grpSpPr bwMode="auto">
            <a:xfrm>
              <a:off x="4284037" y="1204054"/>
              <a:ext cx="3060239" cy="3250518"/>
              <a:chOff x="1767" y="1033"/>
              <a:chExt cx="2356" cy="1892"/>
            </a:xfrm>
          </p:grpSpPr>
          <p:sp>
            <p:nvSpPr>
              <p:cNvPr id="34" name="Text Box 26"/>
              <p:cNvSpPr txBox="1">
                <a:spLocks noChangeArrowheads="1"/>
              </p:cNvSpPr>
              <p:nvPr/>
            </p:nvSpPr>
            <p:spPr bwMode="auto">
              <a:xfrm>
                <a:off x="3645" y="1033"/>
                <a:ext cx="478" cy="227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b="1" i="1" dirty="0">
                    <a:solidFill>
                      <a:schemeClr val="accent5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MC</a:t>
                </a:r>
                <a:r>
                  <a:rPr kumimoji="0" lang="en-US" b="1" i="1" baseline="-25000" dirty="0">
                    <a:solidFill>
                      <a:schemeClr val="accent5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1" i="1" dirty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Line 27"/>
              <p:cNvSpPr>
                <a:spLocks noChangeShapeType="1"/>
              </p:cNvSpPr>
              <p:nvPr/>
            </p:nvSpPr>
            <p:spPr bwMode="auto">
              <a:xfrm rot="376302" flipH="1" flipV="1">
                <a:off x="1767" y="2710"/>
                <a:ext cx="31" cy="215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/>
                <a:tailEnd type="stealth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Line 28"/>
              <p:cNvSpPr>
                <a:spLocks noChangeShapeType="1"/>
              </p:cNvSpPr>
              <p:nvPr/>
            </p:nvSpPr>
            <p:spPr bwMode="auto">
              <a:xfrm rot="18289385" flipV="1">
                <a:off x="3380" y="1878"/>
                <a:ext cx="187" cy="173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/>
                <a:tailEnd type="stealth" w="lg" len="lg"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" name="Freeform 2"/>
            <p:cNvSpPr/>
            <p:nvPr/>
          </p:nvSpPr>
          <p:spPr>
            <a:xfrm>
              <a:off x="3529584" y="1554480"/>
              <a:ext cx="3456432" cy="2512349"/>
            </a:xfrm>
            <a:custGeom>
              <a:avLst/>
              <a:gdLst>
                <a:gd name="connsiteX0" fmla="*/ 0 w 3456432"/>
                <a:gd name="connsiteY0" fmla="*/ 2148840 h 2512349"/>
                <a:gd name="connsiteX1" fmla="*/ 402336 w 3456432"/>
                <a:gd name="connsiteY1" fmla="*/ 2404872 h 2512349"/>
                <a:gd name="connsiteX2" fmla="*/ 1143000 w 3456432"/>
                <a:gd name="connsiteY2" fmla="*/ 2496312 h 2512349"/>
                <a:gd name="connsiteX3" fmla="*/ 2048256 w 3456432"/>
                <a:gd name="connsiteY3" fmla="*/ 2093976 h 2512349"/>
                <a:gd name="connsiteX4" fmla="*/ 2743200 w 3456432"/>
                <a:gd name="connsiteY4" fmla="*/ 1289304 h 2512349"/>
                <a:gd name="connsiteX5" fmla="*/ 3337560 w 3456432"/>
                <a:gd name="connsiteY5" fmla="*/ 310896 h 2512349"/>
                <a:gd name="connsiteX6" fmla="*/ 3456432 w 3456432"/>
                <a:gd name="connsiteY6" fmla="*/ 0 h 251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56432" h="2512349">
                  <a:moveTo>
                    <a:pt x="0" y="2148840"/>
                  </a:moveTo>
                  <a:cubicBezTo>
                    <a:pt x="105918" y="2247900"/>
                    <a:pt x="211836" y="2346960"/>
                    <a:pt x="402336" y="2404872"/>
                  </a:cubicBezTo>
                  <a:cubicBezTo>
                    <a:pt x="592836" y="2462784"/>
                    <a:pt x="868680" y="2548128"/>
                    <a:pt x="1143000" y="2496312"/>
                  </a:cubicBezTo>
                  <a:cubicBezTo>
                    <a:pt x="1417320" y="2444496"/>
                    <a:pt x="1781556" y="2295144"/>
                    <a:pt x="2048256" y="2093976"/>
                  </a:cubicBezTo>
                  <a:cubicBezTo>
                    <a:pt x="2314956" y="1892808"/>
                    <a:pt x="2528316" y="1586484"/>
                    <a:pt x="2743200" y="1289304"/>
                  </a:cubicBezTo>
                  <a:cubicBezTo>
                    <a:pt x="2958084" y="992124"/>
                    <a:pt x="3218688" y="525780"/>
                    <a:pt x="3337560" y="310896"/>
                  </a:cubicBezTo>
                  <a:cubicBezTo>
                    <a:pt x="3456432" y="96012"/>
                    <a:pt x="3456432" y="48006"/>
                    <a:pt x="3456432" y="0"/>
                  </a:cubicBezTo>
                </a:path>
              </a:pathLst>
            </a:custGeom>
            <a:noFill/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Oval 39"/>
          <p:cNvSpPr>
            <a:spLocks noChangeArrowheads="1"/>
          </p:cNvSpPr>
          <p:nvPr/>
        </p:nvSpPr>
        <p:spPr bwMode="auto">
          <a:xfrm flipH="1">
            <a:off x="5800340" y="3302443"/>
            <a:ext cx="137160" cy="13716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913632" y="1623279"/>
            <a:ext cx="3826398" cy="2914460"/>
            <a:chOff x="4014216" y="1623279"/>
            <a:chExt cx="3826398" cy="2914460"/>
          </a:xfrm>
        </p:grpSpPr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7218430" y="1623279"/>
              <a:ext cx="622184" cy="369332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MC</a:t>
              </a:r>
              <a:r>
                <a:rPr kumimoji="0" lang="en-US" b="1" i="1" baseline="-25000" dirty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4014216" y="1965960"/>
              <a:ext cx="3374136" cy="2571779"/>
            </a:xfrm>
            <a:custGeom>
              <a:avLst/>
              <a:gdLst>
                <a:gd name="connsiteX0" fmla="*/ 0 w 3374136"/>
                <a:gd name="connsiteY0" fmla="*/ 2505456 h 2571779"/>
                <a:gd name="connsiteX1" fmla="*/ 420624 w 3374136"/>
                <a:gd name="connsiteY1" fmla="*/ 2569464 h 2571779"/>
                <a:gd name="connsiteX2" fmla="*/ 1033272 w 3374136"/>
                <a:gd name="connsiteY2" fmla="*/ 2432304 h 2571779"/>
                <a:gd name="connsiteX3" fmla="*/ 1819656 w 3374136"/>
                <a:gd name="connsiteY3" fmla="*/ 2057400 h 2571779"/>
                <a:gd name="connsiteX4" fmla="*/ 2478024 w 3374136"/>
                <a:gd name="connsiteY4" fmla="*/ 1353312 h 2571779"/>
                <a:gd name="connsiteX5" fmla="*/ 3008376 w 3374136"/>
                <a:gd name="connsiteY5" fmla="*/ 612648 h 2571779"/>
                <a:gd name="connsiteX6" fmla="*/ 3374136 w 3374136"/>
                <a:gd name="connsiteY6" fmla="*/ 0 h 257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74136" h="2571779">
                  <a:moveTo>
                    <a:pt x="0" y="2505456"/>
                  </a:moveTo>
                  <a:cubicBezTo>
                    <a:pt x="124206" y="2543556"/>
                    <a:pt x="248412" y="2581656"/>
                    <a:pt x="420624" y="2569464"/>
                  </a:cubicBezTo>
                  <a:cubicBezTo>
                    <a:pt x="592836" y="2557272"/>
                    <a:pt x="800100" y="2517648"/>
                    <a:pt x="1033272" y="2432304"/>
                  </a:cubicBezTo>
                  <a:cubicBezTo>
                    <a:pt x="1266444" y="2346960"/>
                    <a:pt x="1578864" y="2237232"/>
                    <a:pt x="1819656" y="2057400"/>
                  </a:cubicBezTo>
                  <a:cubicBezTo>
                    <a:pt x="2060448" y="1877568"/>
                    <a:pt x="2279904" y="1594104"/>
                    <a:pt x="2478024" y="1353312"/>
                  </a:cubicBezTo>
                  <a:cubicBezTo>
                    <a:pt x="2676144" y="1112520"/>
                    <a:pt x="2859024" y="838200"/>
                    <a:pt x="3008376" y="612648"/>
                  </a:cubicBezTo>
                  <a:cubicBezTo>
                    <a:pt x="3157728" y="387096"/>
                    <a:pt x="3265932" y="193548"/>
                    <a:pt x="3374136" y="0"/>
                  </a:cubicBezTo>
                </a:path>
              </a:pathLst>
            </a:custGeom>
            <a:noFill/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Oval 40"/>
          <p:cNvSpPr>
            <a:spLocks noChangeArrowheads="1"/>
          </p:cNvSpPr>
          <p:nvPr/>
        </p:nvSpPr>
        <p:spPr bwMode="auto">
          <a:xfrm flipH="1">
            <a:off x="5800338" y="3830130"/>
            <a:ext cx="133915" cy="13716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16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8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build="p"/>
      <p:bldP spid="37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The Economic Way </a:t>
            </a:r>
            <a:br>
              <a:rPr lang="en-US" dirty="0"/>
            </a:br>
            <a:r>
              <a:rPr lang="en-US" dirty="0"/>
              <a:t>of Thinking about Costs</a:t>
            </a:r>
          </a:p>
        </p:txBody>
      </p:sp>
    </p:spTree>
    <p:extLst>
      <p:ext uri="{BB962C8B-B14F-4D97-AF65-F5344CB8AC3E}">
        <p14:creationId xmlns:p14="http://schemas.microsoft.com/office/powerpoint/2010/main" val="63662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Principal-Agent Problem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chemeClr val="tx1"/>
                </a:solidFill>
              </a:rPr>
              <a:t>Principal-Agent Problem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500" dirty="0">
                <a:solidFill>
                  <a:schemeClr val="tx1"/>
                </a:solidFill>
              </a:rPr>
              <a:t>The incentive problem that arises when the lack of information makes it difficult for the purchaser (principal) to determine whether the seller (agent) is acting in the principal’s best interest.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Firm owners face this problem when dealing with employees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255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84695"/>
            <a:ext cx="8904855" cy="7314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Sunk Costs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chemeClr val="tx1"/>
                </a:solidFill>
              </a:rPr>
              <a:t>Sunk Costs </a:t>
            </a:r>
            <a:r>
              <a:rPr lang="en-US" sz="2600" dirty="0">
                <a:solidFill>
                  <a:schemeClr val="tx1"/>
                </a:solidFill>
              </a:rPr>
              <a:t>are historical costs associated with past decisions that can’t be changed.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Sunk costs may provide information, but are not relevant to current choices.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Current choices should be made on current and expected future costs and benefits.</a:t>
            </a:r>
          </a:p>
        </p:txBody>
      </p:sp>
    </p:spTree>
    <p:extLst>
      <p:ext uri="{BB962C8B-B14F-4D97-AF65-F5344CB8AC3E}">
        <p14:creationId xmlns:p14="http://schemas.microsoft.com/office/powerpoint/2010/main" val="26819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84695"/>
            <a:ext cx="8904855" cy="7314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Cost and Supply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756437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When making output decisions in the short run, it is the firm’s marginal costs that are most important.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Additional units will not be supplied if they do not generate additional revenues that are sufficient to cover their marginal costs.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For long-run output decisions, it is the firm’s average total costs that are most important.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Firms will not continue to supply output in the long run if revenues are insufficient to cover their average total costs.</a:t>
            </a:r>
          </a:p>
        </p:txBody>
      </p:sp>
    </p:spTree>
    <p:extLst>
      <p:ext uri="{BB962C8B-B14F-4D97-AF65-F5344CB8AC3E}">
        <p14:creationId xmlns:p14="http://schemas.microsoft.com/office/powerpoint/2010/main" val="289125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400" dirty="0" smtClean="0">
                <a:solidFill>
                  <a:srgbClr val="32302A"/>
                </a:solidFill>
              </a:rPr>
              <a:t>“</a:t>
            </a:r>
            <a:r>
              <a:rPr lang="en-US" sz="2400" i="1" dirty="0" smtClean="0">
                <a:solidFill>
                  <a:srgbClr val="32302A"/>
                </a:solidFill>
              </a:rPr>
              <a:t>If </a:t>
            </a:r>
            <a:r>
              <a:rPr lang="en-US" sz="2400" i="1" dirty="0">
                <a:solidFill>
                  <a:srgbClr val="32302A"/>
                </a:solidFill>
              </a:rPr>
              <a:t>a firm maximizes profit, it must </a:t>
            </a:r>
            <a:r>
              <a:rPr lang="en-US" sz="2400" i="1" dirty="0" smtClean="0">
                <a:solidFill>
                  <a:srgbClr val="32302A"/>
                </a:solidFill>
              </a:rPr>
              <a:t>minimize the </a:t>
            </a:r>
            <a:r>
              <a:rPr lang="en-US" sz="2400" i="1" dirty="0">
                <a:solidFill>
                  <a:srgbClr val="32302A"/>
                </a:solidFill>
              </a:rPr>
              <a:t>cost of producing </a:t>
            </a:r>
            <a:r>
              <a:rPr lang="en-US" sz="2400" i="1" dirty="0" smtClean="0">
                <a:solidFill>
                  <a:srgbClr val="32302A"/>
                </a:solidFill>
              </a:rPr>
              <a:t/>
            </a:r>
            <a:br>
              <a:rPr lang="en-US" sz="2400" i="1" dirty="0" smtClean="0">
                <a:solidFill>
                  <a:srgbClr val="32302A"/>
                </a:solidFill>
              </a:rPr>
            </a:br>
            <a:r>
              <a:rPr lang="en-US" sz="2400" i="1" dirty="0" smtClean="0">
                <a:solidFill>
                  <a:srgbClr val="32302A"/>
                </a:solidFill>
              </a:rPr>
              <a:t> the profit-maximum output</a:t>
            </a:r>
            <a:r>
              <a:rPr lang="en-US" sz="2400" i="1" dirty="0">
                <a:solidFill>
                  <a:srgbClr val="32302A"/>
                </a:solidFill>
              </a:rPr>
              <a:t>.</a:t>
            </a:r>
            <a:r>
              <a:rPr lang="en-US" sz="2400" dirty="0">
                <a:solidFill>
                  <a:srgbClr val="32302A"/>
                </a:solidFill>
              </a:rPr>
              <a:t>”  Is this statement true or false? </a:t>
            </a:r>
            <a:endParaRPr lang="en-US" sz="2400" dirty="0" smtClean="0">
              <a:solidFill>
                <a:srgbClr val="32302A"/>
              </a:solidFill>
            </a:endParaRPr>
          </a:p>
          <a:p>
            <a:pPr marL="341313" indent="-341313">
              <a:buAutoNum type="arabicPeriod"/>
            </a:pPr>
            <a:r>
              <a:rPr lang="en-US" sz="2400" dirty="0" smtClean="0">
                <a:solidFill>
                  <a:srgbClr val="32302A"/>
                </a:solidFill>
              </a:rPr>
              <a:t>Evaluate </a:t>
            </a:r>
            <a:r>
              <a:rPr lang="en-US" sz="2400" dirty="0">
                <a:solidFill>
                  <a:srgbClr val="32302A"/>
                </a:solidFill>
              </a:rPr>
              <a:t>the following statement:</a:t>
            </a:r>
          </a:p>
          <a:p>
            <a:pPr marL="576263" indent="-228600">
              <a:buNone/>
            </a:pPr>
            <a:r>
              <a:rPr lang="en-US" sz="2400" dirty="0" smtClean="0">
                <a:solidFill>
                  <a:srgbClr val="32302A"/>
                </a:solidFill>
              </a:rPr>
              <a:t>“ </a:t>
            </a:r>
            <a:r>
              <a:rPr lang="en-US" sz="2400" i="1" dirty="0">
                <a:solidFill>
                  <a:srgbClr val="32302A"/>
                </a:solidFill>
              </a:rPr>
              <a:t>Firms that make a profit have increased </a:t>
            </a:r>
            <a:r>
              <a:rPr lang="en-US" sz="2400" i="1" dirty="0" smtClean="0">
                <a:solidFill>
                  <a:srgbClr val="32302A"/>
                </a:solidFill>
              </a:rPr>
              <a:t>the value </a:t>
            </a:r>
            <a:r>
              <a:rPr lang="en-US" sz="2400" i="1" dirty="0">
                <a:solidFill>
                  <a:srgbClr val="32302A"/>
                </a:solidFill>
              </a:rPr>
              <a:t>of the resources they used; their </a:t>
            </a:r>
            <a:r>
              <a:rPr lang="en-US" sz="2400" i="1" dirty="0" smtClean="0">
                <a:solidFill>
                  <a:srgbClr val="32302A"/>
                </a:solidFill>
              </a:rPr>
              <a:t>actions created </a:t>
            </a:r>
            <a:r>
              <a:rPr lang="en-US" sz="2400" i="1" dirty="0">
                <a:solidFill>
                  <a:srgbClr val="32302A"/>
                </a:solidFill>
              </a:rPr>
              <a:t>wealth. In contrast, the actions of </a:t>
            </a:r>
            <a:r>
              <a:rPr lang="en-US" sz="2400" i="1" dirty="0" smtClean="0">
                <a:solidFill>
                  <a:srgbClr val="32302A"/>
                </a:solidFill>
              </a:rPr>
              <a:t>firms that </a:t>
            </a:r>
            <a:r>
              <a:rPr lang="en-US" sz="2400" i="1" dirty="0">
                <a:solidFill>
                  <a:srgbClr val="32302A"/>
                </a:solidFill>
              </a:rPr>
              <a:t>make losses reduce wealth. The </a:t>
            </a:r>
            <a:r>
              <a:rPr lang="en-US" sz="2400" i="1" dirty="0" smtClean="0">
                <a:solidFill>
                  <a:srgbClr val="32302A"/>
                </a:solidFill>
              </a:rPr>
              <a:t>discovery and </a:t>
            </a:r>
            <a:r>
              <a:rPr lang="en-US" sz="2400" i="1" dirty="0">
                <a:solidFill>
                  <a:srgbClr val="32302A"/>
                </a:solidFill>
              </a:rPr>
              <a:t>undertaking of profit-making </a:t>
            </a:r>
            <a:r>
              <a:rPr lang="en-US" sz="2400" i="1" dirty="0" smtClean="0">
                <a:solidFill>
                  <a:srgbClr val="32302A"/>
                </a:solidFill>
              </a:rPr>
              <a:t>opportunities are </a:t>
            </a:r>
            <a:r>
              <a:rPr lang="en-US" sz="2400" i="1" dirty="0">
                <a:solidFill>
                  <a:srgbClr val="32302A"/>
                </a:solidFill>
              </a:rPr>
              <a:t>key ingredients of economic progress.</a:t>
            </a:r>
            <a:r>
              <a:rPr lang="en-US" sz="2400" dirty="0">
                <a:solidFill>
                  <a:srgbClr val="32302A"/>
                </a:solidFill>
              </a:rPr>
              <a:t>” </a:t>
            </a:r>
          </a:p>
          <a:p>
            <a:pPr marL="347663" indent="-347663">
              <a:buNone/>
            </a:pPr>
            <a:r>
              <a:rPr lang="en-US" sz="2400" dirty="0">
                <a:solidFill>
                  <a:srgbClr val="32302A"/>
                </a:solidFill>
              </a:rPr>
              <a:t>3. Investors seeking to take over a firm often bid a positive price for the business even though it is currently experiencing losses. Why would anyone ever bid a positive price for a firm operating at a loss</a:t>
            </a:r>
            <a:r>
              <a:rPr lang="en-US" sz="2400" dirty="0" smtClean="0">
                <a:solidFill>
                  <a:srgbClr val="32302A"/>
                </a:solidFill>
              </a:rPr>
              <a:t>?</a:t>
            </a:r>
            <a:endParaRPr lang="en-US" sz="24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883749" cy="4403479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400" dirty="0">
                <a:solidFill>
                  <a:srgbClr val="32302A"/>
                </a:solidFill>
              </a:rPr>
              <a:t>4. What is the difference between the short-run and long-run?  Which of the following can be changed in the short run: </a:t>
            </a:r>
            <a:r>
              <a:rPr lang="en-US" sz="2400" dirty="0" smtClean="0">
                <a:solidFill>
                  <a:srgbClr val="32302A"/>
                </a:solidFill>
              </a:rPr>
              <a:t>(</a:t>
            </a:r>
            <a:r>
              <a:rPr lang="en-US" sz="2400" dirty="0">
                <a:solidFill>
                  <a:srgbClr val="32302A"/>
                </a:solidFill>
              </a:rPr>
              <a:t>a) amount of heavy equipment in your plant, (b) the number workers employed, and, </a:t>
            </a:r>
            <a:r>
              <a:rPr lang="en-US" sz="2400" dirty="0" smtClean="0">
                <a:solidFill>
                  <a:srgbClr val="32302A"/>
                </a:solidFill>
              </a:rPr>
              <a:t>(</a:t>
            </a:r>
            <a:r>
              <a:rPr lang="en-US" sz="2400" dirty="0">
                <a:solidFill>
                  <a:srgbClr val="32302A"/>
                </a:solidFill>
              </a:rPr>
              <a:t>c) quantity of raw materials used. </a:t>
            </a:r>
            <a:r>
              <a:rPr lang="en-US" sz="2400" dirty="0" smtClean="0">
                <a:solidFill>
                  <a:srgbClr val="32302A"/>
                </a:solidFill>
              </a:rPr>
              <a:t/>
            </a:r>
            <a:br>
              <a:rPr lang="en-US" sz="2400" dirty="0" smtClean="0">
                <a:solidFill>
                  <a:srgbClr val="32302A"/>
                </a:solidFill>
              </a:rPr>
            </a:br>
            <a:endParaRPr lang="en-US" sz="1050" dirty="0" smtClean="0">
              <a:solidFill>
                <a:srgbClr val="32302A"/>
              </a:solidFill>
            </a:endParaRPr>
          </a:p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400" dirty="0">
                <a:solidFill>
                  <a:srgbClr val="32302A"/>
                </a:solidFill>
              </a:rPr>
              <a:t>5. “</a:t>
            </a:r>
            <a:r>
              <a:rPr lang="en-US" sz="2400" i="1" dirty="0">
                <a:solidFill>
                  <a:srgbClr val="32302A"/>
                </a:solidFill>
              </a:rPr>
              <a:t>The long-run average total cost (LRATC</a:t>
            </a:r>
            <a:r>
              <a:rPr lang="en-US" sz="2400" i="1" dirty="0" smtClean="0">
                <a:solidFill>
                  <a:srgbClr val="32302A"/>
                </a:solidFill>
              </a:rPr>
              <a:t>) curve </a:t>
            </a:r>
            <a:r>
              <a:rPr lang="en-US" sz="2400" i="1" dirty="0">
                <a:solidFill>
                  <a:srgbClr val="32302A"/>
                </a:solidFill>
              </a:rPr>
              <a:t>indicates the per </a:t>
            </a:r>
            <a:r>
              <a:rPr lang="en-US" sz="2400" i="1" dirty="0" smtClean="0">
                <a:solidFill>
                  <a:srgbClr val="32302A"/>
                </a:solidFill>
              </a:rPr>
              <a:t/>
            </a:r>
            <a:br>
              <a:rPr lang="en-US" sz="2400" i="1" dirty="0" smtClean="0">
                <a:solidFill>
                  <a:srgbClr val="32302A"/>
                </a:solidFill>
              </a:rPr>
            </a:br>
            <a:r>
              <a:rPr lang="en-US" sz="2400" i="1" dirty="0" smtClean="0">
                <a:solidFill>
                  <a:srgbClr val="32302A"/>
                </a:solidFill>
              </a:rPr>
              <a:t> unit </a:t>
            </a:r>
            <a:r>
              <a:rPr lang="en-US" sz="2400" i="1" dirty="0">
                <a:solidFill>
                  <a:srgbClr val="32302A"/>
                </a:solidFill>
              </a:rPr>
              <a:t>cost of </a:t>
            </a:r>
            <a:r>
              <a:rPr lang="en-US" sz="2400" i="1" dirty="0" smtClean="0">
                <a:solidFill>
                  <a:srgbClr val="32302A"/>
                </a:solidFill>
              </a:rPr>
              <a:t>producing various </a:t>
            </a:r>
            <a:r>
              <a:rPr lang="en-US" sz="2400" i="1" dirty="0">
                <a:solidFill>
                  <a:srgbClr val="32302A"/>
                </a:solidFill>
              </a:rPr>
              <a:t>rates of output with a given size </a:t>
            </a:r>
            <a:r>
              <a:rPr lang="en-US" sz="2400" i="1" dirty="0" smtClean="0">
                <a:solidFill>
                  <a:srgbClr val="32302A"/>
                </a:solidFill>
              </a:rPr>
              <a:t>of </a:t>
            </a:r>
            <a:br>
              <a:rPr lang="en-US" sz="2400" i="1" dirty="0" smtClean="0">
                <a:solidFill>
                  <a:srgbClr val="32302A"/>
                </a:solidFill>
              </a:rPr>
            </a:br>
            <a:r>
              <a:rPr lang="en-US" sz="2400" i="1" dirty="0" smtClean="0">
                <a:solidFill>
                  <a:srgbClr val="32302A"/>
                </a:solidFill>
              </a:rPr>
              <a:t> plant</a:t>
            </a:r>
            <a:r>
              <a:rPr lang="en-US" sz="2400" i="1" dirty="0">
                <a:solidFill>
                  <a:srgbClr val="32302A"/>
                </a:solidFill>
              </a:rPr>
              <a:t>.</a:t>
            </a:r>
            <a:r>
              <a:rPr lang="en-US" sz="2400" dirty="0">
                <a:solidFill>
                  <a:srgbClr val="32302A"/>
                </a:solidFill>
              </a:rPr>
              <a:t>”  Is this statement true or false</a:t>
            </a:r>
            <a:r>
              <a:rPr lang="en-US" sz="2400" dirty="0" smtClean="0">
                <a:solidFill>
                  <a:srgbClr val="32302A"/>
                </a:solidFill>
              </a:rPr>
              <a:t>?</a:t>
            </a:r>
            <a:endParaRPr lang="en-US" sz="24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2378995" y="2285998"/>
            <a:ext cx="4083798" cy="2151897"/>
          </a:xfrm>
        </p:spPr>
        <p:txBody>
          <a:bodyPr/>
          <a:lstStyle/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End of</a:t>
            </a:r>
          </a:p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Chapter 21</a:t>
            </a:r>
            <a:endParaRPr lang="en-US" sz="6600" b="1" i="1" dirty="0">
              <a:solidFill>
                <a:srgbClr val="3230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18935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Three Types of Business Firms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822992"/>
            <a:ext cx="8932985" cy="509317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841280"/>
            <a:ext cx="9003325" cy="5230336"/>
          </a:xfrm>
        </p:spPr>
        <p:txBody>
          <a:bodyPr/>
          <a:lstStyle/>
          <a:p>
            <a:pPr marL="231775" indent="-231775"/>
            <a:r>
              <a:rPr lang="en-US" sz="2500" b="1" i="1" dirty="0">
                <a:solidFill>
                  <a:schemeClr val="tx1"/>
                </a:solidFill>
              </a:rPr>
              <a:t>Proprietorship</a:t>
            </a:r>
            <a:r>
              <a:rPr lang="en-US" sz="2500" dirty="0">
                <a:solidFill>
                  <a:schemeClr val="tx1"/>
                </a:solidFill>
              </a:rPr>
              <a:t>: </a:t>
            </a:r>
          </a:p>
          <a:p>
            <a:pPr marL="631825" lvl="1" indent="-231775"/>
            <a:r>
              <a:rPr lang="en-US" sz="2400" dirty="0">
                <a:solidFill>
                  <a:schemeClr val="tx1"/>
                </a:solidFill>
              </a:rPr>
              <a:t>owned by a single individual</a:t>
            </a:r>
          </a:p>
          <a:p>
            <a:pPr marL="631825" lvl="1" indent="-231775"/>
            <a:r>
              <a:rPr lang="en-US" sz="2400" dirty="0">
                <a:solidFill>
                  <a:schemeClr val="tx1"/>
                </a:solidFill>
              </a:rPr>
              <a:t>make up 72% of the </a:t>
            </a:r>
            <a:r>
              <a:rPr lang="en-US" sz="2400" dirty="0" smtClean="0">
                <a:solidFill>
                  <a:schemeClr val="tx1"/>
                </a:solidFill>
              </a:rPr>
              <a:t>firms, </a:t>
            </a:r>
            <a:r>
              <a:rPr lang="en-US" sz="2400" dirty="0">
                <a:solidFill>
                  <a:schemeClr val="tx1"/>
                </a:solidFill>
              </a:rPr>
              <a:t>but </a:t>
            </a:r>
            <a:r>
              <a:rPr lang="en-US" sz="2400" dirty="0" smtClean="0">
                <a:solidFill>
                  <a:schemeClr val="tx1"/>
                </a:solidFill>
              </a:rPr>
              <a:t>only </a:t>
            </a:r>
            <a:r>
              <a:rPr lang="en-US" sz="2400" dirty="0">
                <a:solidFill>
                  <a:schemeClr val="tx1"/>
                </a:solidFill>
              </a:rPr>
              <a:t>4% of total business revenue</a:t>
            </a:r>
          </a:p>
          <a:p>
            <a:pPr marL="231775" indent="-231775"/>
            <a:r>
              <a:rPr lang="en-US" sz="2500" b="1" i="1" dirty="0">
                <a:solidFill>
                  <a:schemeClr val="tx1"/>
                </a:solidFill>
              </a:rPr>
              <a:t>Partnership</a:t>
            </a:r>
            <a:r>
              <a:rPr lang="en-US" sz="2500" dirty="0">
                <a:solidFill>
                  <a:schemeClr val="tx1"/>
                </a:solidFill>
              </a:rPr>
              <a:t>: </a:t>
            </a:r>
          </a:p>
          <a:p>
            <a:pPr marL="631825" lvl="1" indent="-231775"/>
            <a:r>
              <a:rPr lang="en-US" sz="2400" dirty="0">
                <a:solidFill>
                  <a:schemeClr val="tx1"/>
                </a:solidFill>
              </a:rPr>
              <a:t>owned by two or more persons</a:t>
            </a:r>
          </a:p>
          <a:p>
            <a:pPr marL="631825" lvl="1" indent="-231775"/>
            <a:r>
              <a:rPr lang="en-US" sz="2400" dirty="0" smtClean="0">
                <a:solidFill>
                  <a:schemeClr val="tx1"/>
                </a:solidFill>
              </a:rPr>
              <a:t>10% </a:t>
            </a:r>
            <a:r>
              <a:rPr lang="en-US" sz="2400" dirty="0">
                <a:solidFill>
                  <a:schemeClr val="tx1"/>
                </a:solidFill>
              </a:rPr>
              <a:t>of the firms; </a:t>
            </a:r>
            <a:r>
              <a:rPr lang="en-US" sz="2400" dirty="0" smtClean="0">
                <a:solidFill>
                  <a:schemeClr val="tx1"/>
                </a:solidFill>
              </a:rPr>
              <a:t>14% </a:t>
            </a:r>
            <a:r>
              <a:rPr lang="en-US" sz="2400" dirty="0">
                <a:solidFill>
                  <a:schemeClr val="tx1"/>
                </a:solidFill>
              </a:rPr>
              <a:t>of business revenues</a:t>
            </a:r>
          </a:p>
          <a:p>
            <a:pPr marL="231775" indent="-231775"/>
            <a:r>
              <a:rPr lang="en-US" sz="2500" b="1" i="1" dirty="0">
                <a:solidFill>
                  <a:schemeClr val="tx1"/>
                </a:solidFill>
              </a:rPr>
              <a:t>Corporation</a:t>
            </a:r>
            <a:r>
              <a:rPr lang="en-US" sz="2500" dirty="0">
                <a:solidFill>
                  <a:schemeClr val="tx1"/>
                </a:solidFill>
              </a:rPr>
              <a:t>: </a:t>
            </a:r>
          </a:p>
          <a:p>
            <a:pPr marL="631825" lvl="1" indent="-231775"/>
            <a:r>
              <a:rPr lang="en-US" sz="2400" dirty="0">
                <a:solidFill>
                  <a:schemeClr val="tx1"/>
                </a:solidFill>
              </a:rPr>
              <a:t>owned by stockholders</a:t>
            </a:r>
          </a:p>
          <a:p>
            <a:pPr marL="631825" lvl="1" indent="-231775"/>
            <a:r>
              <a:rPr lang="en-US" sz="2400" dirty="0">
                <a:solidFill>
                  <a:schemeClr val="tx1"/>
                </a:solidFill>
              </a:rPr>
              <a:t>In contrast to </a:t>
            </a:r>
            <a:r>
              <a:rPr lang="en-US" sz="2400" dirty="0" smtClean="0">
                <a:solidFill>
                  <a:schemeClr val="tx1"/>
                </a:solidFill>
              </a:rPr>
              <a:t>unlimited </a:t>
            </a:r>
            <a:r>
              <a:rPr lang="en-US" sz="2400" dirty="0">
                <a:solidFill>
                  <a:schemeClr val="tx1"/>
                </a:solidFill>
              </a:rPr>
              <a:t>liability of proprietorships &amp;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partnerships, the owners’ liability is limited to their explicit investment. </a:t>
            </a:r>
          </a:p>
          <a:p>
            <a:pPr marL="631825" lvl="1" indent="-231775"/>
            <a:r>
              <a:rPr lang="en-US" sz="2400" dirty="0" smtClean="0">
                <a:solidFill>
                  <a:schemeClr val="tx1"/>
                </a:solidFill>
              </a:rPr>
              <a:t>18% </a:t>
            </a:r>
            <a:r>
              <a:rPr lang="en-US" sz="2400" dirty="0">
                <a:solidFill>
                  <a:schemeClr val="tx1"/>
                </a:solidFill>
              </a:rPr>
              <a:t>of the firms; </a:t>
            </a:r>
            <a:r>
              <a:rPr lang="en-US" sz="2400" dirty="0" smtClean="0">
                <a:solidFill>
                  <a:schemeClr val="tx1"/>
                </a:solidFill>
              </a:rPr>
              <a:t>82% </a:t>
            </a:r>
            <a:r>
              <a:rPr lang="en-US" sz="2400" dirty="0">
                <a:solidFill>
                  <a:schemeClr val="tx1"/>
                </a:solidFill>
              </a:rPr>
              <a:t>of business revenue</a:t>
            </a:r>
          </a:p>
        </p:txBody>
      </p:sp>
    </p:spTree>
    <p:extLst>
      <p:ext uri="{BB962C8B-B14F-4D97-AF65-F5344CB8AC3E}">
        <p14:creationId xmlns:p14="http://schemas.microsoft.com/office/powerpoint/2010/main" val="320444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Costs, Competition, </a:t>
            </a:r>
            <a:br>
              <a:rPr lang="en-US" dirty="0"/>
            </a:br>
            <a:r>
              <a:rPr lang="en-US" dirty="0"/>
              <a:t>and the Corporation</a:t>
            </a:r>
          </a:p>
        </p:txBody>
      </p:sp>
    </p:spTree>
    <p:extLst>
      <p:ext uri="{BB962C8B-B14F-4D97-AF65-F5344CB8AC3E}">
        <p14:creationId xmlns:p14="http://schemas.microsoft.com/office/powerpoint/2010/main" val="42763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6407"/>
            <a:ext cx="8904855" cy="667450"/>
          </a:xfrm>
        </p:spPr>
        <p:txBody>
          <a:bodyPr/>
          <a:lstStyle/>
          <a:p>
            <a:r>
              <a:rPr lang="en-US" dirty="0"/>
              <a:t>Costs, Competition, &amp; the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Factors that promote cost efficiency and customer service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but </a:t>
            </a:r>
            <a:r>
              <a:rPr lang="en-US" sz="2600" dirty="0">
                <a:solidFill>
                  <a:srgbClr val="32302A"/>
                </a:solidFill>
              </a:rPr>
              <a:t>limit shirking by corporate managers include: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competition among firms for investment funds </a:t>
            </a:r>
            <a:r>
              <a:rPr lang="en-US" dirty="0" smtClean="0">
                <a:solidFill>
                  <a:srgbClr val="32302A"/>
                </a:solidFill>
              </a:rPr>
              <a:t>&amp; </a:t>
            </a:r>
            <a:r>
              <a:rPr lang="en-US" dirty="0">
                <a:solidFill>
                  <a:srgbClr val="32302A"/>
                </a:solidFill>
              </a:rPr>
              <a:t>customers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compensation and management incentives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the threat of corporate takeover</a:t>
            </a:r>
          </a:p>
        </p:txBody>
      </p:sp>
    </p:spTree>
    <p:extLst>
      <p:ext uri="{BB962C8B-B14F-4D97-AF65-F5344CB8AC3E}">
        <p14:creationId xmlns:p14="http://schemas.microsoft.com/office/powerpoint/2010/main" val="194628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The Economic Role of Costs</a:t>
            </a:r>
          </a:p>
        </p:txBody>
      </p:sp>
    </p:spTree>
    <p:extLst>
      <p:ext uri="{BB962C8B-B14F-4D97-AF65-F5344CB8AC3E}">
        <p14:creationId xmlns:p14="http://schemas.microsoft.com/office/powerpoint/2010/main" val="122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wartney PPT 2011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23072</TotalTime>
  <Words>2278</Words>
  <Application>Microsoft Office PowerPoint</Application>
  <PresentationFormat>On-screen Show (4:3)</PresentationFormat>
  <Paragraphs>639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Costs and  the Supply of Goods</vt:lpstr>
      <vt:lpstr>The Organization of the Business Firm</vt:lpstr>
      <vt:lpstr>PowerPoint Presentation</vt:lpstr>
      <vt:lpstr>PowerPoint Presentation</vt:lpstr>
      <vt:lpstr>PowerPoint Presentation</vt:lpstr>
      <vt:lpstr>PowerPoint Presentation</vt:lpstr>
      <vt:lpstr>Costs, Competition,  and the Corporation</vt:lpstr>
      <vt:lpstr>Costs, Competition, &amp; the Corporation</vt:lpstr>
      <vt:lpstr>The Economic Role of Costs</vt:lpstr>
      <vt:lpstr>The Economic Role of Costs</vt:lpstr>
      <vt:lpstr>Explicit and Implicit Costs</vt:lpstr>
      <vt:lpstr>Accounting and Economic Profit</vt:lpstr>
      <vt:lpstr>Accounting versus Economic Profit</vt:lpstr>
      <vt:lpstr>Questions for Thought: </vt:lpstr>
      <vt:lpstr>Questions for Thought: </vt:lpstr>
      <vt:lpstr>Short-Run and Long-Run Time Periods</vt:lpstr>
      <vt:lpstr>The Short Run</vt:lpstr>
      <vt:lpstr>The Long Run</vt:lpstr>
      <vt:lpstr>Categories of Cost</vt:lpstr>
      <vt:lpstr>Total and Average Fixed Costs</vt:lpstr>
      <vt:lpstr>Total and Average Variable Costs</vt:lpstr>
      <vt:lpstr>Total and Marginal Cost</vt:lpstr>
      <vt:lpstr>Short-Run Cost Curves</vt:lpstr>
      <vt:lpstr>Elasticity of Demand</vt:lpstr>
      <vt:lpstr>Output and Costs In the Short Run</vt:lpstr>
      <vt:lpstr>PowerPoint Presentation</vt:lpstr>
      <vt:lpstr>PowerPoint Presentation</vt:lpstr>
      <vt:lpstr>PowerPoint Presentation</vt:lpstr>
      <vt:lpstr>Product Curve Approach</vt:lpstr>
      <vt:lpstr>Product Curve Approach</vt:lpstr>
      <vt:lpstr>Product Curve Approach</vt:lpstr>
      <vt:lpstr>Short Run Total Cost Curves</vt:lpstr>
      <vt:lpstr>Short Run Cost Curves</vt:lpstr>
      <vt:lpstr>Short Run Cost Curves</vt:lpstr>
      <vt:lpstr>Short Run Cost Curves</vt:lpstr>
      <vt:lpstr>Short Run Cost Curves</vt:lpstr>
      <vt:lpstr>Questions for Thought: </vt:lpstr>
      <vt:lpstr>Questions for Thought: </vt:lpstr>
      <vt:lpstr>Output and Costs  In the Long Run</vt:lpstr>
      <vt:lpstr>Long Run ATC</vt:lpstr>
      <vt:lpstr>Planning Curve</vt:lpstr>
      <vt:lpstr>Economies of Scale</vt:lpstr>
      <vt:lpstr>Different Types of LRATC</vt:lpstr>
      <vt:lpstr>Different Types of LRATC</vt:lpstr>
      <vt:lpstr>Different Types of LRATC</vt:lpstr>
      <vt:lpstr>What Factors Cause Cost Curves to Shift?</vt:lpstr>
      <vt:lpstr>Cost Curve Shifters</vt:lpstr>
      <vt:lpstr>Higher Resource Prices and Cost</vt:lpstr>
      <vt:lpstr>The Economic Way  of Thinking about Costs</vt:lpstr>
      <vt:lpstr>PowerPoint Presentation</vt:lpstr>
      <vt:lpstr>PowerPoint Presentation</vt:lpstr>
      <vt:lpstr>Questions for Thought: </vt:lpstr>
      <vt:lpstr>Questions for Thought: </vt:lpstr>
      <vt:lpstr>PowerPoint Presentation</vt:lpstr>
    </vt:vector>
  </TitlesOfParts>
  <Company>University Of Tampa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</dc:title>
  <dc:subject>Money and the Banking System</dc:subject>
  <dc:creator>Dr. Chuck D. Skipton</dc:creator>
  <cp:keywords>Costs and the Supply of Goods</cp:keywords>
  <cp:lastModifiedBy>Todd Myers</cp:lastModifiedBy>
  <cp:revision>1032</cp:revision>
  <cp:lastPrinted>2011-12-29T00:01:54Z</cp:lastPrinted>
  <dcterms:created xsi:type="dcterms:W3CDTF">2011-12-23T16:39:02Z</dcterms:created>
  <dcterms:modified xsi:type="dcterms:W3CDTF">2012-08-20T19:00:21Z</dcterms:modified>
</cp:coreProperties>
</file>