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9" r:id="rId2"/>
    <p:sldId id="260" r:id="rId3"/>
    <p:sldId id="795" r:id="rId4"/>
    <p:sldId id="834" r:id="rId5"/>
    <p:sldId id="797" r:id="rId6"/>
    <p:sldId id="786" r:id="rId7"/>
    <p:sldId id="876" r:id="rId8"/>
    <p:sldId id="837" r:id="rId9"/>
    <p:sldId id="838" r:id="rId10"/>
    <p:sldId id="877" r:id="rId11"/>
    <p:sldId id="878" r:id="rId12"/>
    <p:sldId id="879" r:id="rId13"/>
    <p:sldId id="880" r:id="rId14"/>
    <p:sldId id="843" r:id="rId15"/>
    <p:sldId id="840" r:id="rId16"/>
    <p:sldId id="846" r:id="rId17"/>
    <p:sldId id="881" r:id="rId18"/>
    <p:sldId id="842" r:id="rId19"/>
    <p:sldId id="792" r:id="rId20"/>
    <p:sldId id="875" r:id="rId21"/>
    <p:sldId id="845" r:id="rId22"/>
    <p:sldId id="844" r:id="rId23"/>
    <p:sldId id="882" r:id="rId24"/>
    <p:sldId id="884" r:id="rId25"/>
    <p:sldId id="885" r:id="rId26"/>
    <p:sldId id="886" r:id="rId27"/>
    <p:sldId id="887" r:id="rId28"/>
    <p:sldId id="849" r:id="rId29"/>
    <p:sldId id="848" r:id="rId30"/>
    <p:sldId id="847" r:id="rId31"/>
    <p:sldId id="888" r:id="rId32"/>
    <p:sldId id="889" r:id="rId33"/>
    <p:sldId id="835" r:id="rId34"/>
    <p:sldId id="890" r:id="rId35"/>
    <p:sldId id="852" r:id="rId36"/>
    <p:sldId id="891" r:id="rId37"/>
    <p:sldId id="892" r:id="rId38"/>
    <p:sldId id="893" r:id="rId39"/>
    <p:sldId id="799" r:id="rId40"/>
    <p:sldId id="794" r:id="rId41"/>
    <p:sldId id="894" r:id="rId42"/>
    <p:sldId id="279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3E3AB0-2AD7-41C3-9996-3FAD3F2A5BF4}">
          <p14:sldIdLst>
            <p14:sldId id="259"/>
            <p14:sldId id="260"/>
            <p14:sldId id="795"/>
            <p14:sldId id="834"/>
            <p14:sldId id="797"/>
            <p14:sldId id="786"/>
            <p14:sldId id="876"/>
            <p14:sldId id="837"/>
            <p14:sldId id="838"/>
            <p14:sldId id="877"/>
            <p14:sldId id="878"/>
            <p14:sldId id="879"/>
            <p14:sldId id="880"/>
            <p14:sldId id="843"/>
            <p14:sldId id="840"/>
            <p14:sldId id="846"/>
            <p14:sldId id="881"/>
            <p14:sldId id="842"/>
            <p14:sldId id="792"/>
            <p14:sldId id="875"/>
            <p14:sldId id="845"/>
            <p14:sldId id="844"/>
            <p14:sldId id="882"/>
            <p14:sldId id="884"/>
            <p14:sldId id="885"/>
            <p14:sldId id="886"/>
            <p14:sldId id="887"/>
            <p14:sldId id="849"/>
            <p14:sldId id="848"/>
            <p14:sldId id="847"/>
            <p14:sldId id="888"/>
            <p14:sldId id="889"/>
            <p14:sldId id="835"/>
            <p14:sldId id="890"/>
            <p14:sldId id="852"/>
            <p14:sldId id="891"/>
            <p14:sldId id="892"/>
            <p14:sldId id="893"/>
            <p14:sldId id="799"/>
            <p14:sldId id="794"/>
            <p14:sldId id="894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CC"/>
    <a:srgbClr val="FDFAE9"/>
    <a:srgbClr val="44601E"/>
    <a:srgbClr val="E1F5E1"/>
    <a:srgbClr val="F0E9D0"/>
    <a:srgbClr val="EEEDD2"/>
    <a:srgbClr val="FAF3C6"/>
    <a:srgbClr val="FFDD71"/>
    <a:srgbClr val="88F495"/>
    <a:srgbClr val="D2BD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56" autoAdjust="0"/>
    <p:restoredTop sz="94673" autoAdjust="0"/>
  </p:normalViewPr>
  <p:slideViewPr>
    <p:cSldViewPr snapToGrid="0" snapToObjects="1">
      <p:cViewPr varScale="1">
        <p:scale>
          <a:sx n="108" d="100"/>
          <a:sy n="108" d="100"/>
        </p:scale>
        <p:origin x="-984" y="-78"/>
      </p:cViewPr>
      <p:guideLst>
        <p:guide orient="horz" pos="3553"/>
        <p:guide pos="5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808"/>
    </p:cViewPr>
  </p:sorterViewPr>
  <p:notesViewPr>
    <p:cSldViewPr snapToGrid="0" snapToObjects="1">
      <p:cViewPr varScale="1">
        <p:scale>
          <a:sx n="101" d="100"/>
          <a:sy n="101" d="100"/>
        </p:scale>
        <p:origin x="-351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59276-451D-43C9-813E-64E3A18F484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420412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Slides from “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Private and Public Choice 14th ed.”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James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&amp; David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Macpherson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12643" y="8685213"/>
            <a:ext cx="1143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68962-1D3C-40FF-9F8C-4139F6810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3695" y="847843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46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D4C36-653B-48C7-AF84-E47CA5954DE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8685213"/>
            <a:ext cx="5250731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Notes for:   “Private and Public Choice 14th ed.”</a:t>
            </a:r>
          </a:p>
          <a:p>
            <a:pPr>
              <a:defRPr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                      James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&amp; David Macpherson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4999" y="8685213"/>
            <a:ext cx="1141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D8D62-E453-4738-A912-78A33588E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95" y="857270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5764" y="1640590"/>
            <a:ext cx="1392701" cy="1524642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52982" y="1682794"/>
            <a:ext cx="1000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82961" y="2151724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2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39233" y="2564151"/>
            <a:ext cx="88941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34383" y="2577454"/>
            <a:ext cx="1546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1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Placeholder 1"/>
          <p:cNvSpPr>
            <a:spLocks noGrp="1"/>
          </p:cNvSpPr>
          <p:nvPr userDrawn="1">
            <p:ph type="title"/>
          </p:nvPr>
        </p:nvSpPr>
        <p:spPr>
          <a:xfrm>
            <a:off x="1406939" y="1923756"/>
            <a:ext cx="7565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aseline="0"/>
            </a:lvl1pPr>
          </a:lstStyle>
          <a:p>
            <a:endParaRPr lang="en-US" dirty="0"/>
          </a:p>
        </p:txBody>
      </p:sp>
      <p:sp>
        <p:nvSpPr>
          <p:cNvPr id="21" name="Line 59"/>
          <p:cNvSpPr>
            <a:spLocks noChangeShapeType="1"/>
          </p:cNvSpPr>
          <p:nvPr userDrawn="1"/>
        </p:nvSpPr>
        <p:spPr bwMode="auto">
          <a:xfrm>
            <a:off x="1428435" y="3111882"/>
            <a:ext cx="7543800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000">
              <a:latin typeface="Times New Roman" pitchFamily="-110" charset="0"/>
            </a:endParaRPr>
          </a:p>
        </p:txBody>
      </p:sp>
      <p:sp>
        <p:nvSpPr>
          <p:cNvPr id="22" name="Text Box 60"/>
          <p:cNvSpPr txBox="1">
            <a:spLocks noChangeArrowheads="1"/>
          </p:cNvSpPr>
          <p:nvPr userDrawn="1"/>
        </p:nvSpPr>
        <p:spPr bwMode="auto">
          <a:xfrm>
            <a:off x="1477120" y="4855530"/>
            <a:ext cx="74769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Accompany: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Economics:  Private and Public </a:t>
            </a:r>
            <a:r>
              <a:rPr kumimoji="0" lang="en-US" sz="1600" b="1" i="1" dirty="0" smtClean="0">
                <a:latin typeface="Times New Roman" pitchFamily="18" charset="0"/>
                <a:cs typeface="Times New Roman" pitchFamily="18" charset="0"/>
              </a:rPr>
              <a:t>Choice, 14th 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ed.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defRPr/>
            </a:pP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                           James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&amp; David Macpherson</a:t>
            </a:r>
          </a:p>
        </p:txBody>
      </p:sp>
      <p:sp>
        <p:nvSpPr>
          <p:cNvPr id="23" name="Text Box 61"/>
          <p:cNvSpPr txBox="1">
            <a:spLocks noChangeArrowheads="1"/>
          </p:cNvSpPr>
          <p:nvPr userDrawn="1"/>
        </p:nvSpPr>
        <p:spPr bwMode="auto">
          <a:xfrm>
            <a:off x="1487952" y="5454211"/>
            <a:ext cx="59763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Slides authored and animated by: 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James </a:t>
            </a:r>
            <a:r>
              <a:rPr kumimoji="0" lang="en-US" sz="1600" b="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&amp; Charles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Skipton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65"/>
          <p:cNvSpPr txBox="1">
            <a:spLocks noChangeArrowheads="1"/>
          </p:cNvSpPr>
          <p:nvPr userDrawn="1"/>
        </p:nvSpPr>
        <p:spPr bwMode="auto">
          <a:xfrm>
            <a:off x="1502249" y="3340140"/>
            <a:ext cx="22829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i="1" dirty="0">
                <a:latin typeface="Times New Roman" pitchFamily="-110" charset="0"/>
              </a:rPr>
              <a:t>Full Length</a:t>
            </a:r>
            <a:r>
              <a:rPr kumimoji="0" lang="en-US" sz="2000" b="0" dirty="0">
                <a:latin typeface="Times New Roman" pitchFamily="-110" charset="0"/>
              </a:rPr>
              <a:t> Text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</a:p>
        </p:txBody>
      </p:sp>
      <p:sp>
        <p:nvSpPr>
          <p:cNvPr id="25" name="Text Box 66"/>
          <p:cNvSpPr txBox="1">
            <a:spLocks noChangeArrowheads="1"/>
          </p:cNvSpPr>
          <p:nvPr userDrawn="1"/>
        </p:nvSpPr>
        <p:spPr bwMode="auto">
          <a:xfrm>
            <a:off x="1505424" y="3794165"/>
            <a:ext cx="23167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i="1" dirty="0" smtClean="0">
                <a:latin typeface="Times New Roman" pitchFamily="-110" charset="0"/>
              </a:rPr>
              <a:t>Micro </a:t>
            </a:r>
            <a:r>
              <a:rPr kumimoji="0" lang="en-US" sz="2000" i="1" dirty="0">
                <a:latin typeface="Times New Roman" pitchFamily="-110" charset="0"/>
              </a:rPr>
              <a:t>Only</a:t>
            </a:r>
            <a:r>
              <a:rPr kumimoji="0" lang="en-US" sz="2000" b="0" dirty="0">
                <a:latin typeface="Times New Roman" pitchFamily="-110" charset="0"/>
              </a:rPr>
              <a:t>  </a:t>
            </a:r>
            <a:r>
              <a:rPr kumimoji="0" lang="en-US" sz="2000" dirty="0">
                <a:latin typeface="Times New Roman" pitchFamily="-110" charset="0"/>
              </a:rPr>
              <a:t>Text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</a:p>
        </p:txBody>
      </p:sp>
      <p:sp>
        <p:nvSpPr>
          <p:cNvPr id="26" name="Text Box 67"/>
          <p:cNvSpPr txBox="1">
            <a:spLocks noChangeArrowheads="1"/>
          </p:cNvSpPr>
          <p:nvPr userDrawn="1"/>
        </p:nvSpPr>
        <p:spPr bwMode="auto">
          <a:xfrm>
            <a:off x="3791353" y="3338553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5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7" name="Text Box 68"/>
          <p:cNvSpPr txBox="1">
            <a:spLocks noChangeArrowheads="1"/>
          </p:cNvSpPr>
          <p:nvPr userDrawn="1"/>
        </p:nvSpPr>
        <p:spPr bwMode="auto">
          <a:xfrm>
            <a:off x="3791353" y="3794165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5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8" name="Text Box 69"/>
          <p:cNvSpPr txBox="1">
            <a:spLocks noChangeArrowheads="1"/>
          </p:cNvSpPr>
          <p:nvPr userDrawn="1"/>
        </p:nvSpPr>
        <p:spPr bwMode="auto">
          <a:xfrm>
            <a:off x="4944062" y="3338553"/>
            <a:ext cx="13869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Chapter</a:t>
            </a:r>
            <a:r>
              <a:rPr kumimoji="0" lang="en-US" sz="2000" b="0" dirty="0" smtClean="0">
                <a:latin typeface="Times New Roman" pitchFamily="-110" charset="0"/>
              </a:rPr>
              <a:t>: 22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9" name="Text Box 70"/>
          <p:cNvSpPr txBox="1">
            <a:spLocks noChangeArrowheads="1"/>
          </p:cNvSpPr>
          <p:nvPr userDrawn="1"/>
        </p:nvSpPr>
        <p:spPr bwMode="auto">
          <a:xfrm>
            <a:off x="4944062" y="3794165"/>
            <a:ext cx="12586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 smtClean="0">
                <a:latin typeface="Times New Roman" pitchFamily="-110" charset="0"/>
              </a:rPr>
              <a:t>Chapter: 9</a:t>
            </a:r>
            <a:endParaRPr kumimoji="0" lang="en-US" sz="2000" b="0" dirty="0">
              <a:latin typeface="Times New Roman" pitchFamily="-110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685800" y="1702073"/>
            <a:ext cx="7772400" cy="2096204"/>
          </a:xfrm>
          <a:prstGeom prst="roundRect">
            <a:avLst>
              <a:gd name="adj" fmla="val 9490"/>
            </a:avLst>
          </a:prstGeom>
          <a:solidFill>
            <a:srgbClr val="515A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1649"/>
            <a:ext cx="7772400" cy="1864086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9" name="TextBox 8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23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21769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17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/>
          <p:cNvPicPr>
            <a:picLocks noChangeAspect="1"/>
          </p:cNvPicPr>
          <p:nvPr/>
        </p:nvPicPr>
        <p:blipFill>
          <a:blip r:embed="rId15"/>
          <a:srcRect t="43200"/>
          <a:stretch>
            <a:fillRect/>
          </a:stretch>
        </p:blipFill>
        <p:spPr>
          <a:xfrm>
            <a:off x="-14039" y="5906194"/>
            <a:ext cx="9172575" cy="893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Rounded Rectangle 49"/>
          <p:cNvSpPr>
            <a:spLocks/>
          </p:cNvSpPr>
          <p:nvPr/>
        </p:nvSpPr>
        <p:spPr>
          <a:xfrm>
            <a:off x="8147190" y="6637804"/>
            <a:ext cx="978648" cy="206967"/>
          </a:xfrm>
          <a:prstGeom prst="roundRect">
            <a:avLst/>
          </a:prstGeom>
          <a:solidFill>
            <a:srgbClr val="444C52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1033980" y="6677770"/>
            <a:ext cx="68580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Copyright ©</a:t>
            </a:r>
            <a:r>
              <a:rPr kumimoji="0" lang="en-US" sz="800" b="0" i="1" dirty="0" smtClean="0">
                <a:solidFill>
                  <a:schemeClr val="tx1"/>
                </a:solidFill>
                <a:latin typeface="Times New Roman" pitchFamily="-110" charset="0"/>
              </a:rPr>
              <a:t>2013 </a:t>
            </a:r>
            <a:r>
              <a:rPr kumimoji="0" lang="en-US" sz="800" b="0" i="1" dirty="0" err="1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</a:p>
        </p:txBody>
      </p:sp>
      <p:pic>
        <p:nvPicPr>
          <p:cNvPr id="8" name="Picture 7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1758" y="2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4097" y="28136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3" name="Rectangle 4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280926" y="6599443"/>
            <a:ext cx="830794" cy="26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defRPr/>
            </a:pPr>
            <a:r>
              <a:rPr lang="en-US" sz="1100" b="0" dirty="0" smtClean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First </a:t>
            </a:r>
            <a:r>
              <a:rPr lang="en-US" sz="1100" b="0" dirty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page</a:t>
            </a:r>
          </a:p>
        </p:txBody>
      </p:sp>
      <p:sp>
        <p:nvSpPr>
          <p:cNvPr id="54" name="AutoShape 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182360" y="6663891"/>
            <a:ext cx="145314" cy="156703"/>
          </a:xfrm>
          <a:prstGeom prst="leftArrow">
            <a:avLst>
              <a:gd name="adj1" fmla="val 50000"/>
              <a:gd name="adj2" fmla="val 6379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  <p:sp>
        <p:nvSpPr>
          <p:cNvPr id="55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959372" y="6663891"/>
            <a:ext cx="145314" cy="156703"/>
          </a:xfrm>
          <a:prstGeom prst="rightArrow">
            <a:avLst>
              <a:gd name="adj1" fmla="val 50000"/>
              <a:gd name="adj2" fmla="val 6380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26389" y="1200404"/>
            <a:ext cx="7634484" cy="1864086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rPr lang="en-US" dirty="0"/>
              <a:t>Price Takers and </a:t>
            </a:r>
            <a:br>
              <a:rPr lang="en-US" dirty="0"/>
            </a:br>
            <a:r>
              <a:rPr lang="en-US" dirty="0"/>
              <a:t>the Competitive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03369"/>
            <a:ext cx="8904855" cy="1133706"/>
          </a:xfrm>
        </p:spPr>
        <p:txBody>
          <a:bodyPr/>
          <a:lstStyle/>
          <a:p>
            <a:r>
              <a:rPr lang="en-US" sz="3400" dirty="0"/>
              <a:t>Profit Maximization when </a:t>
            </a:r>
            <a:br>
              <a:rPr lang="en-US" sz="3400" dirty="0"/>
            </a:br>
            <a:r>
              <a:rPr lang="en-US" sz="3400" dirty="0"/>
              <a:t>the Firm is a Price Taker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0" y="1513865"/>
            <a:ext cx="4195589" cy="42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 short run, the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firm will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expand output until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marginal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revenue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) is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just equal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marginal cost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9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will maximize the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firm’s profits (show by rectangle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P – B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19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MC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production of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the unit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adds more to revenues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than costs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 In order for the firm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to maximize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profit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it will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expand output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until </a:t>
            </a:r>
            <a:r>
              <a:rPr lang="en-US" sz="19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the unit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adds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more to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costs than revenues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profit maximizing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firm will not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produce in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this output range. It will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reduce output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until </a:t>
            </a:r>
            <a:r>
              <a:rPr lang="en-US" sz="19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4256089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7" descr="40%"/>
          <p:cNvSpPr>
            <a:spLocks noChangeAspect="1" noChangeArrowheads="1"/>
          </p:cNvSpPr>
          <p:nvPr/>
        </p:nvSpPr>
        <p:spPr bwMode="auto">
          <a:xfrm>
            <a:off x="4663949" y="2855091"/>
            <a:ext cx="2209164" cy="522709"/>
          </a:xfrm>
          <a:prstGeom prst="rect">
            <a:avLst/>
          </a:prstGeom>
          <a:pattFill prst="pct40">
            <a:fgClr>
              <a:schemeClr val="bg1"/>
            </a:fgClr>
            <a:bgClr>
              <a:srgbClr val="FFFF00"/>
            </a:bgClr>
          </a:patt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9"/>
          <p:cNvSpPr>
            <a:spLocks noChangeAspect="1" noChangeShapeType="1"/>
          </p:cNvSpPr>
          <p:nvPr/>
        </p:nvSpPr>
        <p:spPr bwMode="auto">
          <a:xfrm>
            <a:off x="4662996" y="2850325"/>
            <a:ext cx="4240212" cy="0"/>
          </a:xfrm>
          <a:prstGeom prst="line">
            <a:avLst/>
          </a:prstGeom>
          <a:noFill/>
          <a:ln w="57150">
            <a:solidFill>
              <a:srgbClr val="C8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10"/>
          <p:cNvSpPr txBox="1">
            <a:spLocks noChangeAspect="1" noChangeArrowheads="1"/>
          </p:cNvSpPr>
          <p:nvPr/>
        </p:nvSpPr>
        <p:spPr bwMode="auto">
          <a:xfrm>
            <a:off x="7647432" y="2834450"/>
            <a:ext cx="1265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i="1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b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(P = MR)</a:t>
            </a:r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14"/>
          <p:cNvSpPr txBox="1">
            <a:spLocks noChangeAspect="1" noChangeArrowheads="1"/>
          </p:cNvSpPr>
          <p:nvPr/>
        </p:nvSpPr>
        <p:spPr bwMode="auto">
          <a:xfrm>
            <a:off x="6722745" y="5438966"/>
            <a:ext cx="38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endParaRPr kumimoji="0"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Group 77"/>
          <p:cNvGrpSpPr>
            <a:grpSpLocks/>
          </p:cNvGrpSpPr>
          <p:nvPr/>
        </p:nvGrpSpPr>
        <p:grpSpPr bwMode="auto">
          <a:xfrm>
            <a:off x="4386136" y="1352995"/>
            <a:ext cx="4548188" cy="4291012"/>
            <a:chOff x="2809" y="1282"/>
            <a:chExt cx="2865" cy="2703"/>
          </a:xfrm>
        </p:grpSpPr>
        <p:sp>
          <p:nvSpPr>
            <p:cNvPr id="44" name="Text Box 11"/>
            <p:cNvSpPr txBox="1">
              <a:spLocks noChangeAspect="1" noChangeArrowheads="1"/>
            </p:cNvSpPr>
            <p:nvPr/>
          </p:nvSpPr>
          <p:spPr bwMode="auto">
            <a:xfrm>
              <a:off x="2809" y="1282"/>
              <a:ext cx="428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kumimoji="0" lang="en-US" b="0" dirty="0" smtClean="0">
                  <a:latin typeface="Times New Roman" pitchFamily="18" charset="0"/>
                  <a:cs typeface="Times New Roman" pitchFamily="18" charset="0"/>
                </a:rPr>
                <a:t>Price</a:t>
              </a:r>
              <a:endParaRPr kumimoji="0" lang="en-US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 Box 12"/>
            <p:cNvSpPr txBox="1">
              <a:spLocks noChangeAspect="1" noChangeArrowheads="1"/>
            </p:cNvSpPr>
            <p:nvPr/>
          </p:nvSpPr>
          <p:spPr bwMode="auto">
            <a:xfrm>
              <a:off x="5038" y="3770"/>
              <a:ext cx="636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kumimoji="0" lang="en-US" b="0" dirty="0">
                  <a:latin typeface="Times New Roman" pitchFamily="18" charset="0"/>
                  <a:cs typeface="Times New Roman" pitchFamily="18" charset="0"/>
                </a:rPr>
                <a:t>Output</a:t>
              </a:r>
              <a:endParaRPr kumimoji="0" lang="en-US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Line 15"/>
            <p:cNvSpPr>
              <a:spLocks noChangeAspect="1" noChangeShapeType="1"/>
            </p:cNvSpPr>
            <p:nvPr/>
          </p:nvSpPr>
          <p:spPr bwMode="auto">
            <a:xfrm>
              <a:off x="2986" y="3874"/>
              <a:ext cx="2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Line 16"/>
            <p:cNvSpPr>
              <a:spLocks noChangeAspect="1" noChangeShapeType="1"/>
            </p:cNvSpPr>
            <p:nvPr/>
          </p:nvSpPr>
          <p:spPr bwMode="auto">
            <a:xfrm>
              <a:off x="2984" y="1475"/>
              <a:ext cx="0" cy="23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8" name="Text Box 18"/>
          <p:cNvSpPr txBox="1">
            <a:spLocks noChangeAspect="1" noChangeArrowheads="1"/>
          </p:cNvSpPr>
          <p:nvPr/>
        </p:nvSpPr>
        <p:spPr bwMode="auto">
          <a:xfrm>
            <a:off x="7554717" y="2122107"/>
            <a:ext cx="6706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ATC</a:t>
            </a:r>
            <a:endParaRPr kumimoji="0"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Freeform 19"/>
          <p:cNvSpPr>
            <a:spLocks/>
          </p:cNvSpPr>
          <p:nvPr/>
        </p:nvSpPr>
        <p:spPr bwMode="auto">
          <a:xfrm>
            <a:off x="4761357" y="2453450"/>
            <a:ext cx="2984500" cy="11811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36" y="432"/>
              </a:cxn>
              <a:cxn ang="0">
                <a:pos x="768" y="672"/>
              </a:cxn>
              <a:cxn ang="0">
                <a:pos x="1152" y="720"/>
              </a:cxn>
              <a:cxn ang="0">
                <a:pos x="1536" y="528"/>
              </a:cxn>
              <a:cxn ang="0">
                <a:pos x="2016" y="0"/>
              </a:cxn>
            </a:cxnLst>
            <a:rect l="0" t="0" r="r" b="b"/>
            <a:pathLst>
              <a:path w="2016" h="744">
                <a:moveTo>
                  <a:pt x="0" y="144"/>
                </a:moveTo>
                <a:cubicBezTo>
                  <a:pt x="104" y="244"/>
                  <a:pt x="208" y="344"/>
                  <a:pt x="336" y="432"/>
                </a:cubicBezTo>
                <a:cubicBezTo>
                  <a:pt x="464" y="520"/>
                  <a:pt x="632" y="624"/>
                  <a:pt x="768" y="672"/>
                </a:cubicBezTo>
                <a:cubicBezTo>
                  <a:pt x="904" y="720"/>
                  <a:pt x="1024" y="744"/>
                  <a:pt x="1152" y="720"/>
                </a:cubicBezTo>
                <a:cubicBezTo>
                  <a:pt x="1280" y="696"/>
                  <a:pt x="1392" y="648"/>
                  <a:pt x="1536" y="528"/>
                </a:cubicBezTo>
                <a:cubicBezTo>
                  <a:pt x="1680" y="408"/>
                  <a:pt x="1936" y="88"/>
                  <a:pt x="2016" y="0"/>
                </a:cubicBez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Freeform 21"/>
          <p:cNvSpPr>
            <a:spLocks/>
          </p:cNvSpPr>
          <p:nvPr/>
        </p:nvSpPr>
        <p:spPr bwMode="auto">
          <a:xfrm>
            <a:off x="4782439" y="1745424"/>
            <a:ext cx="2479676" cy="2308225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144" y="1488"/>
              </a:cxn>
              <a:cxn ang="0">
                <a:pos x="432" y="1632"/>
              </a:cxn>
              <a:cxn ang="0">
                <a:pos x="720" y="1632"/>
              </a:cxn>
              <a:cxn ang="0">
                <a:pos x="1008" y="1440"/>
              </a:cxn>
              <a:cxn ang="0">
                <a:pos x="1296" y="1008"/>
              </a:cxn>
              <a:cxn ang="0">
                <a:pos x="1632" y="0"/>
              </a:cxn>
            </a:cxnLst>
            <a:rect l="0" t="0" r="r" b="b"/>
            <a:pathLst>
              <a:path w="1632" h="1664">
                <a:moveTo>
                  <a:pt x="0" y="1296"/>
                </a:moveTo>
                <a:cubicBezTo>
                  <a:pt x="36" y="1364"/>
                  <a:pt x="72" y="1432"/>
                  <a:pt x="144" y="1488"/>
                </a:cubicBezTo>
                <a:cubicBezTo>
                  <a:pt x="216" y="1544"/>
                  <a:pt x="336" y="1608"/>
                  <a:pt x="432" y="1632"/>
                </a:cubicBezTo>
                <a:cubicBezTo>
                  <a:pt x="528" y="1656"/>
                  <a:pt x="624" y="1664"/>
                  <a:pt x="720" y="1632"/>
                </a:cubicBezTo>
                <a:cubicBezTo>
                  <a:pt x="816" y="1600"/>
                  <a:pt x="912" y="1544"/>
                  <a:pt x="1008" y="1440"/>
                </a:cubicBezTo>
                <a:cubicBezTo>
                  <a:pt x="1104" y="1336"/>
                  <a:pt x="1192" y="1248"/>
                  <a:pt x="1296" y="1008"/>
                </a:cubicBezTo>
                <a:cubicBezTo>
                  <a:pt x="1400" y="768"/>
                  <a:pt x="1516" y="384"/>
                  <a:pt x="1632" y="0"/>
                </a:cubicBezTo>
              </a:path>
            </a:pathLst>
          </a:custGeom>
          <a:noFill/>
          <a:ln w="57150" cap="flat" cmpd="sng">
            <a:solidFill>
              <a:srgbClr val="2D5AB3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22"/>
          <p:cNvSpPr txBox="1">
            <a:spLocks noChangeAspect="1" noChangeArrowheads="1"/>
          </p:cNvSpPr>
          <p:nvPr/>
        </p:nvSpPr>
        <p:spPr bwMode="auto">
          <a:xfrm>
            <a:off x="7061235" y="1442911"/>
            <a:ext cx="5838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2000" b="1" i="1" dirty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endParaRPr kumimoji="0" lang="en-US" sz="2000" b="1" dirty="0">
              <a:solidFill>
                <a:srgbClr val="2D5A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Line 23"/>
          <p:cNvSpPr>
            <a:spLocks noChangeShapeType="1"/>
          </p:cNvSpPr>
          <p:nvPr/>
        </p:nvSpPr>
        <p:spPr bwMode="auto">
          <a:xfrm>
            <a:off x="6863207" y="2856676"/>
            <a:ext cx="0" cy="2616676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4" name="Group 82"/>
          <p:cNvGrpSpPr>
            <a:grpSpLocks/>
          </p:cNvGrpSpPr>
          <p:nvPr/>
        </p:nvGrpSpPr>
        <p:grpSpPr bwMode="auto">
          <a:xfrm>
            <a:off x="4748657" y="2229612"/>
            <a:ext cx="1146175" cy="935038"/>
            <a:chOff x="2974" y="1469"/>
            <a:chExt cx="722" cy="589"/>
          </a:xfrm>
        </p:grpSpPr>
        <p:sp>
          <p:nvSpPr>
            <p:cNvPr id="59" name="Line 27"/>
            <p:cNvSpPr>
              <a:spLocks noChangeShapeType="1"/>
            </p:cNvSpPr>
            <p:nvPr/>
          </p:nvSpPr>
          <p:spPr bwMode="auto">
            <a:xfrm>
              <a:off x="3286" y="1635"/>
              <a:ext cx="410" cy="42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oval" w="med" len="med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3024" y="1470"/>
              <a:ext cx="480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Rectangle 26" descr="Parchment"/>
            <p:cNvSpPr>
              <a:spLocks noChangeAspect="1" noChangeArrowheads="1"/>
            </p:cNvSpPr>
            <p:nvPr/>
          </p:nvSpPr>
          <p:spPr bwMode="auto">
            <a:xfrm>
              <a:off x="2974" y="1469"/>
              <a:ext cx="581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</a:pPr>
              <a:r>
                <a:rPr kumimoji="0" lang="en-US" b="0" dirty="0">
                  <a:latin typeface="Times New Roman" pitchFamily="18" charset="0"/>
                  <a:cs typeface="Times New Roman" pitchFamily="18" charset="0"/>
                </a:rPr>
                <a:t>Profit</a:t>
              </a:r>
            </a:p>
          </p:txBody>
        </p:sp>
      </p:grpSp>
      <p:grpSp>
        <p:nvGrpSpPr>
          <p:cNvPr id="60" name="Group 50"/>
          <p:cNvGrpSpPr>
            <a:grpSpLocks/>
          </p:cNvGrpSpPr>
          <p:nvPr/>
        </p:nvGrpSpPr>
        <p:grpSpPr bwMode="auto">
          <a:xfrm>
            <a:off x="6856857" y="3272604"/>
            <a:ext cx="377825" cy="369888"/>
            <a:chOff x="4302" y="2084"/>
            <a:chExt cx="238" cy="233"/>
          </a:xfrm>
        </p:grpSpPr>
        <p:sp>
          <p:nvSpPr>
            <p:cNvPr id="69" name="Text Box 33"/>
            <p:cNvSpPr txBox="1">
              <a:spLocks noChangeAspect="1" noChangeArrowheads="1"/>
            </p:cNvSpPr>
            <p:nvPr/>
          </p:nvSpPr>
          <p:spPr bwMode="auto">
            <a:xfrm>
              <a:off x="4329" y="2084"/>
              <a:ext cx="21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80" name="Oval 34"/>
            <p:cNvSpPr>
              <a:spLocks noChangeArrowheads="1"/>
            </p:cNvSpPr>
            <p:nvPr/>
          </p:nvSpPr>
          <p:spPr bwMode="auto">
            <a:xfrm flipH="1">
              <a:off x="4302" y="2128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3" name="Group 48"/>
          <p:cNvGrpSpPr>
            <a:grpSpLocks/>
          </p:cNvGrpSpPr>
          <p:nvPr/>
        </p:nvGrpSpPr>
        <p:grpSpPr bwMode="auto">
          <a:xfrm>
            <a:off x="4313427" y="3163066"/>
            <a:ext cx="400050" cy="369888"/>
            <a:chOff x="2648" y="2015"/>
            <a:chExt cx="252" cy="233"/>
          </a:xfrm>
        </p:grpSpPr>
        <p:sp>
          <p:nvSpPr>
            <p:cNvPr id="86" name="Text Box 36"/>
            <p:cNvSpPr txBox="1">
              <a:spLocks noChangeAspect="1" noChangeArrowheads="1"/>
            </p:cNvSpPr>
            <p:nvPr/>
          </p:nvSpPr>
          <p:spPr bwMode="auto">
            <a:xfrm>
              <a:off x="2648" y="2015"/>
              <a:ext cx="21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94" name="Oval 37"/>
            <p:cNvSpPr>
              <a:spLocks noChangeArrowheads="1"/>
            </p:cNvSpPr>
            <p:nvPr/>
          </p:nvSpPr>
          <p:spPr bwMode="auto">
            <a:xfrm flipH="1">
              <a:off x="2842" y="211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5" name="Group 49"/>
          <p:cNvGrpSpPr>
            <a:grpSpLocks/>
          </p:cNvGrpSpPr>
          <p:nvPr/>
        </p:nvGrpSpPr>
        <p:grpSpPr bwMode="auto">
          <a:xfrm>
            <a:off x="4292029" y="2655066"/>
            <a:ext cx="404812" cy="369888"/>
            <a:chOff x="2623" y="1695"/>
            <a:chExt cx="255" cy="233"/>
          </a:xfrm>
        </p:grpSpPr>
        <p:sp>
          <p:nvSpPr>
            <p:cNvPr id="96" name="Text Box 39"/>
            <p:cNvSpPr txBox="1">
              <a:spLocks noChangeAspect="1" noChangeArrowheads="1"/>
            </p:cNvSpPr>
            <p:nvPr/>
          </p:nvSpPr>
          <p:spPr bwMode="auto">
            <a:xfrm>
              <a:off x="2623" y="1695"/>
              <a:ext cx="21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P</a:t>
              </a:r>
            </a:p>
          </p:txBody>
        </p:sp>
        <p:sp>
          <p:nvSpPr>
            <p:cNvPr id="97" name="Oval 40"/>
            <p:cNvSpPr>
              <a:spLocks noChangeArrowheads="1"/>
            </p:cNvSpPr>
            <p:nvPr/>
          </p:nvSpPr>
          <p:spPr bwMode="auto">
            <a:xfrm flipH="1">
              <a:off x="2820" y="179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9" name="Oval 31"/>
          <p:cNvSpPr>
            <a:spLocks noChangeAspect="1" noChangeArrowheads="1"/>
          </p:cNvSpPr>
          <p:nvPr/>
        </p:nvSpPr>
        <p:spPr bwMode="auto">
          <a:xfrm flipH="1">
            <a:off x="6818757" y="2783650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 Box 41"/>
          <p:cNvSpPr txBox="1">
            <a:spLocks noChangeAspect="1" noChangeArrowheads="1"/>
          </p:cNvSpPr>
          <p:nvPr/>
        </p:nvSpPr>
        <p:spPr bwMode="auto">
          <a:xfrm>
            <a:off x="6936232" y="2502662"/>
            <a:ext cx="444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grpSp>
        <p:nvGrpSpPr>
          <p:cNvPr id="101" name="Group 85"/>
          <p:cNvGrpSpPr>
            <a:grpSpLocks/>
          </p:cNvGrpSpPr>
          <p:nvPr/>
        </p:nvGrpSpPr>
        <p:grpSpPr bwMode="auto">
          <a:xfrm>
            <a:off x="5275707" y="4186680"/>
            <a:ext cx="1524000" cy="1069975"/>
            <a:chOff x="3306" y="2817"/>
            <a:chExt cx="960" cy="674"/>
          </a:xfrm>
        </p:grpSpPr>
        <p:sp>
          <p:nvSpPr>
            <p:cNvPr id="102" name="Text Box 44"/>
            <p:cNvSpPr txBox="1">
              <a:spLocks noChangeArrowheads="1"/>
            </p:cNvSpPr>
            <p:nvPr/>
          </p:nvSpPr>
          <p:spPr bwMode="auto">
            <a:xfrm>
              <a:off x="3307" y="3258"/>
              <a:ext cx="713" cy="23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0" i="1" dirty="0">
                  <a:latin typeface="Times New Roman" pitchFamily="18" charset="0"/>
                  <a:cs typeface="Times New Roman" pitchFamily="18" charset="0"/>
                </a:rPr>
                <a:t>increase </a:t>
              </a:r>
              <a:r>
                <a:rPr kumimoji="0" lang="en-US" i="1" dirty="0">
                  <a:latin typeface="Times New Roman" pitchFamily="18" charset="0"/>
                  <a:cs typeface="Times New Roman" pitchFamily="18" charset="0"/>
                </a:rPr>
                <a:t>q</a:t>
              </a:r>
              <a:endParaRPr kumimoji="0" lang="en-US" b="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AutoShape 43"/>
            <p:cNvSpPr>
              <a:spLocks noChangeArrowheads="1"/>
            </p:cNvSpPr>
            <p:nvPr/>
          </p:nvSpPr>
          <p:spPr bwMode="auto">
            <a:xfrm>
              <a:off x="3306" y="2817"/>
              <a:ext cx="960" cy="453"/>
            </a:xfrm>
            <a:prstGeom prst="rightArrow">
              <a:avLst>
                <a:gd name="adj1" fmla="val 55417"/>
                <a:gd name="adj2" fmla="val 71298"/>
              </a:avLst>
            </a:prstGeom>
            <a:solidFill>
              <a:srgbClr val="FFFF95"/>
            </a:solidFill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Text Box 54"/>
            <p:cNvSpPr txBox="1">
              <a:spLocks noChangeArrowheads="1"/>
            </p:cNvSpPr>
            <p:nvPr/>
          </p:nvSpPr>
          <p:spPr bwMode="auto">
            <a:xfrm>
              <a:off x="3332" y="2907"/>
              <a:ext cx="645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latin typeface="Times New Roman" pitchFamily="18" charset="0"/>
                  <a:cs typeface="Times New Roman" pitchFamily="18" charset="0"/>
                </a:rPr>
                <a:t>P &gt; </a:t>
              </a:r>
              <a:r>
                <a:rPr kumimoji="0" lang="en-US" sz="2000" b="1" i="1" dirty="0">
                  <a:solidFill>
                    <a:srgbClr val="264D9A"/>
                  </a:solidFill>
                  <a:latin typeface="Times New Roman" pitchFamily="18" charset="0"/>
                  <a:cs typeface="Times New Roman" pitchFamily="18" charset="0"/>
                </a:rPr>
                <a:t>MC</a:t>
              </a:r>
            </a:p>
          </p:txBody>
        </p:sp>
      </p:grpSp>
      <p:grpSp>
        <p:nvGrpSpPr>
          <p:cNvPr id="105" name="Group 86"/>
          <p:cNvGrpSpPr>
            <a:grpSpLocks/>
          </p:cNvGrpSpPr>
          <p:nvPr/>
        </p:nvGrpSpPr>
        <p:grpSpPr bwMode="auto">
          <a:xfrm>
            <a:off x="6933055" y="4196205"/>
            <a:ext cx="1530350" cy="1069975"/>
            <a:chOff x="4362" y="2817"/>
            <a:chExt cx="964" cy="674"/>
          </a:xfrm>
        </p:grpSpPr>
        <p:sp>
          <p:nvSpPr>
            <p:cNvPr id="106" name="Text Box 47"/>
            <p:cNvSpPr txBox="1">
              <a:spLocks noChangeArrowheads="1"/>
            </p:cNvSpPr>
            <p:nvPr/>
          </p:nvSpPr>
          <p:spPr bwMode="auto">
            <a:xfrm>
              <a:off x="4506" y="3258"/>
              <a:ext cx="737" cy="23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0" i="1">
                  <a:latin typeface="Times New Roman" pitchFamily="18" charset="0"/>
                  <a:cs typeface="Times New Roman" pitchFamily="18" charset="0"/>
                </a:rPr>
                <a:t>decrease </a:t>
              </a:r>
              <a:r>
                <a:rPr kumimoji="0" lang="en-US" i="1">
                  <a:latin typeface="Times New Roman" pitchFamily="18" charset="0"/>
                  <a:cs typeface="Times New Roman" pitchFamily="18" charset="0"/>
                </a:rPr>
                <a:t>q</a:t>
              </a:r>
              <a:endParaRPr kumimoji="0" lang="en-US" b="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AutoShape 56"/>
            <p:cNvSpPr>
              <a:spLocks noChangeArrowheads="1"/>
            </p:cNvSpPr>
            <p:nvPr/>
          </p:nvSpPr>
          <p:spPr bwMode="auto">
            <a:xfrm flipH="1">
              <a:off x="4362" y="2817"/>
              <a:ext cx="960" cy="453"/>
            </a:xfrm>
            <a:prstGeom prst="rightArrow">
              <a:avLst>
                <a:gd name="adj1" fmla="val 55417"/>
                <a:gd name="adj2" fmla="val 71298"/>
              </a:avLst>
            </a:prstGeom>
            <a:solidFill>
              <a:srgbClr val="FFFF95"/>
            </a:solidFill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Text Box 55"/>
            <p:cNvSpPr txBox="1">
              <a:spLocks noChangeArrowheads="1"/>
            </p:cNvSpPr>
            <p:nvPr/>
          </p:nvSpPr>
          <p:spPr bwMode="auto">
            <a:xfrm>
              <a:off x="4681" y="2919"/>
              <a:ext cx="645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latin typeface="Times New Roman" pitchFamily="18" charset="0"/>
                  <a:cs typeface="Times New Roman" pitchFamily="18" charset="0"/>
                </a:rPr>
                <a:t>P &lt; </a:t>
              </a:r>
              <a:r>
                <a:rPr kumimoji="0" lang="en-US" sz="2000" b="1" i="1" dirty="0">
                  <a:solidFill>
                    <a:srgbClr val="264D9A"/>
                  </a:solidFill>
                  <a:latin typeface="Times New Roman" pitchFamily="18" charset="0"/>
                  <a:cs typeface="Times New Roman" pitchFamily="18" charset="0"/>
                </a:rPr>
                <a:t>MC</a:t>
              </a:r>
            </a:p>
          </p:txBody>
        </p:sp>
      </p:grpSp>
      <p:grpSp>
        <p:nvGrpSpPr>
          <p:cNvPr id="109" name="Group 84"/>
          <p:cNvGrpSpPr>
            <a:grpSpLocks/>
          </p:cNvGrpSpPr>
          <p:nvPr/>
        </p:nvGrpSpPr>
        <p:grpSpPr bwMode="auto">
          <a:xfrm>
            <a:off x="5520182" y="1640650"/>
            <a:ext cx="1285875" cy="1104900"/>
            <a:chOff x="3460" y="1098"/>
            <a:chExt cx="810" cy="696"/>
          </a:xfrm>
        </p:grpSpPr>
        <p:sp>
          <p:nvSpPr>
            <p:cNvPr id="110" name="Freeform 30"/>
            <p:cNvSpPr>
              <a:spLocks/>
            </p:cNvSpPr>
            <p:nvPr/>
          </p:nvSpPr>
          <p:spPr bwMode="auto">
            <a:xfrm>
              <a:off x="3790" y="1314"/>
              <a:ext cx="480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8" y="240"/>
                </a:cxn>
                <a:cxn ang="0">
                  <a:pos x="336" y="432"/>
                </a:cxn>
                <a:cxn ang="0">
                  <a:pos x="480" y="480"/>
                </a:cxn>
              </a:cxnLst>
              <a:rect l="0" t="0" r="r" b="b"/>
              <a:pathLst>
                <a:path w="480" h="480">
                  <a:moveTo>
                    <a:pt x="48" y="0"/>
                  </a:moveTo>
                  <a:cubicBezTo>
                    <a:pt x="24" y="84"/>
                    <a:pt x="0" y="168"/>
                    <a:pt x="48" y="240"/>
                  </a:cubicBezTo>
                  <a:cubicBezTo>
                    <a:pt x="96" y="312"/>
                    <a:pt x="264" y="392"/>
                    <a:pt x="336" y="432"/>
                  </a:cubicBezTo>
                  <a:cubicBezTo>
                    <a:pt x="408" y="472"/>
                    <a:pt x="444" y="476"/>
                    <a:pt x="480" y="480"/>
                  </a:cubicBezTo>
                </a:path>
              </a:pathLst>
            </a:custGeom>
            <a:noFill/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63500" dist="35921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11" name="Group 83"/>
            <p:cNvGrpSpPr>
              <a:grpSpLocks/>
            </p:cNvGrpSpPr>
            <p:nvPr/>
          </p:nvGrpSpPr>
          <p:grpSpPr bwMode="auto">
            <a:xfrm>
              <a:off x="3460" y="1098"/>
              <a:ext cx="768" cy="288"/>
              <a:chOff x="3478" y="1050"/>
              <a:chExt cx="768" cy="288"/>
            </a:xfrm>
          </p:grpSpPr>
          <p:sp>
            <p:nvSpPr>
              <p:cNvPr id="112" name="Rectangle 53"/>
              <p:cNvSpPr>
                <a:spLocks noChangeArrowheads="1"/>
              </p:cNvSpPr>
              <p:nvPr/>
            </p:nvSpPr>
            <p:spPr bwMode="auto">
              <a:xfrm>
                <a:off x="3534" y="1091"/>
                <a:ext cx="666" cy="211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3" name="Rectangle 29" descr="Parchment"/>
              <p:cNvSpPr>
                <a:spLocks noChangeArrowheads="1"/>
              </p:cNvSpPr>
              <p:nvPr/>
            </p:nvSpPr>
            <p:spPr bwMode="auto">
              <a:xfrm>
                <a:off x="3478" y="1050"/>
                <a:ext cx="768" cy="288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b="1" i="1" dirty="0" smtClean="0">
                    <a:latin typeface="Times New Roman" pitchFamily="18" charset="0"/>
                    <a:cs typeface="Times New Roman" pitchFamily="18" charset="0"/>
                  </a:rPr>
                  <a:t>MR</a:t>
                </a:r>
                <a:r>
                  <a:rPr kumimoji="0" lang="en-US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kumimoji="0" lang="en-US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b="1" i="1" dirty="0">
                    <a:solidFill>
                      <a:srgbClr val="264D9A"/>
                    </a:solidFill>
                    <a:latin typeface="Times New Roman" pitchFamily="18" charset="0"/>
                    <a:cs typeface="Times New Roman" pitchFamily="18" charset="0"/>
                  </a:rPr>
                  <a:t>MC</a:t>
                </a:r>
                <a:endParaRPr kumimoji="0" lang="en-US" b="1" dirty="0">
                  <a:solidFill>
                    <a:srgbClr val="264D9A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371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39" grpId="0" animBg="1"/>
      <p:bldP spid="42" grpId="0" autoUpdateAnimBg="0"/>
      <p:bldP spid="53" grpId="0" animBg="1"/>
      <p:bldP spid="99" grpId="0" animBg="1"/>
      <p:bldP spid="1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54825" y="876877"/>
            <a:ext cx="4253918" cy="88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An alternative way of viewing the profit maximization problem focuses on </a:t>
            </a:r>
            <a:r>
              <a:rPr lang="en-US" sz="1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total revenue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) &amp; </a:t>
            </a:r>
            <a:r>
              <a:rPr lang="en-US" sz="19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 cost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9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126" name="Text Box 10"/>
          <p:cNvSpPr txBox="1">
            <a:spLocks noChangeArrowheads="1"/>
          </p:cNvSpPr>
          <p:nvPr/>
        </p:nvSpPr>
        <p:spPr bwMode="auto">
          <a:xfrm>
            <a:off x="51777" y="1715077"/>
            <a:ext cx="4253918" cy="61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At low levels of output </a:t>
            </a:r>
            <a:r>
              <a:rPr lang="en-US" sz="19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and, hence, profits are negative. </a:t>
            </a:r>
          </a:p>
        </p:txBody>
      </p:sp>
      <p:sp>
        <p:nvSpPr>
          <p:cNvPr id="127" name="Rectangle 3"/>
          <p:cNvSpPr>
            <a:spLocks noChangeArrowheads="1"/>
          </p:cNvSpPr>
          <p:nvPr/>
        </p:nvSpPr>
        <p:spPr bwMode="auto">
          <a:xfrm>
            <a:off x="102880" y="2848420"/>
            <a:ext cx="4019915" cy="38502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Line 7"/>
          <p:cNvSpPr>
            <a:spLocks noChangeShapeType="1"/>
          </p:cNvSpPr>
          <p:nvPr/>
        </p:nvSpPr>
        <p:spPr bwMode="auto">
          <a:xfrm>
            <a:off x="198955" y="3538030"/>
            <a:ext cx="377452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3087563" y="3049588"/>
            <a:ext cx="914033" cy="486287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Profit</a:t>
            </a:r>
            <a:b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TR-TC</a:t>
            </a:r>
            <a: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 Box 9"/>
          <p:cNvSpPr txBox="1">
            <a:spLocks noChangeArrowheads="1"/>
          </p:cNvSpPr>
          <p:nvPr/>
        </p:nvSpPr>
        <p:spPr bwMode="auto">
          <a:xfrm>
            <a:off x="2269230" y="2848420"/>
            <a:ext cx="600228" cy="68326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b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b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1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 Box 10"/>
          <p:cNvSpPr txBox="1">
            <a:spLocks noChangeArrowheads="1"/>
          </p:cNvSpPr>
          <p:nvPr/>
        </p:nvSpPr>
        <p:spPr bwMode="auto">
          <a:xfrm>
            <a:off x="1186504" y="2897188"/>
            <a:ext cx="880369" cy="63094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kumimoji="0"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br>
              <a:rPr kumimoji="0"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Revenue</a:t>
            </a:r>
            <a:r>
              <a:rPr kumimoji="0" lang="en-US" sz="18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8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8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kumimoji="0" lang="en-US" sz="18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18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 Box 11"/>
          <p:cNvSpPr txBox="1">
            <a:spLocks noChangeArrowheads="1"/>
          </p:cNvSpPr>
          <p:nvPr/>
        </p:nvSpPr>
        <p:spPr bwMode="auto">
          <a:xfrm>
            <a:off x="280075" y="3225673"/>
            <a:ext cx="755335" cy="2893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endParaRPr kumimoji="0" lang="en-US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Total Revenue / Total Cost Approach</a:t>
            </a:r>
          </a:p>
        </p:txBody>
      </p:sp>
      <p:sp>
        <p:nvSpPr>
          <p:cNvPr id="3" name="Rectangle 2"/>
          <p:cNvSpPr/>
          <p:nvPr/>
        </p:nvSpPr>
        <p:spPr>
          <a:xfrm>
            <a:off x="155328" y="2187781"/>
            <a:ext cx="429551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                                    Profits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are largest where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difference is maximized. </a:t>
            </a:r>
          </a:p>
        </p:txBody>
      </p:sp>
      <p:sp>
        <p:nvSpPr>
          <p:cNvPr id="136" name="Rectangle 159"/>
          <p:cNvSpPr>
            <a:spLocks noChangeArrowheads="1"/>
          </p:cNvSpPr>
          <p:nvPr/>
        </p:nvSpPr>
        <p:spPr bwMode="auto">
          <a:xfrm>
            <a:off x="164540" y="2023936"/>
            <a:ext cx="4137001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                                            After some point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1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kumimoji="0" lang="en-US" sz="1900" b="0" dirty="0">
                <a:solidFill>
                  <a:srgbClr val="E925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may exceed </a:t>
            </a:r>
            <a:r>
              <a:rPr kumimoji="0" lang="en-US" sz="19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r>
              <a:rPr kumimoji="0" lang="en-US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kumimoji="0" lang="en-US" sz="19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 Box 36"/>
          <p:cNvSpPr txBox="1">
            <a:spLocks noChangeArrowheads="1"/>
          </p:cNvSpPr>
          <p:nvPr/>
        </p:nvSpPr>
        <p:spPr bwMode="auto">
          <a:xfrm>
            <a:off x="439166" y="353199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0</a:t>
            </a:r>
          </a:p>
        </p:txBody>
      </p:sp>
      <p:sp>
        <p:nvSpPr>
          <p:cNvPr id="138" name="Text Box 37"/>
          <p:cNvSpPr txBox="1">
            <a:spLocks noChangeArrowheads="1"/>
          </p:cNvSpPr>
          <p:nvPr/>
        </p:nvSpPr>
        <p:spPr bwMode="auto">
          <a:xfrm>
            <a:off x="445516" y="3827272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2</a:t>
            </a:r>
          </a:p>
        </p:txBody>
      </p:sp>
      <p:sp>
        <p:nvSpPr>
          <p:cNvPr id="139" name="Text Box 38"/>
          <p:cNvSpPr txBox="1">
            <a:spLocks noChangeArrowheads="1"/>
          </p:cNvSpPr>
          <p:nvPr/>
        </p:nvSpPr>
        <p:spPr bwMode="auto">
          <a:xfrm>
            <a:off x="445516" y="448449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8</a:t>
            </a:r>
          </a:p>
        </p:txBody>
      </p:sp>
      <p:sp>
        <p:nvSpPr>
          <p:cNvPr id="140" name="Text Box 39"/>
          <p:cNvSpPr txBox="1">
            <a:spLocks noChangeArrowheads="1"/>
          </p:cNvSpPr>
          <p:nvPr/>
        </p:nvSpPr>
        <p:spPr bwMode="auto">
          <a:xfrm>
            <a:off x="318516" y="4730560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10</a:t>
            </a:r>
          </a:p>
        </p:txBody>
      </p:sp>
      <p:sp>
        <p:nvSpPr>
          <p:cNvPr id="141" name="Text Box 40"/>
          <p:cNvSpPr txBox="1">
            <a:spLocks noChangeArrowheads="1"/>
          </p:cNvSpPr>
          <p:nvPr/>
        </p:nvSpPr>
        <p:spPr bwMode="auto">
          <a:xfrm>
            <a:off x="324866" y="4998847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12</a:t>
            </a:r>
          </a:p>
        </p:txBody>
      </p:sp>
      <p:sp>
        <p:nvSpPr>
          <p:cNvPr id="142" name="Text Box 41"/>
          <p:cNvSpPr txBox="1">
            <a:spLocks noChangeArrowheads="1"/>
          </p:cNvSpPr>
          <p:nvPr/>
        </p:nvSpPr>
        <p:spPr bwMode="auto">
          <a:xfrm>
            <a:off x="318516" y="5256022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14</a:t>
            </a:r>
          </a:p>
        </p:txBody>
      </p:sp>
      <p:sp>
        <p:nvSpPr>
          <p:cNvPr id="143" name="Text Box 42"/>
          <p:cNvSpPr txBox="1">
            <a:spLocks noChangeArrowheads="1"/>
          </p:cNvSpPr>
          <p:nvPr/>
        </p:nvSpPr>
        <p:spPr bwMode="auto">
          <a:xfrm>
            <a:off x="324866" y="5532247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15</a:t>
            </a:r>
          </a:p>
        </p:txBody>
      </p:sp>
      <p:sp>
        <p:nvSpPr>
          <p:cNvPr id="144" name="Text Box 43"/>
          <p:cNvSpPr txBox="1">
            <a:spLocks noChangeArrowheads="1"/>
          </p:cNvSpPr>
          <p:nvPr/>
        </p:nvSpPr>
        <p:spPr bwMode="auto">
          <a:xfrm>
            <a:off x="324866" y="5821172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16</a:t>
            </a:r>
          </a:p>
        </p:txBody>
      </p:sp>
      <p:sp>
        <p:nvSpPr>
          <p:cNvPr id="145" name="Text Box 44"/>
          <p:cNvSpPr txBox="1">
            <a:spLocks noChangeArrowheads="1"/>
          </p:cNvSpPr>
          <p:nvPr/>
        </p:nvSpPr>
        <p:spPr bwMode="auto">
          <a:xfrm>
            <a:off x="315341" y="6089460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18</a:t>
            </a:r>
          </a:p>
        </p:txBody>
      </p:sp>
      <p:sp>
        <p:nvSpPr>
          <p:cNvPr id="153" name="Text Box 45"/>
          <p:cNvSpPr txBox="1">
            <a:spLocks noChangeArrowheads="1"/>
          </p:cNvSpPr>
          <p:nvPr/>
        </p:nvSpPr>
        <p:spPr bwMode="auto">
          <a:xfrm>
            <a:off x="321691" y="6338697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20</a:t>
            </a:r>
          </a:p>
        </p:txBody>
      </p:sp>
      <p:sp>
        <p:nvSpPr>
          <p:cNvPr id="154" name="Text Box 46"/>
          <p:cNvSpPr txBox="1">
            <a:spLocks noChangeArrowheads="1"/>
          </p:cNvSpPr>
          <p:nvPr/>
        </p:nvSpPr>
        <p:spPr bwMode="auto">
          <a:xfrm>
            <a:off x="1497203" y="3538347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55" name="Text Box 47"/>
          <p:cNvSpPr txBox="1">
            <a:spLocks noChangeArrowheads="1"/>
          </p:cNvSpPr>
          <p:nvPr/>
        </p:nvSpPr>
        <p:spPr bwMode="auto">
          <a:xfrm>
            <a:off x="1373378" y="3824097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56" name="Text Box 48"/>
          <p:cNvSpPr txBox="1">
            <a:spLocks noChangeArrowheads="1"/>
          </p:cNvSpPr>
          <p:nvPr/>
        </p:nvSpPr>
        <p:spPr bwMode="auto">
          <a:xfrm>
            <a:off x="1373378" y="4481322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157" name="Text Box 49"/>
          <p:cNvSpPr txBox="1">
            <a:spLocks noChangeArrowheads="1"/>
          </p:cNvSpPr>
          <p:nvPr/>
        </p:nvSpPr>
        <p:spPr bwMode="auto">
          <a:xfrm>
            <a:off x="1373378" y="4733735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158" name="Text Box 50"/>
          <p:cNvSpPr txBox="1">
            <a:spLocks noChangeArrowheads="1"/>
          </p:cNvSpPr>
          <p:nvPr/>
        </p:nvSpPr>
        <p:spPr bwMode="auto">
          <a:xfrm>
            <a:off x="2178177" y="3527235"/>
            <a:ext cx="901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25.00</a:t>
            </a:r>
          </a:p>
        </p:txBody>
      </p:sp>
      <p:sp>
        <p:nvSpPr>
          <p:cNvPr id="160" name="Text Box 51"/>
          <p:cNvSpPr txBox="1">
            <a:spLocks noChangeArrowheads="1"/>
          </p:cNvSpPr>
          <p:nvPr/>
        </p:nvSpPr>
        <p:spPr bwMode="auto">
          <a:xfrm>
            <a:off x="2168652" y="3822510"/>
            <a:ext cx="831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33.75</a:t>
            </a:r>
          </a:p>
        </p:txBody>
      </p:sp>
      <p:sp>
        <p:nvSpPr>
          <p:cNvPr id="164" name="Text Box 52"/>
          <p:cNvSpPr txBox="1">
            <a:spLocks noChangeArrowheads="1"/>
          </p:cNvSpPr>
          <p:nvPr/>
        </p:nvSpPr>
        <p:spPr bwMode="auto">
          <a:xfrm>
            <a:off x="2101977" y="4482910"/>
            <a:ext cx="831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48.00</a:t>
            </a:r>
          </a:p>
        </p:txBody>
      </p:sp>
      <p:sp>
        <p:nvSpPr>
          <p:cNvPr id="165" name="Text Box 53"/>
          <p:cNvSpPr txBox="1">
            <a:spLocks noChangeArrowheads="1"/>
          </p:cNvSpPr>
          <p:nvPr/>
        </p:nvSpPr>
        <p:spPr bwMode="auto">
          <a:xfrm>
            <a:off x="2181352" y="4741672"/>
            <a:ext cx="793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50.25</a:t>
            </a:r>
          </a:p>
        </p:txBody>
      </p:sp>
      <p:sp>
        <p:nvSpPr>
          <p:cNvPr id="166" name="Text Box 54"/>
          <p:cNvSpPr txBox="1">
            <a:spLocks noChangeArrowheads="1"/>
          </p:cNvSpPr>
          <p:nvPr/>
        </p:nvSpPr>
        <p:spPr bwMode="auto">
          <a:xfrm>
            <a:off x="3031617" y="3527235"/>
            <a:ext cx="933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- 25.00</a:t>
            </a:r>
          </a:p>
        </p:txBody>
      </p:sp>
      <p:sp>
        <p:nvSpPr>
          <p:cNvPr id="167" name="Text Box 55"/>
          <p:cNvSpPr txBox="1">
            <a:spLocks noChangeArrowheads="1"/>
          </p:cNvSpPr>
          <p:nvPr/>
        </p:nvSpPr>
        <p:spPr bwMode="auto">
          <a:xfrm>
            <a:off x="3047492" y="382251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- 23.75</a:t>
            </a:r>
          </a:p>
        </p:txBody>
      </p:sp>
      <p:sp>
        <p:nvSpPr>
          <p:cNvPr id="168" name="Text Box 57"/>
          <p:cNvSpPr txBox="1">
            <a:spLocks noChangeArrowheads="1"/>
          </p:cNvSpPr>
          <p:nvPr/>
        </p:nvSpPr>
        <p:spPr bwMode="auto">
          <a:xfrm>
            <a:off x="1367028" y="5005197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</p:txBody>
      </p:sp>
      <p:sp>
        <p:nvSpPr>
          <p:cNvPr id="169" name="Text Box 58"/>
          <p:cNvSpPr txBox="1">
            <a:spLocks noChangeArrowheads="1"/>
          </p:cNvSpPr>
          <p:nvPr/>
        </p:nvSpPr>
        <p:spPr bwMode="auto">
          <a:xfrm>
            <a:off x="1360678" y="5252847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</p:txBody>
      </p:sp>
      <p:sp>
        <p:nvSpPr>
          <p:cNvPr id="170" name="Text Box 59"/>
          <p:cNvSpPr txBox="1">
            <a:spLocks noChangeArrowheads="1"/>
          </p:cNvSpPr>
          <p:nvPr/>
        </p:nvSpPr>
        <p:spPr bwMode="auto">
          <a:xfrm>
            <a:off x="1367028" y="5538597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75</a:t>
            </a:r>
          </a:p>
        </p:txBody>
      </p:sp>
      <p:sp>
        <p:nvSpPr>
          <p:cNvPr id="173" name="Text Box 60"/>
          <p:cNvSpPr txBox="1">
            <a:spLocks noChangeArrowheads="1"/>
          </p:cNvSpPr>
          <p:nvPr/>
        </p:nvSpPr>
        <p:spPr bwMode="auto">
          <a:xfrm>
            <a:off x="1367028" y="5808472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</p:txBody>
      </p:sp>
      <p:sp>
        <p:nvSpPr>
          <p:cNvPr id="174" name="Text Box 61"/>
          <p:cNvSpPr txBox="1">
            <a:spLocks noChangeArrowheads="1"/>
          </p:cNvSpPr>
          <p:nvPr/>
        </p:nvSpPr>
        <p:spPr bwMode="auto">
          <a:xfrm>
            <a:off x="1367028" y="6086285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</p:txBody>
      </p:sp>
      <p:sp>
        <p:nvSpPr>
          <p:cNvPr id="175" name="Text Box 62"/>
          <p:cNvSpPr txBox="1">
            <a:spLocks noChangeArrowheads="1"/>
          </p:cNvSpPr>
          <p:nvPr/>
        </p:nvSpPr>
        <p:spPr bwMode="auto">
          <a:xfrm>
            <a:off x="1267079" y="6338697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176" name="Text Box 63"/>
          <p:cNvSpPr txBox="1">
            <a:spLocks noChangeArrowheads="1"/>
          </p:cNvSpPr>
          <p:nvPr/>
        </p:nvSpPr>
        <p:spPr bwMode="auto">
          <a:xfrm>
            <a:off x="2168652" y="5003610"/>
            <a:ext cx="901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53.25</a:t>
            </a:r>
          </a:p>
        </p:txBody>
      </p:sp>
      <p:sp>
        <p:nvSpPr>
          <p:cNvPr id="177" name="Text Box 64"/>
          <p:cNvSpPr txBox="1">
            <a:spLocks noChangeArrowheads="1"/>
          </p:cNvSpPr>
          <p:nvPr/>
        </p:nvSpPr>
        <p:spPr bwMode="auto">
          <a:xfrm>
            <a:off x="2168652" y="5260785"/>
            <a:ext cx="895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59.25</a:t>
            </a:r>
          </a:p>
        </p:txBody>
      </p:sp>
      <p:sp>
        <p:nvSpPr>
          <p:cNvPr id="178" name="Text Box 65"/>
          <p:cNvSpPr txBox="1">
            <a:spLocks noChangeArrowheads="1"/>
          </p:cNvSpPr>
          <p:nvPr/>
        </p:nvSpPr>
        <p:spPr bwMode="auto">
          <a:xfrm>
            <a:off x="2168652" y="5546535"/>
            <a:ext cx="901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64.00</a:t>
            </a:r>
          </a:p>
        </p:txBody>
      </p:sp>
      <p:sp>
        <p:nvSpPr>
          <p:cNvPr id="190" name="Text Box 66"/>
          <p:cNvSpPr txBox="1">
            <a:spLocks noChangeArrowheads="1"/>
          </p:cNvSpPr>
          <p:nvPr/>
        </p:nvSpPr>
        <p:spPr bwMode="auto">
          <a:xfrm>
            <a:off x="2178177" y="5816410"/>
            <a:ext cx="1054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70.00</a:t>
            </a:r>
          </a:p>
        </p:txBody>
      </p:sp>
      <p:sp>
        <p:nvSpPr>
          <p:cNvPr id="191" name="Text Box 67"/>
          <p:cNvSpPr txBox="1">
            <a:spLocks noChangeArrowheads="1"/>
          </p:cNvSpPr>
          <p:nvPr/>
        </p:nvSpPr>
        <p:spPr bwMode="auto">
          <a:xfrm>
            <a:off x="2181352" y="6091047"/>
            <a:ext cx="977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85.50</a:t>
            </a:r>
          </a:p>
        </p:txBody>
      </p:sp>
      <p:sp>
        <p:nvSpPr>
          <p:cNvPr id="193" name="Text Box 68"/>
          <p:cNvSpPr txBox="1">
            <a:spLocks noChangeArrowheads="1"/>
          </p:cNvSpPr>
          <p:nvPr/>
        </p:nvSpPr>
        <p:spPr bwMode="auto">
          <a:xfrm>
            <a:off x="2081403" y="6338697"/>
            <a:ext cx="101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108.00</a:t>
            </a:r>
          </a:p>
        </p:txBody>
      </p:sp>
      <p:grpSp>
        <p:nvGrpSpPr>
          <p:cNvPr id="198" name="Group 70"/>
          <p:cNvGrpSpPr>
            <a:grpSpLocks/>
          </p:cNvGrpSpPr>
          <p:nvPr/>
        </p:nvGrpSpPr>
        <p:grpSpPr bwMode="auto">
          <a:xfrm>
            <a:off x="2378202" y="3971737"/>
            <a:ext cx="603250" cy="560388"/>
            <a:chOff x="1392" y="1211"/>
            <a:chExt cx="380" cy="353"/>
          </a:xfrm>
        </p:grpSpPr>
        <p:sp>
          <p:nvSpPr>
            <p:cNvPr id="199" name="Text Box 71"/>
            <p:cNvSpPr txBox="1">
              <a:spLocks noChangeArrowheads="1"/>
            </p:cNvSpPr>
            <p:nvPr/>
          </p:nvSpPr>
          <p:spPr bwMode="auto">
            <a:xfrm>
              <a:off x="1392" y="1211"/>
              <a:ext cx="3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.</a:t>
              </a:r>
            </a:p>
          </p:txBody>
        </p:sp>
        <p:grpSp>
          <p:nvGrpSpPr>
            <p:cNvPr id="200" name="Group 72"/>
            <p:cNvGrpSpPr>
              <a:grpSpLocks/>
            </p:cNvGrpSpPr>
            <p:nvPr/>
          </p:nvGrpSpPr>
          <p:grpSpPr bwMode="auto">
            <a:xfrm>
              <a:off x="1392" y="1269"/>
              <a:ext cx="380" cy="295"/>
              <a:chOff x="1392" y="1269"/>
              <a:chExt cx="380" cy="295"/>
            </a:xfrm>
          </p:grpSpPr>
          <p:sp>
            <p:nvSpPr>
              <p:cNvPr id="201" name="Text Box 73"/>
              <p:cNvSpPr txBox="1">
                <a:spLocks noChangeArrowheads="1"/>
              </p:cNvSpPr>
              <p:nvPr/>
            </p:nvSpPr>
            <p:spPr bwMode="auto">
              <a:xfrm>
                <a:off x="1392" y="1269"/>
                <a:ext cx="38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.</a:t>
                </a:r>
              </a:p>
            </p:txBody>
          </p:sp>
          <p:sp>
            <p:nvSpPr>
              <p:cNvPr id="202" name="Text Box 74"/>
              <p:cNvSpPr txBox="1">
                <a:spLocks noChangeArrowheads="1"/>
              </p:cNvSpPr>
              <p:nvPr/>
            </p:nvSpPr>
            <p:spPr bwMode="auto">
              <a:xfrm>
                <a:off x="1392" y="1331"/>
                <a:ext cx="38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.</a:t>
                </a:r>
              </a:p>
            </p:txBody>
          </p:sp>
        </p:grpSp>
      </p:grpSp>
      <p:grpSp>
        <p:nvGrpSpPr>
          <p:cNvPr id="203" name="Group 75"/>
          <p:cNvGrpSpPr>
            <a:grpSpLocks/>
          </p:cNvGrpSpPr>
          <p:nvPr/>
        </p:nvGrpSpPr>
        <p:grpSpPr bwMode="auto">
          <a:xfrm>
            <a:off x="3284728" y="3971737"/>
            <a:ext cx="603250" cy="560388"/>
            <a:chOff x="1940" y="1211"/>
            <a:chExt cx="380" cy="353"/>
          </a:xfrm>
        </p:grpSpPr>
        <p:sp>
          <p:nvSpPr>
            <p:cNvPr id="204" name="Text Box 76"/>
            <p:cNvSpPr txBox="1">
              <a:spLocks noChangeArrowheads="1"/>
            </p:cNvSpPr>
            <p:nvPr/>
          </p:nvSpPr>
          <p:spPr bwMode="auto">
            <a:xfrm>
              <a:off x="1940" y="1211"/>
              <a:ext cx="3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.</a:t>
              </a:r>
            </a:p>
          </p:txBody>
        </p:sp>
        <p:sp>
          <p:nvSpPr>
            <p:cNvPr id="205" name="Text Box 77"/>
            <p:cNvSpPr txBox="1">
              <a:spLocks noChangeArrowheads="1"/>
            </p:cNvSpPr>
            <p:nvPr/>
          </p:nvSpPr>
          <p:spPr bwMode="auto">
            <a:xfrm>
              <a:off x="1940" y="1269"/>
              <a:ext cx="3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.</a:t>
              </a:r>
            </a:p>
          </p:txBody>
        </p:sp>
        <p:sp>
          <p:nvSpPr>
            <p:cNvPr id="206" name="Text Box 78"/>
            <p:cNvSpPr txBox="1">
              <a:spLocks noChangeArrowheads="1"/>
            </p:cNvSpPr>
            <p:nvPr/>
          </p:nvSpPr>
          <p:spPr bwMode="auto">
            <a:xfrm>
              <a:off x="1940" y="1331"/>
              <a:ext cx="3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.</a:t>
              </a:r>
            </a:p>
          </p:txBody>
        </p:sp>
      </p:grpSp>
      <p:sp>
        <p:nvSpPr>
          <p:cNvPr id="207" name="Text Box 98"/>
          <p:cNvSpPr txBox="1">
            <a:spLocks noChangeArrowheads="1"/>
          </p:cNvSpPr>
          <p:nvPr/>
        </p:nvSpPr>
        <p:spPr bwMode="auto">
          <a:xfrm>
            <a:off x="3149092" y="4484497"/>
            <a:ext cx="933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- 8.00</a:t>
            </a:r>
          </a:p>
        </p:txBody>
      </p:sp>
      <p:sp>
        <p:nvSpPr>
          <p:cNvPr id="208" name="Text Box 100"/>
          <p:cNvSpPr txBox="1">
            <a:spLocks noChangeArrowheads="1"/>
          </p:cNvSpPr>
          <p:nvPr/>
        </p:nvSpPr>
        <p:spPr bwMode="auto">
          <a:xfrm>
            <a:off x="3168142" y="4992497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6.75</a:t>
            </a:r>
          </a:p>
        </p:txBody>
      </p:sp>
      <p:sp>
        <p:nvSpPr>
          <p:cNvPr id="209" name="Text Box 101"/>
          <p:cNvSpPr txBox="1">
            <a:spLocks noChangeArrowheads="1"/>
          </p:cNvSpPr>
          <p:nvPr/>
        </p:nvSpPr>
        <p:spPr bwMode="auto">
          <a:xfrm>
            <a:off x="3107817" y="5249672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10.75</a:t>
            </a:r>
          </a:p>
        </p:txBody>
      </p:sp>
      <p:sp>
        <p:nvSpPr>
          <p:cNvPr id="210" name="Text Box 102"/>
          <p:cNvSpPr txBox="1">
            <a:spLocks noChangeArrowheads="1"/>
          </p:cNvSpPr>
          <p:nvPr/>
        </p:nvSpPr>
        <p:spPr bwMode="auto">
          <a:xfrm>
            <a:off x="3123692" y="553701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11.00</a:t>
            </a:r>
          </a:p>
        </p:txBody>
      </p:sp>
      <p:sp>
        <p:nvSpPr>
          <p:cNvPr id="211" name="Text Box 103"/>
          <p:cNvSpPr txBox="1">
            <a:spLocks noChangeArrowheads="1"/>
          </p:cNvSpPr>
          <p:nvPr/>
        </p:nvSpPr>
        <p:spPr bwMode="auto">
          <a:xfrm>
            <a:off x="3050667" y="5805297"/>
            <a:ext cx="933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10.00</a:t>
            </a:r>
          </a:p>
        </p:txBody>
      </p:sp>
      <p:sp>
        <p:nvSpPr>
          <p:cNvPr id="212" name="Text Box 104"/>
          <p:cNvSpPr txBox="1">
            <a:spLocks noChangeArrowheads="1"/>
          </p:cNvSpPr>
          <p:nvPr/>
        </p:nvSpPr>
        <p:spPr bwMode="auto">
          <a:xfrm>
            <a:off x="3114548" y="6062472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4.50</a:t>
            </a:r>
          </a:p>
        </p:txBody>
      </p:sp>
      <p:sp>
        <p:nvSpPr>
          <p:cNvPr id="213" name="Text Box 105"/>
          <p:cNvSpPr txBox="1">
            <a:spLocks noChangeArrowheads="1"/>
          </p:cNvSpPr>
          <p:nvPr/>
        </p:nvSpPr>
        <p:spPr bwMode="auto">
          <a:xfrm>
            <a:off x="3107055" y="6338697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- 8.00</a:t>
            </a:r>
          </a:p>
        </p:txBody>
      </p:sp>
      <p:grpSp>
        <p:nvGrpSpPr>
          <p:cNvPr id="214" name="Group 112"/>
          <p:cNvGrpSpPr>
            <a:grpSpLocks/>
          </p:cNvGrpSpPr>
          <p:nvPr/>
        </p:nvGrpSpPr>
        <p:grpSpPr bwMode="auto">
          <a:xfrm>
            <a:off x="474853" y="3979674"/>
            <a:ext cx="1473200" cy="560388"/>
            <a:chOff x="1392" y="1211"/>
            <a:chExt cx="928" cy="353"/>
          </a:xfrm>
        </p:grpSpPr>
        <p:grpSp>
          <p:nvGrpSpPr>
            <p:cNvPr id="215" name="Group 113"/>
            <p:cNvGrpSpPr>
              <a:grpSpLocks/>
            </p:cNvGrpSpPr>
            <p:nvPr/>
          </p:nvGrpSpPr>
          <p:grpSpPr bwMode="auto">
            <a:xfrm>
              <a:off x="1392" y="1211"/>
              <a:ext cx="380" cy="353"/>
              <a:chOff x="1392" y="1211"/>
              <a:chExt cx="380" cy="353"/>
            </a:xfrm>
          </p:grpSpPr>
          <p:sp>
            <p:nvSpPr>
              <p:cNvPr id="220" name="Text Box 114"/>
              <p:cNvSpPr txBox="1">
                <a:spLocks noChangeArrowheads="1"/>
              </p:cNvSpPr>
              <p:nvPr/>
            </p:nvSpPr>
            <p:spPr bwMode="auto">
              <a:xfrm>
                <a:off x="1392" y="1211"/>
                <a:ext cx="38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.</a:t>
                </a:r>
              </a:p>
            </p:txBody>
          </p:sp>
          <p:grpSp>
            <p:nvGrpSpPr>
              <p:cNvPr id="221" name="Group 115"/>
              <p:cNvGrpSpPr>
                <a:grpSpLocks/>
              </p:cNvGrpSpPr>
              <p:nvPr/>
            </p:nvGrpSpPr>
            <p:grpSpPr bwMode="auto">
              <a:xfrm>
                <a:off x="1392" y="1269"/>
                <a:ext cx="380" cy="295"/>
                <a:chOff x="1392" y="1269"/>
                <a:chExt cx="380" cy="295"/>
              </a:xfrm>
            </p:grpSpPr>
            <p:sp>
              <p:nvSpPr>
                <p:cNvPr id="222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1392" y="1269"/>
                  <a:ext cx="38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 .</a:t>
                  </a:r>
                </a:p>
              </p:txBody>
            </p:sp>
            <p:sp>
              <p:nvSpPr>
                <p:cNvPr id="226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1392" y="1331"/>
                  <a:ext cx="38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 .</a:t>
                  </a:r>
                </a:p>
              </p:txBody>
            </p:sp>
          </p:grpSp>
        </p:grpSp>
        <p:grpSp>
          <p:nvGrpSpPr>
            <p:cNvPr id="216" name="Group 118"/>
            <p:cNvGrpSpPr>
              <a:grpSpLocks/>
            </p:cNvGrpSpPr>
            <p:nvPr/>
          </p:nvGrpSpPr>
          <p:grpSpPr bwMode="auto">
            <a:xfrm>
              <a:off x="1940" y="1211"/>
              <a:ext cx="380" cy="353"/>
              <a:chOff x="1940" y="1211"/>
              <a:chExt cx="380" cy="353"/>
            </a:xfrm>
          </p:grpSpPr>
          <p:sp>
            <p:nvSpPr>
              <p:cNvPr id="217" name="Text Box 119"/>
              <p:cNvSpPr txBox="1">
                <a:spLocks noChangeArrowheads="1"/>
              </p:cNvSpPr>
              <p:nvPr/>
            </p:nvSpPr>
            <p:spPr bwMode="auto">
              <a:xfrm>
                <a:off x="1940" y="1211"/>
                <a:ext cx="38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.</a:t>
                </a:r>
              </a:p>
            </p:txBody>
          </p:sp>
          <p:sp>
            <p:nvSpPr>
              <p:cNvPr id="218" name="Text Box 120"/>
              <p:cNvSpPr txBox="1">
                <a:spLocks noChangeArrowheads="1"/>
              </p:cNvSpPr>
              <p:nvPr/>
            </p:nvSpPr>
            <p:spPr bwMode="auto">
              <a:xfrm>
                <a:off x="1940" y="1269"/>
                <a:ext cx="38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.</a:t>
                </a:r>
              </a:p>
            </p:txBody>
          </p:sp>
          <p:sp>
            <p:nvSpPr>
              <p:cNvPr id="219" name="Text Box 121"/>
              <p:cNvSpPr txBox="1">
                <a:spLocks noChangeArrowheads="1"/>
              </p:cNvSpPr>
              <p:nvPr/>
            </p:nvSpPr>
            <p:spPr bwMode="auto">
              <a:xfrm>
                <a:off x="1940" y="1331"/>
                <a:ext cx="38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.</a:t>
                </a:r>
              </a:p>
            </p:txBody>
          </p:sp>
        </p:grpSp>
      </p:grpSp>
      <p:sp>
        <p:nvSpPr>
          <p:cNvPr id="237" name="Text Box 99"/>
          <p:cNvSpPr txBox="1">
            <a:spLocks noChangeArrowheads="1"/>
          </p:cNvSpPr>
          <p:nvPr/>
        </p:nvSpPr>
        <p:spPr bwMode="auto">
          <a:xfrm>
            <a:off x="3149092" y="4750435"/>
            <a:ext cx="8243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- 0.25</a:t>
            </a:r>
          </a:p>
        </p:txBody>
      </p:sp>
      <p:sp>
        <p:nvSpPr>
          <p:cNvPr id="254" name="Line 134"/>
          <p:cNvSpPr>
            <a:spLocks noChangeShapeType="1"/>
          </p:cNvSpPr>
          <p:nvPr/>
        </p:nvSpPr>
        <p:spPr bwMode="auto">
          <a:xfrm>
            <a:off x="4620895" y="3194763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2" name="Line 135"/>
          <p:cNvSpPr>
            <a:spLocks noChangeShapeType="1"/>
          </p:cNvSpPr>
          <p:nvPr/>
        </p:nvSpPr>
        <p:spPr bwMode="auto">
          <a:xfrm>
            <a:off x="4620895" y="3763088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Line 136"/>
          <p:cNvSpPr>
            <a:spLocks noChangeShapeType="1"/>
          </p:cNvSpPr>
          <p:nvPr/>
        </p:nvSpPr>
        <p:spPr bwMode="auto">
          <a:xfrm>
            <a:off x="4620895" y="4331413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9" name="Line 137"/>
          <p:cNvSpPr>
            <a:spLocks noChangeShapeType="1"/>
          </p:cNvSpPr>
          <p:nvPr/>
        </p:nvSpPr>
        <p:spPr bwMode="auto">
          <a:xfrm>
            <a:off x="4620895" y="4899738"/>
            <a:ext cx="635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0" name="Line 138"/>
          <p:cNvSpPr>
            <a:spLocks noChangeShapeType="1"/>
          </p:cNvSpPr>
          <p:nvPr/>
        </p:nvSpPr>
        <p:spPr bwMode="auto">
          <a:xfrm>
            <a:off x="4620895" y="5499813"/>
            <a:ext cx="6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1" name="Line 3"/>
          <p:cNvSpPr>
            <a:spLocks noChangeShapeType="1"/>
          </p:cNvSpPr>
          <p:nvPr/>
        </p:nvSpPr>
        <p:spPr bwMode="auto">
          <a:xfrm>
            <a:off x="4690745" y="2864889"/>
            <a:ext cx="0" cy="26380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2" name="Text Box 4"/>
          <p:cNvSpPr txBox="1">
            <a:spLocks noChangeArrowheads="1"/>
          </p:cNvSpPr>
          <p:nvPr/>
        </p:nvSpPr>
        <p:spPr bwMode="auto">
          <a:xfrm>
            <a:off x="4384803" y="1981913"/>
            <a:ext cx="1043558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Average</a:t>
            </a:r>
            <a:b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and/or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b="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marginal</a:t>
            </a:r>
            <a:b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product</a:t>
            </a:r>
            <a:endParaRPr kumimoji="0"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" name="Text Box 5"/>
          <p:cNvSpPr txBox="1">
            <a:spLocks noChangeArrowheads="1"/>
          </p:cNvSpPr>
          <p:nvPr/>
        </p:nvSpPr>
        <p:spPr bwMode="auto">
          <a:xfrm>
            <a:off x="6436995" y="5523626"/>
            <a:ext cx="5111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74" name="Text Box 6"/>
          <p:cNvSpPr txBox="1">
            <a:spLocks noChangeArrowheads="1"/>
          </p:cNvSpPr>
          <p:nvPr/>
        </p:nvSpPr>
        <p:spPr bwMode="auto">
          <a:xfrm>
            <a:off x="6119495" y="5523626"/>
            <a:ext cx="45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75" name="Text Box 7"/>
          <p:cNvSpPr txBox="1">
            <a:spLocks noChangeArrowheads="1"/>
          </p:cNvSpPr>
          <p:nvPr/>
        </p:nvSpPr>
        <p:spPr bwMode="auto">
          <a:xfrm>
            <a:off x="5713095" y="5525213"/>
            <a:ext cx="292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76" name="Text Box 8"/>
          <p:cNvSpPr txBox="1">
            <a:spLocks noChangeArrowheads="1"/>
          </p:cNvSpPr>
          <p:nvPr/>
        </p:nvSpPr>
        <p:spPr bwMode="auto">
          <a:xfrm>
            <a:off x="5300345" y="5517276"/>
            <a:ext cx="304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77" name="Text Box 9"/>
          <p:cNvSpPr txBox="1">
            <a:spLocks noChangeArrowheads="1"/>
          </p:cNvSpPr>
          <p:nvPr/>
        </p:nvSpPr>
        <p:spPr bwMode="auto">
          <a:xfrm>
            <a:off x="4932045" y="5517276"/>
            <a:ext cx="45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78" name="Text Box 10"/>
          <p:cNvSpPr txBox="1">
            <a:spLocks noChangeArrowheads="1"/>
          </p:cNvSpPr>
          <p:nvPr/>
        </p:nvSpPr>
        <p:spPr bwMode="auto">
          <a:xfrm>
            <a:off x="3979545" y="4691776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79" name="Text Box 11"/>
          <p:cNvSpPr txBox="1">
            <a:spLocks noChangeArrowheads="1"/>
          </p:cNvSpPr>
          <p:nvPr/>
        </p:nvSpPr>
        <p:spPr bwMode="auto">
          <a:xfrm>
            <a:off x="3976370" y="4117101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280" name="Text Box 12"/>
          <p:cNvSpPr txBox="1">
            <a:spLocks noChangeArrowheads="1"/>
          </p:cNvSpPr>
          <p:nvPr/>
        </p:nvSpPr>
        <p:spPr bwMode="auto">
          <a:xfrm>
            <a:off x="3979545" y="3028076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281" name="Line 13"/>
          <p:cNvSpPr>
            <a:spLocks noChangeShapeType="1"/>
          </p:cNvSpPr>
          <p:nvPr/>
        </p:nvSpPr>
        <p:spPr bwMode="auto">
          <a:xfrm>
            <a:off x="4652645" y="5502988"/>
            <a:ext cx="407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2" name="Text Box 14"/>
          <p:cNvSpPr txBox="1">
            <a:spLocks noChangeArrowheads="1"/>
          </p:cNvSpPr>
          <p:nvPr/>
        </p:nvSpPr>
        <p:spPr bwMode="auto">
          <a:xfrm>
            <a:off x="6843395" y="5529976"/>
            <a:ext cx="5111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283" name="Text Box 15"/>
          <p:cNvSpPr txBox="1">
            <a:spLocks noChangeArrowheads="1"/>
          </p:cNvSpPr>
          <p:nvPr/>
        </p:nvSpPr>
        <p:spPr bwMode="auto">
          <a:xfrm>
            <a:off x="7237095" y="5529976"/>
            <a:ext cx="5111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84" name="Text Box 16"/>
          <p:cNvSpPr txBox="1">
            <a:spLocks noChangeArrowheads="1"/>
          </p:cNvSpPr>
          <p:nvPr/>
        </p:nvSpPr>
        <p:spPr bwMode="auto">
          <a:xfrm>
            <a:off x="7621270" y="5526801"/>
            <a:ext cx="5111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285" name="Text Box 17"/>
          <p:cNvSpPr txBox="1">
            <a:spLocks noChangeArrowheads="1"/>
          </p:cNvSpPr>
          <p:nvPr/>
        </p:nvSpPr>
        <p:spPr bwMode="auto">
          <a:xfrm>
            <a:off x="8008620" y="5533151"/>
            <a:ext cx="5111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286" name="Text Box 18"/>
          <p:cNvSpPr txBox="1">
            <a:spLocks noChangeArrowheads="1"/>
          </p:cNvSpPr>
          <p:nvPr/>
        </p:nvSpPr>
        <p:spPr bwMode="auto">
          <a:xfrm>
            <a:off x="8418195" y="5529976"/>
            <a:ext cx="5111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87" name="Text Box 19"/>
          <p:cNvSpPr txBox="1">
            <a:spLocks noChangeArrowheads="1"/>
          </p:cNvSpPr>
          <p:nvPr/>
        </p:nvSpPr>
        <p:spPr bwMode="auto">
          <a:xfrm>
            <a:off x="8182737" y="5208983"/>
            <a:ext cx="817563" cy="28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Output</a:t>
            </a:r>
            <a:endParaRPr kumimoji="0"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" name="Text Box 20"/>
          <p:cNvSpPr txBox="1">
            <a:spLocks noChangeArrowheads="1"/>
          </p:cNvSpPr>
          <p:nvPr/>
        </p:nvSpPr>
        <p:spPr bwMode="auto">
          <a:xfrm>
            <a:off x="3976370" y="3574176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75</a:t>
            </a:r>
          </a:p>
        </p:txBody>
      </p:sp>
      <p:sp>
        <p:nvSpPr>
          <p:cNvPr id="289" name="Freeform 23"/>
          <p:cNvSpPr>
            <a:spLocks/>
          </p:cNvSpPr>
          <p:nvPr/>
        </p:nvSpPr>
        <p:spPr bwMode="auto">
          <a:xfrm>
            <a:off x="6722745" y="3386851"/>
            <a:ext cx="1524000" cy="914400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960" y="0"/>
              </a:cxn>
              <a:cxn ang="0">
                <a:pos x="912" y="96"/>
              </a:cxn>
              <a:cxn ang="0">
                <a:pos x="768" y="240"/>
              </a:cxn>
              <a:cxn ang="0">
                <a:pos x="576" y="384"/>
              </a:cxn>
              <a:cxn ang="0">
                <a:pos x="528" y="432"/>
              </a:cxn>
              <a:cxn ang="0">
                <a:pos x="336" y="480"/>
              </a:cxn>
              <a:cxn ang="0">
                <a:pos x="240" y="528"/>
              </a:cxn>
              <a:cxn ang="0">
                <a:pos x="0" y="576"/>
              </a:cxn>
            </a:cxnLst>
            <a:rect l="0" t="0" r="r" b="b"/>
            <a:pathLst>
              <a:path w="960" h="576">
                <a:moveTo>
                  <a:pt x="0" y="576"/>
                </a:moveTo>
                <a:lnTo>
                  <a:pt x="960" y="0"/>
                </a:lnTo>
                <a:cubicBezTo>
                  <a:pt x="944" y="32"/>
                  <a:pt x="944" y="80"/>
                  <a:pt x="912" y="96"/>
                </a:cubicBezTo>
                <a:lnTo>
                  <a:pt x="768" y="240"/>
                </a:lnTo>
                <a:lnTo>
                  <a:pt x="576" y="384"/>
                </a:lnTo>
                <a:lnTo>
                  <a:pt x="528" y="432"/>
                </a:lnTo>
                <a:lnTo>
                  <a:pt x="336" y="480"/>
                </a:lnTo>
                <a:lnTo>
                  <a:pt x="240" y="528"/>
                </a:lnTo>
                <a:lnTo>
                  <a:pt x="0" y="576"/>
                </a:lnTo>
                <a:close/>
              </a:path>
            </a:pathLst>
          </a:custGeom>
          <a:solidFill>
            <a:srgbClr val="A5CA9A">
              <a:alpha val="50000"/>
            </a:srgbClr>
          </a:solidFill>
          <a:ln w="19050" cap="rnd" cmpd="sng">
            <a:noFill/>
            <a:prstDash val="sysDot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0" name="Freeform 24"/>
          <p:cNvSpPr>
            <a:spLocks/>
          </p:cNvSpPr>
          <p:nvPr/>
        </p:nvSpPr>
        <p:spPr bwMode="auto">
          <a:xfrm>
            <a:off x="4690745" y="4323476"/>
            <a:ext cx="1828800" cy="1184275"/>
          </a:xfrm>
          <a:custGeom>
            <a:avLst/>
            <a:gdLst/>
            <a:ahLst/>
            <a:cxnLst>
              <a:cxn ang="0">
                <a:pos x="48" y="698"/>
              </a:cxn>
              <a:cxn ang="0">
                <a:pos x="1152" y="26"/>
              </a:cxn>
              <a:cxn ang="0">
                <a:pos x="1133" y="2"/>
              </a:cxn>
              <a:cxn ang="0">
                <a:pos x="1064" y="17"/>
              </a:cxn>
              <a:cxn ang="0">
                <a:pos x="926" y="25"/>
              </a:cxn>
              <a:cxn ang="0">
                <a:pos x="718" y="56"/>
              </a:cxn>
              <a:cxn ang="0">
                <a:pos x="572" y="94"/>
              </a:cxn>
              <a:cxn ang="0">
                <a:pos x="464" y="140"/>
              </a:cxn>
              <a:cxn ang="0">
                <a:pos x="280" y="202"/>
              </a:cxn>
              <a:cxn ang="0">
                <a:pos x="218" y="240"/>
              </a:cxn>
              <a:cxn ang="0">
                <a:pos x="203" y="256"/>
              </a:cxn>
              <a:cxn ang="0">
                <a:pos x="156" y="271"/>
              </a:cxn>
              <a:cxn ang="0">
                <a:pos x="0" y="362"/>
              </a:cxn>
              <a:cxn ang="0">
                <a:pos x="0" y="746"/>
              </a:cxn>
            </a:cxnLst>
            <a:rect l="0" t="0" r="r" b="b"/>
            <a:pathLst>
              <a:path w="1152" h="746">
                <a:moveTo>
                  <a:pt x="48" y="698"/>
                </a:moveTo>
                <a:lnTo>
                  <a:pt x="1152" y="26"/>
                </a:lnTo>
                <a:cubicBezTo>
                  <a:pt x="1146" y="18"/>
                  <a:pt x="1143" y="3"/>
                  <a:pt x="1133" y="2"/>
                </a:cubicBezTo>
                <a:cubicBezTo>
                  <a:pt x="1110" y="0"/>
                  <a:pt x="1087" y="12"/>
                  <a:pt x="1064" y="17"/>
                </a:cubicBezTo>
                <a:cubicBezTo>
                  <a:pt x="1019" y="27"/>
                  <a:pt x="972" y="22"/>
                  <a:pt x="926" y="25"/>
                </a:cubicBezTo>
                <a:cubicBezTo>
                  <a:pt x="855" y="36"/>
                  <a:pt x="791" y="50"/>
                  <a:pt x="718" y="56"/>
                </a:cubicBezTo>
                <a:cubicBezTo>
                  <a:pt x="668" y="71"/>
                  <a:pt x="624" y="86"/>
                  <a:pt x="572" y="94"/>
                </a:cubicBezTo>
                <a:cubicBezTo>
                  <a:pt x="544" y="122"/>
                  <a:pt x="501" y="128"/>
                  <a:pt x="464" y="140"/>
                </a:cubicBezTo>
                <a:cubicBezTo>
                  <a:pt x="403" y="160"/>
                  <a:pt x="341" y="181"/>
                  <a:pt x="280" y="202"/>
                </a:cubicBezTo>
                <a:cubicBezTo>
                  <a:pt x="260" y="220"/>
                  <a:pt x="239" y="223"/>
                  <a:pt x="218" y="240"/>
                </a:cubicBezTo>
                <a:cubicBezTo>
                  <a:pt x="212" y="245"/>
                  <a:pt x="210" y="253"/>
                  <a:pt x="203" y="256"/>
                </a:cubicBezTo>
                <a:cubicBezTo>
                  <a:pt x="188" y="263"/>
                  <a:pt x="182" y="221"/>
                  <a:pt x="156" y="271"/>
                </a:cubicBezTo>
                <a:lnTo>
                  <a:pt x="0" y="362"/>
                </a:lnTo>
                <a:lnTo>
                  <a:pt x="0" y="746"/>
                </a:lnTo>
              </a:path>
            </a:pathLst>
          </a:custGeom>
          <a:solidFill>
            <a:srgbClr val="FAAAEF">
              <a:alpha val="50000"/>
            </a:srgbClr>
          </a:solidFill>
          <a:ln w="19050" cap="rnd" cmpd="sng">
            <a:noFill/>
            <a:prstDash val="sysDot"/>
            <a:round/>
            <a:headEnd type="none" w="med" len="med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1" name="Freeform 25"/>
          <p:cNvSpPr>
            <a:spLocks/>
          </p:cNvSpPr>
          <p:nvPr/>
        </p:nvSpPr>
        <p:spPr bwMode="auto">
          <a:xfrm>
            <a:off x="8399145" y="2624851"/>
            <a:ext cx="304800" cy="6096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0" y="384"/>
              </a:cxn>
              <a:cxn ang="0">
                <a:pos x="192" y="0"/>
              </a:cxn>
              <a:cxn ang="0">
                <a:pos x="192" y="288"/>
              </a:cxn>
            </a:cxnLst>
            <a:rect l="0" t="0" r="r" b="b"/>
            <a:pathLst>
              <a:path w="192" h="384">
                <a:moveTo>
                  <a:pt x="192" y="288"/>
                </a:moveTo>
                <a:lnTo>
                  <a:pt x="0" y="384"/>
                </a:lnTo>
                <a:lnTo>
                  <a:pt x="192" y="0"/>
                </a:lnTo>
                <a:lnTo>
                  <a:pt x="192" y="288"/>
                </a:lnTo>
                <a:close/>
              </a:path>
            </a:pathLst>
          </a:custGeom>
          <a:solidFill>
            <a:srgbClr val="FAAAEF">
              <a:alpha val="50000"/>
            </a:srgbClr>
          </a:solidFill>
          <a:ln w="19050" cap="rnd" cmpd="sng">
            <a:noFill/>
            <a:prstDash val="sysDot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2" name="Line 27"/>
          <p:cNvSpPr>
            <a:spLocks noChangeShapeType="1"/>
          </p:cNvSpPr>
          <p:nvPr/>
        </p:nvSpPr>
        <p:spPr bwMode="auto">
          <a:xfrm flipV="1">
            <a:off x="4690745" y="3082051"/>
            <a:ext cx="4013200" cy="23876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3" name="Text Box 28"/>
          <p:cNvSpPr txBox="1">
            <a:spLocks noChangeArrowheads="1"/>
          </p:cNvSpPr>
          <p:nvPr/>
        </p:nvSpPr>
        <p:spPr bwMode="auto">
          <a:xfrm>
            <a:off x="8619617" y="2737119"/>
            <a:ext cx="513282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endParaRPr kumimoji="0"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4" name="Freeform 29"/>
          <p:cNvSpPr>
            <a:spLocks/>
          </p:cNvSpPr>
          <p:nvPr/>
        </p:nvSpPr>
        <p:spPr bwMode="auto">
          <a:xfrm>
            <a:off x="4665345" y="2624851"/>
            <a:ext cx="4038600" cy="2286000"/>
          </a:xfrm>
          <a:custGeom>
            <a:avLst/>
            <a:gdLst/>
            <a:ahLst/>
            <a:cxnLst>
              <a:cxn ang="0">
                <a:pos x="0" y="1440"/>
              </a:cxn>
              <a:cxn ang="0">
                <a:pos x="144" y="1344"/>
              </a:cxn>
              <a:cxn ang="0">
                <a:pos x="240" y="1296"/>
              </a:cxn>
              <a:cxn ang="0">
                <a:pos x="336" y="1248"/>
              </a:cxn>
              <a:cxn ang="0">
                <a:pos x="480" y="1200"/>
              </a:cxn>
              <a:cxn ang="0">
                <a:pos x="672" y="1152"/>
              </a:cxn>
              <a:cxn ang="0">
                <a:pos x="816" y="1104"/>
              </a:cxn>
              <a:cxn ang="0">
                <a:pos x="1200" y="1056"/>
              </a:cxn>
              <a:cxn ang="0">
                <a:pos x="1344" y="1056"/>
              </a:cxn>
              <a:cxn ang="0">
                <a:pos x="1488" y="1008"/>
              </a:cxn>
              <a:cxn ang="0">
                <a:pos x="1680" y="960"/>
              </a:cxn>
              <a:cxn ang="0">
                <a:pos x="1824" y="912"/>
              </a:cxn>
              <a:cxn ang="0">
                <a:pos x="1968" y="816"/>
              </a:cxn>
              <a:cxn ang="0">
                <a:pos x="2112" y="672"/>
              </a:cxn>
              <a:cxn ang="0">
                <a:pos x="2304" y="432"/>
              </a:cxn>
              <a:cxn ang="0">
                <a:pos x="2544" y="0"/>
              </a:cxn>
            </a:cxnLst>
            <a:rect l="0" t="0" r="r" b="b"/>
            <a:pathLst>
              <a:path w="2544" h="1440">
                <a:moveTo>
                  <a:pt x="0" y="1440"/>
                </a:moveTo>
                <a:cubicBezTo>
                  <a:pt x="52" y="1404"/>
                  <a:pt x="104" y="1368"/>
                  <a:pt x="144" y="1344"/>
                </a:cubicBezTo>
                <a:cubicBezTo>
                  <a:pt x="184" y="1320"/>
                  <a:pt x="208" y="1312"/>
                  <a:pt x="240" y="1296"/>
                </a:cubicBezTo>
                <a:cubicBezTo>
                  <a:pt x="272" y="1280"/>
                  <a:pt x="296" y="1264"/>
                  <a:pt x="336" y="1248"/>
                </a:cubicBezTo>
                <a:cubicBezTo>
                  <a:pt x="376" y="1232"/>
                  <a:pt x="424" y="1216"/>
                  <a:pt x="480" y="1200"/>
                </a:cubicBezTo>
                <a:cubicBezTo>
                  <a:pt x="536" y="1184"/>
                  <a:pt x="616" y="1168"/>
                  <a:pt x="672" y="1152"/>
                </a:cubicBezTo>
                <a:cubicBezTo>
                  <a:pt x="728" y="1136"/>
                  <a:pt x="728" y="1120"/>
                  <a:pt x="816" y="1104"/>
                </a:cubicBezTo>
                <a:cubicBezTo>
                  <a:pt x="904" y="1088"/>
                  <a:pt x="1112" y="1064"/>
                  <a:pt x="1200" y="1056"/>
                </a:cubicBezTo>
                <a:cubicBezTo>
                  <a:pt x="1288" y="1048"/>
                  <a:pt x="1296" y="1064"/>
                  <a:pt x="1344" y="1056"/>
                </a:cubicBezTo>
                <a:cubicBezTo>
                  <a:pt x="1392" y="1048"/>
                  <a:pt x="1432" y="1024"/>
                  <a:pt x="1488" y="1008"/>
                </a:cubicBezTo>
                <a:cubicBezTo>
                  <a:pt x="1544" y="992"/>
                  <a:pt x="1624" y="976"/>
                  <a:pt x="1680" y="960"/>
                </a:cubicBezTo>
                <a:cubicBezTo>
                  <a:pt x="1736" y="944"/>
                  <a:pt x="1776" y="936"/>
                  <a:pt x="1824" y="912"/>
                </a:cubicBezTo>
                <a:cubicBezTo>
                  <a:pt x="1872" y="888"/>
                  <a:pt x="1920" y="856"/>
                  <a:pt x="1968" y="816"/>
                </a:cubicBezTo>
                <a:cubicBezTo>
                  <a:pt x="2016" y="776"/>
                  <a:pt x="2056" y="736"/>
                  <a:pt x="2112" y="672"/>
                </a:cubicBezTo>
                <a:cubicBezTo>
                  <a:pt x="2168" y="608"/>
                  <a:pt x="2232" y="544"/>
                  <a:pt x="2304" y="432"/>
                </a:cubicBezTo>
                <a:cubicBezTo>
                  <a:pt x="2376" y="320"/>
                  <a:pt x="2460" y="160"/>
                  <a:pt x="2544" y="0"/>
                </a:cubicBezTo>
              </a:path>
            </a:pathLst>
          </a:custGeom>
          <a:noFill/>
          <a:ln w="57150" cap="flat" cmpd="sng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5" name="Text Box 30"/>
          <p:cNvSpPr txBox="1">
            <a:spLocks noChangeArrowheads="1"/>
          </p:cNvSpPr>
          <p:nvPr/>
        </p:nvSpPr>
        <p:spPr bwMode="auto">
          <a:xfrm>
            <a:off x="8527733" y="2215276"/>
            <a:ext cx="513282" cy="400110"/>
          </a:xfrm>
          <a:prstGeom prst="rect">
            <a:avLst/>
          </a:prstGeom>
          <a:noFill/>
          <a:ln w="571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endParaRPr kumimoji="0" lang="en-US" sz="2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0" name="Oval 79"/>
          <p:cNvSpPr>
            <a:spLocks noChangeArrowheads="1"/>
          </p:cNvSpPr>
          <p:nvPr/>
        </p:nvSpPr>
        <p:spPr bwMode="auto">
          <a:xfrm flipH="1">
            <a:off x="5033645" y="5177551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1" name="Oval 80"/>
          <p:cNvSpPr>
            <a:spLocks noChangeArrowheads="1"/>
          </p:cNvSpPr>
          <p:nvPr/>
        </p:nvSpPr>
        <p:spPr bwMode="auto">
          <a:xfrm flipH="1">
            <a:off x="6179820" y="4510801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2" name="Oval 81"/>
          <p:cNvSpPr>
            <a:spLocks noChangeArrowheads="1"/>
          </p:cNvSpPr>
          <p:nvPr/>
        </p:nvSpPr>
        <p:spPr bwMode="auto">
          <a:xfrm flipH="1">
            <a:off x="6532245" y="4248863"/>
            <a:ext cx="109538" cy="109538"/>
          </a:xfrm>
          <a:prstGeom prst="ellipse">
            <a:avLst/>
          </a:prstGeom>
          <a:solidFill>
            <a:schemeClr val="bg1"/>
          </a:solidFill>
          <a:ln w="28575">
            <a:solidFill>
              <a:srgbClr val="4D4D4D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3" name="Oval 82"/>
          <p:cNvSpPr>
            <a:spLocks noChangeArrowheads="1"/>
          </p:cNvSpPr>
          <p:nvPr/>
        </p:nvSpPr>
        <p:spPr bwMode="auto">
          <a:xfrm flipH="1">
            <a:off x="7014845" y="3998038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4" name="Oval 83"/>
          <p:cNvSpPr>
            <a:spLocks noChangeArrowheads="1"/>
          </p:cNvSpPr>
          <p:nvPr/>
        </p:nvSpPr>
        <p:spPr bwMode="auto">
          <a:xfrm flipH="1">
            <a:off x="7391083" y="3769438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5" name="Oval 84"/>
          <p:cNvSpPr>
            <a:spLocks noChangeArrowheads="1"/>
          </p:cNvSpPr>
          <p:nvPr/>
        </p:nvSpPr>
        <p:spPr bwMode="auto">
          <a:xfrm flipH="1">
            <a:off x="7572058" y="3656726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6" name="Oval 85"/>
          <p:cNvSpPr>
            <a:spLocks noChangeArrowheads="1"/>
          </p:cNvSpPr>
          <p:nvPr/>
        </p:nvSpPr>
        <p:spPr bwMode="auto">
          <a:xfrm flipH="1">
            <a:off x="7757795" y="3540838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" name="Oval 86"/>
          <p:cNvSpPr>
            <a:spLocks noChangeArrowheads="1"/>
          </p:cNvSpPr>
          <p:nvPr/>
        </p:nvSpPr>
        <p:spPr bwMode="auto">
          <a:xfrm flipH="1">
            <a:off x="8154670" y="3307476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" name="Oval 87"/>
          <p:cNvSpPr>
            <a:spLocks noChangeArrowheads="1"/>
          </p:cNvSpPr>
          <p:nvPr/>
        </p:nvSpPr>
        <p:spPr bwMode="auto">
          <a:xfrm flipH="1">
            <a:off x="8538845" y="3086813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" name="Oval 88"/>
          <p:cNvSpPr>
            <a:spLocks noChangeArrowheads="1"/>
          </p:cNvSpPr>
          <p:nvPr/>
        </p:nvSpPr>
        <p:spPr bwMode="auto">
          <a:xfrm flipH="1">
            <a:off x="4627245" y="4841001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" name="Oval 89"/>
          <p:cNvSpPr>
            <a:spLocks noChangeArrowheads="1"/>
          </p:cNvSpPr>
          <p:nvPr/>
        </p:nvSpPr>
        <p:spPr bwMode="auto">
          <a:xfrm flipH="1">
            <a:off x="5033645" y="4606051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" name="Oval 90"/>
          <p:cNvSpPr>
            <a:spLocks noChangeArrowheads="1"/>
          </p:cNvSpPr>
          <p:nvPr/>
        </p:nvSpPr>
        <p:spPr bwMode="auto">
          <a:xfrm flipH="1">
            <a:off x="6154420" y="4282201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2" name="Oval 91"/>
          <p:cNvSpPr>
            <a:spLocks noChangeArrowheads="1"/>
          </p:cNvSpPr>
          <p:nvPr/>
        </p:nvSpPr>
        <p:spPr bwMode="auto">
          <a:xfrm flipH="1">
            <a:off x="6538595" y="4250451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" name="Oval 92"/>
          <p:cNvSpPr>
            <a:spLocks noChangeArrowheads="1"/>
          </p:cNvSpPr>
          <p:nvPr/>
        </p:nvSpPr>
        <p:spPr bwMode="auto">
          <a:xfrm flipH="1">
            <a:off x="7014845" y="4147263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4" name="Oval 93"/>
          <p:cNvSpPr>
            <a:spLocks noChangeArrowheads="1"/>
          </p:cNvSpPr>
          <p:nvPr/>
        </p:nvSpPr>
        <p:spPr bwMode="auto">
          <a:xfrm flipH="1">
            <a:off x="7391083" y="4045663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5" name="Oval 94"/>
          <p:cNvSpPr>
            <a:spLocks noChangeArrowheads="1"/>
          </p:cNvSpPr>
          <p:nvPr/>
        </p:nvSpPr>
        <p:spPr bwMode="auto">
          <a:xfrm flipH="1">
            <a:off x="7572058" y="3977401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6" name="Oval 95"/>
          <p:cNvSpPr>
            <a:spLocks noChangeArrowheads="1"/>
          </p:cNvSpPr>
          <p:nvPr/>
        </p:nvSpPr>
        <p:spPr bwMode="auto">
          <a:xfrm flipH="1">
            <a:off x="7783195" y="3817063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" name="Oval 96"/>
          <p:cNvSpPr>
            <a:spLocks noChangeArrowheads="1"/>
          </p:cNvSpPr>
          <p:nvPr/>
        </p:nvSpPr>
        <p:spPr bwMode="auto">
          <a:xfrm flipH="1">
            <a:off x="8154670" y="3434476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" name="Oval 97"/>
          <p:cNvSpPr>
            <a:spLocks noChangeArrowheads="1"/>
          </p:cNvSpPr>
          <p:nvPr/>
        </p:nvSpPr>
        <p:spPr bwMode="auto">
          <a:xfrm flipH="1">
            <a:off x="8538845" y="2788363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" name="Line 106"/>
          <p:cNvSpPr>
            <a:spLocks noChangeShapeType="1"/>
          </p:cNvSpPr>
          <p:nvPr/>
        </p:nvSpPr>
        <p:spPr bwMode="auto">
          <a:xfrm>
            <a:off x="7624445" y="4123451"/>
            <a:ext cx="0" cy="13716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" name="Freeform 127"/>
          <p:cNvSpPr>
            <a:spLocks/>
          </p:cNvSpPr>
          <p:nvPr/>
        </p:nvSpPr>
        <p:spPr bwMode="auto">
          <a:xfrm>
            <a:off x="7243445" y="2531188"/>
            <a:ext cx="838200" cy="1152525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144" y="48"/>
              </a:cxn>
              <a:cxn ang="0">
                <a:pos x="48" y="144"/>
              </a:cxn>
              <a:cxn ang="0">
                <a:pos x="48" y="240"/>
              </a:cxn>
              <a:cxn ang="0">
                <a:pos x="336" y="288"/>
              </a:cxn>
              <a:cxn ang="0">
                <a:pos x="288" y="672"/>
              </a:cxn>
            </a:cxnLst>
            <a:rect l="0" t="0" r="r" b="b"/>
            <a:pathLst>
              <a:path w="376" h="672">
                <a:moveTo>
                  <a:pt x="192" y="0"/>
                </a:moveTo>
                <a:cubicBezTo>
                  <a:pt x="180" y="12"/>
                  <a:pt x="168" y="24"/>
                  <a:pt x="144" y="48"/>
                </a:cubicBezTo>
                <a:cubicBezTo>
                  <a:pt x="120" y="72"/>
                  <a:pt x="64" y="112"/>
                  <a:pt x="48" y="144"/>
                </a:cubicBezTo>
                <a:cubicBezTo>
                  <a:pt x="32" y="176"/>
                  <a:pt x="0" y="216"/>
                  <a:pt x="48" y="240"/>
                </a:cubicBezTo>
                <a:cubicBezTo>
                  <a:pt x="96" y="264"/>
                  <a:pt x="296" y="216"/>
                  <a:pt x="336" y="288"/>
                </a:cubicBezTo>
                <a:cubicBezTo>
                  <a:pt x="376" y="360"/>
                  <a:pt x="332" y="516"/>
                  <a:pt x="288" y="672"/>
                </a:cubicBezTo>
              </a:path>
            </a:pathLst>
          </a:custGeom>
          <a:noFill/>
          <a:ln w="31750" cap="rnd" cmpd="sng">
            <a:solidFill>
              <a:schemeClr val="tx1"/>
            </a:solidFill>
            <a:prstDash val="sysDot"/>
            <a:round/>
            <a:headEnd type="none" w="med" len="med"/>
            <a:tailEnd type="oval" w="med" len="med"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1" name="Group 128"/>
          <p:cNvGrpSpPr>
            <a:grpSpLocks/>
          </p:cNvGrpSpPr>
          <p:nvPr/>
        </p:nvGrpSpPr>
        <p:grpSpPr bwMode="auto">
          <a:xfrm>
            <a:off x="6586220" y="1921588"/>
            <a:ext cx="2057400" cy="685800"/>
            <a:chOff x="4098" y="1632"/>
            <a:chExt cx="1296" cy="432"/>
          </a:xfrm>
        </p:grpSpPr>
        <p:sp>
          <p:nvSpPr>
            <p:cNvPr id="322" name="Rectangle 129"/>
            <p:cNvSpPr>
              <a:spLocks noChangeArrowheads="1"/>
            </p:cNvSpPr>
            <p:nvPr/>
          </p:nvSpPr>
          <p:spPr bwMode="auto">
            <a:xfrm>
              <a:off x="4184" y="1698"/>
              <a:ext cx="1137" cy="29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3" name="Rectangle 130" descr="Newsprint"/>
            <p:cNvSpPr>
              <a:spLocks noChangeArrowheads="1"/>
            </p:cNvSpPr>
            <p:nvPr/>
          </p:nvSpPr>
          <p:spPr bwMode="auto">
            <a:xfrm>
              <a:off x="4098" y="1632"/>
              <a:ext cx="1296" cy="43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  <a:t>Profits occur where</a:t>
              </a:r>
              <a:r>
                <a:rPr kumimoji="0" lang="en-US" sz="1600" b="1" dirty="0"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kumimoji="0" lang="en-US" sz="1600" b="1" dirty="0"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TR</a:t>
              </a:r>
              <a: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1" dirty="0">
                  <a:latin typeface="Times New Roman" pitchFamily="18" charset="0"/>
                  <a:cs typeface="Times New Roman" pitchFamily="18" charset="0"/>
                </a:rPr>
                <a:t>&gt; </a:t>
              </a:r>
              <a:r>
                <a:rPr kumimoji="0" lang="en-US" sz="1600" b="1" i="1" dirty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TC</a:t>
              </a:r>
              <a:endParaRPr kumimoji="0" lang="en-US" sz="1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4" name="Freeform 107"/>
          <p:cNvSpPr>
            <a:spLocks/>
          </p:cNvSpPr>
          <p:nvPr/>
        </p:nvSpPr>
        <p:spPr bwMode="auto">
          <a:xfrm>
            <a:off x="5427345" y="4720351"/>
            <a:ext cx="2320925" cy="723900"/>
          </a:xfrm>
          <a:custGeom>
            <a:avLst/>
            <a:gdLst/>
            <a:ahLst/>
            <a:cxnLst>
              <a:cxn ang="0">
                <a:pos x="1488" y="24"/>
              </a:cxn>
              <a:cxn ang="0">
                <a:pos x="1152" y="24"/>
              </a:cxn>
              <a:cxn ang="0">
                <a:pos x="1008" y="168"/>
              </a:cxn>
              <a:cxn ang="0">
                <a:pos x="1152" y="312"/>
              </a:cxn>
              <a:cxn ang="0">
                <a:pos x="864" y="408"/>
              </a:cxn>
              <a:cxn ang="0">
                <a:pos x="0" y="24"/>
              </a:cxn>
            </a:cxnLst>
            <a:rect l="0" t="0" r="r" b="b"/>
            <a:pathLst>
              <a:path w="1488" h="456">
                <a:moveTo>
                  <a:pt x="1488" y="24"/>
                </a:moveTo>
                <a:cubicBezTo>
                  <a:pt x="1360" y="12"/>
                  <a:pt x="1232" y="0"/>
                  <a:pt x="1152" y="24"/>
                </a:cubicBezTo>
                <a:cubicBezTo>
                  <a:pt x="1072" y="48"/>
                  <a:pt x="1008" y="120"/>
                  <a:pt x="1008" y="168"/>
                </a:cubicBezTo>
                <a:cubicBezTo>
                  <a:pt x="1008" y="216"/>
                  <a:pt x="1176" y="272"/>
                  <a:pt x="1152" y="312"/>
                </a:cubicBezTo>
                <a:cubicBezTo>
                  <a:pt x="1128" y="352"/>
                  <a:pt x="1056" y="456"/>
                  <a:pt x="864" y="408"/>
                </a:cubicBezTo>
                <a:cubicBezTo>
                  <a:pt x="672" y="360"/>
                  <a:pt x="336" y="192"/>
                  <a:pt x="0" y="24"/>
                </a:cubicBezTo>
              </a:path>
            </a:pathLst>
          </a:custGeom>
          <a:noFill/>
          <a:ln w="31750" cap="rnd" cmpd="sng">
            <a:solidFill>
              <a:schemeClr val="tx1"/>
            </a:solidFill>
            <a:prstDash val="sysDot"/>
            <a:round/>
            <a:headEnd type="none" w="med" len="med"/>
            <a:tailEnd type="oval" w="med" len="med"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5" name="Freeform 108"/>
          <p:cNvSpPr>
            <a:spLocks/>
          </p:cNvSpPr>
          <p:nvPr/>
        </p:nvSpPr>
        <p:spPr bwMode="auto">
          <a:xfrm>
            <a:off x="8322945" y="2969337"/>
            <a:ext cx="787400" cy="1431925"/>
          </a:xfrm>
          <a:custGeom>
            <a:avLst/>
            <a:gdLst/>
            <a:ahLst/>
            <a:cxnLst>
              <a:cxn ang="0">
                <a:pos x="200" y="864"/>
              </a:cxn>
              <a:cxn ang="0">
                <a:pos x="56" y="672"/>
              </a:cxn>
              <a:cxn ang="0">
                <a:pos x="536" y="480"/>
              </a:cxn>
              <a:cxn ang="0">
                <a:pos x="440" y="240"/>
              </a:cxn>
              <a:cxn ang="0">
                <a:pos x="248" y="0"/>
              </a:cxn>
            </a:cxnLst>
            <a:rect l="0" t="0" r="r" b="b"/>
            <a:pathLst>
              <a:path w="600" h="864">
                <a:moveTo>
                  <a:pt x="200" y="864"/>
                </a:moveTo>
                <a:cubicBezTo>
                  <a:pt x="100" y="800"/>
                  <a:pt x="0" y="736"/>
                  <a:pt x="56" y="672"/>
                </a:cubicBezTo>
                <a:cubicBezTo>
                  <a:pt x="112" y="608"/>
                  <a:pt x="472" y="552"/>
                  <a:pt x="536" y="480"/>
                </a:cubicBezTo>
                <a:cubicBezTo>
                  <a:pt x="600" y="408"/>
                  <a:pt x="488" y="320"/>
                  <a:pt x="440" y="240"/>
                </a:cubicBezTo>
                <a:cubicBezTo>
                  <a:pt x="392" y="160"/>
                  <a:pt x="320" y="80"/>
                  <a:pt x="248" y="0"/>
                </a:cubicBezTo>
              </a:path>
            </a:pathLst>
          </a:custGeom>
          <a:noFill/>
          <a:ln w="31750" cap="rnd" cmpd="sng">
            <a:solidFill>
              <a:schemeClr val="tx1"/>
            </a:solidFill>
            <a:prstDash val="sysDot"/>
            <a:round/>
            <a:headEnd type="none" w="med" len="med"/>
            <a:tailEnd type="oval" w="med" len="med"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6" name="Group 131"/>
          <p:cNvGrpSpPr>
            <a:grpSpLocks/>
          </p:cNvGrpSpPr>
          <p:nvPr/>
        </p:nvGrpSpPr>
        <p:grpSpPr bwMode="auto">
          <a:xfrm>
            <a:off x="7640317" y="4377447"/>
            <a:ext cx="1295400" cy="685800"/>
            <a:chOff x="4762" y="3209"/>
            <a:chExt cx="816" cy="432"/>
          </a:xfrm>
        </p:grpSpPr>
        <p:sp>
          <p:nvSpPr>
            <p:cNvPr id="327" name="Rectangle 132"/>
            <p:cNvSpPr>
              <a:spLocks noChangeArrowheads="1"/>
            </p:cNvSpPr>
            <p:nvPr/>
          </p:nvSpPr>
          <p:spPr bwMode="auto">
            <a:xfrm>
              <a:off x="4809" y="3228"/>
              <a:ext cx="724" cy="37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" name="Rectangle 133" descr="Newsprint"/>
            <p:cNvSpPr>
              <a:spLocks noChangeArrowheads="1"/>
            </p:cNvSpPr>
            <p:nvPr/>
          </p:nvSpPr>
          <p:spPr bwMode="auto">
            <a:xfrm>
              <a:off x="4762" y="3209"/>
              <a:ext cx="816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</a:pPr>
              <a: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  <a:t>Losses occur</a:t>
              </a:r>
              <a:b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  <a:t>where</a:t>
              </a:r>
              <a:b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1" i="1" dirty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TC</a:t>
              </a:r>
              <a: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  <a:t> &gt; </a:t>
              </a:r>
              <a:r>
                <a:rPr kumimoji="0" lang="en-US" sz="1600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TR</a:t>
              </a:r>
            </a:p>
          </p:txBody>
        </p:sp>
      </p:grpSp>
      <p:grpSp>
        <p:nvGrpSpPr>
          <p:cNvPr id="329" name="Group 150"/>
          <p:cNvGrpSpPr>
            <a:grpSpLocks/>
          </p:cNvGrpSpPr>
          <p:nvPr/>
        </p:nvGrpSpPr>
        <p:grpSpPr bwMode="auto">
          <a:xfrm>
            <a:off x="4684395" y="5512513"/>
            <a:ext cx="3930650" cy="63500"/>
            <a:chOff x="2876" y="3920"/>
            <a:chExt cx="2476" cy="40"/>
          </a:xfrm>
        </p:grpSpPr>
        <p:sp>
          <p:nvSpPr>
            <p:cNvPr id="330" name="Line 139"/>
            <p:cNvSpPr>
              <a:spLocks noChangeShapeType="1"/>
            </p:cNvSpPr>
            <p:nvPr/>
          </p:nvSpPr>
          <p:spPr bwMode="auto">
            <a:xfrm>
              <a:off x="2876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1" name="Line 140"/>
            <p:cNvSpPr>
              <a:spLocks noChangeShapeType="1"/>
            </p:cNvSpPr>
            <p:nvPr/>
          </p:nvSpPr>
          <p:spPr bwMode="auto">
            <a:xfrm>
              <a:off x="3123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2" name="Line 141"/>
            <p:cNvSpPr>
              <a:spLocks noChangeShapeType="1"/>
            </p:cNvSpPr>
            <p:nvPr/>
          </p:nvSpPr>
          <p:spPr bwMode="auto">
            <a:xfrm>
              <a:off x="3371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3" name="Line 142"/>
            <p:cNvSpPr>
              <a:spLocks noChangeShapeType="1"/>
            </p:cNvSpPr>
            <p:nvPr/>
          </p:nvSpPr>
          <p:spPr bwMode="auto">
            <a:xfrm>
              <a:off x="3618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4" name="Line 143"/>
            <p:cNvSpPr>
              <a:spLocks noChangeShapeType="1"/>
            </p:cNvSpPr>
            <p:nvPr/>
          </p:nvSpPr>
          <p:spPr bwMode="auto">
            <a:xfrm>
              <a:off x="3866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5" name="Line 144"/>
            <p:cNvSpPr>
              <a:spLocks noChangeShapeType="1"/>
            </p:cNvSpPr>
            <p:nvPr/>
          </p:nvSpPr>
          <p:spPr bwMode="auto">
            <a:xfrm>
              <a:off x="4114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6" name="Line 145"/>
            <p:cNvSpPr>
              <a:spLocks noChangeShapeType="1"/>
            </p:cNvSpPr>
            <p:nvPr/>
          </p:nvSpPr>
          <p:spPr bwMode="auto">
            <a:xfrm>
              <a:off x="4361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7" name="Line 146"/>
            <p:cNvSpPr>
              <a:spLocks noChangeShapeType="1"/>
            </p:cNvSpPr>
            <p:nvPr/>
          </p:nvSpPr>
          <p:spPr bwMode="auto">
            <a:xfrm>
              <a:off x="4609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" name="Line 147"/>
            <p:cNvSpPr>
              <a:spLocks noChangeShapeType="1"/>
            </p:cNvSpPr>
            <p:nvPr/>
          </p:nvSpPr>
          <p:spPr bwMode="auto">
            <a:xfrm>
              <a:off x="4856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9" name="Line 148"/>
            <p:cNvSpPr>
              <a:spLocks noChangeShapeType="1"/>
            </p:cNvSpPr>
            <p:nvPr/>
          </p:nvSpPr>
          <p:spPr bwMode="auto">
            <a:xfrm>
              <a:off x="5104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0" name="Line 149"/>
            <p:cNvSpPr>
              <a:spLocks noChangeShapeType="1"/>
            </p:cNvSpPr>
            <p:nvPr/>
          </p:nvSpPr>
          <p:spPr bwMode="auto">
            <a:xfrm>
              <a:off x="5352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1" name="Oval 56"/>
          <p:cNvSpPr>
            <a:spLocks noChangeArrowheads="1"/>
          </p:cNvSpPr>
          <p:nvPr/>
        </p:nvSpPr>
        <p:spPr bwMode="auto">
          <a:xfrm flipH="1">
            <a:off x="4627245" y="5425201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2" name="Group 158"/>
          <p:cNvGrpSpPr>
            <a:grpSpLocks/>
          </p:cNvGrpSpPr>
          <p:nvPr/>
        </p:nvGrpSpPr>
        <p:grpSpPr bwMode="auto">
          <a:xfrm>
            <a:off x="3106547" y="3397964"/>
            <a:ext cx="2109788" cy="2451004"/>
            <a:chOff x="1836" y="2562"/>
            <a:chExt cx="1329" cy="1047"/>
          </a:xfrm>
        </p:grpSpPr>
        <p:sp>
          <p:nvSpPr>
            <p:cNvPr id="343" name="Oval 110"/>
            <p:cNvSpPr>
              <a:spLocks noChangeArrowheads="1"/>
            </p:cNvSpPr>
            <p:nvPr/>
          </p:nvSpPr>
          <p:spPr bwMode="auto">
            <a:xfrm>
              <a:off x="1836" y="3492"/>
              <a:ext cx="528" cy="117"/>
            </a:xfrm>
            <a:prstGeom prst="ellipse">
              <a:avLst/>
            </a:prstGeom>
            <a:noFill/>
            <a:ln w="31750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4" name="Freeform 154"/>
            <p:cNvSpPr>
              <a:spLocks/>
            </p:cNvSpPr>
            <p:nvPr/>
          </p:nvSpPr>
          <p:spPr bwMode="auto">
            <a:xfrm>
              <a:off x="2393" y="2562"/>
              <a:ext cx="772" cy="984"/>
            </a:xfrm>
            <a:custGeom>
              <a:avLst/>
              <a:gdLst/>
              <a:ahLst/>
              <a:cxnLst>
                <a:cxn ang="0">
                  <a:pos x="772" y="3"/>
                </a:cxn>
                <a:cxn ang="0">
                  <a:pos x="601" y="3"/>
                </a:cxn>
                <a:cxn ang="0">
                  <a:pos x="297" y="22"/>
                </a:cxn>
                <a:cxn ang="0">
                  <a:pos x="183" y="117"/>
                </a:cxn>
                <a:cxn ang="0">
                  <a:pos x="145" y="256"/>
                </a:cxn>
                <a:cxn ang="0">
                  <a:pos x="158" y="459"/>
                </a:cxn>
                <a:cxn ang="0">
                  <a:pos x="240" y="680"/>
                </a:cxn>
                <a:cxn ang="0">
                  <a:pos x="240" y="813"/>
                </a:cxn>
                <a:cxn ang="0">
                  <a:pos x="171" y="921"/>
                </a:cxn>
                <a:cxn ang="0">
                  <a:pos x="0" y="984"/>
                </a:cxn>
              </a:cxnLst>
              <a:rect l="0" t="0" r="r" b="b"/>
              <a:pathLst>
                <a:path w="772" h="984">
                  <a:moveTo>
                    <a:pt x="772" y="3"/>
                  </a:moveTo>
                  <a:cubicBezTo>
                    <a:pt x="726" y="1"/>
                    <a:pt x="680" y="0"/>
                    <a:pt x="601" y="3"/>
                  </a:cubicBezTo>
                  <a:cubicBezTo>
                    <a:pt x="522" y="6"/>
                    <a:pt x="367" y="3"/>
                    <a:pt x="297" y="22"/>
                  </a:cubicBezTo>
                  <a:cubicBezTo>
                    <a:pt x="227" y="41"/>
                    <a:pt x="208" y="78"/>
                    <a:pt x="183" y="117"/>
                  </a:cubicBezTo>
                  <a:cubicBezTo>
                    <a:pt x="158" y="156"/>
                    <a:pt x="149" y="199"/>
                    <a:pt x="145" y="256"/>
                  </a:cubicBezTo>
                  <a:cubicBezTo>
                    <a:pt x="141" y="313"/>
                    <a:pt x="142" y="388"/>
                    <a:pt x="158" y="459"/>
                  </a:cubicBezTo>
                  <a:cubicBezTo>
                    <a:pt x="174" y="530"/>
                    <a:pt x="226" y="621"/>
                    <a:pt x="240" y="680"/>
                  </a:cubicBezTo>
                  <a:cubicBezTo>
                    <a:pt x="254" y="739"/>
                    <a:pt x="251" y="773"/>
                    <a:pt x="240" y="813"/>
                  </a:cubicBezTo>
                  <a:cubicBezTo>
                    <a:pt x="229" y="853"/>
                    <a:pt x="211" y="893"/>
                    <a:pt x="171" y="921"/>
                  </a:cubicBezTo>
                  <a:cubicBezTo>
                    <a:pt x="131" y="949"/>
                    <a:pt x="65" y="966"/>
                    <a:pt x="0" y="984"/>
                  </a:cubicBezTo>
                </a:path>
              </a:pathLst>
            </a:custGeom>
            <a:noFill/>
            <a:ln w="31750" cap="rnd" cmpd="sng">
              <a:solidFill>
                <a:schemeClr val="tx1"/>
              </a:solidFill>
              <a:prstDash val="sysDot"/>
              <a:round/>
              <a:headEnd/>
              <a:tailEnd/>
            </a:ln>
            <a:effectLst>
              <a:outerShdw blurRad="63500" dist="35921" dir="2700000" algn="ctr" rotWithShape="0">
                <a:srgbClr val="808080"/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5" name="Freeform 155"/>
          <p:cNvSpPr>
            <a:spLocks/>
          </p:cNvSpPr>
          <p:nvPr/>
        </p:nvSpPr>
        <p:spPr bwMode="auto">
          <a:xfrm>
            <a:off x="6800533" y="3391613"/>
            <a:ext cx="804862" cy="4968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203" y="13"/>
              </a:cxn>
              <a:cxn ang="0">
                <a:pos x="361" y="83"/>
              </a:cxn>
              <a:cxn ang="0">
                <a:pos x="462" y="216"/>
              </a:cxn>
              <a:cxn ang="0">
                <a:pos x="513" y="317"/>
              </a:cxn>
            </a:cxnLst>
            <a:rect l="0" t="0" r="r" b="b"/>
            <a:pathLst>
              <a:path w="513" h="317">
                <a:moveTo>
                  <a:pt x="0" y="7"/>
                </a:moveTo>
                <a:cubicBezTo>
                  <a:pt x="71" y="3"/>
                  <a:pt x="143" y="0"/>
                  <a:pt x="203" y="13"/>
                </a:cubicBezTo>
                <a:cubicBezTo>
                  <a:pt x="263" y="26"/>
                  <a:pt x="318" y="49"/>
                  <a:pt x="361" y="83"/>
                </a:cubicBezTo>
                <a:cubicBezTo>
                  <a:pt x="404" y="117"/>
                  <a:pt x="437" y="177"/>
                  <a:pt x="462" y="216"/>
                </a:cubicBezTo>
                <a:cubicBezTo>
                  <a:pt x="487" y="255"/>
                  <a:pt x="500" y="286"/>
                  <a:pt x="513" y="317"/>
                </a:cubicBezTo>
              </a:path>
            </a:pathLst>
          </a:custGeom>
          <a:noFill/>
          <a:ln w="31750" cap="rnd" cmpd="sng">
            <a:solidFill>
              <a:schemeClr val="tx1"/>
            </a:solidFill>
            <a:prstDash val="sysDot"/>
            <a:round/>
            <a:headEnd/>
            <a:tailEnd type="oval" w="med" len="med"/>
          </a:ln>
          <a:effectLst>
            <a:outerShdw blurRad="63500" dist="35921" dir="2700000" algn="ctr" rotWithShape="0">
              <a:srgbClr val="808080"/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6" name="Group 123"/>
          <p:cNvGrpSpPr>
            <a:grpSpLocks/>
          </p:cNvGrpSpPr>
          <p:nvPr/>
        </p:nvGrpSpPr>
        <p:grpSpPr bwMode="auto">
          <a:xfrm>
            <a:off x="5074920" y="3005853"/>
            <a:ext cx="1797050" cy="762000"/>
            <a:chOff x="3146" y="2105"/>
            <a:chExt cx="1132" cy="480"/>
          </a:xfrm>
        </p:grpSpPr>
        <p:sp>
          <p:nvSpPr>
            <p:cNvPr id="347" name="Rectangle 124"/>
            <p:cNvSpPr>
              <a:spLocks noChangeArrowheads="1"/>
            </p:cNvSpPr>
            <p:nvPr/>
          </p:nvSpPr>
          <p:spPr bwMode="auto">
            <a:xfrm>
              <a:off x="3201" y="2124"/>
              <a:ext cx="1026" cy="433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" name="Rectangle 125"/>
            <p:cNvSpPr>
              <a:spLocks noChangeArrowheads="1"/>
            </p:cNvSpPr>
            <p:nvPr/>
          </p:nvSpPr>
          <p:spPr bwMode="auto">
            <a:xfrm>
              <a:off x="3146" y="2105"/>
              <a:ext cx="1132" cy="48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  <a:t>Profits maximized</a:t>
              </a:r>
              <a:b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  <a:t>where difference </a:t>
              </a:r>
              <a:b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  <a:t>is largest</a:t>
              </a:r>
            </a:p>
          </p:txBody>
        </p:sp>
      </p:grpSp>
      <p:sp>
        <p:nvSpPr>
          <p:cNvPr id="349" name="Line 3"/>
          <p:cNvSpPr>
            <a:spLocks noChangeShapeType="1"/>
          </p:cNvSpPr>
          <p:nvPr/>
        </p:nvSpPr>
        <p:spPr bwMode="auto">
          <a:xfrm>
            <a:off x="4366515" y="987552"/>
            <a:ext cx="0" cy="17813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27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500"/>
                            </p:stCondLst>
                            <p:childTnLst>
                              <p:par>
                                <p:cTn id="10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0"/>
                            </p:stCondLst>
                            <p:childTnLst>
                              <p:par>
                                <p:cTn id="12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500"/>
                            </p:stCondLst>
                            <p:childTnLst>
                              <p:par>
                                <p:cTn id="13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000"/>
                            </p:stCondLst>
                            <p:childTnLst>
                              <p:par>
                                <p:cTn id="1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/>
      <p:bldP spid="126" grpId="0" build="p"/>
      <p:bldP spid="3" grpId="0"/>
      <p:bldP spid="136" grpId="0"/>
      <p:bldP spid="166" grpId="0"/>
      <p:bldP spid="167" grpId="0"/>
      <p:bldP spid="207" grpId="0"/>
      <p:bldP spid="208" grpId="0"/>
      <p:bldP spid="209" grpId="0"/>
      <p:bldP spid="210" grpId="0"/>
      <p:bldP spid="211" grpId="0"/>
      <p:bldP spid="212" grpId="0"/>
      <p:bldP spid="213" grpId="0"/>
      <p:bldP spid="237" grpId="0"/>
      <p:bldP spid="289" grpId="0" animBg="1"/>
      <p:bldP spid="290" grpId="0" animBg="1"/>
      <p:bldP spid="291" grpId="0" animBg="1"/>
      <p:bldP spid="319" grpId="0" animBg="1"/>
      <p:bldP spid="320" grpId="0" animBg="1"/>
      <p:bldP spid="324" grpId="0" animBg="1"/>
      <p:bldP spid="325" grpId="0" animBg="1"/>
      <p:bldP spid="3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895165"/>
            <a:ext cx="4253918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At low output levels </a:t>
            </a:r>
            <a:r>
              <a:rPr lang="en-US" sz="19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19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MC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After some point, additional units cost more than the </a:t>
            </a:r>
            <a:r>
              <a:rPr lang="en-US" sz="19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MR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realized from selling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them.  Profit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is maximized where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9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9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301809" y="101469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3"/>
          <p:cNvSpPr>
            <a:spLocks noChangeArrowheads="1"/>
          </p:cNvSpPr>
          <p:nvPr/>
        </p:nvSpPr>
        <p:spPr bwMode="auto">
          <a:xfrm>
            <a:off x="186253" y="2431977"/>
            <a:ext cx="4019915" cy="38688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Line 7"/>
          <p:cNvSpPr>
            <a:spLocks noChangeShapeType="1"/>
          </p:cNvSpPr>
          <p:nvPr/>
        </p:nvSpPr>
        <p:spPr bwMode="auto">
          <a:xfrm>
            <a:off x="309760" y="3134733"/>
            <a:ext cx="377452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MR / MC Approach</a:t>
            </a:r>
          </a:p>
        </p:txBody>
      </p:sp>
      <p:sp>
        <p:nvSpPr>
          <p:cNvPr id="129" name="Text Box 8"/>
          <p:cNvSpPr txBox="1">
            <a:spLocks noChangeArrowheads="1"/>
          </p:cNvSpPr>
          <p:nvPr/>
        </p:nvSpPr>
        <p:spPr bwMode="auto">
          <a:xfrm>
            <a:off x="3123759" y="2655435"/>
            <a:ext cx="880370" cy="486287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Profit</a:t>
            </a:r>
            <a:b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(TR-TC)</a:t>
            </a:r>
            <a:endParaRPr kumimoji="0" lang="en-US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 Box 9"/>
          <p:cNvSpPr txBox="1">
            <a:spLocks noChangeArrowheads="1"/>
          </p:cNvSpPr>
          <p:nvPr/>
        </p:nvSpPr>
        <p:spPr bwMode="auto">
          <a:xfrm>
            <a:off x="2111463" y="2454267"/>
            <a:ext cx="954492" cy="68326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Marginal</a:t>
            </a:r>
            <a:b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b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1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 Box 10"/>
          <p:cNvSpPr txBox="1">
            <a:spLocks noChangeArrowheads="1"/>
          </p:cNvSpPr>
          <p:nvPr/>
        </p:nvSpPr>
        <p:spPr bwMode="auto">
          <a:xfrm>
            <a:off x="1168808" y="2503035"/>
            <a:ext cx="954492" cy="63094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Marginal</a:t>
            </a:r>
            <a:r>
              <a:rPr kumimoji="0"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Revenue</a:t>
            </a:r>
            <a:r>
              <a:rPr kumimoji="0" lang="en-US" sz="18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8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8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kumimoji="0" lang="en-US" sz="18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18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 Box 11"/>
          <p:cNvSpPr txBox="1">
            <a:spLocks noChangeArrowheads="1"/>
          </p:cNvSpPr>
          <p:nvPr/>
        </p:nvSpPr>
        <p:spPr bwMode="auto">
          <a:xfrm>
            <a:off x="299440" y="2831520"/>
            <a:ext cx="755335" cy="2893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endParaRPr kumimoji="0" lang="en-US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 Box 5"/>
          <p:cNvSpPr txBox="1">
            <a:spLocks noChangeArrowheads="1"/>
          </p:cNvSpPr>
          <p:nvPr/>
        </p:nvSpPr>
        <p:spPr bwMode="auto">
          <a:xfrm>
            <a:off x="396047" y="314660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0</a:t>
            </a:r>
          </a:p>
        </p:txBody>
      </p:sp>
      <p:sp>
        <p:nvSpPr>
          <p:cNvPr id="139" name="Text Box 6"/>
          <p:cNvSpPr txBox="1">
            <a:spLocks noChangeArrowheads="1"/>
          </p:cNvSpPr>
          <p:nvPr/>
        </p:nvSpPr>
        <p:spPr bwMode="auto">
          <a:xfrm>
            <a:off x="392872" y="341330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2</a:t>
            </a:r>
          </a:p>
        </p:txBody>
      </p:sp>
      <p:sp>
        <p:nvSpPr>
          <p:cNvPr id="140" name="Text Box 7"/>
          <p:cNvSpPr txBox="1">
            <a:spLocks noChangeArrowheads="1"/>
          </p:cNvSpPr>
          <p:nvPr/>
        </p:nvSpPr>
        <p:spPr bwMode="auto">
          <a:xfrm>
            <a:off x="383347" y="3994332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8</a:t>
            </a:r>
          </a:p>
        </p:txBody>
      </p:sp>
      <p:sp>
        <p:nvSpPr>
          <p:cNvPr id="141" name="Text Box 8"/>
          <p:cNvSpPr txBox="1">
            <a:spLocks noChangeArrowheads="1"/>
          </p:cNvSpPr>
          <p:nvPr/>
        </p:nvSpPr>
        <p:spPr bwMode="auto">
          <a:xfrm>
            <a:off x="256347" y="4288020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10</a:t>
            </a:r>
          </a:p>
        </p:txBody>
      </p:sp>
      <p:sp>
        <p:nvSpPr>
          <p:cNvPr id="142" name="Text Box 9"/>
          <p:cNvSpPr txBox="1">
            <a:spLocks noChangeArrowheads="1"/>
          </p:cNvSpPr>
          <p:nvPr/>
        </p:nvSpPr>
        <p:spPr bwMode="auto">
          <a:xfrm>
            <a:off x="243647" y="4565832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12</a:t>
            </a:r>
          </a:p>
        </p:txBody>
      </p:sp>
      <p:sp>
        <p:nvSpPr>
          <p:cNvPr id="143" name="Text Box 10"/>
          <p:cNvSpPr txBox="1">
            <a:spLocks noChangeArrowheads="1"/>
          </p:cNvSpPr>
          <p:nvPr/>
        </p:nvSpPr>
        <p:spPr bwMode="auto">
          <a:xfrm>
            <a:off x="237297" y="4861107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14</a:t>
            </a:r>
          </a:p>
        </p:txBody>
      </p:sp>
      <p:sp>
        <p:nvSpPr>
          <p:cNvPr id="144" name="Text Box 11"/>
          <p:cNvSpPr txBox="1">
            <a:spLocks noChangeArrowheads="1"/>
          </p:cNvSpPr>
          <p:nvPr/>
        </p:nvSpPr>
        <p:spPr bwMode="auto">
          <a:xfrm>
            <a:off x="243647" y="5165907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15</a:t>
            </a:r>
          </a:p>
        </p:txBody>
      </p:sp>
      <p:sp>
        <p:nvSpPr>
          <p:cNvPr id="145" name="Text Box 12"/>
          <p:cNvSpPr txBox="1">
            <a:spLocks noChangeArrowheads="1"/>
          </p:cNvSpPr>
          <p:nvPr/>
        </p:nvSpPr>
        <p:spPr bwMode="auto">
          <a:xfrm>
            <a:off x="243647" y="5438957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16</a:t>
            </a:r>
          </a:p>
        </p:txBody>
      </p:sp>
      <p:sp>
        <p:nvSpPr>
          <p:cNvPr id="153" name="Text Box 13"/>
          <p:cNvSpPr txBox="1">
            <a:spLocks noChangeArrowheads="1"/>
          </p:cNvSpPr>
          <p:nvPr/>
        </p:nvSpPr>
        <p:spPr bwMode="auto">
          <a:xfrm>
            <a:off x="243647" y="5683432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18</a:t>
            </a:r>
          </a:p>
        </p:txBody>
      </p:sp>
      <p:sp>
        <p:nvSpPr>
          <p:cNvPr id="154" name="Text Box 14"/>
          <p:cNvSpPr txBox="1">
            <a:spLocks noChangeArrowheads="1"/>
          </p:cNvSpPr>
          <p:nvPr/>
        </p:nvSpPr>
        <p:spPr bwMode="auto">
          <a:xfrm>
            <a:off x="259522" y="5934257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20</a:t>
            </a:r>
          </a:p>
        </p:txBody>
      </p:sp>
      <p:sp>
        <p:nvSpPr>
          <p:cNvPr id="155" name="Text Box 15"/>
          <p:cNvSpPr txBox="1">
            <a:spLocks noChangeArrowheads="1"/>
          </p:cNvSpPr>
          <p:nvPr/>
        </p:nvSpPr>
        <p:spPr bwMode="auto">
          <a:xfrm>
            <a:off x="1393632" y="3133907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----</a:t>
            </a:r>
          </a:p>
        </p:txBody>
      </p:sp>
      <p:sp>
        <p:nvSpPr>
          <p:cNvPr id="156" name="Text Box 16"/>
          <p:cNvSpPr txBox="1">
            <a:spLocks noChangeArrowheads="1"/>
          </p:cNvSpPr>
          <p:nvPr/>
        </p:nvSpPr>
        <p:spPr bwMode="auto">
          <a:xfrm>
            <a:off x="1374582" y="3410132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5</a:t>
            </a:r>
          </a:p>
        </p:txBody>
      </p:sp>
      <p:sp>
        <p:nvSpPr>
          <p:cNvPr id="157" name="Text Box 17"/>
          <p:cNvSpPr txBox="1">
            <a:spLocks noChangeArrowheads="1"/>
          </p:cNvSpPr>
          <p:nvPr/>
        </p:nvSpPr>
        <p:spPr bwMode="auto">
          <a:xfrm>
            <a:off x="1374582" y="4010207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5</a:t>
            </a:r>
          </a:p>
        </p:txBody>
      </p:sp>
      <p:sp>
        <p:nvSpPr>
          <p:cNvPr id="158" name="Text Box 18"/>
          <p:cNvSpPr txBox="1">
            <a:spLocks noChangeArrowheads="1"/>
          </p:cNvSpPr>
          <p:nvPr/>
        </p:nvSpPr>
        <p:spPr bwMode="auto">
          <a:xfrm>
            <a:off x="1374582" y="4300720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5</a:t>
            </a:r>
          </a:p>
        </p:txBody>
      </p:sp>
      <p:sp>
        <p:nvSpPr>
          <p:cNvPr id="160" name="Text Box 19"/>
          <p:cNvSpPr txBox="1">
            <a:spLocks noChangeArrowheads="1"/>
          </p:cNvSpPr>
          <p:nvPr/>
        </p:nvSpPr>
        <p:spPr bwMode="auto">
          <a:xfrm>
            <a:off x="2165157" y="3141845"/>
            <a:ext cx="901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----</a:t>
            </a:r>
          </a:p>
        </p:txBody>
      </p:sp>
      <p:sp>
        <p:nvSpPr>
          <p:cNvPr id="164" name="Text Box 20"/>
          <p:cNvSpPr txBox="1">
            <a:spLocks noChangeArrowheads="1"/>
          </p:cNvSpPr>
          <p:nvPr/>
        </p:nvSpPr>
        <p:spPr bwMode="auto">
          <a:xfrm>
            <a:off x="2212782" y="3408545"/>
            <a:ext cx="831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$ 3.95</a:t>
            </a:r>
          </a:p>
        </p:txBody>
      </p:sp>
      <p:sp>
        <p:nvSpPr>
          <p:cNvPr id="165" name="Text Box 21"/>
          <p:cNvSpPr txBox="1">
            <a:spLocks noChangeArrowheads="1"/>
          </p:cNvSpPr>
          <p:nvPr/>
        </p:nvSpPr>
        <p:spPr bwMode="auto">
          <a:xfrm>
            <a:off x="2127057" y="4011795"/>
            <a:ext cx="1104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$ 1.50</a:t>
            </a:r>
          </a:p>
        </p:txBody>
      </p:sp>
      <p:sp>
        <p:nvSpPr>
          <p:cNvPr id="166" name="Text Box 22"/>
          <p:cNvSpPr txBox="1">
            <a:spLocks noChangeArrowheads="1"/>
          </p:cNvSpPr>
          <p:nvPr/>
        </p:nvSpPr>
        <p:spPr bwMode="auto">
          <a:xfrm>
            <a:off x="2206432" y="4289607"/>
            <a:ext cx="958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$ 1.00</a:t>
            </a:r>
          </a:p>
        </p:txBody>
      </p:sp>
      <p:sp>
        <p:nvSpPr>
          <p:cNvPr id="167" name="Text Box 23"/>
          <p:cNvSpPr txBox="1">
            <a:spLocks noChangeArrowheads="1"/>
          </p:cNvSpPr>
          <p:nvPr/>
        </p:nvSpPr>
        <p:spPr bwMode="auto">
          <a:xfrm>
            <a:off x="3102417" y="3141845"/>
            <a:ext cx="933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- 25.00</a:t>
            </a:r>
          </a:p>
        </p:txBody>
      </p:sp>
      <p:sp>
        <p:nvSpPr>
          <p:cNvPr id="168" name="Text Box 24"/>
          <p:cNvSpPr txBox="1">
            <a:spLocks noChangeArrowheads="1"/>
          </p:cNvSpPr>
          <p:nvPr/>
        </p:nvSpPr>
        <p:spPr bwMode="auto">
          <a:xfrm>
            <a:off x="3120324" y="3408545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- 23.75</a:t>
            </a:r>
          </a:p>
        </p:txBody>
      </p:sp>
      <p:sp>
        <p:nvSpPr>
          <p:cNvPr id="169" name="Text Box 30"/>
          <p:cNvSpPr txBox="1">
            <a:spLocks noChangeArrowheads="1"/>
          </p:cNvSpPr>
          <p:nvPr/>
        </p:nvSpPr>
        <p:spPr bwMode="auto">
          <a:xfrm>
            <a:off x="1368232" y="4562657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5</a:t>
            </a:r>
          </a:p>
        </p:txBody>
      </p:sp>
      <p:sp>
        <p:nvSpPr>
          <p:cNvPr id="170" name="Text Box 31"/>
          <p:cNvSpPr txBox="1">
            <a:spLocks noChangeArrowheads="1"/>
          </p:cNvSpPr>
          <p:nvPr/>
        </p:nvSpPr>
        <p:spPr bwMode="auto">
          <a:xfrm>
            <a:off x="1361882" y="4857932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5</a:t>
            </a:r>
          </a:p>
        </p:txBody>
      </p:sp>
      <p:sp>
        <p:nvSpPr>
          <p:cNvPr id="173" name="Text Box 32"/>
          <p:cNvSpPr txBox="1">
            <a:spLocks noChangeArrowheads="1"/>
          </p:cNvSpPr>
          <p:nvPr/>
        </p:nvSpPr>
        <p:spPr bwMode="auto">
          <a:xfrm>
            <a:off x="1368232" y="5162732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5</a:t>
            </a:r>
          </a:p>
        </p:txBody>
      </p:sp>
      <p:sp>
        <p:nvSpPr>
          <p:cNvPr id="174" name="Text Box 33"/>
          <p:cNvSpPr txBox="1">
            <a:spLocks noChangeArrowheads="1"/>
          </p:cNvSpPr>
          <p:nvPr/>
        </p:nvSpPr>
        <p:spPr bwMode="auto">
          <a:xfrm>
            <a:off x="1368232" y="5445307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5</a:t>
            </a:r>
          </a:p>
        </p:txBody>
      </p:sp>
      <p:sp>
        <p:nvSpPr>
          <p:cNvPr id="175" name="Text Box 34"/>
          <p:cNvSpPr txBox="1">
            <a:spLocks noChangeArrowheads="1"/>
          </p:cNvSpPr>
          <p:nvPr/>
        </p:nvSpPr>
        <p:spPr bwMode="auto">
          <a:xfrm>
            <a:off x="1368232" y="5689782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5</a:t>
            </a:r>
          </a:p>
        </p:txBody>
      </p:sp>
      <p:sp>
        <p:nvSpPr>
          <p:cNvPr id="176" name="Text Box 35"/>
          <p:cNvSpPr txBox="1">
            <a:spLocks noChangeArrowheads="1"/>
          </p:cNvSpPr>
          <p:nvPr/>
        </p:nvSpPr>
        <p:spPr bwMode="auto">
          <a:xfrm>
            <a:off x="1258758" y="5940607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5</a:t>
            </a:r>
          </a:p>
        </p:txBody>
      </p:sp>
      <p:sp>
        <p:nvSpPr>
          <p:cNvPr id="177" name="Text Box 36"/>
          <p:cNvSpPr txBox="1">
            <a:spLocks noChangeArrowheads="1"/>
          </p:cNvSpPr>
          <p:nvPr/>
        </p:nvSpPr>
        <p:spPr bwMode="auto">
          <a:xfrm>
            <a:off x="2203257" y="4561070"/>
            <a:ext cx="901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$ 1.75</a:t>
            </a:r>
          </a:p>
        </p:txBody>
      </p:sp>
      <p:sp>
        <p:nvSpPr>
          <p:cNvPr id="178" name="Text Box 37"/>
          <p:cNvSpPr txBox="1">
            <a:spLocks noChangeArrowheads="1"/>
          </p:cNvSpPr>
          <p:nvPr/>
        </p:nvSpPr>
        <p:spPr bwMode="auto">
          <a:xfrm>
            <a:off x="2203257" y="4865870"/>
            <a:ext cx="895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$ 3.50</a:t>
            </a:r>
          </a:p>
        </p:txBody>
      </p:sp>
      <p:sp>
        <p:nvSpPr>
          <p:cNvPr id="190" name="Text Box 38"/>
          <p:cNvSpPr txBox="1">
            <a:spLocks noChangeArrowheads="1"/>
          </p:cNvSpPr>
          <p:nvPr/>
        </p:nvSpPr>
        <p:spPr bwMode="auto">
          <a:xfrm>
            <a:off x="2203257" y="5161145"/>
            <a:ext cx="901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$ 4.75</a:t>
            </a:r>
          </a:p>
        </p:txBody>
      </p:sp>
      <p:sp>
        <p:nvSpPr>
          <p:cNvPr id="191" name="Text Box 39"/>
          <p:cNvSpPr txBox="1">
            <a:spLocks noChangeArrowheads="1"/>
          </p:cNvSpPr>
          <p:nvPr/>
        </p:nvSpPr>
        <p:spPr bwMode="auto">
          <a:xfrm>
            <a:off x="2203257" y="5453245"/>
            <a:ext cx="1054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$ 6.00</a:t>
            </a:r>
          </a:p>
        </p:txBody>
      </p:sp>
      <p:sp>
        <p:nvSpPr>
          <p:cNvPr id="193" name="Text Box 40"/>
          <p:cNvSpPr txBox="1">
            <a:spLocks noChangeArrowheads="1"/>
          </p:cNvSpPr>
          <p:nvPr/>
        </p:nvSpPr>
        <p:spPr bwMode="auto">
          <a:xfrm>
            <a:off x="2215957" y="5685020"/>
            <a:ext cx="977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$ 8.25</a:t>
            </a:r>
          </a:p>
        </p:txBody>
      </p:sp>
      <p:sp>
        <p:nvSpPr>
          <p:cNvPr id="198" name="Text Box 41"/>
          <p:cNvSpPr txBox="1">
            <a:spLocks noChangeArrowheads="1"/>
          </p:cNvSpPr>
          <p:nvPr/>
        </p:nvSpPr>
        <p:spPr bwMode="auto">
          <a:xfrm>
            <a:off x="2082607" y="5929495"/>
            <a:ext cx="101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$ 13.00</a:t>
            </a:r>
          </a:p>
        </p:txBody>
      </p:sp>
      <p:sp>
        <p:nvSpPr>
          <p:cNvPr id="199" name="Text Box 42"/>
          <p:cNvSpPr txBox="1">
            <a:spLocks noChangeArrowheads="1"/>
          </p:cNvSpPr>
          <p:nvPr/>
        </p:nvSpPr>
        <p:spPr bwMode="auto">
          <a:xfrm>
            <a:off x="3210367" y="4003857"/>
            <a:ext cx="933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- 8.00</a:t>
            </a:r>
          </a:p>
        </p:txBody>
      </p:sp>
      <p:sp>
        <p:nvSpPr>
          <p:cNvPr id="200" name="Text Box 43"/>
          <p:cNvSpPr txBox="1">
            <a:spLocks noChangeArrowheads="1"/>
          </p:cNvSpPr>
          <p:nvPr/>
        </p:nvSpPr>
        <p:spPr bwMode="auto">
          <a:xfrm>
            <a:off x="3191002" y="4299331"/>
            <a:ext cx="8932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 .25</a:t>
            </a:r>
          </a:p>
        </p:txBody>
      </p:sp>
      <p:sp>
        <p:nvSpPr>
          <p:cNvPr id="201" name="Text Box 44"/>
          <p:cNvSpPr txBox="1">
            <a:spLocks noChangeArrowheads="1"/>
          </p:cNvSpPr>
          <p:nvPr/>
        </p:nvSpPr>
        <p:spPr bwMode="auto">
          <a:xfrm>
            <a:off x="3229417" y="4559482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6.75</a:t>
            </a:r>
          </a:p>
        </p:txBody>
      </p:sp>
      <p:sp>
        <p:nvSpPr>
          <p:cNvPr id="202" name="Text Box 45"/>
          <p:cNvSpPr txBox="1">
            <a:spLocks noChangeArrowheads="1"/>
          </p:cNvSpPr>
          <p:nvPr/>
        </p:nvSpPr>
        <p:spPr bwMode="auto">
          <a:xfrm>
            <a:off x="3178617" y="4864282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10.75</a:t>
            </a:r>
          </a:p>
        </p:txBody>
      </p:sp>
      <p:sp>
        <p:nvSpPr>
          <p:cNvPr id="203" name="Text Box 46"/>
          <p:cNvSpPr txBox="1">
            <a:spLocks noChangeArrowheads="1"/>
          </p:cNvSpPr>
          <p:nvPr/>
        </p:nvSpPr>
        <p:spPr bwMode="auto">
          <a:xfrm>
            <a:off x="3184967" y="5161145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11.00</a:t>
            </a:r>
          </a:p>
        </p:txBody>
      </p:sp>
      <p:sp>
        <p:nvSpPr>
          <p:cNvPr id="204" name="Text Box 47"/>
          <p:cNvSpPr txBox="1">
            <a:spLocks noChangeArrowheads="1"/>
          </p:cNvSpPr>
          <p:nvPr/>
        </p:nvSpPr>
        <p:spPr bwMode="auto">
          <a:xfrm>
            <a:off x="3111942" y="5442132"/>
            <a:ext cx="933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10.00</a:t>
            </a:r>
          </a:p>
        </p:txBody>
      </p:sp>
      <p:sp>
        <p:nvSpPr>
          <p:cNvPr id="205" name="Text Box 48"/>
          <p:cNvSpPr txBox="1">
            <a:spLocks noChangeArrowheads="1"/>
          </p:cNvSpPr>
          <p:nvPr/>
        </p:nvSpPr>
        <p:spPr bwMode="auto">
          <a:xfrm>
            <a:off x="3184967" y="568502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4.50</a:t>
            </a:r>
          </a:p>
        </p:txBody>
      </p:sp>
      <p:sp>
        <p:nvSpPr>
          <p:cNvPr id="206" name="Text Box 49"/>
          <p:cNvSpPr txBox="1">
            <a:spLocks noChangeArrowheads="1"/>
          </p:cNvSpPr>
          <p:nvPr/>
        </p:nvSpPr>
        <p:spPr bwMode="auto">
          <a:xfrm>
            <a:off x="3159567" y="593902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- 8.00</a:t>
            </a:r>
          </a:p>
        </p:txBody>
      </p:sp>
      <p:grpSp>
        <p:nvGrpSpPr>
          <p:cNvPr id="207" name="Group 54"/>
          <p:cNvGrpSpPr>
            <a:grpSpLocks/>
          </p:cNvGrpSpPr>
          <p:nvPr/>
        </p:nvGrpSpPr>
        <p:grpSpPr bwMode="auto">
          <a:xfrm>
            <a:off x="3381817" y="3533959"/>
            <a:ext cx="603250" cy="560388"/>
            <a:chOff x="1940" y="1211"/>
            <a:chExt cx="380" cy="353"/>
          </a:xfrm>
        </p:grpSpPr>
        <p:sp>
          <p:nvSpPr>
            <p:cNvPr id="208" name="Text Box 55"/>
            <p:cNvSpPr txBox="1">
              <a:spLocks noChangeArrowheads="1"/>
            </p:cNvSpPr>
            <p:nvPr/>
          </p:nvSpPr>
          <p:spPr bwMode="auto">
            <a:xfrm>
              <a:off x="1940" y="1211"/>
              <a:ext cx="3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.</a:t>
              </a:r>
            </a:p>
          </p:txBody>
        </p:sp>
        <p:sp>
          <p:nvSpPr>
            <p:cNvPr id="209" name="Text Box 56"/>
            <p:cNvSpPr txBox="1">
              <a:spLocks noChangeArrowheads="1"/>
            </p:cNvSpPr>
            <p:nvPr/>
          </p:nvSpPr>
          <p:spPr bwMode="auto">
            <a:xfrm>
              <a:off x="1940" y="1269"/>
              <a:ext cx="3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.</a:t>
              </a:r>
            </a:p>
          </p:txBody>
        </p:sp>
        <p:sp>
          <p:nvSpPr>
            <p:cNvPr id="210" name="Text Box 57"/>
            <p:cNvSpPr txBox="1">
              <a:spLocks noChangeArrowheads="1"/>
            </p:cNvSpPr>
            <p:nvPr/>
          </p:nvSpPr>
          <p:spPr bwMode="auto">
            <a:xfrm>
              <a:off x="1940" y="1331"/>
              <a:ext cx="3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.</a:t>
              </a:r>
            </a:p>
          </p:txBody>
        </p:sp>
      </p:grpSp>
      <p:grpSp>
        <p:nvGrpSpPr>
          <p:cNvPr id="211" name="Group 58"/>
          <p:cNvGrpSpPr>
            <a:grpSpLocks/>
          </p:cNvGrpSpPr>
          <p:nvPr/>
        </p:nvGrpSpPr>
        <p:grpSpPr bwMode="auto">
          <a:xfrm>
            <a:off x="2441382" y="3533959"/>
            <a:ext cx="603250" cy="560388"/>
            <a:chOff x="1392" y="1211"/>
            <a:chExt cx="380" cy="353"/>
          </a:xfrm>
        </p:grpSpPr>
        <p:sp>
          <p:nvSpPr>
            <p:cNvPr id="212" name="Text Box 59"/>
            <p:cNvSpPr txBox="1">
              <a:spLocks noChangeArrowheads="1"/>
            </p:cNvSpPr>
            <p:nvPr/>
          </p:nvSpPr>
          <p:spPr bwMode="auto">
            <a:xfrm>
              <a:off x="1392" y="1211"/>
              <a:ext cx="3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.</a:t>
              </a:r>
            </a:p>
          </p:txBody>
        </p:sp>
        <p:grpSp>
          <p:nvGrpSpPr>
            <p:cNvPr id="213" name="Group 60"/>
            <p:cNvGrpSpPr>
              <a:grpSpLocks/>
            </p:cNvGrpSpPr>
            <p:nvPr/>
          </p:nvGrpSpPr>
          <p:grpSpPr bwMode="auto">
            <a:xfrm>
              <a:off x="1392" y="1269"/>
              <a:ext cx="380" cy="295"/>
              <a:chOff x="1392" y="1269"/>
              <a:chExt cx="380" cy="295"/>
            </a:xfrm>
          </p:grpSpPr>
          <p:sp>
            <p:nvSpPr>
              <p:cNvPr id="214" name="Text Box 61"/>
              <p:cNvSpPr txBox="1">
                <a:spLocks noChangeArrowheads="1"/>
              </p:cNvSpPr>
              <p:nvPr/>
            </p:nvSpPr>
            <p:spPr bwMode="auto">
              <a:xfrm>
                <a:off x="1392" y="1269"/>
                <a:ext cx="38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.</a:t>
                </a:r>
              </a:p>
            </p:txBody>
          </p:sp>
          <p:sp>
            <p:nvSpPr>
              <p:cNvPr id="215" name="Text Box 62"/>
              <p:cNvSpPr txBox="1">
                <a:spLocks noChangeArrowheads="1"/>
              </p:cNvSpPr>
              <p:nvPr/>
            </p:nvSpPr>
            <p:spPr bwMode="auto">
              <a:xfrm>
                <a:off x="1392" y="1331"/>
                <a:ext cx="38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.</a:t>
                </a:r>
              </a:p>
            </p:txBody>
          </p:sp>
        </p:grpSp>
      </p:grpSp>
      <p:grpSp>
        <p:nvGrpSpPr>
          <p:cNvPr id="216" name="Group 83"/>
          <p:cNvGrpSpPr>
            <a:grpSpLocks/>
          </p:cNvGrpSpPr>
          <p:nvPr/>
        </p:nvGrpSpPr>
        <p:grpSpPr bwMode="auto">
          <a:xfrm>
            <a:off x="1428557" y="3537134"/>
            <a:ext cx="603250" cy="560388"/>
            <a:chOff x="1940" y="1211"/>
            <a:chExt cx="380" cy="353"/>
          </a:xfrm>
        </p:grpSpPr>
        <p:sp>
          <p:nvSpPr>
            <p:cNvPr id="217" name="Text Box 84"/>
            <p:cNvSpPr txBox="1">
              <a:spLocks noChangeArrowheads="1"/>
            </p:cNvSpPr>
            <p:nvPr/>
          </p:nvSpPr>
          <p:spPr bwMode="auto">
            <a:xfrm>
              <a:off x="1940" y="1211"/>
              <a:ext cx="3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.</a:t>
              </a:r>
            </a:p>
          </p:txBody>
        </p:sp>
        <p:sp>
          <p:nvSpPr>
            <p:cNvPr id="218" name="Text Box 85"/>
            <p:cNvSpPr txBox="1">
              <a:spLocks noChangeArrowheads="1"/>
            </p:cNvSpPr>
            <p:nvPr/>
          </p:nvSpPr>
          <p:spPr bwMode="auto">
            <a:xfrm>
              <a:off x="1940" y="1269"/>
              <a:ext cx="3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.</a:t>
              </a:r>
            </a:p>
          </p:txBody>
        </p:sp>
        <p:sp>
          <p:nvSpPr>
            <p:cNvPr id="219" name="Text Box 86"/>
            <p:cNvSpPr txBox="1">
              <a:spLocks noChangeArrowheads="1"/>
            </p:cNvSpPr>
            <p:nvPr/>
          </p:nvSpPr>
          <p:spPr bwMode="auto">
            <a:xfrm>
              <a:off x="1940" y="1331"/>
              <a:ext cx="3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.</a:t>
              </a:r>
            </a:p>
          </p:txBody>
        </p:sp>
      </p:grpSp>
      <p:grpSp>
        <p:nvGrpSpPr>
          <p:cNvPr id="220" name="Group 87"/>
          <p:cNvGrpSpPr>
            <a:grpSpLocks/>
          </p:cNvGrpSpPr>
          <p:nvPr/>
        </p:nvGrpSpPr>
        <p:grpSpPr bwMode="auto">
          <a:xfrm>
            <a:off x="427797" y="3537134"/>
            <a:ext cx="603250" cy="560388"/>
            <a:chOff x="1392" y="1211"/>
            <a:chExt cx="380" cy="353"/>
          </a:xfrm>
        </p:grpSpPr>
        <p:sp>
          <p:nvSpPr>
            <p:cNvPr id="221" name="Text Box 88"/>
            <p:cNvSpPr txBox="1">
              <a:spLocks noChangeArrowheads="1"/>
            </p:cNvSpPr>
            <p:nvPr/>
          </p:nvSpPr>
          <p:spPr bwMode="auto">
            <a:xfrm>
              <a:off x="1392" y="1211"/>
              <a:ext cx="3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.</a:t>
              </a:r>
            </a:p>
          </p:txBody>
        </p:sp>
        <p:grpSp>
          <p:nvGrpSpPr>
            <p:cNvPr id="222" name="Group 89"/>
            <p:cNvGrpSpPr>
              <a:grpSpLocks/>
            </p:cNvGrpSpPr>
            <p:nvPr/>
          </p:nvGrpSpPr>
          <p:grpSpPr bwMode="auto">
            <a:xfrm>
              <a:off x="1392" y="1269"/>
              <a:ext cx="380" cy="295"/>
              <a:chOff x="1392" y="1269"/>
              <a:chExt cx="380" cy="295"/>
            </a:xfrm>
          </p:grpSpPr>
          <p:sp>
            <p:nvSpPr>
              <p:cNvPr id="226" name="Text Box 90"/>
              <p:cNvSpPr txBox="1">
                <a:spLocks noChangeArrowheads="1"/>
              </p:cNvSpPr>
              <p:nvPr/>
            </p:nvSpPr>
            <p:spPr bwMode="auto">
              <a:xfrm>
                <a:off x="1392" y="1269"/>
                <a:ext cx="38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.</a:t>
                </a:r>
              </a:p>
            </p:txBody>
          </p:sp>
          <p:sp>
            <p:nvSpPr>
              <p:cNvPr id="235" name="Text Box 91"/>
              <p:cNvSpPr txBox="1">
                <a:spLocks noChangeArrowheads="1"/>
              </p:cNvSpPr>
              <p:nvPr/>
            </p:nvSpPr>
            <p:spPr bwMode="auto">
              <a:xfrm>
                <a:off x="1392" y="1331"/>
                <a:ext cx="38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.</a:t>
                </a:r>
              </a:p>
            </p:txBody>
          </p:sp>
        </p:grpSp>
      </p:grpSp>
      <p:sp>
        <p:nvSpPr>
          <p:cNvPr id="236" name="Freeform 2"/>
          <p:cNvSpPr>
            <a:spLocks/>
          </p:cNvSpPr>
          <p:nvPr/>
        </p:nvSpPr>
        <p:spPr bwMode="auto">
          <a:xfrm>
            <a:off x="4963573" y="1621755"/>
            <a:ext cx="3733800" cy="3390900"/>
          </a:xfrm>
          <a:custGeom>
            <a:avLst/>
            <a:gdLst/>
            <a:ahLst/>
            <a:cxnLst>
              <a:cxn ang="0">
                <a:pos x="0" y="1488"/>
              </a:cxn>
              <a:cxn ang="0">
                <a:pos x="192" y="1680"/>
              </a:cxn>
              <a:cxn ang="0">
                <a:pos x="336" y="1776"/>
              </a:cxn>
              <a:cxn ang="0">
                <a:pos x="480" y="1872"/>
              </a:cxn>
              <a:cxn ang="0">
                <a:pos x="624" y="1968"/>
              </a:cxn>
              <a:cxn ang="0">
                <a:pos x="960" y="2112"/>
              </a:cxn>
              <a:cxn ang="0">
                <a:pos x="1200" y="2112"/>
              </a:cxn>
              <a:cxn ang="0">
                <a:pos x="1392" y="1968"/>
              </a:cxn>
              <a:cxn ang="0">
                <a:pos x="1584" y="1728"/>
              </a:cxn>
              <a:cxn ang="0">
                <a:pos x="2064" y="816"/>
              </a:cxn>
              <a:cxn ang="0">
                <a:pos x="2352" y="0"/>
              </a:cxn>
            </a:cxnLst>
            <a:rect l="0" t="0" r="r" b="b"/>
            <a:pathLst>
              <a:path w="2352" h="2136">
                <a:moveTo>
                  <a:pt x="0" y="1488"/>
                </a:moveTo>
                <a:cubicBezTo>
                  <a:pt x="68" y="1560"/>
                  <a:pt x="136" y="1632"/>
                  <a:pt x="192" y="1680"/>
                </a:cubicBezTo>
                <a:cubicBezTo>
                  <a:pt x="248" y="1728"/>
                  <a:pt x="288" y="1744"/>
                  <a:pt x="336" y="1776"/>
                </a:cubicBezTo>
                <a:cubicBezTo>
                  <a:pt x="384" y="1808"/>
                  <a:pt x="432" y="1840"/>
                  <a:pt x="480" y="1872"/>
                </a:cubicBezTo>
                <a:cubicBezTo>
                  <a:pt x="528" y="1904"/>
                  <a:pt x="544" y="1928"/>
                  <a:pt x="624" y="1968"/>
                </a:cubicBezTo>
                <a:cubicBezTo>
                  <a:pt x="704" y="2008"/>
                  <a:pt x="864" y="2088"/>
                  <a:pt x="960" y="2112"/>
                </a:cubicBezTo>
                <a:cubicBezTo>
                  <a:pt x="1056" y="2136"/>
                  <a:pt x="1128" y="2136"/>
                  <a:pt x="1200" y="2112"/>
                </a:cubicBezTo>
                <a:cubicBezTo>
                  <a:pt x="1272" y="2088"/>
                  <a:pt x="1328" y="2032"/>
                  <a:pt x="1392" y="1968"/>
                </a:cubicBezTo>
                <a:cubicBezTo>
                  <a:pt x="1456" y="1904"/>
                  <a:pt x="1472" y="1920"/>
                  <a:pt x="1584" y="1728"/>
                </a:cubicBezTo>
                <a:cubicBezTo>
                  <a:pt x="1696" y="1536"/>
                  <a:pt x="1936" y="1104"/>
                  <a:pt x="2064" y="816"/>
                </a:cubicBezTo>
                <a:cubicBezTo>
                  <a:pt x="2192" y="528"/>
                  <a:pt x="2272" y="264"/>
                  <a:pt x="2352" y="0"/>
                </a:cubicBezTo>
              </a:path>
            </a:pathLst>
          </a:custGeom>
          <a:noFill/>
          <a:ln w="57150" cap="flat" cmpd="sng">
            <a:solidFill>
              <a:srgbClr val="2D5AB3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Text Box 4"/>
          <p:cNvSpPr txBox="1">
            <a:spLocks noChangeArrowheads="1"/>
          </p:cNvSpPr>
          <p:nvPr/>
        </p:nvSpPr>
        <p:spPr bwMode="auto">
          <a:xfrm>
            <a:off x="8446274" y="1214323"/>
            <a:ext cx="543739" cy="369332"/>
          </a:xfrm>
          <a:prstGeom prst="rect">
            <a:avLst/>
          </a:prstGeom>
          <a:noFill/>
          <a:ln w="571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endParaRPr kumimoji="0" lang="en-US" b="1" dirty="0">
              <a:solidFill>
                <a:srgbClr val="2D5A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Text Box 25"/>
          <p:cNvSpPr txBox="1">
            <a:spLocks noChangeArrowheads="1"/>
          </p:cNvSpPr>
          <p:nvPr/>
        </p:nvSpPr>
        <p:spPr bwMode="auto">
          <a:xfrm>
            <a:off x="4042823" y="4763418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62" name="Text Box 26"/>
          <p:cNvSpPr txBox="1">
            <a:spLocks noChangeArrowheads="1"/>
          </p:cNvSpPr>
          <p:nvPr/>
        </p:nvSpPr>
        <p:spPr bwMode="auto">
          <a:xfrm>
            <a:off x="4030123" y="4198268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63" name="Text Box 27"/>
          <p:cNvSpPr txBox="1">
            <a:spLocks noChangeArrowheads="1"/>
          </p:cNvSpPr>
          <p:nvPr/>
        </p:nvSpPr>
        <p:spPr bwMode="auto">
          <a:xfrm>
            <a:off x="4030123" y="3080668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69" name="Text Box 28"/>
          <p:cNvSpPr txBox="1">
            <a:spLocks noChangeArrowheads="1"/>
          </p:cNvSpPr>
          <p:nvPr/>
        </p:nvSpPr>
        <p:spPr bwMode="auto">
          <a:xfrm>
            <a:off x="4030123" y="2505993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70" name="Text Box 29"/>
          <p:cNvSpPr txBox="1">
            <a:spLocks noChangeArrowheads="1"/>
          </p:cNvSpPr>
          <p:nvPr/>
        </p:nvSpPr>
        <p:spPr bwMode="auto">
          <a:xfrm>
            <a:off x="4030123" y="3636293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271" name="Line 50"/>
          <p:cNvSpPr>
            <a:spLocks noChangeShapeType="1"/>
          </p:cNvSpPr>
          <p:nvPr/>
        </p:nvSpPr>
        <p:spPr bwMode="auto">
          <a:xfrm>
            <a:off x="7703598" y="3820443"/>
            <a:ext cx="0" cy="140017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2" name="Text Box 51"/>
          <p:cNvSpPr txBox="1">
            <a:spLocks noChangeArrowheads="1"/>
          </p:cNvSpPr>
          <p:nvPr/>
        </p:nvSpPr>
        <p:spPr bwMode="auto">
          <a:xfrm>
            <a:off x="8500523" y="3875489"/>
            <a:ext cx="543739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solidFill>
                  <a:srgbClr val="C606A1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endParaRPr kumimoji="0" lang="en-US" b="1" dirty="0">
              <a:solidFill>
                <a:srgbClr val="C606A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" name="Line 52"/>
          <p:cNvSpPr>
            <a:spLocks noChangeShapeType="1"/>
          </p:cNvSpPr>
          <p:nvPr/>
        </p:nvSpPr>
        <p:spPr bwMode="auto">
          <a:xfrm>
            <a:off x="4963573" y="3858543"/>
            <a:ext cx="3921656" cy="0"/>
          </a:xfrm>
          <a:prstGeom prst="line">
            <a:avLst/>
          </a:prstGeom>
          <a:noFill/>
          <a:ln w="57150">
            <a:solidFill>
              <a:srgbClr val="C606A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4" name="Oval 53"/>
          <p:cNvSpPr>
            <a:spLocks noChangeAspect="1" noChangeArrowheads="1"/>
          </p:cNvSpPr>
          <p:nvPr/>
        </p:nvSpPr>
        <p:spPr bwMode="auto">
          <a:xfrm flipH="1">
            <a:off x="5087398" y="4090318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5" name="Oval 63"/>
          <p:cNvSpPr>
            <a:spLocks noChangeAspect="1" noChangeArrowheads="1"/>
          </p:cNvSpPr>
          <p:nvPr/>
        </p:nvSpPr>
        <p:spPr bwMode="auto">
          <a:xfrm flipH="1">
            <a:off x="6301836" y="4865018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" name="Oval 64"/>
          <p:cNvSpPr>
            <a:spLocks noChangeAspect="1" noChangeArrowheads="1"/>
          </p:cNvSpPr>
          <p:nvPr/>
        </p:nvSpPr>
        <p:spPr bwMode="auto">
          <a:xfrm flipH="1">
            <a:off x="6643148" y="4960268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7" name="Oval 65"/>
          <p:cNvSpPr>
            <a:spLocks noChangeAspect="1" noChangeArrowheads="1"/>
          </p:cNvSpPr>
          <p:nvPr/>
        </p:nvSpPr>
        <p:spPr bwMode="auto">
          <a:xfrm flipH="1">
            <a:off x="7046373" y="3804568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8" name="Oval 66"/>
          <p:cNvSpPr>
            <a:spLocks noChangeAspect="1" noChangeArrowheads="1"/>
          </p:cNvSpPr>
          <p:nvPr/>
        </p:nvSpPr>
        <p:spPr bwMode="auto">
          <a:xfrm flipH="1">
            <a:off x="7473411" y="4210968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9" name="Oval 67"/>
          <p:cNvSpPr>
            <a:spLocks noChangeAspect="1" noChangeArrowheads="1"/>
          </p:cNvSpPr>
          <p:nvPr/>
        </p:nvSpPr>
        <p:spPr bwMode="auto">
          <a:xfrm flipH="1">
            <a:off x="7636923" y="3941093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0" name="Oval 68"/>
          <p:cNvSpPr>
            <a:spLocks noChangeAspect="1" noChangeArrowheads="1"/>
          </p:cNvSpPr>
          <p:nvPr/>
        </p:nvSpPr>
        <p:spPr bwMode="auto">
          <a:xfrm flipH="1">
            <a:off x="7843298" y="3518818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" name="Oval 69"/>
          <p:cNvSpPr>
            <a:spLocks noChangeAspect="1" noChangeArrowheads="1"/>
          </p:cNvSpPr>
          <p:nvPr/>
        </p:nvSpPr>
        <p:spPr bwMode="auto">
          <a:xfrm flipH="1">
            <a:off x="8211598" y="2817143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2" name="Oval 70"/>
          <p:cNvSpPr>
            <a:spLocks noChangeAspect="1" noChangeArrowheads="1"/>
          </p:cNvSpPr>
          <p:nvPr/>
        </p:nvSpPr>
        <p:spPr bwMode="auto">
          <a:xfrm flipH="1">
            <a:off x="8635461" y="1583655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3" name="Oval 71"/>
          <p:cNvSpPr>
            <a:spLocks noChangeAspect="1" noChangeArrowheads="1"/>
          </p:cNvSpPr>
          <p:nvPr/>
        </p:nvSpPr>
        <p:spPr bwMode="auto">
          <a:xfrm flipH="1">
            <a:off x="8640223" y="3804568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4" name="Oval 72"/>
          <p:cNvSpPr>
            <a:spLocks noChangeAspect="1" noChangeArrowheads="1"/>
          </p:cNvSpPr>
          <p:nvPr/>
        </p:nvSpPr>
        <p:spPr bwMode="auto">
          <a:xfrm flipH="1">
            <a:off x="5087398" y="3804568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5" name="Oval 73"/>
          <p:cNvSpPr>
            <a:spLocks noChangeAspect="1" noChangeArrowheads="1"/>
          </p:cNvSpPr>
          <p:nvPr/>
        </p:nvSpPr>
        <p:spPr bwMode="auto">
          <a:xfrm flipH="1">
            <a:off x="6276436" y="3804568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" name="Oval 74"/>
          <p:cNvSpPr>
            <a:spLocks noChangeAspect="1" noChangeArrowheads="1"/>
          </p:cNvSpPr>
          <p:nvPr/>
        </p:nvSpPr>
        <p:spPr bwMode="auto">
          <a:xfrm flipH="1">
            <a:off x="6649498" y="3804568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" name="Oval 75"/>
          <p:cNvSpPr>
            <a:spLocks noChangeAspect="1" noChangeArrowheads="1"/>
          </p:cNvSpPr>
          <p:nvPr/>
        </p:nvSpPr>
        <p:spPr bwMode="auto">
          <a:xfrm flipH="1">
            <a:off x="7052723" y="4741193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" name="Oval 76"/>
          <p:cNvSpPr>
            <a:spLocks noChangeAspect="1" noChangeArrowheads="1"/>
          </p:cNvSpPr>
          <p:nvPr/>
        </p:nvSpPr>
        <p:spPr bwMode="auto">
          <a:xfrm flipH="1">
            <a:off x="7460711" y="3804568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9" name="Oval 77"/>
          <p:cNvSpPr>
            <a:spLocks noChangeAspect="1" noChangeArrowheads="1"/>
          </p:cNvSpPr>
          <p:nvPr/>
        </p:nvSpPr>
        <p:spPr bwMode="auto">
          <a:xfrm flipH="1">
            <a:off x="7643273" y="3804568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0" name="Oval 78"/>
          <p:cNvSpPr>
            <a:spLocks noChangeAspect="1" noChangeArrowheads="1"/>
          </p:cNvSpPr>
          <p:nvPr/>
        </p:nvSpPr>
        <p:spPr bwMode="auto">
          <a:xfrm flipH="1">
            <a:off x="7843298" y="3804568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1" name="Oval 79"/>
          <p:cNvSpPr>
            <a:spLocks noChangeAspect="1" noChangeArrowheads="1"/>
          </p:cNvSpPr>
          <p:nvPr/>
        </p:nvSpPr>
        <p:spPr bwMode="auto">
          <a:xfrm flipH="1">
            <a:off x="8217948" y="3804568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2" name="Freeform 82"/>
          <p:cNvSpPr>
            <a:spLocks/>
          </p:cNvSpPr>
          <p:nvPr/>
        </p:nvSpPr>
        <p:spPr bwMode="auto">
          <a:xfrm>
            <a:off x="3972179" y="2855243"/>
            <a:ext cx="1185069" cy="2495330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336" y="536"/>
              </a:cxn>
              <a:cxn ang="0">
                <a:pos x="288" y="344"/>
              </a:cxn>
              <a:cxn ang="0">
                <a:pos x="96" y="104"/>
              </a:cxn>
              <a:cxn ang="0">
                <a:pos x="384" y="8"/>
              </a:cxn>
              <a:cxn ang="0">
                <a:pos x="816" y="56"/>
              </a:cxn>
            </a:cxnLst>
            <a:rect l="0" t="0" r="r" b="b"/>
            <a:pathLst>
              <a:path w="816" h="584">
                <a:moveTo>
                  <a:pt x="0" y="584"/>
                </a:moveTo>
                <a:cubicBezTo>
                  <a:pt x="144" y="580"/>
                  <a:pt x="288" y="576"/>
                  <a:pt x="336" y="536"/>
                </a:cubicBezTo>
                <a:cubicBezTo>
                  <a:pt x="384" y="496"/>
                  <a:pt x="328" y="416"/>
                  <a:pt x="288" y="344"/>
                </a:cubicBezTo>
                <a:cubicBezTo>
                  <a:pt x="248" y="272"/>
                  <a:pt x="80" y="160"/>
                  <a:pt x="96" y="104"/>
                </a:cubicBezTo>
                <a:cubicBezTo>
                  <a:pt x="112" y="48"/>
                  <a:pt x="264" y="16"/>
                  <a:pt x="384" y="8"/>
                </a:cubicBezTo>
                <a:cubicBezTo>
                  <a:pt x="504" y="0"/>
                  <a:pt x="660" y="28"/>
                  <a:pt x="816" y="56"/>
                </a:cubicBezTo>
              </a:path>
            </a:pathLst>
          </a:custGeom>
          <a:noFill/>
          <a:ln w="31750" cap="rnd" cmpd="sng">
            <a:solidFill>
              <a:schemeClr val="tx1"/>
            </a:solidFill>
            <a:prstDash val="sysDot"/>
            <a:round/>
            <a:headEnd type="none" w="med" len="med"/>
            <a:tailEnd type="none" w="lg" len="lg"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3" name="Line 97"/>
          <p:cNvSpPr>
            <a:spLocks noChangeShapeType="1"/>
          </p:cNvSpPr>
          <p:nvPr/>
        </p:nvSpPr>
        <p:spPr bwMode="auto">
          <a:xfrm>
            <a:off x="4773073" y="2499643"/>
            <a:ext cx="0" cy="2790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4" name="Text Box 98"/>
          <p:cNvSpPr txBox="1">
            <a:spLocks noChangeArrowheads="1"/>
          </p:cNvSpPr>
          <p:nvPr/>
        </p:nvSpPr>
        <p:spPr bwMode="auto">
          <a:xfrm>
            <a:off x="4404646" y="1817208"/>
            <a:ext cx="978027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Price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and cost </a:t>
            </a:r>
            <a:b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per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Unit</a:t>
            </a:r>
            <a:endParaRPr kumimoji="0"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5" name="Text Box 99"/>
          <p:cNvSpPr txBox="1">
            <a:spLocks noChangeArrowheads="1"/>
          </p:cNvSpPr>
          <p:nvPr/>
        </p:nvSpPr>
        <p:spPr bwMode="auto">
          <a:xfrm>
            <a:off x="6519323" y="5322218"/>
            <a:ext cx="5111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96" name="Text Box 100"/>
          <p:cNvSpPr txBox="1">
            <a:spLocks noChangeArrowheads="1"/>
          </p:cNvSpPr>
          <p:nvPr/>
        </p:nvSpPr>
        <p:spPr bwMode="auto">
          <a:xfrm>
            <a:off x="6201823" y="5322218"/>
            <a:ext cx="45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97" name="Text Box 101"/>
          <p:cNvSpPr txBox="1">
            <a:spLocks noChangeArrowheads="1"/>
          </p:cNvSpPr>
          <p:nvPr/>
        </p:nvSpPr>
        <p:spPr bwMode="auto">
          <a:xfrm>
            <a:off x="5795423" y="5323805"/>
            <a:ext cx="292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98" name="Text Box 102"/>
          <p:cNvSpPr txBox="1">
            <a:spLocks noChangeArrowheads="1"/>
          </p:cNvSpPr>
          <p:nvPr/>
        </p:nvSpPr>
        <p:spPr bwMode="auto">
          <a:xfrm>
            <a:off x="5382673" y="5315868"/>
            <a:ext cx="304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99" name="Text Box 103"/>
          <p:cNvSpPr txBox="1">
            <a:spLocks noChangeArrowheads="1"/>
          </p:cNvSpPr>
          <p:nvPr/>
        </p:nvSpPr>
        <p:spPr bwMode="auto">
          <a:xfrm>
            <a:off x="5014373" y="5315868"/>
            <a:ext cx="45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00" name="Line 104"/>
          <p:cNvSpPr>
            <a:spLocks noChangeShapeType="1"/>
          </p:cNvSpPr>
          <p:nvPr/>
        </p:nvSpPr>
        <p:spPr bwMode="auto">
          <a:xfrm>
            <a:off x="4763549" y="5285705"/>
            <a:ext cx="3995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1" name="Text Box 105"/>
          <p:cNvSpPr txBox="1">
            <a:spLocks noChangeArrowheads="1"/>
          </p:cNvSpPr>
          <p:nvPr/>
        </p:nvSpPr>
        <p:spPr bwMode="auto">
          <a:xfrm>
            <a:off x="6925723" y="5328568"/>
            <a:ext cx="5111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302" name="Text Box 106"/>
          <p:cNvSpPr txBox="1">
            <a:spLocks noChangeArrowheads="1"/>
          </p:cNvSpPr>
          <p:nvPr/>
        </p:nvSpPr>
        <p:spPr bwMode="auto">
          <a:xfrm>
            <a:off x="7319423" y="5328568"/>
            <a:ext cx="5111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303" name="Text Box 107"/>
          <p:cNvSpPr txBox="1">
            <a:spLocks noChangeArrowheads="1"/>
          </p:cNvSpPr>
          <p:nvPr/>
        </p:nvSpPr>
        <p:spPr bwMode="auto">
          <a:xfrm>
            <a:off x="7703598" y="5325393"/>
            <a:ext cx="5111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304" name="Text Box 108"/>
          <p:cNvSpPr txBox="1">
            <a:spLocks noChangeArrowheads="1"/>
          </p:cNvSpPr>
          <p:nvPr/>
        </p:nvSpPr>
        <p:spPr bwMode="auto">
          <a:xfrm>
            <a:off x="8090948" y="5331743"/>
            <a:ext cx="5111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305" name="Text Box 109"/>
          <p:cNvSpPr txBox="1">
            <a:spLocks noChangeArrowheads="1"/>
          </p:cNvSpPr>
          <p:nvPr/>
        </p:nvSpPr>
        <p:spPr bwMode="auto">
          <a:xfrm>
            <a:off x="8500523" y="5328568"/>
            <a:ext cx="5111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306" name="Text Box 110"/>
          <p:cNvSpPr txBox="1">
            <a:spLocks noChangeArrowheads="1"/>
          </p:cNvSpPr>
          <p:nvPr/>
        </p:nvSpPr>
        <p:spPr bwMode="auto">
          <a:xfrm>
            <a:off x="8255095" y="4991700"/>
            <a:ext cx="800101" cy="28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Output</a:t>
            </a:r>
            <a:endParaRPr kumimoji="0"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" name="Line 117"/>
          <p:cNvSpPr>
            <a:spLocks noChangeShapeType="1"/>
          </p:cNvSpPr>
          <p:nvPr/>
        </p:nvSpPr>
        <p:spPr bwMode="auto">
          <a:xfrm>
            <a:off x="4693698" y="2694905"/>
            <a:ext cx="73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" name="Line 118"/>
          <p:cNvSpPr>
            <a:spLocks noChangeShapeType="1"/>
          </p:cNvSpPr>
          <p:nvPr/>
        </p:nvSpPr>
        <p:spPr bwMode="auto">
          <a:xfrm>
            <a:off x="4693698" y="3828380"/>
            <a:ext cx="73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" name="Line 119"/>
          <p:cNvSpPr>
            <a:spLocks noChangeShapeType="1"/>
          </p:cNvSpPr>
          <p:nvPr/>
        </p:nvSpPr>
        <p:spPr bwMode="auto">
          <a:xfrm>
            <a:off x="4693698" y="4395118"/>
            <a:ext cx="73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" name="Line 120"/>
          <p:cNvSpPr>
            <a:spLocks noChangeShapeType="1"/>
          </p:cNvSpPr>
          <p:nvPr/>
        </p:nvSpPr>
        <p:spPr bwMode="auto">
          <a:xfrm>
            <a:off x="4693698" y="4961855"/>
            <a:ext cx="73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" name="Line 121"/>
          <p:cNvSpPr>
            <a:spLocks noChangeShapeType="1"/>
          </p:cNvSpPr>
          <p:nvPr/>
        </p:nvSpPr>
        <p:spPr bwMode="auto">
          <a:xfrm>
            <a:off x="4693698" y="5285705"/>
            <a:ext cx="73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2" name="Group 122"/>
          <p:cNvGrpSpPr>
            <a:grpSpLocks/>
          </p:cNvGrpSpPr>
          <p:nvPr/>
        </p:nvGrpSpPr>
        <p:grpSpPr bwMode="auto">
          <a:xfrm>
            <a:off x="4766723" y="5298405"/>
            <a:ext cx="3930650" cy="73025"/>
            <a:chOff x="2876" y="3920"/>
            <a:chExt cx="2476" cy="40"/>
          </a:xfrm>
        </p:grpSpPr>
        <p:sp>
          <p:nvSpPr>
            <p:cNvPr id="313" name="Line 123"/>
            <p:cNvSpPr>
              <a:spLocks noChangeShapeType="1"/>
            </p:cNvSpPr>
            <p:nvPr/>
          </p:nvSpPr>
          <p:spPr bwMode="auto">
            <a:xfrm>
              <a:off x="2876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4" name="Line 124"/>
            <p:cNvSpPr>
              <a:spLocks noChangeShapeType="1"/>
            </p:cNvSpPr>
            <p:nvPr/>
          </p:nvSpPr>
          <p:spPr bwMode="auto">
            <a:xfrm>
              <a:off x="3123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5" name="Line 125"/>
            <p:cNvSpPr>
              <a:spLocks noChangeShapeType="1"/>
            </p:cNvSpPr>
            <p:nvPr/>
          </p:nvSpPr>
          <p:spPr bwMode="auto">
            <a:xfrm>
              <a:off x="3371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6" name="Line 126"/>
            <p:cNvSpPr>
              <a:spLocks noChangeShapeType="1"/>
            </p:cNvSpPr>
            <p:nvPr/>
          </p:nvSpPr>
          <p:spPr bwMode="auto">
            <a:xfrm>
              <a:off x="3618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" name="Line 127"/>
            <p:cNvSpPr>
              <a:spLocks noChangeShapeType="1"/>
            </p:cNvSpPr>
            <p:nvPr/>
          </p:nvSpPr>
          <p:spPr bwMode="auto">
            <a:xfrm>
              <a:off x="3866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8" name="Line 128"/>
            <p:cNvSpPr>
              <a:spLocks noChangeShapeType="1"/>
            </p:cNvSpPr>
            <p:nvPr/>
          </p:nvSpPr>
          <p:spPr bwMode="auto">
            <a:xfrm>
              <a:off x="4114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" name="Line 129"/>
            <p:cNvSpPr>
              <a:spLocks noChangeShapeType="1"/>
            </p:cNvSpPr>
            <p:nvPr/>
          </p:nvSpPr>
          <p:spPr bwMode="auto">
            <a:xfrm>
              <a:off x="4361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" name="Line 130"/>
            <p:cNvSpPr>
              <a:spLocks noChangeShapeType="1"/>
            </p:cNvSpPr>
            <p:nvPr/>
          </p:nvSpPr>
          <p:spPr bwMode="auto">
            <a:xfrm>
              <a:off x="4609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" name="Line 131"/>
            <p:cNvSpPr>
              <a:spLocks noChangeShapeType="1"/>
            </p:cNvSpPr>
            <p:nvPr/>
          </p:nvSpPr>
          <p:spPr bwMode="auto">
            <a:xfrm>
              <a:off x="4856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2" name="Line 132"/>
            <p:cNvSpPr>
              <a:spLocks noChangeShapeType="1"/>
            </p:cNvSpPr>
            <p:nvPr/>
          </p:nvSpPr>
          <p:spPr bwMode="auto">
            <a:xfrm>
              <a:off x="5104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3" name="Line 133"/>
            <p:cNvSpPr>
              <a:spLocks noChangeShapeType="1"/>
            </p:cNvSpPr>
            <p:nvPr/>
          </p:nvSpPr>
          <p:spPr bwMode="auto">
            <a:xfrm>
              <a:off x="5352" y="3920"/>
              <a:ext cx="0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4" name="Line 136"/>
          <p:cNvSpPr>
            <a:spLocks noChangeShapeType="1"/>
          </p:cNvSpPr>
          <p:nvPr/>
        </p:nvSpPr>
        <p:spPr bwMode="auto">
          <a:xfrm>
            <a:off x="4693698" y="3261643"/>
            <a:ext cx="73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5" name="Freeform 137"/>
          <p:cNvSpPr>
            <a:spLocks/>
          </p:cNvSpPr>
          <p:nvPr/>
        </p:nvSpPr>
        <p:spPr bwMode="auto">
          <a:xfrm>
            <a:off x="6671723" y="3001293"/>
            <a:ext cx="985838" cy="750887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209" y="18"/>
              </a:cxn>
              <a:cxn ang="0">
                <a:pos x="469" y="125"/>
              </a:cxn>
              <a:cxn ang="0">
                <a:pos x="589" y="321"/>
              </a:cxn>
              <a:cxn ang="0">
                <a:pos x="621" y="461"/>
              </a:cxn>
            </a:cxnLst>
            <a:rect l="0" t="0" r="r" b="b"/>
            <a:pathLst>
              <a:path w="621" h="461">
                <a:moveTo>
                  <a:pt x="0" y="18"/>
                </a:moveTo>
                <a:cubicBezTo>
                  <a:pt x="65" y="9"/>
                  <a:pt x="131" y="0"/>
                  <a:pt x="209" y="18"/>
                </a:cubicBezTo>
                <a:cubicBezTo>
                  <a:pt x="287" y="36"/>
                  <a:pt x="406" y="75"/>
                  <a:pt x="469" y="125"/>
                </a:cubicBezTo>
                <a:cubicBezTo>
                  <a:pt x="532" y="175"/>
                  <a:pt x="564" y="265"/>
                  <a:pt x="589" y="321"/>
                </a:cubicBezTo>
                <a:cubicBezTo>
                  <a:pt x="614" y="377"/>
                  <a:pt x="617" y="419"/>
                  <a:pt x="621" y="461"/>
                </a:cubicBezTo>
              </a:path>
            </a:pathLst>
          </a:custGeom>
          <a:noFill/>
          <a:ln w="31750" cap="rnd" cmpd="sng">
            <a:solidFill>
              <a:schemeClr val="tx1"/>
            </a:solidFill>
            <a:prstDash val="sysDot"/>
            <a:round/>
            <a:headEnd/>
            <a:tailEnd type="stealth" w="lg" len="lg"/>
          </a:ln>
          <a:effectLst>
            <a:outerShdw blurRad="63500" dist="35921" dir="2700000" algn="ctr" rotWithShape="0">
              <a:srgbClr val="808080"/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6" name="Group 113"/>
          <p:cNvGrpSpPr>
            <a:grpSpLocks/>
          </p:cNvGrpSpPr>
          <p:nvPr/>
        </p:nvGrpSpPr>
        <p:grpSpPr bwMode="auto">
          <a:xfrm>
            <a:off x="5014373" y="2756820"/>
            <a:ext cx="1905000" cy="533400"/>
            <a:chOff x="3200" y="2161"/>
            <a:chExt cx="1200" cy="336"/>
          </a:xfrm>
        </p:grpSpPr>
        <p:sp>
          <p:nvSpPr>
            <p:cNvPr id="327" name="Rectangle 114"/>
            <p:cNvSpPr>
              <a:spLocks noChangeArrowheads="1"/>
            </p:cNvSpPr>
            <p:nvPr/>
          </p:nvSpPr>
          <p:spPr bwMode="auto">
            <a:xfrm>
              <a:off x="3303" y="2161"/>
              <a:ext cx="999" cy="30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" name="Rectangle 115" descr="Newsprint"/>
            <p:cNvSpPr>
              <a:spLocks noChangeArrowheads="1"/>
            </p:cNvSpPr>
            <p:nvPr/>
          </p:nvSpPr>
          <p:spPr bwMode="auto">
            <a:xfrm>
              <a:off x="3200" y="2161"/>
              <a:ext cx="1200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  <a:t>Profit Maximum</a:t>
              </a:r>
              <a:b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  <a:t>P = </a:t>
              </a:r>
              <a:r>
                <a:rPr kumimoji="0" lang="en-US" sz="1600" b="1" i="1" dirty="0">
                  <a:solidFill>
                    <a:srgbClr val="C606A1"/>
                  </a:solidFill>
                  <a:latin typeface="Times New Roman" pitchFamily="18" charset="0"/>
                  <a:cs typeface="Times New Roman" pitchFamily="18" charset="0"/>
                </a:rPr>
                <a:t>MR</a:t>
              </a:r>
              <a: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kumimoji="0" lang="en-US" sz="1600" b="1" i="1" dirty="0">
                  <a:solidFill>
                    <a:srgbClr val="2D5AB3"/>
                  </a:solidFill>
                  <a:latin typeface="Times New Roman" pitchFamily="18" charset="0"/>
                  <a:cs typeface="Times New Roman" pitchFamily="18" charset="0"/>
                </a:rPr>
                <a:t>MC</a:t>
              </a:r>
            </a:p>
          </p:txBody>
        </p:sp>
      </p:grpSp>
      <p:sp>
        <p:nvSpPr>
          <p:cNvPr id="329" name="Oval 110"/>
          <p:cNvSpPr>
            <a:spLocks noChangeArrowheads="1"/>
          </p:cNvSpPr>
          <p:nvPr/>
        </p:nvSpPr>
        <p:spPr bwMode="auto">
          <a:xfrm>
            <a:off x="3133979" y="5200170"/>
            <a:ext cx="838200" cy="273894"/>
          </a:xfrm>
          <a:prstGeom prst="ellipse">
            <a:avLst/>
          </a:prstGeom>
          <a:noFill/>
          <a:ln w="31750" cap="rnd">
            <a:solidFill>
              <a:schemeClr val="bg1"/>
            </a:solidFill>
            <a:prstDash val="sysDot"/>
            <a:round/>
            <a:headEnd/>
            <a:tailEnd type="non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51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271" grpId="0" animBg="1"/>
      <p:bldP spid="292" grpId="0" animBg="1"/>
      <p:bldP spid="325" grpId="0" animBg="1"/>
      <p:bldP spid="3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895165"/>
            <a:ext cx="4253918" cy="491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firm operates at an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output level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1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, but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here 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ATC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resulting in a loss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magnitude of the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firm’s short-run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loss is equal to the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size of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the rectangle 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C – A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1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firm experiencing losses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but covering </a:t>
            </a:r>
            <a:r>
              <a:rPr lang="en-US" sz="2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average variable </a:t>
            </a:r>
            <a:r>
              <a:rPr lang="en-US" sz="2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costs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operate in the short-run.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firm will 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shutdown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short-run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whenever price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falls below </a:t>
            </a:r>
            <a:r>
              <a:rPr lang="en-US" sz="2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average variable cost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1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firm will exit the market in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long-run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when price is less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average 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total cost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ATC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4301809" y="101469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Operating with Short-Run Losses</a:t>
            </a:r>
          </a:p>
        </p:txBody>
      </p:sp>
      <p:sp>
        <p:nvSpPr>
          <p:cNvPr id="146" name="Line 2"/>
          <p:cNvSpPr>
            <a:spLocks noChangeShapeType="1"/>
          </p:cNvSpPr>
          <p:nvPr/>
        </p:nvSpPr>
        <p:spPr bwMode="auto">
          <a:xfrm>
            <a:off x="6614922" y="3094482"/>
            <a:ext cx="0" cy="24384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Rectangle 8" descr="40%"/>
          <p:cNvSpPr>
            <a:spLocks noChangeAspect="1" noChangeArrowheads="1"/>
          </p:cNvSpPr>
          <p:nvPr/>
        </p:nvSpPr>
        <p:spPr bwMode="auto">
          <a:xfrm>
            <a:off x="4728972" y="2770632"/>
            <a:ext cx="1885950" cy="298450"/>
          </a:xfrm>
          <a:prstGeom prst="rect">
            <a:avLst/>
          </a:prstGeom>
          <a:pattFill prst="pct40">
            <a:fgClr>
              <a:schemeClr val="bg1"/>
            </a:fgClr>
            <a:bgClr>
              <a:srgbClr val="FFFF00"/>
            </a:bgClr>
          </a:patt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Line 10"/>
          <p:cNvSpPr>
            <a:spLocks noChangeAspect="1" noChangeShapeType="1"/>
          </p:cNvSpPr>
          <p:nvPr/>
        </p:nvSpPr>
        <p:spPr bwMode="auto">
          <a:xfrm>
            <a:off x="4700016" y="3075813"/>
            <a:ext cx="4324408" cy="0"/>
          </a:xfrm>
          <a:prstGeom prst="line">
            <a:avLst/>
          </a:prstGeom>
          <a:noFill/>
          <a:ln w="57150">
            <a:solidFill>
              <a:srgbClr val="C8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 Box 11"/>
          <p:cNvSpPr txBox="1">
            <a:spLocks noChangeAspect="1" noChangeArrowheads="1"/>
          </p:cNvSpPr>
          <p:nvPr/>
        </p:nvSpPr>
        <p:spPr bwMode="auto">
          <a:xfrm>
            <a:off x="7823010" y="3023362"/>
            <a:ext cx="1265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b="0" dirty="0">
                <a:solidFill>
                  <a:srgbClr val="0084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b="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i="1" dirty="0">
                <a:latin typeface="Times New Roman" pitchFamily="18" charset="0"/>
                <a:cs typeface="Times New Roman" pitchFamily="18" charset="0"/>
              </a:rPr>
              <a:t>MR</a:t>
            </a:r>
            <a:r>
              <a:rPr kumimoji="0" lang="en-US" b="0" i="1" dirty="0"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 Box 15"/>
          <p:cNvSpPr txBox="1">
            <a:spLocks noChangeAspect="1" noChangeArrowheads="1"/>
          </p:cNvSpPr>
          <p:nvPr/>
        </p:nvSpPr>
        <p:spPr bwMode="auto">
          <a:xfrm>
            <a:off x="6438710" y="5431282"/>
            <a:ext cx="38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i="1" dirty="0">
                <a:latin typeface="Times New Roman" pitchFamily="18" charset="0"/>
                <a:cs typeface="Times New Roman" pitchFamily="18" charset="0"/>
              </a:rPr>
              <a:t>q</a:t>
            </a:r>
            <a:endParaRPr kumimoji="0"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 Box 19"/>
          <p:cNvSpPr txBox="1">
            <a:spLocks noChangeAspect="1" noChangeArrowheads="1"/>
          </p:cNvSpPr>
          <p:nvPr/>
        </p:nvSpPr>
        <p:spPr bwMode="auto">
          <a:xfrm>
            <a:off x="8057926" y="1315224"/>
            <a:ext cx="620746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ATC</a:t>
            </a:r>
            <a:endParaRPr kumimoji="0"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Freeform 20"/>
          <p:cNvSpPr>
            <a:spLocks/>
          </p:cNvSpPr>
          <p:nvPr/>
        </p:nvSpPr>
        <p:spPr bwMode="auto">
          <a:xfrm rot="442973">
            <a:off x="5020056" y="1379976"/>
            <a:ext cx="3338576" cy="1425581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36" y="432"/>
              </a:cxn>
              <a:cxn ang="0">
                <a:pos x="768" y="672"/>
              </a:cxn>
              <a:cxn ang="0">
                <a:pos x="1152" y="720"/>
              </a:cxn>
              <a:cxn ang="0">
                <a:pos x="1536" y="528"/>
              </a:cxn>
              <a:cxn ang="0">
                <a:pos x="2016" y="0"/>
              </a:cxn>
            </a:cxnLst>
            <a:rect l="0" t="0" r="r" b="b"/>
            <a:pathLst>
              <a:path w="2016" h="744">
                <a:moveTo>
                  <a:pt x="0" y="144"/>
                </a:moveTo>
                <a:cubicBezTo>
                  <a:pt x="104" y="244"/>
                  <a:pt x="208" y="344"/>
                  <a:pt x="336" y="432"/>
                </a:cubicBezTo>
                <a:cubicBezTo>
                  <a:pt x="464" y="520"/>
                  <a:pt x="632" y="624"/>
                  <a:pt x="768" y="672"/>
                </a:cubicBezTo>
                <a:cubicBezTo>
                  <a:pt x="904" y="720"/>
                  <a:pt x="1024" y="744"/>
                  <a:pt x="1152" y="720"/>
                </a:cubicBezTo>
                <a:cubicBezTo>
                  <a:pt x="1280" y="696"/>
                  <a:pt x="1392" y="648"/>
                  <a:pt x="1536" y="528"/>
                </a:cubicBezTo>
                <a:cubicBezTo>
                  <a:pt x="1680" y="408"/>
                  <a:pt x="1936" y="88"/>
                  <a:pt x="2016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Freeform 22"/>
          <p:cNvSpPr>
            <a:spLocks/>
          </p:cNvSpPr>
          <p:nvPr/>
        </p:nvSpPr>
        <p:spPr bwMode="auto">
          <a:xfrm>
            <a:off x="4952492" y="1629156"/>
            <a:ext cx="2232025" cy="2125726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144" y="1488"/>
              </a:cxn>
              <a:cxn ang="0">
                <a:pos x="432" y="1632"/>
              </a:cxn>
              <a:cxn ang="0">
                <a:pos x="720" y="1632"/>
              </a:cxn>
              <a:cxn ang="0">
                <a:pos x="1008" y="1440"/>
              </a:cxn>
              <a:cxn ang="0">
                <a:pos x="1296" y="1008"/>
              </a:cxn>
              <a:cxn ang="0">
                <a:pos x="1632" y="0"/>
              </a:cxn>
            </a:cxnLst>
            <a:rect l="0" t="0" r="r" b="b"/>
            <a:pathLst>
              <a:path w="1632" h="1664">
                <a:moveTo>
                  <a:pt x="0" y="1296"/>
                </a:moveTo>
                <a:cubicBezTo>
                  <a:pt x="36" y="1364"/>
                  <a:pt x="72" y="1432"/>
                  <a:pt x="144" y="1488"/>
                </a:cubicBezTo>
                <a:cubicBezTo>
                  <a:pt x="216" y="1544"/>
                  <a:pt x="336" y="1608"/>
                  <a:pt x="432" y="1632"/>
                </a:cubicBezTo>
                <a:cubicBezTo>
                  <a:pt x="528" y="1656"/>
                  <a:pt x="624" y="1664"/>
                  <a:pt x="720" y="1632"/>
                </a:cubicBezTo>
                <a:cubicBezTo>
                  <a:pt x="816" y="1600"/>
                  <a:pt x="912" y="1544"/>
                  <a:pt x="1008" y="1440"/>
                </a:cubicBezTo>
                <a:cubicBezTo>
                  <a:pt x="1104" y="1336"/>
                  <a:pt x="1192" y="1248"/>
                  <a:pt x="1296" y="1008"/>
                </a:cubicBezTo>
                <a:cubicBezTo>
                  <a:pt x="1400" y="768"/>
                  <a:pt x="1516" y="384"/>
                  <a:pt x="1632" y="0"/>
                </a:cubicBezTo>
              </a:path>
            </a:pathLst>
          </a:custGeom>
          <a:noFill/>
          <a:ln w="57150" cap="flat" cmpd="sng">
            <a:solidFill>
              <a:srgbClr val="2D5AB3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 Box 23"/>
          <p:cNvSpPr txBox="1">
            <a:spLocks noChangeAspect="1" noChangeArrowheads="1"/>
          </p:cNvSpPr>
          <p:nvPr/>
        </p:nvSpPr>
        <p:spPr bwMode="auto">
          <a:xfrm>
            <a:off x="6994308" y="1324368"/>
            <a:ext cx="54373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b="1" i="1" dirty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endParaRPr kumimoji="0" lang="en-US" b="1" dirty="0">
              <a:solidFill>
                <a:srgbClr val="2D5A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2" name="Group 68"/>
          <p:cNvGrpSpPr>
            <a:grpSpLocks/>
          </p:cNvGrpSpPr>
          <p:nvPr/>
        </p:nvGrpSpPr>
        <p:grpSpPr bwMode="auto">
          <a:xfrm>
            <a:off x="6430772" y="2370582"/>
            <a:ext cx="334963" cy="454025"/>
            <a:chOff x="3976" y="1764"/>
            <a:chExt cx="211" cy="286"/>
          </a:xfrm>
        </p:grpSpPr>
        <p:sp>
          <p:nvSpPr>
            <p:cNvPr id="163" name="Text Box 29"/>
            <p:cNvSpPr txBox="1">
              <a:spLocks noChangeAspect="1" noChangeArrowheads="1"/>
            </p:cNvSpPr>
            <p:nvPr/>
          </p:nvSpPr>
          <p:spPr bwMode="auto">
            <a:xfrm>
              <a:off x="3976" y="1764"/>
              <a:ext cx="21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71" name="Oval 30"/>
            <p:cNvSpPr>
              <a:spLocks noChangeArrowheads="1"/>
            </p:cNvSpPr>
            <p:nvPr/>
          </p:nvSpPr>
          <p:spPr bwMode="auto">
            <a:xfrm flipH="1">
              <a:off x="4051" y="1988"/>
              <a:ext cx="62" cy="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20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1" name="Text Box 35"/>
          <p:cNvSpPr txBox="1">
            <a:spLocks noChangeAspect="1" noChangeArrowheads="1"/>
          </p:cNvSpPr>
          <p:nvPr/>
        </p:nvSpPr>
        <p:spPr bwMode="auto">
          <a:xfrm>
            <a:off x="4271772" y="2878582"/>
            <a:ext cx="474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Freeform 39"/>
          <p:cNvSpPr>
            <a:spLocks/>
          </p:cNvSpPr>
          <p:nvPr/>
        </p:nvSpPr>
        <p:spPr bwMode="auto">
          <a:xfrm>
            <a:off x="4919472" y="1923282"/>
            <a:ext cx="3530600" cy="1628400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144" y="672"/>
              </a:cxn>
              <a:cxn ang="0">
                <a:pos x="480" y="864"/>
              </a:cxn>
              <a:cxn ang="0">
                <a:pos x="864" y="912"/>
              </a:cxn>
              <a:cxn ang="0">
                <a:pos x="1248" y="864"/>
              </a:cxn>
              <a:cxn ang="0">
                <a:pos x="1632" y="672"/>
              </a:cxn>
              <a:cxn ang="0">
                <a:pos x="2112" y="192"/>
              </a:cxn>
              <a:cxn ang="0">
                <a:pos x="2256" y="0"/>
              </a:cxn>
            </a:cxnLst>
            <a:rect l="0" t="0" r="r" b="b"/>
            <a:pathLst>
              <a:path w="2256" h="912">
                <a:moveTo>
                  <a:pt x="0" y="528"/>
                </a:moveTo>
                <a:cubicBezTo>
                  <a:pt x="32" y="572"/>
                  <a:pt x="64" y="616"/>
                  <a:pt x="144" y="672"/>
                </a:cubicBezTo>
                <a:cubicBezTo>
                  <a:pt x="224" y="728"/>
                  <a:pt x="360" y="824"/>
                  <a:pt x="480" y="864"/>
                </a:cubicBezTo>
                <a:cubicBezTo>
                  <a:pt x="600" y="904"/>
                  <a:pt x="736" y="912"/>
                  <a:pt x="864" y="912"/>
                </a:cubicBezTo>
                <a:cubicBezTo>
                  <a:pt x="992" y="912"/>
                  <a:pt x="1120" y="904"/>
                  <a:pt x="1248" y="864"/>
                </a:cubicBezTo>
                <a:cubicBezTo>
                  <a:pt x="1376" y="824"/>
                  <a:pt x="1488" y="784"/>
                  <a:pt x="1632" y="672"/>
                </a:cubicBezTo>
                <a:cubicBezTo>
                  <a:pt x="1776" y="560"/>
                  <a:pt x="2008" y="304"/>
                  <a:pt x="2112" y="192"/>
                </a:cubicBezTo>
                <a:cubicBezTo>
                  <a:pt x="2216" y="80"/>
                  <a:pt x="2236" y="40"/>
                  <a:pt x="2256" y="0"/>
                </a:cubicBezTo>
              </a:path>
            </a:pathLst>
          </a:custGeom>
          <a:noFill/>
          <a:ln w="57150" cap="flat" cmpd="sng">
            <a:solidFill>
              <a:srgbClr val="7324A4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Text Box 40"/>
          <p:cNvSpPr txBox="1">
            <a:spLocks noChangeAspect="1" noChangeArrowheads="1"/>
          </p:cNvSpPr>
          <p:nvPr/>
        </p:nvSpPr>
        <p:spPr bwMode="auto">
          <a:xfrm>
            <a:off x="8294215" y="1647444"/>
            <a:ext cx="629211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b="1" i="1" dirty="0">
                <a:solidFill>
                  <a:srgbClr val="7324A4"/>
                </a:solidFill>
                <a:latin typeface="Times New Roman" pitchFamily="18" charset="0"/>
                <a:cs typeface="Times New Roman" pitchFamily="18" charset="0"/>
              </a:rPr>
              <a:t>AVC</a:t>
            </a:r>
            <a:endParaRPr kumimoji="0" lang="en-US" b="1" dirty="0">
              <a:solidFill>
                <a:srgbClr val="7324A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Line 42"/>
          <p:cNvSpPr>
            <a:spLocks noChangeShapeType="1"/>
          </p:cNvSpPr>
          <p:nvPr/>
        </p:nvSpPr>
        <p:spPr bwMode="auto">
          <a:xfrm flipH="1">
            <a:off x="4690872" y="3548507"/>
            <a:ext cx="15240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Oval 43"/>
          <p:cNvSpPr>
            <a:spLocks noChangeAspect="1" noChangeArrowheads="1"/>
          </p:cNvSpPr>
          <p:nvPr/>
        </p:nvSpPr>
        <p:spPr bwMode="auto">
          <a:xfrm flipH="1">
            <a:off x="6176772" y="3478657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9" name="Group 53"/>
          <p:cNvGrpSpPr>
            <a:grpSpLocks/>
          </p:cNvGrpSpPr>
          <p:nvPr/>
        </p:nvGrpSpPr>
        <p:grpSpPr bwMode="auto">
          <a:xfrm>
            <a:off x="3690747" y="1218057"/>
            <a:ext cx="5426075" cy="4471988"/>
            <a:chOff x="2250" y="1264"/>
            <a:chExt cx="3418" cy="2817"/>
          </a:xfrm>
        </p:grpSpPr>
        <p:sp>
          <p:nvSpPr>
            <p:cNvPr id="196" name="Line 57"/>
            <p:cNvSpPr>
              <a:spLocks noChangeAspect="1" noChangeShapeType="1"/>
            </p:cNvSpPr>
            <p:nvPr/>
          </p:nvSpPr>
          <p:spPr bwMode="auto">
            <a:xfrm>
              <a:off x="2906" y="1463"/>
              <a:ext cx="0" cy="25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2" name="Text Box 54"/>
            <p:cNvSpPr txBox="1">
              <a:spLocks noChangeAspect="1" noChangeArrowheads="1"/>
            </p:cNvSpPr>
            <p:nvPr/>
          </p:nvSpPr>
          <p:spPr bwMode="auto">
            <a:xfrm>
              <a:off x="2250" y="1264"/>
              <a:ext cx="1045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     Price</a:t>
              </a:r>
              <a:endParaRPr kumimoji="0" lang="en-US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" name="Text Box 55"/>
            <p:cNvSpPr txBox="1">
              <a:spLocks noChangeAspect="1" noChangeArrowheads="1"/>
            </p:cNvSpPr>
            <p:nvPr/>
          </p:nvSpPr>
          <p:spPr bwMode="auto">
            <a:xfrm>
              <a:off x="5032" y="3866"/>
              <a:ext cx="636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kumimoji="0" lang="en-US" b="0" dirty="0">
                  <a:latin typeface="Times New Roman" pitchFamily="18" charset="0"/>
                  <a:cs typeface="Times New Roman" pitchFamily="18" charset="0"/>
                </a:rPr>
                <a:t>Output</a:t>
              </a:r>
              <a:endParaRPr kumimoji="0" lang="en-US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5" name="Line 56"/>
            <p:cNvSpPr>
              <a:spLocks noChangeAspect="1" noChangeShapeType="1"/>
            </p:cNvSpPr>
            <p:nvPr/>
          </p:nvSpPr>
          <p:spPr bwMode="auto">
            <a:xfrm>
              <a:off x="2905" y="3976"/>
              <a:ext cx="22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7" name="Text Box 37"/>
          <p:cNvSpPr txBox="1">
            <a:spLocks noChangeAspect="1" noChangeArrowheads="1"/>
          </p:cNvSpPr>
          <p:nvPr/>
        </p:nvSpPr>
        <p:spPr bwMode="auto">
          <a:xfrm>
            <a:off x="6568440" y="3036570"/>
            <a:ext cx="444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23" name="Oval 60"/>
          <p:cNvSpPr>
            <a:spLocks noChangeAspect="1" noChangeArrowheads="1"/>
          </p:cNvSpPr>
          <p:nvPr/>
        </p:nvSpPr>
        <p:spPr bwMode="auto">
          <a:xfrm flipH="1">
            <a:off x="6553010" y="3018282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4" name="Group 67"/>
          <p:cNvGrpSpPr>
            <a:grpSpLocks/>
          </p:cNvGrpSpPr>
          <p:nvPr/>
        </p:nvGrpSpPr>
        <p:grpSpPr bwMode="auto">
          <a:xfrm>
            <a:off x="6748272" y="2802383"/>
            <a:ext cx="1609725" cy="1293813"/>
            <a:chOff x="4176" y="2036"/>
            <a:chExt cx="1014" cy="815"/>
          </a:xfrm>
        </p:grpSpPr>
        <p:sp>
          <p:nvSpPr>
            <p:cNvPr id="225" name="Freeform 49"/>
            <p:cNvSpPr>
              <a:spLocks/>
            </p:cNvSpPr>
            <p:nvPr/>
          </p:nvSpPr>
          <p:spPr bwMode="auto">
            <a:xfrm>
              <a:off x="4176" y="2036"/>
              <a:ext cx="664" cy="616"/>
            </a:xfrm>
            <a:custGeom>
              <a:avLst/>
              <a:gdLst/>
              <a:ahLst/>
              <a:cxnLst>
                <a:cxn ang="0">
                  <a:pos x="624" y="616"/>
                </a:cxn>
                <a:cxn ang="0">
                  <a:pos x="624" y="376"/>
                </a:cxn>
                <a:cxn ang="0">
                  <a:pos x="384" y="40"/>
                </a:cxn>
                <a:cxn ang="0">
                  <a:pos x="0" y="136"/>
                </a:cxn>
              </a:cxnLst>
              <a:rect l="0" t="0" r="r" b="b"/>
              <a:pathLst>
                <a:path w="664" h="616">
                  <a:moveTo>
                    <a:pt x="624" y="616"/>
                  </a:moveTo>
                  <a:cubicBezTo>
                    <a:pt x="644" y="544"/>
                    <a:pt x="664" y="472"/>
                    <a:pt x="624" y="376"/>
                  </a:cubicBezTo>
                  <a:cubicBezTo>
                    <a:pt x="584" y="280"/>
                    <a:pt x="488" y="80"/>
                    <a:pt x="384" y="40"/>
                  </a:cubicBezTo>
                  <a:cubicBezTo>
                    <a:pt x="280" y="0"/>
                    <a:pt x="140" y="68"/>
                    <a:pt x="0" y="136"/>
                  </a:cubicBezTo>
                </a:path>
              </a:pathLst>
            </a:custGeom>
            <a:noFill/>
            <a:ln w="31750" cap="rnd" cmpd="sng">
              <a:solidFill>
                <a:schemeClr val="tx1"/>
              </a:solidFill>
              <a:prstDash val="sysDot"/>
              <a:round/>
              <a:headEnd type="none" w="med" len="med"/>
              <a:tailEnd type="stealth" w="lg" len="lg"/>
            </a:ln>
            <a:effectLst>
              <a:outerShdw blurRad="63500" dist="35921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7" name="Group 62"/>
            <p:cNvGrpSpPr>
              <a:grpSpLocks/>
            </p:cNvGrpSpPr>
            <p:nvPr/>
          </p:nvGrpSpPr>
          <p:grpSpPr bwMode="auto">
            <a:xfrm>
              <a:off x="4422" y="2622"/>
              <a:ext cx="768" cy="229"/>
              <a:chOff x="4422" y="2778"/>
              <a:chExt cx="768" cy="229"/>
            </a:xfrm>
          </p:grpSpPr>
          <p:sp>
            <p:nvSpPr>
              <p:cNvPr id="228" name="Rectangle 61"/>
              <p:cNvSpPr>
                <a:spLocks noChangeArrowheads="1"/>
              </p:cNvSpPr>
              <p:nvPr/>
            </p:nvSpPr>
            <p:spPr bwMode="auto">
              <a:xfrm>
                <a:off x="4464" y="2802"/>
                <a:ext cx="672" cy="193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9" name="Rectangle 48" descr="Parchment"/>
              <p:cNvSpPr>
                <a:spLocks noChangeArrowheads="1"/>
              </p:cNvSpPr>
              <p:nvPr/>
            </p:nvSpPr>
            <p:spPr bwMode="auto">
              <a:xfrm>
                <a:off x="4422" y="2778"/>
                <a:ext cx="768" cy="229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MR</a:t>
                </a:r>
                <a:r>
                  <a:rPr kumimoji="0" lang="en-US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b="1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kumimoji="0" lang="en-US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b="1" i="1" dirty="0">
                    <a:solidFill>
                      <a:srgbClr val="2D5AB3"/>
                    </a:solidFill>
                    <a:latin typeface="Times New Roman" pitchFamily="18" charset="0"/>
                    <a:cs typeface="Times New Roman" pitchFamily="18" charset="0"/>
                  </a:rPr>
                  <a:t>MC</a:t>
                </a:r>
                <a:endParaRPr kumimoji="0" lang="en-US" b="1" dirty="0">
                  <a:solidFill>
                    <a:srgbClr val="2D5AB3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30" name="Group 65"/>
          <p:cNvGrpSpPr>
            <a:grpSpLocks/>
          </p:cNvGrpSpPr>
          <p:nvPr/>
        </p:nvGrpSpPr>
        <p:grpSpPr bwMode="auto">
          <a:xfrm>
            <a:off x="5757672" y="1514920"/>
            <a:ext cx="981075" cy="1427163"/>
            <a:chOff x="3552" y="1225"/>
            <a:chExt cx="618" cy="899"/>
          </a:xfrm>
        </p:grpSpPr>
        <p:sp>
          <p:nvSpPr>
            <p:cNvPr id="231" name="Line 26"/>
            <p:cNvSpPr>
              <a:spLocks noChangeShapeType="1"/>
            </p:cNvSpPr>
            <p:nvPr/>
          </p:nvSpPr>
          <p:spPr bwMode="auto">
            <a:xfrm flipH="1">
              <a:off x="3552" y="1404"/>
              <a:ext cx="336" cy="72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oval" w="med" len="med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32" name="Group 64"/>
            <p:cNvGrpSpPr>
              <a:grpSpLocks/>
            </p:cNvGrpSpPr>
            <p:nvPr/>
          </p:nvGrpSpPr>
          <p:grpSpPr bwMode="auto">
            <a:xfrm>
              <a:off x="3589" y="1225"/>
              <a:ext cx="581" cy="209"/>
              <a:chOff x="3595" y="1351"/>
              <a:chExt cx="581" cy="209"/>
            </a:xfrm>
          </p:grpSpPr>
          <p:sp>
            <p:nvSpPr>
              <p:cNvPr id="233" name="Rectangle 63"/>
              <p:cNvSpPr>
                <a:spLocks noChangeArrowheads="1"/>
              </p:cNvSpPr>
              <p:nvPr/>
            </p:nvSpPr>
            <p:spPr bwMode="auto">
              <a:xfrm>
                <a:off x="3696" y="1351"/>
                <a:ext cx="378" cy="18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4" name="Rectangle 25" descr="Parchment"/>
              <p:cNvSpPr>
                <a:spLocks noChangeAspect="1" noChangeArrowheads="1"/>
              </p:cNvSpPr>
              <p:nvPr/>
            </p:nvSpPr>
            <p:spPr bwMode="auto">
              <a:xfrm>
                <a:off x="3595" y="1363"/>
                <a:ext cx="581" cy="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kumimoji="0" lang="en-US" b="1" i="1" dirty="0">
                    <a:latin typeface="Times New Roman" pitchFamily="18" charset="0"/>
                    <a:cs typeface="Times New Roman" pitchFamily="18" charset="0"/>
                  </a:rPr>
                  <a:t>Loss</a:t>
                </a:r>
                <a:endParaRPr kumimoji="0"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38" name="Group 71"/>
          <p:cNvGrpSpPr>
            <a:grpSpLocks/>
          </p:cNvGrpSpPr>
          <p:nvPr/>
        </p:nvGrpSpPr>
        <p:grpSpPr bwMode="auto">
          <a:xfrm>
            <a:off x="4279710" y="2875411"/>
            <a:ext cx="512762" cy="369888"/>
            <a:chOff x="2621" y="2082"/>
            <a:chExt cx="323" cy="233"/>
          </a:xfrm>
        </p:grpSpPr>
        <p:sp>
          <p:nvSpPr>
            <p:cNvPr id="239" name="Oval 36"/>
            <p:cNvSpPr>
              <a:spLocks noChangeArrowheads="1"/>
            </p:cNvSpPr>
            <p:nvPr/>
          </p:nvSpPr>
          <p:spPr bwMode="auto">
            <a:xfrm flipH="1">
              <a:off x="2882" y="2187"/>
              <a:ext cx="62" cy="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20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0" name="Text Box 70"/>
            <p:cNvSpPr txBox="1">
              <a:spLocks noChangeAspect="1" noChangeArrowheads="1"/>
            </p:cNvSpPr>
            <p:nvPr/>
          </p:nvSpPr>
          <p:spPr bwMode="auto">
            <a:xfrm>
              <a:off x="2621" y="2082"/>
              <a:ext cx="29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i="1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kumimoji="0" lang="en-US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2" name="Group 69"/>
          <p:cNvGrpSpPr>
            <a:grpSpLocks/>
          </p:cNvGrpSpPr>
          <p:nvPr/>
        </p:nvGrpSpPr>
        <p:grpSpPr bwMode="auto">
          <a:xfrm>
            <a:off x="4306697" y="2573786"/>
            <a:ext cx="473075" cy="369888"/>
            <a:chOff x="2638" y="1892"/>
            <a:chExt cx="298" cy="233"/>
          </a:xfrm>
        </p:grpSpPr>
        <p:sp>
          <p:nvSpPr>
            <p:cNvPr id="179" name="Text Box 32"/>
            <p:cNvSpPr txBox="1">
              <a:spLocks noChangeAspect="1" noChangeArrowheads="1"/>
            </p:cNvSpPr>
            <p:nvPr/>
          </p:nvSpPr>
          <p:spPr bwMode="auto">
            <a:xfrm>
              <a:off x="2638" y="1892"/>
              <a:ext cx="21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80" name="Oval 33"/>
            <p:cNvSpPr>
              <a:spLocks noChangeArrowheads="1"/>
            </p:cNvSpPr>
            <p:nvPr/>
          </p:nvSpPr>
          <p:spPr bwMode="auto">
            <a:xfrm flipH="1">
              <a:off x="2874" y="1995"/>
              <a:ext cx="62" cy="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20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6" name="Group 72"/>
          <p:cNvGrpSpPr>
            <a:grpSpLocks/>
          </p:cNvGrpSpPr>
          <p:nvPr/>
        </p:nvGrpSpPr>
        <p:grpSpPr bwMode="auto">
          <a:xfrm>
            <a:off x="4271772" y="3383412"/>
            <a:ext cx="520700" cy="369888"/>
            <a:chOff x="2616" y="2402"/>
            <a:chExt cx="328" cy="233"/>
          </a:xfrm>
        </p:grpSpPr>
        <p:sp>
          <p:nvSpPr>
            <p:cNvPr id="187" name="Text Box 45"/>
            <p:cNvSpPr txBox="1">
              <a:spLocks noChangeAspect="1" noChangeArrowheads="1"/>
            </p:cNvSpPr>
            <p:nvPr/>
          </p:nvSpPr>
          <p:spPr bwMode="auto">
            <a:xfrm>
              <a:off x="2616" y="2402"/>
              <a:ext cx="29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kumimoji="0" lang="en-US" i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8" name="Oval 46"/>
            <p:cNvSpPr>
              <a:spLocks noChangeArrowheads="1"/>
            </p:cNvSpPr>
            <p:nvPr/>
          </p:nvSpPr>
          <p:spPr bwMode="auto">
            <a:xfrm flipH="1">
              <a:off x="2882" y="2475"/>
              <a:ext cx="62" cy="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20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972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146" grpId="0" animBg="1"/>
      <p:bldP spid="147" grpId="0" animBg="1"/>
      <p:bldP spid="150" grpId="0"/>
      <p:bldP spid="184" grpId="0" animBg="1"/>
      <p:bldP spid="185" grpId="0" animBg="1"/>
      <p:bldP spid="197" grpId="0"/>
      <p:bldP spid="2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The Firm’s </a:t>
            </a:r>
            <a:br>
              <a:rPr lang="en-US" dirty="0"/>
            </a:br>
            <a:r>
              <a:rPr lang="en-US" dirty="0"/>
              <a:t>Short-Run Supply Curve</a:t>
            </a:r>
          </a:p>
        </p:txBody>
      </p:sp>
    </p:spTree>
    <p:extLst>
      <p:ext uri="{BB962C8B-B14F-4D97-AF65-F5344CB8AC3E}">
        <p14:creationId xmlns:p14="http://schemas.microsoft.com/office/powerpoint/2010/main" val="363720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84695"/>
            <a:ext cx="8904855" cy="667450"/>
          </a:xfrm>
        </p:spPr>
        <p:txBody>
          <a:bodyPr/>
          <a:lstStyle/>
          <a:p>
            <a:r>
              <a:rPr lang="en-US" dirty="0"/>
              <a:t>Short-Run Supply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91056"/>
            <a:ext cx="8783869" cy="4224528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firm’s short-run supply curve: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A firm maximizes profits when it produces </a:t>
            </a:r>
            <a:r>
              <a:rPr lang="en-US" dirty="0" smtClean="0">
                <a:solidFill>
                  <a:srgbClr val="32302A"/>
                </a:solidFill>
              </a:rPr>
              <a:t>at </a:t>
            </a:r>
            <a:r>
              <a:rPr lang="en-US" b="1" i="1" dirty="0">
                <a:solidFill>
                  <a:srgbClr val="32302A"/>
                </a:solidFill>
              </a:rPr>
              <a:t>P</a:t>
            </a:r>
            <a:r>
              <a:rPr lang="en-US" dirty="0">
                <a:solidFill>
                  <a:srgbClr val="32302A"/>
                </a:solidFill>
              </a:rPr>
              <a:t> </a:t>
            </a:r>
            <a:r>
              <a:rPr lang="en-US" b="1" dirty="0">
                <a:solidFill>
                  <a:srgbClr val="32302A"/>
                </a:solidFill>
              </a:rPr>
              <a:t>=</a:t>
            </a:r>
            <a:r>
              <a:rPr lang="en-US" dirty="0">
                <a:solidFill>
                  <a:srgbClr val="32302A"/>
                </a:solidFill>
              </a:rPr>
              <a:t> </a:t>
            </a:r>
            <a:r>
              <a:rPr lang="en-US" b="1" i="1" dirty="0">
                <a:solidFill>
                  <a:srgbClr val="32302A"/>
                </a:solidFill>
              </a:rPr>
              <a:t>MC</a:t>
            </a:r>
            <a:r>
              <a:rPr lang="en-US" dirty="0">
                <a:solidFill>
                  <a:srgbClr val="32302A"/>
                </a:solidFill>
              </a:rPr>
              <a:t> and </a:t>
            </a:r>
            <a:r>
              <a:rPr lang="en-US" dirty="0" smtClean="0">
                <a:solidFill>
                  <a:srgbClr val="32302A"/>
                </a:solidFill>
              </a:rPr>
              <a:t>its variable </a:t>
            </a:r>
            <a:r>
              <a:rPr lang="en-US" dirty="0">
                <a:solidFill>
                  <a:srgbClr val="32302A"/>
                </a:solidFill>
              </a:rPr>
              <a:t>costs are covered.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A firm’s </a:t>
            </a:r>
            <a:r>
              <a:rPr lang="en-US" b="1" i="1" dirty="0">
                <a:solidFill>
                  <a:srgbClr val="32302A"/>
                </a:solidFill>
              </a:rPr>
              <a:t>short-run supply curve </a:t>
            </a:r>
            <a:r>
              <a:rPr lang="en-US" dirty="0">
                <a:solidFill>
                  <a:srgbClr val="32302A"/>
                </a:solidFill>
              </a:rPr>
              <a:t>is </a:t>
            </a:r>
            <a:r>
              <a:rPr lang="en-US" dirty="0" smtClean="0">
                <a:solidFill>
                  <a:srgbClr val="32302A"/>
                </a:solidFill>
              </a:rPr>
              <a:t>that </a:t>
            </a:r>
            <a:r>
              <a:rPr lang="en-US" dirty="0">
                <a:solidFill>
                  <a:srgbClr val="32302A"/>
                </a:solidFill>
              </a:rPr>
              <a:t>segment of </a:t>
            </a:r>
            <a:r>
              <a:rPr lang="en-US" dirty="0" smtClean="0">
                <a:solidFill>
                  <a:srgbClr val="32302A"/>
                </a:solidFill>
              </a:rPr>
              <a:t>its </a:t>
            </a:r>
            <a:r>
              <a:rPr lang="en-US" i="1" dirty="0" smtClean="0">
                <a:solidFill>
                  <a:srgbClr val="32302A"/>
                </a:solidFill>
              </a:rPr>
              <a:t>marginal </a:t>
            </a:r>
            <a:r>
              <a:rPr lang="en-US" i="1" dirty="0">
                <a:solidFill>
                  <a:srgbClr val="32302A"/>
                </a:solidFill>
              </a:rPr>
              <a:t>cost</a:t>
            </a:r>
            <a:r>
              <a:rPr lang="en-US" dirty="0">
                <a:solidFill>
                  <a:srgbClr val="32302A"/>
                </a:solidFill>
              </a:rPr>
              <a:t> curve above </a:t>
            </a:r>
            <a:r>
              <a:rPr lang="en-US" i="1" dirty="0">
                <a:solidFill>
                  <a:srgbClr val="32302A"/>
                </a:solidFill>
              </a:rPr>
              <a:t>average variable cost</a:t>
            </a:r>
            <a:r>
              <a:rPr lang="en-US" dirty="0">
                <a:solidFill>
                  <a:srgbClr val="32302A"/>
                </a:solidFill>
              </a:rPr>
              <a:t>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</a:t>
            </a:r>
            <a:r>
              <a:rPr lang="en-US" sz="2600" b="1" i="1" dirty="0">
                <a:solidFill>
                  <a:srgbClr val="32302A"/>
                </a:solidFill>
              </a:rPr>
              <a:t>market’s short-run supply curve</a:t>
            </a:r>
            <a:r>
              <a:rPr lang="en-US" sz="2600" dirty="0">
                <a:solidFill>
                  <a:srgbClr val="32302A"/>
                </a:solidFill>
              </a:rPr>
              <a:t>: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The </a:t>
            </a:r>
            <a:r>
              <a:rPr lang="en-US" i="1" dirty="0">
                <a:solidFill>
                  <a:srgbClr val="32302A"/>
                </a:solidFill>
              </a:rPr>
              <a:t>short-run market supply curve </a:t>
            </a:r>
            <a:r>
              <a:rPr lang="en-US" dirty="0">
                <a:solidFill>
                  <a:srgbClr val="32302A"/>
                </a:solidFill>
              </a:rPr>
              <a:t>is the horizontal summation of the all the firms’ </a:t>
            </a:r>
            <a:r>
              <a:rPr lang="en-US" dirty="0" smtClean="0">
                <a:solidFill>
                  <a:srgbClr val="32302A"/>
                </a:solidFill>
              </a:rPr>
              <a:t>short-run </a:t>
            </a:r>
            <a:r>
              <a:rPr lang="en-US" dirty="0">
                <a:solidFill>
                  <a:srgbClr val="32302A"/>
                </a:solidFill>
              </a:rPr>
              <a:t>supply curves (segment of firms’ </a:t>
            </a:r>
            <a:r>
              <a:rPr lang="en-US" b="1" i="1" dirty="0">
                <a:solidFill>
                  <a:srgbClr val="32302A"/>
                </a:solidFill>
              </a:rPr>
              <a:t>MC </a:t>
            </a:r>
            <a:r>
              <a:rPr lang="en-US" dirty="0">
                <a:solidFill>
                  <a:srgbClr val="32302A"/>
                </a:solidFill>
              </a:rPr>
              <a:t>curves above </a:t>
            </a:r>
            <a:r>
              <a:rPr lang="en-US" b="1" i="1" dirty="0">
                <a:solidFill>
                  <a:srgbClr val="32302A"/>
                </a:solidFill>
              </a:rPr>
              <a:t>AVC</a:t>
            </a:r>
            <a:r>
              <a:rPr lang="en-US" dirty="0">
                <a:solidFill>
                  <a:srgbClr val="32302A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3964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The Short-Run</a:t>
            </a:r>
            <a:br>
              <a:rPr lang="en-US" dirty="0"/>
            </a:br>
            <a:r>
              <a:rPr lang="en-US" dirty="0"/>
              <a:t>Market Supply Curve</a:t>
            </a:r>
          </a:p>
        </p:txBody>
      </p:sp>
    </p:spTree>
    <p:extLst>
      <p:ext uri="{BB962C8B-B14F-4D97-AF65-F5344CB8AC3E}">
        <p14:creationId xmlns:p14="http://schemas.microsoft.com/office/powerpoint/2010/main" val="282612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3763" y="813817"/>
            <a:ext cx="8977930" cy="510772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3639"/>
            <a:ext cx="8904855" cy="680178"/>
          </a:xfrm>
        </p:spPr>
        <p:txBody>
          <a:bodyPr/>
          <a:lstStyle/>
          <a:p>
            <a:r>
              <a:rPr lang="en-US" sz="3600" dirty="0"/>
              <a:t>Supply Curve for the Firm &amp; Market</a:t>
            </a:r>
          </a:p>
        </p:txBody>
      </p:sp>
      <p:sp>
        <p:nvSpPr>
          <p:cNvPr id="196" name="Content Placeholder 2"/>
          <p:cNvSpPr>
            <a:spLocks noGrp="1"/>
          </p:cNvSpPr>
          <p:nvPr>
            <p:ph idx="1"/>
          </p:nvPr>
        </p:nvSpPr>
        <p:spPr>
          <a:xfrm>
            <a:off x="90617" y="922198"/>
            <a:ext cx="2890327" cy="4902530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Given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resource prices, the firm’s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marginal cost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curve (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above </a:t>
            </a:r>
            <a:r>
              <a:rPr lang="en-US" sz="2000" b="1" i="1" dirty="0">
                <a:solidFill>
                  <a:srgbClr val="7030A0"/>
                </a:solidFill>
                <a:ea typeface="ＭＳ Ｐゴシック" pitchFamily="-107" charset="-128"/>
                <a:cs typeface="ＭＳ Ｐゴシック" pitchFamily="-107" charset="-128"/>
              </a:rPr>
              <a:t>AVC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) is the firm’s supply curve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marL="169863" indent="-169863">
              <a:lnSpc>
                <a:spcPct val="90000"/>
              </a:lnSpc>
            </a:pP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As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price rises above the short-run shutdown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price </a:t>
            </a:r>
            <a:r>
              <a:rPr lang="en-US" sz="20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2000" b="1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1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, the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firm will supply additional units of the good.</a:t>
            </a:r>
          </a:p>
          <a:p>
            <a:pPr marL="169863" indent="-169863">
              <a:lnSpc>
                <a:spcPct val="90000"/>
              </a:lnSpc>
            </a:pP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short-run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market supply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curve (</a:t>
            </a:r>
            <a:r>
              <a:rPr lang="en-US" sz="2000" b="1" i="1" dirty="0" err="1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</a:t>
            </a:r>
            <a:r>
              <a:rPr lang="en-US" sz="2000" b="1" i="1" baseline="-25000" dirty="0" err="1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sr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) is merely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sum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of the firms’ supply (MC) curves.</a:t>
            </a:r>
          </a:p>
          <a:p>
            <a:pPr marL="169863" indent="-169863">
              <a:lnSpc>
                <a:spcPct val="90000"/>
              </a:lnSpc>
            </a:pP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Note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that below </a:t>
            </a:r>
            <a:r>
              <a:rPr lang="en-US" sz="20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20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1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no quantity is supplied as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0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&lt; </a:t>
            </a:r>
            <a:r>
              <a:rPr lang="en-US" sz="2000" b="1" i="1" dirty="0">
                <a:solidFill>
                  <a:srgbClr val="7030A0"/>
                </a:solidFill>
                <a:ea typeface="ＭＳ Ｐゴシック" pitchFamily="-107" charset="-128"/>
                <a:cs typeface="ＭＳ Ｐゴシック" pitchFamily="-107" charset="-128"/>
              </a:rPr>
              <a:t>AVC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sz="20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09" name="Straight Connector 308"/>
          <p:cNvCxnSpPr/>
          <p:nvPr/>
        </p:nvCxnSpPr>
        <p:spPr>
          <a:xfrm>
            <a:off x="2921065" y="999129"/>
            <a:ext cx="25221" cy="467916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121"/>
          <p:cNvGrpSpPr>
            <a:grpSpLocks noChangeAspect="1"/>
          </p:cNvGrpSpPr>
          <p:nvPr/>
        </p:nvGrpSpPr>
        <p:grpSpPr bwMode="auto">
          <a:xfrm>
            <a:off x="3368866" y="2104200"/>
            <a:ext cx="1998662" cy="2538412"/>
            <a:chOff x="480" y="2016"/>
            <a:chExt cx="2016" cy="1776"/>
          </a:xfrm>
        </p:grpSpPr>
        <p:sp>
          <p:nvSpPr>
            <p:cNvPr id="92" name="Line 122"/>
            <p:cNvSpPr>
              <a:spLocks noChangeAspect="1" noChangeShapeType="1"/>
            </p:cNvSpPr>
            <p:nvPr/>
          </p:nvSpPr>
          <p:spPr bwMode="auto">
            <a:xfrm>
              <a:off x="480" y="2016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Line 123"/>
            <p:cNvSpPr>
              <a:spLocks noChangeAspect="1" noChangeShapeType="1"/>
            </p:cNvSpPr>
            <p:nvPr/>
          </p:nvSpPr>
          <p:spPr bwMode="auto">
            <a:xfrm>
              <a:off x="480" y="3792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Text Box 124"/>
          <p:cNvSpPr txBox="1">
            <a:spLocks noChangeAspect="1" noChangeArrowheads="1"/>
          </p:cNvSpPr>
          <p:nvPr/>
        </p:nvSpPr>
        <p:spPr bwMode="auto">
          <a:xfrm>
            <a:off x="5332095" y="4477512"/>
            <a:ext cx="75533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95" name="Text Box 125"/>
          <p:cNvSpPr txBox="1">
            <a:spLocks noChangeAspect="1" noChangeArrowheads="1"/>
          </p:cNvSpPr>
          <p:nvPr/>
        </p:nvSpPr>
        <p:spPr bwMode="auto">
          <a:xfrm>
            <a:off x="2986278" y="1818450"/>
            <a:ext cx="6078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96" name="Text Box 78"/>
          <p:cNvSpPr txBox="1">
            <a:spLocks noChangeArrowheads="1"/>
          </p:cNvSpPr>
          <p:nvPr/>
        </p:nvSpPr>
        <p:spPr bwMode="auto">
          <a:xfrm>
            <a:off x="4366747" y="5065420"/>
            <a:ext cx="619080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Firm</a:t>
            </a:r>
          </a:p>
        </p:txBody>
      </p:sp>
      <p:sp>
        <p:nvSpPr>
          <p:cNvPr id="97" name="Freeform 99"/>
          <p:cNvSpPr>
            <a:spLocks/>
          </p:cNvSpPr>
          <p:nvPr/>
        </p:nvSpPr>
        <p:spPr bwMode="auto">
          <a:xfrm>
            <a:off x="3462528" y="2280412"/>
            <a:ext cx="1905000" cy="1982787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672" y="960"/>
              </a:cxn>
              <a:cxn ang="0">
                <a:pos x="1104" y="432"/>
              </a:cxn>
              <a:cxn ang="0">
                <a:pos x="1248" y="0"/>
              </a:cxn>
            </a:cxnLst>
            <a:rect l="0" t="0" r="r" b="b"/>
            <a:pathLst>
              <a:path w="1248" h="1200">
                <a:moveTo>
                  <a:pt x="0" y="1200"/>
                </a:moveTo>
                <a:cubicBezTo>
                  <a:pt x="244" y="1144"/>
                  <a:pt x="488" y="1088"/>
                  <a:pt x="672" y="960"/>
                </a:cubicBezTo>
                <a:cubicBezTo>
                  <a:pt x="856" y="832"/>
                  <a:pt x="1008" y="592"/>
                  <a:pt x="1104" y="432"/>
                </a:cubicBezTo>
                <a:cubicBezTo>
                  <a:pt x="1200" y="272"/>
                  <a:pt x="1224" y="136"/>
                  <a:pt x="1248" y="0"/>
                </a:cubicBezTo>
              </a:path>
            </a:pathLst>
          </a:custGeom>
          <a:noFill/>
          <a:ln w="50800" cap="flat" cmpd="sng">
            <a:solidFill>
              <a:srgbClr val="2D5AB3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 Box 100"/>
          <p:cNvSpPr txBox="1">
            <a:spLocks noChangeArrowheads="1"/>
          </p:cNvSpPr>
          <p:nvPr/>
        </p:nvSpPr>
        <p:spPr bwMode="auto">
          <a:xfrm>
            <a:off x="5318316" y="2147062"/>
            <a:ext cx="543739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endParaRPr kumimoji="0" lang="en-US" b="1" dirty="0">
              <a:solidFill>
                <a:srgbClr val="2D5A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Freeform 101"/>
          <p:cNvSpPr>
            <a:spLocks/>
          </p:cNvSpPr>
          <p:nvPr/>
        </p:nvSpPr>
        <p:spPr bwMode="auto">
          <a:xfrm rot="1681422">
            <a:off x="3494278" y="2439162"/>
            <a:ext cx="2339975" cy="1017587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40" y="288"/>
              </a:cxn>
              <a:cxn ang="0">
                <a:pos x="480" y="336"/>
              </a:cxn>
              <a:cxn ang="0">
                <a:pos x="576" y="336"/>
              </a:cxn>
              <a:cxn ang="0">
                <a:pos x="1008" y="288"/>
              </a:cxn>
              <a:cxn ang="0">
                <a:pos x="1344" y="144"/>
              </a:cxn>
              <a:cxn ang="0">
                <a:pos x="1488" y="0"/>
              </a:cxn>
            </a:cxnLst>
            <a:rect l="0" t="0" r="r" b="b"/>
            <a:pathLst>
              <a:path w="1488" h="344">
                <a:moveTo>
                  <a:pt x="0" y="192"/>
                </a:moveTo>
                <a:cubicBezTo>
                  <a:pt x="80" y="228"/>
                  <a:pt x="160" y="264"/>
                  <a:pt x="240" y="288"/>
                </a:cubicBezTo>
                <a:cubicBezTo>
                  <a:pt x="320" y="312"/>
                  <a:pt x="424" y="328"/>
                  <a:pt x="480" y="336"/>
                </a:cubicBezTo>
                <a:cubicBezTo>
                  <a:pt x="536" y="344"/>
                  <a:pt x="488" y="344"/>
                  <a:pt x="576" y="336"/>
                </a:cubicBezTo>
                <a:cubicBezTo>
                  <a:pt x="664" y="328"/>
                  <a:pt x="880" y="320"/>
                  <a:pt x="1008" y="288"/>
                </a:cubicBezTo>
                <a:cubicBezTo>
                  <a:pt x="1136" y="256"/>
                  <a:pt x="1264" y="192"/>
                  <a:pt x="1344" y="144"/>
                </a:cubicBezTo>
                <a:cubicBezTo>
                  <a:pt x="1424" y="96"/>
                  <a:pt x="1456" y="48"/>
                  <a:pt x="1488" y="0"/>
                </a:cubicBezTo>
              </a:path>
            </a:pathLst>
          </a:custGeom>
          <a:noFill/>
          <a:ln w="50800" cap="flat" cmpd="sng">
            <a:solidFill>
              <a:schemeClr val="tx2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 Box 102"/>
          <p:cNvSpPr txBox="1">
            <a:spLocks noChangeArrowheads="1"/>
          </p:cNvSpPr>
          <p:nvPr/>
        </p:nvSpPr>
        <p:spPr bwMode="auto">
          <a:xfrm>
            <a:off x="5678678" y="2674112"/>
            <a:ext cx="620747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ATC</a:t>
            </a:r>
            <a:endParaRPr kumimoji="0"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Freeform 103"/>
          <p:cNvSpPr>
            <a:spLocks/>
          </p:cNvSpPr>
          <p:nvPr/>
        </p:nvSpPr>
        <p:spPr bwMode="auto">
          <a:xfrm rot="21361616">
            <a:off x="3562541" y="3242437"/>
            <a:ext cx="2513013" cy="712787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44" y="288"/>
              </a:cxn>
              <a:cxn ang="0">
                <a:pos x="336" y="336"/>
              </a:cxn>
              <a:cxn ang="0">
                <a:pos x="432" y="336"/>
              </a:cxn>
              <a:cxn ang="0">
                <a:pos x="720" y="336"/>
              </a:cxn>
              <a:cxn ang="0">
                <a:pos x="1200" y="240"/>
              </a:cxn>
              <a:cxn ang="0">
                <a:pos x="1632" y="0"/>
              </a:cxn>
            </a:cxnLst>
            <a:rect l="0" t="0" r="r" b="b"/>
            <a:pathLst>
              <a:path w="1632" h="352">
                <a:moveTo>
                  <a:pt x="0" y="240"/>
                </a:moveTo>
                <a:cubicBezTo>
                  <a:pt x="44" y="256"/>
                  <a:pt x="88" y="272"/>
                  <a:pt x="144" y="288"/>
                </a:cubicBezTo>
                <a:cubicBezTo>
                  <a:pt x="200" y="304"/>
                  <a:pt x="288" y="328"/>
                  <a:pt x="336" y="336"/>
                </a:cubicBezTo>
                <a:cubicBezTo>
                  <a:pt x="384" y="344"/>
                  <a:pt x="368" y="336"/>
                  <a:pt x="432" y="336"/>
                </a:cubicBezTo>
                <a:cubicBezTo>
                  <a:pt x="496" y="336"/>
                  <a:pt x="592" y="352"/>
                  <a:pt x="720" y="336"/>
                </a:cubicBezTo>
                <a:cubicBezTo>
                  <a:pt x="848" y="320"/>
                  <a:pt x="1048" y="296"/>
                  <a:pt x="1200" y="240"/>
                </a:cubicBezTo>
                <a:cubicBezTo>
                  <a:pt x="1352" y="184"/>
                  <a:pt x="1492" y="92"/>
                  <a:pt x="1632" y="0"/>
                </a:cubicBezTo>
              </a:path>
            </a:pathLst>
          </a:custGeom>
          <a:noFill/>
          <a:ln w="50800" cap="flat" cmpd="sng">
            <a:solidFill>
              <a:srgbClr val="7324A4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 Box 104"/>
          <p:cNvSpPr txBox="1">
            <a:spLocks noChangeArrowheads="1"/>
          </p:cNvSpPr>
          <p:nvPr/>
        </p:nvSpPr>
        <p:spPr bwMode="auto">
          <a:xfrm>
            <a:off x="5672328" y="3399600"/>
            <a:ext cx="629211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solidFill>
                  <a:srgbClr val="7324A4"/>
                </a:solidFill>
                <a:latin typeface="Times New Roman" pitchFamily="18" charset="0"/>
                <a:cs typeface="Times New Roman" pitchFamily="18" charset="0"/>
              </a:rPr>
              <a:t>AVC</a:t>
            </a:r>
            <a:endParaRPr kumimoji="0" lang="en-US" b="1" dirty="0">
              <a:solidFill>
                <a:srgbClr val="7324A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 Box 80"/>
          <p:cNvSpPr txBox="1">
            <a:spLocks noChangeArrowheads="1"/>
          </p:cNvSpPr>
          <p:nvPr/>
        </p:nvSpPr>
        <p:spPr bwMode="auto">
          <a:xfrm>
            <a:off x="2973578" y="3444050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 Box 81"/>
          <p:cNvSpPr txBox="1">
            <a:spLocks noChangeArrowheads="1"/>
          </p:cNvSpPr>
          <p:nvPr/>
        </p:nvSpPr>
        <p:spPr bwMode="auto">
          <a:xfrm>
            <a:off x="2973578" y="2910650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 Box 86"/>
          <p:cNvSpPr txBox="1">
            <a:spLocks noChangeArrowheads="1"/>
          </p:cNvSpPr>
          <p:nvPr/>
        </p:nvSpPr>
        <p:spPr bwMode="auto">
          <a:xfrm>
            <a:off x="4521391" y="4568000"/>
            <a:ext cx="377026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 Box 87"/>
          <p:cNvSpPr txBox="1">
            <a:spLocks noChangeArrowheads="1"/>
          </p:cNvSpPr>
          <p:nvPr/>
        </p:nvSpPr>
        <p:spPr bwMode="auto">
          <a:xfrm>
            <a:off x="4896041" y="4568000"/>
            <a:ext cx="377026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7" name="Group 116"/>
          <p:cNvGrpSpPr>
            <a:grpSpLocks noChangeAspect="1"/>
          </p:cNvGrpSpPr>
          <p:nvPr/>
        </p:nvGrpSpPr>
        <p:grpSpPr bwMode="auto">
          <a:xfrm>
            <a:off x="6684116" y="2110550"/>
            <a:ext cx="1700931" cy="2538412"/>
            <a:chOff x="739" y="2016"/>
            <a:chExt cx="1757" cy="1776"/>
          </a:xfrm>
        </p:grpSpPr>
        <p:sp>
          <p:nvSpPr>
            <p:cNvPr id="108" name="Line 117"/>
            <p:cNvSpPr>
              <a:spLocks noChangeAspect="1" noChangeShapeType="1"/>
            </p:cNvSpPr>
            <p:nvPr/>
          </p:nvSpPr>
          <p:spPr bwMode="auto">
            <a:xfrm>
              <a:off x="741" y="2016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Line 118"/>
            <p:cNvSpPr>
              <a:spLocks noChangeAspect="1" noChangeShapeType="1"/>
            </p:cNvSpPr>
            <p:nvPr/>
          </p:nvSpPr>
          <p:spPr bwMode="auto">
            <a:xfrm>
              <a:off x="739" y="3792"/>
              <a:ext cx="17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0" name="Text Box 119"/>
          <p:cNvSpPr txBox="1">
            <a:spLocks noChangeAspect="1" noChangeArrowheads="1"/>
          </p:cNvSpPr>
          <p:nvPr/>
        </p:nvSpPr>
        <p:spPr bwMode="auto">
          <a:xfrm>
            <a:off x="8341741" y="4493006"/>
            <a:ext cx="75533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111" name="Text Box 120"/>
          <p:cNvSpPr txBox="1">
            <a:spLocks noChangeAspect="1" noChangeArrowheads="1"/>
          </p:cNvSpPr>
          <p:nvPr/>
        </p:nvSpPr>
        <p:spPr bwMode="auto">
          <a:xfrm>
            <a:off x="6297676" y="1850644"/>
            <a:ext cx="6078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112" name="Text Box 71"/>
          <p:cNvSpPr txBox="1">
            <a:spLocks noChangeArrowheads="1"/>
          </p:cNvSpPr>
          <p:nvPr/>
        </p:nvSpPr>
        <p:spPr bwMode="auto">
          <a:xfrm>
            <a:off x="7309059" y="5065420"/>
            <a:ext cx="801823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Market</a:t>
            </a:r>
          </a:p>
        </p:txBody>
      </p:sp>
      <p:grpSp>
        <p:nvGrpSpPr>
          <p:cNvPr id="113" name="Group 129"/>
          <p:cNvGrpSpPr>
            <a:grpSpLocks/>
          </p:cNvGrpSpPr>
          <p:nvPr/>
        </p:nvGrpSpPr>
        <p:grpSpPr bwMode="auto">
          <a:xfrm>
            <a:off x="6684267" y="1813688"/>
            <a:ext cx="2092263" cy="2138363"/>
            <a:chOff x="3762" y="1997"/>
            <a:chExt cx="1665" cy="1347"/>
          </a:xfrm>
        </p:grpSpPr>
        <p:sp>
          <p:nvSpPr>
            <p:cNvPr id="114" name="Freeform 91"/>
            <p:cNvSpPr>
              <a:spLocks/>
            </p:cNvSpPr>
            <p:nvPr/>
          </p:nvSpPr>
          <p:spPr bwMode="auto">
            <a:xfrm>
              <a:off x="3762" y="2376"/>
              <a:ext cx="1344" cy="968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480" y="960"/>
                </a:cxn>
                <a:cxn ang="0">
                  <a:pos x="720" y="912"/>
                </a:cxn>
                <a:cxn ang="0">
                  <a:pos x="912" y="816"/>
                </a:cxn>
                <a:cxn ang="0">
                  <a:pos x="1200" y="576"/>
                </a:cxn>
                <a:cxn ang="0">
                  <a:pos x="1440" y="192"/>
                </a:cxn>
                <a:cxn ang="0">
                  <a:pos x="1488" y="0"/>
                </a:cxn>
              </a:cxnLst>
              <a:rect l="0" t="0" r="r" b="b"/>
              <a:pathLst>
                <a:path w="1488" h="968">
                  <a:moveTo>
                    <a:pt x="0" y="960"/>
                  </a:moveTo>
                  <a:cubicBezTo>
                    <a:pt x="180" y="964"/>
                    <a:pt x="360" y="968"/>
                    <a:pt x="480" y="960"/>
                  </a:cubicBezTo>
                  <a:cubicBezTo>
                    <a:pt x="600" y="952"/>
                    <a:pt x="648" y="936"/>
                    <a:pt x="720" y="912"/>
                  </a:cubicBezTo>
                  <a:cubicBezTo>
                    <a:pt x="792" y="888"/>
                    <a:pt x="832" y="872"/>
                    <a:pt x="912" y="816"/>
                  </a:cubicBezTo>
                  <a:cubicBezTo>
                    <a:pt x="992" y="760"/>
                    <a:pt x="1112" y="680"/>
                    <a:pt x="1200" y="576"/>
                  </a:cubicBezTo>
                  <a:cubicBezTo>
                    <a:pt x="1288" y="472"/>
                    <a:pt x="1392" y="288"/>
                    <a:pt x="1440" y="192"/>
                  </a:cubicBezTo>
                  <a:cubicBezTo>
                    <a:pt x="1488" y="96"/>
                    <a:pt x="1488" y="48"/>
                    <a:pt x="1488" y="0"/>
                  </a:cubicBezTo>
                </a:path>
              </a:pathLst>
            </a:custGeom>
            <a:noFill/>
            <a:ln w="50800" cap="flat" cmpd="sng">
              <a:solidFill>
                <a:srgbClr val="8B7025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5" name="Text Box 92"/>
            <p:cNvSpPr txBox="1">
              <a:spLocks noChangeArrowheads="1"/>
            </p:cNvSpPr>
            <p:nvPr/>
          </p:nvSpPr>
          <p:spPr bwMode="auto">
            <a:xfrm>
              <a:off x="4820" y="1997"/>
              <a:ext cx="607" cy="407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kumimoji="0" lang="en-US" sz="2000" b="1" i="1" dirty="0" err="1" smtClean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2000" b="1" baseline="-25000" dirty="0" err="1" smtClean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sr</a:t>
              </a:r>
              <a:r>
                <a:rPr lang="en-US" sz="2000" dirty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en-US" sz="2000" dirty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dirty="0" smtClean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kumimoji="0" lang="en-US" sz="1600" b="1" dirty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  <a:sym typeface="Symbol" pitchFamily="-107" charset="2"/>
                </a:rPr>
                <a:t></a:t>
              </a:r>
              <a:r>
                <a:rPr kumimoji="0" lang="en-US" sz="1600" b="1" i="1" dirty="0">
                  <a:solidFill>
                    <a:srgbClr val="2D5AB3"/>
                  </a:solidFill>
                  <a:latin typeface="Times New Roman" pitchFamily="18" charset="0"/>
                  <a:cs typeface="Times New Roman" pitchFamily="18" charset="0"/>
                </a:rPr>
                <a:t>MC</a:t>
              </a:r>
              <a:r>
                <a:rPr kumimoji="0" lang="en-US" sz="1600" dirty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kumimoji="0" lang="en-US" dirty="0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6" name="Group 132"/>
          <p:cNvGrpSpPr>
            <a:grpSpLocks/>
          </p:cNvGrpSpPr>
          <p:nvPr/>
        </p:nvGrpSpPr>
        <p:grpSpPr bwMode="auto">
          <a:xfrm>
            <a:off x="6260338" y="3434526"/>
            <a:ext cx="1773238" cy="1552575"/>
            <a:chOff x="3644" y="3018"/>
            <a:chExt cx="1117" cy="978"/>
          </a:xfrm>
        </p:grpSpPr>
        <p:sp>
          <p:nvSpPr>
            <p:cNvPr id="117" name="Text Box 83"/>
            <p:cNvSpPr txBox="1">
              <a:spLocks noChangeArrowheads="1"/>
            </p:cNvSpPr>
            <p:nvPr/>
          </p:nvSpPr>
          <p:spPr bwMode="auto">
            <a:xfrm>
              <a:off x="3644" y="3018"/>
              <a:ext cx="254" cy="23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kumimoji="0" lang="en-US" b="1" i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Text Box 89"/>
            <p:cNvSpPr txBox="1">
              <a:spLocks noChangeArrowheads="1"/>
            </p:cNvSpPr>
            <p:nvPr/>
          </p:nvSpPr>
          <p:spPr bwMode="auto">
            <a:xfrm>
              <a:off x="4491" y="3763"/>
              <a:ext cx="270" cy="23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kumimoji="0" lang="en-US" b="1" i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Line 93"/>
            <p:cNvSpPr>
              <a:spLocks noChangeShapeType="1"/>
            </p:cNvSpPr>
            <p:nvPr/>
          </p:nvSpPr>
          <p:spPr bwMode="auto">
            <a:xfrm>
              <a:off x="3911" y="3144"/>
              <a:ext cx="715" cy="0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Line 95"/>
            <p:cNvSpPr>
              <a:spLocks noChangeShapeType="1"/>
            </p:cNvSpPr>
            <p:nvPr/>
          </p:nvSpPr>
          <p:spPr bwMode="auto">
            <a:xfrm>
              <a:off x="4626" y="3144"/>
              <a:ext cx="0" cy="624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1" name="Group 133"/>
          <p:cNvGrpSpPr>
            <a:grpSpLocks/>
          </p:cNvGrpSpPr>
          <p:nvPr/>
        </p:nvGrpSpPr>
        <p:grpSpPr bwMode="auto">
          <a:xfrm>
            <a:off x="6253990" y="2897951"/>
            <a:ext cx="2136776" cy="2089150"/>
            <a:chOff x="3640" y="2680"/>
            <a:chExt cx="1346" cy="1316"/>
          </a:xfrm>
        </p:grpSpPr>
        <p:sp>
          <p:nvSpPr>
            <p:cNvPr id="122" name="Text Box 84"/>
            <p:cNvSpPr txBox="1">
              <a:spLocks noChangeArrowheads="1"/>
            </p:cNvSpPr>
            <p:nvPr/>
          </p:nvSpPr>
          <p:spPr bwMode="auto">
            <a:xfrm>
              <a:off x="3640" y="2680"/>
              <a:ext cx="254" cy="23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kumimoji="0" lang="en-US" b="1" i="1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Text Box 90"/>
            <p:cNvSpPr txBox="1">
              <a:spLocks noChangeArrowheads="1"/>
            </p:cNvSpPr>
            <p:nvPr/>
          </p:nvSpPr>
          <p:spPr bwMode="auto">
            <a:xfrm>
              <a:off x="4716" y="3763"/>
              <a:ext cx="270" cy="23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kumimoji="0" lang="en-US" b="1" i="1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Line 94"/>
            <p:cNvSpPr>
              <a:spLocks noChangeShapeType="1"/>
            </p:cNvSpPr>
            <p:nvPr/>
          </p:nvSpPr>
          <p:spPr bwMode="auto">
            <a:xfrm>
              <a:off x="3912" y="2808"/>
              <a:ext cx="924" cy="0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Line 96"/>
            <p:cNvSpPr>
              <a:spLocks noChangeShapeType="1"/>
            </p:cNvSpPr>
            <p:nvPr/>
          </p:nvSpPr>
          <p:spPr bwMode="auto">
            <a:xfrm>
              <a:off x="4836" y="2808"/>
              <a:ext cx="0" cy="960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6" name="Group 131"/>
          <p:cNvGrpSpPr>
            <a:grpSpLocks/>
          </p:cNvGrpSpPr>
          <p:nvPr/>
        </p:nvGrpSpPr>
        <p:grpSpPr bwMode="auto">
          <a:xfrm>
            <a:off x="6260338" y="3704402"/>
            <a:ext cx="1287463" cy="1281113"/>
            <a:chOff x="3644" y="3188"/>
            <a:chExt cx="811" cy="807"/>
          </a:xfrm>
        </p:grpSpPr>
        <p:sp>
          <p:nvSpPr>
            <p:cNvPr id="127" name="Text Box 82"/>
            <p:cNvSpPr txBox="1">
              <a:spLocks noChangeArrowheads="1"/>
            </p:cNvSpPr>
            <p:nvPr/>
          </p:nvSpPr>
          <p:spPr bwMode="auto">
            <a:xfrm>
              <a:off x="3644" y="3188"/>
              <a:ext cx="254" cy="23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kumimoji="0" lang="en-US" b="1" i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Text Box 88"/>
            <p:cNvSpPr txBox="1">
              <a:spLocks noChangeArrowheads="1"/>
            </p:cNvSpPr>
            <p:nvPr/>
          </p:nvSpPr>
          <p:spPr bwMode="auto">
            <a:xfrm>
              <a:off x="4185" y="3762"/>
              <a:ext cx="270" cy="23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kumimoji="0" lang="en-US" b="1" i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Line 97"/>
            <p:cNvSpPr>
              <a:spLocks noChangeShapeType="1"/>
            </p:cNvSpPr>
            <p:nvPr/>
          </p:nvSpPr>
          <p:spPr bwMode="auto">
            <a:xfrm>
              <a:off x="3912" y="3312"/>
              <a:ext cx="426" cy="0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Line 98"/>
            <p:cNvSpPr>
              <a:spLocks noChangeShapeType="1"/>
            </p:cNvSpPr>
            <p:nvPr/>
          </p:nvSpPr>
          <p:spPr bwMode="auto">
            <a:xfrm>
              <a:off x="4326" y="3348"/>
              <a:ext cx="0" cy="432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1" name="Group 130"/>
          <p:cNvGrpSpPr>
            <a:grpSpLocks/>
          </p:cNvGrpSpPr>
          <p:nvPr/>
        </p:nvGrpSpPr>
        <p:grpSpPr bwMode="auto">
          <a:xfrm>
            <a:off x="2970404" y="3759964"/>
            <a:ext cx="1550988" cy="1176338"/>
            <a:chOff x="1082" y="3223"/>
            <a:chExt cx="977" cy="741"/>
          </a:xfrm>
        </p:grpSpPr>
        <p:sp>
          <p:nvSpPr>
            <p:cNvPr id="132" name="Text Box 79"/>
            <p:cNvSpPr txBox="1">
              <a:spLocks noChangeArrowheads="1"/>
            </p:cNvSpPr>
            <p:nvPr/>
          </p:nvSpPr>
          <p:spPr bwMode="auto">
            <a:xfrm>
              <a:off x="1082" y="3223"/>
              <a:ext cx="254" cy="23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kumimoji="0" lang="en-US" b="1" i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" name="Text Box 85"/>
            <p:cNvSpPr txBox="1">
              <a:spLocks noChangeArrowheads="1"/>
            </p:cNvSpPr>
            <p:nvPr/>
          </p:nvSpPr>
          <p:spPr bwMode="auto">
            <a:xfrm>
              <a:off x="1822" y="3731"/>
              <a:ext cx="237" cy="23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kumimoji="0" lang="en-US" b="1" i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" name="Line 105"/>
            <p:cNvSpPr>
              <a:spLocks noChangeShapeType="1"/>
            </p:cNvSpPr>
            <p:nvPr/>
          </p:nvSpPr>
          <p:spPr bwMode="auto">
            <a:xfrm flipH="1">
              <a:off x="1344" y="3356"/>
              <a:ext cx="560" cy="0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Line 106"/>
            <p:cNvSpPr>
              <a:spLocks noChangeShapeType="1"/>
            </p:cNvSpPr>
            <p:nvPr/>
          </p:nvSpPr>
          <p:spPr bwMode="auto">
            <a:xfrm>
              <a:off x="1944" y="3388"/>
              <a:ext cx="0" cy="384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6" name="Line 107"/>
          <p:cNvSpPr>
            <a:spLocks noChangeShapeType="1"/>
          </p:cNvSpPr>
          <p:nvPr/>
        </p:nvSpPr>
        <p:spPr bwMode="auto">
          <a:xfrm flipH="1">
            <a:off x="3399028" y="3653600"/>
            <a:ext cx="12954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Line 108"/>
          <p:cNvSpPr>
            <a:spLocks noChangeShapeType="1"/>
          </p:cNvSpPr>
          <p:nvPr/>
        </p:nvSpPr>
        <p:spPr bwMode="auto">
          <a:xfrm>
            <a:off x="4719828" y="3640900"/>
            <a:ext cx="0" cy="9906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Line 109"/>
          <p:cNvSpPr>
            <a:spLocks noChangeShapeType="1"/>
          </p:cNvSpPr>
          <p:nvPr/>
        </p:nvSpPr>
        <p:spPr bwMode="auto">
          <a:xfrm>
            <a:off x="3386328" y="3107500"/>
            <a:ext cx="16764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Line 110"/>
          <p:cNvSpPr>
            <a:spLocks noChangeShapeType="1"/>
          </p:cNvSpPr>
          <p:nvPr/>
        </p:nvSpPr>
        <p:spPr bwMode="auto">
          <a:xfrm>
            <a:off x="5100828" y="3107500"/>
            <a:ext cx="0" cy="15240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0" name="Group 126"/>
          <p:cNvGrpSpPr>
            <a:grpSpLocks/>
          </p:cNvGrpSpPr>
          <p:nvPr/>
        </p:nvGrpSpPr>
        <p:grpSpPr bwMode="auto">
          <a:xfrm>
            <a:off x="3595878" y="1637475"/>
            <a:ext cx="1619250" cy="968375"/>
            <a:chOff x="1476" y="1886"/>
            <a:chExt cx="1020" cy="610"/>
          </a:xfrm>
        </p:grpSpPr>
        <p:sp>
          <p:nvSpPr>
            <p:cNvPr id="141" name="Freeform 112"/>
            <p:cNvSpPr>
              <a:spLocks/>
            </p:cNvSpPr>
            <p:nvPr/>
          </p:nvSpPr>
          <p:spPr bwMode="auto">
            <a:xfrm>
              <a:off x="1942" y="2259"/>
              <a:ext cx="554" cy="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144"/>
                </a:cxn>
                <a:cxn ang="0">
                  <a:pos x="480" y="192"/>
                </a:cxn>
                <a:cxn ang="0">
                  <a:pos x="624" y="144"/>
                </a:cxn>
              </a:cxnLst>
              <a:rect l="0" t="0" r="r" b="b"/>
              <a:pathLst>
                <a:path w="624" h="192">
                  <a:moveTo>
                    <a:pt x="0" y="0"/>
                  </a:moveTo>
                  <a:cubicBezTo>
                    <a:pt x="56" y="56"/>
                    <a:pt x="112" y="112"/>
                    <a:pt x="192" y="144"/>
                  </a:cubicBezTo>
                  <a:cubicBezTo>
                    <a:pt x="272" y="176"/>
                    <a:pt x="408" y="192"/>
                    <a:pt x="480" y="192"/>
                  </a:cubicBezTo>
                  <a:cubicBezTo>
                    <a:pt x="552" y="192"/>
                    <a:pt x="588" y="168"/>
                    <a:pt x="624" y="144"/>
                  </a:cubicBezTo>
                </a:path>
              </a:pathLst>
            </a:custGeom>
            <a:noFill/>
            <a:ln w="31750" cap="flat" cmpd="sng">
              <a:solidFill>
                <a:schemeClr val="tx1"/>
              </a:solidFill>
              <a:prstDash val="solid"/>
              <a:round/>
              <a:headEnd/>
              <a:tailEnd type="stealth" w="lg" len="lg"/>
            </a:ln>
            <a:effectLst>
              <a:outerShdw blurRad="63500" dist="35921" dir="2700000" algn="ctr" rotWithShape="0">
                <a:srgbClr val="808080"/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2" name="Rectangle 114"/>
            <p:cNvSpPr>
              <a:spLocks noChangeArrowheads="1"/>
            </p:cNvSpPr>
            <p:nvPr/>
          </p:nvSpPr>
          <p:spPr bwMode="auto">
            <a:xfrm>
              <a:off x="1477" y="1886"/>
              <a:ext cx="923" cy="35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" name="Text Box 115"/>
            <p:cNvSpPr txBox="1">
              <a:spLocks noChangeArrowheads="1"/>
            </p:cNvSpPr>
            <p:nvPr/>
          </p:nvSpPr>
          <p:spPr bwMode="auto">
            <a:xfrm>
              <a:off x="1476" y="1926"/>
              <a:ext cx="97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1600" b="1" i="1" dirty="0">
                  <a:solidFill>
                    <a:srgbClr val="2D5AB3"/>
                  </a:solidFill>
                  <a:latin typeface="Times New Roman" pitchFamily="18" charset="0"/>
                  <a:cs typeface="Times New Roman" pitchFamily="18" charset="0"/>
                </a:rPr>
                <a:t>MC</a:t>
              </a:r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0" dirty="0">
                  <a:latin typeface="Times New Roman" pitchFamily="18" charset="0"/>
                  <a:cs typeface="Times New Roman" pitchFamily="18" charset="0"/>
                </a:rPr>
                <a:t>is the firm’s </a:t>
              </a:r>
              <a:br>
                <a:rPr lang="en-US" sz="1600" b="0" dirty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0" dirty="0">
                  <a:latin typeface="Times New Roman" pitchFamily="18" charset="0"/>
                  <a:cs typeface="Times New Roman" pitchFamily="18" charset="0"/>
                </a:rPr>
                <a:t>Supply Curve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333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uiExpand="1" build="p"/>
      <p:bldP spid="103" grpId="0"/>
      <p:bldP spid="104" grpId="0"/>
      <p:bldP spid="105" grpId="0"/>
      <p:bldP spid="106" grpId="0"/>
      <p:bldP spid="136" grpId="0" animBg="1"/>
      <p:bldP spid="137" grpId="0" animBg="1"/>
      <p:bldP spid="138" grpId="0" animBg="1"/>
      <p:bldP spid="1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883749" cy="4403479"/>
          </a:xfrm>
        </p:spPr>
        <p:txBody>
          <a:bodyPr/>
          <a:lstStyle/>
          <a:p>
            <a:pPr marL="341313" indent="-341313">
              <a:buAutoNum type="arabicPeriod"/>
            </a:pPr>
            <a:r>
              <a:rPr lang="en-US" sz="2600" dirty="0" smtClean="0">
                <a:solidFill>
                  <a:srgbClr val="32302A"/>
                </a:solidFill>
              </a:rPr>
              <a:t>How </a:t>
            </a:r>
            <a:r>
              <a:rPr lang="en-US" sz="2600" dirty="0">
                <a:solidFill>
                  <a:srgbClr val="32302A"/>
                </a:solidFill>
              </a:rPr>
              <a:t>do firms that are price takers differ from those that are price searchers? What are the distinguishing characteristics of a price-taker market</a:t>
            </a:r>
            <a:r>
              <a:rPr lang="en-US" sz="2600" dirty="0" smtClean="0">
                <a:solidFill>
                  <a:srgbClr val="32302A"/>
                </a:solidFill>
              </a:rPr>
              <a:t>?</a:t>
            </a:r>
          </a:p>
          <a:p>
            <a:pPr marL="0" indent="0">
              <a:buNone/>
            </a:pPr>
            <a:endParaRPr lang="en-US" sz="700" dirty="0" smtClean="0">
              <a:solidFill>
                <a:srgbClr val="32302A"/>
              </a:solidFill>
            </a:endParaRPr>
          </a:p>
          <a:p>
            <a:pPr marL="347663" indent="-347663">
              <a:buNone/>
            </a:pPr>
            <a:r>
              <a:rPr lang="en-US" sz="2600" dirty="0" smtClean="0">
                <a:solidFill>
                  <a:srgbClr val="32302A"/>
                </a:solidFill>
              </a:rPr>
              <a:t>2. How </a:t>
            </a:r>
            <a:r>
              <a:rPr lang="en-US" sz="2600" dirty="0">
                <a:solidFill>
                  <a:srgbClr val="32302A"/>
                </a:solidFill>
              </a:rPr>
              <a:t>do firms in price-taker markets know what quantity to produce?  Do firms in price-taker markets have a pricing decision to make</a:t>
            </a:r>
            <a:r>
              <a:rPr lang="en-US" sz="2600" dirty="0" smtClean="0">
                <a:solidFill>
                  <a:srgbClr val="32302A"/>
                </a:solidFill>
              </a:rPr>
              <a:t>?</a:t>
            </a:r>
            <a:endParaRPr lang="en-US" sz="26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73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10756"/>
            <a:ext cx="8941332" cy="4403479"/>
          </a:xfrm>
        </p:spPr>
        <p:txBody>
          <a:bodyPr/>
          <a:lstStyle/>
          <a:p>
            <a:pPr marL="457200" indent="-457200">
              <a:buNone/>
            </a:pPr>
            <a:r>
              <a:rPr lang="en-US" sz="2500" dirty="0">
                <a:solidFill>
                  <a:srgbClr val="32302A"/>
                </a:solidFill>
              </a:rPr>
              <a:t>3. Which of the following is a competitive price taker?</a:t>
            </a:r>
          </a:p>
          <a:p>
            <a:pPr marL="630238" indent="-282575">
              <a:buNone/>
            </a:pPr>
            <a:r>
              <a:rPr lang="en-US" sz="2500" dirty="0">
                <a:solidFill>
                  <a:srgbClr val="32302A"/>
                </a:solidFill>
              </a:rPr>
              <a:t>a. McDonald’s, a restaurant chain that competes in </a:t>
            </a:r>
            <a:r>
              <a:rPr lang="en-US" sz="2500" dirty="0" smtClean="0">
                <a:solidFill>
                  <a:srgbClr val="32302A"/>
                </a:solidFill>
              </a:rPr>
              <a:t>numerous locations</a:t>
            </a:r>
            <a:endParaRPr lang="en-US" sz="2500" dirty="0">
              <a:solidFill>
                <a:srgbClr val="32302A"/>
              </a:solidFill>
            </a:endParaRPr>
          </a:p>
          <a:p>
            <a:pPr marL="630238" indent="-282575">
              <a:buNone/>
            </a:pPr>
            <a:r>
              <a:rPr lang="en-US" sz="2500" dirty="0">
                <a:solidFill>
                  <a:srgbClr val="32302A"/>
                </a:solidFill>
              </a:rPr>
              <a:t>b. a bookstore located a few blocks from a major university</a:t>
            </a:r>
          </a:p>
          <a:p>
            <a:pPr marL="630238" indent="-282575">
              <a:buNone/>
            </a:pPr>
            <a:r>
              <a:rPr lang="en-US" sz="2500" dirty="0">
                <a:solidFill>
                  <a:srgbClr val="32302A"/>
                </a:solidFill>
              </a:rPr>
              <a:t>c. a Texas rancher that raises beef </a:t>
            </a:r>
            <a:r>
              <a:rPr lang="en-US" sz="2500" dirty="0" smtClean="0">
                <a:solidFill>
                  <a:srgbClr val="32302A"/>
                </a:solidFill>
              </a:rPr>
              <a:t>cattle</a:t>
            </a:r>
          </a:p>
          <a:p>
            <a:pPr marL="630238" indent="-282575">
              <a:buNone/>
            </a:pPr>
            <a:endParaRPr lang="en-US" sz="600" dirty="0" smtClean="0">
              <a:solidFill>
                <a:srgbClr val="32302A"/>
              </a:solidFill>
            </a:endParaRPr>
          </a:p>
          <a:p>
            <a:pPr marL="457200" indent="-457200">
              <a:buNone/>
            </a:pPr>
            <a:r>
              <a:rPr lang="en-US" sz="2500" dirty="0">
                <a:solidFill>
                  <a:srgbClr val="32302A"/>
                </a:solidFill>
              </a:rPr>
              <a:t>4. “</a:t>
            </a:r>
            <a:r>
              <a:rPr lang="en-US" sz="2500" i="1" dirty="0">
                <a:solidFill>
                  <a:srgbClr val="32302A"/>
                </a:solidFill>
              </a:rPr>
              <a:t>A restaurant in a summer tourist area that </a:t>
            </a:r>
            <a:r>
              <a:rPr lang="en-US" sz="2500" i="1" dirty="0" smtClean="0">
                <a:solidFill>
                  <a:srgbClr val="32302A"/>
                </a:solidFill>
              </a:rPr>
              <a:t>is highly </a:t>
            </a:r>
            <a:r>
              <a:rPr lang="en-US" sz="2500" i="1" dirty="0">
                <a:solidFill>
                  <a:srgbClr val="32302A"/>
                </a:solidFill>
              </a:rPr>
              <a:t>profitable during the summer </a:t>
            </a:r>
            <a:r>
              <a:rPr lang="en-US" sz="2500" i="1" dirty="0" smtClean="0">
                <a:solidFill>
                  <a:srgbClr val="32302A"/>
                </a:solidFill>
              </a:rPr>
              <a:t>but unable </a:t>
            </a:r>
            <a:r>
              <a:rPr lang="en-US" sz="2500" i="1" dirty="0">
                <a:solidFill>
                  <a:srgbClr val="32302A"/>
                </a:solidFill>
              </a:rPr>
              <a:t>to cover even its variable costs </a:t>
            </a:r>
            <a:r>
              <a:rPr lang="en-US" sz="2500" i="1" dirty="0" smtClean="0">
                <a:solidFill>
                  <a:srgbClr val="32302A"/>
                </a:solidFill>
              </a:rPr>
              <a:t>during the </a:t>
            </a:r>
            <a:r>
              <a:rPr lang="en-US" sz="2500" i="1" dirty="0">
                <a:solidFill>
                  <a:srgbClr val="32302A"/>
                </a:solidFill>
              </a:rPr>
              <a:t>winter months should operate during </a:t>
            </a:r>
            <a:r>
              <a:rPr lang="en-US" sz="2500" i="1" dirty="0" smtClean="0">
                <a:solidFill>
                  <a:srgbClr val="32302A"/>
                </a:solidFill>
              </a:rPr>
              <a:t>all months </a:t>
            </a:r>
            <a:r>
              <a:rPr lang="en-US" sz="2500" i="1" dirty="0">
                <a:solidFill>
                  <a:srgbClr val="32302A"/>
                </a:solidFill>
              </a:rPr>
              <a:t>of the year as long as its </a:t>
            </a:r>
            <a:r>
              <a:rPr lang="en-US" sz="2500" i="1" dirty="0" smtClean="0">
                <a:solidFill>
                  <a:srgbClr val="32302A"/>
                </a:solidFill>
              </a:rPr>
              <a:t>profits during </a:t>
            </a:r>
            <a:r>
              <a:rPr lang="en-US" sz="2500" i="1" dirty="0">
                <a:solidFill>
                  <a:srgbClr val="32302A"/>
                </a:solidFill>
              </a:rPr>
              <a:t>the summer exceed its losses </a:t>
            </a:r>
            <a:r>
              <a:rPr lang="en-US" sz="2500" i="1" dirty="0" smtClean="0">
                <a:solidFill>
                  <a:srgbClr val="32302A"/>
                </a:solidFill>
              </a:rPr>
              <a:t>during the </a:t>
            </a:r>
            <a:r>
              <a:rPr lang="en-US" sz="2500" i="1" dirty="0">
                <a:solidFill>
                  <a:srgbClr val="32302A"/>
                </a:solidFill>
              </a:rPr>
              <a:t>winter.</a:t>
            </a:r>
            <a:r>
              <a:rPr lang="en-US" sz="2500" dirty="0">
                <a:solidFill>
                  <a:srgbClr val="32302A"/>
                </a:solidFill>
              </a:rPr>
              <a:t>” </a:t>
            </a:r>
            <a:r>
              <a:rPr lang="en-US" sz="2500" dirty="0" smtClean="0">
                <a:solidFill>
                  <a:srgbClr val="32302A"/>
                </a:solidFill>
              </a:rPr>
              <a:t>-- Is </a:t>
            </a:r>
            <a:r>
              <a:rPr lang="en-US" sz="2500" dirty="0">
                <a:solidFill>
                  <a:srgbClr val="32302A"/>
                </a:solidFill>
              </a:rPr>
              <a:t>this statement </a:t>
            </a:r>
            <a:r>
              <a:rPr lang="en-US" sz="2500" dirty="0" smtClean="0">
                <a:solidFill>
                  <a:srgbClr val="32302A"/>
                </a:solidFill>
              </a:rPr>
              <a:t>true</a:t>
            </a:r>
            <a:r>
              <a:rPr lang="en-US" sz="2500" dirty="0">
                <a:solidFill>
                  <a:srgbClr val="32302A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4396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Price Takers </a:t>
            </a:r>
            <a:br>
              <a:rPr lang="en-US" dirty="0"/>
            </a:br>
            <a:r>
              <a:rPr lang="en-US" dirty="0"/>
              <a:t>and Price Searchers</a:t>
            </a:r>
          </a:p>
        </p:txBody>
      </p:sp>
    </p:spTree>
    <p:extLst>
      <p:ext uri="{BB962C8B-B14F-4D97-AF65-F5344CB8AC3E}">
        <p14:creationId xmlns:p14="http://schemas.microsoft.com/office/powerpoint/2010/main" val="11908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Price and Output</a:t>
            </a:r>
            <a:br>
              <a:rPr lang="en-US" dirty="0"/>
            </a:br>
            <a:r>
              <a:rPr lang="en-US" dirty="0"/>
              <a:t>in Price-Taker Markets</a:t>
            </a:r>
          </a:p>
        </p:txBody>
      </p:sp>
    </p:spTree>
    <p:extLst>
      <p:ext uri="{BB962C8B-B14F-4D97-AF65-F5344CB8AC3E}">
        <p14:creationId xmlns:p14="http://schemas.microsoft.com/office/powerpoint/2010/main" val="388503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6407"/>
            <a:ext cx="8904855" cy="667450"/>
          </a:xfrm>
        </p:spPr>
        <p:txBody>
          <a:bodyPr/>
          <a:lstStyle/>
          <a:p>
            <a:r>
              <a:rPr lang="en-US" dirty="0"/>
              <a:t>Economic Profits and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4160520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If price exceeds </a:t>
            </a:r>
            <a:r>
              <a:rPr lang="en-US" sz="2500" b="1" i="1" dirty="0" smtClean="0">
                <a:solidFill>
                  <a:srgbClr val="32302A"/>
                </a:solidFill>
              </a:rPr>
              <a:t>ATC</a:t>
            </a:r>
            <a:r>
              <a:rPr lang="en-US" sz="2500" dirty="0" smtClean="0">
                <a:solidFill>
                  <a:srgbClr val="32302A"/>
                </a:solidFill>
              </a:rPr>
              <a:t>, </a:t>
            </a:r>
            <a:r>
              <a:rPr lang="en-US" sz="2500" dirty="0">
                <a:solidFill>
                  <a:srgbClr val="32302A"/>
                </a:solidFill>
              </a:rPr>
              <a:t>firms will earn an economic profit.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Economic profit induces both: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the </a:t>
            </a:r>
            <a:r>
              <a:rPr lang="en-US" sz="2500" b="1" i="1" dirty="0">
                <a:solidFill>
                  <a:srgbClr val="32302A"/>
                </a:solidFill>
              </a:rPr>
              <a:t>entry </a:t>
            </a:r>
            <a:r>
              <a:rPr lang="en-US" sz="2500" dirty="0">
                <a:solidFill>
                  <a:srgbClr val="32302A"/>
                </a:solidFill>
              </a:rPr>
              <a:t>of new firms, and,</a:t>
            </a:r>
          </a:p>
          <a:p>
            <a:pPr marL="631825" lvl="1" indent="-231775"/>
            <a:r>
              <a:rPr lang="en-US" sz="2500" b="1" i="1" dirty="0">
                <a:solidFill>
                  <a:srgbClr val="32302A"/>
                </a:solidFill>
              </a:rPr>
              <a:t>expansion </a:t>
            </a:r>
            <a:r>
              <a:rPr lang="en-US" sz="2500" dirty="0">
                <a:solidFill>
                  <a:srgbClr val="32302A"/>
                </a:solidFill>
              </a:rPr>
              <a:t>in the scale of operation </a:t>
            </a:r>
            <a:r>
              <a:rPr lang="en-US" sz="2500" b="1" i="1" dirty="0" smtClean="0">
                <a:solidFill>
                  <a:srgbClr val="32302A"/>
                </a:solidFill>
              </a:rPr>
              <a:t>of </a:t>
            </a:r>
            <a:r>
              <a:rPr lang="en-US" sz="2500" b="1" i="1" dirty="0">
                <a:solidFill>
                  <a:srgbClr val="32302A"/>
                </a:solidFill>
              </a:rPr>
              <a:t>existing firms</a:t>
            </a:r>
            <a:r>
              <a:rPr lang="en-US" sz="2500" dirty="0">
                <a:solidFill>
                  <a:srgbClr val="32302A"/>
                </a:solidFill>
              </a:rPr>
              <a:t>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Capital moves into the industry, shifting </a:t>
            </a:r>
            <a:r>
              <a:rPr lang="en-US" sz="2500" dirty="0" smtClean="0">
                <a:solidFill>
                  <a:srgbClr val="32302A"/>
                </a:solidFill>
              </a:rPr>
              <a:t>the </a:t>
            </a:r>
            <a:r>
              <a:rPr lang="en-US" sz="2500" dirty="0">
                <a:solidFill>
                  <a:srgbClr val="32302A"/>
                </a:solidFill>
              </a:rPr>
              <a:t>market supply to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the </a:t>
            </a:r>
            <a:r>
              <a:rPr lang="en-US" sz="2500" dirty="0">
                <a:solidFill>
                  <a:srgbClr val="32302A"/>
                </a:solidFill>
              </a:rPr>
              <a:t>right. </a:t>
            </a:r>
            <a:r>
              <a:rPr lang="en-US" sz="2500" i="1" dirty="0">
                <a:solidFill>
                  <a:srgbClr val="32302A"/>
                </a:solidFill>
              </a:rPr>
              <a:t>This will continue until price falls to ATC</a:t>
            </a:r>
            <a:r>
              <a:rPr lang="en-US" sz="2500" dirty="0">
                <a:solidFill>
                  <a:srgbClr val="32302A"/>
                </a:solidFill>
              </a:rPr>
              <a:t>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In the long-run, competition drives </a:t>
            </a:r>
            <a:r>
              <a:rPr lang="en-US" sz="2500" b="1" i="1" dirty="0">
                <a:solidFill>
                  <a:srgbClr val="32302A"/>
                </a:solidFill>
              </a:rPr>
              <a:t>economic profit to zero</a:t>
            </a:r>
            <a:r>
              <a:rPr lang="en-US" sz="2500" dirty="0">
                <a:solidFill>
                  <a:srgbClr val="32302A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719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6407"/>
            <a:ext cx="8904855" cy="667450"/>
          </a:xfrm>
        </p:spPr>
        <p:txBody>
          <a:bodyPr/>
          <a:lstStyle/>
          <a:p>
            <a:r>
              <a:rPr lang="en-US" dirty="0"/>
              <a:t>Economic Losses and Exit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4160520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If </a:t>
            </a:r>
            <a:r>
              <a:rPr lang="en-US" sz="2500" b="1" i="1" dirty="0" smtClean="0">
                <a:solidFill>
                  <a:srgbClr val="32302A"/>
                </a:solidFill>
              </a:rPr>
              <a:t>ATC</a:t>
            </a:r>
            <a:r>
              <a:rPr lang="en-US" sz="2500" dirty="0" smtClean="0">
                <a:solidFill>
                  <a:srgbClr val="32302A"/>
                </a:solidFill>
              </a:rPr>
              <a:t> exceeds </a:t>
            </a:r>
            <a:r>
              <a:rPr lang="en-US" sz="2500" dirty="0">
                <a:solidFill>
                  <a:srgbClr val="32302A"/>
                </a:solidFill>
              </a:rPr>
              <a:t>price, firms will suffer an economic loss.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Economic losses induce: 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the </a:t>
            </a:r>
            <a:r>
              <a:rPr lang="en-US" sz="2500" b="1" i="1" dirty="0">
                <a:solidFill>
                  <a:srgbClr val="32302A"/>
                </a:solidFill>
              </a:rPr>
              <a:t>exit </a:t>
            </a:r>
            <a:r>
              <a:rPr lang="en-US" sz="2500" dirty="0">
                <a:solidFill>
                  <a:srgbClr val="32302A"/>
                </a:solidFill>
              </a:rPr>
              <a:t>of firms from the market, and,</a:t>
            </a:r>
          </a:p>
          <a:p>
            <a:pPr marL="631825" lvl="1" indent="-231775"/>
            <a:r>
              <a:rPr lang="en-US" sz="2500" dirty="0" smtClean="0">
                <a:solidFill>
                  <a:srgbClr val="32302A"/>
                </a:solidFill>
              </a:rPr>
              <a:t>a </a:t>
            </a:r>
            <a:r>
              <a:rPr lang="en-US" sz="2500" b="1" i="1" dirty="0" smtClean="0">
                <a:solidFill>
                  <a:srgbClr val="32302A"/>
                </a:solidFill>
              </a:rPr>
              <a:t>reduction</a:t>
            </a:r>
            <a:r>
              <a:rPr lang="en-US" sz="2500" b="1" dirty="0" smtClean="0">
                <a:solidFill>
                  <a:srgbClr val="32302A"/>
                </a:solidFill>
              </a:rPr>
              <a:t> </a:t>
            </a:r>
            <a:r>
              <a:rPr lang="en-US" sz="2500" dirty="0" smtClean="0">
                <a:solidFill>
                  <a:srgbClr val="32302A"/>
                </a:solidFill>
              </a:rPr>
              <a:t>in the scale of operation </a:t>
            </a:r>
            <a:r>
              <a:rPr lang="en-US" sz="2500" b="1" i="1" dirty="0" smtClean="0">
                <a:solidFill>
                  <a:srgbClr val="32302A"/>
                </a:solidFill>
              </a:rPr>
              <a:t>of the remaining firms</a:t>
            </a:r>
            <a:r>
              <a:rPr lang="en-US" sz="2500" dirty="0" smtClean="0">
                <a:solidFill>
                  <a:srgbClr val="32302A"/>
                </a:solidFill>
              </a:rPr>
              <a:t>. </a:t>
            </a:r>
          </a:p>
          <a:p>
            <a:pPr marL="231775" indent="-231775"/>
            <a:r>
              <a:rPr lang="en-US" sz="2500" dirty="0" smtClean="0">
                <a:solidFill>
                  <a:srgbClr val="32302A"/>
                </a:solidFill>
              </a:rPr>
              <a:t>As </a:t>
            </a:r>
            <a:r>
              <a:rPr lang="en-US" sz="2500" dirty="0">
                <a:solidFill>
                  <a:srgbClr val="32302A"/>
                </a:solidFill>
              </a:rPr>
              <a:t>market supply decreases, </a:t>
            </a:r>
            <a:r>
              <a:rPr lang="en-US" sz="2500" i="1" dirty="0">
                <a:solidFill>
                  <a:srgbClr val="32302A"/>
                </a:solidFill>
              </a:rPr>
              <a:t>price will rise to average total cost</a:t>
            </a:r>
            <a:r>
              <a:rPr lang="en-US" sz="2500" dirty="0">
                <a:solidFill>
                  <a:srgbClr val="32302A"/>
                </a:solidFill>
              </a:rPr>
              <a:t>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Thus, profits and losses move price toward the </a:t>
            </a:r>
            <a:r>
              <a:rPr lang="en-US" sz="2500" b="1" i="1" dirty="0">
                <a:solidFill>
                  <a:srgbClr val="32302A"/>
                </a:solidFill>
              </a:rPr>
              <a:t>zero-profit in long-run equilibrium</a:t>
            </a:r>
            <a:r>
              <a:rPr lang="en-US" sz="2500" dirty="0">
                <a:solidFill>
                  <a:srgbClr val="32302A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719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3763" y="795529"/>
            <a:ext cx="8977930" cy="510772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3639"/>
            <a:ext cx="8904855" cy="680178"/>
          </a:xfrm>
        </p:spPr>
        <p:txBody>
          <a:bodyPr/>
          <a:lstStyle/>
          <a:p>
            <a:r>
              <a:rPr lang="en-US" sz="3600" dirty="0"/>
              <a:t>Long-run Equilibrium</a:t>
            </a:r>
          </a:p>
        </p:txBody>
      </p:sp>
      <p:sp>
        <p:nvSpPr>
          <p:cNvPr id="196" name="Content Placeholder 2"/>
          <p:cNvSpPr>
            <a:spLocks noGrp="1"/>
          </p:cNvSpPr>
          <p:nvPr>
            <p:ph idx="1"/>
          </p:nvPr>
        </p:nvSpPr>
        <p:spPr>
          <a:xfrm>
            <a:off x="54041" y="1434262"/>
            <a:ext cx="2890327" cy="4143222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Two conditions necessary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for </a:t>
            </a:r>
            <a:r>
              <a:rPr lang="en-US" sz="19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long-run equilibrium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 a </a:t>
            </a:r>
            <a:r>
              <a:rPr lang="en-US" sz="1900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price-taker market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are depicted here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quantity supplied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and </a:t>
            </a:r>
            <a:r>
              <a:rPr lang="en-US" sz="19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quantity demanded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must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be equal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 the market, as shown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here </a:t>
            </a:r>
            <a:b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at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19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1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with output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Q</a:t>
            </a:r>
            <a:r>
              <a:rPr lang="en-US" sz="19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1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Given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market price,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firms in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industry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must earn </a:t>
            </a:r>
            <a:r>
              <a:rPr lang="en-US" sz="19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zero economic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profit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(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= </a:t>
            </a:r>
            <a:r>
              <a:rPr lang="en-US" sz="1900" b="1" i="1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ATC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).</a:t>
            </a:r>
            <a:endParaRPr lang="en-US" sz="19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09" name="Straight Connector 308"/>
          <p:cNvCxnSpPr/>
          <p:nvPr/>
        </p:nvCxnSpPr>
        <p:spPr>
          <a:xfrm>
            <a:off x="2921065" y="999129"/>
            <a:ext cx="25221" cy="467916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121"/>
          <p:cNvGrpSpPr>
            <a:grpSpLocks noChangeAspect="1"/>
          </p:cNvGrpSpPr>
          <p:nvPr/>
        </p:nvGrpSpPr>
        <p:grpSpPr bwMode="auto">
          <a:xfrm>
            <a:off x="3368866" y="2104200"/>
            <a:ext cx="1628140" cy="2538412"/>
            <a:chOff x="480" y="2016"/>
            <a:chExt cx="2016" cy="1776"/>
          </a:xfrm>
        </p:grpSpPr>
        <p:sp>
          <p:nvSpPr>
            <p:cNvPr id="92" name="Line 122"/>
            <p:cNvSpPr>
              <a:spLocks noChangeAspect="1" noChangeShapeType="1"/>
            </p:cNvSpPr>
            <p:nvPr/>
          </p:nvSpPr>
          <p:spPr bwMode="auto">
            <a:xfrm>
              <a:off x="480" y="2016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Line 123"/>
            <p:cNvSpPr>
              <a:spLocks noChangeAspect="1" noChangeShapeType="1"/>
            </p:cNvSpPr>
            <p:nvPr/>
          </p:nvSpPr>
          <p:spPr bwMode="auto">
            <a:xfrm>
              <a:off x="480" y="3792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Text Box 124"/>
          <p:cNvSpPr txBox="1">
            <a:spLocks noChangeAspect="1" noChangeArrowheads="1"/>
          </p:cNvSpPr>
          <p:nvPr/>
        </p:nvSpPr>
        <p:spPr bwMode="auto">
          <a:xfrm>
            <a:off x="4975479" y="4477512"/>
            <a:ext cx="75533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95" name="Text Box 125"/>
          <p:cNvSpPr txBox="1">
            <a:spLocks noChangeAspect="1" noChangeArrowheads="1"/>
          </p:cNvSpPr>
          <p:nvPr/>
        </p:nvSpPr>
        <p:spPr bwMode="auto">
          <a:xfrm>
            <a:off x="2986278" y="1818450"/>
            <a:ext cx="6078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96" name="Text Box 78"/>
          <p:cNvSpPr txBox="1">
            <a:spLocks noChangeArrowheads="1"/>
          </p:cNvSpPr>
          <p:nvPr/>
        </p:nvSpPr>
        <p:spPr bwMode="auto">
          <a:xfrm>
            <a:off x="4010131" y="5065420"/>
            <a:ext cx="619080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Firm</a:t>
            </a:r>
          </a:p>
        </p:txBody>
      </p:sp>
      <p:grpSp>
        <p:nvGrpSpPr>
          <p:cNvPr id="107" name="Group 116"/>
          <p:cNvGrpSpPr>
            <a:grpSpLocks noChangeAspect="1"/>
          </p:cNvGrpSpPr>
          <p:nvPr/>
        </p:nvGrpSpPr>
        <p:grpSpPr bwMode="auto">
          <a:xfrm>
            <a:off x="6309212" y="2110550"/>
            <a:ext cx="1966956" cy="2538412"/>
            <a:chOff x="739" y="2016"/>
            <a:chExt cx="1757" cy="1776"/>
          </a:xfrm>
        </p:grpSpPr>
        <p:sp>
          <p:nvSpPr>
            <p:cNvPr id="108" name="Line 117"/>
            <p:cNvSpPr>
              <a:spLocks noChangeAspect="1" noChangeShapeType="1"/>
            </p:cNvSpPr>
            <p:nvPr/>
          </p:nvSpPr>
          <p:spPr bwMode="auto">
            <a:xfrm>
              <a:off x="741" y="2016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Line 118"/>
            <p:cNvSpPr>
              <a:spLocks noChangeAspect="1" noChangeShapeType="1"/>
            </p:cNvSpPr>
            <p:nvPr/>
          </p:nvSpPr>
          <p:spPr bwMode="auto">
            <a:xfrm>
              <a:off x="739" y="3792"/>
              <a:ext cx="17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0" name="Text Box 119"/>
          <p:cNvSpPr txBox="1">
            <a:spLocks noChangeAspect="1" noChangeArrowheads="1"/>
          </p:cNvSpPr>
          <p:nvPr/>
        </p:nvSpPr>
        <p:spPr bwMode="auto">
          <a:xfrm>
            <a:off x="8241157" y="4493006"/>
            <a:ext cx="75533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111" name="Text Box 120"/>
          <p:cNvSpPr txBox="1">
            <a:spLocks noChangeAspect="1" noChangeArrowheads="1"/>
          </p:cNvSpPr>
          <p:nvPr/>
        </p:nvSpPr>
        <p:spPr bwMode="auto">
          <a:xfrm>
            <a:off x="5922772" y="1850644"/>
            <a:ext cx="6078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112" name="Text Box 71"/>
          <p:cNvSpPr txBox="1">
            <a:spLocks noChangeArrowheads="1"/>
          </p:cNvSpPr>
          <p:nvPr/>
        </p:nvSpPr>
        <p:spPr bwMode="auto">
          <a:xfrm>
            <a:off x="6934155" y="5065420"/>
            <a:ext cx="801823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Market</a:t>
            </a:r>
          </a:p>
        </p:txBody>
      </p:sp>
      <p:sp>
        <p:nvSpPr>
          <p:cNvPr id="59" name="Text Box 62"/>
          <p:cNvSpPr txBox="1">
            <a:spLocks noChangeArrowheads="1"/>
          </p:cNvSpPr>
          <p:nvPr/>
        </p:nvSpPr>
        <p:spPr bwMode="auto">
          <a:xfrm>
            <a:off x="2987104" y="3212268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66"/>
          <p:cNvSpPr txBox="1">
            <a:spLocks noChangeArrowheads="1"/>
          </p:cNvSpPr>
          <p:nvPr/>
        </p:nvSpPr>
        <p:spPr bwMode="auto">
          <a:xfrm>
            <a:off x="4421188" y="4578217"/>
            <a:ext cx="377026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Freeform 106"/>
          <p:cNvSpPr>
            <a:spLocks/>
          </p:cNvSpPr>
          <p:nvPr/>
        </p:nvSpPr>
        <p:spPr bwMode="auto">
          <a:xfrm>
            <a:off x="3392424" y="2355018"/>
            <a:ext cx="1604582" cy="1887798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672" y="960"/>
              </a:cxn>
              <a:cxn ang="0">
                <a:pos x="1104" y="432"/>
              </a:cxn>
              <a:cxn ang="0">
                <a:pos x="1248" y="0"/>
              </a:cxn>
            </a:cxnLst>
            <a:rect l="0" t="0" r="r" b="b"/>
            <a:pathLst>
              <a:path w="1248" h="1200">
                <a:moveTo>
                  <a:pt x="0" y="1200"/>
                </a:moveTo>
                <a:cubicBezTo>
                  <a:pt x="244" y="1144"/>
                  <a:pt x="488" y="1088"/>
                  <a:pt x="672" y="960"/>
                </a:cubicBezTo>
                <a:cubicBezTo>
                  <a:pt x="856" y="832"/>
                  <a:pt x="1008" y="592"/>
                  <a:pt x="1104" y="432"/>
                </a:cubicBezTo>
                <a:cubicBezTo>
                  <a:pt x="1200" y="272"/>
                  <a:pt x="1224" y="136"/>
                  <a:pt x="1248" y="0"/>
                </a:cubicBezTo>
              </a:path>
            </a:pathLst>
          </a:custGeom>
          <a:noFill/>
          <a:ln w="50800" cap="flat" cmpd="sng">
            <a:solidFill>
              <a:srgbClr val="2D5AB3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107"/>
          <p:cNvSpPr txBox="1">
            <a:spLocks noChangeArrowheads="1"/>
          </p:cNvSpPr>
          <p:nvPr/>
        </p:nvSpPr>
        <p:spPr bwMode="auto">
          <a:xfrm>
            <a:off x="4750118" y="2036883"/>
            <a:ext cx="543739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endParaRPr kumimoji="0" lang="en-US" b="1" dirty="0">
              <a:solidFill>
                <a:srgbClr val="2D5A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109"/>
          <p:cNvSpPr txBox="1">
            <a:spLocks noChangeArrowheads="1"/>
          </p:cNvSpPr>
          <p:nvPr/>
        </p:nvSpPr>
        <p:spPr bwMode="auto">
          <a:xfrm>
            <a:off x="5337874" y="2166677"/>
            <a:ext cx="620747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ATC</a:t>
            </a:r>
            <a:endParaRPr kumimoji="0"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Freeform 110"/>
          <p:cNvSpPr>
            <a:spLocks noChangeAspect="1"/>
          </p:cNvSpPr>
          <p:nvPr/>
        </p:nvSpPr>
        <p:spPr bwMode="auto">
          <a:xfrm rot="177913">
            <a:off x="3512156" y="2455272"/>
            <a:ext cx="2037999" cy="938212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4" y="336"/>
              </a:cxn>
              <a:cxn ang="0">
                <a:pos x="384" y="528"/>
              </a:cxn>
              <a:cxn ang="0">
                <a:pos x="624" y="624"/>
              </a:cxn>
              <a:cxn ang="0">
                <a:pos x="960" y="672"/>
              </a:cxn>
              <a:cxn ang="0">
                <a:pos x="1440" y="624"/>
              </a:cxn>
              <a:cxn ang="0">
                <a:pos x="1824" y="336"/>
              </a:cxn>
              <a:cxn ang="0">
                <a:pos x="1968" y="0"/>
              </a:cxn>
            </a:cxnLst>
            <a:rect l="0" t="0" r="r" b="b"/>
            <a:pathLst>
              <a:path w="1968" h="680">
                <a:moveTo>
                  <a:pt x="0" y="96"/>
                </a:moveTo>
                <a:cubicBezTo>
                  <a:pt x="40" y="180"/>
                  <a:pt x="80" y="264"/>
                  <a:pt x="144" y="336"/>
                </a:cubicBezTo>
                <a:cubicBezTo>
                  <a:pt x="208" y="408"/>
                  <a:pt x="304" y="480"/>
                  <a:pt x="384" y="528"/>
                </a:cubicBezTo>
                <a:cubicBezTo>
                  <a:pt x="464" y="576"/>
                  <a:pt x="528" y="600"/>
                  <a:pt x="624" y="624"/>
                </a:cubicBezTo>
                <a:cubicBezTo>
                  <a:pt x="720" y="648"/>
                  <a:pt x="824" y="672"/>
                  <a:pt x="960" y="672"/>
                </a:cubicBezTo>
                <a:cubicBezTo>
                  <a:pt x="1096" y="672"/>
                  <a:pt x="1296" y="680"/>
                  <a:pt x="1440" y="624"/>
                </a:cubicBezTo>
                <a:cubicBezTo>
                  <a:pt x="1584" y="568"/>
                  <a:pt x="1736" y="440"/>
                  <a:pt x="1824" y="336"/>
                </a:cubicBezTo>
                <a:cubicBezTo>
                  <a:pt x="1912" y="232"/>
                  <a:pt x="1940" y="116"/>
                  <a:pt x="1968" y="0"/>
                </a:cubicBez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Line 114"/>
          <p:cNvSpPr>
            <a:spLocks noChangeShapeType="1"/>
          </p:cNvSpPr>
          <p:nvPr/>
        </p:nvSpPr>
        <p:spPr bwMode="auto">
          <a:xfrm>
            <a:off x="3383280" y="3409118"/>
            <a:ext cx="2066544" cy="0"/>
          </a:xfrm>
          <a:prstGeom prst="line">
            <a:avLst/>
          </a:prstGeom>
          <a:noFill/>
          <a:ln w="50800">
            <a:solidFill>
              <a:srgbClr val="C80000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115"/>
          <p:cNvSpPr txBox="1">
            <a:spLocks noChangeArrowheads="1"/>
          </p:cNvSpPr>
          <p:nvPr/>
        </p:nvSpPr>
        <p:spPr bwMode="auto">
          <a:xfrm>
            <a:off x="5433505" y="3172517"/>
            <a:ext cx="397866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2000" b="1" i="1" baseline="-25000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000" b="1" baseline="-25000" dirty="0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116"/>
          <p:cNvSpPr>
            <a:spLocks noChangeShapeType="1"/>
          </p:cNvSpPr>
          <p:nvPr/>
        </p:nvSpPr>
        <p:spPr bwMode="auto">
          <a:xfrm>
            <a:off x="4603751" y="3393243"/>
            <a:ext cx="0" cy="12827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Oval 117"/>
          <p:cNvSpPr>
            <a:spLocks noChangeAspect="1" noChangeArrowheads="1"/>
          </p:cNvSpPr>
          <p:nvPr/>
        </p:nvSpPr>
        <p:spPr bwMode="auto">
          <a:xfrm flipH="1">
            <a:off x="4548188" y="3318631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65"/>
          <p:cNvSpPr txBox="1">
            <a:spLocks noChangeArrowheads="1"/>
          </p:cNvSpPr>
          <p:nvPr/>
        </p:nvSpPr>
        <p:spPr bwMode="auto">
          <a:xfrm>
            <a:off x="5891806" y="3174873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Freeform 98"/>
          <p:cNvSpPr>
            <a:spLocks/>
          </p:cNvSpPr>
          <p:nvPr/>
        </p:nvSpPr>
        <p:spPr bwMode="auto">
          <a:xfrm>
            <a:off x="6950605" y="1974342"/>
            <a:ext cx="1371600" cy="2438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528"/>
              </a:cxn>
              <a:cxn ang="0">
                <a:pos x="576" y="1200"/>
              </a:cxn>
              <a:cxn ang="0">
                <a:pos x="864" y="1536"/>
              </a:cxn>
            </a:cxnLst>
            <a:rect l="0" t="0" r="r" b="b"/>
            <a:pathLst>
              <a:path w="864" h="1536">
                <a:moveTo>
                  <a:pt x="0" y="0"/>
                </a:moveTo>
                <a:cubicBezTo>
                  <a:pt x="48" y="164"/>
                  <a:pt x="96" y="328"/>
                  <a:pt x="192" y="528"/>
                </a:cubicBezTo>
                <a:cubicBezTo>
                  <a:pt x="288" y="728"/>
                  <a:pt x="464" y="1032"/>
                  <a:pt x="576" y="1200"/>
                </a:cubicBezTo>
                <a:cubicBezTo>
                  <a:pt x="688" y="1368"/>
                  <a:pt x="776" y="1452"/>
                  <a:pt x="864" y="1536"/>
                </a:cubicBezTo>
              </a:path>
            </a:pathLst>
          </a:custGeom>
          <a:noFill/>
          <a:ln w="50800" cap="flat" cmpd="sng">
            <a:solidFill>
              <a:srgbClr val="C80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99"/>
          <p:cNvSpPr txBox="1">
            <a:spLocks noChangeArrowheads="1"/>
          </p:cNvSpPr>
          <p:nvPr/>
        </p:nvSpPr>
        <p:spPr bwMode="auto">
          <a:xfrm>
            <a:off x="8276168" y="4168267"/>
            <a:ext cx="370614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kumimoji="0" lang="en-US" sz="2000" b="1" dirty="0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101"/>
          <p:cNvSpPr txBox="1">
            <a:spLocks noChangeArrowheads="1"/>
          </p:cNvSpPr>
          <p:nvPr/>
        </p:nvSpPr>
        <p:spPr bwMode="auto">
          <a:xfrm>
            <a:off x="7844939" y="1612011"/>
            <a:ext cx="470000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 err="1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n-US" sz="2000" b="1" baseline="-25000" dirty="0" err="1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rPr>
              <a:t>sr</a:t>
            </a:r>
            <a:endParaRPr kumimoji="0" lang="en-US" sz="2000" b="1" dirty="0">
              <a:solidFill>
                <a:srgbClr val="8B702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Freeform 102"/>
          <p:cNvSpPr>
            <a:spLocks/>
          </p:cNvSpPr>
          <p:nvPr/>
        </p:nvSpPr>
        <p:spPr bwMode="auto">
          <a:xfrm>
            <a:off x="6382280" y="2001330"/>
            <a:ext cx="1628775" cy="2398712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624" y="1104"/>
              </a:cxn>
              <a:cxn ang="0">
                <a:pos x="1008" y="624"/>
              </a:cxn>
              <a:cxn ang="0">
                <a:pos x="1248" y="0"/>
              </a:cxn>
            </a:cxnLst>
            <a:rect l="0" t="0" r="r" b="b"/>
            <a:pathLst>
              <a:path w="1248" h="1392">
                <a:moveTo>
                  <a:pt x="0" y="1392"/>
                </a:moveTo>
                <a:cubicBezTo>
                  <a:pt x="228" y="1312"/>
                  <a:pt x="456" y="1232"/>
                  <a:pt x="624" y="1104"/>
                </a:cubicBezTo>
                <a:cubicBezTo>
                  <a:pt x="792" y="976"/>
                  <a:pt x="904" y="808"/>
                  <a:pt x="1008" y="624"/>
                </a:cubicBezTo>
                <a:cubicBezTo>
                  <a:pt x="1112" y="440"/>
                  <a:pt x="1180" y="220"/>
                  <a:pt x="1248" y="0"/>
                </a:cubicBezTo>
              </a:path>
            </a:pathLst>
          </a:custGeom>
          <a:noFill/>
          <a:ln w="50800" cap="flat" cmpd="sng">
            <a:solidFill>
              <a:srgbClr val="8B7025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Line 103"/>
          <p:cNvSpPr>
            <a:spLocks noChangeShapeType="1"/>
          </p:cNvSpPr>
          <p:nvPr/>
        </p:nvSpPr>
        <p:spPr bwMode="auto">
          <a:xfrm>
            <a:off x="6280680" y="3384042"/>
            <a:ext cx="12446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Line 104"/>
          <p:cNvSpPr>
            <a:spLocks noChangeShapeType="1"/>
          </p:cNvSpPr>
          <p:nvPr/>
        </p:nvSpPr>
        <p:spPr bwMode="auto">
          <a:xfrm>
            <a:off x="7550680" y="3384042"/>
            <a:ext cx="0" cy="12954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Oval 118"/>
          <p:cNvSpPr>
            <a:spLocks noChangeAspect="1" noChangeArrowheads="1"/>
          </p:cNvSpPr>
          <p:nvPr/>
        </p:nvSpPr>
        <p:spPr bwMode="auto">
          <a:xfrm flipH="1">
            <a:off x="7491943" y="3298317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121"/>
          <p:cNvSpPr txBox="1">
            <a:spLocks noChangeArrowheads="1"/>
          </p:cNvSpPr>
          <p:nvPr/>
        </p:nvSpPr>
        <p:spPr bwMode="auto">
          <a:xfrm>
            <a:off x="7358656" y="4608386"/>
            <a:ext cx="428322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9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3763" y="795529"/>
            <a:ext cx="8977930" cy="510772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3639"/>
            <a:ext cx="8904855" cy="680178"/>
          </a:xfrm>
        </p:spPr>
        <p:txBody>
          <a:bodyPr/>
          <a:lstStyle/>
          <a:p>
            <a:r>
              <a:rPr lang="en-US" sz="3600" dirty="0"/>
              <a:t>Adjusting to Expansion in Demand</a:t>
            </a:r>
          </a:p>
        </p:txBody>
      </p:sp>
      <p:cxnSp>
        <p:nvCxnSpPr>
          <p:cNvPr id="309" name="Straight Connector 308"/>
          <p:cNvCxnSpPr/>
          <p:nvPr/>
        </p:nvCxnSpPr>
        <p:spPr>
          <a:xfrm>
            <a:off x="2994217" y="999129"/>
            <a:ext cx="25221" cy="467916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121"/>
          <p:cNvGrpSpPr>
            <a:grpSpLocks noChangeAspect="1"/>
          </p:cNvGrpSpPr>
          <p:nvPr/>
        </p:nvGrpSpPr>
        <p:grpSpPr bwMode="auto">
          <a:xfrm>
            <a:off x="3368866" y="2104200"/>
            <a:ext cx="1628140" cy="2538412"/>
            <a:chOff x="480" y="2016"/>
            <a:chExt cx="2016" cy="1776"/>
          </a:xfrm>
        </p:grpSpPr>
        <p:sp>
          <p:nvSpPr>
            <p:cNvPr id="92" name="Line 122"/>
            <p:cNvSpPr>
              <a:spLocks noChangeAspect="1" noChangeShapeType="1"/>
            </p:cNvSpPr>
            <p:nvPr/>
          </p:nvSpPr>
          <p:spPr bwMode="auto">
            <a:xfrm>
              <a:off x="480" y="2016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Line 123"/>
            <p:cNvSpPr>
              <a:spLocks noChangeAspect="1" noChangeShapeType="1"/>
            </p:cNvSpPr>
            <p:nvPr/>
          </p:nvSpPr>
          <p:spPr bwMode="auto">
            <a:xfrm>
              <a:off x="480" y="3792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Text Box 124"/>
          <p:cNvSpPr txBox="1">
            <a:spLocks noChangeAspect="1" noChangeArrowheads="1"/>
          </p:cNvSpPr>
          <p:nvPr/>
        </p:nvSpPr>
        <p:spPr bwMode="auto">
          <a:xfrm>
            <a:off x="4975479" y="4477512"/>
            <a:ext cx="75533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95" name="Text Box 125"/>
          <p:cNvSpPr txBox="1">
            <a:spLocks noChangeAspect="1" noChangeArrowheads="1"/>
          </p:cNvSpPr>
          <p:nvPr/>
        </p:nvSpPr>
        <p:spPr bwMode="auto">
          <a:xfrm>
            <a:off x="2986278" y="1818450"/>
            <a:ext cx="6078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96" name="Text Box 78"/>
          <p:cNvSpPr txBox="1">
            <a:spLocks noChangeArrowheads="1"/>
          </p:cNvSpPr>
          <p:nvPr/>
        </p:nvSpPr>
        <p:spPr bwMode="auto">
          <a:xfrm>
            <a:off x="4010131" y="5065420"/>
            <a:ext cx="619080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Firm</a:t>
            </a:r>
          </a:p>
        </p:txBody>
      </p:sp>
      <p:grpSp>
        <p:nvGrpSpPr>
          <p:cNvPr id="107" name="Group 116"/>
          <p:cNvGrpSpPr>
            <a:grpSpLocks noChangeAspect="1"/>
          </p:cNvGrpSpPr>
          <p:nvPr/>
        </p:nvGrpSpPr>
        <p:grpSpPr bwMode="auto">
          <a:xfrm>
            <a:off x="6309212" y="2110550"/>
            <a:ext cx="1966956" cy="2538412"/>
            <a:chOff x="739" y="2016"/>
            <a:chExt cx="1757" cy="1776"/>
          </a:xfrm>
        </p:grpSpPr>
        <p:sp>
          <p:nvSpPr>
            <p:cNvPr id="108" name="Line 117"/>
            <p:cNvSpPr>
              <a:spLocks noChangeAspect="1" noChangeShapeType="1"/>
            </p:cNvSpPr>
            <p:nvPr/>
          </p:nvSpPr>
          <p:spPr bwMode="auto">
            <a:xfrm>
              <a:off x="741" y="2016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Line 118"/>
            <p:cNvSpPr>
              <a:spLocks noChangeAspect="1" noChangeShapeType="1"/>
            </p:cNvSpPr>
            <p:nvPr/>
          </p:nvSpPr>
          <p:spPr bwMode="auto">
            <a:xfrm>
              <a:off x="739" y="3792"/>
              <a:ext cx="17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0" name="Text Box 119"/>
          <p:cNvSpPr txBox="1">
            <a:spLocks noChangeAspect="1" noChangeArrowheads="1"/>
          </p:cNvSpPr>
          <p:nvPr/>
        </p:nvSpPr>
        <p:spPr bwMode="auto">
          <a:xfrm>
            <a:off x="8241157" y="4493006"/>
            <a:ext cx="75533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111" name="Text Box 120"/>
          <p:cNvSpPr txBox="1">
            <a:spLocks noChangeAspect="1" noChangeArrowheads="1"/>
          </p:cNvSpPr>
          <p:nvPr/>
        </p:nvSpPr>
        <p:spPr bwMode="auto">
          <a:xfrm>
            <a:off x="5922772" y="1850644"/>
            <a:ext cx="6078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112" name="Text Box 71"/>
          <p:cNvSpPr txBox="1">
            <a:spLocks noChangeArrowheads="1"/>
          </p:cNvSpPr>
          <p:nvPr/>
        </p:nvSpPr>
        <p:spPr bwMode="auto">
          <a:xfrm>
            <a:off x="6934155" y="5065420"/>
            <a:ext cx="801823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Market</a:t>
            </a:r>
          </a:p>
        </p:txBody>
      </p:sp>
      <p:sp>
        <p:nvSpPr>
          <p:cNvPr id="59" name="Text Box 62"/>
          <p:cNvSpPr txBox="1">
            <a:spLocks noChangeArrowheads="1"/>
          </p:cNvSpPr>
          <p:nvPr/>
        </p:nvSpPr>
        <p:spPr bwMode="auto">
          <a:xfrm>
            <a:off x="2987104" y="3212268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66"/>
          <p:cNvSpPr txBox="1">
            <a:spLocks noChangeArrowheads="1"/>
          </p:cNvSpPr>
          <p:nvPr/>
        </p:nvSpPr>
        <p:spPr bwMode="auto">
          <a:xfrm>
            <a:off x="4421188" y="4578217"/>
            <a:ext cx="377026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Freeform 106"/>
          <p:cNvSpPr>
            <a:spLocks/>
          </p:cNvSpPr>
          <p:nvPr/>
        </p:nvSpPr>
        <p:spPr bwMode="auto">
          <a:xfrm>
            <a:off x="3392424" y="2355018"/>
            <a:ext cx="1604582" cy="1887798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672" y="960"/>
              </a:cxn>
              <a:cxn ang="0">
                <a:pos x="1104" y="432"/>
              </a:cxn>
              <a:cxn ang="0">
                <a:pos x="1248" y="0"/>
              </a:cxn>
            </a:cxnLst>
            <a:rect l="0" t="0" r="r" b="b"/>
            <a:pathLst>
              <a:path w="1248" h="1200">
                <a:moveTo>
                  <a:pt x="0" y="1200"/>
                </a:moveTo>
                <a:cubicBezTo>
                  <a:pt x="244" y="1144"/>
                  <a:pt x="488" y="1088"/>
                  <a:pt x="672" y="960"/>
                </a:cubicBezTo>
                <a:cubicBezTo>
                  <a:pt x="856" y="832"/>
                  <a:pt x="1008" y="592"/>
                  <a:pt x="1104" y="432"/>
                </a:cubicBezTo>
                <a:cubicBezTo>
                  <a:pt x="1200" y="272"/>
                  <a:pt x="1224" y="136"/>
                  <a:pt x="1248" y="0"/>
                </a:cubicBezTo>
              </a:path>
            </a:pathLst>
          </a:custGeom>
          <a:noFill/>
          <a:ln w="50800" cap="flat" cmpd="sng">
            <a:solidFill>
              <a:srgbClr val="2D5AB3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107"/>
          <p:cNvSpPr txBox="1">
            <a:spLocks noChangeArrowheads="1"/>
          </p:cNvSpPr>
          <p:nvPr/>
        </p:nvSpPr>
        <p:spPr bwMode="auto">
          <a:xfrm>
            <a:off x="4750118" y="2036883"/>
            <a:ext cx="543739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endParaRPr kumimoji="0" lang="en-US" b="1" dirty="0">
              <a:solidFill>
                <a:srgbClr val="2D5A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109"/>
          <p:cNvSpPr txBox="1">
            <a:spLocks noChangeArrowheads="1"/>
          </p:cNvSpPr>
          <p:nvPr/>
        </p:nvSpPr>
        <p:spPr bwMode="auto">
          <a:xfrm>
            <a:off x="5337874" y="2166677"/>
            <a:ext cx="620747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ATC</a:t>
            </a:r>
            <a:endParaRPr kumimoji="0"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Freeform 110"/>
          <p:cNvSpPr>
            <a:spLocks noChangeAspect="1"/>
          </p:cNvSpPr>
          <p:nvPr/>
        </p:nvSpPr>
        <p:spPr bwMode="auto">
          <a:xfrm rot="177913">
            <a:off x="3512156" y="2455272"/>
            <a:ext cx="2037999" cy="938212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4" y="336"/>
              </a:cxn>
              <a:cxn ang="0">
                <a:pos x="384" y="528"/>
              </a:cxn>
              <a:cxn ang="0">
                <a:pos x="624" y="624"/>
              </a:cxn>
              <a:cxn ang="0">
                <a:pos x="960" y="672"/>
              </a:cxn>
              <a:cxn ang="0">
                <a:pos x="1440" y="624"/>
              </a:cxn>
              <a:cxn ang="0">
                <a:pos x="1824" y="336"/>
              </a:cxn>
              <a:cxn ang="0">
                <a:pos x="1968" y="0"/>
              </a:cxn>
            </a:cxnLst>
            <a:rect l="0" t="0" r="r" b="b"/>
            <a:pathLst>
              <a:path w="1968" h="680">
                <a:moveTo>
                  <a:pt x="0" y="96"/>
                </a:moveTo>
                <a:cubicBezTo>
                  <a:pt x="40" y="180"/>
                  <a:pt x="80" y="264"/>
                  <a:pt x="144" y="336"/>
                </a:cubicBezTo>
                <a:cubicBezTo>
                  <a:pt x="208" y="408"/>
                  <a:pt x="304" y="480"/>
                  <a:pt x="384" y="528"/>
                </a:cubicBezTo>
                <a:cubicBezTo>
                  <a:pt x="464" y="576"/>
                  <a:pt x="528" y="600"/>
                  <a:pt x="624" y="624"/>
                </a:cubicBezTo>
                <a:cubicBezTo>
                  <a:pt x="720" y="648"/>
                  <a:pt x="824" y="672"/>
                  <a:pt x="960" y="672"/>
                </a:cubicBezTo>
                <a:cubicBezTo>
                  <a:pt x="1096" y="672"/>
                  <a:pt x="1296" y="680"/>
                  <a:pt x="1440" y="624"/>
                </a:cubicBezTo>
                <a:cubicBezTo>
                  <a:pt x="1584" y="568"/>
                  <a:pt x="1736" y="440"/>
                  <a:pt x="1824" y="336"/>
                </a:cubicBezTo>
                <a:cubicBezTo>
                  <a:pt x="1912" y="232"/>
                  <a:pt x="1940" y="116"/>
                  <a:pt x="1968" y="0"/>
                </a:cubicBez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116"/>
          <p:cNvSpPr>
            <a:spLocks noChangeShapeType="1"/>
          </p:cNvSpPr>
          <p:nvPr/>
        </p:nvSpPr>
        <p:spPr bwMode="auto">
          <a:xfrm>
            <a:off x="4603751" y="3393243"/>
            <a:ext cx="0" cy="12827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65"/>
          <p:cNvSpPr txBox="1">
            <a:spLocks noChangeArrowheads="1"/>
          </p:cNvSpPr>
          <p:nvPr/>
        </p:nvSpPr>
        <p:spPr bwMode="auto">
          <a:xfrm>
            <a:off x="5891806" y="3174873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Freeform 98"/>
          <p:cNvSpPr>
            <a:spLocks/>
          </p:cNvSpPr>
          <p:nvPr/>
        </p:nvSpPr>
        <p:spPr bwMode="auto">
          <a:xfrm>
            <a:off x="6950605" y="1974342"/>
            <a:ext cx="1371600" cy="2438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528"/>
              </a:cxn>
              <a:cxn ang="0">
                <a:pos x="576" y="1200"/>
              </a:cxn>
              <a:cxn ang="0">
                <a:pos x="864" y="1536"/>
              </a:cxn>
            </a:cxnLst>
            <a:rect l="0" t="0" r="r" b="b"/>
            <a:pathLst>
              <a:path w="864" h="1536">
                <a:moveTo>
                  <a:pt x="0" y="0"/>
                </a:moveTo>
                <a:cubicBezTo>
                  <a:pt x="48" y="164"/>
                  <a:pt x="96" y="328"/>
                  <a:pt x="192" y="528"/>
                </a:cubicBezTo>
                <a:cubicBezTo>
                  <a:pt x="288" y="728"/>
                  <a:pt x="464" y="1032"/>
                  <a:pt x="576" y="1200"/>
                </a:cubicBezTo>
                <a:cubicBezTo>
                  <a:pt x="688" y="1368"/>
                  <a:pt x="776" y="1452"/>
                  <a:pt x="864" y="1536"/>
                </a:cubicBezTo>
              </a:path>
            </a:pathLst>
          </a:custGeom>
          <a:noFill/>
          <a:ln w="50800" cap="flat" cmpd="sng">
            <a:solidFill>
              <a:srgbClr val="C80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99"/>
          <p:cNvSpPr txBox="1">
            <a:spLocks noChangeArrowheads="1"/>
          </p:cNvSpPr>
          <p:nvPr/>
        </p:nvSpPr>
        <p:spPr bwMode="auto">
          <a:xfrm>
            <a:off x="8276168" y="4168267"/>
            <a:ext cx="370614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kumimoji="0" lang="en-US" sz="2000" b="1" dirty="0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101"/>
          <p:cNvSpPr txBox="1">
            <a:spLocks noChangeArrowheads="1"/>
          </p:cNvSpPr>
          <p:nvPr/>
        </p:nvSpPr>
        <p:spPr bwMode="auto">
          <a:xfrm>
            <a:off x="7844939" y="1612011"/>
            <a:ext cx="470000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 err="1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n-US" sz="2000" b="1" baseline="-25000" dirty="0" err="1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rPr>
              <a:t>sr</a:t>
            </a:r>
            <a:endParaRPr kumimoji="0" lang="en-US" sz="2000" b="1" dirty="0">
              <a:solidFill>
                <a:srgbClr val="8B702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Freeform 102"/>
          <p:cNvSpPr>
            <a:spLocks/>
          </p:cNvSpPr>
          <p:nvPr/>
        </p:nvSpPr>
        <p:spPr bwMode="auto">
          <a:xfrm>
            <a:off x="6382280" y="2001330"/>
            <a:ext cx="1628775" cy="2398712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624" y="1104"/>
              </a:cxn>
              <a:cxn ang="0">
                <a:pos x="1008" y="624"/>
              </a:cxn>
              <a:cxn ang="0">
                <a:pos x="1248" y="0"/>
              </a:cxn>
            </a:cxnLst>
            <a:rect l="0" t="0" r="r" b="b"/>
            <a:pathLst>
              <a:path w="1248" h="1392">
                <a:moveTo>
                  <a:pt x="0" y="1392"/>
                </a:moveTo>
                <a:cubicBezTo>
                  <a:pt x="228" y="1312"/>
                  <a:pt x="456" y="1232"/>
                  <a:pt x="624" y="1104"/>
                </a:cubicBezTo>
                <a:cubicBezTo>
                  <a:pt x="792" y="976"/>
                  <a:pt x="904" y="808"/>
                  <a:pt x="1008" y="624"/>
                </a:cubicBezTo>
                <a:cubicBezTo>
                  <a:pt x="1112" y="440"/>
                  <a:pt x="1180" y="220"/>
                  <a:pt x="1248" y="0"/>
                </a:cubicBezTo>
              </a:path>
            </a:pathLst>
          </a:custGeom>
          <a:noFill/>
          <a:ln w="50800" cap="flat" cmpd="sng">
            <a:solidFill>
              <a:srgbClr val="8B7025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Line 103"/>
          <p:cNvSpPr>
            <a:spLocks noChangeShapeType="1"/>
          </p:cNvSpPr>
          <p:nvPr/>
        </p:nvSpPr>
        <p:spPr bwMode="auto">
          <a:xfrm>
            <a:off x="6280680" y="3384042"/>
            <a:ext cx="12446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Line 104"/>
          <p:cNvSpPr>
            <a:spLocks noChangeShapeType="1"/>
          </p:cNvSpPr>
          <p:nvPr/>
        </p:nvSpPr>
        <p:spPr bwMode="auto">
          <a:xfrm>
            <a:off x="7550680" y="3384042"/>
            <a:ext cx="0" cy="12954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Oval 118"/>
          <p:cNvSpPr>
            <a:spLocks noChangeAspect="1" noChangeArrowheads="1"/>
          </p:cNvSpPr>
          <p:nvPr/>
        </p:nvSpPr>
        <p:spPr bwMode="auto">
          <a:xfrm flipH="1">
            <a:off x="7491943" y="3298317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121"/>
          <p:cNvSpPr txBox="1">
            <a:spLocks noChangeArrowheads="1"/>
          </p:cNvSpPr>
          <p:nvPr/>
        </p:nvSpPr>
        <p:spPr bwMode="auto">
          <a:xfrm>
            <a:off x="7358656" y="4608386"/>
            <a:ext cx="428322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>
            <a:off x="2963801" y="2527064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Group 68"/>
          <p:cNvGrpSpPr>
            <a:grpSpLocks/>
          </p:cNvGrpSpPr>
          <p:nvPr/>
        </p:nvGrpSpPr>
        <p:grpSpPr bwMode="auto">
          <a:xfrm>
            <a:off x="3373376" y="2637366"/>
            <a:ext cx="2595623" cy="700088"/>
            <a:chOff x="1338" y="2481"/>
            <a:chExt cx="1794" cy="441"/>
          </a:xfrm>
        </p:grpSpPr>
        <p:grpSp>
          <p:nvGrpSpPr>
            <p:cNvPr id="39" name="Group 67"/>
            <p:cNvGrpSpPr>
              <a:grpSpLocks/>
            </p:cNvGrpSpPr>
            <p:nvPr/>
          </p:nvGrpSpPr>
          <p:grpSpPr bwMode="auto">
            <a:xfrm>
              <a:off x="1338" y="2481"/>
              <a:ext cx="1794" cy="252"/>
              <a:chOff x="1338" y="2481"/>
              <a:chExt cx="1794" cy="252"/>
            </a:xfrm>
          </p:grpSpPr>
          <p:sp>
            <p:nvSpPr>
              <p:cNvPr id="41" name="Line 46"/>
              <p:cNvSpPr>
                <a:spLocks noChangeShapeType="1"/>
              </p:cNvSpPr>
              <p:nvPr/>
            </p:nvSpPr>
            <p:spPr bwMode="auto">
              <a:xfrm>
                <a:off x="1338" y="2544"/>
                <a:ext cx="1629" cy="0"/>
              </a:xfrm>
              <a:prstGeom prst="line">
                <a:avLst/>
              </a:prstGeom>
              <a:noFill/>
              <a:ln w="50800">
                <a:solidFill>
                  <a:srgbClr val="C80000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Text Box 47"/>
              <p:cNvSpPr txBox="1">
                <a:spLocks noChangeArrowheads="1"/>
              </p:cNvSpPr>
              <p:nvPr/>
            </p:nvSpPr>
            <p:spPr bwMode="auto">
              <a:xfrm>
                <a:off x="2881" y="2481"/>
                <a:ext cx="251" cy="252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2000" b="1" i="1" dirty="0">
                    <a:solidFill>
                      <a:srgbClr val="C8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kumimoji="0" lang="en-US" sz="2000" b="1" i="1" baseline="-25000" dirty="0">
                    <a:solidFill>
                      <a:srgbClr val="C8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sz="2000" b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0" name="Line 48"/>
            <p:cNvSpPr>
              <a:spLocks noChangeShapeType="1"/>
            </p:cNvSpPr>
            <p:nvPr/>
          </p:nvSpPr>
          <p:spPr bwMode="auto">
            <a:xfrm flipV="1">
              <a:off x="1416" y="2586"/>
              <a:ext cx="0" cy="3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3" name="Line 49"/>
          <p:cNvSpPr>
            <a:spLocks noChangeShapeType="1"/>
          </p:cNvSpPr>
          <p:nvPr/>
        </p:nvSpPr>
        <p:spPr bwMode="auto">
          <a:xfrm>
            <a:off x="4426841" y="4483880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Line 50"/>
          <p:cNvSpPr>
            <a:spLocks noChangeShapeType="1"/>
          </p:cNvSpPr>
          <p:nvPr/>
        </p:nvSpPr>
        <p:spPr bwMode="auto">
          <a:xfrm>
            <a:off x="4925316" y="2771067"/>
            <a:ext cx="0" cy="183663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53"/>
          <p:cNvSpPr txBox="1">
            <a:spLocks noChangeArrowheads="1"/>
          </p:cNvSpPr>
          <p:nvPr/>
        </p:nvSpPr>
        <p:spPr bwMode="auto">
          <a:xfrm>
            <a:off x="4737991" y="4569605"/>
            <a:ext cx="377026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Line 114"/>
          <p:cNvSpPr>
            <a:spLocks noChangeShapeType="1"/>
          </p:cNvSpPr>
          <p:nvPr/>
        </p:nvSpPr>
        <p:spPr bwMode="auto">
          <a:xfrm>
            <a:off x="3383280" y="3409118"/>
            <a:ext cx="2066544" cy="0"/>
          </a:xfrm>
          <a:prstGeom prst="line">
            <a:avLst/>
          </a:prstGeom>
          <a:noFill/>
          <a:ln w="50800">
            <a:solidFill>
              <a:srgbClr val="C80000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115"/>
          <p:cNvSpPr txBox="1">
            <a:spLocks noChangeArrowheads="1"/>
          </p:cNvSpPr>
          <p:nvPr/>
        </p:nvSpPr>
        <p:spPr bwMode="auto">
          <a:xfrm>
            <a:off x="5433505" y="3172517"/>
            <a:ext cx="397866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2000" b="1" i="1" baseline="-25000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000" b="1" baseline="-25000" dirty="0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Oval 117"/>
          <p:cNvSpPr>
            <a:spLocks noChangeAspect="1" noChangeArrowheads="1"/>
          </p:cNvSpPr>
          <p:nvPr/>
        </p:nvSpPr>
        <p:spPr bwMode="auto">
          <a:xfrm flipH="1">
            <a:off x="4548188" y="3318631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8" name="Group 69"/>
          <p:cNvGrpSpPr>
            <a:grpSpLocks/>
          </p:cNvGrpSpPr>
          <p:nvPr/>
        </p:nvGrpSpPr>
        <p:grpSpPr bwMode="auto">
          <a:xfrm>
            <a:off x="7122533" y="2029388"/>
            <a:ext cx="1565275" cy="2060575"/>
            <a:chOff x="4296" y="2088"/>
            <a:chExt cx="986" cy="1298"/>
          </a:xfrm>
        </p:grpSpPr>
        <p:sp>
          <p:nvSpPr>
            <p:cNvPr id="49" name="Freeform 55"/>
            <p:cNvSpPr>
              <a:spLocks/>
            </p:cNvSpPr>
            <p:nvPr/>
          </p:nvSpPr>
          <p:spPr bwMode="auto">
            <a:xfrm>
              <a:off x="4560" y="2088"/>
              <a:ext cx="555" cy="10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528"/>
                </a:cxn>
                <a:cxn ang="0">
                  <a:pos x="576" y="1200"/>
                </a:cxn>
                <a:cxn ang="0">
                  <a:pos x="864" y="1536"/>
                </a:cxn>
              </a:cxnLst>
              <a:rect l="0" t="0" r="r" b="b"/>
              <a:pathLst>
                <a:path w="864" h="1536">
                  <a:moveTo>
                    <a:pt x="0" y="0"/>
                  </a:moveTo>
                  <a:cubicBezTo>
                    <a:pt x="48" y="164"/>
                    <a:pt x="96" y="328"/>
                    <a:pt x="192" y="528"/>
                  </a:cubicBezTo>
                  <a:cubicBezTo>
                    <a:pt x="288" y="728"/>
                    <a:pt x="464" y="1032"/>
                    <a:pt x="576" y="1200"/>
                  </a:cubicBezTo>
                  <a:cubicBezTo>
                    <a:pt x="688" y="1368"/>
                    <a:pt x="776" y="1452"/>
                    <a:pt x="864" y="1536"/>
                  </a:cubicBezTo>
                </a:path>
              </a:pathLst>
            </a:custGeom>
            <a:noFill/>
            <a:ln w="50800" cap="flat" cmpd="sng">
              <a:solidFill>
                <a:srgbClr val="C80000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 Box 56"/>
            <p:cNvSpPr txBox="1">
              <a:spLocks noChangeArrowheads="1"/>
            </p:cNvSpPr>
            <p:nvPr/>
          </p:nvSpPr>
          <p:spPr bwMode="auto">
            <a:xfrm>
              <a:off x="4995" y="3134"/>
              <a:ext cx="287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sz="2000" b="1" i="1" baseline="-25000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51" name="Line 60"/>
            <p:cNvSpPr>
              <a:spLocks noChangeShapeType="1"/>
            </p:cNvSpPr>
            <p:nvPr/>
          </p:nvSpPr>
          <p:spPr bwMode="auto">
            <a:xfrm>
              <a:off x="4296" y="2304"/>
              <a:ext cx="2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2" name="Group 70"/>
          <p:cNvGrpSpPr>
            <a:grpSpLocks/>
          </p:cNvGrpSpPr>
          <p:nvPr/>
        </p:nvGrpSpPr>
        <p:grpSpPr bwMode="auto">
          <a:xfrm rot="21337360">
            <a:off x="6936790" y="2071198"/>
            <a:ext cx="1768476" cy="2362200"/>
            <a:chOff x="4176" y="2112"/>
            <a:chExt cx="1114" cy="1488"/>
          </a:xfrm>
        </p:grpSpPr>
        <p:sp>
          <p:nvSpPr>
            <p:cNvPr id="53" name="Text Box 57"/>
            <p:cNvSpPr txBox="1">
              <a:spLocks noChangeArrowheads="1"/>
            </p:cNvSpPr>
            <p:nvPr/>
          </p:nvSpPr>
          <p:spPr bwMode="auto">
            <a:xfrm rot="262640">
              <a:off x="5030" y="2112"/>
              <a:ext cx="260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2000" b="1" baseline="-25000" dirty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000" b="1" dirty="0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4176" y="2352"/>
              <a:ext cx="960" cy="1248"/>
            </a:xfrm>
            <a:custGeom>
              <a:avLst/>
              <a:gdLst/>
              <a:ahLst/>
              <a:cxnLst>
                <a:cxn ang="0">
                  <a:pos x="0" y="1248"/>
                </a:cxn>
                <a:cxn ang="0">
                  <a:pos x="288" y="1104"/>
                </a:cxn>
                <a:cxn ang="0">
                  <a:pos x="432" y="1008"/>
                </a:cxn>
                <a:cxn ang="0">
                  <a:pos x="624" y="816"/>
                </a:cxn>
                <a:cxn ang="0">
                  <a:pos x="768" y="528"/>
                </a:cxn>
                <a:cxn ang="0">
                  <a:pos x="864" y="288"/>
                </a:cxn>
                <a:cxn ang="0">
                  <a:pos x="960" y="0"/>
                </a:cxn>
              </a:cxnLst>
              <a:rect l="0" t="0" r="r" b="b"/>
              <a:pathLst>
                <a:path w="960" h="1248">
                  <a:moveTo>
                    <a:pt x="0" y="1248"/>
                  </a:moveTo>
                  <a:cubicBezTo>
                    <a:pt x="108" y="1196"/>
                    <a:pt x="216" y="1144"/>
                    <a:pt x="288" y="1104"/>
                  </a:cubicBezTo>
                  <a:cubicBezTo>
                    <a:pt x="360" y="1064"/>
                    <a:pt x="376" y="1056"/>
                    <a:pt x="432" y="1008"/>
                  </a:cubicBezTo>
                  <a:cubicBezTo>
                    <a:pt x="488" y="960"/>
                    <a:pt x="568" y="896"/>
                    <a:pt x="624" y="816"/>
                  </a:cubicBezTo>
                  <a:cubicBezTo>
                    <a:pt x="680" y="736"/>
                    <a:pt x="728" y="616"/>
                    <a:pt x="768" y="528"/>
                  </a:cubicBezTo>
                  <a:cubicBezTo>
                    <a:pt x="808" y="440"/>
                    <a:pt x="832" y="376"/>
                    <a:pt x="864" y="288"/>
                  </a:cubicBezTo>
                  <a:cubicBezTo>
                    <a:pt x="896" y="200"/>
                    <a:pt x="928" y="100"/>
                    <a:pt x="960" y="0"/>
                  </a:cubicBezTo>
                </a:path>
              </a:pathLst>
            </a:custGeom>
            <a:noFill/>
            <a:ln w="57150" cap="flat" cmpd="sng">
              <a:solidFill>
                <a:srgbClr val="8B7025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Line 61"/>
            <p:cNvSpPr>
              <a:spLocks noChangeShapeType="1"/>
            </p:cNvSpPr>
            <p:nvPr/>
          </p:nvSpPr>
          <p:spPr bwMode="auto">
            <a:xfrm>
              <a:off x="4830" y="2400"/>
              <a:ext cx="244" cy="2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6" name="Line 64"/>
          <p:cNvSpPr>
            <a:spLocks noChangeShapeType="1"/>
          </p:cNvSpPr>
          <p:nvPr/>
        </p:nvSpPr>
        <p:spPr bwMode="auto">
          <a:xfrm>
            <a:off x="7801676" y="2784149"/>
            <a:ext cx="0" cy="191928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65"/>
          <p:cNvSpPr txBox="1">
            <a:spLocks noChangeArrowheads="1"/>
          </p:cNvSpPr>
          <p:nvPr/>
        </p:nvSpPr>
        <p:spPr bwMode="auto">
          <a:xfrm>
            <a:off x="7655626" y="4605710"/>
            <a:ext cx="428322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 Box 66"/>
          <p:cNvSpPr txBox="1">
            <a:spLocks noChangeArrowheads="1"/>
          </p:cNvSpPr>
          <p:nvPr/>
        </p:nvSpPr>
        <p:spPr bwMode="auto">
          <a:xfrm>
            <a:off x="5937697" y="2582981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Line 81"/>
          <p:cNvSpPr>
            <a:spLocks noChangeShapeType="1"/>
          </p:cNvSpPr>
          <p:nvPr/>
        </p:nvSpPr>
        <p:spPr bwMode="auto">
          <a:xfrm flipV="1">
            <a:off x="6438014" y="2798055"/>
            <a:ext cx="0" cy="6746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Line 63"/>
          <p:cNvSpPr>
            <a:spLocks noChangeShapeType="1"/>
          </p:cNvSpPr>
          <p:nvPr/>
        </p:nvSpPr>
        <p:spPr bwMode="auto">
          <a:xfrm>
            <a:off x="6311459" y="2771068"/>
            <a:ext cx="147552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val 62"/>
          <p:cNvSpPr>
            <a:spLocks noChangeAspect="1" noChangeArrowheads="1"/>
          </p:cNvSpPr>
          <p:nvPr/>
        </p:nvSpPr>
        <p:spPr bwMode="auto">
          <a:xfrm flipH="1">
            <a:off x="7739764" y="2698043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Oval 52"/>
          <p:cNvSpPr>
            <a:spLocks noChangeAspect="1" noChangeArrowheads="1"/>
          </p:cNvSpPr>
          <p:nvPr/>
        </p:nvSpPr>
        <p:spPr bwMode="auto">
          <a:xfrm flipH="1">
            <a:off x="4851085" y="2660795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Content Placeholder 2"/>
          <p:cNvSpPr>
            <a:spLocks noGrp="1"/>
          </p:cNvSpPr>
          <p:nvPr>
            <p:ph idx="1"/>
          </p:nvPr>
        </p:nvSpPr>
        <p:spPr>
          <a:xfrm>
            <a:off x="54041" y="932688"/>
            <a:ext cx="2890327" cy="1719072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Consider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market for toothpicks.  A new candy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that sticks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to teeth causes the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market demand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for toothpicks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to increase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from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</a:t>
            </a:r>
            <a:r>
              <a:rPr lang="en-US" sz="19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1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to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</a:t>
            </a:r>
            <a:r>
              <a:rPr lang="en-US" sz="19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… 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26118" y="2206825"/>
            <a:ext cx="275895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                  market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price increases to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9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… 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55395" y="2766594"/>
            <a:ext cx="2807845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shifting the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firm’s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demand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curve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upward.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higher price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firms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expand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output to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9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earn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short-run profits.</a:t>
            </a:r>
          </a:p>
        </p:txBody>
      </p:sp>
      <p:sp>
        <p:nvSpPr>
          <p:cNvPr id="85" name="Content Placeholder 2"/>
          <p:cNvSpPr txBox="1">
            <a:spLocks/>
          </p:cNvSpPr>
          <p:nvPr/>
        </p:nvSpPr>
        <p:spPr>
          <a:xfrm>
            <a:off x="50993" y="4294632"/>
            <a:ext cx="2890327" cy="171907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Economic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profits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draw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competitors into the industry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, shifting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market supply curve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from </a:t>
            </a:r>
            <a:r>
              <a:rPr lang="en-US" sz="1900" b="1" i="1" dirty="0">
                <a:solidFill>
                  <a:schemeClr val="bg2">
                    <a:lumMod val="50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S</a:t>
            </a:r>
            <a:r>
              <a:rPr lang="en-US" sz="1900" b="1" i="1" baseline="-25000" dirty="0">
                <a:solidFill>
                  <a:schemeClr val="bg2">
                    <a:lumMod val="50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1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to </a:t>
            </a:r>
            <a:r>
              <a:rPr lang="en-US" sz="1900" b="1" i="1" dirty="0">
                <a:solidFill>
                  <a:schemeClr val="bg2">
                    <a:lumMod val="50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S</a:t>
            </a:r>
            <a:r>
              <a:rPr lang="en-US" sz="1900" b="1" i="1" baseline="-25000" dirty="0">
                <a:solidFill>
                  <a:schemeClr val="bg2">
                    <a:lumMod val="50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690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3" grpId="0" animBg="1"/>
      <p:bldP spid="44" grpId="0" animBg="1"/>
      <p:bldP spid="45" grpId="0"/>
      <p:bldP spid="56" grpId="0" animBg="1"/>
      <p:bldP spid="58" grpId="0"/>
      <p:bldP spid="78" grpId="0"/>
      <p:bldP spid="79" grpId="0" animBg="1"/>
      <p:bldP spid="80" grpId="0" animBg="1"/>
      <p:bldP spid="57" grpId="0" animBg="1"/>
      <p:bldP spid="81" grpId="0" animBg="1"/>
      <p:bldP spid="82" grpId="0" build="p"/>
      <p:bldP spid="83" grpId="0"/>
      <p:bldP spid="84" grpId="0"/>
      <p:bldP spid="8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3763" y="795529"/>
            <a:ext cx="8977930" cy="510772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3639"/>
            <a:ext cx="8904855" cy="680178"/>
          </a:xfrm>
        </p:spPr>
        <p:txBody>
          <a:bodyPr/>
          <a:lstStyle/>
          <a:p>
            <a:r>
              <a:rPr lang="en-US" sz="3600" dirty="0"/>
              <a:t>Adjusting to Expansion in Demand</a:t>
            </a:r>
          </a:p>
        </p:txBody>
      </p:sp>
      <p:cxnSp>
        <p:nvCxnSpPr>
          <p:cNvPr id="309" name="Straight Connector 308"/>
          <p:cNvCxnSpPr/>
          <p:nvPr/>
        </p:nvCxnSpPr>
        <p:spPr>
          <a:xfrm>
            <a:off x="2994217" y="999129"/>
            <a:ext cx="25221" cy="467916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121"/>
          <p:cNvGrpSpPr>
            <a:grpSpLocks noChangeAspect="1"/>
          </p:cNvGrpSpPr>
          <p:nvPr/>
        </p:nvGrpSpPr>
        <p:grpSpPr bwMode="auto">
          <a:xfrm>
            <a:off x="3368866" y="2104200"/>
            <a:ext cx="1628140" cy="2538412"/>
            <a:chOff x="480" y="2016"/>
            <a:chExt cx="2016" cy="1776"/>
          </a:xfrm>
        </p:grpSpPr>
        <p:sp>
          <p:nvSpPr>
            <p:cNvPr id="92" name="Line 122"/>
            <p:cNvSpPr>
              <a:spLocks noChangeAspect="1" noChangeShapeType="1"/>
            </p:cNvSpPr>
            <p:nvPr/>
          </p:nvSpPr>
          <p:spPr bwMode="auto">
            <a:xfrm>
              <a:off x="480" y="2016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Line 123"/>
            <p:cNvSpPr>
              <a:spLocks noChangeAspect="1" noChangeShapeType="1"/>
            </p:cNvSpPr>
            <p:nvPr/>
          </p:nvSpPr>
          <p:spPr bwMode="auto">
            <a:xfrm>
              <a:off x="480" y="3792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Text Box 124"/>
          <p:cNvSpPr txBox="1">
            <a:spLocks noChangeAspect="1" noChangeArrowheads="1"/>
          </p:cNvSpPr>
          <p:nvPr/>
        </p:nvSpPr>
        <p:spPr bwMode="auto">
          <a:xfrm>
            <a:off x="4975479" y="4477512"/>
            <a:ext cx="75533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95" name="Text Box 125"/>
          <p:cNvSpPr txBox="1">
            <a:spLocks noChangeAspect="1" noChangeArrowheads="1"/>
          </p:cNvSpPr>
          <p:nvPr/>
        </p:nvSpPr>
        <p:spPr bwMode="auto">
          <a:xfrm>
            <a:off x="2986278" y="1818450"/>
            <a:ext cx="6078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96" name="Text Box 78"/>
          <p:cNvSpPr txBox="1">
            <a:spLocks noChangeArrowheads="1"/>
          </p:cNvSpPr>
          <p:nvPr/>
        </p:nvSpPr>
        <p:spPr bwMode="auto">
          <a:xfrm>
            <a:off x="4010131" y="5065420"/>
            <a:ext cx="619080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Firm</a:t>
            </a:r>
          </a:p>
        </p:txBody>
      </p:sp>
      <p:grpSp>
        <p:nvGrpSpPr>
          <p:cNvPr id="107" name="Group 116"/>
          <p:cNvGrpSpPr>
            <a:grpSpLocks noChangeAspect="1"/>
          </p:cNvGrpSpPr>
          <p:nvPr/>
        </p:nvGrpSpPr>
        <p:grpSpPr bwMode="auto">
          <a:xfrm>
            <a:off x="6309212" y="2110550"/>
            <a:ext cx="1966956" cy="2538412"/>
            <a:chOff x="739" y="2016"/>
            <a:chExt cx="1757" cy="1776"/>
          </a:xfrm>
        </p:grpSpPr>
        <p:sp>
          <p:nvSpPr>
            <p:cNvPr id="108" name="Line 117"/>
            <p:cNvSpPr>
              <a:spLocks noChangeAspect="1" noChangeShapeType="1"/>
            </p:cNvSpPr>
            <p:nvPr/>
          </p:nvSpPr>
          <p:spPr bwMode="auto">
            <a:xfrm>
              <a:off x="741" y="2016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Line 118"/>
            <p:cNvSpPr>
              <a:spLocks noChangeAspect="1" noChangeShapeType="1"/>
            </p:cNvSpPr>
            <p:nvPr/>
          </p:nvSpPr>
          <p:spPr bwMode="auto">
            <a:xfrm>
              <a:off x="739" y="3792"/>
              <a:ext cx="17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0" name="Text Box 119"/>
          <p:cNvSpPr txBox="1">
            <a:spLocks noChangeAspect="1" noChangeArrowheads="1"/>
          </p:cNvSpPr>
          <p:nvPr/>
        </p:nvSpPr>
        <p:spPr bwMode="auto">
          <a:xfrm>
            <a:off x="8241157" y="4493006"/>
            <a:ext cx="75533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111" name="Text Box 120"/>
          <p:cNvSpPr txBox="1">
            <a:spLocks noChangeAspect="1" noChangeArrowheads="1"/>
          </p:cNvSpPr>
          <p:nvPr/>
        </p:nvSpPr>
        <p:spPr bwMode="auto">
          <a:xfrm>
            <a:off x="5922772" y="1850644"/>
            <a:ext cx="6078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112" name="Text Box 71"/>
          <p:cNvSpPr txBox="1">
            <a:spLocks noChangeArrowheads="1"/>
          </p:cNvSpPr>
          <p:nvPr/>
        </p:nvSpPr>
        <p:spPr bwMode="auto">
          <a:xfrm>
            <a:off x="6934155" y="5065420"/>
            <a:ext cx="801823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Market</a:t>
            </a:r>
          </a:p>
        </p:txBody>
      </p:sp>
      <p:sp>
        <p:nvSpPr>
          <p:cNvPr id="59" name="Text Box 62"/>
          <p:cNvSpPr txBox="1">
            <a:spLocks noChangeArrowheads="1"/>
          </p:cNvSpPr>
          <p:nvPr/>
        </p:nvSpPr>
        <p:spPr bwMode="auto">
          <a:xfrm>
            <a:off x="2987104" y="3212268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66"/>
          <p:cNvSpPr txBox="1">
            <a:spLocks noChangeArrowheads="1"/>
          </p:cNvSpPr>
          <p:nvPr/>
        </p:nvSpPr>
        <p:spPr bwMode="auto">
          <a:xfrm>
            <a:off x="4421188" y="4578217"/>
            <a:ext cx="377026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Freeform 106"/>
          <p:cNvSpPr>
            <a:spLocks/>
          </p:cNvSpPr>
          <p:nvPr/>
        </p:nvSpPr>
        <p:spPr bwMode="auto">
          <a:xfrm>
            <a:off x="3392424" y="2355018"/>
            <a:ext cx="1604582" cy="1887798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672" y="960"/>
              </a:cxn>
              <a:cxn ang="0">
                <a:pos x="1104" y="432"/>
              </a:cxn>
              <a:cxn ang="0">
                <a:pos x="1248" y="0"/>
              </a:cxn>
            </a:cxnLst>
            <a:rect l="0" t="0" r="r" b="b"/>
            <a:pathLst>
              <a:path w="1248" h="1200">
                <a:moveTo>
                  <a:pt x="0" y="1200"/>
                </a:moveTo>
                <a:cubicBezTo>
                  <a:pt x="244" y="1144"/>
                  <a:pt x="488" y="1088"/>
                  <a:pt x="672" y="960"/>
                </a:cubicBezTo>
                <a:cubicBezTo>
                  <a:pt x="856" y="832"/>
                  <a:pt x="1008" y="592"/>
                  <a:pt x="1104" y="432"/>
                </a:cubicBezTo>
                <a:cubicBezTo>
                  <a:pt x="1200" y="272"/>
                  <a:pt x="1224" y="136"/>
                  <a:pt x="1248" y="0"/>
                </a:cubicBezTo>
              </a:path>
            </a:pathLst>
          </a:custGeom>
          <a:noFill/>
          <a:ln w="50800" cap="flat" cmpd="sng">
            <a:solidFill>
              <a:srgbClr val="2D5AB3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107"/>
          <p:cNvSpPr txBox="1">
            <a:spLocks noChangeArrowheads="1"/>
          </p:cNvSpPr>
          <p:nvPr/>
        </p:nvSpPr>
        <p:spPr bwMode="auto">
          <a:xfrm>
            <a:off x="4750118" y="2036883"/>
            <a:ext cx="543739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endParaRPr kumimoji="0" lang="en-US" b="1" dirty="0">
              <a:solidFill>
                <a:srgbClr val="2D5A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109"/>
          <p:cNvSpPr txBox="1">
            <a:spLocks noChangeArrowheads="1"/>
          </p:cNvSpPr>
          <p:nvPr/>
        </p:nvSpPr>
        <p:spPr bwMode="auto">
          <a:xfrm>
            <a:off x="5337874" y="2166677"/>
            <a:ext cx="620747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ATC</a:t>
            </a:r>
            <a:endParaRPr kumimoji="0"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Freeform 110"/>
          <p:cNvSpPr>
            <a:spLocks noChangeAspect="1"/>
          </p:cNvSpPr>
          <p:nvPr/>
        </p:nvSpPr>
        <p:spPr bwMode="auto">
          <a:xfrm rot="177913">
            <a:off x="3512156" y="2455272"/>
            <a:ext cx="2037999" cy="938212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4" y="336"/>
              </a:cxn>
              <a:cxn ang="0">
                <a:pos x="384" y="528"/>
              </a:cxn>
              <a:cxn ang="0">
                <a:pos x="624" y="624"/>
              </a:cxn>
              <a:cxn ang="0">
                <a:pos x="960" y="672"/>
              </a:cxn>
              <a:cxn ang="0">
                <a:pos x="1440" y="624"/>
              </a:cxn>
              <a:cxn ang="0">
                <a:pos x="1824" y="336"/>
              </a:cxn>
              <a:cxn ang="0">
                <a:pos x="1968" y="0"/>
              </a:cxn>
            </a:cxnLst>
            <a:rect l="0" t="0" r="r" b="b"/>
            <a:pathLst>
              <a:path w="1968" h="680">
                <a:moveTo>
                  <a:pt x="0" y="96"/>
                </a:moveTo>
                <a:cubicBezTo>
                  <a:pt x="40" y="180"/>
                  <a:pt x="80" y="264"/>
                  <a:pt x="144" y="336"/>
                </a:cubicBezTo>
                <a:cubicBezTo>
                  <a:pt x="208" y="408"/>
                  <a:pt x="304" y="480"/>
                  <a:pt x="384" y="528"/>
                </a:cubicBezTo>
                <a:cubicBezTo>
                  <a:pt x="464" y="576"/>
                  <a:pt x="528" y="600"/>
                  <a:pt x="624" y="624"/>
                </a:cubicBezTo>
                <a:cubicBezTo>
                  <a:pt x="720" y="648"/>
                  <a:pt x="824" y="672"/>
                  <a:pt x="960" y="672"/>
                </a:cubicBezTo>
                <a:cubicBezTo>
                  <a:pt x="1096" y="672"/>
                  <a:pt x="1296" y="680"/>
                  <a:pt x="1440" y="624"/>
                </a:cubicBezTo>
                <a:cubicBezTo>
                  <a:pt x="1584" y="568"/>
                  <a:pt x="1736" y="440"/>
                  <a:pt x="1824" y="336"/>
                </a:cubicBezTo>
                <a:cubicBezTo>
                  <a:pt x="1912" y="232"/>
                  <a:pt x="1940" y="116"/>
                  <a:pt x="1968" y="0"/>
                </a:cubicBez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116"/>
          <p:cNvSpPr>
            <a:spLocks noChangeShapeType="1"/>
          </p:cNvSpPr>
          <p:nvPr/>
        </p:nvSpPr>
        <p:spPr bwMode="auto">
          <a:xfrm>
            <a:off x="4603751" y="3393243"/>
            <a:ext cx="0" cy="12827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65"/>
          <p:cNvSpPr txBox="1">
            <a:spLocks noChangeArrowheads="1"/>
          </p:cNvSpPr>
          <p:nvPr/>
        </p:nvSpPr>
        <p:spPr bwMode="auto">
          <a:xfrm>
            <a:off x="5891806" y="3174873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Freeform 98"/>
          <p:cNvSpPr>
            <a:spLocks/>
          </p:cNvSpPr>
          <p:nvPr/>
        </p:nvSpPr>
        <p:spPr bwMode="auto">
          <a:xfrm>
            <a:off x="6950605" y="1974342"/>
            <a:ext cx="1371600" cy="2438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528"/>
              </a:cxn>
              <a:cxn ang="0">
                <a:pos x="576" y="1200"/>
              </a:cxn>
              <a:cxn ang="0">
                <a:pos x="864" y="1536"/>
              </a:cxn>
            </a:cxnLst>
            <a:rect l="0" t="0" r="r" b="b"/>
            <a:pathLst>
              <a:path w="864" h="1536">
                <a:moveTo>
                  <a:pt x="0" y="0"/>
                </a:moveTo>
                <a:cubicBezTo>
                  <a:pt x="48" y="164"/>
                  <a:pt x="96" y="328"/>
                  <a:pt x="192" y="528"/>
                </a:cubicBezTo>
                <a:cubicBezTo>
                  <a:pt x="288" y="728"/>
                  <a:pt x="464" y="1032"/>
                  <a:pt x="576" y="1200"/>
                </a:cubicBezTo>
                <a:cubicBezTo>
                  <a:pt x="688" y="1368"/>
                  <a:pt x="776" y="1452"/>
                  <a:pt x="864" y="1536"/>
                </a:cubicBezTo>
              </a:path>
            </a:pathLst>
          </a:custGeom>
          <a:noFill/>
          <a:ln w="50800" cap="flat" cmpd="sng">
            <a:solidFill>
              <a:srgbClr val="C80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99"/>
          <p:cNvSpPr txBox="1">
            <a:spLocks noChangeArrowheads="1"/>
          </p:cNvSpPr>
          <p:nvPr/>
        </p:nvSpPr>
        <p:spPr bwMode="auto">
          <a:xfrm>
            <a:off x="8276168" y="4168267"/>
            <a:ext cx="370614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kumimoji="0" lang="en-US" sz="2000" b="1" dirty="0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101"/>
          <p:cNvSpPr txBox="1">
            <a:spLocks noChangeArrowheads="1"/>
          </p:cNvSpPr>
          <p:nvPr/>
        </p:nvSpPr>
        <p:spPr bwMode="auto">
          <a:xfrm>
            <a:off x="7844939" y="1612011"/>
            <a:ext cx="470000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 err="1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n-US" sz="2000" b="1" baseline="-25000" dirty="0" err="1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rPr>
              <a:t>sr</a:t>
            </a:r>
            <a:endParaRPr kumimoji="0" lang="en-US" sz="2000" b="1" dirty="0">
              <a:solidFill>
                <a:srgbClr val="8B702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Freeform 102"/>
          <p:cNvSpPr>
            <a:spLocks/>
          </p:cNvSpPr>
          <p:nvPr/>
        </p:nvSpPr>
        <p:spPr bwMode="auto">
          <a:xfrm>
            <a:off x="6382280" y="2001330"/>
            <a:ext cx="1628775" cy="2398712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624" y="1104"/>
              </a:cxn>
              <a:cxn ang="0">
                <a:pos x="1008" y="624"/>
              </a:cxn>
              <a:cxn ang="0">
                <a:pos x="1248" y="0"/>
              </a:cxn>
            </a:cxnLst>
            <a:rect l="0" t="0" r="r" b="b"/>
            <a:pathLst>
              <a:path w="1248" h="1392">
                <a:moveTo>
                  <a:pt x="0" y="1392"/>
                </a:moveTo>
                <a:cubicBezTo>
                  <a:pt x="228" y="1312"/>
                  <a:pt x="456" y="1232"/>
                  <a:pt x="624" y="1104"/>
                </a:cubicBezTo>
                <a:cubicBezTo>
                  <a:pt x="792" y="976"/>
                  <a:pt x="904" y="808"/>
                  <a:pt x="1008" y="624"/>
                </a:cubicBezTo>
                <a:cubicBezTo>
                  <a:pt x="1112" y="440"/>
                  <a:pt x="1180" y="220"/>
                  <a:pt x="1248" y="0"/>
                </a:cubicBezTo>
              </a:path>
            </a:pathLst>
          </a:custGeom>
          <a:noFill/>
          <a:ln w="50800" cap="flat" cmpd="sng">
            <a:solidFill>
              <a:srgbClr val="8B7025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Line 103"/>
          <p:cNvSpPr>
            <a:spLocks noChangeShapeType="1"/>
          </p:cNvSpPr>
          <p:nvPr/>
        </p:nvSpPr>
        <p:spPr bwMode="auto">
          <a:xfrm>
            <a:off x="6280680" y="3384042"/>
            <a:ext cx="12446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Line 104"/>
          <p:cNvSpPr>
            <a:spLocks noChangeShapeType="1"/>
          </p:cNvSpPr>
          <p:nvPr/>
        </p:nvSpPr>
        <p:spPr bwMode="auto">
          <a:xfrm>
            <a:off x="7550680" y="3384042"/>
            <a:ext cx="0" cy="12954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121"/>
          <p:cNvSpPr txBox="1">
            <a:spLocks noChangeArrowheads="1"/>
          </p:cNvSpPr>
          <p:nvPr/>
        </p:nvSpPr>
        <p:spPr bwMode="auto">
          <a:xfrm>
            <a:off x="7358656" y="4608386"/>
            <a:ext cx="428322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>
            <a:off x="2963801" y="2527064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Group 67"/>
          <p:cNvGrpSpPr>
            <a:grpSpLocks/>
          </p:cNvGrpSpPr>
          <p:nvPr/>
        </p:nvGrpSpPr>
        <p:grpSpPr bwMode="auto">
          <a:xfrm>
            <a:off x="3373376" y="2637363"/>
            <a:ext cx="2595623" cy="400050"/>
            <a:chOff x="1338" y="2481"/>
            <a:chExt cx="1794" cy="252"/>
          </a:xfrm>
        </p:grpSpPr>
        <p:sp>
          <p:nvSpPr>
            <p:cNvPr id="41" name="Line 46"/>
            <p:cNvSpPr>
              <a:spLocks noChangeShapeType="1"/>
            </p:cNvSpPr>
            <p:nvPr/>
          </p:nvSpPr>
          <p:spPr bwMode="auto">
            <a:xfrm>
              <a:off x="1338" y="2544"/>
              <a:ext cx="1629" cy="0"/>
            </a:xfrm>
            <a:prstGeom prst="line">
              <a:avLst/>
            </a:prstGeom>
            <a:noFill/>
            <a:ln w="50800">
              <a:solidFill>
                <a:srgbClr val="C80000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 Box 47"/>
            <p:cNvSpPr txBox="1">
              <a:spLocks noChangeArrowheads="1"/>
            </p:cNvSpPr>
            <p:nvPr/>
          </p:nvSpPr>
          <p:spPr bwMode="auto">
            <a:xfrm>
              <a:off x="2881" y="2481"/>
              <a:ext cx="251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sz="2000" b="1" i="1" baseline="-25000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000" b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Line 50"/>
          <p:cNvSpPr>
            <a:spLocks noChangeShapeType="1"/>
          </p:cNvSpPr>
          <p:nvPr/>
        </p:nvSpPr>
        <p:spPr bwMode="auto">
          <a:xfrm>
            <a:off x="4925316" y="2771067"/>
            <a:ext cx="0" cy="183663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53"/>
          <p:cNvSpPr txBox="1">
            <a:spLocks noChangeArrowheads="1"/>
          </p:cNvSpPr>
          <p:nvPr/>
        </p:nvSpPr>
        <p:spPr bwMode="auto">
          <a:xfrm>
            <a:off x="4737991" y="4569605"/>
            <a:ext cx="377026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Line 114"/>
          <p:cNvSpPr>
            <a:spLocks noChangeShapeType="1"/>
          </p:cNvSpPr>
          <p:nvPr/>
        </p:nvSpPr>
        <p:spPr bwMode="auto">
          <a:xfrm>
            <a:off x="3383280" y="3409118"/>
            <a:ext cx="2066544" cy="0"/>
          </a:xfrm>
          <a:prstGeom prst="line">
            <a:avLst/>
          </a:prstGeom>
          <a:noFill/>
          <a:ln w="50800">
            <a:solidFill>
              <a:srgbClr val="C80000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115"/>
          <p:cNvSpPr txBox="1">
            <a:spLocks noChangeArrowheads="1"/>
          </p:cNvSpPr>
          <p:nvPr/>
        </p:nvSpPr>
        <p:spPr bwMode="auto">
          <a:xfrm>
            <a:off x="5433505" y="3172517"/>
            <a:ext cx="397866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2000" b="1" i="1" baseline="-25000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000" b="1" baseline="-25000" dirty="0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8" name="Group 69"/>
          <p:cNvGrpSpPr>
            <a:grpSpLocks/>
          </p:cNvGrpSpPr>
          <p:nvPr/>
        </p:nvGrpSpPr>
        <p:grpSpPr bwMode="auto">
          <a:xfrm>
            <a:off x="7541633" y="2029388"/>
            <a:ext cx="1146175" cy="2060575"/>
            <a:chOff x="4560" y="2088"/>
            <a:chExt cx="722" cy="1298"/>
          </a:xfrm>
        </p:grpSpPr>
        <p:sp>
          <p:nvSpPr>
            <p:cNvPr id="49" name="Freeform 55"/>
            <p:cNvSpPr>
              <a:spLocks/>
            </p:cNvSpPr>
            <p:nvPr/>
          </p:nvSpPr>
          <p:spPr bwMode="auto">
            <a:xfrm>
              <a:off x="4560" y="2088"/>
              <a:ext cx="555" cy="10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528"/>
                </a:cxn>
                <a:cxn ang="0">
                  <a:pos x="576" y="1200"/>
                </a:cxn>
                <a:cxn ang="0">
                  <a:pos x="864" y="1536"/>
                </a:cxn>
              </a:cxnLst>
              <a:rect l="0" t="0" r="r" b="b"/>
              <a:pathLst>
                <a:path w="864" h="1536">
                  <a:moveTo>
                    <a:pt x="0" y="0"/>
                  </a:moveTo>
                  <a:cubicBezTo>
                    <a:pt x="48" y="164"/>
                    <a:pt x="96" y="328"/>
                    <a:pt x="192" y="528"/>
                  </a:cubicBezTo>
                  <a:cubicBezTo>
                    <a:pt x="288" y="728"/>
                    <a:pt x="464" y="1032"/>
                    <a:pt x="576" y="1200"/>
                  </a:cubicBezTo>
                  <a:cubicBezTo>
                    <a:pt x="688" y="1368"/>
                    <a:pt x="776" y="1452"/>
                    <a:pt x="864" y="1536"/>
                  </a:cubicBezTo>
                </a:path>
              </a:pathLst>
            </a:custGeom>
            <a:noFill/>
            <a:ln w="50800" cap="flat" cmpd="sng">
              <a:solidFill>
                <a:srgbClr val="C80000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 Box 56"/>
            <p:cNvSpPr txBox="1">
              <a:spLocks noChangeArrowheads="1"/>
            </p:cNvSpPr>
            <p:nvPr/>
          </p:nvSpPr>
          <p:spPr bwMode="auto">
            <a:xfrm>
              <a:off x="4995" y="3134"/>
              <a:ext cx="287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sz="2000" b="1" i="1" baseline="-25000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52" name="Group 70"/>
          <p:cNvGrpSpPr>
            <a:grpSpLocks/>
          </p:cNvGrpSpPr>
          <p:nvPr/>
        </p:nvGrpSpPr>
        <p:grpSpPr bwMode="auto">
          <a:xfrm rot="21337360">
            <a:off x="6936790" y="2071198"/>
            <a:ext cx="1768476" cy="2362200"/>
            <a:chOff x="4176" y="2112"/>
            <a:chExt cx="1114" cy="1488"/>
          </a:xfrm>
        </p:grpSpPr>
        <p:sp>
          <p:nvSpPr>
            <p:cNvPr id="53" name="Text Box 57"/>
            <p:cNvSpPr txBox="1">
              <a:spLocks noChangeArrowheads="1"/>
            </p:cNvSpPr>
            <p:nvPr/>
          </p:nvSpPr>
          <p:spPr bwMode="auto">
            <a:xfrm rot="262640">
              <a:off x="5030" y="2112"/>
              <a:ext cx="260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2000" b="1" baseline="-25000" dirty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000" b="1" dirty="0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4176" y="2352"/>
              <a:ext cx="960" cy="1248"/>
            </a:xfrm>
            <a:custGeom>
              <a:avLst/>
              <a:gdLst/>
              <a:ahLst/>
              <a:cxnLst>
                <a:cxn ang="0">
                  <a:pos x="0" y="1248"/>
                </a:cxn>
                <a:cxn ang="0">
                  <a:pos x="288" y="1104"/>
                </a:cxn>
                <a:cxn ang="0">
                  <a:pos x="432" y="1008"/>
                </a:cxn>
                <a:cxn ang="0">
                  <a:pos x="624" y="816"/>
                </a:cxn>
                <a:cxn ang="0">
                  <a:pos x="768" y="528"/>
                </a:cxn>
                <a:cxn ang="0">
                  <a:pos x="864" y="288"/>
                </a:cxn>
                <a:cxn ang="0">
                  <a:pos x="960" y="0"/>
                </a:cxn>
              </a:cxnLst>
              <a:rect l="0" t="0" r="r" b="b"/>
              <a:pathLst>
                <a:path w="960" h="1248">
                  <a:moveTo>
                    <a:pt x="0" y="1248"/>
                  </a:moveTo>
                  <a:cubicBezTo>
                    <a:pt x="108" y="1196"/>
                    <a:pt x="216" y="1144"/>
                    <a:pt x="288" y="1104"/>
                  </a:cubicBezTo>
                  <a:cubicBezTo>
                    <a:pt x="360" y="1064"/>
                    <a:pt x="376" y="1056"/>
                    <a:pt x="432" y="1008"/>
                  </a:cubicBezTo>
                  <a:cubicBezTo>
                    <a:pt x="488" y="960"/>
                    <a:pt x="568" y="896"/>
                    <a:pt x="624" y="816"/>
                  </a:cubicBezTo>
                  <a:cubicBezTo>
                    <a:pt x="680" y="736"/>
                    <a:pt x="728" y="616"/>
                    <a:pt x="768" y="528"/>
                  </a:cubicBezTo>
                  <a:cubicBezTo>
                    <a:pt x="808" y="440"/>
                    <a:pt x="832" y="376"/>
                    <a:pt x="864" y="288"/>
                  </a:cubicBezTo>
                  <a:cubicBezTo>
                    <a:pt x="896" y="200"/>
                    <a:pt x="928" y="100"/>
                    <a:pt x="960" y="0"/>
                  </a:cubicBezTo>
                </a:path>
              </a:pathLst>
            </a:custGeom>
            <a:noFill/>
            <a:ln w="57150" cap="flat" cmpd="sng">
              <a:solidFill>
                <a:srgbClr val="8B7025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6" name="Line 64"/>
          <p:cNvSpPr>
            <a:spLocks noChangeShapeType="1"/>
          </p:cNvSpPr>
          <p:nvPr/>
        </p:nvSpPr>
        <p:spPr bwMode="auto">
          <a:xfrm>
            <a:off x="7801676" y="2784149"/>
            <a:ext cx="0" cy="191928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65"/>
          <p:cNvSpPr txBox="1">
            <a:spLocks noChangeArrowheads="1"/>
          </p:cNvSpPr>
          <p:nvPr/>
        </p:nvSpPr>
        <p:spPr bwMode="auto">
          <a:xfrm>
            <a:off x="7655626" y="4605710"/>
            <a:ext cx="428322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 Box 66"/>
          <p:cNvSpPr txBox="1">
            <a:spLocks noChangeArrowheads="1"/>
          </p:cNvSpPr>
          <p:nvPr/>
        </p:nvSpPr>
        <p:spPr bwMode="auto">
          <a:xfrm>
            <a:off x="5937697" y="2582981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Line 63"/>
          <p:cNvSpPr>
            <a:spLocks noChangeShapeType="1"/>
          </p:cNvSpPr>
          <p:nvPr/>
        </p:nvSpPr>
        <p:spPr bwMode="auto">
          <a:xfrm>
            <a:off x="6311459" y="2771068"/>
            <a:ext cx="147552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val 62"/>
          <p:cNvSpPr>
            <a:spLocks noChangeAspect="1" noChangeArrowheads="1"/>
          </p:cNvSpPr>
          <p:nvPr/>
        </p:nvSpPr>
        <p:spPr bwMode="auto">
          <a:xfrm flipH="1">
            <a:off x="7739764" y="2698043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Oval 52"/>
          <p:cNvSpPr>
            <a:spLocks noChangeAspect="1" noChangeArrowheads="1"/>
          </p:cNvSpPr>
          <p:nvPr/>
        </p:nvSpPr>
        <p:spPr bwMode="auto">
          <a:xfrm flipH="1">
            <a:off x="4851085" y="2660795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Content Placeholder 2"/>
          <p:cNvSpPr>
            <a:spLocks noGrp="1"/>
          </p:cNvSpPr>
          <p:nvPr>
            <p:ph idx="1"/>
          </p:nvPr>
        </p:nvSpPr>
        <p:spPr>
          <a:xfrm>
            <a:off x="54041" y="1216151"/>
            <a:ext cx="2890327" cy="4302009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After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increase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 market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supply, a new equilibrium is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established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at the original market price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19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1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and a larger rate </a:t>
            </a:r>
            <a:b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of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output (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Q</a:t>
            </a:r>
            <a:r>
              <a:rPr lang="en-US" sz="19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3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).</a:t>
            </a:r>
          </a:p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As market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price returns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to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19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1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, the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demand curve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facing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firm returns to its original level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long-run, </a:t>
            </a:r>
            <a:r>
              <a:rPr lang="en-US" sz="1900" i="1" u="sng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economic profits are driven </a:t>
            </a:r>
            <a:r>
              <a:rPr lang="en-US" sz="1900" i="1" u="sng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to </a:t>
            </a:r>
            <a:r>
              <a:rPr lang="en-US" sz="1900" i="1" u="sng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zero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long-run market supply curve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(here)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is horizontal (</a:t>
            </a:r>
            <a:r>
              <a:rPr lang="en-US" sz="1900" b="1" i="1" dirty="0" err="1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</a:t>
            </a:r>
            <a:r>
              <a:rPr lang="en-US" sz="1900" b="1" i="1" baseline="-25000" dirty="0" err="1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lr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).</a:t>
            </a:r>
          </a:p>
          <a:p>
            <a:pPr marL="169863" indent="-169863">
              <a:lnSpc>
                <a:spcPct val="90000"/>
              </a:lnSpc>
            </a:pPr>
            <a:endParaRPr lang="en-US" sz="1900" dirty="0" smtClean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marL="169863" indent="-169863">
              <a:lnSpc>
                <a:spcPct val="90000"/>
              </a:lnSpc>
            </a:pPr>
            <a:endParaRPr lang="en-US" sz="19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5" name="Text Box 94"/>
          <p:cNvSpPr txBox="1">
            <a:spLocks noChangeArrowheads="1"/>
          </p:cNvSpPr>
          <p:nvPr/>
        </p:nvSpPr>
        <p:spPr bwMode="auto">
          <a:xfrm>
            <a:off x="5887847" y="3169412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Line 131"/>
          <p:cNvSpPr>
            <a:spLocks noChangeShapeType="1"/>
          </p:cNvSpPr>
          <p:nvPr/>
        </p:nvSpPr>
        <p:spPr bwMode="auto">
          <a:xfrm>
            <a:off x="8136890" y="3350768"/>
            <a:ext cx="0" cy="129857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 Box 136"/>
          <p:cNvSpPr txBox="1">
            <a:spLocks noChangeArrowheads="1"/>
          </p:cNvSpPr>
          <p:nvPr/>
        </p:nvSpPr>
        <p:spPr bwMode="auto">
          <a:xfrm>
            <a:off x="7994015" y="4598543"/>
            <a:ext cx="428322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Line 152"/>
          <p:cNvSpPr>
            <a:spLocks noChangeShapeType="1"/>
          </p:cNvSpPr>
          <p:nvPr/>
        </p:nvSpPr>
        <p:spPr bwMode="auto">
          <a:xfrm flipV="1">
            <a:off x="6420803" y="2729230"/>
            <a:ext cx="0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lg"/>
            <a:tailEnd type="non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Line 159"/>
          <p:cNvSpPr>
            <a:spLocks noChangeShapeType="1"/>
          </p:cNvSpPr>
          <p:nvPr/>
        </p:nvSpPr>
        <p:spPr bwMode="auto">
          <a:xfrm>
            <a:off x="6282690" y="3380613"/>
            <a:ext cx="1804988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Oval 118"/>
          <p:cNvSpPr>
            <a:spLocks noChangeAspect="1" noChangeArrowheads="1"/>
          </p:cNvSpPr>
          <p:nvPr/>
        </p:nvSpPr>
        <p:spPr bwMode="auto">
          <a:xfrm flipH="1">
            <a:off x="7491943" y="3298317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 Box 93"/>
          <p:cNvSpPr txBox="1">
            <a:spLocks noChangeArrowheads="1"/>
          </p:cNvSpPr>
          <p:nvPr/>
        </p:nvSpPr>
        <p:spPr bwMode="auto">
          <a:xfrm>
            <a:off x="2995459" y="3207307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95"/>
          <p:cNvSpPr txBox="1">
            <a:spLocks noChangeArrowheads="1"/>
          </p:cNvSpPr>
          <p:nvPr/>
        </p:nvSpPr>
        <p:spPr bwMode="auto">
          <a:xfrm>
            <a:off x="4429543" y="4582400"/>
            <a:ext cx="377026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Line 116"/>
          <p:cNvSpPr>
            <a:spLocks noChangeShapeType="1"/>
          </p:cNvSpPr>
          <p:nvPr/>
        </p:nvSpPr>
        <p:spPr bwMode="auto">
          <a:xfrm>
            <a:off x="4668494" y="4501437"/>
            <a:ext cx="3857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lg"/>
            <a:tailEnd type="non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9" name="Group 157"/>
          <p:cNvGrpSpPr>
            <a:grpSpLocks/>
          </p:cNvGrpSpPr>
          <p:nvPr/>
        </p:nvGrpSpPr>
        <p:grpSpPr bwMode="auto">
          <a:xfrm>
            <a:off x="3383572" y="2794176"/>
            <a:ext cx="2351186" cy="777875"/>
            <a:chOff x="1340" y="2586"/>
            <a:chExt cx="1915" cy="490"/>
          </a:xfrm>
        </p:grpSpPr>
        <p:sp>
          <p:nvSpPr>
            <p:cNvPr id="100" name="Line 115"/>
            <p:cNvSpPr>
              <a:spLocks noChangeShapeType="1"/>
            </p:cNvSpPr>
            <p:nvPr/>
          </p:nvSpPr>
          <p:spPr bwMode="auto">
            <a:xfrm flipV="1">
              <a:off x="1416" y="2586"/>
              <a:ext cx="0" cy="3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1" name="Group 154"/>
            <p:cNvGrpSpPr>
              <a:grpSpLocks/>
            </p:cNvGrpSpPr>
            <p:nvPr/>
          </p:nvGrpSpPr>
          <p:grpSpPr bwMode="auto">
            <a:xfrm>
              <a:off x="1340" y="2824"/>
              <a:ext cx="1915" cy="252"/>
              <a:chOff x="1342" y="2826"/>
              <a:chExt cx="1915" cy="252"/>
            </a:xfrm>
          </p:grpSpPr>
          <p:sp>
            <p:nvSpPr>
              <p:cNvPr id="102" name="Line 155"/>
              <p:cNvSpPr>
                <a:spLocks noChangeShapeType="1"/>
              </p:cNvSpPr>
              <p:nvPr/>
            </p:nvSpPr>
            <p:spPr bwMode="auto">
              <a:xfrm>
                <a:off x="1342" y="2976"/>
                <a:ext cx="1728" cy="0"/>
              </a:xfrm>
              <a:prstGeom prst="line">
                <a:avLst/>
              </a:prstGeom>
              <a:noFill/>
              <a:ln w="50800">
                <a:solidFill>
                  <a:srgbClr val="C80000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" name="Text Box 156"/>
              <p:cNvSpPr txBox="1">
                <a:spLocks noChangeArrowheads="1"/>
              </p:cNvSpPr>
              <p:nvPr/>
            </p:nvSpPr>
            <p:spPr bwMode="auto">
              <a:xfrm>
                <a:off x="3006" y="2826"/>
                <a:ext cx="251" cy="252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2000" i="1" dirty="0">
                    <a:solidFill>
                      <a:srgbClr val="C8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kumimoji="0" lang="en-US" sz="2000" i="1" baseline="-25000" dirty="0">
                    <a:solidFill>
                      <a:srgbClr val="C8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</p:grpSp>
      <p:sp>
        <p:nvSpPr>
          <p:cNvPr id="68" name="Oval 117"/>
          <p:cNvSpPr>
            <a:spLocks noChangeAspect="1" noChangeArrowheads="1"/>
          </p:cNvSpPr>
          <p:nvPr/>
        </p:nvSpPr>
        <p:spPr bwMode="auto">
          <a:xfrm flipH="1">
            <a:off x="4548188" y="3318631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4" name="Group 137"/>
          <p:cNvGrpSpPr>
            <a:grpSpLocks/>
          </p:cNvGrpSpPr>
          <p:nvPr/>
        </p:nvGrpSpPr>
        <p:grpSpPr bwMode="auto">
          <a:xfrm>
            <a:off x="7613906" y="3111500"/>
            <a:ext cx="1425576" cy="400050"/>
            <a:chOff x="4560" y="2796"/>
            <a:chExt cx="898" cy="252"/>
          </a:xfrm>
        </p:grpSpPr>
        <p:sp>
          <p:nvSpPr>
            <p:cNvPr id="105" name="Line 134"/>
            <p:cNvSpPr>
              <a:spLocks noChangeShapeType="1"/>
            </p:cNvSpPr>
            <p:nvPr/>
          </p:nvSpPr>
          <p:spPr bwMode="auto">
            <a:xfrm>
              <a:off x="4560" y="2956"/>
              <a:ext cx="6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Text Box 135"/>
            <p:cNvSpPr txBox="1">
              <a:spLocks noChangeArrowheads="1"/>
            </p:cNvSpPr>
            <p:nvPr/>
          </p:nvSpPr>
          <p:spPr bwMode="auto">
            <a:xfrm>
              <a:off x="5174" y="2796"/>
              <a:ext cx="284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 err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2000" b="1" baseline="-25000" dirty="0" err="1">
                  <a:latin typeface="Times New Roman" pitchFamily="18" charset="0"/>
                  <a:cs typeface="Times New Roman" pitchFamily="18" charset="0"/>
                </a:rPr>
                <a:t>lr</a:t>
              </a:r>
              <a:endParaRPr kumimoji="0"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6" name="Oval 132"/>
          <p:cNvSpPr>
            <a:spLocks noChangeAspect="1" noChangeArrowheads="1"/>
          </p:cNvSpPr>
          <p:nvPr/>
        </p:nvSpPr>
        <p:spPr bwMode="auto">
          <a:xfrm flipH="1">
            <a:off x="8078153" y="3278950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9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5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5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50"/>
                            </p:stCondLst>
                            <p:childTnLst>
                              <p:par>
                                <p:cTn id="8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uiExpand="1" build="p"/>
      <p:bldP spid="65" grpId="0"/>
      <p:bldP spid="66" grpId="0" animBg="1"/>
      <p:bldP spid="87" grpId="0"/>
      <p:bldP spid="88" grpId="0" animBg="1"/>
      <p:bldP spid="89" grpId="0" animBg="1"/>
      <p:bldP spid="90" grpId="0"/>
      <p:bldP spid="97" grpId="0"/>
      <p:bldP spid="98" grpId="0" animBg="1"/>
      <p:bldP spid="8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3763" y="795529"/>
            <a:ext cx="8977930" cy="510772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3639"/>
            <a:ext cx="8904855" cy="680178"/>
          </a:xfrm>
        </p:spPr>
        <p:txBody>
          <a:bodyPr/>
          <a:lstStyle/>
          <a:p>
            <a:r>
              <a:rPr lang="en-US" sz="3600" dirty="0"/>
              <a:t>Adjusting to a Decline in Demand</a:t>
            </a:r>
          </a:p>
        </p:txBody>
      </p:sp>
      <p:sp>
        <p:nvSpPr>
          <p:cNvPr id="196" name="Content Placeholder 2"/>
          <p:cNvSpPr>
            <a:spLocks noGrp="1"/>
          </p:cNvSpPr>
          <p:nvPr>
            <p:ph idx="1"/>
          </p:nvPr>
        </p:nvSpPr>
        <p:spPr>
          <a:xfrm>
            <a:off x="54041" y="1077646"/>
            <a:ext cx="2890327" cy="1187837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If, instead, something causes </a:t>
            </a:r>
            <a:r>
              <a:rPr lang="en-US" sz="19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market demand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for toothpicks to decrease from </a:t>
            </a:r>
            <a:r>
              <a:rPr lang="en-US" sz="19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</a:t>
            </a:r>
            <a:r>
              <a:rPr lang="en-US" sz="1900" b="1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1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to </a:t>
            </a:r>
            <a:r>
              <a:rPr lang="en-US" sz="19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</a:t>
            </a:r>
            <a:r>
              <a:rPr lang="en-US" sz="1900" b="1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… </a:t>
            </a:r>
            <a:endParaRPr lang="en-US" sz="19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09" name="Straight Connector 308"/>
          <p:cNvCxnSpPr/>
          <p:nvPr/>
        </p:nvCxnSpPr>
        <p:spPr>
          <a:xfrm>
            <a:off x="2921065" y="999129"/>
            <a:ext cx="25221" cy="467916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121"/>
          <p:cNvGrpSpPr>
            <a:grpSpLocks noChangeAspect="1"/>
          </p:cNvGrpSpPr>
          <p:nvPr/>
        </p:nvGrpSpPr>
        <p:grpSpPr bwMode="auto">
          <a:xfrm>
            <a:off x="3368866" y="2104200"/>
            <a:ext cx="1628140" cy="2538412"/>
            <a:chOff x="480" y="2016"/>
            <a:chExt cx="2016" cy="1776"/>
          </a:xfrm>
        </p:grpSpPr>
        <p:sp>
          <p:nvSpPr>
            <p:cNvPr id="92" name="Line 122"/>
            <p:cNvSpPr>
              <a:spLocks noChangeAspect="1" noChangeShapeType="1"/>
            </p:cNvSpPr>
            <p:nvPr/>
          </p:nvSpPr>
          <p:spPr bwMode="auto">
            <a:xfrm>
              <a:off x="480" y="2016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Line 123"/>
            <p:cNvSpPr>
              <a:spLocks noChangeAspect="1" noChangeShapeType="1"/>
            </p:cNvSpPr>
            <p:nvPr/>
          </p:nvSpPr>
          <p:spPr bwMode="auto">
            <a:xfrm>
              <a:off x="480" y="3792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Text Box 124"/>
          <p:cNvSpPr txBox="1">
            <a:spLocks noChangeAspect="1" noChangeArrowheads="1"/>
          </p:cNvSpPr>
          <p:nvPr/>
        </p:nvSpPr>
        <p:spPr bwMode="auto">
          <a:xfrm>
            <a:off x="4975479" y="4477512"/>
            <a:ext cx="75533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95" name="Text Box 125"/>
          <p:cNvSpPr txBox="1">
            <a:spLocks noChangeAspect="1" noChangeArrowheads="1"/>
          </p:cNvSpPr>
          <p:nvPr/>
        </p:nvSpPr>
        <p:spPr bwMode="auto">
          <a:xfrm>
            <a:off x="2986278" y="1818450"/>
            <a:ext cx="6078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96" name="Text Box 78"/>
          <p:cNvSpPr txBox="1">
            <a:spLocks noChangeArrowheads="1"/>
          </p:cNvSpPr>
          <p:nvPr/>
        </p:nvSpPr>
        <p:spPr bwMode="auto">
          <a:xfrm>
            <a:off x="4010131" y="5065420"/>
            <a:ext cx="619080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Firm</a:t>
            </a:r>
          </a:p>
        </p:txBody>
      </p:sp>
      <p:grpSp>
        <p:nvGrpSpPr>
          <p:cNvPr id="107" name="Group 116"/>
          <p:cNvGrpSpPr>
            <a:grpSpLocks noChangeAspect="1"/>
          </p:cNvGrpSpPr>
          <p:nvPr/>
        </p:nvGrpSpPr>
        <p:grpSpPr bwMode="auto">
          <a:xfrm>
            <a:off x="6309212" y="2110550"/>
            <a:ext cx="1966956" cy="2538412"/>
            <a:chOff x="739" y="2016"/>
            <a:chExt cx="1757" cy="1776"/>
          </a:xfrm>
        </p:grpSpPr>
        <p:sp>
          <p:nvSpPr>
            <p:cNvPr id="108" name="Line 117"/>
            <p:cNvSpPr>
              <a:spLocks noChangeAspect="1" noChangeShapeType="1"/>
            </p:cNvSpPr>
            <p:nvPr/>
          </p:nvSpPr>
          <p:spPr bwMode="auto">
            <a:xfrm>
              <a:off x="741" y="2016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Line 118"/>
            <p:cNvSpPr>
              <a:spLocks noChangeAspect="1" noChangeShapeType="1"/>
            </p:cNvSpPr>
            <p:nvPr/>
          </p:nvSpPr>
          <p:spPr bwMode="auto">
            <a:xfrm>
              <a:off x="739" y="3792"/>
              <a:ext cx="17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0" name="Text Box 119"/>
          <p:cNvSpPr txBox="1">
            <a:spLocks noChangeAspect="1" noChangeArrowheads="1"/>
          </p:cNvSpPr>
          <p:nvPr/>
        </p:nvSpPr>
        <p:spPr bwMode="auto">
          <a:xfrm>
            <a:off x="8241157" y="4493006"/>
            <a:ext cx="75533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111" name="Text Box 120"/>
          <p:cNvSpPr txBox="1">
            <a:spLocks noChangeAspect="1" noChangeArrowheads="1"/>
          </p:cNvSpPr>
          <p:nvPr/>
        </p:nvSpPr>
        <p:spPr bwMode="auto">
          <a:xfrm>
            <a:off x="5922772" y="1850644"/>
            <a:ext cx="6078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112" name="Text Box 71"/>
          <p:cNvSpPr txBox="1">
            <a:spLocks noChangeArrowheads="1"/>
          </p:cNvSpPr>
          <p:nvPr/>
        </p:nvSpPr>
        <p:spPr bwMode="auto">
          <a:xfrm>
            <a:off x="6934155" y="5065420"/>
            <a:ext cx="801823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Market</a:t>
            </a:r>
          </a:p>
        </p:txBody>
      </p:sp>
      <p:sp>
        <p:nvSpPr>
          <p:cNvPr id="59" name="Text Box 62"/>
          <p:cNvSpPr txBox="1">
            <a:spLocks noChangeArrowheads="1"/>
          </p:cNvSpPr>
          <p:nvPr/>
        </p:nvSpPr>
        <p:spPr bwMode="auto">
          <a:xfrm>
            <a:off x="2987104" y="3212268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66"/>
          <p:cNvSpPr txBox="1">
            <a:spLocks noChangeArrowheads="1"/>
          </p:cNvSpPr>
          <p:nvPr/>
        </p:nvSpPr>
        <p:spPr bwMode="auto">
          <a:xfrm>
            <a:off x="4421188" y="4578217"/>
            <a:ext cx="377026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Freeform 106"/>
          <p:cNvSpPr>
            <a:spLocks/>
          </p:cNvSpPr>
          <p:nvPr/>
        </p:nvSpPr>
        <p:spPr bwMode="auto">
          <a:xfrm>
            <a:off x="3392424" y="2355018"/>
            <a:ext cx="1604582" cy="1887798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672" y="960"/>
              </a:cxn>
              <a:cxn ang="0">
                <a:pos x="1104" y="432"/>
              </a:cxn>
              <a:cxn ang="0">
                <a:pos x="1248" y="0"/>
              </a:cxn>
            </a:cxnLst>
            <a:rect l="0" t="0" r="r" b="b"/>
            <a:pathLst>
              <a:path w="1248" h="1200">
                <a:moveTo>
                  <a:pt x="0" y="1200"/>
                </a:moveTo>
                <a:cubicBezTo>
                  <a:pt x="244" y="1144"/>
                  <a:pt x="488" y="1088"/>
                  <a:pt x="672" y="960"/>
                </a:cubicBezTo>
                <a:cubicBezTo>
                  <a:pt x="856" y="832"/>
                  <a:pt x="1008" y="592"/>
                  <a:pt x="1104" y="432"/>
                </a:cubicBezTo>
                <a:cubicBezTo>
                  <a:pt x="1200" y="272"/>
                  <a:pt x="1224" y="136"/>
                  <a:pt x="1248" y="0"/>
                </a:cubicBezTo>
              </a:path>
            </a:pathLst>
          </a:custGeom>
          <a:noFill/>
          <a:ln w="50800" cap="flat" cmpd="sng">
            <a:solidFill>
              <a:srgbClr val="2D5AB3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107"/>
          <p:cNvSpPr txBox="1">
            <a:spLocks noChangeArrowheads="1"/>
          </p:cNvSpPr>
          <p:nvPr/>
        </p:nvSpPr>
        <p:spPr bwMode="auto">
          <a:xfrm>
            <a:off x="4750118" y="2036883"/>
            <a:ext cx="543739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endParaRPr kumimoji="0" lang="en-US" b="1" dirty="0">
              <a:solidFill>
                <a:srgbClr val="2D5A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109"/>
          <p:cNvSpPr txBox="1">
            <a:spLocks noChangeArrowheads="1"/>
          </p:cNvSpPr>
          <p:nvPr/>
        </p:nvSpPr>
        <p:spPr bwMode="auto">
          <a:xfrm>
            <a:off x="5337874" y="2166677"/>
            <a:ext cx="620747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ATC</a:t>
            </a:r>
            <a:endParaRPr kumimoji="0"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Freeform 110"/>
          <p:cNvSpPr>
            <a:spLocks noChangeAspect="1"/>
          </p:cNvSpPr>
          <p:nvPr/>
        </p:nvSpPr>
        <p:spPr bwMode="auto">
          <a:xfrm rot="177913">
            <a:off x="3512156" y="2455272"/>
            <a:ext cx="2037999" cy="938212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4" y="336"/>
              </a:cxn>
              <a:cxn ang="0">
                <a:pos x="384" y="528"/>
              </a:cxn>
              <a:cxn ang="0">
                <a:pos x="624" y="624"/>
              </a:cxn>
              <a:cxn ang="0">
                <a:pos x="960" y="672"/>
              </a:cxn>
              <a:cxn ang="0">
                <a:pos x="1440" y="624"/>
              </a:cxn>
              <a:cxn ang="0">
                <a:pos x="1824" y="336"/>
              </a:cxn>
              <a:cxn ang="0">
                <a:pos x="1968" y="0"/>
              </a:cxn>
            </a:cxnLst>
            <a:rect l="0" t="0" r="r" b="b"/>
            <a:pathLst>
              <a:path w="1968" h="680">
                <a:moveTo>
                  <a:pt x="0" y="96"/>
                </a:moveTo>
                <a:cubicBezTo>
                  <a:pt x="40" y="180"/>
                  <a:pt x="80" y="264"/>
                  <a:pt x="144" y="336"/>
                </a:cubicBezTo>
                <a:cubicBezTo>
                  <a:pt x="208" y="408"/>
                  <a:pt x="304" y="480"/>
                  <a:pt x="384" y="528"/>
                </a:cubicBezTo>
                <a:cubicBezTo>
                  <a:pt x="464" y="576"/>
                  <a:pt x="528" y="600"/>
                  <a:pt x="624" y="624"/>
                </a:cubicBezTo>
                <a:cubicBezTo>
                  <a:pt x="720" y="648"/>
                  <a:pt x="824" y="672"/>
                  <a:pt x="960" y="672"/>
                </a:cubicBezTo>
                <a:cubicBezTo>
                  <a:pt x="1096" y="672"/>
                  <a:pt x="1296" y="680"/>
                  <a:pt x="1440" y="624"/>
                </a:cubicBezTo>
                <a:cubicBezTo>
                  <a:pt x="1584" y="568"/>
                  <a:pt x="1736" y="440"/>
                  <a:pt x="1824" y="336"/>
                </a:cubicBezTo>
                <a:cubicBezTo>
                  <a:pt x="1912" y="232"/>
                  <a:pt x="1940" y="116"/>
                  <a:pt x="1968" y="0"/>
                </a:cubicBez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Line 114"/>
          <p:cNvSpPr>
            <a:spLocks noChangeShapeType="1"/>
          </p:cNvSpPr>
          <p:nvPr/>
        </p:nvSpPr>
        <p:spPr bwMode="auto">
          <a:xfrm>
            <a:off x="3383280" y="3409118"/>
            <a:ext cx="2066544" cy="0"/>
          </a:xfrm>
          <a:prstGeom prst="line">
            <a:avLst/>
          </a:prstGeom>
          <a:noFill/>
          <a:ln w="50800">
            <a:solidFill>
              <a:srgbClr val="C80000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115"/>
          <p:cNvSpPr txBox="1">
            <a:spLocks noChangeArrowheads="1"/>
          </p:cNvSpPr>
          <p:nvPr/>
        </p:nvSpPr>
        <p:spPr bwMode="auto">
          <a:xfrm>
            <a:off x="5433505" y="3172517"/>
            <a:ext cx="397866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2000" b="1" i="1" baseline="-25000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000" b="1" baseline="-25000" dirty="0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116"/>
          <p:cNvSpPr>
            <a:spLocks noChangeShapeType="1"/>
          </p:cNvSpPr>
          <p:nvPr/>
        </p:nvSpPr>
        <p:spPr bwMode="auto">
          <a:xfrm>
            <a:off x="4603751" y="3393243"/>
            <a:ext cx="0" cy="12827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Oval 117"/>
          <p:cNvSpPr>
            <a:spLocks noChangeAspect="1" noChangeArrowheads="1"/>
          </p:cNvSpPr>
          <p:nvPr/>
        </p:nvSpPr>
        <p:spPr bwMode="auto">
          <a:xfrm flipH="1">
            <a:off x="4548188" y="3318631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65"/>
          <p:cNvSpPr txBox="1">
            <a:spLocks noChangeArrowheads="1"/>
          </p:cNvSpPr>
          <p:nvPr/>
        </p:nvSpPr>
        <p:spPr bwMode="auto">
          <a:xfrm>
            <a:off x="5891806" y="3174873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Freeform 98"/>
          <p:cNvSpPr>
            <a:spLocks/>
          </p:cNvSpPr>
          <p:nvPr/>
        </p:nvSpPr>
        <p:spPr bwMode="auto">
          <a:xfrm>
            <a:off x="6950605" y="1974342"/>
            <a:ext cx="1371600" cy="2438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528"/>
              </a:cxn>
              <a:cxn ang="0">
                <a:pos x="576" y="1200"/>
              </a:cxn>
              <a:cxn ang="0">
                <a:pos x="864" y="1536"/>
              </a:cxn>
            </a:cxnLst>
            <a:rect l="0" t="0" r="r" b="b"/>
            <a:pathLst>
              <a:path w="864" h="1536">
                <a:moveTo>
                  <a:pt x="0" y="0"/>
                </a:moveTo>
                <a:cubicBezTo>
                  <a:pt x="48" y="164"/>
                  <a:pt x="96" y="328"/>
                  <a:pt x="192" y="528"/>
                </a:cubicBezTo>
                <a:cubicBezTo>
                  <a:pt x="288" y="728"/>
                  <a:pt x="464" y="1032"/>
                  <a:pt x="576" y="1200"/>
                </a:cubicBezTo>
                <a:cubicBezTo>
                  <a:pt x="688" y="1368"/>
                  <a:pt x="776" y="1452"/>
                  <a:pt x="864" y="1536"/>
                </a:cubicBezTo>
              </a:path>
            </a:pathLst>
          </a:custGeom>
          <a:noFill/>
          <a:ln w="50800" cap="flat" cmpd="sng">
            <a:solidFill>
              <a:srgbClr val="C80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99"/>
          <p:cNvSpPr txBox="1">
            <a:spLocks noChangeArrowheads="1"/>
          </p:cNvSpPr>
          <p:nvPr/>
        </p:nvSpPr>
        <p:spPr bwMode="auto">
          <a:xfrm>
            <a:off x="8276168" y="4168267"/>
            <a:ext cx="455574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2000" b="1" i="1" baseline="-25000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000" b="1" baseline="-25000" dirty="0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101"/>
          <p:cNvSpPr txBox="1">
            <a:spLocks noChangeArrowheads="1"/>
          </p:cNvSpPr>
          <p:nvPr/>
        </p:nvSpPr>
        <p:spPr bwMode="auto">
          <a:xfrm>
            <a:off x="7844939" y="1612011"/>
            <a:ext cx="412292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 smtClean="0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n-US" sz="2000" b="1" baseline="-25000" dirty="0" smtClean="0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000" b="1" dirty="0">
              <a:solidFill>
                <a:srgbClr val="8B702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Freeform 102"/>
          <p:cNvSpPr>
            <a:spLocks/>
          </p:cNvSpPr>
          <p:nvPr/>
        </p:nvSpPr>
        <p:spPr bwMode="auto">
          <a:xfrm>
            <a:off x="6382280" y="2001330"/>
            <a:ext cx="1628775" cy="2398712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624" y="1104"/>
              </a:cxn>
              <a:cxn ang="0">
                <a:pos x="1008" y="624"/>
              </a:cxn>
              <a:cxn ang="0">
                <a:pos x="1248" y="0"/>
              </a:cxn>
            </a:cxnLst>
            <a:rect l="0" t="0" r="r" b="b"/>
            <a:pathLst>
              <a:path w="1248" h="1392">
                <a:moveTo>
                  <a:pt x="0" y="1392"/>
                </a:moveTo>
                <a:cubicBezTo>
                  <a:pt x="228" y="1312"/>
                  <a:pt x="456" y="1232"/>
                  <a:pt x="624" y="1104"/>
                </a:cubicBezTo>
                <a:cubicBezTo>
                  <a:pt x="792" y="976"/>
                  <a:pt x="904" y="808"/>
                  <a:pt x="1008" y="624"/>
                </a:cubicBezTo>
                <a:cubicBezTo>
                  <a:pt x="1112" y="440"/>
                  <a:pt x="1180" y="220"/>
                  <a:pt x="1248" y="0"/>
                </a:cubicBezTo>
              </a:path>
            </a:pathLst>
          </a:custGeom>
          <a:noFill/>
          <a:ln w="50800" cap="flat" cmpd="sng">
            <a:solidFill>
              <a:srgbClr val="8B7025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Line 103"/>
          <p:cNvSpPr>
            <a:spLocks noChangeShapeType="1"/>
          </p:cNvSpPr>
          <p:nvPr/>
        </p:nvSpPr>
        <p:spPr bwMode="auto">
          <a:xfrm>
            <a:off x="6280680" y="3384042"/>
            <a:ext cx="12446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Line 104"/>
          <p:cNvSpPr>
            <a:spLocks noChangeShapeType="1"/>
          </p:cNvSpPr>
          <p:nvPr/>
        </p:nvSpPr>
        <p:spPr bwMode="auto">
          <a:xfrm>
            <a:off x="7550680" y="3384042"/>
            <a:ext cx="0" cy="12954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Oval 118"/>
          <p:cNvSpPr>
            <a:spLocks noChangeAspect="1" noChangeArrowheads="1"/>
          </p:cNvSpPr>
          <p:nvPr/>
        </p:nvSpPr>
        <p:spPr bwMode="auto">
          <a:xfrm flipH="1">
            <a:off x="7491943" y="3307461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121"/>
          <p:cNvSpPr txBox="1">
            <a:spLocks noChangeArrowheads="1"/>
          </p:cNvSpPr>
          <p:nvPr/>
        </p:nvSpPr>
        <p:spPr bwMode="auto">
          <a:xfrm>
            <a:off x="7358656" y="4608386"/>
            <a:ext cx="428322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7866" y="1833803"/>
            <a:ext cx="275806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                   market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price falls to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9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…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6214" y="2212375"/>
            <a:ext cx="2760890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                     shifting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firm’s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demand curve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downward, leading to a reduction in output to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9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 The firm is now making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losses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50993" y="3680638"/>
            <a:ext cx="2890327" cy="195975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Short-run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losses cause </a:t>
            </a:r>
            <a:r>
              <a:rPr lang="en-US" sz="1900" i="1" u="sng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some competitors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to </a:t>
            </a:r>
            <a:r>
              <a:rPr lang="en-US" sz="1900" i="1" u="sng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exit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the market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, and </a:t>
            </a:r>
            <a:r>
              <a:rPr lang="en-US" sz="1900" i="1" u="sng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others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to </a:t>
            </a:r>
            <a:r>
              <a:rPr lang="en-US" sz="1900" i="1" u="sng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reduce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the scale of their </a:t>
            </a:r>
            <a:r>
              <a:rPr lang="en-US" sz="1900" i="1" u="sng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operation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,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shifting the market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supply curve from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</a:t>
            </a:r>
            <a:r>
              <a:rPr lang="en-US" sz="19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1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to </a:t>
            </a:r>
            <a:r>
              <a:rPr lang="en-US" sz="19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</a:t>
            </a:r>
            <a:r>
              <a:rPr lang="en-US" sz="1900" b="1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sz="19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0" name="Line 51"/>
          <p:cNvSpPr>
            <a:spLocks noChangeShapeType="1"/>
          </p:cNvSpPr>
          <p:nvPr/>
        </p:nvSpPr>
        <p:spPr bwMode="auto">
          <a:xfrm>
            <a:off x="6347417" y="3890036"/>
            <a:ext cx="80327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54"/>
          <p:cNvSpPr txBox="1">
            <a:spLocks noChangeArrowheads="1"/>
          </p:cNvSpPr>
          <p:nvPr/>
        </p:nvSpPr>
        <p:spPr bwMode="auto">
          <a:xfrm>
            <a:off x="7004007" y="4609364"/>
            <a:ext cx="428322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55"/>
          <p:cNvSpPr txBox="1">
            <a:spLocks noChangeArrowheads="1"/>
          </p:cNvSpPr>
          <p:nvPr/>
        </p:nvSpPr>
        <p:spPr bwMode="auto">
          <a:xfrm>
            <a:off x="5882216" y="3680486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Line 56"/>
          <p:cNvSpPr>
            <a:spLocks noChangeShapeType="1"/>
          </p:cNvSpPr>
          <p:nvPr/>
        </p:nvSpPr>
        <p:spPr bwMode="auto">
          <a:xfrm>
            <a:off x="7223463" y="3953663"/>
            <a:ext cx="0" cy="66992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Group 77"/>
          <p:cNvGrpSpPr>
            <a:grpSpLocks/>
          </p:cNvGrpSpPr>
          <p:nvPr/>
        </p:nvGrpSpPr>
        <p:grpSpPr bwMode="auto">
          <a:xfrm rot="187221">
            <a:off x="6490038" y="2557679"/>
            <a:ext cx="1581150" cy="2003425"/>
            <a:chOff x="3804" y="2544"/>
            <a:chExt cx="996" cy="1262"/>
          </a:xfrm>
        </p:grpSpPr>
        <p:sp>
          <p:nvSpPr>
            <p:cNvPr id="45" name="Text Box 48"/>
            <p:cNvSpPr txBox="1">
              <a:spLocks noChangeArrowheads="1"/>
            </p:cNvSpPr>
            <p:nvPr/>
          </p:nvSpPr>
          <p:spPr bwMode="auto">
            <a:xfrm>
              <a:off x="4513" y="3554"/>
              <a:ext cx="287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sz="2000" b="1" i="1" baseline="-25000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6" name="Freeform 71"/>
            <p:cNvSpPr>
              <a:spLocks/>
            </p:cNvSpPr>
            <p:nvPr/>
          </p:nvSpPr>
          <p:spPr bwMode="auto">
            <a:xfrm>
              <a:off x="3804" y="2544"/>
              <a:ext cx="720" cy="1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384"/>
                </a:cxn>
                <a:cxn ang="0">
                  <a:pos x="384" y="720"/>
                </a:cxn>
                <a:cxn ang="0">
                  <a:pos x="576" y="960"/>
                </a:cxn>
                <a:cxn ang="0">
                  <a:pos x="720" y="1104"/>
                </a:cxn>
              </a:cxnLst>
              <a:rect l="0" t="0" r="r" b="b"/>
              <a:pathLst>
                <a:path w="720" h="1104">
                  <a:moveTo>
                    <a:pt x="0" y="0"/>
                  </a:moveTo>
                  <a:cubicBezTo>
                    <a:pt x="64" y="132"/>
                    <a:pt x="128" y="264"/>
                    <a:pt x="192" y="384"/>
                  </a:cubicBezTo>
                  <a:cubicBezTo>
                    <a:pt x="256" y="504"/>
                    <a:pt x="320" y="624"/>
                    <a:pt x="384" y="720"/>
                  </a:cubicBezTo>
                  <a:cubicBezTo>
                    <a:pt x="448" y="816"/>
                    <a:pt x="520" y="896"/>
                    <a:pt x="576" y="960"/>
                  </a:cubicBezTo>
                  <a:cubicBezTo>
                    <a:pt x="632" y="1024"/>
                    <a:pt x="676" y="1064"/>
                    <a:pt x="720" y="1104"/>
                  </a:cubicBezTo>
                </a:path>
              </a:pathLst>
            </a:custGeom>
            <a:noFill/>
            <a:ln w="57150" cap="flat" cmpd="sng">
              <a:solidFill>
                <a:srgbClr val="C8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Line 76"/>
            <p:cNvSpPr>
              <a:spLocks noChangeShapeType="1"/>
            </p:cNvSpPr>
            <p:nvPr/>
          </p:nvSpPr>
          <p:spPr bwMode="auto">
            <a:xfrm flipV="1">
              <a:off x="3893" y="2602"/>
              <a:ext cx="473" cy="3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8" name="Oval 60"/>
          <p:cNvSpPr>
            <a:spLocks noChangeAspect="1" noChangeArrowheads="1"/>
          </p:cNvSpPr>
          <p:nvPr/>
        </p:nvSpPr>
        <p:spPr bwMode="auto">
          <a:xfrm flipH="1">
            <a:off x="7156788" y="3800691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39"/>
          <p:cNvSpPr txBox="1">
            <a:spLocks noChangeArrowheads="1"/>
          </p:cNvSpPr>
          <p:nvPr/>
        </p:nvSpPr>
        <p:spPr bwMode="auto">
          <a:xfrm>
            <a:off x="2984480" y="3680486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0" name="Group 79"/>
          <p:cNvGrpSpPr>
            <a:grpSpLocks/>
          </p:cNvGrpSpPr>
          <p:nvPr/>
        </p:nvGrpSpPr>
        <p:grpSpPr bwMode="auto">
          <a:xfrm>
            <a:off x="3384912" y="3334411"/>
            <a:ext cx="2434770" cy="781050"/>
            <a:chOff x="1338" y="3006"/>
            <a:chExt cx="2037" cy="492"/>
          </a:xfrm>
        </p:grpSpPr>
        <p:sp>
          <p:nvSpPr>
            <p:cNvPr id="51" name="Line 40"/>
            <p:cNvSpPr>
              <a:spLocks noChangeShapeType="1"/>
            </p:cNvSpPr>
            <p:nvPr/>
          </p:nvSpPr>
          <p:spPr bwMode="auto">
            <a:xfrm>
              <a:off x="1338" y="3348"/>
              <a:ext cx="1728" cy="0"/>
            </a:xfrm>
            <a:prstGeom prst="line">
              <a:avLst/>
            </a:prstGeom>
            <a:noFill/>
            <a:ln w="50800">
              <a:solidFill>
                <a:srgbClr val="C80000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 Box 41"/>
            <p:cNvSpPr txBox="1">
              <a:spLocks noChangeArrowheads="1"/>
            </p:cNvSpPr>
            <p:nvPr/>
          </p:nvSpPr>
          <p:spPr bwMode="auto">
            <a:xfrm>
              <a:off x="3042" y="3246"/>
              <a:ext cx="333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sz="2000" b="1" i="1" baseline="-25000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000" b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Line 42"/>
            <p:cNvSpPr>
              <a:spLocks noChangeShapeType="1"/>
            </p:cNvSpPr>
            <p:nvPr/>
          </p:nvSpPr>
          <p:spPr bwMode="auto">
            <a:xfrm flipV="1">
              <a:off x="1416" y="3006"/>
              <a:ext cx="0" cy="29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4" name="Line 43"/>
          <p:cNvSpPr>
            <a:spLocks noChangeShapeType="1"/>
          </p:cNvSpPr>
          <p:nvPr/>
        </p:nvSpPr>
        <p:spPr bwMode="auto">
          <a:xfrm>
            <a:off x="4323314" y="4429786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lg"/>
            <a:tailEnd type="non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Line 44"/>
          <p:cNvSpPr>
            <a:spLocks noChangeShapeType="1"/>
          </p:cNvSpPr>
          <p:nvPr/>
        </p:nvSpPr>
        <p:spPr bwMode="auto">
          <a:xfrm>
            <a:off x="4236383" y="3978682"/>
            <a:ext cx="0" cy="65722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val 45"/>
          <p:cNvSpPr>
            <a:spLocks noChangeAspect="1" noChangeArrowheads="1"/>
          </p:cNvSpPr>
          <p:nvPr/>
        </p:nvSpPr>
        <p:spPr bwMode="auto">
          <a:xfrm flipH="1">
            <a:off x="4180820" y="3805898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46"/>
          <p:cNvSpPr txBox="1">
            <a:spLocks noChangeArrowheads="1"/>
          </p:cNvSpPr>
          <p:nvPr/>
        </p:nvSpPr>
        <p:spPr bwMode="auto">
          <a:xfrm>
            <a:off x="4084046" y="4588663"/>
            <a:ext cx="377026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391656" y="1493737"/>
            <a:ext cx="1650552" cy="2355887"/>
            <a:chOff x="6409944" y="1548601"/>
            <a:chExt cx="1650552" cy="2355887"/>
          </a:xfrm>
        </p:grpSpPr>
        <p:grpSp>
          <p:nvGrpSpPr>
            <p:cNvPr id="58" name="Group 78"/>
            <p:cNvGrpSpPr>
              <a:grpSpLocks/>
            </p:cNvGrpSpPr>
            <p:nvPr/>
          </p:nvGrpSpPr>
          <p:grpSpPr bwMode="auto">
            <a:xfrm>
              <a:off x="7331765" y="1548601"/>
              <a:ext cx="728731" cy="918727"/>
              <a:chOff x="4365" y="1661"/>
              <a:chExt cx="473" cy="586"/>
            </a:xfrm>
          </p:grpSpPr>
          <p:sp>
            <p:nvSpPr>
              <p:cNvPr id="78" name="Text Box 49"/>
              <p:cNvSpPr txBox="1">
                <a:spLocks noChangeArrowheads="1"/>
              </p:cNvSpPr>
              <p:nvPr/>
            </p:nvSpPr>
            <p:spPr bwMode="auto">
              <a:xfrm>
                <a:off x="4365" y="1661"/>
                <a:ext cx="260" cy="252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2000" b="1" i="1" dirty="0">
                    <a:solidFill>
                      <a:srgbClr val="8B7025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kumimoji="0" lang="en-US" sz="2000" b="1" baseline="-25000" dirty="0">
                    <a:solidFill>
                      <a:srgbClr val="8B7025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sz="2000" b="1" dirty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Line 75"/>
              <p:cNvSpPr>
                <a:spLocks noChangeShapeType="1"/>
              </p:cNvSpPr>
              <p:nvPr/>
            </p:nvSpPr>
            <p:spPr bwMode="auto">
              <a:xfrm>
                <a:off x="4464" y="2244"/>
                <a:ext cx="374" cy="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stealth" w="lg" len="lg"/>
                <a:tailEnd type="none" w="lg" len="lg"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" name="Freeform 7"/>
            <p:cNvSpPr/>
            <p:nvPr/>
          </p:nvSpPr>
          <p:spPr>
            <a:xfrm>
              <a:off x="6409944" y="1929384"/>
              <a:ext cx="1143000" cy="1975104"/>
            </a:xfrm>
            <a:custGeom>
              <a:avLst/>
              <a:gdLst>
                <a:gd name="connsiteX0" fmla="*/ 0 w 1143000"/>
                <a:gd name="connsiteY0" fmla="*/ 1975104 h 1975104"/>
                <a:gd name="connsiteX1" fmla="*/ 411480 w 1143000"/>
                <a:gd name="connsiteY1" fmla="*/ 1700784 h 1975104"/>
                <a:gd name="connsiteX2" fmla="*/ 850392 w 1143000"/>
                <a:gd name="connsiteY2" fmla="*/ 1124712 h 1975104"/>
                <a:gd name="connsiteX3" fmla="*/ 1060704 w 1143000"/>
                <a:gd name="connsiteY3" fmla="*/ 402336 h 1975104"/>
                <a:gd name="connsiteX4" fmla="*/ 1143000 w 1143000"/>
                <a:gd name="connsiteY4" fmla="*/ 0 h 1975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0" h="1975104">
                  <a:moveTo>
                    <a:pt x="0" y="1975104"/>
                  </a:moveTo>
                  <a:cubicBezTo>
                    <a:pt x="134874" y="1908810"/>
                    <a:pt x="269748" y="1842516"/>
                    <a:pt x="411480" y="1700784"/>
                  </a:cubicBezTo>
                  <a:cubicBezTo>
                    <a:pt x="553212" y="1559052"/>
                    <a:pt x="742188" y="1341120"/>
                    <a:pt x="850392" y="1124712"/>
                  </a:cubicBezTo>
                  <a:cubicBezTo>
                    <a:pt x="958596" y="908304"/>
                    <a:pt x="1011936" y="589788"/>
                    <a:pt x="1060704" y="402336"/>
                  </a:cubicBezTo>
                  <a:cubicBezTo>
                    <a:pt x="1109472" y="214884"/>
                    <a:pt x="1126236" y="107442"/>
                    <a:pt x="1143000" y="0"/>
                  </a:cubicBezTo>
                </a:path>
              </a:pathLst>
            </a:custGeom>
            <a:noFill/>
            <a:ln w="57150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03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build="p"/>
      <p:bldP spid="3" grpId="0"/>
      <p:bldP spid="4" grpId="0"/>
      <p:bldP spid="39" grpId="0" build="p"/>
      <p:bldP spid="40" grpId="0" animBg="1"/>
      <p:bldP spid="41" grpId="0"/>
      <p:bldP spid="42" grpId="0"/>
      <p:bldP spid="43" grpId="0" animBg="1"/>
      <p:bldP spid="48" grpId="0" animBg="1"/>
      <p:bldP spid="49" grpId="0"/>
      <p:bldP spid="54" grpId="0" animBg="1"/>
      <p:bldP spid="55" grpId="0" animBg="1"/>
      <p:bldP spid="56" grpId="0" animBg="1"/>
      <p:bldP spid="5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3763" y="795529"/>
            <a:ext cx="8977930" cy="510772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3639"/>
            <a:ext cx="8904855" cy="680178"/>
          </a:xfrm>
        </p:spPr>
        <p:txBody>
          <a:bodyPr/>
          <a:lstStyle/>
          <a:p>
            <a:r>
              <a:rPr lang="en-US" sz="3600" dirty="0"/>
              <a:t>Adjusting to a Decline in Demand</a:t>
            </a:r>
          </a:p>
        </p:txBody>
      </p:sp>
      <p:sp>
        <p:nvSpPr>
          <p:cNvPr id="196" name="Content Placeholder 2"/>
          <p:cNvSpPr>
            <a:spLocks noGrp="1"/>
          </p:cNvSpPr>
          <p:nvPr>
            <p:ph idx="1"/>
          </p:nvPr>
        </p:nvSpPr>
        <p:spPr>
          <a:xfrm>
            <a:off x="54041" y="1269669"/>
            <a:ext cx="2890327" cy="4157051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After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decrease in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market supply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, a new equilibrium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is established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at the original market price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19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1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and a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smaller </a:t>
            </a:r>
            <a:b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rate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of output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Q</a:t>
            </a:r>
            <a:r>
              <a:rPr lang="en-US" sz="19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3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As market price returns </a:t>
            </a:r>
            <a:b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to </a:t>
            </a:r>
            <a:r>
              <a:rPr lang="en-US" sz="19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1900" b="1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1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, the </a:t>
            </a:r>
            <a:r>
              <a:rPr lang="en-US" sz="19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firm’s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9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demand curve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returns to its original level.</a:t>
            </a:r>
          </a:p>
          <a:p>
            <a:pPr marL="169863" indent="-169863">
              <a:lnSpc>
                <a:spcPct val="90000"/>
              </a:lnSpc>
            </a:pPr>
            <a:r>
              <a:rPr lang="en-US" sz="1900" i="1" u="sng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In </a:t>
            </a:r>
            <a:r>
              <a:rPr lang="en-US" sz="1900" i="1" u="sng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the long-run, economic profit returns to zero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Note 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that </a:t>
            </a:r>
            <a:r>
              <a:rPr lang="en-US" sz="19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(here) the </a:t>
            </a:r>
            <a:br>
              <a:rPr lang="en-US" sz="19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1900" b="1" i="1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long-run </a:t>
            </a:r>
            <a:r>
              <a:rPr lang="en-US" sz="1900" b="1" i="1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market supply curve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 is flat </a:t>
            </a:r>
            <a:r>
              <a:rPr lang="en-US" sz="1900" b="1" i="1" dirty="0" err="1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S</a:t>
            </a:r>
            <a:r>
              <a:rPr lang="en-US" sz="1900" b="1" i="1" baseline="-25000" dirty="0" err="1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lr</a:t>
            </a:r>
            <a:r>
              <a:rPr lang="en-US" sz="19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marL="169863" indent="-169863">
              <a:lnSpc>
                <a:spcPct val="90000"/>
              </a:lnSpc>
            </a:pPr>
            <a:endParaRPr lang="en-US" sz="19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09" name="Straight Connector 308"/>
          <p:cNvCxnSpPr/>
          <p:nvPr/>
        </p:nvCxnSpPr>
        <p:spPr>
          <a:xfrm>
            <a:off x="2921065" y="999129"/>
            <a:ext cx="25221" cy="467916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121"/>
          <p:cNvGrpSpPr>
            <a:grpSpLocks noChangeAspect="1"/>
          </p:cNvGrpSpPr>
          <p:nvPr/>
        </p:nvGrpSpPr>
        <p:grpSpPr bwMode="auto">
          <a:xfrm>
            <a:off x="3368866" y="2104200"/>
            <a:ext cx="1628140" cy="2538412"/>
            <a:chOff x="480" y="2016"/>
            <a:chExt cx="2016" cy="1776"/>
          </a:xfrm>
        </p:grpSpPr>
        <p:sp>
          <p:nvSpPr>
            <p:cNvPr id="92" name="Line 122"/>
            <p:cNvSpPr>
              <a:spLocks noChangeAspect="1" noChangeShapeType="1"/>
            </p:cNvSpPr>
            <p:nvPr/>
          </p:nvSpPr>
          <p:spPr bwMode="auto">
            <a:xfrm>
              <a:off x="480" y="2016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Line 123"/>
            <p:cNvSpPr>
              <a:spLocks noChangeAspect="1" noChangeShapeType="1"/>
            </p:cNvSpPr>
            <p:nvPr/>
          </p:nvSpPr>
          <p:spPr bwMode="auto">
            <a:xfrm>
              <a:off x="480" y="3792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Text Box 124"/>
          <p:cNvSpPr txBox="1">
            <a:spLocks noChangeAspect="1" noChangeArrowheads="1"/>
          </p:cNvSpPr>
          <p:nvPr/>
        </p:nvSpPr>
        <p:spPr bwMode="auto">
          <a:xfrm>
            <a:off x="4975479" y="4477512"/>
            <a:ext cx="75533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95" name="Text Box 125"/>
          <p:cNvSpPr txBox="1">
            <a:spLocks noChangeAspect="1" noChangeArrowheads="1"/>
          </p:cNvSpPr>
          <p:nvPr/>
        </p:nvSpPr>
        <p:spPr bwMode="auto">
          <a:xfrm>
            <a:off x="2986278" y="1818450"/>
            <a:ext cx="6078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96" name="Text Box 78"/>
          <p:cNvSpPr txBox="1">
            <a:spLocks noChangeArrowheads="1"/>
          </p:cNvSpPr>
          <p:nvPr/>
        </p:nvSpPr>
        <p:spPr bwMode="auto">
          <a:xfrm>
            <a:off x="4010131" y="5065420"/>
            <a:ext cx="619080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Firm</a:t>
            </a:r>
          </a:p>
        </p:txBody>
      </p:sp>
      <p:grpSp>
        <p:nvGrpSpPr>
          <p:cNvPr id="107" name="Group 116"/>
          <p:cNvGrpSpPr>
            <a:grpSpLocks noChangeAspect="1"/>
          </p:cNvGrpSpPr>
          <p:nvPr/>
        </p:nvGrpSpPr>
        <p:grpSpPr bwMode="auto">
          <a:xfrm>
            <a:off x="6309212" y="2110550"/>
            <a:ext cx="1966956" cy="2538412"/>
            <a:chOff x="739" y="2016"/>
            <a:chExt cx="1757" cy="1776"/>
          </a:xfrm>
        </p:grpSpPr>
        <p:sp>
          <p:nvSpPr>
            <p:cNvPr id="108" name="Line 117"/>
            <p:cNvSpPr>
              <a:spLocks noChangeAspect="1" noChangeShapeType="1"/>
            </p:cNvSpPr>
            <p:nvPr/>
          </p:nvSpPr>
          <p:spPr bwMode="auto">
            <a:xfrm>
              <a:off x="741" y="2016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Line 118"/>
            <p:cNvSpPr>
              <a:spLocks noChangeAspect="1" noChangeShapeType="1"/>
            </p:cNvSpPr>
            <p:nvPr/>
          </p:nvSpPr>
          <p:spPr bwMode="auto">
            <a:xfrm>
              <a:off x="739" y="3792"/>
              <a:ext cx="17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0" name="Text Box 119"/>
          <p:cNvSpPr txBox="1">
            <a:spLocks noChangeAspect="1" noChangeArrowheads="1"/>
          </p:cNvSpPr>
          <p:nvPr/>
        </p:nvSpPr>
        <p:spPr bwMode="auto">
          <a:xfrm>
            <a:off x="8241157" y="4493006"/>
            <a:ext cx="75533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111" name="Text Box 120"/>
          <p:cNvSpPr txBox="1">
            <a:spLocks noChangeAspect="1" noChangeArrowheads="1"/>
          </p:cNvSpPr>
          <p:nvPr/>
        </p:nvSpPr>
        <p:spPr bwMode="auto">
          <a:xfrm>
            <a:off x="5922772" y="1850644"/>
            <a:ext cx="6078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112" name="Text Box 71"/>
          <p:cNvSpPr txBox="1">
            <a:spLocks noChangeArrowheads="1"/>
          </p:cNvSpPr>
          <p:nvPr/>
        </p:nvSpPr>
        <p:spPr bwMode="auto">
          <a:xfrm>
            <a:off x="6934155" y="5065420"/>
            <a:ext cx="801823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Market</a:t>
            </a:r>
          </a:p>
        </p:txBody>
      </p:sp>
      <p:sp>
        <p:nvSpPr>
          <p:cNvPr id="59" name="Text Box 62"/>
          <p:cNvSpPr txBox="1">
            <a:spLocks noChangeArrowheads="1"/>
          </p:cNvSpPr>
          <p:nvPr/>
        </p:nvSpPr>
        <p:spPr bwMode="auto">
          <a:xfrm>
            <a:off x="2987104" y="3212268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66"/>
          <p:cNvSpPr txBox="1">
            <a:spLocks noChangeArrowheads="1"/>
          </p:cNvSpPr>
          <p:nvPr/>
        </p:nvSpPr>
        <p:spPr bwMode="auto">
          <a:xfrm>
            <a:off x="4421188" y="4578217"/>
            <a:ext cx="377026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Freeform 106"/>
          <p:cNvSpPr>
            <a:spLocks/>
          </p:cNvSpPr>
          <p:nvPr/>
        </p:nvSpPr>
        <p:spPr bwMode="auto">
          <a:xfrm>
            <a:off x="3392424" y="2355018"/>
            <a:ext cx="1604582" cy="1887798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672" y="960"/>
              </a:cxn>
              <a:cxn ang="0">
                <a:pos x="1104" y="432"/>
              </a:cxn>
              <a:cxn ang="0">
                <a:pos x="1248" y="0"/>
              </a:cxn>
            </a:cxnLst>
            <a:rect l="0" t="0" r="r" b="b"/>
            <a:pathLst>
              <a:path w="1248" h="1200">
                <a:moveTo>
                  <a:pt x="0" y="1200"/>
                </a:moveTo>
                <a:cubicBezTo>
                  <a:pt x="244" y="1144"/>
                  <a:pt x="488" y="1088"/>
                  <a:pt x="672" y="960"/>
                </a:cubicBezTo>
                <a:cubicBezTo>
                  <a:pt x="856" y="832"/>
                  <a:pt x="1008" y="592"/>
                  <a:pt x="1104" y="432"/>
                </a:cubicBezTo>
                <a:cubicBezTo>
                  <a:pt x="1200" y="272"/>
                  <a:pt x="1224" y="136"/>
                  <a:pt x="1248" y="0"/>
                </a:cubicBezTo>
              </a:path>
            </a:pathLst>
          </a:custGeom>
          <a:noFill/>
          <a:ln w="50800" cap="flat" cmpd="sng">
            <a:solidFill>
              <a:srgbClr val="2D5AB3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107"/>
          <p:cNvSpPr txBox="1">
            <a:spLocks noChangeArrowheads="1"/>
          </p:cNvSpPr>
          <p:nvPr/>
        </p:nvSpPr>
        <p:spPr bwMode="auto">
          <a:xfrm>
            <a:off x="4750118" y="2036883"/>
            <a:ext cx="543739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endParaRPr kumimoji="0" lang="en-US" b="1" dirty="0">
              <a:solidFill>
                <a:srgbClr val="2D5A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109"/>
          <p:cNvSpPr txBox="1">
            <a:spLocks noChangeArrowheads="1"/>
          </p:cNvSpPr>
          <p:nvPr/>
        </p:nvSpPr>
        <p:spPr bwMode="auto">
          <a:xfrm>
            <a:off x="5337874" y="2166677"/>
            <a:ext cx="620747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ATC</a:t>
            </a:r>
            <a:endParaRPr kumimoji="0"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Freeform 110"/>
          <p:cNvSpPr>
            <a:spLocks noChangeAspect="1"/>
          </p:cNvSpPr>
          <p:nvPr/>
        </p:nvSpPr>
        <p:spPr bwMode="auto">
          <a:xfrm rot="177913">
            <a:off x="3512156" y="2455272"/>
            <a:ext cx="2037999" cy="938212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4" y="336"/>
              </a:cxn>
              <a:cxn ang="0">
                <a:pos x="384" y="528"/>
              </a:cxn>
              <a:cxn ang="0">
                <a:pos x="624" y="624"/>
              </a:cxn>
              <a:cxn ang="0">
                <a:pos x="960" y="672"/>
              </a:cxn>
              <a:cxn ang="0">
                <a:pos x="1440" y="624"/>
              </a:cxn>
              <a:cxn ang="0">
                <a:pos x="1824" y="336"/>
              </a:cxn>
              <a:cxn ang="0">
                <a:pos x="1968" y="0"/>
              </a:cxn>
            </a:cxnLst>
            <a:rect l="0" t="0" r="r" b="b"/>
            <a:pathLst>
              <a:path w="1968" h="680">
                <a:moveTo>
                  <a:pt x="0" y="96"/>
                </a:moveTo>
                <a:cubicBezTo>
                  <a:pt x="40" y="180"/>
                  <a:pt x="80" y="264"/>
                  <a:pt x="144" y="336"/>
                </a:cubicBezTo>
                <a:cubicBezTo>
                  <a:pt x="208" y="408"/>
                  <a:pt x="304" y="480"/>
                  <a:pt x="384" y="528"/>
                </a:cubicBezTo>
                <a:cubicBezTo>
                  <a:pt x="464" y="576"/>
                  <a:pt x="528" y="600"/>
                  <a:pt x="624" y="624"/>
                </a:cubicBezTo>
                <a:cubicBezTo>
                  <a:pt x="720" y="648"/>
                  <a:pt x="824" y="672"/>
                  <a:pt x="960" y="672"/>
                </a:cubicBezTo>
                <a:cubicBezTo>
                  <a:pt x="1096" y="672"/>
                  <a:pt x="1296" y="680"/>
                  <a:pt x="1440" y="624"/>
                </a:cubicBezTo>
                <a:cubicBezTo>
                  <a:pt x="1584" y="568"/>
                  <a:pt x="1736" y="440"/>
                  <a:pt x="1824" y="336"/>
                </a:cubicBezTo>
                <a:cubicBezTo>
                  <a:pt x="1912" y="232"/>
                  <a:pt x="1940" y="116"/>
                  <a:pt x="1968" y="0"/>
                </a:cubicBez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Line 114"/>
          <p:cNvSpPr>
            <a:spLocks noChangeShapeType="1"/>
          </p:cNvSpPr>
          <p:nvPr/>
        </p:nvSpPr>
        <p:spPr bwMode="auto">
          <a:xfrm>
            <a:off x="3383280" y="3409118"/>
            <a:ext cx="2066544" cy="0"/>
          </a:xfrm>
          <a:prstGeom prst="line">
            <a:avLst/>
          </a:prstGeom>
          <a:noFill/>
          <a:ln w="50800">
            <a:solidFill>
              <a:srgbClr val="C80000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115"/>
          <p:cNvSpPr txBox="1">
            <a:spLocks noChangeArrowheads="1"/>
          </p:cNvSpPr>
          <p:nvPr/>
        </p:nvSpPr>
        <p:spPr bwMode="auto">
          <a:xfrm>
            <a:off x="5433505" y="3172517"/>
            <a:ext cx="397866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2000" b="1" i="1" baseline="-25000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000" b="1" baseline="-25000" dirty="0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116"/>
          <p:cNvSpPr>
            <a:spLocks noChangeShapeType="1"/>
          </p:cNvSpPr>
          <p:nvPr/>
        </p:nvSpPr>
        <p:spPr bwMode="auto">
          <a:xfrm>
            <a:off x="4603751" y="3393243"/>
            <a:ext cx="0" cy="12827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65"/>
          <p:cNvSpPr txBox="1">
            <a:spLocks noChangeArrowheads="1"/>
          </p:cNvSpPr>
          <p:nvPr/>
        </p:nvSpPr>
        <p:spPr bwMode="auto">
          <a:xfrm>
            <a:off x="5891806" y="3174873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Freeform 98"/>
          <p:cNvSpPr>
            <a:spLocks/>
          </p:cNvSpPr>
          <p:nvPr/>
        </p:nvSpPr>
        <p:spPr bwMode="auto">
          <a:xfrm>
            <a:off x="6950605" y="1974342"/>
            <a:ext cx="1371600" cy="2438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528"/>
              </a:cxn>
              <a:cxn ang="0">
                <a:pos x="576" y="1200"/>
              </a:cxn>
              <a:cxn ang="0">
                <a:pos x="864" y="1536"/>
              </a:cxn>
            </a:cxnLst>
            <a:rect l="0" t="0" r="r" b="b"/>
            <a:pathLst>
              <a:path w="864" h="1536">
                <a:moveTo>
                  <a:pt x="0" y="0"/>
                </a:moveTo>
                <a:cubicBezTo>
                  <a:pt x="48" y="164"/>
                  <a:pt x="96" y="328"/>
                  <a:pt x="192" y="528"/>
                </a:cubicBezTo>
                <a:cubicBezTo>
                  <a:pt x="288" y="728"/>
                  <a:pt x="464" y="1032"/>
                  <a:pt x="576" y="1200"/>
                </a:cubicBezTo>
                <a:cubicBezTo>
                  <a:pt x="688" y="1368"/>
                  <a:pt x="776" y="1452"/>
                  <a:pt x="864" y="1536"/>
                </a:cubicBezTo>
              </a:path>
            </a:pathLst>
          </a:custGeom>
          <a:noFill/>
          <a:ln w="50800" cap="flat" cmpd="sng">
            <a:solidFill>
              <a:srgbClr val="C80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99"/>
          <p:cNvSpPr txBox="1">
            <a:spLocks noChangeArrowheads="1"/>
          </p:cNvSpPr>
          <p:nvPr/>
        </p:nvSpPr>
        <p:spPr bwMode="auto">
          <a:xfrm>
            <a:off x="8276168" y="4168267"/>
            <a:ext cx="455574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2000" b="1" i="1" baseline="-25000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000" b="1" baseline="-25000" dirty="0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101"/>
          <p:cNvSpPr txBox="1">
            <a:spLocks noChangeArrowheads="1"/>
          </p:cNvSpPr>
          <p:nvPr/>
        </p:nvSpPr>
        <p:spPr bwMode="auto">
          <a:xfrm>
            <a:off x="7844939" y="1612011"/>
            <a:ext cx="412292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 smtClean="0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n-US" sz="2000" b="1" baseline="-25000" dirty="0" smtClean="0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000" b="1" dirty="0">
              <a:solidFill>
                <a:srgbClr val="8B702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Freeform 102"/>
          <p:cNvSpPr>
            <a:spLocks/>
          </p:cNvSpPr>
          <p:nvPr/>
        </p:nvSpPr>
        <p:spPr bwMode="auto">
          <a:xfrm>
            <a:off x="6382280" y="2001330"/>
            <a:ext cx="1628775" cy="2398712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624" y="1104"/>
              </a:cxn>
              <a:cxn ang="0">
                <a:pos x="1008" y="624"/>
              </a:cxn>
              <a:cxn ang="0">
                <a:pos x="1248" y="0"/>
              </a:cxn>
            </a:cxnLst>
            <a:rect l="0" t="0" r="r" b="b"/>
            <a:pathLst>
              <a:path w="1248" h="1392">
                <a:moveTo>
                  <a:pt x="0" y="1392"/>
                </a:moveTo>
                <a:cubicBezTo>
                  <a:pt x="228" y="1312"/>
                  <a:pt x="456" y="1232"/>
                  <a:pt x="624" y="1104"/>
                </a:cubicBezTo>
                <a:cubicBezTo>
                  <a:pt x="792" y="976"/>
                  <a:pt x="904" y="808"/>
                  <a:pt x="1008" y="624"/>
                </a:cubicBezTo>
                <a:cubicBezTo>
                  <a:pt x="1112" y="440"/>
                  <a:pt x="1180" y="220"/>
                  <a:pt x="1248" y="0"/>
                </a:cubicBezTo>
              </a:path>
            </a:pathLst>
          </a:custGeom>
          <a:noFill/>
          <a:ln w="50800" cap="flat" cmpd="sng">
            <a:solidFill>
              <a:srgbClr val="8B7025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Line 103"/>
          <p:cNvSpPr>
            <a:spLocks noChangeShapeType="1"/>
          </p:cNvSpPr>
          <p:nvPr/>
        </p:nvSpPr>
        <p:spPr bwMode="auto">
          <a:xfrm>
            <a:off x="6280680" y="3384042"/>
            <a:ext cx="12446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Line 104"/>
          <p:cNvSpPr>
            <a:spLocks noChangeShapeType="1"/>
          </p:cNvSpPr>
          <p:nvPr/>
        </p:nvSpPr>
        <p:spPr bwMode="auto">
          <a:xfrm>
            <a:off x="7550680" y="3384042"/>
            <a:ext cx="0" cy="12954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121"/>
          <p:cNvSpPr txBox="1">
            <a:spLocks noChangeArrowheads="1"/>
          </p:cNvSpPr>
          <p:nvPr/>
        </p:nvSpPr>
        <p:spPr bwMode="auto">
          <a:xfrm>
            <a:off x="7358656" y="4608386"/>
            <a:ext cx="428322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51"/>
          <p:cNvSpPr>
            <a:spLocks noChangeShapeType="1"/>
          </p:cNvSpPr>
          <p:nvPr/>
        </p:nvSpPr>
        <p:spPr bwMode="auto">
          <a:xfrm>
            <a:off x="6347417" y="3890036"/>
            <a:ext cx="80327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54"/>
          <p:cNvSpPr txBox="1">
            <a:spLocks noChangeArrowheads="1"/>
          </p:cNvSpPr>
          <p:nvPr/>
        </p:nvSpPr>
        <p:spPr bwMode="auto">
          <a:xfrm>
            <a:off x="7004007" y="4609364"/>
            <a:ext cx="428322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55"/>
          <p:cNvSpPr txBox="1">
            <a:spLocks noChangeArrowheads="1"/>
          </p:cNvSpPr>
          <p:nvPr/>
        </p:nvSpPr>
        <p:spPr bwMode="auto">
          <a:xfrm>
            <a:off x="5882216" y="3680486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Line 56"/>
          <p:cNvSpPr>
            <a:spLocks noChangeShapeType="1"/>
          </p:cNvSpPr>
          <p:nvPr/>
        </p:nvSpPr>
        <p:spPr bwMode="auto">
          <a:xfrm>
            <a:off x="7223463" y="3953663"/>
            <a:ext cx="0" cy="66992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Group 77"/>
          <p:cNvGrpSpPr>
            <a:grpSpLocks/>
          </p:cNvGrpSpPr>
          <p:nvPr/>
        </p:nvGrpSpPr>
        <p:grpSpPr bwMode="auto">
          <a:xfrm rot="187221">
            <a:off x="6490038" y="2557679"/>
            <a:ext cx="1581150" cy="2003425"/>
            <a:chOff x="3804" y="2544"/>
            <a:chExt cx="996" cy="1262"/>
          </a:xfrm>
        </p:grpSpPr>
        <p:sp>
          <p:nvSpPr>
            <p:cNvPr id="45" name="Text Box 48"/>
            <p:cNvSpPr txBox="1">
              <a:spLocks noChangeArrowheads="1"/>
            </p:cNvSpPr>
            <p:nvPr/>
          </p:nvSpPr>
          <p:spPr bwMode="auto">
            <a:xfrm>
              <a:off x="4513" y="3554"/>
              <a:ext cx="287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sz="2000" b="1" i="1" baseline="-25000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6" name="Freeform 71"/>
            <p:cNvSpPr>
              <a:spLocks/>
            </p:cNvSpPr>
            <p:nvPr/>
          </p:nvSpPr>
          <p:spPr bwMode="auto">
            <a:xfrm>
              <a:off x="3804" y="2544"/>
              <a:ext cx="720" cy="1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384"/>
                </a:cxn>
                <a:cxn ang="0">
                  <a:pos x="384" y="720"/>
                </a:cxn>
                <a:cxn ang="0">
                  <a:pos x="576" y="960"/>
                </a:cxn>
                <a:cxn ang="0">
                  <a:pos x="720" y="1104"/>
                </a:cxn>
              </a:cxnLst>
              <a:rect l="0" t="0" r="r" b="b"/>
              <a:pathLst>
                <a:path w="720" h="1104">
                  <a:moveTo>
                    <a:pt x="0" y="0"/>
                  </a:moveTo>
                  <a:cubicBezTo>
                    <a:pt x="64" y="132"/>
                    <a:pt x="128" y="264"/>
                    <a:pt x="192" y="384"/>
                  </a:cubicBezTo>
                  <a:cubicBezTo>
                    <a:pt x="256" y="504"/>
                    <a:pt x="320" y="624"/>
                    <a:pt x="384" y="720"/>
                  </a:cubicBezTo>
                  <a:cubicBezTo>
                    <a:pt x="448" y="816"/>
                    <a:pt x="520" y="896"/>
                    <a:pt x="576" y="960"/>
                  </a:cubicBezTo>
                  <a:cubicBezTo>
                    <a:pt x="632" y="1024"/>
                    <a:pt x="676" y="1064"/>
                    <a:pt x="720" y="1104"/>
                  </a:cubicBezTo>
                </a:path>
              </a:pathLst>
            </a:custGeom>
            <a:noFill/>
            <a:ln w="57150" cap="flat" cmpd="sng">
              <a:solidFill>
                <a:srgbClr val="C8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8" name="Oval 60"/>
          <p:cNvSpPr>
            <a:spLocks noChangeAspect="1" noChangeArrowheads="1"/>
          </p:cNvSpPr>
          <p:nvPr/>
        </p:nvSpPr>
        <p:spPr bwMode="auto">
          <a:xfrm flipH="1">
            <a:off x="7156788" y="3800691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39"/>
          <p:cNvSpPr txBox="1">
            <a:spLocks noChangeArrowheads="1"/>
          </p:cNvSpPr>
          <p:nvPr/>
        </p:nvSpPr>
        <p:spPr bwMode="auto">
          <a:xfrm>
            <a:off x="2984480" y="3680486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0" name="Group 79"/>
          <p:cNvGrpSpPr>
            <a:grpSpLocks/>
          </p:cNvGrpSpPr>
          <p:nvPr/>
        </p:nvGrpSpPr>
        <p:grpSpPr bwMode="auto">
          <a:xfrm>
            <a:off x="3384912" y="3715411"/>
            <a:ext cx="2434770" cy="400050"/>
            <a:chOff x="1338" y="3246"/>
            <a:chExt cx="2037" cy="252"/>
          </a:xfrm>
        </p:grpSpPr>
        <p:sp>
          <p:nvSpPr>
            <p:cNvPr id="51" name="Line 40"/>
            <p:cNvSpPr>
              <a:spLocks noChangeShapeType="1"/>
            </p:cNvSpPr>
            <p:nvPr/>
          </p:nvSpPr>
          <p:spPr bwMode="auto">
            <a:xfrm>
              <a:off x="1338" y="3348"/>
              <a:ext cx="1728" cy="0"/>
            </a:xfrm>
            <a:prstGeom prst="line">
              <a:avLst/>
            </a:prstGeom>
            <a:noFill/>
            <a:ln w="50800">
              <a:solidFill>
                <a:srgbClr val="C80000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 Box 41"/>
            <p:cNvSpPr txBox="1">
              <a:spLocks noChangeArrowheads="1"/>
            </p:cNvSpPr>
            <p:nvPr/>
          </p:nvSpPr>
          <p:spPr bwMode="auto">
            <a:xfrm>
              <a:off x="3042" y="3246"/>
              <a:ext cx="333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sz="2000" b="1" i="1" baseline="-25000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000" b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5" name="Line 44"/>
          <p:cNvSpPr>
            <a:spLocks noChangeShapeType="1"/>
          </p:cNvSpPr>
          <p:nvPr/>
        </p:nvSpPr>
        <p:spPr bwMode="auto">
          <a:xfrm>
            <a:off x="4236383" y="3978682"/>
            <a:ext cx="0" cy="65722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val 45"/>
          <p:cNvSpPr>
            <a:spLocks noChangeAspect="1" noChangeArrowheads="1"/>
          </p:cNvSpPr>
          <p:nvPr/>
        </p:nvSpPr>
        <p:spPr bwMode="auto">
          <a:xfrm flipH="1">
            <a:off x="4180820" y="3805898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46"/>
          <p:cNvSpPr txBox="1">
            <a:spLocks noChangeArrowheads="1"/>
          </p:cNvSpPr>
          <p:nvPr/>
        </p:nvSpPr>
        <p:spPr bwMode="auto">
          <a:xfrm>
            <a:off x="4084046" y="4588663"/>
            <a:ext cx="377026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391656" y="1493737"/>
            <a:ext cx="1322393" cy="2355887"/>
            <a:chOff x="6409944" y="1548601"/>
            <a:chExt cx="1322393" cy="2355887"/>
          </a:xfrm>
        </p:grpSpPr>
        <p:sp>
          <p:nvSpPr>
            <p:cNvPr id="78" name="Text Box 49"/>
            <p:cNvSpPr txBox="1">
              <a:spLocks noChangeArrowheads="1"/>
            </p:cNvSpPr>
            <p:nvPr/>
          </p:nvSpPr>
          <p:spPr bwMode="auto">
            <a:xfrm>
              <a:off x="7331766" y="1548601"/>
              <a:ext cx="400571" cy="395084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2000" b="1" baseline="-25000" dirty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000" b="1" dirty="0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6409944" y="1929384"/>
              <a:ext cx="1143000" cy="1975104"/>
            </a:xfrm>
            <a:custGeom>
              <a:avLst/>
              <a:gdLst>
                <a:gd name="connsiteX0" fmla="*/ 0 w 1143000"/>
                <a:gd name="connsiteY0" fmla="*/ 1975104 h 1975104"/>
                <a:gd name="connsiteX1" fmla="*/ 411480 w 1143000"/>
                <a:gd name="connsiteY1" fmla="*/ 1700784 h 1975104"/>
                <a:gd name="connsiteX2" fmla="*/ 850392 w 1143000"/>
                <a:gd name="connsiteY2" fmla="*/ 1124712 h 1975104"/>
                <a:gd name="connsiteX3" fmla="*/ 1060704 w 1143000"/>
                <a:gd name="connsiteY3" fmla="*/ 402336 h 1975104"/>
                <a:gd name="connsiteX4" fmla="*/ 1143000 w 1143000"/>
                <a:gd name="connsiteY4" fmla="*/ 0 h 1975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0" h="1975104">
                  <a:moveTo>
                    <a:pt x="0" y="1975104"/>
                  </a:moveTo>
                  <a:cubicBezTo>
                    <a:pt x="134874" y="1908810"/>
                    <a:pt x="269748" y="1842516"/>
                    <a:pt x="411480" y="1700784"/>
                  </a:cubicBezTo>
                  <a:cubicBezTo>
                    <a:pt x="553212" y="1559052"/>
                    <a:pt x="742188" y="1341120"/>
                    <a:pt x="850392" y="1124712"/>
                  </a:cubicBezTo>
                  <a:cubicBezTo>
                    <a:pt x="958596" y="908304"/>
                    <a:pt x="1011936" y="589788"/>
                    <a:pt x="1060704" y="402336"/>
                  </a:cubicBezTo>
                  <a:cubicBezTo>
                    <a:pt x="1109472" y="214884"/>
                    <a:pt x="1126236" y="107442"/>
                    <a:pt x="1143000" y="0"/>
                  </a:cubicBezTo>
                </a:path>
              </a:pathLst>
            </a:custGeom>
            <a:noFill/>
            <a:ln w="57150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Text Box 18"/>
          <p:cNvSpPr txBox="1">
            <a:spLocks noChangeArrowheads="1"/>
          </p:cNvSpPr>
          <p:nvPr/>
        </p:nvSpPr>
        <p:spPr bwMode="auto">
          <a:xfrm>
            <a:off x="5888191" y="3176495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Line 61"/>
          <p:cNvSpPr>
            <a:spLocks noChangeShapeType="1"/>
          </p:cNvSpPr>
          <p:nvPr/>
        </p:nvSpPr>
        <p:spPr bwMode="auto">
          <a:xfrm>
            <a:off x="6941466" y="3391972"/>
            <a:ext cx="0" cy="1270803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6720803" y="4623914"/>
            <a:ext cx="428322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Line 80"/>
          <p:cNvSpPr>
            <a:spLocks noChangeShapeType="1"/>
          </p:cNvSpPr>
          <p:nvPr/>
        </p:nvSpPr>
        <p:spPr bwMode="auto">
          <a:xfrm>
            <a:off x="6336644" y="3386108"/>
            <a:ext cx="61676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Oval 62"/>
          <p:cNvSpPr>
            <a:spLocks noChangeAspect="1" noChangeArrowheads="1"/>
          </p:cNvSpPr>
          <p:nvPr/>
        </p:nvSpPr>
        <p:spPr bwMode="auto">
          <a:xfrm flipH="1">
            <a:off x="6873584" y="3327371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 Box 17"/>
          <p:cNvSpPr txBox="1">
            <a:spLocks noChangeArrowheads="1"/>
          </p:cNvSpPr>
          <p:nvPr/>
        </p:nvSpPr>
        <p:spPr bwMode="auto">
          <a:xfrm>
            <a:off x="3001010" y="3211513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 Box 19"/>
          <p:cNvSpPr txBox="1">
            <a:spLocks noChangeArrowheads="1"/>
          </p:cNvSpPr>
          <p:nvPr/>
        </p:nvSpPr>
        <p:spPr bwMode="auto">
          <a:xfrm>
            <a:off x="4425950" y="4577461"/>
            <a:ext cx="377026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Line 33"/>
          <p:cNvSpPr>
            <a:spLocks noChangeShapeType="1"/>
          </p:cNvSpPr>
          <p:nvPr/>
        </p:nvSpPr>
        <p:spPr bwMode="auto">
          <a:xfrm>
            <a:off x="4599369" y="3392488"/>
            <a:ext cx="0" cy="121016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Oval 79"/>
          <p:cNvSpPr>
            <a:spLocks noChangeAspect="1" noChangeArrowheads="1"/>
          </p:cNvSpPr>
          <p:nvPr/>
        </p:nvSpPr>
        <p:spPr bwMode="auto">
          <a:xfrm flipH="1">
            <a:off x="4549775" y="3314700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8" name="Group 78"/>
          <p:cNvGrpSpPr>
            <a:grpSpLocks/>
          </p:cNvGrpSpPr>
          <p:nvPr/>
        </p:nvGrpSpPr>
        <p:grpSpPr bwMode="auto">
          <a:xfrm>
            <a:off x="3393255" y="3194013"/>
            <a:ext cx="2414588" cy="741362"/>
            <a:chOff x="1342" y="2838"/>
            <a:chExt cx="1521" cy="467"/>
          </a:xfrm>
        </p:grpSpPr>
        <p:grpSp>
          <p:nvGrpSpPr>
            <p:cNvPr id="99" name="Group 76"/>
            <p:cNvGrpSpPr>
              <a:grpSpLocks/>
            </p:cNvGrpSpPr>
            <p:nvPr/>
          </p:nvGrpSpPr>
          <p:grpSpPr bwMode="auto">
            <a:xfrm>
              <a:off x="1342" y="2838"/>
              <a:ext cx="1521" cy="233"/>
              <a:chOff x="1342" y="2838"/>
              <a:chExt cx="1521" cy="233"/>
            </a:xfrm>
          </p:grpSpPr>
          <p:sp>
            <p:nvSpPr>
              <p:cNvPr id="101" name="Line 31"/>
              <p:cNvSpPr>
                <a:spLocks noChangeShapeType="1"/>
              </p:cNvSpPr>
              <p:nvPr/>
            </p:nvSpPr>
            <p:spPr bwMode="auto">
              <a:xfrm>
                <a:off x="1342" y="2976"/>
                <a:ext cx="1295" cy="0"/>
              </a:xfrm>
              <a:prstGeom prst="line">
                <a:avLst/>
              </a:prstGeom>
              <a:noFill/>
              <a:ln w="50800">
                <a:solidFill>
                  <a:srgbClr val="C80000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" name="Text Box 32"/>
              <p:cNvSpPr txBox="1">
                <a:spLocks noChangeArrowheads="1"/>
              </p:cNvSpPr>
              <p:nvPr/>
            </p:nvSpPr>
            <p:spPr bwMode="auto">
              <a:xfrm>
                <a:off x="2626" y="2838"/>
                <a:ext cx="237" cy="233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i="1" dirty="0">
                    <a:solidFill>
                      <a:srgbClr val="C8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kumimoji="0" lang="en-US" i="1" baseline="-25000" dirty="0">
                    <a:solidFill>
                      <a:srgbClr val="C8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00" name="Line 38"/>
            <p:cNvSpPr>
              <a:spLocks noChangeShapeType="1"/>
            </p:cNvSpPr>
            <p:nvPr/>
          </p:nvSpPr>
          <p:spPr bwMode="auto">
            <a:xfrm flipV="1">
              <a:off x="1416" y="3006"/>
              <a:ext cx="0" cy="29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8" name="Oval 117"/>
          <p:cNvSpPr>
            <a:spLocks noChangeAspect="1" noChangeArrowheads="1"/>
          </p:cNvSpPr>
          <p:nvPr/>
        </p:nvSpPr>
        <p:spPr bwMode="auto">
          <a:xfrm flipH="1">
            <a:off x="4548188" y="3318631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" name="Group 86"/>
          <p:cNvGrpSpPr>
            <a:grpSpLocks/>
          </p:cNvGrpSpPr>
          <p:nvPr/>
        </p:nvGrpSpPr>
        <p:grpSpPr bwMode="auto">
          <a:xfrm>
            <a:off x="6992648" y="2960371"/>
            <a:ext cx="1881491" cy="425450"/>
            <a:chOff x="4026" y="2688"/>
            <a:chExt cx="1612" cy="268"/>
          </a:xfrm>
        </p:grpSpPr>
        <p:sp>
          <p:nvSpPr>
            <p:cNvPr id="104" name="Line 64"/>
            <p:cNvSpPr>
              <a:spLocks noChangeShapeType="1"/>
            </p:cNvSpPr>
            <p:nvPr/>
          </p:nvSpPr>
          <p:spPr bwMode="auto">
            <a:xfrm>
              <a:off x="4026" y="2956"/>
              <a:ext cx="13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Text Box 65"/>
            <p:cNvSpPr txBox="1">
              <a:spLocks noChangeArrowheads="1"/>
            </p:cNvSpPr>
            <p:nvPr/>
          </p:nvSpPr>
          <p:spPr bwMode="auto">
            <a:xfrm>
              <a:off x="5252" y="2688"/>
              <a:ext cx="386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 err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2000" b="1" i="1" baseline="-25000" dirty="0" err="1">
                  <a:latin typeface="Times New Roman" pitchFamily="18" charset="0"/>
                  <a:cs typeface="Times New Roman" pitchFamily="18" charset="0"/>
                </a:rPr>
                <a:t>lr</a:t>
              </a:r>
              <a:endParaRPr kumimoji="0" lang="en-US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6" name="Oval 118"/>
          <p:cNvSpPr>
            <a:spLocks noChangeAspect="1" noChangeArrowheads="1"/>
          </p:cNvSpPr>
          <p:nvPr/>
        </p:nvSpPr>
        <p:spPr bwMode="auto">
          <a:xfrm flipH="1">
            <a:off x="7491943" y="3307461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54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5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5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50"/>
                            </p:stCondLst>
                            <p:childTnLst>
                              <p:par>
                                <p:cTn id="8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uiExpand="1" build="p"/>
      <p:bldP spid="79" grpId="0"/>
      <p:bldP spid="81" grpId="0" animBg="1"/>
      <p:bldP spid="82" grpId="0"/>
      <p:bldP spid="83" grpId="0" animBg="1"/>
      <p:bldP spid="84" grpId="0" animBg="1"/>
      <p:bldP spid="85" grpId="0"/>
      <p:bldP spid="86" grpId="0"/>
      <p:bldP spid="9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6407"/>
            <a:ext cx="8904855" cy="667450"/>
          </a:xfrm>
        </p:spPr>
        <p:txBody>
          <a:bodyPr/>
          <a:lstStyle/>
          <a:p>
            <a:r>
              <a:rPr lang="en-US" dirty="0"/>
              <a:t>Long-Run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4160520"/>
          </a:xfrm>
        </p:spPr>
        <p:txBody>
          <a:bodyPr/>
          <a:lstStyle/>
          <a:p>
            <a:pPr marL="231775" indent="-231775"/>
            <a:r>
              <a:rPr lang="en-US" sz="2600" b="1" i="1" dirty="0">
                <a:solidFill>
                  <a:srgbClr val="32302A"/>
                </a:solidFill>
              </a:rPr>
              <a:t>Constant-Cost Industry</a:t>
            </a:r>
            <a:r>
              <a:rPr lang="en-US" sz="2600" dirty="0">
                <a:solidFill>
                  <a:srgbClr val="32302A"/>
                </a:solidFill>
              </a:rPr>
              <a:t>: </a:t>
            </a:r>
            <a:br>
              <a:rPr lang="en-US" sz="2600" dirty="0">
                <a:solidFill>
                  <a:srgbClr val="32302A"/>
                </a:solidFill>
              </a:rPr>
            </a:br>
            <a:r>
              <a:rPr lang="en-US" sz="2400" dirty="0">
                <a:solidFill>
                  <a:srgbClr val="32302A"/>
                </a:solidFill>
              </a:rPr>
              <a:t>industry where per-unit costs remain unchanged as market output </a:t>
            </a:r>
            <a:r>
              <a:rPr lang="en-US" sz="2400" dirty="0" smtClean="0">
                <a:solidFill>
                  <a:srgbClr val="32302A"/>
                </a:solidFill>
              </a:rPr>
              <a:t/>
            </a:r>
            <a:br>
              <a:rPr lang="en-US" sz="2400" dirty="0" smtClean="0">
                <a:solidFill>
                  <a:srgbClr val="32302A"/>
                </a:solidFill>
              </a:rPr>
            </a:br>
            <a:r>
              <a:rPr lang="en-US" sz="2400" dirty="0" smtClean="0">
                <a:solidFill>
                  <a:srgbClr val="32302A"/>
                </a:solidFill>
              </a:rPr>
              <a:t>is </a:t>
            </a:r>
            <a:r>
              <a:rPr lang="en-US" sz="2400" dirty="0">
                <a:solidFill>
                  <a:srgbClr val="32302A"/>
                </a:solidFill>
              </a:rPr>
              <a:t>expanded</a:t>
            </a:r>
          </a:p>
          <a:p>
            <a:pPr marL="631825" lvl="1" indent="-231775"/>
            <a:r>
              <a:rPr lang="en-US" sz="2400" dirty="0">
                <a:solidFill>
                  <a:srgbClr val="32302A"/>
                </a:solidFill>
              </a:rPr>
              <a:t>occurs when the industry’s demand for resource inputs is small relative to the total demand for the resources</a:t>
            </a:r>
          </a:p>
          <a:p>
            <a:pPr marL="631825" lvl="1" indent="-231775"/>
            <a:r>
              <a:rPr lang="en-US" sz="2400" dirty="0">
                <a:solidFill>
                  <a:srgbClr val="32302A"/>
                </a:solidFill>
              </a:rPr>
              <a:t>The </a:t>
            </a:r>
            <a:r>
              <a:rPr lang="en-US" sz="2400" b="1" i="1" dirty="0">
                <a:solidFill>
                  <a:srgbClr val="32302A"/>
                </a:solidFill>
              </a:rPr>
              <a:t>long-run market supply</a:t>
            </a:r>
            <a:r>
              <a:rPr lang="en-US" sz="2400" dirty="0">
                <a:solidFill>
                  <a:srgbClr val="32302A"/>
                </a:solidFill>
              </a:rPr>
              <a:t> curve in a constant-cost industry </a:t>
            </a:r>
            <a:r>
              <a:rPr lang="en-US" sz="2400" dirty="0" smtClean="0">
                <a:solidFill>
                  <a:srgbClr val="32302A"/>
                </a:solidFill>
              </a:rPr>
              <a:t/>
            </a:r>
            <a:br>
              <a:rPr lang="en-US" sz="2400" dirty="0" smtClean="0">
                <a:solidFill>
                  <a:srgbClr val="32302A"/>
                </a:solidFill>
              </a:rPr>
            </a:br>
            <a:r>
              <a:rPr lang="en-US" sz="2400" dirty="0" smtClean="0">
                <a:solidFill>
                  <a:srgbClr val="32302A"/>
                </a:solidFill>
              </a:rPr>
              <a:t>is horizontal in these markets.</a:t>
            </a:r>
            <a:endParaRPr lang="en-US" sz="24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91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6407"/>
            <a:ext cx="8904855" cy="667450"/>
          </a:xfrm>
        </p:spPr>
        <p:txBody>
          <a:bodyPr/>
          <a:lstStyle/>
          <a:p>
            <a:r>
              <a:rPr lang="en-US" dirty="0"/>
              <a:t>Long-Run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4160520"/>
          </a:xfrm>
        </p:spPr>
        <p:txBody>
          <a:bodyPr/>
          <a:lstStyle/>
          <a:p>
            <a:pPr marL="231775" indent="-231775"/>
            <a:r>
              <a:rPr lang="en-US" sz="2600" b="1" i="1" dirty="0">
                <a:solidFill>
                  <a:srgbClr val="32302A"/>
                </a:solidFill>
              </a:rPr>
              <a:t>Increasing-Cost Industry</a:t>
            </a:r>
            <a:r>
              <a:rPr lang="en-US" sz="2600" dirty="0">
                <a:solidFill>
                  <a:srgbClr val="32302A"/>
                </a:solidFill>
              </a:rPr>
              <a:t>: </a:t>
            </a:r>
            <a:br>
              <a:rPr lang="en-US" sz="2600" dirty="0">
                <a:solidFill>
                  <a:srgbClr val="32302A"/>
                </a:solidFill>
              </a:rPr>
            </a:br>
            <a:r>
              <a:rPr lang="en-US" sz="2400" dirty="0">
                <a:solidFill>
                  <a:srgbClr val="32302A"/>
                </a:solidFill>
              </a:rPr>
              <a:t>industry where per-unit cost rises as market output is expanded.</a:t>
            </a:r>
          </a:p>
          <a:p>
            <a:pPr marL="631825" lvl="1" indent="-231775"/>
            <a:r>
              <a:rPr lang="en-US" sz="2400" dirty="0">
                <a:solidFill>
                  <a:srgbClr val="32302A"/>
                </a:solidFill>
              </a:rPr>
              <a:t>results because an increase in industry output generally leads to stronger demand and higher prices for the inputs</a:t>
            </a:r>
          </a:p>
          <a:p>
            <a:pPr marL="631825" lvl="1" indent="-231775"/>
            <a:r>
              <a:rPr lang="en-US" sz="2400" dirty="0">
                <a:solidFill>
                  <a:srgbClr val="32302A"/>
                </a:solidFill>
              </a:rPr>
              <a:t>The </a:t>
            </a:r>
            <a:r>
              <a:rPr lang="en-US" sz="2400" b="1" i="1" dirty="0">
                <a:solidFill>
                  <a:srgbClr val="32302A"/>
                </a:solidFill>
              </a:rPr>
              <a:t>long-run market supply </a:t>
            </a:r>
            <a:r>
              <a:rPr lang="en-US" sz="2400" dirty="0">
                <a:solidFill>
                  <a:srgbClr val="32302A"/>
                </a:solidFill>
              </a:rPr>
              <a:t>curve in an increasing-cost industry is upward-sloping.</a:t>
            </a:r>
          </a:p>
          <a:p>
            <a:pPr marL="631825" lvl="1" indent="-231775"/>
            <a:r>
              <a:rPr lang="en-US" sz="2400" dirty="0">
                <a:solidFill>
                  <a:srgbClr val="32302A"/>
                </a:solidFill>
              </a:rPr>
              <a:t>This is the most common type of industry.</a:t>
            </a:r>
          </a:p>
        </p:txBody>
      </p:sp>
    </p:spTree>
    <p:extLst>
      <p:ext uri="{BB962C8B-B14F-4D97-AF65-F5344CB8AC3E}">
        <p14:creationId xmlns:p14="http://schemas.microsoft.com/office/powerpoint/2010/main" val="306191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48119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Price Takers and Price Searchers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b="1" i="1" dirty="0">
                <a:solidFill>
                  <a:schemeClr val="tx1"/>
                </a:solidFill>
              </a:rPr>
              <a:t>Price takers </a:t>
            </a:r>
            <a:r>
              <a:rPr lang="en-US" sz="2600" dirty="0">
                <a:solidFill>
                  <a:schemeClr val="tx1"/>
                </a:solidFill>
              </a:rPr>
              <a:t>produce identical products </a:t>
            </a:r>
            <a:r>
              <a:rPr lang="en-US" sz="2600" dirty="0" smtClean="0">
                <a:solidFill>
                  <a:schemeClr val="tx1"/>
                </a:solidFill>
              </a:rPr>
              <a:t>(</a:t>
            </a:r>
            <a:r>
              <a:rPr lang="en-US" sz="2600" dirty="0">
                <a:solidFill>
                  <a:schemeClr val="tx1"/>
                </a:solidFill>
              </a:rPr>
              <a:t>for example, wheat, corn, soybeans) and because the firms are small relative to the market each must take the price established in the market.</a:t>
            </a:r>
          </a:p>
          <a:p>
            <a:pPr marL="231775" indent="-231775"/>
            <a:r>
              <a:rPr lang="en-US" sz="2600" b="1" i="1" dirty="0">
                <a:solidFill>
                  <a:schemeClr val="tx1"/>
                </a:solidFill>
              </a:rPr>
              <a:t>Price-searcher</a:t>
            </a:r>
            <a:r>
              <a:rPr lang="en-US" sz="2600" dirty="0">
                <a:solidFill>
                  <a:schemeClr val="tx1"/>
                </a:solidFill>
              </a:rPr>
              <a:t> firms produce products that differ and therefore they can alter price. The amount that the price-searcher firm is able to sell is inversely related to the price it charges.  Most real world firms are price searchers.</a:t>
            </a:r>
          </a:p>
        </p:txBody>
      </p:sp>
    </p:spTree>
    <p:extLst>
      <p:ext uri="{BB962C8B-B14F-4D97-AF65-F5344CB8AC3E}">
        <p14:creationId xmlns:p14="http://schemas.microsoft.com/office/powerpoint/2010/main" val="137633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6407"/>
            <a:ext cx="8904855" cy="667450"/>
          </a:xfrm>
        </p:spPr>
        <p:txBody>
          <a:bodyPr/>
          <a:lstStyle/>
          <a:p>
            <a:r>
              <a:rPr lang="en-US" dirty="0"/>
              <a:t>Long Run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4160520"/>
          </a:xfrm>
        </p:spPr>
        <p:txBody>
          <a:bodyPr/>
          <a:lstStyle/>
          <a:p>
            <a:pPr marL="231775" indent="-231775"/>
            <a:r>
              <a:rPr lang="en-US" sz="2600" b="1" i="1" dirty="0">
                <a:solidFill>
                  <a:srgbClr val="32302A"/>
                </a:solidFill>
              </a:rPr>
              <a:t>Decreasing-Cost Industry</a:t>
            </a:r>
            <a:r>
              <a:rPr lang="en-US" sz="2600" dirty="0">
                <a:solidFill>
                  <a:srgbClr val="32302A"/>
                </a:solidFill>
              </a:rPr>
              <a:t>: </a:t>
            </a:r>
            <a:br>
              <a:rPr lang="en-US" sz="2600" dirty="0">
                <a:solidFill>
                  <a:srgbClr val="32302A"/>
                </a:solidFill>
              </a:rPr>
            </a:br>
            <a:r>
              <a:rPr lang="en-US" sz="2400" dirty="0">
                <a:solidFill>
                  <a:srgbClr val="32302A"/>
                </a:solidFill>
              </a:rPr>
              <a:t>industry were per-unit costs decline as market output expands.</a:t>
            </a:r>
          </a:p>
          <a:p>
            <a:pPr marL="631825" lvl="1" indent="-231775"/>
            <a:r>
              <a:rPr lang="en-US" sz="2400" dirty="0">
                <a:solidFill>
                  <a:srgbClr val="32302A"/>
                </a:solidFill>
              </a:rPr>
              <a:t>implies either economies of scale exist in the industry or that an increase in demand for inputs leads to lower input prices</a:t>
            </a:r>
          </a:p>
          <a:p>
            <a:pPr marL="631825" lvl="1" indent="-231775"/>
            <a:r>
              <a:rPr lang="en-US" sz="2400" dirty="0">
                <a:solidFill>
                  <a:srgbClr val="32302A"/>
                </a:solidFill>
              </a:rPr>
              <a:t>The long-run market supply curve in a decreasing-cost industry is downward-sloping.</a:t>
            </a:r>
          </a:p>
          <a:p>
            <a:pPr marL="631825" lvl="1" indent="-231775"/>
            <a:r>
              <a:rPr lang="en-US" sz="2400" dirty="0">
                <a:solidFill>
                  <a:srgbClr val="32302A"/>
                </a:solidFill>
              </a:rPr>
              <a:t>Decreasing-cost industries are rare.</a:t>
            </a:r>
          </a:p>
        </p:txBody>
      </p:sp>
    </p:spTree>
    <p:extLst>
      <p:ext uri="{BB962C8B-B14F-4D97-AF65-F5344CB8AC3E}">
        <p14:creationId xmlns:p14="http://schemas.microsoft.com/office/powerpoint/2010/main" val="306191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3763" y="795529"/>
            <a:ext cx="8977930" cy="510772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3639"/>
            <a:ext cx="8904855" cy="680178"/>
          </a:xfrm>
        </p:spPr>
        <p:txBody>
          <a:bodyPr/>
          <a:lstStyle/>
          <a:p>
            <a:r>
              <a:rPr lang="en-US" sz="3600" dirty="0"/>
              <a:t>Increasing Costs &amp; Long-Run Supply</a:t>
            </a:r>
          </a:p>
        </p:txBody>
      </p:sp>
      <p:sp>
        <p:nvSpPr>
          <p:cNvPr id="196" name="Content Placeholder 2"/>
          <p:cNvSpPr>
            <a:spLocks noGrp="1"/>
          </p:cNvSpPr>
          <p:nvPr>
            <p:ph idx="1"/>
          </p:nvPr>
        </p:nvSpPr>
        <p:spPr>
          <a:xfrm>
            <a:off x="54041" y="1022782"/>
            <a:ext cx="2890327" cy="2714266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Consider 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an increase in the </a:t>
            </a:r>
            <a:r>
              <a:rPr lang="en-US" sz="1900" b="1" i="1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market demand 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that leads to </a:t>
            </a:r>
            <a:r>
              <a:rPr lang="en-US" sz="19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a higher </a:t>
            </a:r>
            <a:r>
              <a:rPr lang="en-US" sz="1900" b="1" i="1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market price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, leading to short-run profits for firms. </a:t>
            </a:r>
            <a:endParaRPr lang="en-US" sz="1900" dirty="0" smtClean="0">
              <a:solidFill>
                <a:schemeClr val="tx1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Economic 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profit entices some new firms to enter the market </a:t>
            </a:r>
            <a:r>
              <a:rPr lang="en-US" sz="19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and 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others to increase the scale of their operation </a:t>
            </a:r>
            <a:r>
              <a:rPr lang="en-US" sz="19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…</a:t>
            </a:r>
            <a:endParaRPr lang="en-US" sz="1900" dirty="0">
              <a:solidFill>
                <a:schemeClr val="tx1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09" name="Straight Connector 308"/>
          <p:cNvCxnSpPr/>
          <p:nvPr/>
        </p:nvCxnSpPr>
        <p:spPr>
          <a:xfrm>
            <a:off x="2921065" y="999129"/>
            <a:ext cx="25221" cy="467916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121"/>
          <p:cNvGrpSpPr>
            <a:grpSpLocks noChangeAspect="1"/>
          </p:cNvGrpSpPr>
          <p:nvPr/>
        </p:nvGrpSpPr>
        <p:grpSpPr bwMode="auto">
          <a:xfrm>
            <a:off x="3368866" y="2104200"/>
            <a:ext cx="1628140" cy="2538412"/>
            <a:chOff x="480" y="2016"/>
            <a:chExt cx="2016" cy="1776"/>
          </a:xfrm>
        </p:grpSpPr>
        <p:sp>
          <p:nvSpPr>
            <p:cNvPr id="92" name="Line 122"/>
            <p:cNvSpPr>
              <a:spLocks noChangeAspect="1" noChangeShapeType="1"/>
            </p:cNvSpPr>
            <p:nvPr/>
          </p:nvSpPr>
          <p:spPr bwMode="auto">
            <a:xfrm>
              <a:off x="480" y="2016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Line 123"/>
            <p:cNvSpPr>
              <a:spLocks noChangeAspect="1" noChangeShapeType="1"/>
            </p:cNvSpPr>
            <p:nvPr/>
          </p:nvSpPr>
          <p:spPr bwMode="auto">
            <a:xfrm>
              <a:off x="480" y="3792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Text Box 124"/>
          <p:cNvSpPr txBox="1">
            <a:spLocks noChangeAspect="1" noChangeArrowheads="1"/>
          </p:cNvSpPr>
          <p:nvPr/>
        </p:nvSpPr>
        <p:spPr bwMode="auto">
          <a:xfrm>
            <a:off x="4975479" y="4477512"/>
            <a:ext cx="75533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95" name="Text Box 125"/>
          <p:cNvSpPr txBox="1">
            <a:spLocks noChangeAspect="1" noChangeArrowheads="1"/>
          </p:cNvSpPr>
          <p:nvPr/>
        </p:nvSpPr>
        <p:spPr bwMode="auto">
          <a:xfrm>
            <a:off x="2986278" y="1818450"/>
            <a:ext cx="6078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96" name="Text Box 78"/>
          <p:cNvSpPr txBox="1">
            <a:spLocks noChangeArrowheads="1"/>
          </p:cNvSpPr>
          <p:nvPr/>
        </p:nvSpPr>
        <p:spPr bwMode="auto">
          <a:xfrm>
            <a:off x="4010131" y="5065420"/>
            <a:ext cx="619080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Firm</a:t>
            </a:r>
          </a:p>
        </p:txBody>
      </p:sp>
      <p:grpSp>
        <p:nvGrpSpPr>
          <p:cNvPr id="107" name="Group 116"/>
          <p:cNvGrpSpPr>
            <a:grpSpLocks noChangeAspect="1"/>
          </p:cNvGrpSpPr>
          <p:nvPr/>
        </p:nvGrpSpPr>
        <p:grpSpPr bwMode="auto">
          <a:xfrm>
            <a:off x="6309212" y="2110550"/>
            <a:ext cx="1966956" cy="2538412"/>
            <a:chOff x="739" y="2016"/>
            <a:chExt cx="1757" cy="1776"/>
          </a:xfrm>
        </p:grpSpPr>
        <p:sp>
          <p:nvSpPr>
            <p:cNvPr id="108" name="Line 117"/>
            <p:cNvSpPr>
              <a:spLocks noChangeAspect="1" noChangeShapeType="1"/>
            </p:cNvSpPr>
            <p:nvPr/>
          </p:nvSpPr>
          <p:spPr bwMode="auto">
            <a:xfrm>
              <a:off x="741" y="2016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Line 118"/>
            <p:cNvSpPr>
              <a:spLocks noChangeAspect="1" noChangeShapeType="1"/>
            </p:cNvSpPr>
            <p:nvPr/>
          </p:nvSpPr>
          <p:spPr bwMode="auto">
            <a:xfrm>
              <a:off x="739" y="3792"/>
              <a:ext cx="17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0" name="Text Box 119"/>
          <p:cNvSpPr txBox="1">
            <a:spLocks noChangeAspect="1" noChangeArrowheads="1"/>
          </p:cNvSpPr>
          <p:nvPr/>
        </p:nvSpPr>
        <p:spPr bwMode="auto">
          <a:xfrm>
            <a:off x="8241157" y="4493006"/>
            <a:ext cx="75533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111" name="Text Box 120"/>
          <p:cNvSpPr txBox="1">
            <a:spLocks noChangeAspect="1" noChangeArrowheads="1"/>
          </p:cNvSpPr>
          <p:nvPr/>
        </p:nvSpPr>
        <p:spPr bwMode="auto">
          <a:xfrm>
            <a:off x="5922772" y="1850644"/>
            <a:ext cx="6078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112" name="Text Box 71"/>
          <p:cNvSpPr txBox="1">
            <a:spLocks noChangeArrowheads="1"/>
          </p:cNvSpPr>
          <p:nvPr/>
        </p:nvSpPr>
        <p:spPr bwMode="auto">
          <a:xfrm>
            <a:off x="6934155" y="5065420"/>
            <a:ext cx="801823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Market</a:t>
            </a:r>
          </a:p>
        </p:txBody>
      </p:sp>
      <p:sp>
        <p:nvSpPr>
          <p:cNvPr id="59" name="Text Box 62"/>
          <p:cNvSpPr txBox="1">
            <a:spLocks noChangeArrowheads="1"/>
          </p:cNvSpPr>
          <p:nvPr/>
        </p:nvSpPr>
        <p:spPr bwMode="auto">
          <a:xfrm>
            <a:off x="2987104" y="3212268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66"/>
          <p:cNvSpPr txBox="1">
            <a:spLocks noChangeArrowheads="1"/>
          </p:cNvSpPr>
          <p:nvPr/>
        </p:nvSpPr>
        <p:spPr bwMode="auto">
          <a:xfrm>
            <a:off x="4421188" y="4578217"/>
            <a:ext cx="377026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Freeform 106"/>
          <p:cNvSpPr>
            <a:spLocks/>
          </p:cNvSpPr>
          <p:nvPr/>
        </p:nvSpPr>
        <p:spPr bwMode="auto">
          <a:xfrm>
            <a:off x="3392424" y="2355018"/>
            <a:ext cx="1604582" cy="1887798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672" y="960"/>
              </a:cxn>
              <a:cxn ang="0">
                <a:pos x="1104" y="432"/>
              </a:cxn>
              <a:cxn ang="0">
                <a:pos x="1248" y="0"/>
              </a:cxn>
            </a:cxnLst>
            <a:rect l="0" t="0" r="r" b="b"/>
            <a:pathLst>
              <a:path w="1248" h="1200">
                <a:moveTo>
                  <a:pt x="0" y="1200"/>
                </a:moveTo>
                <a:cubicBezTo>
                  <a:pt x="244" y="1144"/>
                  <a:pt x="488" y="1088"/>
                  <a:pt x="672" y="960"/>
                </a:cubicBezTo>
                <a:cubicBezTo>
                  <a:pt x="856" y="832"/>
                  <a:pt x="1008" y="592"/>
                  <a:pt x="1104" y="432"/>
                </a:cubicBezTo>
                <a:cubicBezTo>
                  <a:pt x="1200" y="272"/>
                  <a:pt x="1224" y="136"/>
                  <a:pt x="1248" y="0"/>
                </a:cubicBezTo>
              </a:path>
            </a:pathLst>
          </a:custGeom>
          <a:noFill/>
          <a:ln w="50800" cap="flat" cmpd="sng">
            <a:solidFill>
              <a:srgbClr val="2D5AB3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Freeform 110"/>
          <p:cNvSpPr>
            <a:spLocks noChangeAspect="1"/>
          </p:cNvSpPr>
          <p:nvPr/>
        </p:nvSpPr>
        <p:spPr bwMode="auto">
          <a:xfrm rot="177913">
            <a:off x="3512156" y="2455272"/>
            <a:ext cx="2037999" cy="938212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4" y="336"/>
              </a:cxn>
              <a:cxn ang="0">
                <a:pos x="384" y="528"/>
              </a:cxn>
              <a:cxn ang="0">
                <a:pos x="624" y="624"/>
              </a:cxn>
              <a:cxn ang="0">
                <a:pos x="960" y="672"/>
              </a:cxn>
              <a:cxn ang="0">
                <a:pos x="1440" y="624"/>
              </a:cxn>
              <a:cxn ang="0">
                <a:pos x="1824" y="336"/>
              </a:cxn>
              <a:cxn ang="0">
                <a:pos x="1968" y="0"/>
              </a:cxn>
            </a:cxnLst>
            <a:rect l="0" t="0" r="r" b="b"/>
            <a:pathLst>
              <a:path w="1968" h="680">
                <a:moveTo>
                  <a:pt x="0" y="96"/>
                </a:moveTo>
                <a:cubicBezTo>
                  <a:pt x="40" y="180"/>
                  <a:pt x="80" y="264"/>
                  <a:pt x="144" y="336"/>
                </a:cubicBezTo>
                <a:cubicBezTo>
                  <a:pt x="208" y="408"/>
                  <a:pt x="304" y="480"/>
                  <a:pt x="384" y="528"/>
                </a:cubicBezTo>
                <a:cubicBezTo>
                  <a:pt x="464" y="576"/>
                  <a:pt x="528" y="600"/>
                  <a:pt x="624" y="624"/>
                </a:cubicBezTo>
                <a:cubicBezTo>
                  <a:pt x="720" y="648"/>
                  <a:pt x="824" y="672"/>
                  <a:pt x="960" y="672"/>
                </a:cubicBezTo>
                <a:cubicBezTo>
                  <a:pt x="1096" y="672"/>
                  <a:pt x="1296" y="680"/>
                  <a:pt x="1440" y="624"/>
                </a:cubicBezTo>
                <a:cubicBezTo>
                  <a:pt x="1584" y="568"/>
                  <a:pt x="1736" y="440"/>
                  <a:pt x="1824" y="336"/>
                </a:cubicBezTo>
                <a:cubicBezTo>
                  <a:pt x="1912" y="232"/>
                  <a:pt x="1940" y="116"/>
                  <a:pt x="1968" y="0"/>
                </a:cubicBez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Line 114"/>
          <p:cNvSpPr>
            <a:spLocks noChangeShapeType="1"/>
          </p:cNvSpPr>
          <p:nvPr/>
        </p:nvSpPr>
        <p:spPr bwMode="auto">
          <a:xfrm>
            <a:off x="3383280" y="3409118"/>
            <a:ext cx="2066544" cy="0"/>
          </a:xfrm>
          <a:prstGeom prst="line">
            <a:avLst/>
          </a:prstGeom>
          <a:noFill/>
          <a:ln w="50800">
            <a:solidFill>
              <a:srgbClr val="C80000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115"/>
          <p:cNvSpPr txBox="1">
            <a:spLocks noChangeArrowheads="1"/>
          </p:cNvSpPr>
          <p:nvPr/>
        </p:nvSpPr>
        <p:spPr bwMode="auto">
          <a:xfrm>
            <a:off x="5433505" y="3172517"/>
            <a:ext cx="397866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2000" b="1" i="1" baseline="-25000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000" b="1" baseline="-25000" dirty="0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116"/>
          <p:cNvSpPr>
            <a:spLocks noChangeShapeType="1"/>
          </p:cNvSpPr>
          <p:nvPr/>
        </p:nvSpPr>
        <p:spPr bwMode="auto">
          <a:xfrm>
            <a:off x="4603751" y="3393243"/>
            <a:ext cx="0" cy="12827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Oval 117"/>
          <p:cNvSpPr>
            <a:spLocks noChangeAspect="1" noChangeArrowheads="1"/>
          </p:cNvSpPr>
          <p:nvPr/>
        </p:nvSpPr>
        <p:spPr bwMode="auto">
          <a:xfrm flipH="1">
            <a:off x="4548188" y="3318631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65"/>
          <p:cNvSpPr txBox="1">
            <a:spLocks noChangeArrowheads="1"/>
          </p:cNvSpPr>
          <p:nvPr/>
        </p:nvSpPr>
        <p:spPr bwMode="auto">
          <a:xfrm>
            <a:off x="5891806" y="3174873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Freeform 98"/>
          <p:cNvSpPr>
            <a:spLocks/>
          </p:cNvSpPr>
          <p:nvPr/>
        </p:nvSpPr>
        <p:spPr bwMode="auto">
          <a:xfrm>
            <a:off x="6950605" y="1974342"/>
            <a:ext cx="1371600" cy="2438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528"/>
              </a:cxn>
              <a:cxn ang="0">
                <a:pos x="576" y="1200"/>
              </a:cxn>
              <a:cxn ang="0">
                <a:pos x="864" y="1536"/>
              </a:cxn>
            </a:cxnLst>
            <a:rect l="0" t="0" r="r" b="b"/>
            <a:pathLst>
              <a:path w="864" h="1536">
                <a:moveTo>
                  <a:pt x="0" y="0"/>
                </a:moveTo>
                <a:cubicBezTo>
                  <a:pt x="48" y="164"/>
                  <a:pt x="96" y="328"/>
                  <a:pt x="192" y="528"/>
                </a:cubicBezTo>
                <a:cubicBezTo>
                  <a:pt x="288" y="728"/>
                  <a:pt x="464" y="1032"/>
                  <a:pt x="576" y="1200"/>
                </a:cubicBezTo>
                <a:cubicBezTo>
                  <a:pt x="688" y="1368"/>
                  <a:pt x="776" y="1452"/>
                  <a:pt x="864" y="1536"/>
                </a:cubicBezTo>
              </a:path>
            </a:pathLst>
          </a:custGeom>
          <a:noFill/>
          <a:ln w="50800" cap="flat" cmpd="sng">
            <a:solidFill>
              <a:srgbClr val="C80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99"/>
          <p:cNvSpPr txBox="1">
            <a:spLocks noChangeArrowheads="1"/>
          </p:cNvSpPr>
          <p:nvPr/>
        </p:nvSpPr>
        <p:spPr bwMode="auto">
          <a:xfrm>
            <a:off x="8276168" y="4168267"/>
            <a:ext cx="455574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2000" b="1" i="1" baseline="-25000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000" b="1" baseline="-25000" dirty="0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101"/>
          <p:cNvSpPr txBox="1">
            <a:spLocks noChangeArrowheads="1"/>
          </p:cNvSpPr>
          <p:nvPr/>
        </p:nvSpPr>
        <p:spPr bwMode="auto">
          <a:xfrm>
            <a:off x="7844939" y="1612011"/>
            <a:ext cx="412292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 smtClean="0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n-US" sz="2000" b="1" baseline="-25000" dirty="0" smtClean="0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000" b="1" dirty="0">
              <a:solidFill>
                <a:srgbClr val="8B702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Freeform 102"/>
          <p:cNvSpPr>
            <a:spLocks/>
          </p:cNvSpPr>
          <p:nvPr/>
        </p:nvSpPr>
        <p:spPr bwMode="auto">
          <a:xfrm>
            <a:off x="6382280" y="2001330"/>
            <a:ext cx="1628775" cy="2398712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624" y="1104"/>
              </a:cxn>
              <a:cxn ang="0">
                <a:pos x="1008" y="624"/>
              </a:cxn>
              <a:cxn ang="0">
                <a:pos x="1248" y="0"/>
              </a:cxn>
            </a:cxnLst>
            <a:rect l="0" t="0" r="r" b="b"/>
            <a:pathLst>
              <a:path w="1248" h="1392">
                <a:moveTo>
                  <a:pt x="0" y="1392"/>
                </a:moveTo>
                <a:cubicBezTo>
                  <a:pt x="228" y="1312"/>
                  <a:pt x="456" y="1232"/>
                  <a:pt x="624" y="1104"/>
                </a:cubicBezTo>
                <a:cubicBezTo>
                  <a:pt x="792" y="976"/>
                  <a:pt x="904" y="808"/>
                  <a:pt x="1008" y="624"/>
                </a:cubicBezTo>
                <a:cubicBezTo>
                  <a:pt x="1112" y="440"/>
                  <a:pt x="1180" y="220"/>
                  <a:pt x="1248" y="0"/>
                </a:cubicBezTo>
              </a:path>
            </a:pathLst>
          </a:custGeom>
          <a:noFill/>
          <a:ln w="50800" cap="flat" cmpd="sng">
            <a:solidFill>
              <a:srgbClr val="8B7025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Line 103"/>
          <p:cNvSpPr>
            <a:spLocks noChangeShapeType="1"/>
          </p:cNvSpPr>
          <p:nvPr/>
        </p:nvSpPr>
        <p:spPr bwMode="auto">
          <a:xfrm>
            <a:off x="6280680" y="3384042"/>
            <a:ext cx="12446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Line 104"/>
          <p:cNvSpPr>
            <a:spLocks noChangeShapeType="1"/>
          </p:cNvSpPr>
          <p:nvPr/>
        </p:nvSpPr>
        <p:spPr bwMode="auto">
          <a:xfrm>
            <a:off x="7550680" y="3384042"/>
            <a:ext cx="0" cy="12954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Oval 118"/>
          <p:cNvSpPr>
            <a:spLocks noChangeAspect="1" noChangeArrowheads="1"/>
          </p:cNvSpPr>
          <p:nvPr/>
        </p:nvSpPr>
        <p:spPr bwMode="auto">
          <a:xfrm flipH="1">
            <a:off x="7491943" y="3307461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121"/>
          <p:cNvSpPr txBox="1">
            <a:spLocks noChangeArrowheads="1"/>
          </p:cNvSpPr>
          <p:nvPr/>
        </p:nvSpPr>
        <p:spPr bwMode="auto">
          <a:xfrm>
            <a:off x="7358656" y="4608386"/>
            <a:ext cx="428322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219456" y="3168574"/>
            <a:ext cx="2685288" cy="250070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						        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   shifting the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market supply curve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to the right. The stronger demand for resources (inputs) pushes their price up. Consequently, the firm’s costs are now higher (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ATC</a:t>
            </a:r>
            <a:r>
              <a:rPr lang="en-US" sz="19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&amp;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MC</a:t>
            </a:r>
            <a:r>
              <a:rPr lang="en-US" sz="19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).</a:t>
            </a:r>
          </a:p>
        </p:txBody>
      </p:sp>
      <p:grpSp>
        <p:nvGrpSpPr>
          <p:cNvPr id="79" name="Group 98"/>
          <p:cNvGrpSpPr>
            <a:grpSpLocks/>
          </p:cNvGrpSpPr>
          <p:nvPr/>
        </p:nvGrpSpPr>
        <p:grpSpPr bwMode="auto">
          <a:xfrm rot="21355744">
            <a:off x="7215114" y="2044700"/>
            <a:ext cx="1862138" cy="2228850"/>
            <a:chOff x="4376" y="2016"/>
            <a:chExt cx="1173" cy="1404"/>
          </a:xfrm>
        </p:grpSpPr>
        <p:sp>
          <p:nvSpPr>
            <p:cNvPr id="81" name="Freeform 48"/>
            <p:cNvSpPr>
              <a:spLocks/>
            </p:cNvSpPr>
            <p:nvPr/>
          </p:nvSpPr>
          <p:spPr bwMode="auto">
            <a:xfrm>
              <a:off x="4656" y="2016"/>
              <a:ext cx="652" cy="12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528"/>
                </a:cxn>
                <a:cxn ang="0">
                  <a:pos x="576" y="1200"/>
                </a:cxn>
                <a:cxn ang="0">
                  <a:pos x="864" y="1536"/>
                </a:cxn>
              </a:cxnLst>
              <a:rect l="0" t="0" r="r" b="b"/>
              <a:pathLst>
                <a:path w="864" h="1536">
                  <a:moveTo>
                    <a:pt x="0" y="0"/>
                  </a:moveTo>
                  <a:cubicBezTo>
                    <a:pt x="48" y="164"/>
                    <a:pt x="96" y="328"/>
                    <a:pt x="192" y="528"/>
                  </a:cubicBezTo>
                  <a:cubicBezTo>
                    <a:pt x="288" y="728"/>
                    <a:pt x="464" y="1032"/>
                    <a:pt x="576" y="1200"/>
                  </a:cubicBezTo>
                  <a:cubicBezTo>
                    <a:pt x="688" y="1368"/>
                    <a:pt x="776" y="1452"/>
                    <a:pt x="864" y="1536"/>
                  </a:cubicBezTo>
                </a:path>
              </a:pathLst>
            </a:custGeom>
            <a:noFill/>
            <a:ln w="50800" cap="flat" cmpd="sng">
              <a:solidFill>
                <a:srgbClr val="C80000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Text Box 49"/>
            <p:cNvSpPr txBox="1">
              <a:spLocks noChangeArrowheads="1"/>
            </p:cNvSpPr>
            <p:nvPr/>
          </p:nvSpPr>
          <p:spPr bwMode="auto">
            <a:xfrm>
              <a:off x="5262" y="3168"/>
              <a:ext cx="287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sz="2000" b="1" i="1" baseline="-25000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83" name="Line 52"/>
            <p:cNvSpPr>
              <a:spLocks noChangeShapeType="1"/>
            </p:cNvSpPr>
            <p:nvPr/>
          </p:nvSpPr>
          <p:spPr bwMode="auto">
            <a:xfrm>
              <a:off x="4376" y="2208"/>
              <a:ext cx="2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4" name="Line 54"/>
          <p:cNvSpPr>
            <a:spLocks noChangeShapeType="1"/>
          </p:cNvSpPr>
          <p:nvPr/>
        </p:nvSpPr>
        <p:spPr bwMode="auto">
          <a:xfrm>
            <a:off x="6336644" y="2639250"/>
            <a:ext cx="1483752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Line 55"/>
          <p:cNvSpPr>
            <a:spLocks noChangeShapeType="1"/>
          </p:cNvSpPr>
          <p:nvPr/>
        </p:nvSpPr>
        <p:spPr bwMode="auto">
          <a:xfrm>
            <a:off x="7840589" y="2654300"/>
            <a:ext cx="0" cy="1988312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Oval 56"/>
          <p:cNvSpPr>
            <a:spLocks noChangeAspect="1" noChangeArrowheads="1"/>
          </p:cNvSpPr>
          <p:nvPr/>
        </p:nvSpPr>
        <p:spPr bwMode="auto">
          <a:xfrm flipH="1">
            <a:off x="7789789" y="2574925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 Box 57"/>
          <p:cNvSpPr txBox="1">
            <a:spLocks noChangeArrowheads="1"/>
          </p:cNvSpPr>
          <p:nvPr/>
        </p:nvSpPr>
        <p:spPr bwMode="auto">
          <a:xfrm>
            <a:off x="7656439" y="4610354"/>
            <a:ext cx="428322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 Box 58"/>
          <p:cNvSpPr txBox="1">
            <a:spLocks noChangeArrowheads="1"/>
          </p:cNvSpPr>
          <p:nvPr/>
        </p:nvSpPr>
        <p:spPr bwMode="auto">
          <a:xfrm>
            <a:off x="5900410" y="2428938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9" name="Group 99"/>
          <p:cNvGrpSpPr>
            <a:grpSpLocks/>
          </p:cNvGrpSpPr>
          <p:nvPr/>
        </p:nvGrpSpPr>
        <p:grpSpPr bwMode="auto">
          <a:xfrm>
            <a:off x="6855716" y="1527299"/>
            <a:ext cx="1847851" cy="2913062"/>
            <a:chOff x="4106" y="1884"/>
            <a:chExt cx="1164" cy="1835"/>
          </a:xfrm>
        </p:grpSpPr>
        <p:sp>
          <p:nvSpPr>
            <p:cNvPr id="90" name="Line 53"/>
            <p:cNvSpPr>
              <a:spLocks noChangeShapeType="1"/>
            </p:cNvSpPr>
            <p:nvPr/>
          </p:nvSpPr>
          <p:spPr bwMode="auto">
            <a:xfrm>
              <a:off x="4704" y="2256"/>
              <a:ext cx="28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Text Box 50"/>
            <p:cNvSpPr txBox="1">
              <a:spLocks noChangeArrowheads="1"/>
            </p:cNvSpPr>
            <p:nvPr/>
          </p:nvSpPr>
          <p:spPr bwMode="auto">
            <a:xfrm>
              <a:off x="5010" y="1884"/>
              <a:ext cx="260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2000" b="1" baseline="-2500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000" b="1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Freeform 83"/>
            <p:cNvSpPr>
              <a:spLocks/>
            </p:cNvSpPr>
            <p:nvPr/>
          </p:nvSpPr>
          <p:spPr bwMode="auto">
            <a:xfrm rot="21386655">
              <a:off x="4106" y="2160"/>
              <a:ext cx="1008" cy="1559"/>
            </a:xfrm>
            <a:custGeom>
              <a:avLst/>
              <a:gdLst/>
              <a:ahLst/>
              <a:cxnLst>
                <a:cxn ang="0">
                  <a:pos x="0" y="1392"/>
                </a:cxn>
                <a:cxn ang="0">
                  <a:pos x="624" y="1104"/>
                </a:cxn>
                <a:cxn ang="0">
                  <a:pos x="1008" y="624"/>
                </a:cxn>
                <a:cxn ang="0">
                  <a:pos x="1248" y="0"/>
                </a:cxn>
              </a:cxnLst>
              <a:rect l="0" t="0" r="r" b="b"/>
              <a:pathLst>
                <a:path w="1248" h="1392">
                  <a:moveTo>
                    <a:pt x="0" y="1392"/>
                  </a:moveTo>
                  <a:cubicBezTo>
                    <a:pt x="228" y="1312"/>
                    <a:pt x="456" y="1232"/>
                    <a:pt x="624" y="1104"/>
                  </a:cubicBezTo>
                  <a:cubicBezTo>
                    <a:pt x="792" y="976"/>
                    <a:pt x="904" y="808"/>
                    <a:pt x="1008" y="624"/>
                  </a:cubicBezTo>
                  <a:cubicBezTo>
                    <a:pt x="1112" y="440"/>
                    <a:pt x="1180" y="220"/>
                    <a:pt x="1248" y="0"/>
                  </a:cubicBezTo>
                </a:path>
              </a:pathLst>
            </a:custGeom>
            <a:noFill/>
            <a:ln w="50800" cap="flat" cmpd="sng">
              <a:solidFill>
                <a:srgbClr val="8B7025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3" name="Text Box 109"/>
          <p:cNvSpPr txBox="1">
            <a:spLocks noChangeArrowheads="1"/>
          </p:cNvSpPr>
          <p:nvPr/>
        </p:nvSpPr>
        <p:spPr bwMode="auto">
          <a:xfrm>
            <a:off x="5374450" y="2194109"/>
            <a:ext cx="697692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 smtClean="0">
                <a:latin typeface="Times New Roman" pitchFamily="18" charset="0"/>
                <a:cs typeface="Times New Roman" pitchFamily="18" charset="0"/>
              </a:rPr>
              <a:t>ATC</a:t>
            </a:r>
            <a:r>
              <a:rPr kumimoji="0" lang="en-US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 Box 107"/>
          <p:cNvSpPr txBox="1">
            <a:spLocks noChangeArrowheads="1"/>
          </p:cNvSpPr>
          <p:nvPr/>
        </p:nvSpPr>
        <p:spPr bwMode="auto">
          <a:xfrm>
            <a:off x="4786694" y="2064315"/>
            <a:ext cx="620683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 smtClean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kumimoji="0" lang="en-US" b="1" i="1" baseline="-25000" dirty="0" smtClean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baseline="-25000" dirty="0">
              <a:solidFill>
                <a:srgbClr val="2D5A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89252" y="1681604"/>
            <a:ext cx="2349285" cy="1400063"/>
            <a:chOff x="3489252" y="1681604"/>
            <a:chExt cx="2349285" cy="1400063"/>
          </a:xfrm>
        </p:grpSpPr>
        <p:sp>
          <p:nvSpPr>
            <p:cNvPr id="102" name="Line 84"/>
            <p:cNvSpPr>
              <a:spLocks noChangeShapeType="1"/>
            </p:cNvSpPr>
            <p:nvPr/>
          </p:nvSpPr>
          <p:spPr bwMode="auto">
            <a:xfrm flipH="1" flipV="1">
              <a:off x="5175029" y="2819621"/>
              <a:ext cx="0" cy="26204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1" name="Group 103"/>
            <p:cNvGrpSpPr>
              <a:grpSpLocks/>
            </p:cNvGrpSpPr>
            <p:nvPr/>
          </p:nvGrpSpPr>
          <p:grpSpPr bwMode="auto">
            <a:xfrm>
              <a:off x="3489252" y="1681604"/>
              <a:ext cx="2349285" cy="1305149"/>
              <a:chOff x="1548" y="1925"/>
              <a:chExt cx="1627" cy="780"/>
            </a:xfrm>
          </p:grpSpPr>
          <p:sp>
            <p:nvSpPr>
              <p:cNvPr id="122" name="Text Box 75"/>
              <p:cNvSpPr txBox="1">
                <a:spLocks noChangeArrowheads="1"/>
              </p:cNvSpPr>
              <p:nvPr/>
            </p:nvSpPr>
            <p:spPr bwMode="auto">
              <a:xfrm>
                <a:off x="2700" y="1925"/>
                <a:ext cx="475" cy="233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b="1" i="1" dirty="0">
                    <a:latin typeface="Times New Roman" pitchFamily="18" charset="0"/>
                    <a:cs typeface="Times New Roman" pitchFamily="18" charset="0"/>
                  </a:rPr>
                  <a:t>ATC</a:t>
                </a:r>
                <a:r>
                  <a:rPr kumimoji="0" lang="en-US" b="1" i="1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" name="Freeform 76"/>
              <p:cNvSpPr>
                <a:spLocks noChangeAspect="1"/>
              </p:cNvSpPr>
              <p:nvPr/>
            </p:nvSpPr>
            <p:spPr bwMode="auto">
              <a:xfrm rot="312938">
                <a:off x="1548" y="2153"/>
                <a:ext cx="1336" cy="552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144" y="336"/>
                  </a:cxn>
                  <a:cxn ang="0">
                    <a:pos x="384" y="528"/>
                  </a:cxn>
                  <a:cxn ang="0">
                    <a:pos x="624" y="624"/>
                  </a:cxn>
                  <a:cxn ang="0">
                    <a:pos x="960" y="672"/>
                  </a:cxn>
                  <a:cxn ang="0">
                    <a:pos x="1440" y="624"/>
                  </a:cxn>
                  <a:cxn ang="0">
                    <a:pos x="1824" y="336"/>
                  </a:cxn>
                  <a:cxn ang="0">
                    <a:pos x="1968" y="0"/>
                  </a:cxn>
                </a:cxnLst>
                <a:rect l="0" t="0" r="r" b="b"/>
                <a:pathLst>
                  <a:path w="1968" h="680">
                    <a:moveTo>
                      <a:pt x="0" y="96"/>
                    </a:moveTo>
                    <a:cubicBezTo>
                      <a:pt x="40" y="180"/>
                      <a:pt x="80" y="264"/>
                      <a:pt x="144" y="336"/>
                    </a:cubicBezTo>
                    <a:cubicBezTo>
                      <a:pt x="208" y="408"/>
                      <a:pt x="304" y="480"/>
                      <a:pt x="384" y="528"/>
                    </a:cubicBezTo>
                    <a:cubicBezTo>
                      <a:pt x="464" y="576"/>
                      <a:pt x="528" y="600"/>
                      <a:pt x="624" y="624"/>
                    </a:cubicBezTo>
                    <a:cubicBezTo>
                      <a:pt x="720" y="648"/>
                      <a:pt x="824" y="672"/>
                      <a:pt x="960" y="672"/>
                    </a:cubicBezTo>
                    <a:cubicBezTo>
                      <a:pt x="1096" y="672"/>
                      <a:pt x="1296" y="680"/>
                      <a:pt x="1440" y="624"/>
                    </a:cubicBezTo>
                    <a:cubicBezTo>
                      <a:pt x="1584" y="568"/>
                      <a:pt x="1736" y="440"/>
                      <a:pt x="1824" y="336"/>
                    </a:cubicBezTo>
                    <a:cubicBezTo>
                      <a:pt x="1912" y="232"/>
                      <a:pt x="1940" y="116"/>
                      <a:pt x="1968" y="0"/>
                    </a:cubicBezTo>
                  </a:path>
                </a:pathLst>
              </a:custGeom>
              <a:noFill/>
              <a:ln w="508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3579117" y="1381190"/>
            <a:ext cx="1616015" cy="2734039"/>
            <a:chOff x="3579117" y="1381190"/>
            <a:chExt cx="1616015" cy="2734039"/>
          </a:xfrm>
        </p:grpSpPr>
        <p:sp>
          <p:nvSpPr>
            <p:cNvPr id="106" name="Line 86"/>
            <p:cNvSpPr>
              <a:spLocks noChangeShapeType="1"/>
            </p:cNvSpPr>
            <p:nvPr/>
          </p:nvSpPr>
          <p:spPr bwMode="auto">
            <a:xfrm flipH="1" flipV="1">
              <a:off x="4194715" y="3633310"/>
              <a:ext cx="0" cy="48191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4" name="Group 123"/>
            <p:cNvGrpSpPr>
              <a:grpSpLocks/>
            </p:cNvGrpSpPr>
            <p:nvPr/>
          </p:nvGrpSpPr>
          <p:grpSpPr bwMode="auto">
            <a:xfrm rot="190647">
              <a:off x="3579117" y="1381190"/>
              <a:ext cx="1616015" cy="2623791"/>
              <a:chOff x="1496" y="1560"/>
              <a:chExt cx="1320" cy="1862"/>
            </a:xfrm>
          </p:grpSpPr>
          <p:sp>
            <p:nvSpPr>
              <p:cNvPr id="125" name="Freeform 80"/>
              <p:cNvSpPr>
                <a:spLocks/>
              </p:cNvSpPr>
              <p:nvPr/>
            </p:nvSpPr>
            <p:spPr bwMode="auto">
              <a:xfrm>
                <a:off x="1496" y="1798"/>
                <a:ext cx="1049" cy="1624"/>
              </a:xfrm>
              <a:custGeom>
                <a:avLst/>
                <a:gdLst/>
                <a:ahLst/>
                <a:cxnLst>
                  <a:cxn ang="0">
                    <a:pos x="0" y="1200"/>
                  </a:cxn>
                  <a:cxn ang="0">
                    <a:pos x="672" y="960"/>
                  </a:cxn>
                  <a:cxn ang="0">
                    <a:pos x="1104" y="432"/>
                  </a:cxn>
                  <a:cxn ang="0">
                    <a:pos x="1248" y="0"/>
                  </a:cxn>
                </a:cxnLst>
                <a:rect l="0" t="0" r="r" b="b"/>
                <a:pathLst>
                  <a:path w="1248" h="1200">
                    <a:moveTo>
                      <a:pt x="0" y="1200"/>
                    </a:moveTo>
                    <a:cubicBezTo>
                      <a:pt x="244" y="1144"/>
                      <a:pt x="488" y="1088"/>
                      <a:pt x="672" y="960"/>
                    </a:cubicBezTo>
                    <a:cubicBezTo>
                      <a:pt x="856" y="832"/>
                      <a:pt x="1008" y="592"/>
                      <a:pt x="1104" y="432"/>
                    </a:cubicBezTo>
                    <a:cubicBezTo>
                      <a:pt x="1200" y="272"/>
                      <a:pt x="1224" y="136"/>
                      <a:pt x="1248" y="0"/>
                    </a:cubicBezTo>
                  </a:path>
                </a:pathLst>
              </a:custGeom>
              <a:noFill/>
              <a:ln w="50800" cap="flat" cmpd="sng">
                <a:solidFill>
                  <a:srgbClr val="295EC7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6" name="Text Box 81"/>
              <p:cNvSpPr txBox="1">
                <a:spLocks noChangeArrowheads="1"/>
              </p:cNvSpPr>
              <p:nvPr/>
            </p:nvSpPr>
            <p:spPr bwMode="auto">
              <a:xfrm rot="21409353">
                <a:off x="2369" y="1560"/>
                <a:ext cx="447" cy="262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b="1" i="1" dirty="0">
                    <a:solidFill>
                      <a:srgbClr val="295EC7"/>
                    </a:solidFill>
                    <a:latin typeface="Times New Roman" pitchFamily="18" charset="0"/>
                    <a:cs typeface="Times New Roman" pitchFamily="18" charset="0"/>
                  </a:rPr>
                  <a:t>MC</a:t>
                </a:r>
                <a:r>
                  <a:rPr kumimoji="0" lang="en-US" b="1" i="1" baseline="-25000" dirty="0">
                    <a:solidFill>
                      <a:srgbClr val="295EC7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sz="2000" b="1" dirty="0">
                  <a:solidFill>
                    <a:srgbClr val="295EC7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261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uiExpand="1" build="p"/>
      <p:bldP spid="39" grpId="0" build="p"/>
      <p:bldP spid="84" grpId="0" animBg="1"/>
      <p:bldP spid="85" grpId="0" animBg="1"/>
      <p:bldP spid="86" grpId="0" animBg="1"/>
      <p:bldP spid="87" grpId="0"/>
      <p:bldP spid="8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3763" y="795529"/>
            <a:ext cx="8977930" cy="510772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3639"/>
            <a:ext cx="8904855" cy="680178"/>
          </a:xfrm>
        </p:spPr>
        <p:txBody>
          <a:bodyPr/>
          <a:lstStyle/>
          <a:p>
            <a:r>
              <a:rPr lang="en-US" sz="3600" dirty="0"/>
              <a:t>Increasing Costs &amp; Long-Run Supply</a:t>
            </a:r>
          </a:p>
        </p:txBody>
      </p:sp>
      <p:sp>
        <p:nvSpPr>
          <p:cNvPr id="196" name="Content Placeholder 2"/>
          <p:cNvSpPr>
            <a:spLocks noGrp="1"/>
          </p:cNvSpPr>
          <p:nvPr>
            <p:ph idx="1"/>
          </p:nvPr>
        </p:nvSpPr>
        <p:spPr>
          <a:xfrm>
            <a:off x="54041" y="1415974"/>
            <a:ext cx="2890327" cy="889425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competitive process continues until economic </a:t>
            </a:r>
            <a:r>
              <a:rPr lang="en-US" sz="19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profits are 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eliminated.</a:t>
            </a:r>
          </a:p>
        </p:txBody>
      </p:sp>
      <p:cxnSp>
        <p:nvCxnSpPr>
          <p:cNvPr id="309" name="Straight Connector 308"/>
          <p:cNvCxnSpPr/>
          <p:nvPr/>
        </p:nvCxnSpPr>
        <p:spPr>
          <a:xfrm>
            <a:off x="2921065" y="999129"/>
            <a:ext cx="25221" cy="467916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121"/>
          <p:cNvGrpSpPr>
            <a:grpSpLocks noChangeAspect="1"/>
          </p:cNvGrpSpPr>
          <p:nvPr/>
        </p:nvGrpSpPr>
        <p:grpSpPr bwMode="auto">
          <a:xfrm>
            <a:off x="3368866" y="2104200"/>
            <a:ext cx="1628140" cy="2538412"/>
            <a:chOff x="480" y="2016"/>
            <a:chExt cx="2016" cy="1776"/>
          </a:xfrm>
        </p:grpSpPr>
        <p:sp>
          <p:nvSpPr>
            <p:cNvPr id="92" name="Line 122"/>
            <p:cNvSpPr>
              <a:spLocks noChangeAspect="1" noChangeShapeType="1"/>
            </p:cNvSpPr>
            <p:nvPr/>
          </p:nvSpPr>
          <p:spPr bwMode="auto">
            <a:xfrm>
              <a:off x="480" y="2016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Line 123"/>
            <p:cNvSpPr>
              <a:spLocks noChangeAspect="1" noChangeShapeType="1"/>
            </p:cNvSpPr>
            <p:nvPr/>
          </p:nvSpPr>
          <p:spPr bwMode="auto">
            <a:xfrm>
              <a:off x="480" y="3792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Text Box 124"/>
          <p:cNvSpPr txBox="1">
            <a:spLocks noChangeAspect="1" noChangeArrowheads="1"/>
          </p:cNvSpPr>
          <p:nvPr/>
        </p:nvSpPr>
        <p:spPr bwMode="auto">
          <a:xfrm>
            <a:off x="4975479" y="4477512"/>
            <a:ext cx="75533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95" name="Text Box 125"/>
          <p:cNvSpPr txBox="1">
            <a:spLocks noChangeAspect="1" noChangeArrowheads="1"/>
          </p:cNvSpPr>
          <p:nvPr/>
        </p:nvSpPr>
        <p:spPr bwMode="auto">
          <a:xfrm>
            <a:off x="2986278" y="1818450"/>
            <a:ext cx="6078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96" name="Text Box 78"/>
          <p:cNvSpPr txBox="1">
            <a:spLocks noChangeArrowheads="1"/>
          </p:cNvSpPr>
          <p:nvPr/>
        </p:nvSpPr>
        <p:spPr bwMode="auto">
          <a:xfrm>
            <a:off x="4010131" y="5065420"/>
            <a:ext cx="619080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Firm</a:t>
            </a:r>
          </a:p>
        </p:txBody>
      </p:sp>
      <p:grpSp>
        <p:nvGrpSpPr>
          <p:cNvPr id="107" name="Group 116"/>
          <p:cNvGrpSpPr>
            <a:grpSpLocks noChangeAspect="1"/>
          </p:cNvGrpSpPr>
          <p:nvPr/>
        </p:nvGrpSpPr>
        <p:grpSpPr bwMode="auto">
          <a:xfrm>
            <a:off x="6309212" y="2110550"/>
            <a:ext cx="1966956" cy="2538412"/>
            <a:chOff x="739" y="2016"/>
            <a:chExt cx="1757" cy="1776"/>
          </a:xfrm>
        </p:grpSpPr>
        <p:sp>
          <p:nvSpPr>
            <p:cNvPr id="108" name="Line 117"/>
            <p:cNvSpPr>
              <a:spLocks noChangeAspect="1" noChangeShapeType="1"/>
            </p:cNvSpPr>
            <p:nvPr/>
          </p:nvSpPr>
          <p:spPr bwMode="auto">
            <a:xfrm>
              <a:off x="741" y="2016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Line 118"/>
            <p:cNvSpPr>
              <a:spLocks noChangeAspect="1" noChangeShapeType="1"/>
            </p:cNvSpPr>
            <p:nvPr/>
          </p:nvSpPr>
          <p:spPr bwMode="auto">
            <a:xfrm>
              <a:off x="739" y="3792"/>
              <a:ext cx="17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0" name="Text Box 119"/>
          <p:cNvSpPr txBox="1">
            <a:spLocks noChangeAspect="1" noChangeArrowheads="1"/>
          </p:cNvSpPr>
          <p:nvPr/>
        </p:nvSpPr>
        <p:spPr bwMode="auto">
          <a:xfrm>
            <a:off x="8241157" y="4493006"/>
            <a:ext cx="75533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111" name="Text Box 120"/>
          <p:cNvSpPr txBox="1">
            <a:spLocks noChangeAspect="1" noChangeArrowheads="1"/>
          </p:cNvSpPr>
          <p:nvPr/>
        </p:nvSpPr>
        <p:spPr bwMode="auto">
          <a:xfrm>
            <a:off x="5922772" y="1850644"/>
            <a:ext cx="6078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112" name="Text Box 71"/>
          <p:cNvSpPr txBox="1">
            <a:spLocks noChangeArrowheads="1"/>
          </p:cNvSpPr>
          <p:nvPr/>
        </p:nvSpPr>
        <p:spPr bwMode="auto">
          <a:xfrm>
            <a:off x="6934155" y="5065420"/>
            <a:ext cx="801823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Market</a:t>
            </a:r>
          </a:p>
        </p:txBody>
      </p:sp>
      <p:sp>
        <p:nvSpPr>
          <p:cNvPr id="59" name="Text Box 62"/>
          <p:cNvSpPr txBox="1">
            <a:spLocks noChangeArrowheads="1"/>
          </p:cNvSpPr>
          <p:nvPr/>
        </p:nvSpPr>
        <p:spPr bwMode="auto">
          <a:xfrm>
            <a:off x="2987104" y="3212268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66"/>
          <p:cNvSpPr txBox="1">
            <a:spLocks noChangeArrowheads="1"/>
          </p:cNvSpPr>
          <p:nvPr/>
        </p:nvSpPr>
        <p:spPr bwMode="auto">
          <a:xfrm>
            <a:off x="4421188" y="4578217"/>
            <a:ext cx="377026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Freeform 106"/>
          <p:cNvSpPr>
            <a:spLocks/>
          </p:cNvSpPr>
          <p:nvPr/>
        </p:nvSpPr>
        <p:spPr bwMode="auto">
          <a:xfrm>
            <a:off x="3392424" y="2355018"/>
            <a:ext cx="1604582" cy="1887798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672" y="960"/>
              </a:cxn>
              <a:cxn ang="0">
                <a:pos x="1104" y="432"/>
              </a:cxn>
              <a:cxn ang="0">
                <a:pos x="1248" y="0"/>
              </a:cxn>
            </a:cxnLst>
            <a:rect l="0" t="0" r="r" b="b"/>
            <a:pathLst>
              <a:path w="1248" h="1200">
                <a:moveTo>
                  <a:pt x="0" y="1200"/>
                </a:moveTo>
                <a:cubicBezTo>
                  <a:pt x="244" y="1144"/>
                  <a:pt x="488" y="1088"/>
                  <a:pt x="672" y="960"/>
                </a:cubicBezTo>
                <a:cubicBezTo>
                  <a:pt x="856" y="832"/>
                  <a:pt x="1008" y="592"/>
                  <a:pt x="1104" y="432"/>
                </a:cubicBezTo>
                <a:cubicBezTo>
                  <a:pt x="1200" y="272"/>
                  <a:pt x="1224" y="136"/>
                  <a:pt x="1248" y="0"/>
                </a:cubicBezTo>
              </a:path>
            </a:pathLst>
          </a:custGeom>
          <a:noFill/>
          <a:ln w="50800" cap="flat" cmpd="sng">
            <a:solidFill>
              <a:srgbClr val="2D5AB3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107"/>
          <p:cNvSpPr txBox="1">
            <a:spLocks noChangeArrowheads="1"/>
          </p:cNvSpPr>
          <p:nvPr/>
        </p:nvSpPr>
        <p:spPr bwMode="auto">
          <a:xfrm>
            <a:off x="4786694" y="2064315"/>
            <a:ext cx="620683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 smtClean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kumimoji="0" lang="en-US" b="1" i="1" baseline="-25000" dirty="0" smtClean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baseline="-25000" dirty="0">
              <a:solidFill>
                <a:srgbClr val="2D5A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109"/>
          <p:cNvSpPr txBox="1">
            <a:spLocks noChangeArrowheads="1"/>
          </p:cNvSpPr>
          <p:nvPr/>
        </p:nvSpPr>
        <p:spPr bwMode="auto">
          <a:xfrm>
            <a:off x="5374450" y="2194109"/>
            <a:ext cx="697692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 smtClean="0">
                <a:latin typeface="Times New Roman" pitchFamily="18" charset="0"/>
                <a:cs typeface="Times New Roman" pitchFamily="18" charset="0"/>
              </a:rPr>
              <a:t>ATC</a:t>
            </a:r>
            <a:r>
              <a:rPr kumimoji="0" lang="en-US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Freeform 110"/>
          <p:cNvSpPr>
            <a:spLocks noChangeAspect="1"/>
          </p:cNvSpPr>
          <p:nvPr/>
        </p:nvSpPr>
        <p:spPr bwMode="auto">
          <a:xfrm rot="177913">
            <a:off x="3512156" y="2455272"/>
            <a:ext cx="2037999" cy="938212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4" y="336"/>
              </a:cxn>
              <a:cxn ang="0">
                <a:pos x="384" y="528"/>
              </a:cxn>
              <a:cxn ang="0">
                <a:pos x="624" y="624"/>
              </a:cxn>
              <a:cxn ang="0">
                <a:pos x="960" y="672"/>
              </a:cxn>
              <a:cxn ang="0">
                <a:pos x="1440" y="624"/>
              </a:cxn>
              <a:cxn ang="0">
                <a:pos x="1824" y="336"/>
              </a:cxn>
              <a:cxn ang="0">
                <a:pos x="1968" y="0"/>
              </a:cxn>
            </a:cxnLst>
            <a:rect l="0" t="0" r="r" b="b"/>
            <a:pathLst>
              <a:path w="1968" h="680">
                <a:moveTo>
                  <a:pt x="0" y="96"/>
                </a:moveTo>
                <a:cubicBezTo>
                  <a:pt x="40" y="180"/>
                  <a:pt x="80" y="264"/>
                  <a:pt x="144" y="336"/>
                </a:cubicBezTo>
                <a:cubicBezTo>
                  <a:pt x="208" y="408"/>
                  <a:pt x="304" y="480"/>
                  <a:pt x="384" y="528"/>
                </a:cubicBezTo>
                <a:cubicBezTo>
                  <a:pt x="464" y="576"/>
                  <a:pt x="528" y="600"/>
                  <a:pt x="624" y="624"/>
                </a:cubicBezTo>
                <a:cubicBezTo>
                  <a:pt x="720" y="648"/>
                  <a:pt x="824" y="672"/>
                  <a:pt x="960" y="672"/>
                </a:cubicBezTo>
                <a:cubicBezTo>
                  <a:pt x="1096" y="672"/>
                  <a:pt x="1296" y="680"/>
                  <a:pt x="1440" y="624"/>
                </a:cubicBezTo>
                <a:cubicBezTo>
                  <a:pt x="1584" y="568"/>
                  <a:pt x="1736" y="440"/>
                  <a:pt x="1824" y="336"/>
                </a:cubicBezTo>
                <a:cubicBezTo>
                  <a:pt x="1912" y="232"/>
                  <a:pt x="1940" y="116"/>
                  <a:pt x="1968" y="0"/>
                </a:cubicBez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Line 114"/>
          <p:cNvSpPr>
            <a:spLocks noChangeShapeType="1"/>
          </p:cNvSpPr>
          <p:nvPr/>
        </p:nvSpPr>
        <p:spPr bwMode="auto">
          <a:xfrm>
            <a:off x="3383280" y="3409118"/>
            <a:ext cx="2066544" cy="0"/>
          </a:xfrm>
          <a:prstGeom prst="line">
            <a:avLst/>
          </a:prstGeom>
          <a:noFill/>
          <a:ln w="50800">
            <a:solidFill>
              <a:srgbClr val="C80000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115"/>
          <p:cNvSpPr txBox="1">
            <a:spLocks noChangeArrowheads="1"/>
          </p:cNvSpPr>
          <p:nvPr/>
        </p:nvSpPr>
        <p:spPr bwMode="auto">
          <a:xfrm>
            <a:off x="5433505" y="3172517"/>
            <a:ext cx="397866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2000" b="1" i="1" baseline="-25000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000" b="1" baseline="-25000" dirty="0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116"/>
          <p:cNvSpPr>
            <a:spLocks noChangeShapeType="1"/>
          </p:cNvSpPr>
          <p:nvPr/>
        </p:nvSpPr>
        <p:spPr bwMode="auto">
          <a:xfrm>
            <a:off x="4603751" y="3393243"/>
            <a:ext cx="0" cy="1215143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65"/>
          <p:cNvSpPr txBox="1">
            <a:spLocks noChangeArrowheads="1"/>
          </p:cNvSpPr>
          <p:nvPr/>
        </p:nvSpPr>
        <p:spPr bwMode="auto">
          <a:xfrm>
            <a:off x="5891806" y="3174873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Freeform 98"/>
          <p:cNvSpPr>
            <a:spLocks/>
          </p:cNvSpPr>
          <p:nvPr/>
        </p:nvSpPr>
        <p:spPr bwMode="auto">
          <a:xfrm>
            <a:off x="6950605" y="1974342"/>
            <a:ext cx="1371600" cy="2438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528"/>
              </a:cxn>
              <a:cxn ang="0">
                <a:pos x="576" y="1200"/>
              </a:cxn>
              <a:cxn ang="0">
                <a:pos x="864" y="1536"/>
              </a:cxn>
            </a:cxnLst>
            <a:rect l="0" t="0" r="r" b="b"/>
            <a:pathLst>
              <a:path w="864" h="1536">
                <a:moveTo>
                  <a:pt x="0" y="0"/>
                </a:moveTo>
                <a:cubicBezTo>
                  <a:pt x="48" y="164"/>
                  <a:pt x="96" y="328"/>
                  <a:pt x="192" y="528"/>
                </a:cubicBezTo>
                <a:cubicBezTo>
                  <a:pt x="288" y="728"/>
                  <a:pt x="464" y="1032"/>
                  <a:pt x="576" y="1200"/>
                </a:cubicBezTo>
                <a:cubicBezTo>
                  <a:pt x="688" y="1368"/>
                  <a:pt x="776" y="1452"/>
                  <a:pt x="864" y="1536"/>
                </a:cubicBezTo>
              </a:path>
            </a:pathLst>
          </a:custGeom>
          <a:noFill/>
          <a:ln w="50800" cap="flat" cmpd="sng">
            <a:solidFill>
              <a:srgbClr val="C80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99"/>
          <p:cNvSpPr txBox="1">
            <a:spLocks noChangeArrowheads="1"/>
          </p:cNvSpPr>
          <p:nvPr/>
        </p:nvSpPr>
        <p:spPr bwMode="auto">
          <a:xfrm>
            <a:off x="8276168" y="4168267"/>
            <a:ext cx="455574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2000" b="1" i="1" baseline="-25000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000" b="1" baseline="-25000" dirty="0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101"/>
          <p:cNvSpPr txBox="1">
            <a:spLocks noChangeArrowheads="1"/>
          </p:cNvSpPr>
          <p:nvPr/>
        </p:nvSpPr>
        <p:spPr bwMode="auto">
          <a:xfrm>
            <a:off x="7844939" y="1612011"/>
            <a:ext cx="412292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 smtClean="0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n-US" sz="2000" b="1" baseline="-25000" dirty="0" smtClean="0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000" b="1" dirty="0">
              <a:solidFill>
                <a:srgbClr val="8B702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Freeform 102"/>
          <p:cNvSpPr>
            <a:spLocks/>
          </p:cNvSpPr>
          <p:nvPr/>
        </p:nvSpPr>
        <p:spPr bwMode="auto">
          <a:xfrm>
            <a:off x="6382280" y="2001330"/>
            <a:ext cx="1628775" cy="2398712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624" y="1104"/>
              </a:cxn>
              <a:cxn ang="0">
                <a:pos x="1008" y="624"/>
              </a:cxn>
              <a:cxn ang="0">
                <a:pos x="1248" y="0"/>
              </a:cxn>
            </a:cxnLst>
            <a:rect l="0" t="0" r="r" b="b"/>
            <a:pathLst>
              <a:path w="1248" h="1392">
                <a:moveTo>
                  <a:pt x="0" y="1392"/>
                </a:moveTo>
                <a:cubicBezTo>
                  <a:pt x="228" y="1312"/>
                  <a:pt x="456" y="1232"/>
                  <a:pt x="624" y="1104"/>
                </a:cubicBezTo>
                <a:cubicBezTo>
                  <a:pt x="792" y="976"/>
                  <a:pt x="904" y="808"/>
                  <a:pt x="1008" y="624"/>
                </a:cubicBezTo>
                <a:cubicBezTo>
                  <a:pt x="1112" y="440"/>
                  <a:pt x="1180" y="220"/>
                  <a:pt x="1248" y="0"/>
                </a:cubicBezTo>
              </a:path>
            </a:pathLst>
          </a:custGeom>
          <a:noFill/>
          <a:ln w="50800" cap="flat" cmpd="sng">
            <a:solidFill>
              <a:srgbClr val="8B7025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Line 103"/>
          <p:cNvSpPr>
            <a:spLocks noChangeShapeType="1"/>
          </p:cNvSpPr>
          <p:nvPr/>
        </p:nvSpPr>
        <p:spPr bwMode="auto">
          <a:xfrm>
            <a:off x="6280680" y="3384042"/>
            <a:ext cx="12446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Line 104"/>
          <p:cNvSpPr>
            <a:spLocks noChangeShapeType="1"/>
          </p:cNvSpPr>
          <p:nvPr/>
        </p:nvSpPr>
        <p:spPr bwMode="auto">
          <a:xfrm>
            <a:off x="7550680" y="3384042"/>
            <a:ext cx="0" cy="12954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121"/>
          <p:cNvSpPr txBox="1">
            <a:spLocks noChangeArrowheads="1"/>
          </p:cNvSpPr>
          <p:nvPr/>
        </p:nvSpPr>
        <p:spPr bwMode="auto">
          <a:xfrm>
            <a:off x="7358656" y="4608386"/>
            <a:ext cx="428322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219456" y="2208454"/>
            <a:ext cx="2766822" cy="9950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19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This 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occurs at equilibrium price </a:t>
            </a:r>
            <a:r>
              <a:rPr lang="en-US" sz="1900" b="1" i="1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1900" b="1" i="1" baseline="-250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3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900" b="1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&lt;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900" b="1" i="1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1900" b="1" i="1" baseline="-250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 sz="19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 and 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output level </a:t>
            </a:r>
            <a:r>
              <a:rPr lang="en-US" sz="1900" b="1" i="1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Q</a:t>
            </a:r>
            <a:r>
              <a:rPr lang="en-US" sz="1900" b="1" i="1" baseline="-250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3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900" b="1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&gt;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900" b="1" i="1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Q</a:t>
            </a:r>
            <a:r>
              <a:rPr lang="en-US" sz="1900" b="1" i="1" baseline="-250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 .</a:t>
            </a:r>
          </a:p>
        </p:txBody>
      </p:sp>
      <p:sp>
        <p:nvSpPr>
          <p:cNvPr id="84" name="Line 54"/>
          <p:cNvSpPr>
            <a:spLocks noChangeShapeType="1"/>
          </p:cNvSpPr>
          <p:nvPr/>
        </p:nvSpPr>
        <p:spPr bwMode="auto">
          <a:xfrm>
            <a:off x="6336644" y="2639250"/>
            <a:ext cx="1483752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Line 55"/>
          <p:cNvSpPr>
            <a:spLocks noChangeShapeType="1"/>
          </p:cNvSpPr>
          <p:nvPr/>
        </p:nvSpPr>
        <p:spPr bwMode="auto">
          <a:xfrm>
            <a:off x="7840589" y="2654300"/>
            <a:ext cx="0" cy="1988312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 Box 57"/>
          <p:cNvSpPr txBox="1">
            <a:spLocks noChangeArrowheads="1"/>
          </p:cNvSpPr>
          <p:nvPr/>
        </p:nvSpPr>
        <p:spPr bwMode="auto">
          <a:xfrm>
            <a:off x="7656439" y="4610354"/>
            <a:ext cx="428322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 Box 58"/>
          <p:cNvSpPr txBox="1">
            <a:spLocks noChangeArrowheads="1"/>
          </p:cNvSpPr>
          <p:nvPr/>
        </p:nvSpPr>
        <p:spPr bwMode="auto">
          <a:xfrm>
            <a:off x="5900410" y="2428938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9" name="Group 103"/>
          <p:cNvGrpSpPr>
            <a:grpSpLocks/>
          </p:cNvGrpSpPr>
          <p:nvPr/>
        </p:nvGrpSpPr>
        <p:grpSpPr bwMode="auto">
          <a:xfrm>
            <a:off x="3489252" y="1681604"/>
            <a:ext cx="2349285" cy="1305149"/>
            <a:chOff x="1548" y="1925"/>
            <a:chExt cx="1627" cy="780"/>
          </a:xfrm>
        </p:grpSpPr>
        <p:sp>
          <p:nvSpPr>
            <p:cNvPr id="100" name="Text Box 75"/>
            <p:cNvSpPr txBox="1">
              <a:spLocks noChangeArrowheads="1"/>
            </p:cNvSpPr>
            <p:nvPr/>
          </p:nvSpPr>
          <p:spPr bwMode="auto">
            <a:xfrm>
              <a:off x="2700" y="1925"/>
              <a:ext cx="475" cy="23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ATC</a:t>
              </a:r>
              <a:r>
                <a:rPr kumimoji="0" lang="en-US" b="1" i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Freeform 76"/>
            <p:cNvSpPr>
              <a:spLocks noChangeAspect="1"/>
            </p:cNvSpPr>
            <p:nvPr/>
          </p:nvSpPr>
          <p:spPr bwMode="auto">
            <a:xfrm rot="312938">
              <a:off x="1548" y="2153"/>
              <a:ext cx="1336" cy="55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336"/>
                </a:cxn>
                <a:cxn ang="0">
                  <a:pos x="384" y="528"/>
                </a:cxn>
                <a:cxn ang="0">
                  <a:pos x="624" y="624"/>
                </a:cxn>
                <a:cxn ang="0">
                  <a:pos x="960" y="672"/>
                </a:cxn>
                <a:cxn ang="0">
                  <a:pos x="1440" y="624"/>
                </a:cxn>
                <a:cxn ang="0">
                  <a:pos x="1824" y="336"/>
                </a:cxn>
                <a:cxn ang="0">
                  <a:pos x="1968" y="0"/>
                </a:cxn>
              </a:cxnLst>
              <a:rect l="0" t="0" r="r" b="b"/>
              <a:pathLst>
                <a:path w="1968" h="680">
                  <a:moveTo>
                    <a:pt x="0" y="96"/>
                  </a:moveTo>
                  <a:cubicBezTo>
                    <a:pt x="40" y="180"/>
                    <a:pt x="80" y="264"/>
                    <a:pt x="144" y="336"/>
                  </a:cubicBezTo>
                  <a:cubicBezTo>
                    <a:pt x="208" y="408"/>
                    <a:pt x="304" y="480"/>
                    <a:pt x="384" y="528"/>
                  </a:cubicBezTo>
                  <a:cubicBezTo>
                    <a:pt x="464" y="576"/>
                    <a:pt x="528" y="600"/>
                    <a:pt x="624" y="624"/>
                  </a:cubicBezTo>
                  <a:cubicBezTo>
                    <a:pt x="720" y="648"/>
                    <a:pt x="824" y="672"/>
                    <a:pt x="960" y="672"/>
                  </a:cubicBezTo>
                  <a:cubicBezTo>
                    <a:pt x="1096" y="672"/>
                    <a:pt x="1296" y="680"/>
                    <a:pt x="1440" y="624"/>
                  </a:cubicBezTo>
                  <a:cubicBezTo>
                    <a:pt x="1584" y="568"/>
                    <a:pt x="1736" y="440"/>
                    <a:pt x="1824" y="336"/>
                  </a:cubicBezTo>
                  <a:cubicBezTo>
                    <a:pt x="1912" y="232"/>
                    <a:pt x="1940" y="116"/>
                    <a:pt x="1968" y="0"/>
                  </a:cubicBezTo>
                </a:path>
              </a:pathLst>
            </a:custGeom>
            <a:noFill/>
            <a:ln w="508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3" name="Group 102"/>
          <p:cNvGrpSpPr>
            <a:grpSpLocks/>
          </p:cNvGrpSpPr>
          <p:nvPr/>
        </p:nvGrpSpPr>
        <p:grpSpPr bwMode="auto">
          <a:xfrm rot="190647">
            <a:off x="3579117" y="1381190"/>
            <a:ext cx="1616015" cy="2623791"/>
            <a:chOff x="1496" y="1560"/>
            <a:chExt cx="1320" cy="1862"/>
          </a:xfrm>
        </p:grpSpPr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1496" y="1798"/>
              <a:ext cx="1049" cy="1624"/>
            </a:xfrm>
            <a:custGeom>
              <a:avLst/>
              <a:gdLst/>
              <a:ahLst/>
              <a:cxnLst>
                <a:cxn ang="0">
                  <a:pos x="0" y="1200"/>
                </a:cxn>
                <a:cxn ang="0">
                  <a:pos x="672" y="960"/>
                </a:cxn>
                <a:cxn ang="0">
                  <a:pos x="1104" y="432"/>
                </a:cxn>
                <a:cxn ang="0">
                  <a:pos x="1248" y="0"/>
                </a:cxn>
              </a:cxnLst>
              <a:rect l="0" t="0" r="r" b="b"/>
              <a:pathLst>
                <a:path w="1248" h="1200">
                  <a:moveTo>
                    <a:pt x="0" y="1200"/>
                  </a:moveTo>
                  <a:cubicBezTo>
                    <a:pt x="244" y="1144"/>
                    <a:pt x="488" y="1088"/>
                    <a:pt x="672" y="960"/>
                  </a:cubicBezTo>
                  <a:cubicBezTo>
                    <a:pt x="856" y="832"/>
                    <a:pt x="1008" y="592"/>
                    <a:pt x="1104" y="432"/>
                  </a:cubicBezTo>
                  <a:cubicBezTo>
                    <a:pt x="1200" y="272"/>
                    <a:pt x="1224" y="136"/>
                    <a:pt x="1248" y="0"/>
                  </a:cubicBezTo>
                </a:path>
              </a:pathLst>
            </a:custGeom>
            <a:noFill/>
            <a:ln w="50800" cap="flat" cmpd="sng">
              <a:solidFill>
                <a:srgbClr val="295EC7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Text Box 81"/>
            <p:cNvSpPr txBox="1">
              <a:spLocks noChangeArrowheads="1"/>
            </p:cNvSpPr>
            <p:nvPr/>
          </p:nvSpPr>
          <p:spPr bwMode="auto">
            <a:xfrm rot="21409353">
              <a:off x="2369" y="1560"/>
              <a:ext cx="447" cy="26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solidFill>
                    <a:srgbClr val="295EC7"/>
                  </a:solidFill>
                  <a:latin typeface="Times New Roman" pitchFamily="18" charset="0"/>
                  <a:cs typeface="Times New Roman" pitchFamily="18" charset="0"/>
                </a:rPr>
                <a:t>MC</a:t>
              </a:r>
              <a:r>
                <a:rPr kumimoji="0" lang="en-US" b="1" i="1" baseline="-25000" dirty="0">
                  <a:solidFill>
                    <a:srgbClr val="295EC7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000" b="1" dirty="0">
                <a:solidFill>
                  <a:srgbClr val="295EC7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8" name="Content Placeholder 2"/>
          <p:cNvSpPr txBox="1">
            <a:spLocks/>
          </p:cNvSpPr>
          <p:nvPr/>
        </p:nvSpPr>
        <p:spPr>
          <a:xfrm>
            <a:off x="50993" y="3067990"/>
            <a:ext cx="2890327" cy="227275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Because 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this is an increasing-cost industry, expansion </a:t>
            </a:r>
            <a:r>
              <a:rPr lang="en-US" sz="19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in market 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output leads to a higher equilibrium </a:t>
            </a:r>
            <a:r>
              <a:rPr lang="en-US" sz="19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market price.</a:t>
            </a:r>
          </a:p>
          <a:p>
            <a:pPr marL="169863" indent="-169863">
              <a:lnSpc>
                <a:spcPct val="90000"/>
              </a:lnSpc>
            </a:pPr>
            <a:r>
              <a:rPr lang="en-US" sz="19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Thus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, the </a:t>
            </a:r>
            <a:r>
              <a:rPr lang="en-US" sz="19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market’s </a:t>
            </a:r>
            <a:r>
              <a:rPr lang="en-US" sz="1900" b="1" i="1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long-run </a:t>
            </a:r>
            <a:r>
              <a:rPr lang="en-US" sz="1900" b="1" i="1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supply curve </a:t>
            </a:r>
            <a:r>
              <a:rPr lang="en-US" sz="1900" b="1" i="1" dirty="0" err="1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S</a:t>
            </a:r>
            <a:r>
              <a:rPr lang="en-US" sz="1900" b="1" i="1" baseline="-25000" dirty="0" err="1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lr</a:t>
            </a:r>
            <a:r>
              <a:rPr lang="en-US" sz="1900" dirty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 is upward sloping</a:t>
            </a:r>
            <a:r>
              <a:rPr lang="en-US" sz="1900" dirty="0" smtClean="0">
                <a:solidFill>
                  <a:schemeClr val="tx1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sz="1900" dirty="0">
              <a:solidFill>
                <a:schemeClr val="tx1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0" name="Line 70"/>
          <p:cNvSpPr>
            <a:spLocks noChangeShapeType="1"/>
          </p:cNvSpPr>
          <p:nvPr/>
        </p:nvSpPr>
        <p:spPr bwMode="auto">
          <a:xfrm>
            <a:off x="6320595" y="3090958"/>
            <a:ext cx="1706564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 Box 71"/>
          <p:cNvSpPr txBox="1">
            <a:spLocks noChangeArrowheads="1"/>
          </p:cNvSpPr>
          <p:nvPr/>
        </p:nvSpPr>
        <p:spPr bwMode="auto">
          <a:xfrm>
            <a:off x="5904862" y="2871502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Line 76"/>
          <p:cNvSpPr>
            <a:spLocks noChangeShapeType="1"/>
          </p:cNvSpPr>
          <p:nvPr/>
        </p:nvSpPr>
        <p:spPr bwMode="auto">
          <a:xfrm>
            <a:off x="8103740" y="3245898"/>
            <a:ext cx="0" cy="143004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 Box 77"/>
          <p:cNvSpPr txBox="1">
            <a:spLocks noChangeArrowheads="1"/>
          </p:cNvSpPr>
          <p:nvPr/>
        </p:nvSpPr>
        <p:spPr bwMode="auto">
          <a:xfrm>
            <a:off x="7948165" y="4612164"/>
            <a:ext cx="428322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 Box 72"/>
          <p:cNvSpPr txBox="1">
            <a:spLocks noChangeArrowheads="1"/>
          </p:cNvSpPr>
          <p:nvPr/>
        </p:nvSpPr>
        <p:spPr bwMode="auto">
          <a:xfrm>
            <a:off x="2970488" y="2847904"/>
            <a:ext cx="40267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Line 78"/>
          <p:cNvSpPr>
            <a:spLocks noChangeShapeType="1"/>
          </p:cNvSpPr>
          <p:nvPr/>
        </p:nvSpPr>
        <p:spPr bwMode="auto">
          <a:xfrm>
            <a:off x="4596723" y="3118391"/>
            <a:ext cx="0" cy="1493774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0" name="Group 82"/>
          <p:cNvGrpSpPr>
            <a:grpSpLocks/>
          </p:cNvGrpSpPr>
          <p:nvPr/>
        </p:nvGrpSpPr>
        <p:grpSpPr bwMode="auto">
          <a:xfrm>
            <a:off x="3369204" y="2654991"/>
            <a:ext cx="2632075" cy="823912"/>
            <a:chOff x="1527" y="2490"/>
            <a:chExt cx="1658" cy="519"/>
          </a:xfrm>
        </p:grpSpPr>
        <p:grpSp>
          <p:nvGrpSpPr>
            <p:cNvPr id="121" name="Group 79"/>
            <p:cNvGrpSpPr>
              <a:grpSpLocks/>
            </p:cNvGrpSpPr>
            <p:nvPr/>
          </p:nvGrpSpPr>
          <p:grpSpPr bwMode="auto">
            <a:xfrm>
              <a:off x="1527" y="2490"/>
              <a:ext cx="1658" cy="252"/>
              <a:chOff x="1527" y="2490"/>
              <a:chExt cx="1658" cy="252"/>
            </a:xfrm>
          </p:grpSpPr>
          <p:sp>
            <p:nvSpPr>
              <p:cNvPr id="123" name="Line 73"/>
              <p:cNvSpPr>
                <a:spLocks noChangeShapeType="1"/>
              </p:cNvSpPr>
              <p:nvPr/>
            </p:nvSpPr>
            <p:spPr bwMode="auto">
              <a:xfrm>
                <a:off x="1527" y="2724"/>
                <a:ext cx="1539" cy="0"/>
              </a:xfrm>
              <a:prstGeom prst="line">
                <a:avLst/>
              </a:prstGeom>
              <a:noFill/>
              <a:ln w="50800">
                <a:solidFill>
                  <a:srgbClr val="C80000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4" name="Text Box 74"/>
              <p:cNvSpPr txBox="1">
                <a:spLocks noChangeArrowheads="1"/>
              </p:cNvSpPr>
              <p:nvPr/>
            </p:nvSpPr>
            <p:spPr bwMode="auto">
              <a:xfrm>
                <a:off x="2934" y="2490"/>
                <a:ext cx="251" cy="252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2000" b="1" i="1" dirty="0">
                    <a:solidFill>
                      <a:srgbClr val="C8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kumimoji="0" lang="en-US" sz="2000" b="1" i="1" baseline="-25000" dirty="0">
                    <a:solidFill>
                      <a:srgbClr val="C8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22" name="Line 81"/>
            <p:cNvSpPr>
              <a:spLocks noChangeShapeType="1"/>
            </p:cNvSpPr>
            <p:nvPr/>
          </p:nvSpPr>
          <p:spPr bwMode="auto">
            <a:xfrm flipV="1">
              <a:off x="1621" y="2750"/>
              <a:ext cx="0" cy="25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5" name="Oval 75"/>
          <p:cNvSpPr>
            <a:spLocks noChangeAspect="1" noChangeArrowheads="1"/>
          </p:cNvSpPr>
          <p:nvPr/>
        </p:nvSpPr>
        <p:spPr bwMode="auto">
          <a:xfrm flipH="1">
            <a:off x="4511760" y="2959029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Oval 117"/>
          <p:cNvSpPr>
            <a:spLocks noChangeAspect="1" noChangeArrowheads="1"/>
          </p:cNvSpPr>
          <p:nvPr/>
        </p:nvSpPr>
        <p:spPr bwMode="auto">
          <a:xfrm flipH="1">
            <a:off x="4548188" y="3318631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6" name="Group 98"/>
          <p:cNvGrpSpPr>
            <a:grpSpLocks/>
          </p:cNvGrpSpPr>
          <p:nvPr/>
        </p:nvGrpSpPr>
        <p:grpSpPr bwMode="auto">
          <a:xfrm rot="21355744">
            <a:off x="7659054" y="2028922"/>
            <a:ext cx="1417638" cy="2228850"/>
            <a:chOff x="4656" y="2016"/>
            <a:chExt cx="893" cy="1404"/>
          </a:xfrm>
        </p:grpSpPr>
        <p:sp>
          <p:nvSpPr>
            <p:cNvPr id="127" name="Freeform 48"/>
            <p:cNvSpPr>
              <a:spLocks/>
            </p:cNvSpPr>
            <p:nvPr/>
          </p:nvSpPr>
          <p:spPr bwMode="auto">
            <a:xfrm>
              <a:off x="4656" y="2016"/>
              <a:ext cx="652" cy="12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528"/>
                </a:cxn>
                <a:cxn ang="0">
                  <a:pos x="576" y="1200"/>
                </a:cxn>
                <a:cxn ang="0">
                  <a:pos x="864" y="1536"/>
                </a:cxn>
              </a:cxnLst>
              <a:rect l="0" t="0" r="r" b="b"/>
              <a:pathLst>
                <a:path w="864" h="1536">
                  <a:moveTo>
                    <a:pt x="0" y="0"/>
                  </a:moveTo>
                  <a:cubicBezTo>
                    <a:pt x="48" y="164"/>
                    <a:pt x="96" y="328"/>
                    <a:pt x="192" y="528"/>
                  </a:cubicBezTo>
                  <a:cubicBezTo>
                    <a:pt x="288" y="728"/>
                    <a:pt x="464" y="1032"/>
                    <a:pt x="576" y="1200"/>
                  </a:cubicBezTo>
                  <a:cubicBezTo>
                    <a:pt x="688" y="1368"/>
                    <a:pt x="776" y="1452"/>
                    <a:pt x="864" y="1536"/>
                  </a:cubicBezTo>
                </a:path>
              </a:pathLst>
            </a:custGeom>
            <a:noFill/>
            <a:ln w="50800" cap="flat" cmpd="sng">
              <a:solidFill>
                <a:srgbClr val="C80000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Text Box 49"/>
            <p:cNvSpPr txBox="1">
              <a:spLocks noChangeArrowheads="1"/>
            </p:cNvSpPr>
            <p:nvPr/>
          </p:nvSpPr>
          <p:spPr bwMode="auto">
            <a:xfrm>
              <a:off x="5262" y="3168"/>
              <a:ext cx="287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sz="2000" b="1" i="1" baseline="-25000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130" name="Group 99"/>
          <p:cNvGrpSpPr>
            <a:grpSpLocks/>
          </p:cNvGrpSpPr>
          <p:nvPr/>
        </p:nvGrpSpPr>
        <p:grpSpPr bwMode="auto">
          <a:xfrm>
            <a:off x="6855716" y="1527299"/>
            <a:ext cx="1847851" cy="2913062"/>
            <a:chOff x="4106" y="1884"/>
            <a:chExt cx="1164" cy="1835"/>
          </a:xfrm>
        </p:grpSpPr>
        <p:sp>
          <p:nvSpPr>
            <p:cNvPr id="132" name="Text Box 50"/>
            <p:cNvSpPr txBox="1">
              <a:spLocks noChangeArrowheads="1"/>
            </p:cNvSpPr>
            <p:nvPr/>
          </p:nvSpPr>
          <p:spPr bwMode="auto">
            <a:xfrm>
              <a:off x="5010" y="1884"/>
              <a:ext cx="260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2000" b="1" baseline="-2500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000" b="1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" name="Freeform 83"/>
            <p:cNvSpPr>
              <a:spLocks/>
            </p:cNvSpPr>
            <p:nvPr/>
          </p:nvSpPr>
          <p:spPr bwMode="auto">
            <a:xfrm rot="21386655">
              <a:off x="4106" y="2160"/>
              <a:ext cx="1008" cy="1559"/>
            </a:xfrm>
            <a:custGeom>
              <a:avLst/>
              <a:gdLst/>
              <a:ahLst/>
              <a:cxnLst>
                <a:cxn ang="0">
                  <a:pos x="0" y="1392"/>
                </a:cxn>
                <a:cxn ang="0">
                  <a:pos x="624" y="1104"/>
                </a:cxn>
                <a:cxn ang="0">
                  <a:pos x="1008" y="624"/>
                </a:cxn>
                <a:cxn ang="0">
                  <a:pos x="1248" y="0"/>
                </a:cxn>
              </a:cxnLst>
              <a:rect l="0" t="0" r="r" b="b"/>
              <a:pathLst>
                <a:path w="1248" h="1392">
                  <a:moveTo>
                    <a:pt x="0" y="1392"/>
                  </a:moveTo>
                  <a:cubicBezTo>
                    <a:pt x="228" y="1312"/>
                    <a:pt x="456" y="1232"/>
                    <a:pt x="624" y="1104"/>
                  </a:cubicBezTo>
                  <a:cubicBezTo>
                    <a:pt x="792" y="976"/>
                    <a:pt x="904" y="808"/>
                    <a:pt x="1008" y="624"/>
                  </a:cubicBezTo>
                  <a:cubicBezTo>
                    <a:pt x="1112" y="440"/>
                    <a:pt x="1180" y="220"/>
                    <a:pt x="1248" y="0"/>
                  </a:cubicBezTo>
                </a:path>
              </a:pathLst>
            </a:custGeom>
            <a:noFill/>
            <a:ln w="50800" cap="flat" cmpd="sng">
              <a:solidFill>
                <a:srgbClr val="8B7025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4" name="Group 80"/>
          <p:cNvGrpSpPr>
            <a:grpSpLocks/>
          </p:cNvGrpSpPr>
          <p:nvPr/>
        </p:nvGrpSpPr>
        <p:grpSpPr bwMode="auto">
          <a:xfrm>
            <a:off x="6831714" y="2421751"/>
            <a:ext cx="2073276" cy="1466850"/>
            <a:chOff x="4281" y="2268"/>
            <a:chExt cx="1306" cy="924"/>
          </a:xfrm>
        </p:grpSpPr>
        <p:sp>
          <p:nvSpPr>
            <p:cNvPr id="135" name="Line 67"/>
            <p:cNvSpPr>
              <a:spLocks noChangeShapeType="1"/>
            </p:cNvSpPr>
            <p:nvPr/>
          </p:nvSpPr>
          <p:spPr bwMode="auto">
            <a:xfrm rot="317813" flipV="1">
              <a:off x="4281" y="2453"/>
              <a:ext cx="1094" cy="73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Text Box 68"/>
            <p:cNvSpPr txBox="1">
              <a:spLocks noChangeArrowheads="1"/>
            </p:cNvSpPr>
            <p:nvPr/>
          </p:nvSpPr>
          <p:spPr bwMode="auto">
            <a:xfrm>
              <a:off x="5310" y="2268"/>
              <a:ext cx="277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 err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b="1" baseline="-25000" dirty="0" err="1">
                  <a:latin typeface="Times New Roman" pitchFamily="18" charset="0"/>
                  <a:cs typeface="Times New Roman" pitchFamily="18" charset="0"/>
                </a:rPr>
                <a:t>lr</a:t>
              </a:r>
              <a:endParaRPr kumimoji="0"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6" name="Oval 118"/>
          <p:cNvSpPr>
            <a:spLocks noChangeAspect="1" noChangeArrowheads="1"/>
          </p:cNvSpPr>
          <p:nvPr/>
        </p:nvSpPr>
        <p:spPr bwMode="auto">
          <a:xfrm flipH="1">
            <a:off x="7491943" y="3307461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Oval 69"/>
          <p:cNvSpPr>
            <a:spLocks noChangeAspect="1" noChangeArrowheads="1"/>
          </p:cNvSpPr>
          <p:nvPr/>
        </p:nvSpPr>
        <p:spPr bwMode="auto">
          <a:xfrm flipH="1">
            <a:off x="8032684" y="3035014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Oval 56"/>
          <p:cNvSpPr>
            <a:spLocks noChangeAspect="1" noChangeArrowheads="1"/>
          </p:cNvSpPr>
          <p:nvPr/>
        </p:nvSpPr>
        <p:spPr bwMode="auto">
          <a:xfrm flipH="1">
            <a:off x="7789789" y="2574925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19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50"/>
                            </p:stCondLst>
                            <p:childTnLst>
                              <p:par>
                                <p:cTn id="5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build="p"/>
      <p:bldP spid="60" grpId="0"/>
      <p:bldP spid="39" grpId="0" build="p"/>
      <p:bldP spid="78" grpId="0" uiExpand="1" build="p"/>
      <p:bldP spid="80" grpId="0" animBg="1"/>
      <p:bldP spid="113" grpId="0" autoUpdateAnimBg="0"/>
      <p:bldP spid="114" grpId="0" animBg="1"/>
      <p:bldP spid="115" grpId="0" autoUpdateAnimBg="0"/>
      <p:bldP spid="118" grpId="0" autoUpdateAnimBg="0"/>
      <p:bldP spid="119" grpId="0" animBg="1"/>
      <p:bldP spid="125" grpId="0" animBg="1" autoUpdateAnimBg="0"/>
      <p:bldP spid="116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182942"/>
            <a:ext cx="8904855" cy="121608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Supply Elasticity </a:t>
            </a:r>
          </a:p>
          <a:p>
            <a:r>
              <a:rPr lang="en-US" dirty="0"/>
              <a:t>and the Role of Time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In the short run, fixed factors of production such as plant size limit the ability of firms to expand output quickly.</a:t>
            </a:r>
          </a:p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In the long run, firms can alter plant size and other fixed factors of production.</a:t>
            </a:r>
          </a:p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Therefore, the market supply curve will be more elastic in the long run than in the short run.</a:t>
            </a:r>
          </a:p>
        </p:txBody>
      </p:sp>
    </p:spTree>
    <p:extLst>
      <p:ext uri="{BB962C8B-B14F-4D97-AF65-F5344CB8AC3E}">
        <p14:creationId xmlns:p14="http://schemas.microsoft.com/office/powerpoint/2010/main" val="50255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1251781"/>
            <a:ext cx="4228696" cy="423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elasticity of the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market supply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curve usually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increases as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time allows for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adjustment to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 change in price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Consider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market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supply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curve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900" b="1" i="1" baseline="-25000" dirty="0">
                <a:latin typeface="Times New Roman" pitchFamily="18" charset="0"/>
                <a:cs typeface="Times New Roman" pitchFamily="18" charset="0"/>
              </a:rPr>
              <a:t>t1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  Given price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9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at time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9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is supplied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 market price increases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9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initially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9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is supplied,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but with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time the number of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firms and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their scale changes. 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this new higher price,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as time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passes, larger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&amp; larger quantities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of the good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are brought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to market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9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900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900" b="1" i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slope of the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market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supply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curve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becomes flatter and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flatter (and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more elastic) as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time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horizon expands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4301809" y="101469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Time and the Elasticity of Supply</a:t>
            </a:r>
          </a:p>
        </p:txBody>
      </p:sp>
      <p:sp>
        <p:nvSpPr>
          <p:cNvPr id="49" name="Line 2"/>
          <p:cNvSpPr>
            <a:spLocks noChangeShapeType="1"/>
          </p:cNvSpPr>
          <p:nvPr/>
        </p:nvSpPr>
        <p:spPr bwMode="auto">
          <a:xfrm>
            <a:off x="4706366" y="2852166"/>
            <a:ext cx="2968498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3"/>
          <p:cNvSpPr>
            <a:spLocks noChangeShapeType="1"/>
          </p:cNvSpPr>
          <p:nvPr/>
        </p:nvSpPr>
        <p:spPr bwMode="auto">
          <a:xfrm>
            <a:off x="4720556" y="2852166"/>
            <a:ext cx="1963707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Line 4"/>
          <p:cNvSpPr>
            <a:spLocks noChangeShapeType="1"/>
          </p:cNvSpPr>
          <p:nvPr/>
        </p:nvSpPr>
        <p:spPr bwMode="auto">
          <a:xfrm>
            <a:off x="4705414" y="2852166"/>
            <a:ext cx="3789362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Line 5"/>
          <p:cNvSpPr>
            <a:spLocks noChangeShapeType="1"/>
          </p:cNvSpPr>
          <p:nvPr/>
        </p:nvSpPr>
        <p:spPr bwMode="auto">
          <a:xfrm>
            <a:off x="4706366" y="2852166"/>
            <a:ext cx="2351723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11"/>
          <p:cNvSpPr txBox="1">
            <a:spLocks noChangeAspect="1" noChangeArrowheads="1"/>
          </p:cNvSpPr>
          <p:nvPr/>
        </p:nvSpPr>
        <p:spPr bwMode="auto">
          <a:xfrm>
            <a:off x="4169663" y="1055561"/>
            <a:ext cx="1065213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en-US" b="0" dirty="0">
                <a:latin typeface="Times New Roman" pitchFamily="18" charset="0"/>
                <a:cs typeface="Times New Roman" pitchFamily="18" charset="0"/>
              </a:rPr>
              <a:t>Price</a:t>
            </a:r>
            <a:endParaRPr kumimoji="0" lang="en-US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12"/>
          <p:cNvSpPr txBox="1">
            <a:spLocks noChangeAspect="1" noChangeArrowheads="1"/>
          </p:cNvSpPr>
          <p:nvPr/>
        </p:nvSpPr>
        <p:spPr bwMode="auto">
          <a:xfrm>
            <a:off x="7958328" y="5555742"/>
            <a:ext cx="1066800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kumimoji="0" lang="en-US" b="0" i="1">
                <a:latin typeface="Times New Roman" pitchFamily="18" charset="0"/>
                <a:cs typeface="Times New Roman" pitchFamily="18" charset="0"/>
              </a:rPr>
              <a:t>Output</a:t>
            </a:r>
            <a:endParaRPr kumimoji="0" lang="en-US" b="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14"/>
          <p:cNvSpPr txBox="1">
            <a:spLocks noChangeAspect="1" noChangeArrowheads="1"/>
          </p:cNvSpPr>
          <p:nvPr/>
        </p:nvSpPr>
        <p:spPr bwMode="auto">
          <a:xfrm>
            <a:off x="6013514" y="5276279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Line 15"/>
          <p:cNvSpPr>
            <a:spLocks noChangeAspect="1" noChangeShapeType="1"/>
          </p:cNvSpPr>
          <p:nvPr/>
        </p:nvSpPr>
        <p:spPr bwMode="auto">
          <a:xfrm>
            <a:off x="4705414" y="5323459"/>
            <a:ext cx="4246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Line 16"/>
          <p:cNvSpPr>
            <a:spLocks noChangeAspect="1" noChangeShapeType="1"/>
          </p:cNvSpPr>
          <p:nvPr/>
        </p:nvSpPr>
        <p:spPr bwMode="auto">
          <a:xfrm>
            <a:off x="4688078" y="1342835"/>
            <a:ext cx="0" cy="3992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245289" y="3510534"/>
            <a:ext cx="0" cy="183832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20"/>
          <p:cNvSpPr txBox="1">
            <a:spLocks noChangeAspect="1" noChangeArrowheads="1"/>
          </p:cNvSpPr>
          <p:nvPr/>
        </p:nvSpPr>
        <p:spPr bwMode="auto">
          <a:xfrm>
            <a:off x="4190937" y="3267393"/>
            <a:ext cx="550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24"/>
          <p:cNvSpPr txBox="1">
            <a:spLocks noChangeAspect="1" noChangeArrowheads="1"/>
          </p:cNvSpPr>
          <p:nvPr/>
        </p:nvSpPr>
        <p:spPr bwMode="auto">
          <a:xfrm>
            <a:off x="4187762" y="2668905"/>
            <a:ext cx="550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Line 26"/>
          <p:cNvSpPr>
            <a:spLocks noChangeShapeType="1"/>
          </p:cNvSpPr>
          <p:nvPr/>
        </p:nvSpPr>
        <p:spPr bwMode="auto">
          <a:xfrm>
            <a:off x="8512366" y="2843022"/>
            <a:ext cx="0" cy="25034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27"/>
          <p:cNvSpPr txBox="1">
            <a:spLocks noChangeAspect="1" noChangeArrowheads="1"/>
          </p:cNvSpPr>
          <p:nvPr/>
        </p:nvSpPr>
        <p:spPr bwMode="auto">
          <a:xfrm>
            <a:off x="8330184" y="5279454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Line 28"/>
          <p:cNvSpPr>
            <a:spLocks noChangeShapeType="1"/>
          </p:cNvSpPr>
          <p:nvPr/>
        </p:nvSpPr>
        <p:spPr bwMode="auto">
          <a:xfrm>
            <a:off x="7652639" y="2824734"/>
            <a:ext cx="0" cy="25034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29"/>
          <p:cNvSpPr txBox="1">
            <a:spLocks noChangeAspect="1" noChangeArrowheads="1"/>
          </p:cNvSpPr>
          <p:nvPr/>
        </p:nvSpPr>
        <p:spPr bwMode="auto">
          <a:xfrm>
            <a:off x="7439089" y="5279454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>
            <a:off x="7058089" y="2853570"/>
            <a:ext cx="0" cy="2474651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31"/>
          <p:cNvSpPr txBox="1">
            <a:spLocks noChangeAspect="1" noChangeArrowheads="1"/>
          </p:cNvSpPr>
          <p:nvPr/>
        </p:nvSpPr>
        <p:spPr bwMode="auto">
          <a:xfrm>
            <a:off x="6862826" y="5279454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Line 32"/>
          <p:cNvSpPr>
            <a:spLocks noChangeShapeType="1"/>
          </p:cNvSpPr>
          <p:nvPr/>
        </p:nvSpPr>
        <p:spPr bwMode="auto">
          <a:xfrm>
            <a:off x="6665976" y="2824734"/>
            <a:ext cx="0" cy="25034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33"/>
          <p:cNvSpPr txBox="1">
            <a:spLocks noChangeAspect="1" noChangeArrowheads="1"/>
          </p:cNvSpPr>
          <p:nvPr/>
        </p:nvSpPr>
        <p:spPr bwMode="auto">
          <a:xfrm>
            <a:off x="6415151" y="5279454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Line 34"/>
          <p:cNvSpPr>
            <a:spLocks noChangeShapeType="1"/>
          </p:cNvSpPr>
          <p:nvPr/>
        </p:nvSpPr>
        <p:spPr bwMode="auto">
          <a:xfrm flipH="1">
            <a:off x="4688078" y="3488309"/>
            <a:ext cx="1520698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457889" y="1348359"/>
            <a:ext cx="2043112" cy="3260725"/>
            <a:chOff x="5457889" y="1348359"/>
            <a:chExt cx="2043112" cy="3260725"/>
          </a:xfrm>
        </p:grpSpPr>
        <p:sp>
          <p:nvSpPr>
            <p:cNvPr id="62" name="Freeform 22"/>
            <p:cNvSpPr>
              <a:spLocks/>
            </p:cNvSpPr>
            <p:nvPr/>
          </p:nvSpPr>
          <p:spPr bwMode="auto">
            <a:xfrm>
              <a:off x="5457889" y="1789684"/>
              <a:ext cx="1701800" cy="2819400"/>
            </a:xfrm>
            <a:custGeom>
              <a:avLst/>
              <a:gdLst/>
              <a:ahLst/>
              <a:cxnLst>
                <a:cxn ang="0">
                  <a:pos x="0" y="1776"/>
                </a:cxn>
                <a:cxn ang="0">
                  <a:pos x="624" y="432"/>
                </a:cxn>
                <a:cxn ang="0">
                  <a:pos x="720" y="0"/>
                </a:cxn>
              </a:cxnLst>
              <a:rect l="0" t="0" r="r" b="b"/>
              <a:pathLst>
                <a:path w="744" h="1776">
                  <a:moveTo>
                    <a:pt x="0" y="1776"/>
                  </a:moveTo>
                  <a:cubicBezTo>
                    <a:pt x="252" y="1252"/>
                    <a:pt x="504" y="728"/>
                    <a:pt x="624" y="432"/>
                  </a:cubicBezTo>
                  <a:cubicBezTo>
                    <a:pt x="744" y="136"/>
                    <a:pt x="732" y="68"/>
                    <a:pt x="720" y="0"/>
                  </a:cubicBezTo>
                </a:path>
              </a:pathLst>
            </a:custGeom>
            <a:noFill/>
            <a:ln w="57150" cap="flat" cmpd="sng">
              <a:solidFill>
                <a:srgbClr val="8B7025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Text Box 35"/>
            <p:cNvSpPr txBox="1">
              <a:spLocks noChangeArrowheads="1"/>
            </p:cNvSpPr>
            <p:nvPr/>
          </p:nvSpPr>
          <p:spPr bwMode="auto">
            <a:xfrm>
              <a:off x="6951726" y="1348359"/>
              <a:ext cx="549275" cy="400110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2000" b="1" i="1" baseline="-25000" dirty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t1</a:t>
              </a:r>
              <a:endParaRPr kumimoji="0" lang="en-US" sz="2000" b="1" i="1" dirty="0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4" name="Group 60"/>
          <p:cNvGrpSpPr>
            <a:grpSpLocks/>
          </p:cNvGrpSpPr>
          <p:nvPr/>
        </p:nvGrpSpPr>
        <p:grpSpPr bwMode="auto">
          <a:xfrm>
            <a:off x="5338826" y="1529334"/>
            <a:ext cx="2774950" cy="3086100"/>
            <a:chOff x="3340" y="774"/>
            <a:chExt cx="1748" cy="1944"/>
          </a:xfrm>
        </p:grpSpPr>
        <p:sp>
          <p:nvSpPr>
            <p:cNvPr id="75" name="Freeform 37"/>
            <p:cNvSpPr>
              <a:spLocks/>
            </p:cNvSpPr>
            <p:nvPr/>
          </p:nvSpPr>
          <p:spPr bwMode="auto">
            <a:xfrm rot="734860">
              <a:off x="3340" y="894"/>
              <a:ext cx="1410" cy="1824"/>
            </a:xfrm>
            <a:custGeom>
              <a:avLst/>
              <a:gdLst/>
              <a:ahLst/>
              <a:cxnLst>
                <a:cxn ang="0">
                  <a:pos x="0" y="1776"/>
                </a:cxn>
                <a:cxn ang="0">
                  <a:pos x="624" y="432"/>
                </a:cxn>
                <a:cxn ang="0">
                  <a:pos x="720" y="0"/>
                </a:cxn>
              </a:cxnLst>
              <a:rect l="0" t="0" r="r" b="b"/>
              <a:pathLst>
                <a:path w="744" h="1776">
                  <a:moveTo>
                    <a:pt x="0" y="1776"/>
                  </a:moveTo>
                  <a:cubicBezTo>
                    <a:pt x="252" y="1252"/>
                    <a:pt x="504" y="728"/>
                    <a:pt x="624" y="432"/>
                  </a:cubicBezTo>
                  <a:cubicBezTo>
                    <a:pt x="744" y="136"/>
                    <a:pt x="732" y="68"/>
                    <a:pt x="720" y="0"/>
                  </a:cubicBezTo>
                </a:path>
              </a:pathLst>
            </a:custGeom>
            <a:noFill/>
            <a:ln w="57150" cap="flat" cmpd="sng">
              <a:solidFill>
                <a:srgbClr val="8B7025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Text Box 38"/>
            <p:cNvSpPr txBox="1">
              <a:spLocks noChangeArrowheads="1"/>
            </p:cNvSpPr>
            <p:nvPr/>
          </p:nvSpPr>
          <p:spPr bwMode="auto">
            <a:xfrm>
              <a:off x="4742" y="774"/>
              <a:ext cx="346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2000" b="1" i="1" baseline="-25000" dirty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t2</a:t>
              </a:r>
              <a:endParaRPr kumimoji="0" lang="en-US" sz="2000" b="1" i="1" dirty="0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7" name="Group 61"/>
          <p:cNvGrpSpPr>
            <a:grpSpLocks/>
          </p:cNvGrpSpPr>
          <p:nvPr/>
        </p:nvGrpSpPr>
        <p:grpSpPr bwMode="auto">
          <a:xfrm>
            <a:off x="5473764" y="1530922"/>
            <a:ext cx="3254375" cy="3276600"/>
            <a:chOff x="3425" y="775"/>
            <a:chExt cx="2050" cy="2064"/>
          </a:xfrm>
        </p:grpSpPr>
        <p:sp>
          <p:nvSpPr>
            <p:cNvPr id="78" name="Freeform 40"/>
            <p:cNvSpPr>
              <a:spLocks/>
            </p:cNvSpPr>
            <p:nvPr/>
          </p:nvSpPr>
          <p:spPr bwMode="auto">
            <a:xfrm rot="1658302">
              <a:off x="3425" y="775"/>
              <a:ext cx="1463" cy="2064"/>
            </a:xfrm>
            <a:custGeom>
              <a:avLst/>
              <a:gdLst/>
              <a:ahLst/>
              <a:cxnLst>
                <a:cxn ang="0">
                  <a:pos x="0" y="1776"/>
                </a:cxn>
                <a:cxn ang="0">
                  <a:pos x="624" y="432"/>
                </a:cxn>
                <a:cxn ang="0">
                  <a:pos x="720" y="0"/>
                </a:cxn>
              </a:cxnLst>
              <a:rect l="0" t="0" r="r" b="b"/>
              <a:pathLst>
                <a:path w="744" h="1776">
                  <a:moveTo>
                    <a:pt x="0" y="1776"/>
                  </a:moveTo>
                  <a:cubicBezTo>
                    <a:pt x="252" y="1252"/>
                    <a:pt x="504" y="728"/>
                    <a:pt x="624" y="432"/>
                  </a:cubicBezTo>
                  <a:cubicBezTo>
                    <a:pt x="744" y="136"/>
                    <a:pt x="732" y="68"/>
                    <a:pt x="720" y="0"/>
                  </a:cubicBezTo>
                </a:path>
              </a:pathLst>
            </a:custGeom>
            <a:noFill/>
            <a:ln w="57150" cap="flat" cmpd="sng">
              <a:solidFill>
                <a:srgbClr val="8B7025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5129" y="934"/>
              <a:ext cx="346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2000" b="1" i="1" baseline="-25000" dirty="0">
                  <a:solidFill>
                    <a:srgbClr val="8B7025"/>
                  </a:solidFill>
                  <a:latin typeface="Times New Roman" pitchFamily="18" charset="0"/>
                  <a:cs typeface="Times New Roman" pitchFamily="18" charset="0"/>
                </a:rPr>
                <a:t>t3</a:t>
              </a:r>
              <a:endParaRPr kumimoji="0" lang="en-US" sz="2000" b="1" i="1" dirty="0">
                <a:solidFill>
                  <a:srgbClr val="8B7025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0" name="Group 62"/>
          <p:cNvGrpSpPr>
            <a:grpSpLocks/>
          </p:cNvGrpSpPr>
          <p:nvPr/>
        </p:nvGrpSpPr>
        <p:grpSpPr bwMode="auto">
          <a:xfrm>
            <a:off x="5555997" y="1629347"/>
            <a:ext cx="3424238" cy="3281363"/>
            <a:chOff x="3448" y="837"/>
            <a:chExt cx="2157" cy="2067"/>
          </a:xfrm>
        </p:grpSpPr>
        <p:sp>
          <p:nvSpPr>
            <p:cNvPr id="81" name="Freeform 43"/>
            <p:cNvSpPr>
              <a:spLocks/>
            </p:cNvSpPr>
            <p:nvPr/>
          </p:nvSpPr>
          <p:spPr bwMode="auto">
            <a:xfrm rot="2302796">
              <a:off x="3448" y="837"/>
              <a:ext cx="1521" cy="2067"/>
            </a:xfrm>
            <a:custGeom>
              <a:avLst/>
              <a:gdLst/>
              <a:ahLst/>
              <a:cxnLst>
                <a:cxn ang="0">
                  <a:pos x="0" y="1776"/>
                </a:cxn>
                <a:cxn ang="0">
                  <a:pos x="624" y="432"/>
                </a:cxn>
                <a:cxn ang="0">
                  <a:pos x="720" y="0"/>
                </a:cxn>
              </a:cxnLst>
              <a:rect l="0" t="0" r="r" b="b"/>
              <a:pathLst>
                <a:path w="744" h="1776">
                  <a:moveTo>
                    <a:pt x="0" y="1776"/>
                  </a:moveTo>
                  <a:cubicBezTo>
                    <a:pt x="252" y="1252"/>
                    <a:pt x="504" y="728"/>
                    <a:pt x="624" y="432"/>
                  </a:cubicBezTo>
                  <a:cubicBezTo>
                    <a:pt x="744" y="136"/>
                    <a:pt x="732" y="68"/>
                    <a:pt x="720" y="0"/>
                  </a:cubicBezTo>
                </a:path>
              </a:pathLst>
            </a:custGeom>
            <a:noFill/>
            <a:ln w="57150" cap="flat" cmpd="sng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Text Box 44"/>
            <p:cNvSpPr txBox="1">
              <a:spLocks noChangeArrowheads="1"/>
            </p:cNvSpPr>
            <p:nvPr/>
          </p:nvSpPr>
          <p:spPr bwMode="auto">
            <a:xfrm>
              <a:off x="5259" y="1246"/>
              <a:ext cx="346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 err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2000" b="1" i="1" baseline="-25000" dirty="0" err="1">
                  <a:latin typeface="Times New Roman" pitchFamily="18" charset="0"/>
                  <a:cs typeface="Times New Roman" pitchFamily="18" charset="0"/>
                </a:rPr>
                <a:t>lr</a:t>
              </a:r>
              <a:endParaRPr kumimoji="0" lang="en-US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3" name="Rectangle 47"/>
          <p:cNvSpPr>
            <a:spLocks noChangeArrowheads="1"/>
          </p:cNvSpPr>
          <p:nvPr/>
        </p:nvSpPr>
        <p:spPr bwMode="auto">
          <a:xfrm>
            <a:off x="4700778" y="5879592"/>
            <a:ext cx="3429000" cy="685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 Box 48"/>
          <p:cNvSpPr txBox="1">
            <a:spLocks noChangeArrowheads="1"/>
          </p:cNvSpPr>
          <p:nvPr/>
        </p:nvSpPr>
        <p:spPr bwMode="auto">
          <a:xfrm>
            <a:off x="4842066" y="5880799"/>
            <a:ext cx="1231427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i="1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1 week</a:t>
            </a:r>
            <a:endParaRPr kumimoji="0" lang="en-US" sz="2000" b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 Box 49"/>
          <p:cNvSpPr txBox="1">
            <a:spLocks noChangeArrowheads="1"/>
          </p:cNvSpPr>
          <p:nvPr/>
        </p:nvSpPr>
        <p:spPr bwMode="auto">
          <a:xfrm>
            <a:off x="4846828" y="6155436"/>
            <a:ext cx="1334020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i="1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1 month</a:t>
            </a:r>
            <a:endParaRPr kumimoji="0" lang="en-US" sz="2000" b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 Box 50"/>
          <p:cNvSpPr txBox="1">
            <a:spLocks noChangeArrowheads="1"/>
          </p:cNvSpPr>
          <p:nvPr/>
        </p:nvSpPr>
        <p:spPr bwMode="auto">
          <a:xfrm>
            <a:off x="6459728" y="5877624"/>
            <a:ext cx="1423788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i="1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3 months</a:t>
            </a:r>
            <a:endParaRPr kumimoji="0" lang="en-US" sz="2000" b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 Box 51"/>
          <p:cNvSpPr txBox="1">
            <a:spLocks noChangeArrowheads="1"/>
          </p:cNvSpPr>
          <p:nvPr/>
        </p:nvSpPr>
        <p:spPr bwMode="auto">
          <a:xfrm>
            <a:off x="6453378" y="6155436"/>
            <a:ext cx="1449436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i="1" baseline="-25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lr</a:t>
            </a:r>
            <a:r>
              <a:rPr kumimoji="0"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6 months</a:t>
            </a:r>
            <a:endParaRPr kumimoji="0" lang="en-US" sz="20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42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5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500"/>
                            </p:stCondLst>
                            <p:childTnLst>
                              <p:par>
                                <p:cTn id="13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500"/>
                            </p:stCondLst>
                            <p:childTnLst>
                              <p:par>
                                <p:cTn id="14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00"/>
                            </p:stCondLst>
                            <p:childTnLst>
                              <p:par>
                                <p:cTn id="1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6500"/>
                            </p:stCondLst>
                            <p:childTnLst>
                              <p:par>
                                <p:cTn id="15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000"/>
                            </p:stCondLst>
                            <p:childTnLst>
                              <p:par>
                                <p:cTn id="16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7500"/>
                            </p:stCondLst>
                            <p:childTnLst>
                              <p:par>
                                <p:cTn id="16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8000"/>
                            </p:stCondLst>
                            <p:childTnLst>
                              <p:par>
                                <p:cTn id="1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49" grpId="0" animBg="1"/>
      <p:bldP spid="50" grpId="0" animBg="1"/>
      <p:bldP spid="51" grpId="0" animBg="1"/>
      <p:bldP spid="52" grpId="0" animBg="1"/>
      <p:bldP spid="56" grpId="0" autoUpdateAnimBg="0"/>
      <p:bldP spid="59" grpId="0" animBg="1"/>
      <p:bldP spid="64" grpId="0" animBg="1"/>
      <p:bldP spid="65" grpId="0" autoUpdateAnimBg="0"/>
      <p:bldP spid="66" grpId="0" animBg="1"/>
      <p:bldP spid="67" grpId="0" autoUpdateAnimBg="0"/>
      <p:bldP spid="68" grpId="0" animBg="1"/>
      <p:bldP spid="69" grpId="0" autoUpdateAnimBg="0"/>
      <p:bldP spid="70" grpId="0" animBg="1"/>
      <p:bldP spid="71" grpId="0" autoUpdateAnimBg="0"/>
      <p:bldP spid="72" grpId="0" animBg="1"/>
      <p:bldP spid="85" grpId="0" autoUpdateAnimBg="0"/>
      <p:bldP spid="86" grpId="0" autoUpdateAnimBg="0"/>
      <p:bldP spid="87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 smtClean="0"/>
              <a:t>Role of Profits and Losses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48119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Profits and Losses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Firms earn an </a:t>
            </a:r>
            <a:r>
              <a:rPr lang="en-US" sz="2600" b="1" i="1" dirty="0">
                <a:solidFill>
                  <a:schemeClr val="tx1"/>
                </a:solidFill>
              </a:rPr>
              <a:t>economic profit </a:t>
            </a:r>
            <a:r>
              <a:rPr lang="en-US" sz="2600" dirty="0">
                <a:solidFill>
                  <a:schemeClr val="tx1"/>
                </a:solidFill>
              </a:rPr>
              <a:t>by producing goods that can be sold for more than the cost of the resources required for their production.</a:t>
            </a:r>
          </a:p>
          <a:p>
            <a:pPr marL="231775" indent="-231775"/>
            <a:r>
              <a:rPr lang="en-US" sz="2600" b="1" i="1" dirty="0">
                <a:solidFill>
                  <a:schemeClr val="tx1"/>
                </a:solidFill>
              </a:rPr>
              <a:t>Profit </a:t>
            </a:r>
            <a:r>
              <a:rPr lang="en-US" sz="2600" dirty="0">
                <a:solidFill>
                  <a:schemeClr val="tx1"/>
                </a:solidFill>
              </a:rPr>
              <a:t>is a reward for production of a product that has greater value than the value of the resources required for its production.</a:t>
            </a:r>
          </a:p>
          <a:p>
            <a:pPr marL="231775" indent="-231775"/>
            <a:r>
              <a:rPr lang="en-US" sz="2600" b="1" i="1" dirty="0">
                <a:solidFill>
                  <a:schemeClr val="tx1"/>
                </a:solidFill>
              </a:rPr>
              <a:t>Losses</a:t>
            </a:r>
            <a:r>
              <a:rPr lang="en-US" sz="2600" dirty="0">
                <a:solidFill>
                  <a:schemeClr val="tx1"/>
                </a:solidFill>
              </a:rPr>
              <a:t> are a penalty for the production of a good that consumers value less highly than the value of the resources required for its production.</a:t>
            </a:r>
          </a:p>
        </p:txBody>
      </p:sp>
    </p:spTree>
    <p:extLst>
      <p:ext uri="{BB962C8B-B14F-4D97-AF65-F5344CB8AC3E}">
        <p14:creationId xmlns:p14="http://schemas.microsoft.com/office/powerpoint/2010/main" val="401816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Competition </a:t>
            </a:r>
            <a:br>
              <a:rPr lang="en-US" dirty="0"/>
            </a:br>
            <a:r>
              <a:rPr lang="en-US" dirty="0"/>
              <a:t>Promotes Prosperity</a:t>
            </a:r>
          </a:p>
        </p:txBody>
      </p:sp>
    </p:spTree>
    <p:extLst>
      <p:ext uri="{BB962C8B-B14F-4D97-AF65-F5344CB8AC3E}">
        <p14:creationId xmlns:p14="http://schemas.microsoft.com/office/powerpoint/2010/main" val="174862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48119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Competitive Process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The competitive process provides a strong incentive for producers to operate efficiently and heed the views of consumers.</a:t>
            </a:r>
          </a:p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Competition and the market process harness self-interest and use it to direct producers into wealth-creating activities.</a:t>
            </a:r>
          </a:p>
        </p:txBody>
      </p:sp>
    </p:spTree>
    <p:extLst>
      <p:ext uri="{BB962C8B-B14F-4D97-AF65-F5344CB8AC3E}">
        <p14:creationId xmlns:p14="http://schemas.microsoft.com/office/powerpoint/2010/main" val="334847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941332" cy="4403479"/>
          </a:xfrm>
        </p:spPr>
        <p:txBody>
          <a:bodyPr/>
          <a:lstStyle/>
          <a:p>
            <a:pPr marL="341313" indent="-341313">
              <a:buAutoNum type="arabicPeriod"/>
            </a:pPr>
            <a:r>
              <a:rPr lang="en-US" sz="2600" dirty="0" smtClean="0">
                <a:solidFill>
                  <a:srgbClr val="32302A"/>
                </a:solidFill>
              </a:rPr>
              <a:t>If </a:t>
            </a:r>
            <a:r>
              <a:rPr lang="en-US" sz="2600" dirty="0">
                <a:solidFill>
                  <a:srgbClr val="32302A"/>
                </a:solidFill>
              </a:rPr>
              <a:t>the firms operating in a competitive price-taker market are making economic profit, what will happen to the market supply and price in the future</a:t>
            </a:r>
            <a:r>
              <a:rPr lang="en-US" sz="2600" dirty="0" smtClean="0">
                <a:solidFill>
                  <a:srgbClr val="32302A"/>
                </a:solidFill>
              </a:rPr>
              <a:t>?</a:t>
            </a:r>
          </a:p>
          <a:p>
            <a:pPr marL="0" indent="0">
              <a:buNone/>
            </a:pPr>
            <a:endParaRPr lang="en-US" sz="700" dirty="0" smtClean="0">
              <a:solidFill>
                <a:srgbClr val="32302A"/>
              </a:solidFill>
            </a:endParaRPr>
          </a:p>
          <a:p>
            <a:pPr marL="347663" indent="-347663">
              <a:buNone/>
            </a:pPr>
            <a:r>
              <a:rPr lang="en-US" sz="2600" dirty="0" smtClean="0">
                <a:solidFill>
                  <a:srgbClr val="32302A"/>
                </a:solidFill>
              </a:rPr>
              <a:t>2. How </a:t>
            </a:r>
            <a:r>
              <a:rPr lang="en-US" sz="2600" dirty="0">
                <a:solidFill>
                  <a:srgbClr val="32302A"/>
                </a:solidFill>
              </a:rPr>
              <a:t>will an unanticipated increase in demand for a price-taker’s product affect the following in a market initially in long-run equilibrium?</a:t>
            </a:r>
          </a:p>
          <a:p>
            <a:pPr marL="347663" indent="0">
              <a:buNone/>
            </a:pPr>
            <a:r>
              <a:rPr lang="en-US" sz="2600" dirty="0">
                <a:solidFill>
                  <a:srgbClr val="32302A"/>
                </a:solidFill>
              </a:rPr>
              <a:t>a. short-run market price, output, and profitability</a:t>
            </a:r>
          </a:p>
          <a:p>
            <a:pPr marL="347663" indent="0">
              <a:buNone/>
            </a:pPr>
            <a:r>
              <a:rPr lang="en-US" sz="2600" dirty="0">
                <a:solidFill>
                  <a:srgbClr val="32302A"/>
                </a:solidFill>
              </a:rPr>
              <a:t>b. long-run market price, output, and </a:t>
            </a:r>
            <a:r>
              <a:rPr lang="en-US" sz="2600" dirty="0" smtClean="0">
                <a:solidFill>
                  <a:srgbClr val="32302A"/>
                </a:solidFill>
              </a:rPr>
              <a:t>profitability</a:t>
            </a:r>
            <a:endParaRPr lang="en-US" sz="26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13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75551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Why Study Price Takers?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81912"/>
            <a:ext cx="8932985" cy="433425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45952"/>
            <a:ext cx="8883750" cy="4160488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Why do we study price-taker </a:t>
            </a:r>
            <a:r>
              <a:rPr lang="en-US" sz="2600" dirty="0" smtClean="0">
                <a:solidFill>
                  <a:schemeClr val="tx1"/>
                </a:solidFill>
              </a:rPr>
              <a:t>markets?</a:t>
            </a:r>
          </a:p>
          <a:p>
            <a:pPr marL="231775" indent="-231775"/>
            <a:r>
              <a:rPr lang="en-US" sz="2600" dirty="0" smtClean="0">
                <a:solidFill>
                  <a:schemeClr val="tx1"/>
                </a:solidFill>
              </a:rPr>
              <a:t>The </a:t>
            </a:r>
            <a:r>
              <a:rPr lang="en-US" sz="2600" dirty="0">
                <a:solidFill>
                  <a:schemeClr val="tx1"/>
                </a:solidFill>
              </a:rPr>
              <a:t>competitive price-taker model …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applies to some markets, such as </a:t>
            </a:r>
            <a:r>
              <a:rPr lang="en-US" dirty="0" smtClean="0">
                <a:solidFill>
                  <a:schemeClr val="tx1"/>
                </a:solidFill>
              </a:rPr>
              <a:t>agricultural </a:t>
            </a:r>
            <a:r>
              <a:rPr lang="en-US" dirty="0">
                <a:solidFill>
                  <a:schemeClr val="tx1"/>
                </a:solidFill>
              </a:rPr>
              <a:t>products.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helps us understand the relationship </a:t>
            </a:r>
            <a:r>
              <a:rPr lang="en-US" dirty="0" smtClean="0">
                <a:solidFill>
                  <a:schemeClr val="tx1"/>
                </a:solidFill>
              </a:rPr>
              <a:t>between </a:t>
            </a:r>
            <a:r>
              <a:rPr lang="en-US" dirty="0">
                <a:solidFill>
                  <a:schemeClr val="tx1"/>
                </a:solidFill>
              </a:rPr>
              <a:t>individual firms and market </a:t>
            </a:r>
            <a:r>
              <a:rPr lang="en-US" dirty="0" smtClean="0">
                <a:solidFill>
                  <a:schemeClr val="tx1"/>
                </a:solidFill>
              </a:rPr>
              <a:t>supply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increases our knowledge of competition </a:t>
            </a:r>
            <a:r>
              <a:rPr lang="en-US" dirty="0" smtClean="0">
                <a:solidFill>
                  <a:schemeClr val="tx1"/>
                </a:solidFill>
              </a:rPr>
              <a:t>as </a:t>
            </a:r>
            <a:r>
              <a:rPr lang="en-US" dirty="0">
                <a:solidFill>
                  <a:schemeClr val="tx1"/>
                </a:solidFill>
              </a:rPr>
              <a:t>a dynamic process.</a:t>
            </a:r>
          </a:p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These markets are also called purely competitive markets.</a:t>
            </a:r>
          </a:p>
        </p:txBody>
      </p:sp>
    </p:spTree>
    <p:extLst>
      <p:ext uri="{BB962C8B-B14F-4D97-AF65-F5344CB8AC3E}">
        <p14:creationId xmlns:p14="http://schemas.microsoft.com/office/powerpoint/2010/main" val="111245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883749" cy="4403479"/>
          </a:xfrm>
        </p:spPr>
        <p:txBody>
          <a:bodyPr/>
          <a:lstStyle/>
          <a:p>
            <a:pPr marL="347663" indent="-347663">
              <a:spcBef>
                <a:spcPts val="0"/>
              </a:spcBef>
              <a:buNone/>
              <a:tabLst>
                <a:tab pos="284163" algn="l"/>
              </a:tabLst>
            </a:pPr>
            <a:r>
              <a:rPr lang="en-US" sz="2400" dirty="0">
                <a:solidFill>
                  <a:srgbClr val="32302A"/>
                </a:solidFill>
              </a:rPr>
              <a:t>3. Which of the following will cause the long-run market supply curve for most products supplied in competitive-price taker markets to slope upward to the right</a:t>
            </a:r>
            <a:r>
              <a:rPr lang="en-US" sz="2400" dirty="0" smtClean="0">
                <a:solidFill>
                  <a:srgbClr val="32302A"/>
                </a:solidFill>
              </a:rPr>
              <a:t>?</a:t>
            </a:r>
          </a:p>
          <a:p>
            <a:pPr marL="685800" indent="-338138">
              <a:spcBef>
                <a:spcPts val="0"/>
              </a:spcBef>
              <a:buNone/>
            </a:pPr>
            <a:r>
              <a:rPr lang="en-US" sz="2400" dirty="0">
                <a:solidFill>
                  <a:srgbClr val="32302A"/>
                </a:solidFill>
              </a:rPr>
              <a:t>a. higher profits as industry output expands</a:t>
            </a:r>
          </a:p>
          <a:p>
            <a:pPr marL="685800" indent="-338138">
              <a:spcBef>
                <a:spcPts val="0"/>
              </a:spcBef>
              <a:buNone/>
            </a:pPr>
            <a:r>
              <a:rPr lang="en-US" sz="2400" dirty="0">
                <a:solidFill>
                  <a:srgbClr val="32302A"/>
                </a:solidFill>
              </a:rPr>
              <a:t>b. higher resource prices and costs as industry output expands</a:t>
            </a:r>
          </a:p>
          <a:p>
            <a:pPr marL="685800" indent="-338138">
              <a:spcBef>
                <a:spcPts val="0"/>
              </a:spcBef>
              <a:buNone/>
            </a:pPr>
            <a:r>
              <a:rPr lang="en-US" sz="2400" dirty="0">
                <a:solidFill>
                  <a:srgbClr val="32302A"/>
                </a:solidFill>
              </a:rPr>
              <a:t>c. the presence of economies of scale as the industry output expands</a:t>
            </a:r>
          </a:p>
          <a:p>
            <a:pPr marL="347663" indent="-347663">
              <a:spcBef>
                <a:spcPts val="0"/>
              </a:spcBef>
              <a:buNone/>
              <a:tabLst>
                <a:tab pos="284163" algn="l"/>
              </a:tabLst>
            </a:pPr>
            <a:endParaRPr lang="en-US" sz="800" dirty="0">
              <a:solidFill>
                <a:srgbClr val="32302A"/>
              </a:solidFill>
            </a:endParaRPr>
          </a:p>
          <a:p>
            <a:pPr marL="347663" indent="-347663">
              <a:spcBef>
                <a:spcPts val="0"/>
              </a:spcBef>
              <a:buNone/>
              <a:tabLst>
                <a:tab pos="284163" algn="l"/>
              </a:tabLst>
            </a:pPr>
            <a:r>
              <a:rPr lang="en-US" sz="2400" dirty="0">
                <a:solidFill>
                  <a:srgbClr val="32302A"/>
                </a:solidFill>
              </a:rPr>
              <a:t>4. Which of the following is true?  Self-interested business decision makers operating in competitive markets have a strong incentive to</a:t>
            </a:r>
          </a:p>
          <a:p>
            <a:pPr marL="576263" indent="-228600">
              <a:spcBef>
                <a:spcPts val="0"/>
              </a:spcBef>
              <a:buNone/>
            </a:pPr>
            <a:r>
              <a:rPr lang="en-US" sz="2400" dirty="0">
                <a:solidFill>
                  <a:srgbClr val="32302A"/>
                </a:solidFill>
              </a:rPr>
              <a:t>a. produce efficiently (at a low-cost).</a:t>
            </a:r>
          </a:p>
          <a:p>
            <a:pPr marL="576263" indent="-228600">
              <a:spcBef>
                <a:spcPts val="0"/>
              </a:spcBef>
              <a:buNone/>
            </a:pPr>
            <a:r>
              <a:rPr lang="en-US" sz="2400" dirty="0">
                <a:solidFill>
                  <a:srgbClr val="32302A"/>
                </a:solidFill>
              </a:rPr>
              <a:t>b. give consumers what they want.</a:t>
            </a:r>
          </a:p>
          <a:p>
            <a:pPr marL="576263" indent="-228600">
              <a:spcBef>
                <a:spcPts val="0"/>
              </a:spcBef>
              <a:buNone/>
            </a:pPr>
            <a:r>
              <a:rPr lang="en-US" sz="2400" dirty="0">
                <a:solidFill>
                  <a:srgbClr val="32302A"/>
                </a:solidFill>
              </a:rPr>
              <a:t>c. search for innovative improvements</a:t>
            </a:r>
            <a:r>
              <a:rPr lang="en-US" sz="2400" dirty="0" smtClean="0">
                <a:solidFill>
                  <a:srgbClr val="32302A"/>
                </a:solidFill>
              </a:rPr>
              <a:t>.</a:t>
            </a:r>
            <a:endParaRPr lang="en-US" sz="24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883749" cy="4403479"/>
          </a:xfrm>
        </p:spPr>
        <p:txBody>
          <a:bodyPr/>
          <a:lstStyle/>
          <a:p>
            <a:pPr marL="347663" indent="-347663">
              <a:spcBef>
                <a:spcPts val="0"/>
              </a:spcBef>
              <a:buNone/>
              <a:tabLst>
                <a:tab pos="284163" algn="l"/>
              </a:tabLst>
            </a:pPr>
            <a:r>
              <a:rPr lang="en-US" sz="2600" dirty="0">
                <a:solidFill>
                  <a:srgbClr val="32302A"/>
                </a:solidFill>
              </a:rPr>
              <a:t>5. Why is market competition important? Is there a positive or negative impact on the economy when strong competitive pressures drive firms out of business? 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87997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2378995" y="2285998"/>
            <a:ext cx="4083798" cy="2151897"/>
          </a:xfrm>
        </p:spPr>
        <p:txBody>
          <a:bodyPr/>
          <a:lstStyle/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End of</a:t>
            </a:r>
          </a:p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Chapter 22</a:t>
            </a:r>
            <a:endParaRPr lang="en-US" sz="6600" b="1" i="1" dirty="0">
              <a:solidFill>
                <a:srgbClr val="3230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5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What are the Characteristics of Price-Taker Markets?</a:t>
            </a:r>
          </a:p>
        </p:txBody>
      </p:sp>
    </p:spTree>
    <p:extLst>
      <p:ext uri="{BB962C8B-B14F-4D97-AF65-F5344CB8AC3E}">
        <p14:creationId xmlns:p14="http://schemas.microsoft.com/office/powerpoint/2010/main" val="42763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46366"/>
            <a:ext cx="8904855" cy="1197801"/>
          </a:xfrm>
        </p:spPr>
        <p:txBody>
          <a:bodyPr/>
          <a:lstStyle/>
          <a:p>
            <a:r>
              <a:rPr lang="en-US" dirty="0"/>
              <a:t>Characteristics of the </a:t>
            </a:r>
            <a:br>
              <a:rPr lang="en-US" dirty="0"/>
            </a:br>
            <a:r>
              <a:rPr lang="en-US" dirty="0"/>
              <a:t>Competitive Price-Taker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3712464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Factors that promote cost efficiency and customer service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but </a:t>
            </a:r>
            <a:r>
              <a:rPr lang="en-US" sz="2600" dirty="0">
                <a:solidFill>
                  <a:srgbClr val="32302A"/>
                </a:solidFill>
              </a:rPr>
              <a:t>limit shirking by corporate managers include: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competition among firms for investment funds </a:t>
            </a:r>
            <a:r>
              <a:rPr lang="en-US" dirty="0" smtClean="0">
                <a:solidFill>
                  <a:srgbClr val="32302A"/>
                </a:solidFill>
              </a:rPr>
              <a:t>&amp; </a:t>
            </a:r>
            <a:r>
              <a:rPr lang="en-US" dirty="0">
                <a:solidFill>
                  <a:srgbClr val="32302A"/>
                </a:solidFill>
              </a:rPr>
              <a:t>customers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compensation and management incentives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the threat of corporate takeover</a:t>
            </a:r>
          </a:p>
        </p:txBody>
      </p:sp>
    </p:spTree>
    <p:extLst>
      <p:ext uri="{BB962C8B-B14F-4D97-AF65-F5344CB8AC3E}">
        <p14:creationId xmlns:p14="http://schemas.microsoft.com/office/powerpoint/2010/main" val="194628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3763" y="813817"/>
            <a:ext cx="8977930" cy="510772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3639"/>
            <a:ext cx="8904855" cy="680178"/>
          </a:xfrm>
        </p:spPr>
        <p:txBody>
          <a:bodyPr/>
          <a:lstStyle/>
          <a:p>
            <a:r>
              <a:rPr lang="en-US" sz="3600" dirty="0"/>
              <a:t>Price Taker’s Demand Curve</a:t>
            </a:r>
          </a:p>
        </p:txBody>
      </p:sp>
      <p:sp>
        <p:nvSpPr>
          <p:cNvPr id="196" name="Content Placeholder 2"/>
          <p:cNvSpPr>
            <a:spLocks noGrp="1"/>
          </p:cNvSpPr>
          <p:nvPr>
            <p:ph idx="1"/>
          </p:nvPr>
        </p:nvSpPr>
        <p:spPr>
          <a:xfrm>
            <a:off x="63185" y="1169086"/>
            <a:ext cx="3098613" cy="4381322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Market forces </a:t>
            </a:r>
            <a:r>
              <a:rPr lang="en-US" sz="2000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(supply &amp; demand)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determine price.</a:t>
            </a:r>
          </a:p>
          <a:p>
            <a:pPr marL="169863" indent="-169863">
              <a:lnSpc>
                <a:spcPct val="90000"/>
              </a:lnSpc>
            </a:pPr>
            <a:r>
              <a:rPr lang="en-US" sz="20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Price takers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have no control over the price that they may charge in the market.  If such a firm was to charge a price above that established by the market, consumers would simply buy elsewhere.</a:t>
            </a:r>
          </a:p>
          <a:p>
            <a:pPr marL="169863" indent="-169863">
              <a:lnSpc>
                <a:spcPct val="90000"/>
              </a:lnSpc>
            </a:pP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Thus, </a:t>
            </a:r>
            <a:r>
              <a:rPr lang="en-US" sz="20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20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price-taker firm’s </a:t>
            </a:r>
            <a:r>
              <a:rPr lang="en-US" sz="20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demand curve is perfectly elastic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–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it is horizontal at the price determined in the market.</a:t>
            </a:r>
          </a:p>
        </p:txBody>
      </p:sp>
      <p:cxnSp>
        <p:nvCxnSpPr>
          <p:cNvPr id="309" name="Straight Connector 308"/>
          <p:cNvCxnSpPr/>
          <p:nvPr/>
        </p:nvCxnSpPr>
        <p:spPr>
          <a:xfrm>
            <a:off x="3167953" y="999129"/>
            <a:ext cx="25221" cy="467916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>
            <a:grpSpLocks noChangeAspect="1"/>
          </p:cNvGrpSpPr>
          <p:nvPr/>
        </p:nvGrpSpPr>
        <p:grpSpPr bwMode="auto">
          <a:xfrm>
            <a:off x="3550921" y="2239169"/>
            <a:ext cx="1432560" cy="2732087"/>
            <a:chOff x="480" y="2016"/>
            <a:chExt cx="2016" cy="1776"/>
          </a:xfrm>
        </p:grpSpPr>
        <p:sp>
          <p:nvSpPr>
            <p:cNvPr id="29" name="Line 18"/>
            <p:cNvSpPr>
              <a:spLocks noChangeAspect="1" noChangeShapeType="1"/>
            </p:cNvSpPr>
            <p:nvPr/>
          </p:nvSpPr>
          <p:spPr bwMode="auto">
            <a:xfrm>
              <a:off x="480" y="2016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Line 19"/>
            <p:cNvSpPr>
              <a:spLocks noChangeAspect="1" noChangeShapeType="1"/>
            </p:cNvSpPr>
            <p:nvPr/>
          </p:nvSpPr>
          <p:spPr bwMode="auto">
            <a:xfrm>
              <a:off x="480" y="3792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Text Box 20"/>
          <p:cNvSpPr txBox="1">
            <a:spLocks noChangeAspect="1" noChangeArrowheads="1"/>
          </p:cNvSpPr>
          <p:nvPr/>
        </p:nvSpPr>
        <p:spPr bwMode="auto">
          <a:xfrm>
            <a:off x="4928933" y="4806156"/>
            <a:ext cx="75533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32" name="Text Box 21"/>
          <p:cNvSpPr txBox="1">
            <a:spLocks noChangeAspect="1" noChangeArrowheads="1"/>
          </p:cNvSpPr>
          <p:nvPr/>
        </p:nvSpPr>
        <p:spPr bwMode="auto">
          <a:xfrm>
            <a:off x="3195764" y="1947069"/>
            <a:ext cx="6078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4173102" y="5111724"/>
            <a:ext cx="619080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Firm</a:t>
            </a:r>
          </a:p>
        </p:txBody>
      </p:sp>
      <p:grpSp>
        <p:nvGrpSpPr>
          <p:cNvPr id="34" name="Group 88"/>
          <p:cNvGrpSpPr>
            <a:grpSpLocks noChangeAspect="1"/>
          </p:cNvGrpSpPr>
          <p:nvPr/>
        </p:nvGrpSpPr>
        <p:grpSpPr bwMode="auto">
          <a:xfrm>
            <a:off x="6341110" y="2245519"/>
            <a:ext cx="1972373" cy="2732087"/>
            <a:chOff x="480" y="2016"/>
            <a:chExt cx="2016" cy="1776"/>
          </a:xfrm>
        </p:grpSpPr>
        <p:sp>
          <p:nvSpPr>
            <p:cNvPr id="35" name="Line 89"/>
            <p:cNvSpPr>
              <a:spLocks noChangeAspect="1" noChangeShapeType="1"/>
            </p:cNvSpPr>
            <p:nvPr/>
          </p:nvSpPr>
          <p:spPr bwMode="auto">
            <a:xfrm>
              <a:off x="480" y="2016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Line 90"/>
            <p:cNvSpPr>
              <a:spLocks noChangeAspect="1" noChangeShapeType="1"/>
            </p:cNvSpPr>
            <p:nvPr/>
          </p:nvSpPr>
          <p:spPr bwMode="auto">
            <a:xfrm>
              <a:off x="480" y="3792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Text Box 91"/>
          <p:cNvSpPr txBox="1">
            <a:spLocks noChangeAspect="1" noChangeArrowheads="1"/>
          </p:cNvSpPr>
          <p:nvPr/>
        </p:nvSpPr>
        <p:spPr bwMode="auto">
          <a:xfrm>
            <a:off x="8286051" y="4821650"/>
            <a:ext cx="75533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38" name="Text Box 92"/>
          <p:cNvSpPr txBox="1">
            <a:spLocks noChangeAspect="1" noChangeArrowheads="1"/>
          </p:cNvSpPr>
          <p:nvPr/>
        </p:nvSpPr>
        <p:spPr bwMode="auto">
          <a:xfrm>
            <a:off x="5958522" y="1953419"/>
            <a:ext cx="553357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1400" b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7038602" y="5111724"/>
            <a:ext cx="801823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Market</a:t>
            </a:r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3184207" y="3264694"/>
            <a:ext cx="325730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endParaRPr kumimoji="0"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" name="Group 93"/>
          <p:cNvGrpSpPr>
            <a:grpSpLocks/>
          </p:cNvGrpSpPr>
          <p:nvPr/>
        </p:nvGrpSpPr>
        <p:grpSpPr bwMode="auto">
          <a:xfrm>
            <a:off x="6548945" y="2029619"/>
            <a:ext cx="2057401" cy="2386933"/>
            <a:chOff x="3936" y="1926"/>
            <a:chExt cx="1488" cy="1674"/>
          </a:xfrm>
        </p:grpSpPr>
        <p:sp>
          <p:nvSpPr>
            <p:cNvPr id="42" name="Line 63"/>
            <p:cNvSpPr>
              <a:spLocks noChangeShapeType="1"/>
            </p:cNvSpPr>
            <p:nvPr/>
          </p:nvSpPr>
          <p:spPr bwMode="auto">
            <a:xfrm>
              <a:off x="3936" y="2160"/>
              <a:ext cx="1488" cy="1440"/>
            </a:xfrm>
            <a:prstGeom prst="line">
              <a:avLst/>
            </a:prstGeom>
            <a:noFill/>
            <a:ln w="57150">
              <a:solidFill>
                <a:srgbClr val="C80000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 Box 65"/>
            <p:cNvSpPr txBox="1">
              <a:spLocks noChangeArrowheads="1"/>
            </p:cNvSpPr>
            <p:nvPr/>
          </p:nvSpPr>
          <p:spPr bwMode="auto">
            <a:xfrm>
              <a:off x="3984" y="1926"/>
              <a:ext cx="62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Market</a:t>
              </a:r>
              <a:br>
                <a:rPr lang="en-US" sz="1600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demand</a:t>
              </a:r>
            </a:p>
          </p:txBody>
        </p:sp>
      </p:grpSp>
      <p:grpSp>
        <p:nvGrpSpPr>
          <p:cNvPr id="44" name="Group 94"/>
          <p:cNvGrpSpPr>
            <a:grpSpLocks/>
          </p:cNvGrpSpPr>
          <p:nvPr/>
        </p:nvGrpSpPr>
        <p:grpSpPr bwMode="auto">
          <a:xfrm>
            <a:off x="6701346" y="2170907"/>
            <a:ext cx="2166938" cy="2516188"/>
            <a:chOff x="4032" y="2015"/>
            <a:chExt cx="1365" cy="1585"/>
          </a:xfrm>
        </p:grpSpPr>
        <p:sp>
          <p:nvSpPr>
            <p:cNvPr id="45" name="Line 64"/>
            <p:cNvSpPr>
              <a:spLocks noChangeShapeType="1"/>
            </p:cNvSpPr>
            <p:nvPr/>
          </p:nvSpPr>
          <p:spPr bwMode="auto">
            <a:xfrm flipV="1">
              <a:off x="4032" y="2315"/>
              <a:ext cx="1036" cy="128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 Box 66"/>
            <p:cNvSpPr txBox="1">
              <a:spLocks noChangeArrowheads="1"/>
            </p:cNvSpPr>
            <p:nvPr/>
          </p:nvSpPr>
          <p:spPr bwMode="auto">
            <a:xfrm>
              <a:off x="4892" y="2015"/>
              <a:ext cx="505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Market</a:t>
              </a:r>
              <a:br>
                <a:rPr lang="en-US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supply</a:t>
              </a:r>
            </a:p>
          </p:txBody>
        </p:sp>
      </p:grpSp>
      <p:grpSp>
        <p:nvGrpSpPr>
          <p:cNvPr id="47" name="Group 98"/>
          <p:cNvGrpSpPr>
            <a:grpSpLocks/>
          </p:cNvGrpSpPr>
          <p:nvPr/>
        </p:nvGrpSpPr>
        <p:grpSpPr bwMode="auto">
          <a:xfrm>
            <a:off x="3558857" y="3467894"/>
            <a:ext cx="1933194" cy="533400"/>
            <a:chOff x="1344" y="2832"/>
            <a:chExt cx="1402" cy="336"/>
          </a:xfrm>
        </p:grpSpPr>
        <p:sp>
          <p:nvSpPr>
            <p:cNvPr id="48" name="Line 62"/>
            <p:cNvSpPr>
              <a:spLocks noChangeShapeType="1"/>
            </p:cNvSpPr>
            <p:nvPr/>
          </p:nvSpPr>
          <p:spPr bwMode="auto">
            <a:xfrm>
              <a:off x="1344" y="2832"/>
              <a:ext cx="1398" cy="0"/>
            </a:xfrm>
            <a:prstGeom prst="line">
              <a:avLst/>
            </a:prstGeom>
            <a:noFill/>
            <a:ln w="57150">
              <a:solidFill>
                <a:srgbClr val="C80000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 Box 67"/>
            <p:cNvSpPr txBox="1">
              <a:spLocks noChangeArrowheads="1"/>
            </p:cNvSpPr>
            <p:nvPr/>
          </p:nvSpPr>
          <p:spPr bwMode="auto">
            <a:xfrm>
              <a:off x="2221" y="2862"/>
              <a:ext cx="525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Firm’s</a:t>
              </a:r>
              <a:br>
                <a:rPr lang="en-US" sz="1600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demand</a:t>
              </a:r>
            </a:p>
          </p:txBody>
        </p:sp>
      </p:grpSp>
      <p:sp>
        <p:nvSpPr>
          <p:cNvPr id="50" name="Text Box 69"/>
          <p:cNvSpPr txBox="1">
            <a:spLocks noChangeArrowheads="1"/>
          </p:cNvSpPr>
          <p:nvPr/>
        </p:nvSpPr>
        <p:spPr bwMode="auto">
          <a:xfrm>
            <a:off x="5968047" y="3290094"/>
            <a:ext cx="325730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endParaRPr kumimoji="0"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" name="Group 95"/>
          <p:cNvGrpSpPr>
            <a:grpSpLocks/>
          </p:cNvGrpSpPr>
          <p:nvPr/>
        </p:nvGrpSpPr>
        <p:grpSpPr bwMode="auto">
          <a:xfrm>
            <a:off x="3635057" y="2305844"/>
            <a:ext cx="2519363" cy="1085850"/>
            <a:chOff x="1392" y="2100"/>
            <a:chExt cx="1587" cy="684"/>
          </a:xfrm>
        </p:grpSpPr>
        <p:sp>
          <p:nvSpPr>
            <p:cNvPr id="52" name="Freeform 74"/>
            <p:cNvSpPr>
              <a:spLocks/>
            </p:cNvSpPr>
            <p:nvPr/>
          </p:nvSpPr>
          <p:spPr bwMode="auto">
            <a:xfrm>
              <a:off x="1392" y="2340"/>
              <a:ext cx="398" cy="432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240" y="48"/>
                </a:cxn>
                <a:cxn ang="0">
                  <a:pos x="240" y="144"/>
                </a:cxn>
                <a:cxn ang="0">
                  <a:pos x="336" y="240"/>
                </a:cxn>
                <a:cxn ang="0">
                  <a:pos x="0" y="384"/>
                </a:cxn>
              </a:cxnLst>
              <a:rect l="0" t="0" r="r" b="b"/>
              <a:pathLst>
                <a:path w="480" h="384">
                  <a:moveTo>
                    <a:pt x="480" y="0"/>
                  </a:moveTo>
                  <a:cubicBezTo>
                    <a:pt x="380" y="12"/>
                    <a:pt x="280" y="24"/>
                    <a:pt x="240" y="48"/>
                  </a:cubicBezTo>
                  <a:cubicBezTo>
                    <a:pt x="200" y="72"/>
                    <a:pt x="224" y="112"/>
                    <a:pt x="240" y="144"/>
                  </a:cubicBezTo>
                  <a:cubicBezTo>
                    <a:pt x="256" y="176"/>
                    <a:pt x="376" y="200"/>
                    <a:pt x="336" y="240"/>
                  </a:cubicBezTo>
                  <a:cubicBezTo>
                    <a:pt x="296" y="280"/>
                    <a:pt x="148" y="332"/>
                    <a:pt x="0" y="384"/>
                  </a:cubicBezTo>
                </a:path>
              </a:pathLst>
            </a:custGeom>
            <a:noFill/>
            <a:ln w="31750" cap="rnd" cmpd="sng">
              <a:solidFill>
                <a:schemeClr val="tx1"/>
              </a:solidFill>
              <a:prstDash val="sysDot"/>
              <a:round/>
              <a:headEnd/>
              <a:tailEnd type="stealth" w="lg" len="lg"/>
            </a:ln>
            <a:effectLst>
              <a:outerShdw blurRad="63500" dist="35921" dir="2700000" algn="ctr" rotWithShape="0">
                <a:srgbClr val="808080"/>
              </a:outerShdw>
            </a:effectLst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3" name="Group 73"/>
            <p:cNvGrpSpPr>
              <a:grpSpLocks/>
            </p:cNvGrpSpPr>
            <p:nvPr/>
          </p:nvGrpSpPr>
          <p:grpSpPr bwMode="auto">
            <a:xfrm>
              <a:off x="1764" y="2100"/>
              <a:ext cx="751" cy="384"/>
              <a:chOff x="132" y="1104"/>
              <a:chExt cx="751" cy="384"/>
            </a:xfrm>
          </p:grpSpPr>
          <p:sp>
            <p:nvSpPr>
              <p:cNvPr id="55" name="Rectangle 72"/>
              <p:cNvSpPr>
                <a:spLocks noChangeArrowheads="1"/>
              </p:cNvSpPr>
              <p:nvPr/>
            </p:nvSpPr>
            <p:spPr bwMode="auto">
              <a:xfrm>
                <a:off x="162" y="1104"/>
                <a:ext cx="659" cy="36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Text Box 71"/>
              <p:cNvSpPr txBox="1">
                <a:spLocks noChangeArrowheads="1"/>
              </p:cNvSpPr>
              <p:nvPr/>
            </p:nvSpPr>
            <p:spPr bwMode="auto">
              <a:xfrm>
                <a:off x="132" y="1104"/>
                <a:ext cx="751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sz="1400" b="1" i="1" dirty="0">
                    <a:latin typeface="Times New Roman" pitchFamily="18" charset="0"/>
                    <a:cs typeface="Times New Roman" pitchFamily="18" charset="0"/>
                  </a:rPr>
                  <a:t>Firms must take the market price.</a:t>
                </a:r>
              </a:p>
            </p:txBody>
          </p:sp>
        </p:grpSp>
        <p:sp>
          <p:nvSpPr>
            <p:cNvPr id="54" name="Freeform 75"/>
            <p:cNvSpPr>
              <a:spLocks/>
            </p:cNvSpPr>
            <p:nvPr/>
          </p:nvSpPr>
          <p:spPr bwMode="auto">
            <a:xfrm>
              <a:off x="2430" y="2160"/>
              <a:ext cx="549" cy="624"/>
            </a:xfrm>
            <a:custGeom>
              <a:avLst/>
              <a:gdLst/>
              <a:ahLst/>
              <a:cxnLst>
                <a:cxn ang="0">
                  <a:pos x="720" y="624"/>
                </a:cxn>
                <a:cxn ang="0">
                  <a:pos x="576" y="576"/>
                </a:cxn>
                <a:cxn ang="0">
                  <a:pos x="624" y="432"/>
                </a:cxn>
                <a:cxn ang="0">
                  <a:pos x="864" y="288"/>
                </a:cxn>
                <a:cxn ang="0">
                  <a:pos x="864" y="96"/>
                </a:cxn>
                <a:cxn ang="0">
                  <a:pos x="672" y="0"/>
                </a:cxn>
                <a:cxn ang="0">
                  <a:pos x="528" y="96"/>
                </a:cxn>
                <a:cxn ang="0">
                  <a:pos x="384" y="240"/>
                </a:cxn>
                <a:cxn ang="0">
                  <a:pos x="192" y="288"/>
                </a:cxn>
                <a:cxn ang="0">
                  <a:pos x="0" y="192"/>
                </a:cxn>
              </a:cxnLst>
              <a:rect l="0" t="0" r="r" b="b"/>
              <a:pathLst>
                <a:path w="904" h="624">
                  <a:moveTo>
                    <a:pt x="720" y="624"/>
                  </a:moveTo>
                  <a:cubicBezTo>
                    <a:pt x="656" y="616"/>
                    <a:pt x="592" y="608"/>
                    <a:pt x="576" y="576"/>
                  </a:cubicBezTo>
                  <a:cubicBezTo>
                    <a:pt x="560" y="544"/>
                    <a:pt x="576" y="480"/>
                    <a:pt x="624" y="432"/>
                  </a:cubicBezTo>
                  <a:cubicBezTo>
                    <a:pt x="672" y="384"/>
                    <a:pt x="824" y="344"/>
                    <a:pt x="864" y="288"/>
                  </a:cubicBezTo>
                  <a:cubicBezTo>
                    <a:pt x="904" y="232"/>
                    <a:pt x="896" y="144"/>
                    <a:pt x="864" y="96"/>
                  </a:cubicBezTo>
                  <a:cubicBezTo>
                    <a:pt x="832" y="48"/>
                    <a:pt x="728" y="0"/>
                    <a:pt x="672" y="0"/>
                  </a:cubicBezTo>
                  <a:cubicBezTo>
                    <a:pt x="616" y="0"/>
                    <a:pt x="576" y="56"/>
                    <a:pt x="528" y="96"/>
                  </a:cubicBezTo>
                  <a:cubicBezTo>
                    <a:pt x="480" y="136"/>
                    <a:pt x="440" y="208"/>
                    <a:pt x="384" y="240"/>
                  </a:cubicBezTo>
                  <a:cubicBezTo>
                    <a:pt x="328" y="272"/>
                    <a:pt x="256" y="296"/>
                    <a:pt x="192" y="288"/>
                  </a:cubicBezTo>
                  <a:cubicBezTo>
                    <a:pt x="128" y="280"/>
                    <a:pt x="64" y="236"/>
                    <a:pt x="0" y="192"/>
                  </a:cubicBezTo>
                </a:path>
              </a:pathLst>
            </a:custGeom>
            <a:noFill/>
            <a:ln w="31750" cap="rnd" cmpd="sng">
              <a:solidFill>
                <a:schemeClr val="tx1"/>
              </a:solidFill>
              <a:prstDash val="sysDot"/>
              <a:round/>
              <a:headEnd type="oval" w="med" len="med"/>
              <a:tailEnd/>
            </a:ln>
            <a:effectLst>
              <a:outerShdw blurRad="63500" dist="35921" dir="2700000" algn="ctr" rotWithShape="0">
                <a:srgbClr val="808080"/>
              </a:outerShdw>
            </a:effectLst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7" name="Line 70"/>
          <p:cNvSpPr>
            <a:spLocks noChangeShapeType="1"/>
          </p:cNvSpPr>
          <p:nvPr/>
        </p:nvSpPr>
        <p:spPr bwMode="auto">
          <a:xfrm>
            <a:off x="6364922" y="3486944"/>
            <a:ext cx="1291304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stealth" w="lg" len="lg"/>
            <a:tailEnd type="oval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Oval 76"/>
          <p:cNvSpPr>
            <a:spLocks noChangeAspect="1" noChangeArrowheads="1"/>
          </p:cNvSpPr>
          <p:nvPr/>
        </p:nvSpPr>
        <p:spPr bwMode="auto">
          <a:xfrm>
            <a:off x="7596695" y="3425031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15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uiExpand="1" build="p"/>
      <p:bldP spid="40" grpId="0"/>
      <p:bldP spid="50" grpId="0"/>
      <p:bldP spid="57" grpId="0" animBg="1"/>
      <p:bldP spid="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How does the Price Taker Maximize Profit?</a:t>
            </a:r>
          </a:p>
        </p:txBody>
      </p:sp>
    </p:spTree>
    <p:extLst>
      <p:ext uri="{BB962C8B-B14F-4D97-AF65-F5344CB8AC3E}">
        <p14:creationId xmlns:p14="http://schemas.microsoft.com/office/powerpoint/2010/main" val="122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6407"/>
            <a:ext cx="8904855" cy="667450"/>
          </a:xfrm>
        </p:spPr>
        <p:txBody>
          <a:bodyPr/>
          <a:lstStyle/>
          <a:p>
            <a:r>
              <a:rPr lang="en-US" dirty="0"/>
              <a:t>Marginal 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4160520"/>
          </a:xfrm>
        </p:spPr>
        <p:txBody>
          <a:bodyPr/>
          <a:lstStyle/>
          <a:p>
            <a:pPr marL="231775" indent="-231775"/>
            <a:r>
              <a:rPr lang="en-US" sz="2600" b="1" i="1" dirty="0">
                <a:solidFill>
                  <a:srgbClr val="32302A"/>
                </a:solidFill>
              </a:rPr>
              <a:t>Marginal Revenue </a:t>
            </a:r>
            <a:r>
              <a:rPr lang="en-US" sz="2600" dirty="0">
                <a:solidFill>
                  <a:srgbClr val="32302A"/>
                </a:solidFill>
              </a:rPr>
              <a:t>is the change in total revenue divided by the change in output</a:t>
            </a:r>
            <a:r>
              <a:rPr lang="en-US" sz="2600" dirty="0" smtClean="0">
                <a:solidFill>
                  <a:srgbClr val="32302A"/>
                </a:solidFill>
              </a:rPr>
              <a:t>.</a:t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endParaRPr lang="en-US" sz="2600" dirty="0" smtClean="0">
              <a:solidFill>
                <a:srgbClr val="32302A"/>
              </a:solidFill>
            </a:endParaRP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In a </a:t>
            </a:r>
            <a:r>
              <a:rPr lang="en-US" sz="2600" i="1" dirty="0">
                <a:solidFill>
                  <a:srgbClr val="32302A"/>
                </a:solidFill>
              </a:rPr>
              <a:t>price-taker </a:t>
            </a:r>
            <a:r>
              <a:rPr lang="en-US" sz="2600" dirty="0">
                <a:solidFill>
                  <a:srgbClr val="32302A"/>
                </a:solidFill>
              </a:rPr>
              <a:t>market, marginal revenue (MR) </a:t>
            </a:r>
            <a:r>
              <a:rPr lang="en-US" sz="2600" dirty="0" smtClean="0">
                <a:solidFill>
                  <a:srgbClr val="32302A"/>
                </a:solidFill>
              </a:rPr>
              <a:t>will be equal to market </a:t>
            </a:r>
            <a:r>
              <a:rPr lang="en-US" sz="2600" dirty="0">
                <a:solidFill>
                  <a:srgbClr val="32302A"/>
                </a:solidFill>
              </a:rPr>
              <a:t>price, because all units are sold at the same price (market price</a:t>
            </a:r>
            <a:r>
              <a:rPr lang="en-US" sz="2600" dirty="0" smtClean="0">
                <a:solidFill>
                  <a:srgbClr val="32302A"/>
                </a:solidFill>
              </a:rPr>
              <a:t>).</a:t>
            </a:r>
            <a:endParaRPr lang="en-US" sz="2600" dirty="0">
              <a:solidFill>
                <a:srgbClr val="32302A"/>
              </a:solidFill>
            </a:endParaRP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291619" y="2611629"/>
            <a:ext cx="6361113" cy="966788"/>
            <a:chOff x="1164" y="1062"/>
            <a:chExt cx="4007" cy="609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374" y="1062"/>
              <a:ext cx="3797" cy="60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2400" b="0">
                <a:solidFill>
                  <a:srgbClr val="0201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164" y="1134"/>
              <a:ext cx="1344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kumimoji="0" lang="en-US" sz="24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Marginal</a:t>
              </a:r>
              <a:br>
                <a:rPr kumimoji="0" lang="en-US" sz="24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24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Revenue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718" y="1158"/>
              <a:ext cx="28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36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196" y="1194"/>
              <a:ext cx="5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40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(MR)</a:t>
              </a:r>
            </a:p>
          </p:txBody>
        </p:sp>
      </p:grpSp>
      <p:grpSp>
        <p:nvGrpSpPr>
          <p:cNvPr id="10" name="Group 20"/>
          <p:cNvGrpSpPr>
            <a:grpSpLocks/>
          </p:cNvGrpSpPr>
          <p:nvPr/>
        </p:nvGrpSpPr>
        <p:grpSpPr bwMode="auto">
          <a:xfrm>
            <a:off x="4282469" y="2616392"/>
            <a:ext cx="3176588" cy="942975"/>
            <a:chOff x="3048" y="1065"/>
            <a:chExt cx="2001" cy="594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048" y="1065"/>
              <a:ext cx="191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400" b="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change in total revenue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321" y="1368"/>
              <a:ext cx="140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400" b="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change in output</a:t>
              </a: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3095" y="1380"/>
              <a:ext cx="1954" cy="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287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Gwartney PPT 2011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23641</TotalTime>
  <Words>2409</Words>
  <Application>Microsoft Office PowerPoint</Application>
  <PresentationFormat>On-screen Show (4:3)</PresentationFormat>
  <Paragraphs>574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Price Takers and  the Competitive Process</vt:lpstr>
      <vt:lpstr>Price Takers  and Price Searchers</vt:lpstr>
      <vt:lpstr>PowerPoint Presentation</vt:lpstr>
      <vt:lpstr>PowerPoint Presentation</vt:lpstr>
      <vt:lpstr>What are the Characteristics of Price-Taker Markets?</vt:lpstr>
      <vt:lpstr>Characteristics of the  Competitive Price-Taker Markets</vt:lpstr>
      <vt:lpstr>Price Taker’s Demand Curve</vt:lpstr>
      <vt:lpstr>How does the Price Taker Maximize Profit?</vt:lpstr>
      <vt:lpstr>Marginal Revenue</vt:lpstr>
      <vt:lpstr>Profit Maximization when  the Firm is a Price Taker</vt:lpstr>
      <vt:lpstr>Total Revenue / Total Cost Approach</vt:lpstr>
      <vt:lpstr>MR / MC Approach</vt:lpstr>
      <vt:lpstr>Operating with Short-Run Losses</vt:lpstr>
      <vt:lpstr>The Firm’s  Short-Run Supply Curve</vt:lpstr>
      <vt:lpstr>Short-Run Supply Curve</vt:lpstr>
      <vt:lpstr>The Short-Run Market Supply Curve</vt:lpstr>
      <vt:lpstr>Supply Curve for the Firm &amp; Market</vt:lpstr>
      <vt:lpstr>Questions for Thought: </vt:lpstr>
      <vt:lpstr>Questions for Thought: </vt:lpstr>
      <vt:lpstr>Price and Output in Price-Taker Markets</vt:lpstr>
      <vt:lpstr>Economic Profits and Entry</vt:lpstr>
      <vt:lpstr>Economic Losses and Exit</vt:lpstr>
      <vt:lpstr>Long-run Equilibrium</vt:lpstr>
      <vt:lpstr>Adjusting to Expansion in Demand</vt:lpstr>
      <vt:lpstr>Adjusting to Expansion in Demand</vt:lpstr>
      <vt:lpstr>Adjusting to a Decline in Demand</vt:lpstr>
      <vt:lpstr>Adjusting to a Decline in Demand</vt:lpstr>
      <vt:lpstr>Long-Run Supply</vt:lpstr>
      <vt:lpstr>Long-Run Supply</vt:lpstr>
      <vt:lpstr>Long Run Supply</vt:lpstr>
      <vt:lpstr>Increasing Costs &amp; Long-Run Supply</vt:lpstr>
      <vt:lpstr>Increasing Costs &amp; Long-Run Supply</vt:lpstr>
      <vt:lpstr>PowerPoint Presentation</vt:lpstr>
      <vt:lpstr>Time and the Elasticity of Supply</vt:lpstr>
      <vt:lpstr>Role of Profits and Losses</vt:lpstr>
      <vt:lpstr>PowerPoint Presentation</vt:lpstr>
      <vt:lpstr>Competition  Promotes Prosperity</vt:lpstr>
      <vt:lpstr>PowerPoint Presentation</vt:lpstr>
      <vt:lpstr>Questions for Thought: </vt:lpstr>
      <vt:lpstr>Questions for Thought: </vt:lpstr>
      <vt:lpstr>Questions for Thought: </vt:lpstr>
      <vt:lpstr>PowerPoint Presentation</vt:lpstr>
    </vt:vector>
  </TitlesOfParts>
  <Company>University Of Tampa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22</dc:title>
  <dc:subject>Money and the Banking System</dc:subject>
  <dc:creator>Dr. Chuck D. Skipton</dc:creator>
  <cp:keywords>Price Takers and the Competitive Process</cp:keywords>
  <cp:lastModifiedBy>Todd Myers</cp:lastModifiedBy>
  <cp:revision>1077</cp:revision>
  <cp:lastPrinted>2011-12-29T00:01:54Z</cp:lastPrinted>
  <dcterms:created xsi:type="dcterms:W3CDTF">2011-12-23T16:39:02Z</dcterms:created>
  <dcterms:modified xsi:type="dcterms:W3CDTF">2012-08-20T19:01:32Z</dcterms:modified>
</cp:coreProperties>
</file>