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handoutMasterIdLst>
    <p:handoutMasterId r:id="rId34"/>
  </p:handoutMasterIdLst>
  <p:sldIdLst>
    <p:sldId id="259" r:id="rId2"/>
    <p:sldId id="260" r:id="rId3"/>
    <p:sldId id="795" r:id="rId4"/>
    <p:sldId id="895" r:id="rId5"/>
    <p:sldId id="834" r:id="rId6"/>
    <p:sldId id="896" r:id="rId7"/>
    <p:sldId id="897" r:id="rId8"/>
    <p:sldId id="898" r:id="rId9"/>
    <p:sldId id="900" r:id="rId10"/>
    <p:sldId id="797" r:id="rId11"/>
    <p:sldId id="786" r:id="rId12"/>
    <p:sldId id="837" r:id="rId13"/>
    <p:sldId id="901" r:id="rId14"/>
    <p:sldId id="902" r:id="rId15"/>
    <p:sldId id="903" r:id="rId16"/>
    <p:sldId id="904" r:id="rId17"/>
    <p:sldId id="843" r:id="rId18"/>
    <p:sldId id="906" r:id="rId19"/>
    <p:sldId id="905" r:id="rId20"/>
    <p:sldId id="910" r:id="rId21"/>
    <p:sldId id="907" r:id="rId22"/>
    <p:sldId id="846" r:id="rId23"/>
    <p:sldId id="915" r:id="rId24"/>
    <p:sldId id="914" r:id="rId25"/>
    <p:sldId id="919" r:id="rId26"/>
    <p:sldId id="920" r:id="rId27"/>
    <p:sldId id="921" r:id="rId28"/>
    <p:sldId id="916" r:id="rId29"/>
    <p:sldId id="917" r:id="rId30"/>
    <p:sldId id="918" r:id="rId31"/>
    <p:sldId id="279"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33E3AB0-2AD7-41C3-9996-3FAD3F2A5BF4}">
          <p14:sldIdLst>
            <p14:sldId id="259"/>
            <p14:sldId id="260"/>
            <p14:sldId id="795"/>
            <p14:sldId id="895"/>
            <p14:sldId id="834"/>
            <p14:sldId id="896"/>
            <p14:sldId id="897"/>
            <p14:sldId id="898"/>
            <p14:sldId id="900"/>
            <p14:sldId id="797"/>
            <p14:sldId id="786"/>
            <p14:sldId id="837"/>
            <p14:sldId id="901"/>
            <p14:sldId id="902"/>
            <p14:sldId id="903"/>
            <p14:sldId id="904"/>
            <p14:sldId id="843"/>
            <p14:sldId id="906"/>
            <p14:sldId id="905"/>
            <p14:sldId id="910"/>
            <p14:sldId id="907"/>
            <p14:sldId id="846"/>
            <p14:sldId id="915"/>
            <p14:sldId id="914"/>
            <p14:sldId id="919"/>
            <p14:sldId id="920"/>
            <p14:sldId id="921"/>
            <p14:sldId id="916"/>
            <p14:sldId id="917"/>
            <p14:sldId id="918"/>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DA799"/>
    <a:srgbClr val="80DB2D"/>
    <a:srgbClr val="FFFF66"/>
    <a:srgbClr val="FFFFCC"/>
    <a:srgbClr val="FDFAE9"/>
    <a:srgbClr val="44601E"/>
    <a:srgbClr val="E1F5E1"/>
    <a:srgbClr val="F0E9D0"/>
    <a:srgbClr val="EEEDD2"/>
    <a:srgbClr val="FAF3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56" autoAdjust="0"/>
    <p:restoredTop sz="94673" autoAdjust="0"/>
  </p:normalViewPr>
  <p:slideViewPr>
    <p:cSldViewPr snapToGrid="0" snapToObjects="1">
      <p:cViewPr varScale="1">
        <p:scale>
          <a:sx n="108" d="100"/>
          <a:sy n="108" d="100"/>
        </p:scale>
        <p:origin x="-984" y="-78"/>
      </p:cViewPr>
      <p:guideLst>
        <p:guide orient="horz" pos="3553"/>
        <p:guide pos="55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1614"/>
    </p:cViewPr>
  </p:sorterViewPr>
  <p:notesViewPr>
    <p:cSldViewPr snapToGrid="0" snapToObjects="1">
      <p:cViewPr varScale="1">
        <p:scale>
          <a:sx n="101" d="100"/>
          <a:sy n="101" d="100"/>
        </p:scale>
        <p:origin x="-35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C59276-451D-43C9-813E-64E3A18F4843}" type="datetimeFigureOut">
              <a:rPr lang="en-US" smtClean="0"/>
              <a:pPr/>
              <a:t>08/20/2012</a:t>
            </a:fld>
            <a:endParaRPr lang="en-US"/>
          </a:p>
        </p:txBody>
      </p:sp>
      <p:sp>
        <p:nvSpPr>
          <p:cNvPr id="4" name="Footer Placeholder 3"/>
          <p:cNvSpPr>
            <a:spLocks noGrp="1"/>
          </p:cNvSpPr>
          <p:nvPr>
            <p:ph type="ftr" sz="quarter" idx="2"/>
          </p:nvPr>
        </p:nvSpPr>
        <p:spPr>
          <a:xfrm>
            <a:off x="0" y="8685213"/>
            <a:ext cx="5420412" cy="457200"/>
          </a:xfrm>
          <a:prstGeom prst="rect">
            <a:avLst/>
          </a:prstGeom>
        </p:spPr>
        <p:txBody>
          <a:bodyPr vert="horz" lIns="91440" tIns="45720" rIns="91440" bIns="45720" rtlCol="0" anchor="b"/>
          <a:lstStyle>
            <a:lvl1pPr algn="l">
              <a:defRPr sz="1200"/>
            </a:lvl1pPr>
          </a:lstStyle>
          <a:p>
            <a:pPr>
              <a:defRPr/>
            </a:pPr>
            <a:r>
              <a:rPr lang="en-US" dirty="0" smtClean="0">
                <a:latin typeface="Times New Roman" pitchFamily="18" charset="0"/>
                <a:cs typeface="Times New Roman" pitchFamily="18" charset="0"/>
              </a:rPr>
              <a:t>Slides from “</a:t>
            </a:r>
            <a:r>
              <a:rPr lang="en-US" dirty="0">
                <a:latin typeface="Times New Roman" pitchFamily="18" charset="0"/>
                <a:cs typeface="Times New Roman" pitchFamily="18" charset="0"/>
              </a:rPr>
              <a:t>Private and Public Choice 14th ed.”</a:t>
            </a:r>
          </a:p>
          <a:p>
            <a:pP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James </a:t>
            </a:r>
            <a:r>
              <a:rPr lang="en-US" dirty="0" err="1">
                <a:latin typeface="Times New Roman" pitchFamily="18" charset="0"/>
                <a:cs typeface="Times New Roman" pitchFamily="18" charset="0"/>
              </a:rPr>
              <a:t>Gwartney</a:t>
            </a:r>
            <a:r>
              <a:rPr lang="en-US" dirty="0">
                <a:latin typeface="Times New Roman" pitchFamily="18" charset="0"/>
                <a:cs typeface="Times New Roman" pitchFamily="18" charset="0"/>
              </a:rPr>
              <a:t>, Richard Stroup, Russell </a:t>
            </a:r>
            <a:r>
              <a:rPr lang="en-US" dirty="0" err="1">
                <a:latin typeface="Times New Roman" pitchFamily="18" charset="0"/>
                <a:cs typeface="Times New Roman" pitchFamily="18" charset="0"/>
              </a:rPr>
              <a:t>Sobel</a:t>
            </a:r>
            <a:r>
              <a:rPr lang="en-US" dirty="0">
                <a:latin typeface="Times New Roman" pitchFamily="18" charset="0"/>
                <a:cs typeface="Times New Roman" pitchFamily="18" charset="0"/>
              </a:rPr>
              <a:t>, &amp; David </a:t>
            </a:r>
            <a:r>
              <a:rPr lang="en-US" dirty="0" smtClean="0">
                <a:latin typeface="Times New Roman" pitchFamily="18" charset="0"/>
                <a:cs typeface="Times New Roman" pitchFamily="18" charset="0"/>
              </a:rPr>
              <a:t>Macpherson</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3"/>
          </p:nvPr>
        </p:nvSpPr>
        <p:spPr>
          <a:xfrm>
            <a:off x="5712643" y="8685213"/>
            <a:ext cx="1143770" cy="457200"/>
          </a:xfrm>
          <a:prstGeom prst="rect">
            <a:avLst/>
          </a:prstGeom>
        </p:spPr>
        <p:txBody>
          <a:bodyPr vert="horz" lIns="91440" tIns="45720" rIns="91440" bIns="45720" rtlCol="0" anchor="b"/>
          <a:lstStyle>
            <a:lvl1pPr algn="r">
              <a:defRPr sz="1200"/>
            </a:lvl1pPr>
          </a:lstStyle>
          <a:p>
            <a:fld id="{55368962-1D3C-40FF-9F8C-4139F6810C10}" type="slidenum">
              <a:rPr lang="en-US" smtClean="0"/>
              <a:pPr/>
              <a:t>‹#›</a:t>
            </a:fld>
            <a:endParaRPr lang="en-US"/>
          </a:p>
        </p:txBody>
      </p:sp>
      <p:sp>
        <p:nvSpPr>
          <p:cNvPr id="6" name="Rectangle 5"/>
          <p:cNvSpPr/>
          <p:nvPr/>
        </p:nvSpPr>
        <p:spPr>
          <a:xfrm>
            <a:off x="103695" y="847843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1680146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D4C36-653B-48C7-AF84-E47CA5954DE3}" type="datetimeFigureOut">
              <a:rPr lang="en-US" smtClean="0"/>
              <a:pPr/>
              <a:t>08/20/2012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5250731" cy="457200"/>
          </a:xfrm>
          <a:prstGeom prst="rect">
            <a:avLst/>
          </a:prstGeom>
        </p:spPr>
        <p:txBody>
          <a:bodyPr vert="horz" lIns="91440" tIns="45720" rIns="91440" bIns="45720" rtlCol="0" anchor="b"/>
          <a:lstStyle>
            <a:lvl1pPr algn="l">
              <a:defRPr sz="1000"/>
            </a:lvl1pPr>
          </a:lstStyle>
          <a:p>
            <a:pPr>
              <a:defRPr/>
            </a:pPr>
            <a:r>
              <a:rPr lang="en-US" dirty="0" smtClean="0">
                <a:latin typeface="Times New Roman" pitchFamily="18" charset="0"/>
                <a:cs typeface="Times New Roman" pitchFamily="18" charset="0"/>
              </a:rPr>
              <a:t>Notes for:   “Private and Public Choice 14th ed.”</a:t>
            </a:r>
          </a:p>
          <a:p>
            <a:pPr>
              <a:defRPr/>
            </a:pPr>
            <a:r>
              <a:rPr lang="en-US" sz="900" dirty="0" smtClean="0">
                <a:latin typeface="Times New Roman" pitchFamily="18" charset="0"/>
                <a:cs typeface="Times New Roman" pitchFamily="18" charset="0"/>
              </a:rPr>
              <a:t>                       James </a:t>
            </a:r>
            <a:r>
              <a:rPr lang="en-US" sz="900" dirty="0" err="1" smtClean="0">
                <a:latin typeface="Times New Roman" pitchFamily="18" charset="0"/>
                <a:cs typeface="Times New Roman" pitchFamily="18" charset="0"/>
              </a:rPr>
              <a:t>Gwartney</a:t>
            </a:r>
            <a:r>
              <a:rPr lang="en-US" sz="900" dirty="0" smtClean="0">
                <a:latin typeface="Times New Roman" pitchFamily="18" charset="0"/>
                <a:cs typeface="Times New Roman" pitchFamily="18" charset="0"/>
              </a:rPr>
              <a:t>, Richard Stroup, Russell </a:t>
            </a:r>
            <a:r>
              <a:rPr lang="en-US" sz="900" dirty="0" err="1" smtClean="0">
                <a:latin typeface="Times New Roman" pitchFamily="18" charset="0"/>
                <a:cs typeface="Times New Roman" pitchFamily="18" charset="0"/>
              </a:rPr>
              <a:t>Sobel</a:t>
            </a:r>
            <a:r>
              <a:rPr lang="en-US" sz="900" dirty="0" smtClean="0">
                <a:latin typeface="Times New Roman" pitchFamily="18" charset="0"/>
                <a:cs typeface="Times New Roman" pitchFamily="18" charset="0"/>
              </a:rPr>
              <a:t>, &amp; David Macpherson</a:t>
            </a:r>
            <a:endParaRPr lang="en-US" sz="900" dirty="0">
              <a:latin typeface="Times New Roman" pitchFamily="18" charset="0"/>
              <a:cs typeface="Times New Roman" pitchFamily="18" charset="0"/>
            </a:endParaRPr>
          </a:p>
        </p:txBody>
      </p:sp>
      <p:sp>
        <p:nvSpPr>
          <p:cNvPr id="7" name="Slide Number Placeholder 6"/>
          <p:cNvSpPr>
            <a:spLocks noGrp="1"/>
          </p:cNvSpPr>
          <p:nvPr>
            <p:ph type="sldNum" sz="quarter" idx="5"/>
          </p:nvPr>
        </p:nvSpPr>
        <p:spPr>
          <a:xfrm>
            <a:off x="5714999" y="8685213"/>
            <a:ext cx="1141413" cy="457200"/>
          </a:xfrm>
          <a:prstGeom prst="rect">
            <a:avLst/>
          </a:prstGeom>
        </p:spPr>
        <p:txBody>
          <a:bodyPr vert="horz" lIns="91440" tIns="45720" rIns="91440" bIns="45720" rtlCol="0" anchor="b"/>
          <a:lstStyle>
            <a:lvl1pPr algn="r">
              <a:defRPr sz="1200"/>
            </a:lvl1pPr>
          </a:lstStyle>
          <a:p>
            <a:fld id="{807D8D62-E453-4738-A912-78A33588ECDD}" type="slidenum">
              <a:rPr lang="en-US" smtClean="0"/>
              <a:pPr/>
              <a:t>‹#›</a:t>
            </a:fld>
            <a:endParaRPr lang="en-US"/>
          </a:p>
        </p:txBody>
      </p:sp>
      <p:sp>
        <p:nvSpPr>
          <p:cNvPr id="8" name="Rectangle 7"/>
          <p:cNvSpPr/>
          <p:nvPr/>
        </p:nvSpPr>
        <p:spPr>
          <a:xfrm>
            <a:off x="103695" y="857270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4537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D8D62-E453-4738-A912-78A33588ECDD}" type="slidenum">
              <a:rPr lang="en-US" smtClean="0"/>
              <a:pPr/>
              <a:t>7</a:t>
            </a:fld>
            <a:endParaRPr lang="en-US"/>
          </a:p>
        </p:txBody>
      </p:sp>
    </p:spTree>
    <p:extLst>
      <p:ext uri="{BB962C8B-B14F-4D97-AF65-F5344CB8AC3E}">
        <p14:creationId xmlns:p14="http://schemas.microsoft.com/office/powerpoint/2010/main" val="3722583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D8D62-E453-4738-A912-78A33588ECDD}" type="slidenum">
              <a:rPr lang="en-US" smtClean="0"/>
              <a:pPr/>
              <a:t>9</a:t>
            </a:fld>
            <a:endParaRPr lang="en-US"/>
          </a:p>
        </p:txBody>
      </p:sp>
    </p:spTree>
    <p:extLst>
      <p:ext uri="{BB962C8B-B14F-4D97-AF65-F5344CB8AC3E}">
        <p14:creationId xmlns:p14="http://schemas.microsoft.com/office/powerpoint/2010/main" val="3722583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15764" y="1640590"/>
            <a:ext cx="1392701" cy="1524642"/>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userDrawn="1"/>
        </p:nvSpPr>
        <p:spPr>
          <a:xfrm>
            <a:off x="252982" y="1682794"/>
            <a:ext cx="1000595" cy="646331"/>
          </a:xfrm>
          <a:prstGeom prst="rect">
            <a:avLst/>
          </a:prstGeom>
          <a:noFill/>
        </p:spPr>
        <p:txBody>
          <a:bodyPr wrap="none" rtlCol="0">
            <a:spAutoFit/>
          </a:bodyPr>
          <a:lstStyle/>
          <a:p>
            <a:pPr algn="ctr">
              <a:spcBef>
                <a:spcPts val="0"/>
              </a:spcBef>
            </a:pPr>
            <a:r>
              <a:rPr lang="en-US" sz="3600" b="0" i="1" dirty="0" smtClean="0">
                <a:solidFill>
                  <a:schemeClr val="bg1"/>
                </a:solidFill>
                <a:latin typeface="Times New Roman" pitchFamily="18" charset="0"/>
                <a:cs typeface="Times New Roman" pitchFamily="18" charset="0"/>
              </a:rPr>
              <a:t>14</a:t>
            </a:r>
            <a:r>
              <a:rPr lang="en-US" sz="3600" b="0" i="1" baseline="30000" dirty="0" smtClean="0">
                <a:solidFill>
                  <a:schemeClr val="bg1"/>
                </a:solidFill>
                <a:latin typeface="Times New Roman" pitchFamily="18" charset="0"/>
                <a:cs typeface="Times New Roman" pitchFamily="18" charset="0"/>
              </a:rPr>
              <a:t>th</a:t>
            </a:r>
            <a:r>
              <a:rPr lang="en-US" sz="3600" b="0" i="1" dirty="0" smtClean="0">
                <a:solidFill>
                  <a:schemeClr val="bg1"/>
                </a:solidFill>
                <a:latin typeface="Times New Roman" pitchFamily="18" charset="0"/>
                <a:cs typeface="Times New Roman" pitchFamily="18" charset="0"/>
              </a:rPr>
              <a:t> </a:t>
            </a:r>
          </a:p>
        </p:txBody>
      </p:sp>
      <p:sp>
        <p:nvSpPr>
          <p:cNvPr id="17" name="TextBox 16"/>
          <p:cNvSpPr txBox="1"/>
          <p:nvPr userDrawn="1"/>
        </p:nvSpPr>
        <p:spPr>
          <a:xfrm>
            <a:off x="182961" y="2151724"/>
            <a:ext cx="1037463" cy="461665"/>
          </a:xfrm>
          <a:prstGeom prst="rect">
            <a:avLst/>
          </a:prstGeom>
          <a:noFill/>
        </p:spPr>
        <p:txBody>
          <a:bodyPr wrap="none" rtlCol="0">
            <a:spAutoFit/>
          </a:bodyPr>
          <a:lstStyle/>
          <a:p>
            <a:pPr algn="ctr">
              <a:spcBef>
                <a:spcPts val="0"/>
              </a:spcBef>
            </a:pPr>
            <a:r>
              <a:rPr lang="en-US" sz="2300" i="1" dirty="0" smtClean="0">
                <a:solidFill>
                  <a:schemeClr val="bg1"/>
                </a:solidFill>
                <a:latin typeface="Times New Roman" pitchFamily="18" charset="0"/>
                <a:cs typeface="Times New Roman" pitchFamily="18" charset="0"/>
              </a:rPr>
              <a:t>edition</a:t>
            </a:r>
            <a:endParaRPr lang="en-US" sz="2300" i="1" dirty="0">
              <a:solidFill>
                <a:schemeClr val="bg1"/>
              </a:solidFill>
              <a:latin typeface="Times New Roman" pitchFamily="18" charset="0"/>
              <a:cs typeface="Times New Roman" pitchFamily="18" charset="0"/>
            </a:endParaRPr>
          </a:p>
        </p:txBody>
      </p:sp>
      <p:cxnSp>
        <p:nvCxnSpPr>
          <p:cNvPr id="18" name="Straight Connector 17"/>
          <p:cNvCxnSpPr/>
          <p:nvPr userDrawn="1"/>
        </p:nvCxnSpPr>
        <p:spPr>
          <a:xfrm>
            <a:off x="239233" y="2564151"/>
            <a:ext cx="88941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userDrawn="1"/>
        </p:nvSpPr>
        <p:spPr>
          <a:xfrm>
            <a:off x="34383" y="2577454"/>
            <a:ext cx="1546707" cy="461665"/>
          </a:xfrm>
          <a:prstGeom prst="rect">
            <a:avLst/>
          </a:prstGeom>
          <a:noFill/>
        </p:spPr>
        <p:txBody>
          <a:bodyPr wrap="square" rtlCol="0">
            <a:spAutoFit/>
          </a:bodyPr>
          <a:lstStyle/>
          <a:p>
            <a:pPr algn="l">
              <a:spcBef>
                <a:spcPts val="0"/>
              </a:spcBef>
            </a:pPr>
            <a:r>
              <a:rPr lang="en-US" sz="1200" i="1" dirty="0" err="1" smtClean="0">
                <a:solidFill>
                  <a:schemeClr val="bg1"/>
                </a:solidFill>
                <a:latin typeface="Times New Roman" pitchFamily="18" charset="0"/>
                <a:cs typeface="Times New Roman" pitchFamily="18" charset="0"/>
              </a:rPr>
              <a:t>Gwartney</a:t>
            </a:r>
            <a:r>
              <a:rPr lang="en-US" sz="1200" i="1" dirty="0" smtClean="0">
                <a:solidFill>
                  <a:schemeClr val="bg1"/>
                </a:solidFill>
                <a:latin typeface="Times New Roman" pitchFamily="18" charset="0"/>
                <a:cs typeface="Times New Roman" pitchFamily="18" charset="0"/>
              </a:rPr>
              <a:t>-Stroup</a:t>
            </a:r>
          </a:p>
          <a:p>
            <a:pPr algn="l">
              <a:spcBef>
                <a:spcPts val="0"/>
              </a:spcBef>
            </a:pPr>
            <a:r>
              <a:rPr lang="en-US" sz="1200" i="1" dirty="0" err="1" smtClean="0">
                <a:solidFill>
                  <a:schemeClr val="bg1"/>
                </a:solidFill>
                <a:latin typeface="Times New Roman" pitchFamily="18" charset="0"/>
                <a:cs typeface="Times New Roman" pitchFamily="18" charset="0"/>
              </a:rPr>
              <a:t>Sobel</a:t>
            </a:r>
            <a:r>
              <a:rPr lang="en-US" sz="1200" i="1" dirty="0" smtClean="0">
                <a:solidFill>
                  <a:schemeClr val="bg1"/>
                </a:solidFill>
                <a:latin typeface="Times New Roman" pitchFamily="18" charset="0"/>
                <a:cs typeface="Times New Roman" pitchFamily="18" charset="0"/>
              </a:rPr>
              <a:t>-Macpherson</a:t>
            </a:r>
            <a:endParaRPr lang="en-US" sz="1200" i="1" dirty="0">
              <a:solidFill>
                <a:schemeClr val="bg1"/>
              </a:solidFill>
              <a:latin typeface="Times New Roman" pitchFamily="18" charset="0"/>
              <a:cs typeface="Times New Roman" pitchFamily="18" charset="0"/>
            </a:endParaRPr>
          </a:p>
        </p:txBody>
      </p:sp>
      <p:sp>
        <p:nvSpPr>
          <p:cNvPr id="20" name="Title Placeholder 1"/>
          <p:cNvSpPr>
            <a:spLocks noGrp="1"/>
          </p:cNvSpPr>
          <p:nvPr userDrawn="1">
            <p:ph type="title"/>
          </p:nvPr>
        </p:nvSpPr>
        <p:spPr>
          <a:xfrm>
            <a:off x="1406939" y="1923756"/>
            <a:ext cx="7565296" cy="1143000"/>
          </a:xfrm>
          <a:prstGeom prst="rect">
            <a:avLst/>
          </a:prstGeom>
        </p:spPr>
        <p:txBody>
          <a:bodyPr vert="horz" lIns="91440" tIns="45720" rIns="91440" bIns="45720" rtlCol="0" anchor="ctr">
            <a:normAutofit/>
          </a:bodyPr>
          <a:lstStyle>
            <a:lvl1pPr algn="l">
              <a:defRPr baseline="0"/>
            </a:lvl1pPr>
          </a:lstStyle>
          <a:p>
            <a:endParaRPr lang="en-US" dirty="0"/>
          </a:p>
        </p:txBody>
      </p:sp>
      <p:sp>
        <p:nvSpPr>
          <p:cNvPr id="21" name="Line 59"/>
          <p:cNvSpPr>
            <a:spLocks noChangeShapeType="1"/>
          </p:cNvSpPr>
          <p:nvPr userDrawn="1"/>
        </p:nvSpPr>
        <p:spPr bwMode="auto">
          <a:xfrm>
            <a:off x="1428435" y="3111882"/>
            <a:ext cx="7543800" cy="0"/>
          </a:xfrm>
          <a:prstGeom prst="line">
            <a:avLst/>
          </a:prstGeom>
          <a:noFill/>
          <a:ln w="28575">
            <a:solidFill>
              <a:schemeClr val="tx1">
                <a:lumMod val="50000"/>
                <a:lumOff val="50000"/>
              </a:schemeClr>
            </a:solidFill>
            <a:round/>
            <a:headEnd/>
            <a:tailEnd/>
          </a:ln>
        </p:spPr>
        <p:txBody>
          <a:bodyPr wrap="none" anchor="ctr">
            <a:prstTxWarp prst="textNoShape">
              <a:avLst/>
            </a:prstTxWarp>
          </a:bodyPr>
          <a:lstStyle/>
          <a:p>
            <a:pPr>
              <a:defRPr/>
            </a:pPr>
            <a:endParaRPr lang="en-US" sz="2000">
              <a:latin typeface="Times New Roman" pitchFamily="-110" charset="0"/>
            </a:endParaRPr>
          </a:p>
        </p:txBody>
      </p:sp>
      <p:sp>
        <p:nvSpPr>
          <p:cNvPr id="22" name="Text Box 60"/>
          <p:cNvSpPr txBox="1">
            <a:spLocks noChangeArrowheads="1"/>
          </p:cNvSpPr>
          <p:nvPr userDrawn="1"/>
        </p:nvSpPr>
        <p:spPr bwMode="auto">
          <a:xfrm>
            <a:off x="1477120" y="4855530"/>
            <a:ext cx="7476978" cy="584775"/>
          </a:xfrm>
          <a:prstGeom prst="rect">
            <a:avLst/>
          </a:prstGeom>
          <a:noFill/>
          <a:ln w="9525">
            <a:noFill/>
            <a:miter lim="800000"/>
            <a:headEnd/>
            <a:tailEnd/>
          </a:ln>
        </p:spPr>
        <p:txBody>
          <a:bodyPr wrap="square">
            <a:prstTxWarp prst="textNoShape">
              <a:avLst/>
            </a:prstTxWarp>
            <a:spAutoFit/>
          </a:bodyPr>
          <a:lstStyle/>
          <a:p>
            <a:pPr>
              <a:defRPr/>
            </a:pPr>
            <a:r>
              <a:rPr kumimoji="0" lang="en-US" sz="1600" b="0" dirty="0">
                <a:latin typeface="Times New Roman" pitchFamily="18" charset="0"/>
                <a:cs typeface="Times New Roman" pitchFamily="18" charset="0"/>
              </a:rPr>
              <a:t>To </a:t>
            </a:r>
            <a:r>
              <a:rPr kumimoji="0" lang="en-US" sz="1600" b="0" dirty="0" smtClean="0">
                <a:latin typeface="Times New Roman" pitchFamily="18" charset="0"/>
                <a:cs typeface="Times New Roman" pitchFamily="18" charset="0"/>
              </a:rPr>
              <a:t>Accompany: </a:t>
            </a:r>
            <a:r>
              <a:rPr kumimoji="0" lang="en-US" sz="1600" b="0" dirty="0">
                <a:latin typeface="Times New Roman" pitchFamily="18" charset="0"/>
                <a:cs typeface="Times New Roman" pitchFamily="18" charset="0"/>
              </a:rPr>
              <a:t>“</a:t>
            </a:r>
            <a:r>
              <a:rPr kumimoji="0" lang="en-US" sz="1600" b="1" i="1" dirty="0">
                <a:latin typeface="Times New Roman" pitchFamily="18" charset="0"/>
                <a:cs typeface="Times New Roman" pitchFamily="18" charset="0"/>
              </a:rPr>
              <a:t>Economics:  Private and Public </a:t>
            </a:r>
            <a:r>
              <a:rPr kumimoji="0" lang="en-US" sz="1600" b="1" i="1" dirty="0" smtClean="0">
                <a:latin typeface="Times New Roman" pitchFamily="18" charset="0"/>
                <a:cs typeface="Times New Roman" pitchFamily="18" charset="0"/>
              </a:rPr>
              <a:t>Choice, 14th </a:t>
            </a:r>
            <a:r>
              <a:rPr kumimoji="0" lang="en-US" sz="1600" b="1" i="1" dirty="0">
                <a:latin typeface="Times New Roman" pitchFamily="18" charset="0"/>
                <a:cs typeface="Times New Roman" pitchFamily="18" charset="0"/>
              </a:rPr>
              <a:t>ed.</a:t>
            </a:r>
            <a:r>
              <a:rPr kumimoji="0" lang="en-US" sz="1600" b="0" dirty="0">
                <a:latin typeface="Times New Roman" pitchFamily="18" charset="0"/>
                <a:cs typeface="Times New Roman" pitchFamily="18" charset="0"/>
              </a:rPr>
              <a:t>”</a:t>
            </a:r>
          </a:p>
          <a:p>
            <a:pPr>
              <a:defRPr/>
            </a:pPr>
            <a:r>
              <a:rPr kumimoji="0" lang="en-US" sz="1600" b="0" dirty="0" smtClean="0">
                <a:latin typeface="Times New Roman" pitchFamily="18" charset="0"/>
                <a:cs typeface="Times New Roman" pitchFamily="18" charset="0"/>
              </a:rPr>
              <a:t>                            James </a:t>
            </a:r>
            <a:r>
              <a:rPr kumimoji="0" lang="en-US" sz="1600" b="0" dirty="0" err="1">
                <a:latin typeface="Times New Roman" pitchFamily="18" charset="0"/>
                <a:cs typeface="Times New Roman" pitchFamily="18" charset="0"/>
              </a:rPr>
              <a:t>Gwartney</a:t>
            </a:r>
            <a:r>
              <a:rPr kumimoji="0" lang="en-US" sz="1600" b="0" dirty="0">
                <a:latin typeface="Times New Roman" pitchFamily="18" charset="0"/>
                <a:cs typeface="Times New Roman" pitchFamily="18" charset="0"/>
              </a:rPr>
              <a:t>, Richard Stroup, Russell </a:t>
            </a:r>
            <a:r>
              <a:rPr kumimoji="0" lang="en-US" sz="1600" b="0" dirty="0" err="1">
                <a:latin typeface="Times New Roman" pitchFamily="18" charset="0"/>
                <a:cs typeface="Times New Roman" pitchFamily="18" charset="0"/>
              </a:rPr>
              <a:t>Sobel</a:t>
            </a:r>
            <a:r>
              <a:rPr kumimoji="0" lang="en-US" sz="1600" b="0" dirty="0">
                <a:latin typeface="Times New Roman" pitchFamily="18" charset="0"/>
                <a:cs typeface="Times New Roman" pitchFamily="18" charset="0"/>
              </a:rPr>
              <a:t>, &amp; David Macpherson</a:t>
            </a:r>
          </a:p>
        </p:txBody>
      </p:sp>
      <p:sp>
        <p:nvSpPr>
          <p:cNvPr id="23" name="Text Box 61"/>
          <p:cNvSpPr txBox="1">
            <a:spLocks noChangeArrowheads="1"/>
          </p:cNvSpPr>
          <p:nvPr userDrawn="1"/>
        </p:nvSpPr>
        <p:spPr bwMode="auto">
          <a:xfrm>
            <a:off x="1487952" y="5454211"/>
            <a:ext cx="5976316" cy="338554"/>
          </a:xfrm>
          <a:prstGeom prst="rect">
            <a:avLst/>
          </a:prstGeom>
          <a:noFill/>
          <a:ln w="9525">
            <a:noFill/>
            <a:miter lim="800000"/>
            <a:headEnd/>
            <a:tailEnd/>
          </a:ln>
        </p:spPr>
        <p:txBody>
          <a:bodyPr wrap="none">
            <a:prstTxWarp prst="textNoShape">
              <a:avLst/>
            </a:prstTxWarp>
            <a:spAutoFit/>
          </a:bodyPr>
          <a:lstStyle/>
          <a:p>
            <a:pPr>
              <a:defRPr/>
            </a:pPr>
            <a:r>
              <a:rPr kumimoji="0" lang="en-US" sz="1600" b="0" dirty="0">
                <a:latin typeface="Times New Roman" pitchFamily="18" charset="0"/>
                <a:cs typeface="Times New Roman" pitchFamily="18" charset="0"/>
              </a:rPr>
              <a:t>Slides authored and animated by:  </a:t>
            </a:r>
            <a:r>
              <a:rPr kumimoji="0" lang="en-US" sz="1600" b="0" dirty="0" smtClean="0">
                <a:latin typeface="Times New Roman" pitchFamily="18" charset="0"/>
                <a:cs typeface="Times New Roman" pitchFamily="18" charset="0"/>
              </a:rPr>
              <a:t>James </a:t>
            </a:r>
            <a:r>
              <a:rPr kumimoji="0" lang="en-US" sz="1600" b="0" dirty="0" err="1" smtClean="0">
                <a:latin typeface="Times New Roman" pitchFamily="18" charset="0"/>
                <a:cs typeface="Times New Roman" pitchFamily="18" charset="0"/>
              </a:rPr>
              <a:t>Gwartney</a:t>
            </a:r>
            <a:r>
              <a:rPr kumimoji="0" lang="en-US" sz="1600" b="0" dirty="0" smtClean="0">
                <a:latin typeface="Times New Roman" pitchFamily="18" charset="0"/>
                <a:cs typeface="Times New Roman" pitchFamily="18" charset="0"/>
              </a:rPr>
              <a:t> </a:t>
            </a:r>
            <a:r>
              <a:rPr kumimoji="0" lang="en-US" sz="1600" b="0" dirty="0">
                <a:latin typeface="Times New Roman" pitchFamily="18" charset="0"/>
                <a:cs typeface="Times New Roman" pitchFamily="18" charset="0"/>
              </a:rPr>
              <a:t>&amp; Charles </a:t>
            </a:r>
            <a:r>
              <a:rPr kumimoji="0" lang="en-US" sz="1600" b="0" dirty="0" err="1">
                <a:latin typeface="Times New Roman" pitchFamily="18" charset="0"/>
                <a:cs typeface="Times New Roman" pitchFamily="18" charset="0"/>
              </a:rPr>
              <a:t>Skipton</a:t>
            </a:r>
            <a:endParaRPr kumimoji="0" lang="en-US" sz="1600" b="0" dirty="0">
              <a:latin typeface="Times New Roman" pitchFamily="18" charset="0"/>
              <a:cs typeface="Times New Roman" pitchFamily="18" charset="0"/>
            </a:endParaRPr>
          </a:p>
        </p:txBody>
      </p:sp>
      <p:sp>
        <p:nvSpPr>
          <p:cNvPr id="24" name="Text Box 65"/>
          <p:cNvSpPr txBox="1">
            <a:spLocks noChangeArrowheads="1"/>
          </p:cNvSpPr>
          <p:nvPr userDrawn="1"/>
        </p:nvSpPr>
        <p:spPr bwMode="auto">
          <a:xfrm>
            <a:off x="1502249" y="3340140"/>
            <a:ext cx="2282933"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i="1" dirty="0">
                <a:latin typeface="Times New Roman" pitchFamily="-110" charset="0"/>
              </a:rPr>
              <a:t>Full Length</a:t>
            </a:r>
            <a:r>
              <a:rPr kumimoji="0" lang="en-US" sz="2000" b="0" dirty="0">
                <a:latin typeface="Times New Roman" pitchFamily="-110" charset="0"/>
              </a:rPr>
              <a:t> Text </a:t>
            </a:r>
            <a:r>
              <a:rPr kumimoji="0" lang="en-US" sz="2000" b="0" dirty="0">
                <a:latin typeface="Times New Roman" pitchFamily="-110" charset="0"/>
                <a:ea typeface="Times New Roman" pitchFamily="-110" charset="0"/>
                <a:cs typeface="Times New Roman" pitchFamily="-110" charset="0"/>
              </a:rPr>
              <a:t>—</a:t>
            </a:r>
            <a:r>
              <a:rPr kumimoji="0" lang="en-US" sz="2000" b="0" dirty="0">
                <a:latin typeface="Times New Roman" pitchFamily="-110" charset="0"/>
              </a:rPr>
              <a:t> </a:t>
            </a:r>
          </a:p>
        </p:txBody>
      </p:sp>
      <p:sp>
        <p:nvSpPr>
          <p:cNvPr id="25" name="Text Box 66"/>
          <p:cNvSpPr txBox="1">
            <a:spLocks noChangeArrowheads="1"/>
          </p:cNvSpPr>
          <p:nvPr userDrawn="1"/>
        </p:nvSpPr>
        <p:spPr bwMode="auto">
          <a:xfrm>
            <a:off x="1505424" y="3794165"/>
            <a:ext cx="2316724" cy="400110"/>
          </a:xfrm>
          <a:prstGeom prst="rect">
            <a:avLst/>
          </a:prstGeom>
          <a:noFill/>
          <a:ln w="9525">
            <a:noFill/>
            <a:miter lim="800000"/>
            <a:headEnd/>
            <a:tailEnd/>
          </a:ln>
        </p:spPr>
        <p:txBody>
          <a:bodyPr wrap="none">
            <a:prstTxWarp prst="textNoShape">
              <a:avLst/>
            </a:prstTxWarp>
            <a:spAutoFit/>
          </a:bodyPr>
          <a:lstStyle/>
          <a:p>
            <a:pPr>
              <a:defRPr/>
            </a:pPr>
            <a:r>
              <a:rPr kumimoji="0" lang="en-US" sz="2000" i="1" dirty="0" smtClean="0">
                <a:latin typeface="Times New Roman" pitchFamily="-110" charset="0"/>
              </a:rPr>
              <a:t>Micro </a:t>
            </a:r>
            <a:r>
              <a:rPr kumimoji="0" lang="en-US" sz="2000" i="1" dirty="0">
                <a:latin typeface="Times New Roman" pitchFamily="-110" charset="0"/>
              </a:rPr>
              <a:t>Only</a:t>
            </a:r>
            <a:r>
              <a:rPr kumimoji="0" lang="en-US" sz="2000" b="0" dirty="0">
                <a:latin typeface="Times New Roman" pitchFamily="-110" charset="0"/>
              </a:rPr>
              <a:t>  </a:t>
            </a:r>
            <a:r>
              <a:rPr kumimoji="0" lang="en-US" sz="2000" dirty="0">
                <a:latin typeface="Times New Roman" pitchFamily="-110" charset="0"/>
              </a:rPr>
              <a:t>Text</a:t>
            </a:r>
            <a:r>
              <a:rPr kumimoji="0" lang="en-US" sz="2000" b="0" dirty="0">
                <a:latin typeface="Times New Roman" pitchFamily="-110" charset="0"/>
              </a:rPr>
              <a:t> </a:t>
            </a:r>
            <a:r>
              <a:rPr kumimoji="0" lang="en-US" sz="2000" b="0" dirty="0">
                <a:latin typeface="Times New Roman" pitchFamily="-110" charset="0"/>
                <a:ea typeface="Times New Roman" pitchFamily="-110" charset="0"/>
                <a:cs typeface="Times New Roman" pitchFamily="-110" charset="0"/>
              </a:rPr>
              <a:t>—</a:t>
            </a:r>
          </a:p>
        </p:txBody>
      </p:sp>
      <p:sp>
        <p:nvSpPr>
          <p:cNvPr id="26" name="Text Box 67"/>
          <p:cNvSpPr txBox="1">
            <a:spLocks noChangeArrowheads="1"/>
          </p:cNvSpPr>
          <p:nvPr userDrawn="1"/>
        </p:nvSpPr>
        <p:spPr bwMode="auto">
          <a:xfrm>
            <a:off x="3791353" y="3338553"/>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5</a:t>
            </a:r>
            <a:endParaRPr kumimoji="0" lang="en-US" sz="2000" b="0" dirty="0">
              <a:latin typeface="Times New Roman" pitchFamily="-110" charset="0"/>
            </a:endParaRPr>
          </a:p>
        </p:txBody>
      </p:sp>
      <p:sp>
        <p:nvSpPr>
          <p:cNvPr id="27" name="Text Box 68"/>
          <p:cNvSpPr txBox="1">
            <a:spLocks noChangeArrowheads="1"/>
          </p:cNvSpPr>
          <p:nvPr userDrawn="1"/>
        </p:nvSpPr>
        <p:spPr bwMode="auto">
          <a:xfrm>
            <a:off x="3791353" y="3794165"/>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5</a:t>
            </a:r>
            <a:endParaRPr kumimoji="0" lang="en-US" sz="2000" b="0" dirty="0">
              <a:latin typeface="Times New Roman" pitchFamily="-110" charset="0"/>
            </a:endParaRPr>
          </a:p>
        </p:txBody>
      </p:sp>
      <p:sp>
        <p:nvSpPr>
          <p:cNvPr id="28" name="Text Box 69"/>
          <p:cNvSpPr txBox="1">
            <a:spLocks noChangeArrowheads="1"/>
          </p:cNvSpPr>
          <p:nvPr userDrawn="1"/>
        </p:nvSpPr>
        <p:spPr bwMode="auto">
          <a:xfrm>
            <a:off x="4944062" y="3338553"/>
            <a:ext cx="138691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Chapter</a:t>
            </a:r>
            <a:r>
              <a:rPr kumimoji="0" lang="en-US" sz="2000" b="0" dirty="0" smtClean="0">
                <a:latin typeface="Times New Roman" pitchFamily="-110" charset="0"/>
              </a:rPr>
              <a:t>: 23</a:t>
            </a:r>
            <a:endParaRPr kumimoji="0" lang="en-US" sz="2000" b="0" dirty="0">
              <a:latin typeface="Times New Roman" pitchFamily="-110" charset="0"/>
            </a:endParaRPr>
          </a:p>
        </p:txBody>
      </p:sp>
      <p:sp>
        <p:nvSpPr>
          <p:cNvPr id="29" name="Text Box 70"/>
          <p:cNvSpPr txBox="1">
            <a:spLocks noChangeArrowheads="1"/>
          </p:cNvSpPr>
          <p:nvPr userDrawn="1"/>
        </p:nvSpPr>
        <p:spPr bwMode="auto">
          <a:xfrm>
            <a:off x="4944062" y="3794165"/>
            <a:ext cx="138691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smtClean="0">
                <a:latin typeface="Times New Roman" pitchFamily="-110" charset="0"/>
              </a:rPr>
              <a:t>Chapter: 10</a:t>
            </a:r>
            <a:endParaRPr kumimoji="0" lang="en-US" sz="2000" b="0" dirty="0">
              <a:latin typeface="Times New Roman" pitchFamily="-110"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userDrawn="1"/>
        </p:nvSpPr>
        <p:spPr>
          <a:xfrm>
            <a:off x="685800" y="1702073"/>
            <a:ext cx="7772400" cy="2096204"/>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821649"/>
            <a:ext cx="7772400" cy="1864086"/>
          </a:xfrm>
          <a:prstGeom prst="rect">
            <a:avLst/>
          </a:prstGeom>
        </p:spPr>
        <p:txBody>
          <a:bodyPr/>
          <a:lstStyle>
            <a:lvl1pPr>
              <a:defRPr i="1" baseline="0">
                <a:solidFill>
                  <a:schemeClr val="bg1"/>
                </a:solidFill>
                <a:latin typeface="Century Schoolbook" pitchFamily="18" charset="0"/>
                <a:cs typeface="Times New Roman" pitchFamily="18" charset="0"/>
              </a:defRPr>
            </a:lvl1pPr>
          </a:lstStyle>
          <a:p>
            <a:r>
              <a:rPr lang="en-US" dirty="0" smtClean="0"/>
              <a:t>Click to edit Master title style</a:t>
            </a:r>
            <a:endParaRPr lang="en-US" dirty="0"/>
          </a:p>
        </p:txBody>
      </p:sp>
      <p:sp>
        <p:nvSpPr>
          <p:cNvPr id="8" name="Rectangle 7"/>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9" name="TextBox 8"/>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10" name="TextBox 9"/>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11" name="Straight Connector 10"/>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55235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21769"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461712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6" name="Picture 45"/>
          <p:cNvPicPr>
            <a:picLocks noChangeAspect="1"/>
          </p:cNvPicPr>
          <p:nvPr/>
        </p:nvPicPr>
        <p:blipFill>
          <a:blip r:embed="rId15"/>
          <a:srcRect t="43200"/>
          <a:stretch>
            <a:fillRect/>
          </a:stretch>
        </p:blipFill>
        <p:spPr>
          <a:xfrm>
            <a:off x="-14039" y="5906194"/>
            <a:ext cx="9172575" cy="893298"/>
          </a:xfrm>
          <a:prstGeom prst="rect">
            <a:avLst/>
          </a:prstGeom>
          <a:ln>
            <a:noFill/>
          </a:ln>
          <a:effectLst>
            <a:softEdge rad="112500"/>
          </a:effectLst>
        </p:spPr>
      </p:pic>
      <p:sp>
        <p:nvSpPr>
          <p:cNvPr id="50" name="Rounded Rectangle 49"/>
          <p:cNvSpPr>
            <a:spLocks/>
          </p:cNvSpPr>
          <p:nvPr/>
        </p:nvSpPr>
        <p:spPr>
          <a:xfrm>
            <a:off x="8147190" y="6637804"/>
            <a:ext cx="978648" cy="206967"/>
          </a:xfrm>
          <a:prstGeom prst="roundRect">
            <a:avLst/>
          </a:prstGeom>
          <a:solidFill>
            <a:srgbClr val="444C52">
              <a:alpha val="8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 Box 33"/>
          <p:cNvSpPr txBox="1">
            <a:spLocks noChangeArrowheads="1"/>
          </p:cNvSpPr>
          <p:nvPr/>
        </p:nvSpPr>
        <p:spPr bwMode="auto">
          <a:xfrm>
            <a:off x="1033980" y="6677770"/>
            <a:ext cx="6858001" cy="215444"/>
          </a:xfrm>
          <a:prstGeom prst="rect">
            <a:avLst/>
          </a:prstGeom>
          <a:noFill/>
          <a:ln w="9525">
            <a:noFill/>
            <a:miter lim="800000"/>
            <a:headEnd/>
            <a:tailEnd/>
          </a:ln>
        </p:spPr>
        <p:txBody>
          <a:bodyPr wrap="square">
            <a:prstTxWarp prst="textNoShape">
              <a:avLst/>
            </a:prstTxWarp>
            <a:spAutoFit/>
          </a:bodyPr>
          <a:lstStyle/>
          <a:p>
            <a:pPr algn="r">
              <a:defRPr/>
            </a:pPr>
            <a:r>
              <a:rPr kumimoji="0" lang="en-US" sz="800" b="0" i="1" dirty="0">
                <a:solidFill>
                  <a:schemeClr val="tx1"/>
                </a:solidFill>
                <a:latin typeface="Times New Roman" pitchFamily="-110" charset="0"/>
              </a:rPr>
              <a:t>Copyright ©</a:t>
            </a:r>
            <a:r>
              <a:rPr kumimoji="0" lang="en-US" sz="800" b="0" i="1" dirty="0" smtClean="0">
                <a:solidFill>
                  <a:schemeClr val="tx1"/>
                </a:solidFill>
                <a:latin typeface="Times New Roman" pitchFamily="-110" charset="0"/>
              </a:rPr>
              <a:t>2013 </a:t>
            </a:r>
            <a:r>
              <a:rPr kumimoji="0" lang="en-US" sz="800" b="0" i="1" dirty="0" err="1">
                <a:solidFill>
                  <a:schemeClr val="tx1"/>
                </a:solidFill>
                <a:latin typeface="Times New Roman" pitchFamily="-110" charset="0"/>
              </a:rPr>
              <a:t>Cengage</a:t>
            </a:r>
            <a:r>
              <a:rPr kumimoji="0" lang="en-US" sz="800" b="0" i="1" dirty="0">
                <a:solidFill>
                  <a:schemeClr val="tx1"/>
                </a:solidFill>
                <a:latin typeface="Times New Roman" pitchFamily="-110" charset="0"/>
              </a:rPr>
              <a:t> Learning. All rights reserved. May not be scanned, copied or duplicated, or posted to a publicly accessible web site, in whole or in part.</a:t>
            </a:r>
          </a:p>
        </p:txBody>
      </p:sp>
      <p:pic>
        <p:nvPicPr>
          <p:cNvPr id="8" name="Picture 7" descr="gwartney_sky 1c.jpg"/>
          <p:cNvPicPr>
            <a:picLocks/>
          </p:cNvPicPr>
          <p:nvPr/>
        </p:nvPicPr>
        <p:blipFill>
          <a:blip r:embed="rId16">
            <a:alphaModFix amt="62000"/>
          </a:blip>
          <a:stretch>
            <a:fillRect/>
          </a:stretch>
        </p:blipFill>
        <p:spPr>
          <a:xfrm>
            <a:off x="-11758" y="2"/>
            <a:ext cx="9200769" cy="1600197"/>
          </a:xfrm>
          <a:prstGeom prst="rect">
            <a:avLst/>
          </a:prstGeom>
          <a:ln>
            <a:noFill/>
          </a:ln>
          <a:effectLst>
            <a:softEdge rad="112500"/>
          </a:effectLst>
        </p:spPr>
      </p:pic>
      <p:pic>
        <p:nvPicPr>
          <p:cNvPr id="12" name="Picture 11" descr="gwartney_sky 1c.jpg"/>
          <p:cNvPicPr>
            <a:picLocks/>
          </p:cNvPicPr>
          <p:nvPr/>
        </p:nvPicPr>
        <p:blipFill>
          <a:blip r:embed="rId16">
            <a:alphaModFix amt="62000"/>
          </a:blip>
          <a:stretch>
            <a:fillRect/>
          </a:stretch>
        </p:blipFill>
        <p:spPr>
          <a:xfrm>
            <a:off x="-14097" y="28136"/>
            <a:ext cx="9200769" cy="1600197"/>
          </a:xfrm>
          <a:prstGeom prst="rect">
            <a:avLst/>
          </a:prstGeom>
          <a:ln>
            <a:noFill/>
          </a:ln>
          <a:effectLst>
            <a:softEdge rad="112500"/>
          </a:effectLst>
        </p:spPr>
      </p:pic>
      <p:sp>
        <p:nvSpPr>
          <p:cNvPr id="53" name="Rectangle 4">
            <a:hlinkClick r:id="" action="ppaction://hlinkshowjump?jump=firstslide"/>
          </p:cNvPr>
          <p:cNvSpPr>
            <a:spLocks noChangeArrowheads="1"/>
          </p:cNvSpPr>
          <p:nvPr/>
        </p:nvSpPr>
        <p:spPr bwMode="auto">
          <a:xfrm>
            <a:off x="8280926" y="6599443"/>
            <a:ext cx="830794" cy="263358"/>
          </a:xfrm>
          <a:prstGeom prst="rect">
            <a:avLst/>
          </a:prstGeom>
          <a:noFill/>
          <a:ln w="9525">
            <a:noFill/>
            <a:miter lim="800000"/>
            <a:headEnd/>
            <a:tailEnd/>
          </a:ln>
          <a:effectLst/>
        </p:spPr>
        <p:txBody>
          <a:bodyPr lIns="92075" tIns="46038" rIns="92075" bIns="46038">
            <a:prstTxWarp prst="textNoShape">
              <a:avLst/>
            </a:prstTxWarp>
          </a:bodyPr>
          <a:lstStyle/>
          <a:p>
            <a:pPr>
              <a:spcBef>
                <a:spcPct val="20000"/>
              </a:spcBef>
              <a:defRPr/>
            </a:pPr>
            <a:r>
              <a:rPr lang="en-US" sz="1100" b="0" dirty="0" smtClean="0">
                <a:solidFill>
                  <a:schemeClr val="bg1"/>
                </a:solidFill>
                <a:latin typeface="Times New Roman" pitchFamily="-110" charset="0"/>
                <a:hlinkClick r:id="" action="ppaction://hlinkshowjump?jump=firstslide"/>
              </a:rPr>
              <a:t>First </a:t>
            </a:r>
            <a:r>
              <a:rPr lang="en-US" sz="1100" b="0" dirty="0">
                <a:solidFill>
                  <a:schemeClr val="bg1"/>
                </a:solidFill>
                <a:latin typeface="Times New Roman" pitchFamily="-110" charset="0"/>
                <a:hlinkClick r:id="" action="ppaction://hlinkshowjump?jump=firstslide"/>
              </a:rPr>
              <a:t>page</a:t>
            </a:r>
          </a:p>
        </p:txBody>
      </p:sp>
      <p:sp>
        <p:nvSpPr>
          <p:cNvPr id="54" name="AutoShape 5">
            <a:hlinkClick r:id="" action="ppaction://hlinkshowjump?jump=previousslide"/>
          </p:cNvPr>
          <p:cNvSpPr>
            <a:spLocks noChangeArrowheads="1"/>
          </p:cNvSpPr>
          <p:nvPr/>
        </p:nvSpPr>
        <p:spPr bwMode="auto">
          <a:xfrm>
            <a:off x="8182360" y="6663891"/>
            <a:ext cx="145314" cy="156703"/>
          </a:xfrm>
          <a:prstGeom prst="leftArrow">
            <a:avLst>
              <a:gd name="adj1" fmla="val 50000"/>
              <a:gd name="adj2" fmla="val 6379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
        <p:nvSpPr>
          <p:cNvPr id="55" name="AutoShape 6">
            <a:hlinkClick r:id="" action="ppaction://hlinkshowjump?jump=nextslide"/>
          </p:cNvPr>
          <p:cNvSpPr>
            <a:spLocks noChangeArrowheads="1"/>
          </p:cNvSpPr>
          <p:nvPr/>
        </p:nvSpPr>
        <p:spPr bwMode="auto">
          <a:xfrm>
            <a:off x="8959372" y="6663891"/>
            <a:ext cx="145314" cy="156703"/>
          </a:xfrm>
          <a:prstGeom prst="rightArrow">
            <a:avLst>
              <a:gd name="adj1" fmla="val 50000"/>
              <a:gd name="adj2" fmla="val 6380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26389" y="1200404"/>
            <a:ext cx="7634484" cy="1864086"/>
          </a:xfrm>
          <a:prstGeom prst="rect">
            <a:avLst/>
          </a:prstGeom>
        </p:spPr>
        <p:txBody>
          <a:bodyPr anchor="b">
            <a:noAutofit/>
          </a:bodyPr>
          <a:lstStyle/>
          <a:p>
            <a:r>
              <a:rPr lang="en-US" dirty="0"/>
              <a:t>Price-Searcher Markets </a:t>
            </a:r>
            <a:r>
              <a:rPr lang="en-US" dirty="0" smtClean="0"/>
              <a:t/>
            </a:r>
            <a:br>
              <a:rPr lang="en-US" dirty="0" smtClean="0"/>
            </a:br>
            <a:r>
              <a:rPr lang="en-US" dirty="0" smtClean="0"/>
              <a:t>with </a:t>
            </a:r>
            <a:r>
              <a:rPr lang="en-US" dirty="0"/>
              <a:t>Low Entry Barriers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Contestable Markets and </a:t>
            </a:r>
            <a:br>
              <a:rPr lang="en-US" dirty="0"/>
            </a:br>
            <a:r>
              <a:rPr lang="en-US" dirty="0"/>
              <a:t>the Competitive Process</a:t>
            </a:r>
          </a:p>
        </p:txBody>
      </p:sp>
    </p:spTree>
    <p:extLst>
      <p:ext uri="{BB962C8B-B14F-4D97-AF65-F5344CB8AC3E}">
        <p14:creationId xmlns:p14="http://schemas.microsoft.com/office/powerpoint/2010/main" val="4276365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1056"/>
            <a:ext cx="8932985" cy="432511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29831"/>
            <a:ext cx="8904855" cy="704026"/>
          </a:xfrm>
        </p:spPr>
        <p:txBody>
          <a:bodyPr/>
          <a:lstStyle/>
          <a:p>
            <a:r>
              <a:rPr lang="en-US" dirty="0"/>
              <a:t>Contestable Markets</a:t>
            </a:r>
          </a:p>
        </p:txBody>
      </p:sp>
      <p:sp>
        <p:nvSpPr>
          <p:cNvPr id="3" name="Content Placeholder 2"/>
          <p:cNvSpPr>
            <a:spLocks noGrp="1"/>
          </p:cNvSpPr>
          <p:nvPr>
            <p:ph idx="1"/>
          </p:nvPr>
        </p:nvSpPr>
        <p:spPr>
          <a:xfrm>
            <a:off x="140675" y="1655064"/>
            <a:ext cx="8783869" cy="3712464"/>
          </a:xfrm>
        </p:spPr>
        <p:txBody>
          <a:bodyPr/>
          <a:lstStyle/>
          <a:p>
            <a:pPr marL="231775" indent="-231775"/>
            <a:r>
              <a:rPr lang="en-US" sz="2600" dirty="0">
                <a:solidFill>
                  <a:srgbClr val="32302A"/>
                </a:solidFill>
              </a:rPr>
              <a:t>A contestable market is one in which entry and exit costs are low and there are no legal barriers to entry.</a:t>
            </a:r>
          </a:p>
          <a:p>
            <a:pPr marL="631825" lvl="1" indent="-231775"/>
            <a:r>
              <a:rPr lang="en-US" dirty="0">
                <a:solidFill>
                  <a:srgbClr val="32302A"/>
                </a:solidFill>
              </a:rPr>
              <a:t>Example: Airline industry</a:t>
            </a:r>
          </a:p>
          <a:p>
            <a:pPr marL="231775" indent="-231775"/>
            <a:r>
              <a:rPr lang="en-US" sz="2600" dirty="0">
                <a:solidFill>
                  <a:srgbClr val="32302A"/>
                </a:solidFill>
              </a:rPr>
              <a:t>Actual and potential competition leads to:</a:t>
            </a:r>
          </a:p>
          <a:p>
            <a:pPr marL="631825" lvl="1" indent="-231775"/>
            <a:r>
              <a:rPr lang="en-US" dirty="0">
                <a:solidFill>
                  <a:srgbClr val="32302A"/>
                </a:solidFill>
              </a:rPr>
              <a:t>Zero economic profits</a:t>
            </a:r>
          </a:p>
          <a:p>
            <a:pPr marL="631825" lvl="1" indent="-231775"/>
            <a:r>
              <a:rPr lang="en-US" dirty="0">
                <a:solidFill>
                  <a:srgbClr val="32302A"/>
                </a:solidFill>
              </a:rPr>
              <a:t>Efficient production</a:t>
            </a:r>
          </a:p>
        </p:txBody>
      </p:sp>
    </p:spTree>
    <p:extLst>
      <p:ext uri="{BB962C8B-B14F-4D97-AF65-F5344CB8AC3E}">
        <p14:creationId xmlns:p14="http://schemas.microsoft.com/office/powerpoint/2010/main" val="194628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3">
                                            <p:txEl>
                                              <p:pRg st="3" end="3"/>
                                            </p:txEl>
                                          </p:spTgt>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Evaluating Competitive</a:t>
            </a:r>
            <a:br>
              <a:rPr lang="en-US" dirty="0"/>
            </a:br>
            <a:r>
              <a:rPr lang="en-US" dirty="0"/>
              <a:t>Price-Searcher Markets</a:t>
            </a:r>
          </a:p>
        </p:txBody>
      </p:sp>
    </p:spTree>
    <p:extLst>
      <p:ext uri="{BB962C8B-B14F-4D97-AF65-F5344CB8AC3E}">
        <p14:creationId xmlns:p14="http://schemas.microsoft.com/office/powerpoint/2010/main" val="12268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73763" y="795529"/>
            <a:ext cx="8977930" cy="5107720"/>
          </a:xfrm>
          <a:prstGeom prst="roundRect">
            <a:avLst>
              <a:gd name="adj" fmla="val 3590"/>
            </a:avLst>
          </a:prstGeom>
          <a:solidFill>
            <a:schemeClr val="bg1"/>
          </a:solidFill>
          <a:ln>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33639"/>
            <a:ext cx="8904855" cy="680178"/>
          </a:xfrm>
        </p:spPr>
        <p:txBody>
          <a:bodyPr/>
          <a:lstStyle/>
          <a:p>
            <a:r>
              <a:rPr lang="en-US" sz="3600" dirty="0"/>
              <a:t>Comparing Price Searchers </a:t>
            </a:r>
            <a:r>
              <a:rPr lang="en-US" sz="3600" dirty="0" smtClean="0"/>
              <a:t>and </a:t>
            </a:r>
            <a:r>
              <a:rPr lang="en-US" sz="3600" dirty="0"/>
              <a:t>Takers</a:t>
            </a:r>
          </a:p>
        </p:txBody>
      </p:sp>
      <p:sp>
        <p:nvSpPr>
          <p:cNvPr id="196" name="Content Placeholder 2"/>
          <p:cNvSpPr>
            <a:spLocks noGrp="1"/>
          </p:cNvSpPr>
          <p:nvPr>
            <p:ph idx="1"/>
          </p:nvPr>
        </p:nvSpPr>
        <p:spPr>
          <a:xfrm>
            <a:off x="54041" y="830758"/>
            <a:ext cx="2867024" cy="4966538"/>
          </a:xfrm>
        </p:spPr>
        <p:txBody>
          <a:bodyPr/>
          <a:lstStyle/>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Here, </a:t>
            </a:r>
            <a:r>
              <a:rPr lang="en-US" sz="1900" dirty="0">
                <a:solidFill>
                  <a:srgbClr val="32302A"/>
                </a:solidFill>
                <a:ea typeface="ＭＳ Ｐゴシック" pitchFamily="-107" charset="-128"/>
                <a:cs typeface="ＭＳ Ｐゴシック" pitchFamily="-107" charset="-128"/>
              </a:rPr>
              <a:t>we </a:t>
            </a:r>
            <a:r>
              <a:rPr lang="en-US" sz="1900" dirty="0" smtClean="0">
                <a:solidFill>
                  <a:srgbClr val="32302A"/>
                </a:solidFill>
                <a:ea typeface="ＭＳ Ｐゴシック" pitchFamily="-107" charset="-128"/>
                <a:cs typeface="ＭＳ Ｐゴシック" pitchFamily="-107" charset="-128"/>
              </a:rPr>
              <a:t>illustrate the </a:t>
            </a:r>
            <a:r>
              <a:rPr lang="en-US" sz="1900" dirty="0">
                <a:solidFill>
                  <a:srgbClr val="32302A"/>
                </a:solidFill>
                <a:ea typeface="ＭＳ Ｐゴシック" pitchFamily="-107" charset="-128"/>
                <a:cs typeface="ＭＳ Ｐゴシック" pitchFamily="-107" charset="-128"/>
              </a:rPr>
              <a:t>long-run equilibrium for both price-taker &amp; price-searcher markets with low entry barriers.  </a:t>
            </a:r>
            <a:endParaRPr lang="en-US" sz="1900" dirty="0" smtClean="0">
              <a:solidFill>
                <a:srgbClr val="32302A"/>
              </a:solidFill>
              <a:ea typeface="ＭＳ Ｐゴシック" pitchFamily="-107" charset="-128"/>
              <a:cs typeface="ＭＳ Ｐゴシック" pitchFamily="-107" charset="-128"/>
            </a:endParaRPr>
          </a:p>
          <a:p>
            <a:pPr marL="169863" indent="-169863">
              <a:lnSpc>
                <a:spcPct val="90000"/>
              </a:lnSpc>
            </a:pPr>
            <a:r>
              <a:rPr lang="en-US" sz="1900" dirty="0" smtClean="0">
                <a:solidFill>
                  <a:srgbClr val="32302A"/>
                </a:solidFill>
                <a:ea typeface="ＭＳ Ｐゴシック" pitchFamily="-107" charset="-128"/>
                <a:cs typeface="ＭＳ Ｐゴシック" pitchFamily="-107" charset="-128"/>
              </a:rPr>
              <a:t>With each, </a:t>
            </a:r>
            <a:r>
              <a:rPr lang="en-US" sz="1900" b="1" i="1" dirty="0">
                <a:solidFill>
                  <a:srgbClr val="32302A"/>
                </a:solidFill>
                <a:ea typeface="ＭＳ Ｐゴシック" pitchFamily="-107" charset="-128"/>
                <a:cs typeface="ＭＳ Ｐゴシック" pitchFamily="-107" charset="-128"/>
              </a:rPr>
              <a:t>P </a:t>
            </a:r>
            <a:r>
              <a:rPr lang="en-US" sz="1900" b="1" dirty="0">
                <a:solidFill>
                  <a:srgbClr val="32302A"/>
                </a:solidFill>
                <a:ea typeface="ＭＳ Ｐゴシック" pitchFamily="-107" charset="-128"/>
                <a:cs typeface="ＭＳ Ｐゴシック" pitchFamily="-107" charset="-128"/>
              </a:rPr>
              <a:t>=</a:t>
            </a:r>
            <a:r>
              <a:rPr lang="en-US" sz="1900" dirty="0">
                <a:solidFill>
                  <a:srgbClr val="32302A"/>
                </a:solidFill>
                <a:ea typeface="ＭＳ Ｐゴシック" pitchFamily="-107" charset="-128"/>
                <a:cs typeface="ＭＳ Ｐゴシック" pitchFamily="-107" charset="-128"/>
              </a:rPr>
              <a:t> </a:t>
            </a:r>
            <a:r>
              <a:rPr lang="en-US" sz="1900" b="1" i="1" dirty="0">
                <a:solidFill>
                  <a:srgbClr val="32302A"/>
                </a:solidFill>
                <a:ea typeface="ＭＳ Ｐゴシック" pitchFamily="-107" charset="-128"/>
                <a:cs typeface="ＭＳ Ｐゴシック" pitchFamily="-107" charset="-128"/>
              </a:rPr>
              <a:t>ATC </a:t>
            </a:r>
            <a:r>
              <a:rPr lang="en-US" sz="1900" b="1" i="1" dirty="0" smtClean="0">
                <a:solidFill>
                  <a:srgbClr val="32302A"/>
                </a:solidFill>
                <a:ea typeface="ＭＳ Ｐゴシック" pitchFamily="-107" charset="-128"/>
                <a:cs typeface="ＭＳ Ｐゴシック" pitchFamily="-107" charset="-128"/>
              </a:rPr>
              <a:t/>
            </a:r>
            <a:br>
              <a:rPr lang="en-US" sz="1900" b="1" i="1"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and so there </a:t>
            </a:r>
            <a:r>
              <a:rPr lang="en-US" sz="1900" dirty="0">
                <a:solidFill>
                  <a:srgbClr val="32302A"/>
                </a:solidFill>
                <a:ea typeface="ＭＳ Ｐゴシック" pitchFamily="-107" charset="-128"/>
                <a:cs typeface="ＭＳ Ｐゴシック" pitchFamily="-107" charset="-128"/>
              </a:rPr>
              <a:t>are no economic profits.</a:t>
            </a:r>
          </a:p>
          <a:p>
            <a:pPr marL="169863" indent="-169863">
              <a:lnSpc>
                <a:spcPct val="90000"/>
              </a:lnSpc>
            </a:pPr>
            <a:r>
              <a:rPr lang="en-US" sz="1900" dirty="0">
                <a:solidFill>
                  <a:srgbClr val="32302A"/>
                </a:solidFill>
                <a:ea typeface="ＭＳ Ｐゴシック" pitchFamily="-107" charset="-128"/>
                <a:cs typeface="ＭＳ Ｐゴシック" pitchFamily="-107" charset="-128"/>
              </a:rPr>
              <a:t>As the price searcher faces a downward-sloping demand curve, </a:t>
            </a:r>
            <a:br>
              <a:rPr lang="en-US" sz="1900" dirty="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its </a:t>
            </a:r>
            <a:r>
              <a:rPr lang="en-US" sz="1900" dirty="0">
                <a:solidFill>
                  <a:srgbClr val="32302A"/>
                </a:solidFill>
                <a:ea typeface="ＭＳ Ｐゴシック" pitchFamily="-107" charset="-128"/>
                <a:cs typeface="ＭＳ Ｐゴシック" pitchFamily="-107" charset="-128"/>
              </a:rPr>
              <a:t>profit-maximizing price exceeds </a:t>
            </a:r>
            <a:r>
              <a:rPr lang="en-US" sz="1900" b="1" i="1" dirty="0">
                <a:solidFill>
                  <a:srgbClr val="32302A"/>
                </a:solidFill>
                <a:ea typeface="ＭＳ Ｐゴシック" pitchFamily="-107" charset="-128"/>
                <a:cs typeface="ＭＳ Ｐゴシック" pitchFamily="-107" charset="-128"/>
              </a:rPr>
              <a:t>MC</a:t>
            </a:r>
            <a:r>
              <a:rPr lang="en-US" sz="1900" dirty="0">
                <a:solidFill>
                  <a:srgbClr val="32302A"/>
                </a:solidFill>
                <a:ea typeface="ＭＳ Ｐゴシック" pitchFamily="-107" charset="-128"/>
                <a:cs typeface="ＭＳ Ｐゴシック" pitchFamily="-107" charset="-128"/>
              </a:rPr>
              <a:t>.  </a:t>
            </a:r>
            <a:br>
              <a:rPr lang="en-US" sz="1900" dirty="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In </a:t>
            </a:r>
            <a:r>
              <a:rPr lang="en-US" sz="1900" dirty="0">
                <a:solidFill>
                  <a:srgbClr val="32302A"/>
                </a:solidFill>
                <a:ea typeface="ＭＳ Ｐゴシック" pitchFamily="-107" charset="-128"/>
                <a:cs typeface="ＭＳ Ｐゴシック" pitchFamily="-107" charset="-128"/>
              </a:rPr>
              <a:t>contrast with the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price-taker </a:t>
            </a:r>
            <a:r>
              <a:rPr lang="en-US" sz="1900" dirty="0">
                <a:solidFill>
                  <a:srgbClr val="32302A"/>
                </a:solidFill>
                <a:ea typeface="ＭＳ Ｐゴシック" pitchFamily="-107" charset="-128"/>
                <a:cs typeface="ＭＳ Ｐゴシック" pitchFamily="-107" charset="-128"/>
              </a:rPr>
              <a:t>market</a:t>
            </a:r>
            <a:r>
              <a:rPr lang="en-US" sz="1900" dirty="0" smtClean="0">
                <a:solidFill>
                  <a:srgbClr val="32302A"/>
                </a:solidFill>
                <a:ea typeface="ＭＳ Ｐゴシック" pitchFamily="-107" charset="-128"/>
                <a:cs typeface="ＭＳ Ｐゴシック" pitchFamily="-107" charset="-128"/>
              </a:rPr>
              <a:t>, the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price-searcher’s </a:t>
            </a:r>
            <a:r>
              <a:rPr lang="en-US" sz="1900" b="1" i="1" dirty="0" smtClean="0">
                <a:solidFill>
                  <a:srgbClr val="32302A"/>
                </a:solidFill>
                <a:ea typeface="ＭＳ Ｐゴシック" pitchFamily="-107" charset="-128"/>
                <a:cs typeface="ＭＳ Ｐゴシック" pitchFamily="-107" charset="-128"/>
              </a:rPr>
              <a:t>q</a:t>
            </a:r>
            <a:r>
              <a:rPr lang="en-US" sz="1900" dirty="0" smtClean="0">
                <a:solidFill>
                  <a:srgbClr val="32302A"/>
                </a:solidFill>
                <a:ea typeface="ＭＳ Ｐゴシック" pitchFamily="-107" charset="-128"/>
                <a:cs typeface="ＭＳ Ｐゴシック" pitchFamily="-107" charset="-128"/>
              </a:rPr>
              <a:t> is </a:t>
            </a:r>
            <a:r>
              <a:rPr lang="en-US" sz="1900" dirty="0">
                <a:solidFill>
                  <a:srgbClr val="32302A"/>
                </a:solidFill>
                <a:ea typeface="ＭＳ Ｐゴシック" pitchFamily="-107" charset="-128"/>
                <a:cs typeface="ＭＳ Ｐゴシック" pitchFamily="-107" charset="-128"/>
              </a:rPr>
              <a:t>too small to minimize </a:t>
            </a:r>
            <a:r>
              <a:rPr lang="en-US" sz="1900" b="1" i="1" dirty="0">
                <a:solidFill>
                  <a:srgbClr val="32302A"/>
                </a:solidFill>
                <a:ea typeface="ＭＳ Ｐゴシック" pitchFamily="-107" charset="-128"/>
                <a:cs typeface="ＭＳ Ｐゴシック" pitchFamily="-107" charset="-128"/>
              </a:rPr>
              <a:t>ATC</a:t>
            </a:r>
            <a:r>
              <a:rPr lang="en-US" sz="1900" dirty="0">
                <a:solidFill>
                  <a:srgbClr val="32302A"/>
                </a:solidFill>
                <a:ea typeface="ＭＳ Ｐゴシック" pitchFamily="-107" charset="-128"/>
                <a:cs typeface="ＭＳ Ｐゴシック" pitchFamily="-107" charset="-128"/>
              </a:rPr>
              <a:t>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in </a:t>
            </a:r>
            <a:r>
              <a:rPr lang="en-US" sz="1900" dirty="0">
                <a:solidFill>
                  <a:srgbClr val="32302A"/>
                </a:solidFill>
                <a:ea typeface="ＭＳ Ｐゴシック" pitchFamily="-107" charset="-128"/>
                <a:cs typeface="ＭＳ Ｐゴシック" pitchFamily="-107" charset="-128"/>
              </a:rPr>
              <a:t>long-run equilibrium. </a:t>
            </a:r>
          </a:p>
        </p:txBody>
      </p:sp>
      <p:cxnSp>
        <p:nvCxnSpPr>
          <p:cNvPr id="309" name="Straight Connector 308"/>
          <p:cNvCxnSpPr/>
          <p:nvPr/>
        </p:nvCxnSpPr>
        <p:spPr>
          <a:xfrm>
            <a:off x="2866201" y="999129"/>
            <a:ext cx="25221" cy="4679165"/>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grpSp>
        <p:nvGrpSpPr>
          <p:cNvPr id="91" name="Group 121"/>
          <p:cNvGrpSpPr>
            <a:grpSpLocks noChangeAspect="1"/>
          </p:cNvGrpSpPr>
          <p:nvPr/>
        </p:nvGrpSpPr>
        <p:grpSpPr bwMode="auto">
          <a:xfrm>
            <a:off x="3268282" y="2031048"/>
            <a:ext cx="1834070" cy="2538412"/>
            <a:chOff x="480" y="2016"/>
            <a:chExt cx="2016" cy="1776"/>
          </a:xfrm>
        </p:grpSpPr>
        <p:sp>
          <p:nvSpPr>
            <p:cNvPr id="92" name="Line 122"/>
            <p:cNvSpPr>
              <a:spLocks noChangeAspect="1" noChangeShapeType="1"/>
            </p:cNvSpPr>
            <p:nvPr/>
          </p:nvSpPr>
          <p:spPr bwMode="auto">
            <a:xfrm>
              <a:off x="480" y="2016"/>
              <a:ext cx="0" cy="1776"/>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93" name="Line 123"/>
            <p:cNvSpPr>
              <a:spLocks noChangeAspect="1" noChangeShapeType="1"/>
            </p:cNvSpPr>
            <p:nvPr/>
          </p:nvSpPr>
          <p:spPr bwMode="auto">
            <a:xfrm>
              <a:off x="480" y="3792"/>
              <a:ext cx="2016" cy="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sp>
        <p:nvSpPr>
          <p:cNvPr id="94" name="Text Box 124"/>
          <p:cNvSpPr txBox="1">
            <a:spLocks noChangeAspect="1" noChangeArrowheads="1"/>
          </p:cNvSpPr>
          <p:nvPr/>
        </p:nvSpPr>
        <p:spPr bwMode="auto">
          <a:xfrm>
            <a:off x="4856607" y="4248912"/>
            <a:ext cx="904415" cy="535531"/>
          </a:xfrm>
          <a:prstGeom prst="rect">
            <a:avLst/>
          </a:prstGeom>
          <a:noFill/>
          <a:ln w="9525">
            <a:noFill/>
            <a:miter lim="800000"/>
            <a:headEnd/>
            <a:tailEnd/>
          </a:ln>
        </p:spPr>
        <p:txBody>
          <a:bodyPr wrap="none">
            <a:prstTxWarp prst="textNoShape">
              <a:avLst/>
            </a:prstTxWarp>
            <a:spAutoFit/>
          </a:bodyPr>
          <a:lstStyle/>
          <a:p>
            <a:pPr>
              <a:lnSpc>
                <a:spcPct val="90000"/>
              </a:lnSpc>
            </a:pPr>
            <a:r>
              <a:rPr lang="en-US" sz="1600" dirty="0" smtClean="0">
                <a:latin typeface="Times New Roman" pitchFamily="18" charset="0"/>
                <a:cs typeface="Times New Roman" pitchFamily="18" charset="0"/>
              </a:rPr>
              <a:t>Quantity</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Time</a:t>
            </a:r>
          </a:p>
        </p:txBody>
      </p:sp>
      <p:sp>
        <p:nvSpPr>
          <p:cNvPr id="95" name="Text Box 125"/>
          <p:cNvSpPr txBox="1">
            <a:spLocks noChangeAspect="1" noChangeArrowheads="1"/>
          </p:cNvSpPr>
          <p:nvPr/>
        </p:nvSpPr>
        <p:spPr bwMode="auto">
          <a:xfrm>
            <a:off x="2885694" y="1745298"/>
            <a:ext cx="607859" cy="313932"/>
          </a:xfrm>
          <a:prstGeom prst="rect">
            <a:avLst/>
          </a:prstGeom>
          <a:noFill/>
          <a:ln w="9525">
            <a:noFill/>
            <a:miter lim="800000"/>
            <a:headEnd/>
            <a:tailEnd/>
          </a:ln>
        </p:spPr>
        <p:txBody>
          <a:bodyPr wrap="none">
            <a:prstTxWarp prst="textNoShape">
              <a:avLst/>
            </a:prstTxWarp>
            <a:spAutoFit/>
          </a:bodyPr>
          <a:lstStyle/>
          <a:p>
            <a:pPr>
              <a:lnSpc>
                <a:spcPct val="90000"/>
              </a:lnSpc>
            </a:pPr>
            <a:r>
              <a:rPr kumimoji="0" lang="en-US" sz="1600" b="0" dirty="0">
                <a:latin typeface="Times New Roman" pitchFamily="18" charset="0"/>
                <a:cs typeface="Times New Roman" pitchFamily="18" charset="0"/>
              </a:rPr>
              <a:t>Price</a:t>
            </a:r>
          </a:p>
        </p:txBody>
      </p:sp>
      <p:sp>
        <p:nvSpPr>
          <p:cNvPr id="96" name="Text Box 78"/>
          <p:cNvSpPr txBox="1">
            <a:spLocks noChangeArrowheads="1"/>
          </p:cNvSpPr>
          <p:nvPr/>
        </p:nvSpPr>
        <p:spPr bwMode="auto">
          <a:xfrm>
            <a:off x="3909547" y="4992268"/>
            <a:ext cx="1133644" cy="584775"/>
          </a:xfrm>
          <a:prstGeom prst="rect">
            <a:avLst/>
          </a:prstGeom>
          <a:noFill/>
          <a:ln w="19050" cap="rnd">
            <a:noFill/>
            <a:prstDash val="sysDot"/>
            <a:miter lim="800000"/>
            <a:headEnd/>
            <a:tailEnd type="none" w="lg" len="lg"/>
          </a:ln>
        </p:spPr>
        <p:txBody>
          <a:bodyPr wrap="none">
            <a:prstTxWarp prst="textNoShape">
              <a:avLst/>
            </a:prstTxWarp>
            <a:spAutoFit/>
          </a:bodyPr>
          <a:lstStyle/>
          <a:p>
            <a:pPr algn="ctr"/>
            <a:r>
              <a:rPr kumimoji="0" lang="en-US" sz="1600" i="1" dirty="0" smtClean="0">
                <a:latin typeface="Times New Roman" pitchFamily="18" charset="0"/>
                <a:cs typeface="Times New Roman" pitchFamily="18" charset="0"/>
              </a:rPr>
              <a:t>Price-taker</a:t>
            </a:r>
            <a:br>
              <a:rPr kumimoji="0" lang="en-US" sz="1600" i="1" dirty="0" smtClean="0">
                <a:latin typeface="Times New Roman" pitchFamily="18" charset="0"/>
                <a:cs typeface="Times New Roman" pitchFamily="18" charset="0"/>
              </a:rPr>
            </a:br>
            <a:r>
              <a:rPr kumimoji="0" lang="en-US" sz="1600" i="1" dirty="0" smtClean="0">
                <a:latin typeface="Times New Roman" pitchFamily="18" charset="0"/>
                <a:cs typeface="Times New Roman" pitchFamily="18" charset="0"/>
              </a:rPr>
              <a:t>Firm</a:t>
            </a:r>
            <a:endParaRPr kumimoji="0" lang="en-US" sz="1600" i="1" dirty="0">
              <a:latin typeface="Times New Roman" pitchFamily="18" charset="0"/>
              <a:cs typeface="Times New Roman" pitchFamily="18" charset="0"/>
            </a:endParaRPr>
          </a:p>
        </p:txBody>
      </p:sp>
      <p:grpSp>
        <p:nvGrpSpPr>
          <p:cNvPr id="107" name="Group 116"/>
          <p:cNvGrpSpPr>
            <a:grpSpLocks noChangeAspect="1"/>
          </p:cNvGrpSpPr>
          <p:nvPr/>
        </p:nvGrpSpPr>
        <p:grpSpPr bwMode="auto">
          <a:xfrm>
            <a:off x="6245204" y="2037398"/>
            <a:ext cx="1966956" cy="2538412"/>
            <a:chOff x="739" y="2016"/>
            <a:chExt cx="1757" cy="1776"/>
          </a:xfrm>
        </p:grpSpPr>
        <p:sp>
          <p:nvSpPr>
            <p:cNvPr id="108" name="Line 117"/>
            <p:cNvSpPr>
              <a:spLocks noChangeAspect="1" noChangeShapeType="1"/>
            </p:cNvSpPr>
            <p:nvPr/>
          </p:nvSpPr>
          <p:spPr bwMode="auto">
            <a:xfrm>
              <a:off x="741" y="2016"/>
              <a:ext cx="0" cy="1776"/>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09" name="Line 118"/>
            <p:cNvSpPr>
              <a:spLocks noChangeAspect="1" noChangeShapeType="1"/>
            </p:cNvSpPr>
            <p:nvPr/>
          </p:nvSpPr>
          <p:spPr bwMode="auto">
            <a:xfrm>
              <a:off x="739" y="3792"/>
              <a:ext cx="1757" cy="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sp>
        <p:nvSpPr>
          <p:cNvPr id="111" name="Text Box 120"/>
          <p:cNvSpPr txBox="1">
            <a:spLocks noChangeAspect="1" noChangeArrowheads="1"/>
          </p:cNvSpPr>
          <p:nvPr/>
        </p:nvSpPr>
        <p:spPr bwMode="auto">
          <a:xfrm>
            <a:off x="5858764" y="1777492"/>
            <a:ext cx="607859" cy="313932"/>
          </a:xfrm>
          <a:prstGeom prst="rect">
            <a:avLst/>
          </a:prstGeom>
          <a:noFill/>
          <a:ln w="9525">
            <a:noFill/>
            <a:miter lim="800000"/>
            <a:headEnd/>
            <a:tailEnd/>
          </a:ln>
        </p:spPr>
        <p:txBody>
          <a:bodyPr wrap="none">
            <a:prstTxWarp prst="textNoShape">
              <a:avLst/>
            </a:prstTxWarp>
            <a:spAutoFit/>
          </a:bodyPr>
          <a:lstStyle/>
          <a:p>
            <a:pPr>
              <a:lnSpc>
                <a:spcPct val="90000"/>
              </a:lnSpc>
            </a:pPr>
            <a:r>
              <a:rPr kumimoji="0" lang="en-US" sz="1600" b="0">
                <a:latin typeface="Times New Roman" pitchFamily="18" charset="0"/>
                <a:cs typeface="Times New Roman" pitchFamily="18" charset="0"/>
              </a:rPr>
              <a:t>Price</a:t>
            </a:r>
          </a:p>
        </p:txBody>
      </p:sp>
      <p:sp>
        <p:nvSpPr>
          <p:cNvPr id="37" name="Text Box 124"/>
          <p:cNvSpPr txBox="1">
            <a:spLocks noChangeAspect="1" noChangeArrowheads="1"/>
          </p:cNvSpPr>
          <p:nvPr/>
        </p:nvSpPr>
        <p:spPr bwMode="auto">
          <a:xfrm>
            <a:off x="7962519" y="4255008"/>
            <a:ext cx="904415" cy="535531"/>
          </a:xfrm>
          <a:prstGeom prst="rect">
            <a:avLst/>
          </a:prstGeom>
          <a:noFill/>
          <a:ln w="9525">
            <a:noFill/>
            <a:miter lim="800000"/>
            <a:headEnd/>
            <a:tailEnd/>
          </a:ln>
        </p:spPr>
        <p:txBody>
          <a:bodyPr wrap="none">
            <a:prstTxWarp prst="textNoShape">
              <a:avLst/>
            </a:prstTxWarp>
            <a:spAutoFit/>
          </a:bodyPr>
          <a:lstStyle/>
          <a:p>
            <a:pPr>
              <a:lnSpc>
                <a:spcPct val="90000"/>
              </a:lnSpc>
            </a:pPr>
            <a:r>
              <a:rPr lang="en-US" sz="1600" dirty="0" smtClean="0">
                <a:latin typeface="Times New Roman" pitchFamily="18" charset="0"/>
                <a:cs typeface="Times New Roman" pitchFamily="18" charset="0"/>
              </a:rPr>
              <a:t>Quantity</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Time</a:t>
            </a:r>
          </a:p>
        </p:txBody>
      </p:sp>
      <p:sp>
        <p:nvSpPr>
          <p:cNvPr id="39" name="Line 11"/>
          <p:cNvSpPr>
            <a:spLocks noChangeAspect="1" noChangeShapeType="1"/>
          </p:cNvSpPr>
          <p:nvPr/>
        </p:nvSpPr>
        <p:spPr bwMode="auto">
          <a:xfrm flipH="1" flipV="1">
            <a:off x="6274308" y="2148213"/>
            <a:ext cx="1279525" cy="2430463"/>
          </a:xfrm>
          <a:prstGeom prst="line">
            <a:avLst/>
          </a:prstGeom>
          <a:noFill/>
          <a:ln w="57150">
            <a:solidFill>
              <a:srgbClr val="D107AB"/>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0" name="Line 12"/>
          <p:cNvSpPr>
            <a:spLocks noChangeAspect="1" noChangeShapeType="1"/>
          </p:cNvSpPr>
          <p:nvPr/>
        </p:nvSpPr>
        <p:spPr bwMode="auto">
          <a:xfrm flipH="1" flipV="1">
            <a:off x="6274307" y="2141862"/>
            <a:ext cx="1855627" cy="2081213"/>
          </a:xfrm>
          <a:prstGeom prst="line">
            <a:avLst/>
          </a:prstGeom>
          <a:noFill/>
          <a:ln w="57150">
            <a:solidFill>
              <a:srgbClr val="C80000"/>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2" name="Freeform 14"/>
          <p:cNvSpPr>
            <a:spLocks noChangeAspect="1"/>
          </p:cNvSpPr>
          <p:nvPr/>
        </p:nvSpPr>
        <p:spPr bwMode="auto">
          <a:xfrm>
            <a:off x="3461449" y="2031048"/>
            <a:ext cx="1783540" cy="2192028"/>
          </a:xfrm>
          <a:custGeom>
            <a:avLst/>
            <a:gdLst/>
            <a:ahLst/>
            <a:cxnLst>
              <a:cxn ang="0">
                <a:pos x="0" y="2352"/>
              </a:cxn>
              <a:cxn ang="0">
                <a:pos x="672" y="1872"/>
              </a:cxn>
              <a:cxn ang="0">
                <a:pos x="1392" y="960"/>
              </a:cxn>
              <a:cxn ang="0">
                <a:pos x="1632" y="0"/>
              </a:cxn>
            </a:cxnLst>
            <a:rect l="0" t="0" r="r" b="b"/>
            <a:pathLst>
              <a:path w="1632" h="2352">
                <a:moveTo>
                  <a:pt x="0" y="2352"/>
                </a:moveTo>
                <a:cubicBezTo>
                  <a:pt x="220" y="2228"/>
                  <a:pt x="440" y="2104"/>
                  <a:pt x="672" y="1872"/>
                </a:cubicBezTo>
                <a:cubicBezTo>
                  <a:pt x="904" y="1640"/>
                  <a:pt x="1232" y="1272"/>
                  <a:pt x="1392" y="960"/>
                </a:cubicBezTo>
                <a:cubicBezTo>
                  <a:pt x="1552" y="648"/>
                  <a:pt x="1592" y="324"/>
                  <a:pt x="1632" y="0"/>
                </a:cubicBezTo>
              </a:path>
            </a:pathLst>
          </a:custGeom>
          <a:noFill/>
          <a:ln w="57150" cap="flat" cmpd="sng">
            <a:solidFill>
              <a:srgbClr val="2D5AB3"/>
            </a:solidFill>
            <a:prstDash val="solid"/>
            <a:round/>
            <a:headEnd type="none" w="med" len="me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3" name="Text Box 15"/>
          <p:cNvSpPr txBox="1">
            <a:spLocks noChangeAspect="1" noChangeArrowheads="1"/>
          </p:cNvSpPr>
          <p:nvPr/>
        </p:nvSpPr>
        <p:spPr bwMode="auto">
          <a:xfrm>
            <a:off x="5549519" y="3373636"/>
            <a:ext cx="411163" cy="25122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1600" b="1" i="1">
                <a:solidFill>
                  <a:srgbClr val="C80000"/>
                </a:solidFill>
                <a:latin typeface="Times New Roman" pitchFamily="18" charset="0"/>
                <a:cs typeface="Times New Roman" pitchFamily="18" charset="0"/>
              </a:rPr>
              <a:t>d</a:t>
            </a:r>
          </a:p>
        </p:txBody>
      </p:sp>
      <p:sp>
        <p:nvSpPr>
          <p:cNvPr id="44" name="Freeform 20"/>
          <p:cNvSpPr>
            <a:spLocks noChangeAspect="1"/>
          </p:cNvSpPr>
          <p:nvPr/>
        </p:nvSpPr>
        <p:spPr bwMode="auto">
          <a:xfrm>
            <a:off x="3449701" y="2098239"/>
            <a:ext cx="2071688" cy="1331912"/>
          </a:xfrm>
          <a:custGeom>
            <a:avLst/>
            <a:gdLst/>
            <a:ahLst/>
            <a:cxnLst>
              <a:cxn ang="0">
                <a:pos x="0" y="0"/>
              </a:cxn>
              <a:cxn ang="0">
                <a:pos x="288" y="480"/>
              </a:cxn>
              <a:cxn ang="0">
                <a:pos x="672" y="864"/>
              </a:cxn>
              <a:cxn ang="0">
                <a:pos x="1248" y="1008"/>
              </a:cxn>
              <a:cxn ang="0">
                <a:pos x="1776" y="864"/>
              </a:cxn>
              <a:cxn ang="0">
                <a:pos x="2352" y="480"/>
              </a:cxn>
            </a:cxnLst>
            <a:rect l="0" t="0" r="r" b="b"/>
            <a:pathLst>
              <a:path w="2352" h="1008">
                <a:moveTo>
                  <a:pt x="0" y="0"/>
                </a:moveTo>
                <a:cubicBezTo>
                  <a:pt x="88" y="168"/>
                  <a:pt x="176" y="336"/>
                  <a:pt x="288" y="480"/>
                </a:cubicBezTo>
                <a:cubicBezTo>
                  <a:pt x="400" y="624"/>
                  <a:pt x="512" y="776"/>
                  <a:pt x="672" y="864"/>
                </a:cubicBezTo>
                <a:cubicBezTo>
                  <a:pt x="832" y="952"/>
                  <a:pt x="1064" y="1008"/>
                  <a:pt x="1248" y="1008"/>
                </a:cubicBezTo>
                <a:cubicBezTo>
                  <a:pt x="1432" y="1008"/>
                  <a:pt x="1592" y="952"/>
                  <a:pt x="1776" y="864"/>
                </a:cubicBezTo>
                <a:cubicBezTo>
                  <a:pt x="1960" y="776"/>
                  <a:pt x="2156" y="628"/>
                  <a:pt x="2352" y="480"/>
                </a:cubicBezTo>
              </a:path>
            </a:pathLst>
          </a:custGeom>
          <a:noFill/>
          <a:ln w="57150" cap="flat" cmpd="sng">
            <a:solidFill>
              <a:schemeClr val="tx1"/>
            </a:solidFill>
            <a:prstDash val="solid"/>
            <a:round/>
            <a:headEnd type="none" w="med" len="me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5" name="Text Box 21"/>
          <p:cNvSpPr txBox="1">
            <a:spLocks noChangeAspect="1" noChangeArrowheads="1"/>
          </p:cNvSpPr>
          <p:nvPr/>
        </p:nvSpPr>
        <p:spPr bwMode="auto">
          <a:xfrm>
            <a:off x="5021009" y="1812489"/>
            <a:ext cx="604837" cy="25122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1600" b="1" i="1">
                <a:solidFill>
                  <a:srgbClr val="2D5AB3"/>
                </a:solidFill>
                <a:latin typeface="Times New Roman" pitchFamily="18" charset="0"/>
                <a:cs typeface="Times New Roman" pitchFamily="18" charset="0"/>
              </a:rPr>
              <a:t>MC</a:t>
            </a:r>
            <a:endParaRPr kumimoji="0" lang="en-US" sz="1200" b="1" i="1">
              <a:solidFill>
                <a:srgbClr val="2D5AB3"/>
              </a:solidFill>
              <a:latin typeface="Times New Roman" pitchFamily="18" charset="0"/>
              <a:cs typeface="Times New Roman" pitchFamily="18" charset="0"/>
            </a:endParaRPr>
          </a:p>
        </p:txBody>
      </p:sp>
      <p:sp>
        <p:nvSpPr>
          <p:cNvPr id="46" name="Text Box 22"/>
          <p:cNvSpPr txBox="1">
            <a:spLocks noChangeAspect="1" noChangeArrowheads="1"/>
          </p:cNvSpPr>
          <p:nvPr/>
        </p:nvSpPr>
        <p:spPr bwMode="auto">
          <a:xfrm>
            <a:off x="5219319" y="2514989"/>
            <a:ext cx="790575" cy="25122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1600" b="1" i="1" dirty="0">
                <a:solidFill>
                  <a:schemeClr val="tx1"/>
                </a:solidFill>
                <a:latin typeface="Times New Roman" pitchFamily="18" charset="0"/>
                <a:cs typeface="Times New Roman" pitchFamily="18" charset="0"/>
              </a:rPr>
              <a:t>ATC</a:t>
            </a:r>
          </a:p>
        </p:txBody>
      </p:sp>
      <p:sp>
        <p:nvSpPr>
          <p:cNvPr id="47" name="Text Box 23"/>
          <p:cNvSpPr txBox="1">
            <a:spLocks noChangeAspect="1" noChangeArrowheads="1"/>
          </p:cNvSpPr>
          <p:nvPr/>
        </p:nvSpPr>
        <p:spPr bwMode="auto">
          <a:xfrm>
            <a:off x="8009890" y="4134049"/>
            <a:ext cx="411163" cy="25122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1600" b="1" i="1">
                <a:solidFill>
                  <a:srgbClr val="C80000"/>
                </a:solidFill>
                <a:latin typeface="Times New Roman" pitchFamily="18" charset="0"/>
                <a:cs typeface="Times New Roman" pitchFamily="18" charset="0"/>
              </a:rPr>
              <a:t>d</a:t>
            </a:r>
          </a:p>
        </p:txBody>
      </p:sp>
      <p:sp>
        <p:nvSpPr>
          <p:cNvPr id="48" name="Text Box 24"/>
          <p:cNvSpPr txBox="1">
            <a:spLocks noChangeAspect="1" noChangeArrowheads="1"/>
          </p:cNvSpPr>
          <p:nvPr/>
        </p:nvSpPr>
        <p:spPr bwMode="auto">
          <a:xfrm>
            <a:off x="7445883" y="4356489"/>
            <a:ext cx="608013" cy="25122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1600" b="1" i="1">
                <a:solidFill>
                  <a:srgbClr val="D107AB"/>
                </a:solidFill>
                <a:latin typeface="Times New Roman" pitchFamily="18" charset="0"/>
                <a:cs typeface="Times New Roman" pitchFamily="18" charset="0"/>
              </a:rPr>
              <a:t>MR</a:t>
            </a:r>
          </a:p>
        </p:txBody>
      </p:sp>
      <p:sp>
        <p:nvSpPr>
          <p:cNvPr id="50" name="Line 26"/>
          <p:cNvSpPr>
            <a:spLocks noChangeShapeType="1"/>
          </p:cNvSpPr>
          <p:nvPr/>
        </p:nvSpPr>
        <p:spPr bwMode="auto">
          <a:xfrm>
            <a:off x="3268282" y="3456313"/>
            <a:ext cx="2375185" cy="0"/>
          </a:xfrm>
          <a:prstGeom prst="line">
            <a:avLst/>
          </a:prstGeom>
          <a:noFill/>
          <a:ln w="57150">
            <a:solidFill>
              <a:srgbClr val="C80000"/>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2" name="Line 33"/>
          <p:cNvSpPr>
            <a:spLocks noChangeAspect="1" noChangeShapeType="1"/>
          </p:cNvSpPr>
          <p:nvPr/>
        </p:nvSpPr>
        <p:spPr bwMode="auto">
          <a:xfrm>
            <a:off x="7210933" y="3956026"/>
            <a:ext cx="0" cy="566748"/>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3" name="Text Box 34"/>
          <p:cNvSpPr txBox="1">
            <a:spLocks noChangeAspect="1" noChangeArrowheads="1"/>
          </p:cNvSpPr>
          <p:nvPr/>
        </p:nvSpPr>
        <p:spPr bwMode="auto">
          <a:xfrm>
            <a:off x="5734558" y="2949901"/>
            <a:ext cx="525463"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1" i="1" dirty="0">
                <a:latin typeface="Times New Roman" pitchFamily="18" charset="0"/>
                <a:cs typeface="Times New Roman" pitchFamily="18" charset="0"/>
              </a:rPr>
              <a:t>P</a:t>
            </a:r>
            <a:r>
              <a:rPr kumimoji="0" lang="en-US" sz="1600" b="1" i="1" baseline="-25000" dirty="0">
                <a:latin typeface="Times New Roman" pitchFamily="18" charset="0"/>
                <a:cs typeface="Times New Roman" pitchFamily="18" charset="0"/>
              </a:rPr>
              <a:t>2</a:t>
            </a:r>
            <a:endParaRPr kumimoji="0" lang="en-US" sz="1600" b="1" dirty="0">
              <a:latin typeface="Times New Roman" pitchFamily="18" charset="0"/>
              <a:cs typeface="Times New Roman" pitchFamily="18" charset="0"/>
            </a:endParaRPr>
          </a:p>
        </p:txBody>
      </p:sp>
      <p:sp>
        <p:nvSpPr>
          <p:cNvPr id="54" name="Line 35"/>
          <p:cNvSpPr>
            <a:spLocks noChangeAspect="1" noChangeShapeType="1"/>
          </p:cNvSpPr>
          <p:nvPr/>
        </p:nvSpPr>
        <p:spPr bwMode="auto">
          <a:xfrm flipH="1">
            <a:off x="6280658" y="3149926"/>
            <a:ext cx="868363" cy="0"/>
          </a:xfrm>
          <a:prstGeom prst="line">
            <a:avLst/>
          </a:prstGeom>
          <a:noFill/>
          <a:ln w="31750" cap="rnd">
            <a:solidFill>
              <a:schemeClr val="tx1"/>
            </a:solidFill>
            <a:prstDash val="sysDot"/>
            <a:round/>
            <a:headEnd type="none" w="lg" len="lg"/>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5" name="Text Box 36"/>
          <p:cNvSpPr txBox="1">
            <a:spLocks noChangeAspect="1" noChangeArrowheads="1"/>
          </p:cNvSpPr>
          <p:nvPr/>
        </p:nvSpPr>
        <p:spPr bwMode="auto">
          <a:xfrm>
            <a:off x="7023608" y="4541782"/>
            <a:ext cx="444500"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1" i="1" dirty="0">
                <a:latin typeface="Times New Roman" pitchFamily="18" charset="0"/>
                <a:cs typeface="Times New Roman" pitchFamily="18" charset="0"/>
              </a:rPr>
              <a:t>q</a:t>
            </a:r>
            <a:r>
              <a:rPr kumimoji="0" lang="en-US" sz="1600" b="1" baseline="-25000" dirty="0">
                <a:latin typeface="Times New Roman" pitchFamily="18" charset="0"/>
                <a:cs typeface="Times New Roman" pitchFamily="18" charset="0"/>
              </a:rPr>
              <a:t>2</a:t>
            </a:r>
            <a:endParaRPr kumimoji="0" lang="en-US" sz="1600" b="1" dirty="0">
              <a:latin typeface="Times New Roman" pitchFamily="18" charset="0"/>
              <a:cs typeface="Times New Roman" pitchFamily="18" charset="0"/>
            </a:endParaRPr>
          </a:p>
        </p:txBody>
      </p:sp>
      <p:sp>
        <p:nvSpPr>
          <p:cNvPr id="56" name="Line 37"/>
          <p:cNvSpPr>
            <a:spLocks noChangeAspect="1" noChangeShapeType="1"/>
          </p:cNvSpPr>
          <p:nvPr/>
        </p:nvSpPr>
        <p:spPr bwMode="auto">
          <a:xfrm>
            <a:off x="4567936" y="3529339"/>
            <a:ext cx="0" cy="1040122"/>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7" name="Text Box 38"/>
          <p:cNvSpPr txBox="1">
            <a:spLocks noChangeAspect="1" noChangeArrowheads="1"/>
          </p:cNvSpPr>
          <p:nvPr/>
        </p:nvSpPr>
        <p:spPr bwMode="auto">
          <a:xfrm>
            <a:off x="2747455" y="3273751"/>
            <a:ext cx="52546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1" i="1">
                <a:latin typeface="Times New Roman" pitchFamily="18" charset="0"/>
                <a:cs typeface="Times New Roman" pitchFamily="18" charset="0"/>
              </a:rPr>
              <a:t>P</a:t>
            </a:r>
            <a:r>
              <a:rPr kumimoji="0" lang="en-US" sz="1600" b="1" i="1" baseline="-25000">
                <a:latin typeface="Times New Roman" pitchFamily="18" charset="0"/>
                <a:cs typeface="Times New Roman" pitchFamily="18" charset="0"/>
              </a:rPr>
              <a:t>1</a:t>
            </a:r>
            <a:endParaRPr kumimoji="0" lang="en-US" sz="1600" b="1">
              <a:latin typeface="Times New Roman" pitchFamily="18" charset="0"/>
              <a:cs typeface="Times New Roman" pitchFamily="18" charset="0"/>
            </a:endParaRPr>
          </a:p>
        </p:txBody>
      </p:sp>
      <p:sp>
        <p:nvSpPr>
          <p:cNvPr id="58" name="Text Box 39"/>
          <p:cNvSpPr txBox="1">
            <a:spLocks noChangeAspect="1" noChangeArrowheads="1"/>
          </p:cNvSpPr>
          <p:nvPr/>
        </p:nvSpPr>
        <p:spPr bwMode="auto">
          <a:xfrm>
            <a:off x="4350449" y="4541782"/>
            <a:ext cx="444500"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1" i="1">
                <a:latin typeface="Times New Roman" pitchFamily="18" charset="0"/>
                <a:cs typeface="Times New Roman" pitchFamily="18" charset="0"/>
              </a:rPr>
              <a:t>q</a:t>
            </a:r>
            <a:r>
              <a:rPr kumimoji="0" lang="en-US" sz="1600" b="1" baseline="-25000">
                <a:latin typeface="Times New Roman" pitchFamily="18" charset="0"/>
                <a:cs typeface="Times New Roman" pitchFamily="18" charset="0"/>
              </a:rPr>
              <a:t>1</a:t>
            </a:r>
            <a:endParaRPr kumimoji="0" lang="en-US" sz="1600" b="1">
              <a:latin typeface="Times New Roman" pitchFamily="18" charset="0"/>
              <a:cs typeface="Times New Roman" pitchFamily="18" charset="0"/>
            </a:endParaRPr>
          </a:p>
        </p:txBody>
      </p:sp>
      <p:sp>
        <p:nvSpPr>
          <p:cNvPr id="78" name="Oval 40"/>
          <p:cNvSpPr>
            <a:spLocks noChangeAspect="1" noChangeArrowheads="1"/>
          </p:cNvSpPr>
          <p:nvPr/>
        </p:nvSpPr>
        <p:spPr bwMode="auto">
          <a:xfrm>
            <a:off x="4509199" y="3384876"/>
            <a:ext cx="119062" cy="119062"/>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80" name="Line 47"/>
          <p:cNvSpPr>
            <a:spLocks noChangeShapeType="1"/>
          </p:cNvSpPr>
          <p:nvPr/>
        </p:nvSpPr>
        <p:spPr bwMode="auto">
          <a:xfrm flipV="1">
            <a:off x="7210933" y="3227713"/>
            <a:ext cx="0" cy="58420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23" name="Freeform 14"/>
          <p:cNvSpPr>
            <a:spLocks noChangeAspect="1"/>
          </p:cNvSpPr>
          <p:nvPr/>
        </p:nvSpPr>
        <p:spPr bwMode="auto">
          <a:xfrm>
            <a:off x="6731953" y="2028000"/>
            <a:ext cx="1783540" cy="2192028"/>
          </a:xfrm>
          <a:custGeom>
            <a:avLst/>
            <a:gdLst/>
            <a:ahLst/>
            <a:cxnLst>
              <a:cxn ang="0">
                <a:pos x="0" y="2352"/>
              </a:cxn>
              <a:cxn ang="0">
                <a:pos x="672" y="1872"/>
              </a:cxn>
              <a:cxn ang="0">
                <a:pos x="1392" y="960"/>
              </a:cxn>
              <a:cxn ang="0">
                <a:pos x="1632" y="0"/>
              </a:cxn>
            </a:cxnLst>
            <a:rect l="0" t="0" r="r" b="b"/>
            <a:pathLst>
              <a:path w="1632" h="2352">
                <a:moveTo>
                  <a:pt x="0" y="2352"/>
                </a:moveTo>
                <a:cubicBezTo>
                  <a:pt x="220" y="2228"/>
                  <a:pt x="440" y="2104"/>
                  <a:pt x="672" y="1872"/>
                </a:cubicBezTo>
                <a:cubicBezTo>
                  <a:pt x="904" y="1640"/>
                  <a:pt x="1232" y="1272"/>
                  <a:pt x="1392" y="960"/>
                </a:cubicBezTo>
                <a:cubicBezTo>
                  <a:pt x="1552" y="648"/>
                  <a:pt x="1592" y="324"/>
                  <a:pt x="1632" y="0"/>
                </a:cubicBezTo>
              </a:path>
            </a:pathLst>
          </a:custGeom>
          <a:noFill/>
          <a:ln w="57150" cap="flat" cmpd="sng">
            <a:solidFill>
              <a:srgbClr val="2D5AB3"/>
            </a:solidFill>
            <a:prstDash val="solid"/>
            <a:round/>
            <a:headEnd type="none" w="med" len="me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24" name="Freeform 20"/>
          <p:cNvSpPr>
            <a:spLocks noChangeAspect="1"/>
          </p:cNvSpPr>
          <p:nvPr/>
        </p:nvSpPr>
        <p:spPr bwMode="auto">
          <a:xfrm>
            <a:off x="6720205" y="2095191"/>
            <a:ext cx="2071688" cy="1331912"/>
          </a:xfrm>
          <a:custGeom>
            <a:avLst/>
            <a:gdLst/>
            <a:ahLst/>
            <a:cxnLst>
              <a:cxn ang="0">
                <a:pos x="0" y="0"/>
              </a:cxn>
              <a:cxn ang="0">
                <a:pos x="288" y="480"/>
              </a:cxn>
              <a:cxn ang="0">
                <a:pos x="672" y="864"/>
              </a:cxn>
              <a:cxn ang="0">
                <a:pos x="1248" y="1008"/>
              </a:cxn>
              <a:cxn ang="0">
                <a:pos x="1776" y="864"/>
              </a:cxn>
              <a:cxn ang="0">
                <a:pos x="2352" y="480"/>
              </a:cxn>
            </a:cxnLst>
            <a:rect l="0" t="0" r="r" b="b"/>
            <a:pathLst>
              <a:path w="2352" h="1008">
                <a:moveTo>
                  <a:pt x="0" y="0"/>
                </a:moveTo>
                <a:cubicBezTo>
                  <a:pt x="88" y="168"/>
                  <a:pt x="176" y="336"/>
                  <a:pt x="288" y="480"/>
                </a:cubicBezTo>
                <a:cubicBezTo>
                  <a:pt x="400" y="624"/>
                  <a:pt x="512" y="776"/>
                  <a:pt x="672" y="864"/>
                </a:cubicBezTo>
                <a:cubicBezTo>
                  <a:pt x="832" y="952"/>
                  <a:pt x="1064" y="1008"/>
                  <a:pt x="1248" y="1008"/>
                </a:cubicBezTo>
                <a:cubicBezTo>
                  <a:pt x="1432" y="1008"/>
                  <a:pt x="1592" y="952"/>
                  <a:pt x="1776" y="864"/>
                </a:cubicBezTo>
                <a:cubicBezTo>
                  <a:pt x="1960" y="776"/>
                  <a:pt x="2156" y="628"/>
                  <a:pt x="2352" y="480"/>
                </a:cubicBezTo>
              </a:path>
            </a:pathLst>
          </a:custGeom>
          <a:noFill/>
          <a:ln w="57150" cap="flat" cmpd="sng">
            <a:solidFill>
              <a:schemeClr val="tx1"/>
            </a:solidFill>
            <a:prstDash val="solid"/>
            <a:round/>
            <a:headEnd type="none" w="med" len="me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25" name="Text Box 21"/>
          <p:cNvSpPr txBox="1">
            <a:spLocks noChangeAspect="1" noChangeArrowheads="1"/>
          </p:cNvSpPr>
          <p:nvPr/>
        </p:nvSpPr>
        <p:spPr bwMode="auto">
          <a:xfrm>
            <a:off x="8236649" y="1827729"/>
            <a:ext cx="604837" cy="25122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1600" b="1" i="1">
                <a:solidFill>
                  <a:srgbClr val="2D5AB3"/>
                </a:solidFill>
                <a:latin typeface="Times New Roman" pitchFamily="18" charset="0"/>
                <a:cs typeface="Times New Roman" pitchFamily="18" charset="0"/>
              </a:rPr>
              <a:t>MC</a:t>
            </a:r>
            <a:endParaRPr kumimoji="0" lang="en-US" sz="1200" b="1" i="1">
              <a:solidFill>
                <a:srgbClr val="2D5AB3"/>
              </a:solidFill>
              <a:latin typeface="Times New Roman" pitchFamily="18" charset="0"/>
              <a:cs typeface="Times New Roman" pitchFamily="18" charset="0"/>
            </a:endParaRPr>
          </a:p>
        </p:txBody>
      </p:sp>
      <p:sp>
        <p:nvSpPr>
          <p:cNvPr id="126" name="Text Box 22"/>
          <p:cNvSpPr txBox="1">
            <a:spLocks noChangeAspect="1" noChangeArrowheads="1"/>
          </p:cNvSpPr>
          <p:nvPr/>
        </p:nvSpPr>
        <p:spPr bwMode="auto">
          <a:xfrm>
            <a:off x="8456771" y="2521085"/>
            <a:ext cx="567595" cy="240066"/>
          </a:xfrm>
          <a:prstGeom prst="rect">
            <a:avLst/>
          </a:prstGeom>
          <a:noFill/>
          <a:ln w="9525">
            <a:noFill/>
            <a:miter lim="800000"/>
            <a:headEnd/>
            <a:tailEnd/>
          </a:ln>
        </p:spPr>
        <p:txBody>
          <a:bodyPr wrap="square">
            <a:prstTxWarp prst="textNoShape">
              <a:avLst/>
            </a:prstTxWarp>
            <a:spAutoFit/>
          </a:bodyPr>
          <a:lstStyle/>
          <a:p>
            <a:pPr algn="r">
              <a:lnSpc>
                <a:spcPct val="60000"/>
              </a:lnSpc>
            </a:pPr>
            <a:r>
              <a:rPr kumimoji="0" lang="en-US" sz="1600" b="1" i="1" dirty="0">
                <a:solidFill>
                  <a:schemeClr val="tx1"/>
                </a:solidFill>
                <a:latin typeface="Times New Roman" pitchFamily="18" charset="0"/>
                <a:cs typeface="Times New Roman" pitchFamily="18" charset="0"/>
              </a:rPr>
              <a:t>ATC</a:t>
            </a:r>
          </a:p>
        </p:txBody>
      </p:sp>
      <p:sp>
        <p:nvSpPr>
          <p:cNvPr id="79" name="Oval 46"/>
          <p:cNvSpPr>
            <a:spLocks noChangeAspect="1" noChangeArrowheads="1"/>
          </p:cNvSpPr>
          <p:nvPr/>
        </p:nvSpPr>
        <p:spPr bwMode="auto">
          <a:xfrm>
            <a:off x="7152196" y="3092776"/>
            <a:ext cx="119062" cy="119062"/>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81" name="Oval 48"/>
          <p:cNvSpPr>
            <a:spLocks noChangeAspect="1" noChangeArrowheads="1"/>
          </p:cNvSpPr>
          <p:nvPr/>
        </p:nvSpPr>
        <p:spPr bwMode="auto">
          <a:xfrm>
            <a:off x="7162927" y="3896495"/>
            <a:ext cx="119063" cy="119063"/>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128" name="Text Box 78"/>
          <p:cNvSpPr txBox="1">
            <a:spLocks noChangeArrowheads="1"/>
          </p:cNvSpPr>
          <p:nvPr/>
        </p:nvSpPr>
        <p:spPr bwMode="auto">
          <a:xfrm>
            <a:off x="6739448" y="4989220"/>
            <a:ext cx="1411348" cy="584775"/>
          </a:xfrm>
          <a:prstGeom prst="rect">
            <a:avLst/>
          </a:prstGeom>
          <a:noFill/>
          <a:ln w="19050" cap="rnd">
            <a:noFill/>
            <a:prstDash val="sysDot"/>
            <a:miter lim="800000"/>
            <a:headEnd/>
            <a:tailEnd type="none" w="lg" len="lg"/>
          </a:ln>
        </p:spPr>
        <p:txBody>
          <a:bodyPr wrap="none">
            <a:prstTxWarp prst="textNoShape">
              <a:avLst/>
            </a:prstTxWarp>
            <a:spAutoFit/>
          </a:bodyPr>
          <a:lstStyle/>
          <a:p>
            <a:pPr algn="ctr"/>
            <a:r>
              <a:rPr kumimoji="0" lang="en-US" sz="1600" i="1" dirty="0" smtClean="0">
                <a:latin typeface="Times New Roman" pitchFamily="18" charset="0"/>
                <a:cs typeface="Times New Roman" pitchFamily="18" charset="0"/>
              </a:rPr>
              <a:t>Price-searcher</a:t>
            </a:r>
            <a:br>
              <a:rPr kumimoji="0" lang="en-US" sz="1600" i="1" dirty="0" smtClean="0">
                <a:latin typeface="Times New Roman" pitchFamily="18" charset="0"/>
                <a:cs typeface="Times New Roman" pitchFamily="18" charset="0"/>
              </a:rPr>
            </a:br>
            <a:r>
              <a:rPr kumimoji="0" lang="en-US" sz="1600" i="1" dirty="0" smtClean="0">
                <a:latin typeface="Times New Roman" pitchFamily="18" charset="0"/>
                <a:cs typeface="Times New Roman" pitchFamily="18" charset="0"/>
              </a:rPr>
              <a:t>Firm</a:t>
            </a:r>
            <a:endParaRPr kumimoji="0" lang="en-US" sz="1600" i="1" dirty="0">
              <a:latin typeface="Times New Roman" pitchFamily="18" charset="0"/>
              <a:cs typeface="Times New Roman" pitchFamily="18" charset="0"/>
            </a:endParaRPr>
          </a:p>
        </p:txBody>
      </p:sp>
    </p:spTree>
    <p:extLst>
      <p:ext uri="{BB962C8B-B14F-4D97-AF65-F5344CB8AC3E}">
        <p14:creationId xmlns:p14="http://schemas.microsoft.com/office/powerpoint/2010/main" val="93604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fade">
                                      <p:cBhvr>
                                        <p:cTn id="7" dur="500"/>
                                        <p:tgtEl>
                                          <p:spTgt spid="196">
                                            <p:txEl>
                                              <p:pRg st="0" end="0"/>
                                            </p:txEl>
                                          </p:spTgt>
                                        </p:tgtEl>
                                      </p:cBhvr>
                                    </p:animEffect>
                                    <p:anim calcmode="lin" valueType="num">
                                      <p:cBhvr>
                                        <p:cTn id="8" dur="500" fill="hold"/>
                                        <p:tgtEl>
                                          <p:spTgt spid="19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9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32" fill="hold" grpId="0" nodeType="afterEffect">
                                  <p:stCondLst>
                                    <p:cond delay="0"/>
                                  </p:stCondLst>
                                  <p:childTnLst>
                                    <p:set>
                                      <p:cBhvr>
                                        <p:cTn id="12" dur="1" fill="hold">
                                          <p:stCondLst>
                                            <p:cond delay="0"/>
                                          </p:stCondLst>
                                        </p:cTn>
                                        <p:tgtEl>
                                          <p:spTgt spid="78"/>
                                        </p:tgtEl>
                                        <p:attrNameLst>
                                          <p:attrName>style.visibility</p:attrName>
                                        </p:attrNameLst>
                                      </p:cBhvr>
                                      <p:to>
                                        <p:strVal val="visible"/>
                                      </p:to>
                                    </p:set>
                                    <p:anim calcmode="lin" valueType="num">
                                      <p:cBhvr>
                                        <p:cTn id="13" dur="500" fill="hold"/>
                                        <p:tgtEl>
                                          <p:spTgt spid="78"/>
                                        </p:tgtEl>
                                        <p:attrNameLst>
                                          <p:attrName>ppt_w</p:attrName>
                                        </p:attrNameLst>
                                      </p:cBhvr>
                                      <p:tavLst>
                                        <p:tav tm="0">
                                          <p:val>
                                            <p:strVal val="4*#ppt_w"/>
                                          </p:val>
                                        </p:tav>
                                        <p:tav tm="100000">
                                          <p:val>
                                            <p:strVal val="#ppt_w"/>
                                          </p:val>
                                        </p:tav>
                                      </p:tavLst>
                                    </p:anim>
                                    <p:anim calcmode="lin" valueType="num">
                                      <p:cBhvr>
                                        <p:cTn id="14" dur="500" fill="hold"/>
                                        <p:tgtEl>
                                          <p:spTgt spid="78"/>
                                        </p:tgtEl>
                                        <p:attrNameLst>
                                          <p:attrName>ppt_h</p:attrName>
                                        </p:attrNameLst>
                                      </p:cBhvr>
                                      <p:tavLst>
                                        <p:tav tm="0">
                                          <p:val>
                                            <p:strVal val="4*#ppt_h"/>
                                          </p:val>
                                        </p:tav>
                                        <p:tav tm="100000">
                                          <p:val>
                                            <p:strVal val="#ppt_h"/>
                                          </p:val>
                                        </p:tav>
                                      </p:tavLst>
                                    </p:anim>
                                  </p:childTnLst>
                                </p:cTn>
                              </p:par>
                            </p:childTnLst>
                          </p:cTn>
                        </p:par>
                        <p:par>
                          <p:cTn id="15" fill="hold">
                            <p:stCondLst>
                              <p:cond delay="1500"/>
                            </p:stCondLst>
                            <p:childTnLst>
                              <p:par>
                                <p:cTn id="16" presetID="23" presetClass="entr" presetSubtype="32" fill="hold" grpId="0" nodeType="afterEffect">
                                  <p:stCondLst>
                                    <p:cond delay="0"/>
                                  </p:stCondLst>
                                  <p:childTnLst>
                                    <p:set>
                                      <p:cBhvr>
                                        <p:cTn id="17" dur="1" fill="hold">
                                          <p:stCondLst>
                                            <p:cond delay="0"/>
                                          </p:stCondLst>
                                        </p:cTn>
                                        <p:tgtEl>
                                          <p:spTgt spid="57"/>
                                        </p:tgtEl>
                                        <p:attrNameLst>
                                          <p:attrName>style.visibility</p:attrName>
                                        </p:attrNameLst>
                                      </p:cBhvr>
                                      <p:to>
                                        <p:strVal val="visible"/>
                                      </p:to>
                                    </p:set>
                                    <p:anim calcmode="lin" valueType="num">
                                      <p:cBhvr>
                                        <p:cTn id="18" dur="500" fill="hold"/>
                                        <p:tgtEl>
                                          <p:spTgt spid="57"/>
                                        </p:tgtEl>
                                        <p:attrNameLst>
                                          <p:attrName>ppt_w</p:attrName>
                                        </p:attrNameLst>
                                      </p:cBhvr>
                                      <p:tavLst>
                                        <p:tav tm="0">
                                          <p:val>
                                            <p:strVal val="4*#ppt_w"/>
                                          </p:val>
                                        </p:tav>
                                        <p:tav tm="100000">
                                          <p:val>
                                            <p:strVal val="#ppt_w"/>
                                          </p:val>
                                        </p:tav>
                                      </p:tavLst>
                                    </p:anim>
                                    <p:anim calcmode="lin" valueType="num">
                                      <p:cBhvr>
                                        <p:cTn id="19" dur="500" fill="hold"/>
                                        <p:tgtEl>
                                          <p:spTgt spid="57"/>
                                        </p:tgtEl>
                                        <p:attrNameLst>
                                          <p:attrName>ppt_h</p:attrName>
                                        </p:attrNameLst>
                                      </p:cBhvr>
                                      <p:tavLst>
                                        <p:tav tm="0">
                                          <p:val>
                                            <p:strVal val="4*#ppt_h"/>
                                          </p:val>
                                        </p:tav>
                                        <p:tav tm="100000">
                                          <p:val>
                                            <p:strVal val="#ppt_h"/>
                                          </p:val>
                                        </p:tav>
                                      </p:tavLst>
                                    </p:anim>
                                  </p:childTnLst>
                                </p:cTn>
                              </p:par>
                            </p:childTnLst>
                          </p:cTn>
                        </p:par>
                        <p:par>
                          <p:cTn id="20" fill="hold">
                            <p:stCondLst>
                              <p:cond delay="2000"/>
                            </p:stCondLst>
                            <p:childTnLst>
                              <p:par>
                                <p:cTn id="21" presetID="17" presetClass="entr" presetSubtype="1" fill="hold" grpId="0" nodeType="afterEffect">
                                  <p:stCondLst>
                                    <p:cond delay="0"/>
                                  </p:stCondLst>
                                  <p:childTnLst>
                                    <p:set>
                                      <p:cBhvr>
                                        <p:cTn id="22" dur="1" fill="hold">
                                          <p:stCondLst>
                                            <p:cond delay="0"/>
                                          </p:stCondLst>
                                        </p:cTn>
                                        <p:tgtEl>
                                          <p:spTgt spid="56"/>
                                        </p:tgtEl>
                                        <p:attrNameLst>
                                          <p:attrName>style.visibility</p:attrName>
                                        </p:attrNameLst>
                                      </p:cBhvr>
                                      <p:to>
                                        <p:strVal val="visible"/>
                                      </p:to>
                                    </p:set>
                                    <p:anim calcmode="lin" valueType="num">
                                      <p:cBhvr>
                                        <p:cTn id="23" dur="500" fill="hold"/>
                                        <p:tgtEl>
                                          <p:spTgt spid="56"/>
                                        </p:tgtEl>
                                        <p:attrNameLst>
                                          <p:attrName>ppt_x</p:attrName>
                                        </p:attrNameLst>
                                      </p:cBhvr>
                                      <p:tavLst>
                                        <p:tav tm="0">
                                          <p:val>
                                            <p:strVal val="#ppt_x"/>
                                          </p:val>
                                        </p:tav>
                                        <p:tav tm="100000">
                                          <p:val>
                                            <p:strVal val="#ppt_x"/>
                                          </p:val>
                                        </p:tav>
                                      </p:tavLst>
                                    </p:anim>
                                    <p:anim calcmode="lin" valueType="num">
                                      <p:cBhvr>
                                        <p:cTn id="24" dur="500" fill="hold"/>
                                        <p:tgtEl>
                                          <p:spTgt spid="56"/>
                                        </p:tgtEl>
                                        <p:attrNameLst>
                                          <p:attrName>ppt_y</p:attrName>
                                        </p:attrNameLst>
                                      </p:cBhvr>
                                      <p:tavLst>
                                        <p:tav tm="0">
                                          <p:val>
                                            <p:strVal val="#ppt_y-#ppt_h/2"/>
                                          </p:val>
                                        </p:tav>
                                        <p:tav tm="100000">
                                          <p:val>
                                            <p:strVal val="#ppt_y"/>
                                          </p:val>
                                        </p:tav>
                                      </p:tavLst>
                                    </p:anim>
                                    <p:anim calcmode="lin" valueType="num">
                                      <p:cBhvr>
                                        <p:cTn id="25" dur="500" fill="hold"/>
                                        <p:tgtEl>
                                          <p:spTgt spid="56"/>
                                        </p:tgtEl>
                                        <p:attrNameLst>
                                          <p:attrName>ppt_w</p:attrName>
                                        </p:attrNameLst>
                                      </p:cBhvr>
                                      <p:tavLst>
                                        <p:tav tm="0">
                                          <p:val>
                                            <p:strVal val="#ppt_w"/>
                                          </p:val>
                                        </p:tav>
                                        <p:tav tm="100000">
                                          <p:val>
                                            <p:strVal val="#ppt_w"/>
                                          </p:val>
                                        </p:tav>
                                      </p:tavLst>
                                    </p:anim>
                                    <p:anim calcmode="lin" valueType="num">
                                      <p:cBhvr>
                                        <p:cTn id="26" dur="500" fill="hold"/>
                                        <p:tgtEl>
                                          <p:spTgt spid="56"/>
                                        </p:tgtEl>
                                        <p:attrNameLst>
                                          <p:attrName>ppt_h</p:attrName>
                                        </p:attrNameLst>
                                      </p:cBhvr>
                                      <p:tavLst>
                                        <p:tav tm="0">
                                          <p:val>
                                            <p:fltVal val="0"/>
                                          </p:val>
                                        </p:tav>
                                        <p:tav tm="100000">
                                          <p:val>
                                            <p:strVal val="#ppt_h"/>
                                          </p:val>
                                        </p:tav>
                                      </p:tavLst>
                                    </p:anim>
                                  </p:childTnLst>
                                </p:cTn>
                              </p:par>
                            </p:childTnLst>
                          </p:cTn>
                        </p:par>
                        <p:par>
                          <p:cTn id="27" fill="hold">
                            <p:stCondLst>
                              <p:cond delay="2500"/>
                            </p:stCondLst>
                            <p:childTnLst>
                              <p:par>
                                <p:cTn id="28" presetID="23" presetClass="entr" presetSubtype="32" fill="hold" grpId="0" nodeType="afterEffect">
                                  <p:stCondLst>
                                    <p:cond delay="0"/>
                                  </p:stCondLst>
                                  <p:childTnLst>
                                    <p:set>
                                      <p:cBhvr>
                                        <p:cTn id="29" dur="1" fill="hold">
                                          <p:stCondLst>
                                            <p:cond delay="0"/>
                                          </p:stCondLst>
                                        </p:cTn>
                                        <p:tgtEl>
                                          <p:spTgt spid="58"/>
                                        </p:tgtEl>
                                        <p:attrNameLst>
                                          <p:attrName>style.visibility</p:attrName>
                                        </p:attrNameLst>
                                      </p:cBhvr>
                                      <p:to>
                                        <p:strVal val="visible"/>
                                      </p:to>
                                    </p:set>
                                    <p:anim calcmode="lin" valueType="num">
                                      <p:cBhvr>
                                        <p:cTn id="30" dur="500" fill="hold"/>
                                        <p:tgtEl>
                                          <p:spTgt spid="58"/>
                                        </p:tgtEl>
                                        <p:attrNameLst>
                                          <p:attrName>ppt_w</p:attrName>
                                        </p:attrNameLst>
                                      </p:cBhvr>
                                      <p:tavLst>
                                        <p:tav tm="0">
                                          <p:val>
                                            <p:strVal val="4*#ppt_w"/>
                                          </p:val>
                                        </p:tav>
                                        <p:tav tm="100000">
                                          <p:val>
                                            <p:strVal val="#ppt_w"/>
                                          </p:val>
                                        </p:tav>
                                      </p:tavLst>
                                    </p:anim>
                                    <p:anim calcmode="lin" valueType="num">
                                      <p:cBhvr>
                                        <p:cTn id="31" dur="500" fill="hold"/>
                                        <p:tgtEl>
                                          <p:spTgt spid="58"/>
                                        </p:tgtEl>
                                        <p:attrNameLst>
                                          <p:attrName>ppt_h</p:attrName>
                                        </p:attrNameLst>
                                      </p:cBhvr>
                                      <p:tavLst>
                                        <p:tav tm="0">
                                          <p:val>
                                            <p:strVal val="4*#ppt_h"/>
                                          </p:val>
                                        </p:tav>
                                        <p:tav tm="100000">
                                          <p:val>
                                            <p:strVal val="#ppt_h"/>
                                          </p:val>
                                        </p:tav>
                                      </p:tavLst>
                                    </p:anim>
                                  </p:childTnLst>
                                </p:cTn>
                              </p:par>
                            </p:childTnLst>
                          </p:cTn>
                        </p:par>
                        <p:par>
                          <p:cTn id="32" fill="hold">
                            <p:stCondLst>
                              <p:cond delay="3000"/>
                            </p:stCondLst>
                            <p:childTnLst>
                              <p:par>
                                <p:cTn id="33" presetID="23" presetClass="entr" presetSubtype="32" fill="hold" grpId="0" nodeType="afterEffect">
                                  <p:stCondLst>
                                    <p:cond delay="0"/>
                                  </p:stCondLst>
                                  <p:childTnLst>
                                    <p:set>
                                      <p:cBhvr>
                                        <p:cTn id="34" dur="1" fill="hold">
                                          <p:stCondLst>
                                            <p:cond delay="0"/>
                                          </p:stCondLst>
                                        </p:cTn>
                                        <p:tgtEl>
                                          <p:spTgt spid="81"/>
                                        </p:tgtEl>
                                        <p:attrNameLst>
                                          <p:attrName>style.visibility</p:attrName>
                                        </p:attrNameLst>
                                      </p:cBhvr>
                                      <p:to>
                                        <p:strVal val="visible"/>
                                      </p:to>
                                    </p:set>
                                    <p:anim calcmode="lin" valueType="num">
                                      <p:cBhvr>
                                        <p:cTn id="35" dur="500" fill="hold"/>
                                        <p:tgtEl>
                                          <p:spTgt spid="81"/>
                                        </p:tgtEl>
                                        <p:attrNameLst>
                                          <p:attrName>ppt_w</p:attrName>
                                        </p:attrNameLst>
                                      </p:cBhvr>
                                      <p:tavLst>
                                        <p:tav tm="0">
                                          <p:val>
                                            <p:strVal val="4*#ppt_w"/>
                                          </p:val>
                                        </p:tav>
                                        <p:tav tm="100000">
                                          <p:val>
                                            <p:strVal val="#ppt_w"/>
                                          </p:val>
                                        </p:tav>
                                      </p:tavLst>
                                    </p:anim>
                                    <p:anim calcmode="lin" valueType="num">
                                      <p:cBhvr>
                                        <p:cTn id="36" dur="500" fill="hold"/>
                                        <p:tgtEl>
                                          <p:spTgt spid="81"/>
                                        </p:tgtEl>
                                        <p:attrNameLst>
                                          <p:attrName>ppt_h</p:attrName>
                                        </p:attrNameLst>
                                      </p:cBhvr>
                                      <p:tavLst>
                                        <p:tav tm="0">
                                          <p:val>
                                            <p:strVal val="4*#ppt_h"/>
                                          </p:val>
                                        </p:tav>
                                        <p:tav tm="100000">
                                          <p:val>
                                            <p:strVal val="#ppt_h"/>
                                          </p:val>
                                        </p:tav>
                                      </p:tavLst>
                                    </p:anim>
                                  </p:childTnLst>
                                </p:cTn>
                              </p:par>
                            </p:childTnLst>
                          </p:cTn>
                        </p:par>
                        <p:par>
                          <p:cTn id="37" fill="hold">
                            <p:stCondLst>
                              <p:cond delay="3500"/>
                            </p:stCondLst>
                            <p:childTnLst>
                              <p:par>
                                <p:cTn id="38" presetID="17" presetClass="entr" presetSubtype="4" fill="hold" grpId="0" nodeType="afterEffect">
                                  <p:stCondLst>
                                    <p:cond delay="0"/>
                                  </p:stCondLst>
                                  <p:childTnLst>
                                    <p:set>
                                      <p:cBhvr>
                                        <p:cTn id="39" dur="1" fill="hold">
                                          <p:stCondLst>
                                            <p:cond delay="0"/>
                                          </p:stCondLst>
                                        </p:cTn>
                                        <p:tgtEl>
                                          <p:spTgt spid="80"/>
                                        </p:tgtEl>
                                        <p:attrNameLst>
                                          <p:attrName>style.visibility</p:attrName>
                                        </p:attrNameLst>
                                      </p:cBhvr>
                                      <p:to>
                                        <p:strVal val="visible"/>
                                      </p:to>
                                    </p:set>
                                    <p:anim calcmode="lin" valueType="num">
                                      <p:cBhvr>
                                        <p:cTn id="40" dur="500" fill="hold"/>
                                        <p:tgtEl>
                                          <p:spTgt spid="80"/>
                                        </p:tgtEl>
                                        <p:attrNameLst>
                                          <p:attrName>ppt_x</p:attrName>
                                        </p:attrNameLst>
                                      </p:cBhvr>
                                      <p:tavLst>
                                        <p:tav tm="0">
                                          <p:val>
                                            <p:strVal val="#ppt_x"/>
                                          </p:val>
                                        </p:tav>
                                        <p:tav tm="100000">
                                          <p:val>
                                            <p:strVal val="#ppt_x"/>
                                          </p:val>
                                        </p:tav>
                                      </p:tavLst>
                                    </p:anim>
                                    <p:anim calcmode="lin" valueType="num">
                                      <p:cBhvr>
                                        <p:cTn id="41" dur="500" fill="hold"/>
                                        <p:tgtEl>
                                          <p:spTgt spid="80"/>
                                        </p:tgtEl>
                                        <p:attrNameLst>
                                          <p:attrName>ppt_y</p:attrName>
                                        </p:attrNameLst>
                                      </p:cBhvr>
                                      <p:tavLst>
                                        <p:tav tm="0">
                                          <p:val>
                                            <p:strVal val="#ppt_y+#ppt_h/2"/>
                                          </p:val>
                                        </p:tav>
                                        <p:tav tm="100000">
                                          <p:val>
                                            <p:strVal val="#ppt_y"/>
                                          </p:val>
                                        </p:tav>
                                      </p:tavLst>
                                    </p:anim>
                                    <p:anim calcmode="lin" valueType="num">
                                      <p:cBhvr>
                                        <p:cTn id="42" dur="500" fill="hold"/>
                                        <p:tgtEl>
                                          <p:spTgt spid="80"/>
                                        </p:tgtEl>
                                        <p:attrNameLst>
                                          <p:attrName>ppt_w</p:attrName>
                                        </p:attrNameLst>
                                      </p:cBhvr>
                                      <p:tavLst>
                                        <p:tav tm="0">
                                          <p:val>
                                            <p:strVal val="#ppt_w"/>
                                          </p:val>
                                        </p:tav>
                                        <p:tav tm="100000">
                                          <p:val>
                                            <p:strVal val="#ppt_w"/>
                                          </p:val>
                                        </p:tav>
                                      </p:tavLst>
                                    </p:anim>
                                    <p:anim calcmode="lin" valueType="num">
                                      <p:cBhvr>
                                        <p:cTn id="43" dur="500" fill="hold"/>
                                        <p:tgtEl>
                                          <p:spTgt spid="80"/>
                                        </p:tgtEl>
                                        <p:attrNameLst>
                                          <p:attrName>ppt_h</p:attrName>
                                        </p:attrNameLst>
                                      </p:cBhvr>
                                      <p:tavLst>
                                        <p:tav tm="0">
                                          <p:val>
                                            <p:fltVal val="0"/>
                                          </p:val>
                                        </p:tav>
                                        <p:tav tm="100000">
                                          <p:val>
                                            <p:strVal val="#ppt_h"/>
                                          </p:val>
                                        </p:tav>
                                      </p:tavLst>
                                    </p:anim>
                                  </p:childTnLst>
                                </p:cTn>
                              </p:par>
                            </p:childTnLst>
                          </p:cTn>
                        </p:par>
                        <p:par>
                          <p:cTn id="44" fill="hold">
                            <p:stCondLst>
                              <p:cond delay="4000"/>
                            </p:stCondLst>
                            <p:childTnLst>
                              <p:par>
                                <p:cTn id="45" presetID="23" presetClass="entr" presetSubtype="32" fill="hold" grpId="0" nodeType="afterEffect">
                                  <p:stCondLst>
                                    <p:cond delay="0"/>
                                  </p:stCondLst>
                                  <p:childTnLst>
                                    <p:set>
                                      <p:cBhvr>
                                        <p:cTn id="46" dur="1" fill="hold">
                                          <p:stCondLst>
                                            <p:cond delay="0"/>
                                          </p:stCondLst>
                                        </p:cTn>
                                        <p:tgtEl>
                                          <p:spTgt spid="79"/>
                                        </p:tgtEl>
                                        <p:attrNameLst>
                                          <p:attrName>style.visibility</p:attrName>
                                        </p:attrNameLst>
                                      </p:cBhvr>
                                      <p:to>
                                        <p:strVal val="visible"/>
                                      </p:to>
                                    </p:set>
                                    <p:anim calcmode="lin" valueType="num">
                                      <p:cBhvr>
                                        <p:cTn id="47" dur="500" fill="hold"/>
                                        <p:tgtEl>
                                          <p:spTgt spid="79"/>
                                        </p:tgtEl>
                                        <p:attrNameLst>
                                          <p:attrName>ppt_w</p:attrName>
                                        </p:attrNameLst>
                                      </p:cBhvr>
                                      <p:tavLst>
                                        <p:tav tm="0">
                                          <p:val>
                                            <p:strVal val="4*#ppt_w"/>
                                          </p:val>
                                        </p:tav>
                                        <p:tav tm="100000">
                                          <p:val>
                                            <p:strVal val="#ppt_w"/>
                                          </p:val>
                                        </p:tav>
                                      </p:tavLst>
                                    </p:anim>
                                    <p:anim calcmode="lin" valueType="num">
                                      <p:cBhvr>
                                        <p:cTn id="48" dur="500" fill="hold"/>
                                        <p:tgtEl>
                                          <p:spTgt spid="79"/>
                                        </p:tgtEl>
                                        <p:attrNameLst>
                                          <p:attrName>ppt_h</p:attrName>
                                        </p:attrNameLst>
                                      </p:cBhvr>
                                      <p:tavLst>
                                        <p:tav tm="0">
                                          <p:val>
                                            <p:strVal val="4*#ppt_h"/>
                                          </p:val>
                                        </p:tav>
                                        <p:tav tm="100000">
                                          <p:val>
                                            <p:strVal val="#ppt_h"/>
                                          </p:val>
                                        </p:tav>
                                      </p:tavLst>
                                    </p:anim>
                                  </p:childTnLst>
                                </p:cTn>
                              </p:par>
                            </p:childTnLst>
                          </p:cTn>
                        </p:par>
                        <p:par>
                          <p:cTn id="49" fill="hold">
                            <p:stCondLst>
                              <p:cond delay="4500"/>
                            </p:stCondLst>
                            <p:childTnLst>
                              <p:par>
                                <p:cTn id="50" presetID="17" presetClass="entr" presetSubtype="2" fill="hold" grpId="0" nodeType="afterEffect">
                                  <p:stCondLst>
                                    <p:cond delay="0"/>
                                  </p:stCondLst>
                                  <p:childTnLst>
                                    <p:set>
                                      <p:cBhvr>
                                        <p:cTn id="51" dur="1" fill="hold">
                                          <p:stCondLst>
                                            <p:cond delay="0"/>
                                          </p:stCondLst>
                                        </p:cTn>
                                        <p:tgtEl>
                                          <p:spTgt spid="54"/>
                                        </p:tgtEl>
                                        <p:attrNameLst>
                                          <p:attrName>style.visibility</p:attrName>
                                        </p:attrNameLst>
                                      </p:cBhvr>
                                      <p:to>
                                        <p:strVal val="visible"/>
                                      </p:to>
                                    </p:set>
                                    <p:anim calcmode="lin" valueType="num">
                                      <p:cBhvr>
                                        <p:cTn id="52" dur="500" fill="hold"/>
                                        <p:tgtEl>
                                          <p:spTgt spid="54"/>
                                        </p:tgtEl>
                                        <p:attrNameLst>
                                          <p:attrName>ppt_x</p:attrName>
                                        </p:attrNameLst>
                                      </p:cBhvr>
                                      <p:tavLst>
                                        <p:tav tm="0">
                                          <p:val>
                                            <p:strVal val="#ppt_x+#ppt_w/2"/>
                                          </p:val>
                                        </p:tav>
                                        <p:tav tm="100000">
                                          <p:val>
                                            <p:strVal val="#ppt_x"/>
                                          </p:val>
                                        </p:tav>
                                      </p:tavLst>
                                    </p:anim>
                                    <p:anim calcmode="lin" valueType="num">
                                      <p:cBhvr>
                                        <p:cTn id="53" dur="500" fill="hold"/>
                                        <p:tgtEl>
                                          <p:spTgt spid="54"/>
                                        </p:tgtEl>
                                        <p:attrNameLst>
                                          <p:attrName>ppt_y</p:attrName>
                                        </p:attrNameLst>
                                      </p:cBhvr>
                                      <p:tavLst>
                                        <p:tav tm="0">
                                          <p:val>
                                            <p:strVal val="#ppt_y"/>
                                          </p:val>
                                        </p:tav>
                                        <p:tav tm="100000">
                                          <p:val>
                                            <p:strVal val="#ppt_y"/>
                                          </p:val>
                                        </p:tav>
                                      </p:tavLst>
                                    </p:anim>
                                    <p:anim calcmode="lin" valueType="num">
                                      <p:cBhvr>
                                        <p:cTn id="54" dur="500" fill="hold"/>
                                        <p:tgtEl>
                                          <p:spTgt spid="54"/>
                                        </p:tgtEl>
                                        <p:attrNameLst>
                                          <p:attrName>ppt_w</p:attrName>
                                        </p:attrNameLst>
                                      </p:cBhvr>
                                      <p:tavLst>
                                        <p:tav tm="0">
                                          <p:val>
                                            <p:fltVal val="0"/>
                                          </p:val>
                                        </p:tav>
                                        <p:tav tm="100000">
                                          <p:val>
                                            <p:strVal val="#ppt_w"/>
                                          </p:val>
                                        </p:tav>
                                      </p:tavLst>
                                    </p:anim>
                                    <p:anim calcmode="lin" valueType="num">
                                      <p:cBhvr>
                                        <p:cTn id="55" dur="500" fill="hold"/>
                                        <p:tgtEl>
                                          <p:spTgt spid="54"/>
                                        </p:tgtEl>
                                        <p:attrNameLst>
                                          <p:attrName>ppt_h</p:attrName>
                                        </p:attrNameLst>
                                      </p:cBhvr>
                                      <p:tavLst>
                                        <p:tav tm="0">
                                          <p:val>
                                            <p:strVal val="#ppt_h"/>
                                          </p:val>
                                        </p:tav>
                                        <p:tav tm="100000">
                                          <p:val>
                                            <p:strVal val="#ppt_h"/>
                                          </p:val>
                                        </p:tav>
                                      </p:tavLst>
                                    </p:anim>
                                  </p:childTnLst>
                                </p:cTn>
                              </p:par>
                            </p:childTnLst>
                          </p:cTn>
                        </p:par>
                        <p:par>
                          <p:cTn id="56" fill="hold">
                            <p:stCondLst>
                              <p:cond delay="5000"/>
                            </p:stCondLst>
                            <p:childTnLst>
                              <p:par>
                                <p:cTn id="57" presetID="23" presetClass="entr" presetSubtype="32" fill="hold" grpId="0" nodeType="afterEffect">
                                  <p:stCondLst>
                                    <p:cond delay="0"/>
                                  </p:stCondLst>
                                  <p:childTnLst>
                                    <p:set>
                                      <p:cBhvr>
                                        <p:cTn id="58" dur="1" fill="hold">
                                          <p:stCondLst>
                                            <p:cond delay="0"/>
                                          </p:stCondLst>
                                        </p:cTn>
                                        <p:tgtEl>
                                          <p:spTgt spid="53"/>
                                        </p:tgtEl>
                                        <p:attrNameLst>
                                          <p:attrName>style.visibility</p:attrName>
                                        </p:attrNameLst>
                                      </p:cBhvr>
                                      <p:to>
                                        <p:strVal val="visible"/>
                                      </p:to>
                                    </p:set>
                                    <p:anim calcmode="lin" valueType="num">
                                      <p:cBhvr>
                                        <p:cTn id="59" dur="500" fill="hold"/>
                                        <p:tgtEl>
                                          <p:spTgt spid="53"/>
                                        </p:tgtEl>
                                        <p:attrNameLst>
                                          <p:attrName>ppt_w</p:attrName>
                                        </p:attrNameLst>
                                      </p:cBhvr>
                                      <p:tavLst>
                                        <p:tav tm="0">
                                          <p:val>
                                            <p:strVal val="4*#ppt_w"/>
                                          </p:val>
                                        </p:tav>
                                        <p:tav tm="100000">
                                          <p:val>
                                            <p:strVal val="#ppt_w"/>
                                          </p:val>
                                        </p:tav>
                                      </p:tavLst>
                                    </p:anim>
                                    <p:anim calcmode="lin" valueType="num">
                                      <p:cBhvr>
                                        <p:cTn id="60" dur="500" fill="hold"/>
                                        <p:tgtEl>
                                          <p:spTgt spid="53"/>
                                        </p:tgtEl>
                                        <p:attrNameLst>
                                          <p:attrName>ppt_h</p:attrName>
                                        </p:attrNameLst>
                                      </p:cBhvr>
                                      <p:tavLst>
                                        <p:tav tm="0">
                                          <p:val>
                                            <p:strVal val="4*#ppt_h"/>
                                          </p:val>
                                        </p:tav>
                                        <p:tav tm="100000">
                                          <p:val>
                                            <p:strVal val="#ppt_h"/>
                                          </p:val>
                                        </p:tav>
                                      </p:tavLst>
                                    </p:anim>
                                  </p:childTnLst>
                                </p:cTn>
                              </p:par>
                            </p:childTnLst>
                          </p:cTn>
                        </p:par>
                        <p:par>
                          <p:cTn id="61" fill="hold">
                            <p:stCondLst>
                              <p:cond delay="5500"/>
                            </p:stCondLst>
                            <p:childTnLst>
                              <p:par>
                                <p:cTn id="62" presetID="17" presetClass="entr" presetSubtype="1" fill="hold" grpId="0" nodeType="afterEffect">
                                  <p:stCondLst>
                                    <p:cond delay="0"/>
                                  </p:stCondLst>
                                  <p:childTnLst>
                                    <p:set>
                                      <p:cBhvr>
                                        <p:cTn id="63" dur="1" fill="hold">
                                          <p:stCondLst>
                                            <p:cond delay="0"/>
                                          </p:stCondLst>
                                        </p:cTn>
                                        <p:tgtEl>
                                          <p:spTgt spid="52"/>
                                        </p:tgtEl>
                                        <p:attrNameLst>
                                          <p:attrName>style.visibility</p:attrName>
                                        </p:attrNameLst>
                                      </p:cBhvr>
                                      <p:to>
                                        <p:strVal val="visible"/>
                                      </p:to>
                                    </p:set>
                                    <p:anim calcmode="lin" valueType="num">
                                      <p:cBhvr>
                                        <p:cTn id="64" dur="500" fill="hold"/>
                                        <p:tgtEl>
                                          <p:spTgt spid="52"/>
                                        </p:tgtEl>
                                        <p:attrNameLst>
                                          <p:attrName>ppt_x</p:attrName>
                                        </p:attrNameLst>
                                      </p:cBhvr>
                                      <p:tavLst>
                                        <p:tav tm="0">
                                          <p:val>
                                            <p:strVal val="#ppt_x"/>
                                          </p:val>
                                        </p:tav>
                                        <p:tav tm="100000">
                                          <p:val>
                                            <p:strVal val="#ppt_x"/>
                                          </p:val>
                                        </p:tav>
                                      </p:tavLst>
                                    </p:anim>
                                    <p:anim calcmode="lin" valueType="num">
                                      <p:cBhvr>
                                        <p:cTn id="65" dur="500" fill="hold"/>
                                        <p:tgtEl>
                                          <p:spTgt spid="52"/>
                                        </p:tgtEl>
                                        <p:attrNameLst>
                                          <p:attrName>ppt_y</p:attrName>
                                        </p:attrNameLst>
                                      </p:cBhvr>
                                      <p:tavLst>
                                        <p:tav tm="0">
                                          <p:val>
                                            <p:strVal val="#ppt_y-#ppt_h/2"/>
                                          </p:val>
                                        </p:tav>
                                        <p:tav tm="100000">
                                          <p:val>
                                            <p:strVal val="#ppt_y"/>
                                          </p:val>
                                        </p:tav>
                                      </p:tavLst>
                                    </p:anim>
                                    <p:anim calcmode="lin" valueType="num">
                                      <p:cBhvr>
                                        <p:cTn id="66" dur="500" fill="hold"/>
                                        <p:tgtEl>
                                          <p:spTgt spid="52"/>
                                        </p:tgtEl>
                                        <p:attrNameLst>
                                          <p:attrName>ppt_w</p:attrName>
                                        </p:attrNameLst>
                                      </p:cBhvr>
                                      <p:tavLst>
                                        <p:tav tm="0">
                                          <p:val>
                                            <p:strVal val="#ppt_w"/>
                                          </p:val>
                                        </p:tav>
                                        <p:tav tm="100000">
                                          <p:val>
                                            <p:strVal val="#ppt_w"/>
                                          </p:val>
                                        </p:tav>
                                      </p:tavLst>
                                    </p:anim>
                                    <p:anim calcmode="lin" valueType="num">
                                      <p:cBhvr>
                                        <p:cTn id="67" dur="500" fill="hold"/>
                                        <p:tgtEl>
                                          <p:spTgt spid="52"/>
                                        </p:tgtEl>
                                        <p:attrNameLst>
                                          <p:attrName>ppt_h</p:attrName>
                                        </p:attrNameLst>
                                      </p:cBhvr>
                                      <p:tavLst>
                                        <p:tav tm="0">
                                          <p:val>
                                            <p:fltVal val="0"/>
                                          </p:val>
                                        </p:tav>
                                        <p:tav tm="100000">
                                          <p:val>
                                            <p:strVal val="#ppt_h"/>
                                          </p:val>
                                        </p:tav>
                                      </p:tavLst>
                                    </p:anim>
                                  </p:childTnLst>
                                </p:cTn>
                              </p:par>
                            </p:childTnLst>
                          </p:cTn>
                        </p:par>
                        <p:par>
                          <p:cTn id="68" fill="hold">
                            <p:stCondLst>
                              <p:cond delay="6000"/>
                            </p:stCondLst>
                            <p:childTnLst>
                              <p:par>
                                <p:cTn id="69" presetID="23" presetClass="entr" presetSubtype="32" fill="hold" grpId="0" nodeType="afterEffect">
                                  <p:stCondLst>
                                    <p:cond delay="0"/>
                                  </p:stCondLst>
                                  <p:childTnLst>
                                    <p:set>
                                      <p:cBhvr>
                                        <p:cTn id="70" dur="1" fill="hold">
                                          <p:stCondLst>
                                            <p:cond delay="0"/>
                                          </p:stCondLst>
                                        </p:cTn>
                                        <p:tgtEl>
                                          <p:spTgt spid="55"/>
                                        </p:tgtEl>
                                        <p:attrNameLst>
                                          <p:attrName>style.visibility</p:attrName>
                                        </p:attrNameLst>
                                      </p:cBhvr>
                                      <p:to>
                                        <p:strVal val="visible"/>
                                      </p:to>
                                    </p:set>
                                    <p:anim calcmode="lin" valueType="num">
                                      <p:cBhvr>
                                        <p:cTn id="71" dur="500" fill="hold"/>
                                        <p:tgtEl>
                                          <p:spTgt spid="55"/>
                                        </p:tgtEl>
                                        <p:attrNameLst>
                                          <p:attrName>ppt_w</p:attrName>
                                        </p:attrNameLst>
                                      </p:cBhvr>
                                      <p:tavLst>
                                        <p:tav tm="0">
                                          <p:val>
                                            <p:strVal val="4*#ppt_w"/>
                                          </p:val>
                                        </p:tav>
                                        <p:tav tm="100000">
                                          <p:val>
                                            <p:strVal val="#ppt_w"/>
                                          </p:val>
                                        </p:tav>
                                      </p:tavLst>
                                    </p:anim>
                                    <p:anim calcmode="lin" valueType="num">
                                      <p:cBhvr>
                                        <p:cTn id="72" dur="500" fill="hold"/>
                                        <p:tgtEl>
                                          <p:spTgt spid="55"/>
                                        </p:tgtEl>
                                        <p:attrNameLst>
                                          <p:attrName>ppt_h</p:attrName>
                                        </p:attrNameLst>
                                      </p:cBhvr>
                                      <p:tavLst>
                                        <p:tav tm="0">
                                          <p:val>
                                            <p:strVal val="4*#ppt_h"/>
                                          </p:val>
                                        </p:tav>
                                        <p:tav tm="100000">
                                          <p:val>
                                            <p:strVal val="#ppt_h"/>
                                          </p:val>
                                        </p:tav>
                                      </p:tavLst>
                                    </p:anim>
                                  </p:childTnLst>
                                </p:cTn>
                              </p:par>
                            </p:childTnLst>
                          </p:cTn>
                        </p:par>
                        <p:par>
                          <p:cTn id="73" fill="hold">
                            <p:stCondLst>
                              <p:cond delay="6500"/>
                            </p:stCondLst>
                            <p:childTnLst>
                              <p:par>
                                <p:cTn id="74" presetID="42" presetClass="entr" presetSubtype="0" fill="hold" grpId="0" nodeType="afterEffect">
                                  <p:stCondLst>
                                    <p:cond delay="0"/>
                                  </p:stCondLst>
                                  <p:childTnLst>
                                    <p:set>
                                      <p:cBhvr>
                                        <p:cTn id="75" dur="1" fill="hold">
                                          <p:stCondLst>
                                            <p:cond delay="0"/>
                                          </p:stCondLst>
                                        </p:cTn>
                                        <p:tgtEl>
                                          <p:spTgt spid="196">
                                            <p:txEl>
                                              <p:pRg st="1" end="1"/>
                                            </p:txEl>
                                          </p:spTgt>
                                        </p:tgtEl>
                                        <p:attrNameLst>
                                          <p:attrName>style.visibility</p:attrName>
                                        </p:attrNameLst>
                                      </p:cBhvr>
                                      <p:to>
                                        <p:strVal val="visible"/>
                                      </p:to>
                                    </p:set>
                                    <p:animEffect transition="in" filter="fade">
                                      <p:cBhvr>
                                        <p:cTn id="76" dur="500"/>
                                        <p:tgtEl>
                                          <p:spTgt spid="196">
                                            <p:txEl>
                                              <p:pRg st="1" end="1"/>
                                            </p:txEl>
                                          </p:spTgt>
                                        </p:tgtEl>
                                      </p:cBhvr>
                                    </p:animEffect>
                                    <p:anim calcmode="lin" valueType="num">
                                      <p:cBhvr>
                                        <p:cTn id="77" dur="500" fill="hold"/>
                                        <p:tgtEl>
                                          <p:spTgt spid="196">
                                            <p:txEl>
                                              <p:pRg st="1" end="1"/>
                                            </p:txEl>
                                          </p:spTgt>
                                        </p:tgtEl>
                                        <p:attrNameLst>
                                          <p:attrName>ppt_x</p:attrName>
                                        </p:attrNameLst>
                                      </p:cBhvr>
                                      <p:tavLst>
                                        <p:tav tm="0">
                                          <p:val>
                                            <p:strVal val="#ppt_x"/>
                                          </p:val>
                                        </p:tav>
                                        <p:tav tm="100000">
                                          <p:val>
                                            <p:strVal val="#ppt_x"/>
                                          </p:val>
                                        </p:tav>
                                      </p:tavLst>
                                    </p:anim>
                                    <p:anim calcmode="lin" valueType="num">
                                      <p:cBhvr>
                                        <p:cTn id="78" dur="500" fill="hold"/>
                                        <p:tgtEl>
                                          <p:spTgt spid="196">
                                            <p:txEl>
                                              <p:pRg st="1" end="1"/>
                                            </p:txEl>
                                          </p:spTgt>
                                        </p:tgtEl>
                                        <p:attrNameLst>
                                          <p:attrName>ppt_y</p:attrName>
                                        </p:attrNameLst>
                                      </p:cBhvr>
                                      <p:tavLst>
                                        <p:tav tm="0">
                                          <p:val>
                                            <p:strVal val="#ppt_y+.1"/>
                                          </p:val>
                                        </p:tav>
                                        <p:tav tm="100000">
                                          <p:val>
                                            <p:strVal val="#ppt_y"/>
                                          </p:val>
                                        </p:tav>
                                      </p:tavLst>
                                    </p:anim>
                                  </p:childTnLst>
                                </p:cTn>
                              </p:par>
                            </p:childTnLst>
                          </p:cTn>
                        </p:par>
                        <p:par>
                          <p:cTn id="79" fill="hold">
                            <p:stCondLst>
                              <p:cond delay="7000"/>
                            </p:stCondLst>
                            <p:childTnLst>
                              <p:par>
                                <p:cTn id="80" presetID="42" presetClass="entr" presetSubtype="0" fill="hold" nodeType="afterEffect">
                                  <p:stCondLst>
                                    <p:cond delay="0"/>
                                  </p:stCondLst>
                                  <p:childTnLst>
                                    <p:set>
                                      <p:cBhvr>
                                        <p:cTn id="81" dur="1" fill="hold">
                                          <p:stCondLst>
                                            <p:cond delay="0"/>
                                          </p:stCondLst>
                                        </p:cTn>
                                        <p:tgtEl>
                                          <p:spTgt spid="196">
                                            <p:txEl>
                                              <p:pRg st="2" end="2"/>
                                            </p:txEl>
                                          </p:spTgt>
                                        </p:tgtEl>
                                        <p:attrNameLst>
                                          <p:attrName>style.visibility</p:attrName>
                                        </p:attrNameLst>
                                      </p:cBhvr>
                                      <p:to>
                                        <p:strVal val="visible"/>
                                      </p:to>
                                    </p:set>
                                    <p:animEffect transition="in" filter="fade">
                                      <p:cBhvr>
                                        <p:cTn id="82" dur="500"/>
                                        <p:tgtEl>
                                          <p:spTgt spid="196">
                                            <p:txEl>
                                              <p:pRg st="2" end="2"/>
                                            </p:txEl>
                                          </p:spTgt>
                                        </p:tgtEl>
                                      </p:cBhvr>
                                    </p:animEffect>
                                    <p:anim calcmode="lin" valueType="num">
                                      <p:cBhvr>
                                        <p:cTn id="83" dur="500" fill="hold"/>
                                        <p:tgtEl>
                                          <p:spTgt spid="196">
                                            <p:txEl>
                                              <p:pRg st="2" end="2"/>
                                            </p:txEl>
                                          </p:spTgt>
                                        </p:tgtEl>
                                        <p:attrNameLst>
                                          <p:attrName>ppt_x</p:attrName>
                                        </p:attrNameLst>
                                      </p:cBhvr>
                                      <p:tavLst>
                                        <p:tav tm="0">
                                          <p:val>
                                            <p:strVal val="#ppt_x"/>
                                          </p:val>
                                        </p:tav>
                                        <p:tav tm="100000">
                                          <p:val>
                                            <p:strVal val="#ppt_x"/>
                                          </p:val>
                                        </p:tav>
                                      </p:tavLst>
                                    </p:anim>
                                    <p:anim calcmode="lin" valueType="num">
                                      <p:cBhvr>
                                        <p:cTn id="84" dur="500" fill="hold"/>
                                        <p:tgtEl>
                                          <p:spTgt spid="19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 grpId="0" uiExpand="1" build="p"/>
      <p:bldP spid="52" grpId="0" animBg="1"/>
      <p:bldP spid="53" grpId="0" autoUpdateAnimBg="0"/>
      <p:bldP spid="54" grpId="0" animBg="1"/>
      <p:bldP spid="55" grpId="0" autoUpdateAnimBg="0"/>
      <p:bldP spid="56" grpId="0" animBg="1"/>
      <p:bldP spid="57" grpId="0" autoUpdateAnimBg="0"/>
      <p:bldP spid="58" grpId="0" autoUpdateAnimBg="0"/>
      <p:bldP spid="78" grpId="0" animBg="1" autoUpdateAnimBg="0"/>
      <p:bldP spid="80" grpId="0" animBg="1"/>
      <p:bldP spid="79" grpId="0" animBg="1" autoUpdateAnimBg="0"/>
      <p:bldP spid="81"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73763" y="795529"/>
            <a:ext cx="8977930" cy="5107720"/>
          </a:xfrm>
          <a:prstGeom prst="roundRect">
            <a:avLst>
              <a:gd name="adj" fmla="val 3590"/>
            </a:avLst>
          </a:prstGeom>
          <a:solidFill>
            <a:schemeClr val="bg1"/>
          </a:solidFill>
          <a:ln>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33639"/>
            <a:ext cx="8904855" cy="680178"/>
          </a:xfrm>
        </p:spPr>
        <p:txBody>
          <a:bodyPr/>
          <a:lstStyle/>
          <a:p>
            <a:r>
              <a:rPr lang="en-US" sz="3600" dirty="0"/>
              <a:t>Comparing Price Searchers </a:t>
            </a:r>
            <a:r>
              <a:rPr lang="en-US" sz="3600" dirty="0" smtClean="0"/>
              <a:t>and </a:t>
            </a:r>
            <a:r>
              <a:rPr lang="en-US" sz="3600" dirty="0"/>
              <a:t>Takers</a:t>
            </a:r>
          </a:p>
        </p:txBody>
      </p:sp>
      <p:sp>
        <p:nvSpPr>
          <p:cNvPr id="196" name="Content Placeholder 2"/>
          <p:cNvSpPr>
            <a:spLocks noGrp="1"/>
          </p:cNvSpPr>
          <p:nvPr>
            <p:ph idx="1"/>
          </p:nvPr>
        </p:nvSpPr>
        <p:spPr>
          <a:xfrm>
            <a:off x="54041" y="1388542"/>
            <a:ext cx="2867024" cy="3880301"/>
          </a:xfrm>
        </p:spPr>
        <p:txBody>
          <a:bodyPr/>
          <a:lstStyle/>
          <a:p>
            <a:pPr marL="169863" indent="-169863">
              <a:lnSpc>
                <a:spcPct val="90000"/>
              </a:lnSpc>
            </a:pPr>
            <a:r>
              <a:rPr lang="en-US" sz="1900" dirty="0">
                <a:solidFill>
                  <a:srgbClr val="32302A"/>
                </a:solidFill>
                <a:ea typeface="ＭＳ Ｐゴシック" pitchFamily="-107" charset="-128"/>
                <a:cs typeface="ＭＳ Ｐゴシック" pitchFamily="-107" charset="-128"/>
              </a:rPr>
              <a:t>Even though the two markets have the same cost structure, the price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in </a:t>
            </a:r>
            <a:r>
              <a:rPr lang="en-US" sz="1900" dirty="0">
                <a:solidFill>
                  <a:srgbClr val="32302A"/>
                </a:solidFill>
                <a:ea typeface="ＭＳ Ｐゴシック" pitchFamily="-107" charset="-128"/>
                <a:cs typeface="ＭＳ Ｐゴシック" pitchFamily="-107" charset="-128"/>
              </a:rPr>
              <a:t>the price-searcher market is higher than </a:t>
            </a:r>
            <a:r>
              <a:rPr lang="en-US" sz="1900" dirty="0" smtClean="0">
                <a:solidFill>
                  <a:srgbClr val="32302A"/>
                </a:solidFill>
                <a:ea typeface="ＭＳ Ｐゴシック" pitchFamily="-107" charset="-128"/>
                <a:cs typeface="ＭＳ Ｐゴシック" pitchFamily="-107" charset="-128"/>
              </a:rPr>
              <a:t/>
            </a:r>
            <a:br>
              <a:rPr lang="en-US" sz="1900" dirty="0" smtClean="0">
                <a:solidFill>
                  <a:srgbClr val="32302A"/>
                </a:solidFill>
                <a:ea typeface="ＭＳ Ｐゴシック" pitchFamily="-107" charset="-128"/>
                <a:cs typeface="ＭＳ Ｐゴシック" pitchFamily="-107" charset="-128"/>
              </a:rPr>
            </a:br>
            <a:r>
              <a:rPr lang="en-US" sz="1900" dirty="0" smtClean="0">
                <a:solidFill>
                  <a:srgbClr val="32302A"/>
                </a:solidFill>
                <a:ea typeface="ＭＳ Ｐゴシック" pitchFamily="-107" charset="-128"/>
                <a:cs typeface="ＭＳ Ｐゴシック" pitchFamily="-107" charset="-128"/>
              </a:rPr>
              <a:t>that </a:t>
            </a:r>
            <a:r>
              <a:rPr lang="en-US" sz="1900" dirty="0">
                <a:solidFill>
                  <a:srgbClr val="32302A"/>
                </a:solidFill>
                <a:ea typeface="ＭＳ Ｐゴシック" pitchFamily="-107" charset="-128"/>
                <a:cs typeface="ＭＳ Ｐゴシック" pitchFamily="-107" charset="-128"/>
              </a:rPr>
              <a:t>in the price-taker market ( </a:t>
            </a:r>
            <a:r>
              <a:rPr lang="en-US" sz="1900" b="1" i="1" dirty="0">
                <a:solidFill>
                  <a:srgbClr val="32302A"/>
                </a:solidFill>
                <a:ea typeface="ＭＳ Ｐゴシック" pitchFamily="-107" charset="-128"/>
                <a:cs typeface="ＭＳ Ｐゴシック" pitchFamily="-107" charset="-128"/>
              </a:rPr>
              <a:t>P</a:t>
            </a:r>
            <a:r>
              <a:rPr lang="en-US" sz="1900" b="1" i="1" baseline="-25000" dirty="0">
                <a:solidFill>
                  <a:srgbClr val="32302A"/>
                </a:solidFill>
                <a:ea typeface="ＭＳ Ｐゴシック" pitchFamily="-107" charset="-128"/>
                <a:cs typeface="ＭＳ Ｐゴシック" pitchFamily="-107" charset="-128"/>
              </a:rPr>
              <a:t>2</a:t>
            </a:r>
            <a:r>
              <a:rPr lang="en-US" sz="1900" dirty="0">
                <a:solidFill>
                  <a:srgbClr val="32302A"/>
                </a:solidFill>
                <a:ea typeface="ＭＳ Ｐゴシック" pitchFamily="-107" charset="-128"/>
                <a:cs typeface="ＭＳ Ｐゴシック" pitchFamily="-107" charset="-128"/>
              </a:rPr>
              <a:t> </a:t>
            </a:r>
            <a:r>
              <a:rPr lang="en-US" sz="1900" b="1" dirty="0">
                <a:solidFill>
                  <a:srgbClr val="32302A"/>
                </a:solidFill>
                <a:ea typeface="ＭＳ Ｐゴシック" pitchFamily="-107" charset="-128"/>
                <a:cs typeface="ＭＳ Ｐゴシック" pitchFamily="-107" charset="-128"/>
              </a:rPr>
              <a:t>&gt;</a:t>
            </a:r>
            <a:r>
              <a:rPr lang="en-US" sz="1900" dirty="0">
                <a:solidFill>
                  <a:srgbClr val="32302A"/>
                </a:solidFill>
                <a:ea typeface="ＭＳ Ｐゴシック" pitchFamily="-107" charset="-128"/>
                <a:cs typeface="ＭＳ Ｐゴシック" pitchFamily="-107" charset="-128"/>
              </a:rPr>
              <a:t> </a:t>
            </a:r>
            <a:r>
              <a:rPr lang="en-US" sz="1900" b="1" i="1" dirty="0">
                <a:solidFill>
                  <a:srgbClr val="32302A"/>
                </a:solidFill>
                <a:ea typeface="ＭＳ Ｐゴシック" pitchFamily="-107" charset="-128"/>
                <a:cs typeface="ＭＳ Ｐゴシック" pitchFamily="-107" charset="-128"/>
              </a:rPr>
              <a:t>P</a:t>
            </a:r>
            <a:r>
              <a:rPr lang="en-US" sz="1900" b="1" i="1" baseline="-25000" dirty="0">
                <a:solidFill>
                  <a:srgbClr val="32302A"/>
                </a:solidFill>
                <a:ea typeface="ＭＳ Ｐゴシック" pitchFamily="-107" charset="-128"/>
                <a:cs typeface="ＭＳ Ｐゴシック" pitchFamily="-107" charset="-128"/>
              </a:rPr>
              <a:t>1</a:t>
            </a:r>
            <a:r>
              <a:rPr lang="en-US" sz="1900" dirty="0">
                <a:solidFill>
                  <a:srgbClr val="32302A"/>
                </a:solidFill>
                <a:ea typeface="ＭＳ Ｐゴシック" pitchFamily="-107" charset="-128"/>
                <a:cs typeface="ＭＳ Ｐゴシック" pitchFamily="-107" charset="-128"/>
              </a:rPr>
              <a:t> ).</a:t>
            </a:r>
          </a:p>
          <a:p>
            <a:pPr marL="169863" indent="-169863">
              <a:lnSpc>
                <a:spcPct val="90000"/>
              </a:lnSpc>
            </a:pPr>
            <a:r>
              <a:rPr lang="en-US" sz="1900" dirty="0">
                <a:solidFill>
                  <a:srgbClr val="32302A"/>
                </a:solidFill>
                <a:ea typeface="ＭＳ Ｐゴシック" pitchFamily="-107" charset="-128"/>
                <a:cs typeface="ＭＳ Ｐゴシック" pitchFamily="-107" charset="-128"/>
              </a:rPr>
              <a:t>Some consider this price discrepancy a sign of inefficiency; others perceive it as the price paid for </a:t>
            </a:r>
            <a:r>
              <a:rPr lang="en-US" sz="1900" b="1" i="1" dirty="0" smtClean="0">
                <a:solidFill>
                  <a:srgbClr val="32302A"/>
                </a:solidFill>
                <a:ea typeface="ＭＳ Ｐゴシック" pitchFamily="-107" charset="-128"/>
                <a:cs typeface="ＭＳ Ｐゴシック" pitchFamily="-107" charset="-128"/>
              </a:rPr>
              <a:t>product variety</a:t>
            </a:r>
            <a:r>
              <a:rPr lang="en-US" sz="1900" dirty="0" smtClean="0">
                <a:solidFill>
                  <a:srgbClr val="32302A"/>
                </a:solidFill>
                <a:ea typeface="ＭＳ Ｐゴシック" pitchFamily="-107" charset="-128"/>
                <a:cs typeface="ＭＳ Ｐゴシック" pitchFamily="-107" charset="-128"/>
              </a:rPr>
              <a:t> &amp; </a:t>
            </a:r>
            <a:r>
              <a:rPr lang="en-US" sz="1900" b="1" i="1" dirty="0" smtClean="0">
                <a:solidFill>
                  <a:srgbClr val="32302A"/>
                </a:solidFill>
                <a:ea typeface="ＭＳ Ｐゴシック" pitchFamily="-107" charset="-128"/>
                <a:cs typeface="ＭＳ Ｐゴシック" pitchFamily="-107" charset="-128"/>
              </a:rPr>
              <a:t>dynamic improvement</a:t>
            </a:r>
            <a:r>
              <a:rPr lang="en-US" sz="1900" dirty="0" smtClean="0">
                <a:solidFill>
                  <a:srgbClr val="32302A"/>
                </a:solidFill>
                <a:ea typeface="ＭＳ Ｐゴシック" pitchFamily="-107" charset="-128"/>
                <a:cs typeface="ＭＳ Ｐゴシック" pitchFamily="-107" charset="-128"/>
              </a:rPr>
              <a:t> </a:t>
            </a:r>
            <a:r>
              <a:rPr lang="en-US" sz="1900" dirty="0">
                <a:solidFill>
                  <a:srgbClr val="32302A"/>
                </a:solidFill>
                <a:ea typeface="ＭＳ Ｐゴシック" pitchFamily="-107" charset="-128"/>
                <a:cs typeface="ＭＳ Ｐゴシック" pitchFamily="-107" charset="-128"/>
              </a:rPr>
              <a:t>in products </a:t>
            </a:r>
            <a:r>
              <a:rPr lang="en-US" sz="1900" b="1" i="1" dirty="0">
                <a:solidFill>
                  <a:srgbClr val="32302A"/>
                </a:solidFill>
                <a:ea typeface="ＭＳ Ｐゴシック" pitchFamily="-107" charset="-128"/>
                <a:cs typeface="ＭＳ Ｐゴシック" pitchFamily="-107" charset="-128"/>
              </a:rPr>
              <a:t>over time</a:t>
            </a:r>
            <a:r>
              <a:rPr lang="en-US" sz="1900" dirty="0">
                <a:solidFill>
                  <a:srgbClr val="32302A"/>
                </a:solidFill>
                <a:ea typeface="ＭＳ Ｐゴシック" pitchFamily="-107" charset="-128"/>
                <a:cs typeface="ＭＳ Ｐゴシック" pitchFamily="-107" charset="-128"/>
              </a:rPr>
              <a:t>.</a:t>
            </a:r>
          </a:p>
        </p:txBody>
      </p:sp>
      <p:cxnSp>
        <p:nvCxnSpPr>
          <p:cNvPr id="309" name="Straight Connector 308"/>
          <p:cNvCxnSpPr/>
          <p:nvPr/>
        </p:nvCxnSpPr>
        <p:spPr>
          <a:xfrm>
            <a:off x="2866201" y="999129"/>
            <a:ext cx="25221" cy="4679165"/>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grpSp>
        <p:nvGrpSpPr>
          <p:cNvPr id="91" name="Group 121"/>
          <p:cNvGrpSpPr>
            <a:grpSpLocks noChangeAspect="1"/>
          </p:cNvGrpSpPr>
          <p:nvPr/>
        </p:nvGrpSpPr>
        <p:grpSpPr bwMode="auto">
          <a:xfrm>
            <a:off x="3268282" y="2031048"/>
            <a:ext cx="1834070" cy="2538412"/>
            <a:chOff x="480" y="2016"/>
            <a:chExt cx="2016" cy="1776"/>
          </a:xfrm>
        </p:grpSpPr>
        <p:sp>
          <p:nvSpPr>
            <p:cNvPr id="92" name="Line 122"/>
            <p:cNvSpPr>
              <a:spLocks noChangeAspect="1" noChangeShapeType="1"/>
            </p:cNvSpPr>
            <p:nvPr/>
          </p:nvSpPr>
          <p:spPr bwMode="auto">
            <a:xfrm>
              <a:off x="480" y="2016"/>
              <a:ext cx="0" cy="1776"/>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93" name="Line 123"/>
            <p:cNvSpPr>
              <a:spLocks noChangeAspect="1" noChangeShapeType="1"/>
            </p:cNvSpPr>
            <p:nvPr/>
          </p:nvSpPr>
          <p:spPr bwMode="auto">
            <a:xfrm>
              <a:off x="480" y="3792"/>
              <a:ext cx="2016" cy="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sp>
        <p:nvSpPr>
          <p:cNvPr id="94" name="Text Box 124"/>
          <p:cNvSpPr txBox="1">
            <a:spLocks noChangeAspect="1" noChangeArrowheads="1"/>
          </p:cNvSpPr>
          <p:nvPr/>
        </p:nvSpPr>
        <p:spPr bwMode="auto">
          <a:xfrm>
            <a:off x="4856607" y="4248912"/>
            <a:ext cx="904415" cy="535531"/>
          </a:xfrm>
          <a:prstGeom prst="rect">
            <a:avLst/>
          </a:prstGeom>
          <a:noFill/>
          <a:ln w="9525">
            <a:noFill/>
            <a:miter lim="800000"/>
            <a:headEnd/>
            <a:tailEnd/>
          </a:ln>
        </p:spPr>
        <p:txBody>
          <a:bodyPr wrap="none">
            <a:prstTxWarp prst="textNoShape">
              <a:avLst/>
            </a:prstTxWarp>
            <a:spAutoFit/>
          </a:bodyPr>
          <a:lstStyle/>
          <a:p>
            <a:pPr>
              <a:lnSpc>
                <a:spcPct val="90000"/>
              </a:lnSpc>
            </a:pPr>
            <a:r>
              <a:rPr lang="en-US" sz="1600" dirty="0" smtClean="0">
                <a:latin typeface="Times New Roman" pitchFamily="18" charset="0"/>
                <a:cs typeface="Times New Roman" pitchFamily="18" charset="0"/>
              </a:rPr>
              <a:t>Quantity</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Time</a:t>
            </a:r>
          </a:p>
        </p:txBody>
      </p:sp>
      <p:sp>
        <p:nvSpPr>
          <p:cNvPr id="95" name="Text Box 125"/>
          <p:cNvSpPr txBox="1">
            <a:spLocks noChangeAspect="1" noChangeArrowheads="1"/>
          </p:cNvSpPr>
          <p:nvPr/>
        </p:nvSpPr>
        <p:spPr bwMode="auto">
          <a:xfrm>
            <a:off x="2885694" y="1745298"/>
            <a:ext cx="607859" cy="313932"/>
          </a:xfrm>
          <a:prstGeom prst="rect">
            <a:avLst/>
          </a:prstGeom>
          <a:noFill/>
          <a:ln w="9525">
            <a:noFill/>
            <a:miter lim="800000"/>
            <a:headEnd/>
            <a:tailEnd/>
          </a:ln>
        </p:spPr>
        <p:txBody>
          <a:bodyPr wrap="none">
            <a:prstTxWarp prst="textNoShape">
              <a:avLst/>
            </a:prstTxWarp>
            <a:spAutoFit/>
          </a:bodyPr>
          <a:lstStyle/>
          <a:p>
            <a:pPr>
              <a:lnSpc>
                <a:spcPct val="90000"/>
              </a:lnSpc>
            </a:pPr>
            <a:r>
              <a:rPr kumimoji="0" lang="en-US" sz="1600" b="0" dirty="0">
                <a:latin typeface="Times New Roman" pitchFamily="18" charset="0"/>
                <a:cs typeface="Times New Roman" pitchFamily="18" charset="0"/>
              </a:rPr>
              <a:t>Price</a:t>
            </a:r>
          </a:p>
        </p:txBody>
      </p:sp>
      <p:sp>
        <p:nvSpPr>
          <p:cNvPr id="96" name="Text Box 78"/>
          <p:cNvSpPr txBox="1">
            <a:spLocks noChangeArrowheads="1"/>
          </p:cNvSpPr>
          <p:nvPr/>
        </p:nvSpPr>
        <p:spPr bwMode="auto">
          <a:xfrm>
            <a:off x="3909547" y="4992268"/>
            <a:ext cx="1133644" cy="584775"/>
          </a:xfrm>
          <a:prstGeom prst="rect">
            <a:avLst/>
          </a:prstGeom>
          <a:noFill/>
          <a:ln w="19050" cap="rnd">
            <a:noFill/>
            <a:prstDash val="sysDot"/>
            <a:miter lim="800000"/>
            <a:headEnd/>
            <a:tailEnd type="none" w="lg" len="lg"/>
          </a:ln>
        </p:spPr>
        <p:txBody>
          <a:bodyPr wrap="none">
            <a:prstTxWarp prst="textNoShape">
              <a:avLst/>
            </a:prstTxWarp>
            <a:spAutoFit/>
          </a:bodyPr>
          <a:lstStyle/>
          <a:p>
            <a:pPr algn="ctr"/>
            <a:r>
              <a:rPr kumimoji="0" lang="en-US" sz="1600" i="1" dirty="0" smtClean="0">
                <a:latin typeface="Times New Roman" pitchFamily="18" charset="0"/>
                <a:cs typeface="Times New Roman" pitchFamily="18" charset="0"/>
              </a:rPr>
              <a:t>Price-taker</a:t>
            </a:r>
            <a:br>
              <a:rPr kumimoji="0" lang="en-US" sz="1600" i="1" dirty="0" smtClean="0">
                <a:latin typeface="Times New Roman" pitchFamily="18" charset="0"/>
                <a:cs typeface="Times New Roman" pitchFamily="18" charset="0"/>
              </a:rPr>
            </a:br>
            <a:r>
              <a:rPr kumimoji="0" lang="en-US" sz="1600" i="1" dirty="0" smtClean="0">
                <a:latin typeface="Times New Roman" pitchFamily="18" charset="0"/>
                <a:cs typeface="Times New Roman" pitchFamily="18" charset="0"/>
              </a:rPr>
              <a:t>Firm</a:t>
            </a:r>
            <a:endParaRPr kumimoji="0" lang="en-US" sz="1600" i="1" dirty="0">
              <a:latin typeface="Times New Roman" pitchFamily="18" charset="0"/>
              <a:cs typeface="Times New Roman" pitchFamily="18" charset="0"/>
            </a:endParaRPr>
          </a:p>
        </p:txBody>
      </p:sp>
      <p:grpSp>
        <p:nvGrpSpPr>
          <p:cNvPr id="107" name="Group 116"/>
          <p:cNvGrpSpPr>
            <a:grpSpLocks noChangeAspect="1"/>
          </p:cNvGrpSpPr>
          <p:nvPr/>
        </p:nvGrpSpPr>
        <p:grpSpPr bwMode="auto">
          <a:xfrm>
            <a:off x="6245204" y="2037398"/>
            <a:ext cx="1966956" cy="2538412"/>
            <a:chOff x="739" y="2016"/>
            <a:chExt cx="1757" cy="1776"/>
          </a:xfrm>
        </p:grpSpPr>
        <p:sp>
          <p:nvSpPr>
            <p:cNvPr id="108" name="Line 117"/>
            <p:cNvSpPr>
              <a:spLocks noChangeAspect="1" noChangeShapeType="1"/>
            </p:cNvSpPr>
            <p:nvPr/>
          </p:nvSpPr>
          <p:spPr bwMode="auto">
            <a:xfrm>
              <a:off x="741" y="2016"/>
              <a:ext cx="0" cy="1776"/>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09" name="Line 118"/>
            <p:cNvSpPr>
              <a:spLocks noChangeAspect="1" noChangeShapeType="1"/>
            </p:cNvSpPr>
            <p:nvPr/>
          </p:nvSpPr>
          <p:spPr bwMode="auto">
            <a:xfrm>
              <a:off x="739" y="3792"/>
              <a:ext cx="1757" cy="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sp>
        <p:nvSpPr>
          <p:cNvPr id="111" name="Text Box 120"/>
          <p:cNvSpPr txBox="1">
            <a:spLocks noChangeAspect="1" noChangeArrowheads="1"/>
          </p:cNvSpPr>
          <p:nvPr/>
        </p:nvSpPr>
        <p:spPr bwMode="auto">
          <a:xfrm>
            <a:off x="5858764" y="1777492"/>
            <a:ext cx="607859" cy="313932"/>
          </a:xfrm>
          <a:prstGeom prst="rect">
            <a:avLst/>
          </a:prstGeom>
          <a:noFill/>
          <a:ln w="9525">
            <a:noFill/>
            <a:miter lim="800000"/>
            <a:headEnd/>
            <a:tailEnd/>
          </a:ln>
        </p:spPr>
        <p:txBody>
          <a:bodyPr wrap="none">
            <a:prstTxWarp prst="textNoShape">
              <a:avLst/>
            </a:prstTxWarp>
            <a:spAutoFit/>
          </a:bodyPr>
          <a:lstStyle/>
          <a:p>
            <a:pPr>
              <a:lnSpc>
                <a:spcPct val="90000"/>
              </a:lnSpc>
            </a:pPr>
            <a:r>
              <a:rPr kumimoji="0" lang="en-US" sz="1600" b="0">
                <a:latin typeface="Times New Roman" pitchFamily="18" charset="0"/>
                <a:cs typeface="Times New Roman" pitchFamily="18" charset="0"/>
              </a:rPr>
              <a:t>Price</a:t>
            </a:r>
          </a:p>
        </p:txBody>
      </p:sp>
      <p:sp>
        <p:nvSpPr>
          <p:cNvPr id="37" name="Text Box 124"/>
          <p:cNvSpPr txBox="1">
            <a:spLocks noChangeAspect="1" noChangeArrowheads="1"/>
          </p:cNvSpPr>
          <p:nvPr/>
        </p:nvSpPr>
        <p:spPr bwMode="auto">
          <a:xfrm>
            <a:off x="7962519" y="4255008"/>
            <a:ext cx="904415" cy="535531"/>
          </a:xfrm>
          <a:prstGeom prst="rect">
            <a:avLst/>
          </a:prstGeom>
          <a:noFill/>
          <a:ln w="9525">
            <a:noFill/>
            <a:miter lim="800000"/>
            <a:headEnd/>
            <a:tailEnd/>
          </a:ln>
        </p:spPr>
        <p:txBody>
          <a:bodyPr wrap="none">
            <a:prstTxWarp prst="textNoShape">
              <a:avLst/>
            </a:prstTxWarp>
            <a:spAutoFit/>
          </a:bodyPr>
          <a:lstStyle/>
          <a:p>
            <a:pPr>
              <a:lnSpc>
                <a:spcPct val="90000"/>
              </a:lnSpc>
            </a:pPr>
            <a:r>
              <a:rPr lang="en-US" sz="1600" dirty="0" smtClean="0">
                <a:latin typeface="Times New Roman" pitchFamily="18" charset="0"/>
                <a:cs typeface="Times New Roman" pitchFamily="18" charset="0"/>
              </a:rPr>
              <a:t>Quantity</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Time</a:t>
            </a:r>
          </a:p>
        </p:txBody>
      </p:sp>
      <p:sp>
        <p:nvSpPr>
          <p:cNvPr id="39" name="Line 11"/>
          <p:cNvSpPr>
            <a:spLocks noChangeAspect="1" noChangeShapeType="1"/>
          </p:cNvSpPr>
          <p:nvPr/>
        </p:nvSpPr>
        <p:spPr bwMode="auto">
          <a:xfrm flipH="1" flipV="1">
            <a:off x="6274308" y="2148213"/>
            <a:ext cx="1279525" cy="2430463"/>
          </a:xfrm>
          <a:prstGeom prst="line">
            <a:avLst/>
          </a:prstGeom>
          <a:noFill/>
          <a:ln w="57150">
            <a:solidFill>
              <a:srgbClr val="D107AB"/>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0" name="Line 12"/>
          <p:cNvSpPr>
            <a:spLocks noChangeAspect="1" noChangeShapeType="1"/>
          </p:cNvSpPr>
          <p:nvPr/>
        </p:nvSpPr>
        <p:spPr bwMode="auto">
          <a:xfrm flipH="1" flipV="1">
            <a:off x="6274307" y="2141862"/>
            <a:ext cx="1855627" cy="2081213"/>
          </a:xfrm>
          <a:prstGeom prst="line">
            <a:avLst/>
          </a:prstGeom>
          <a:noFill/>
          <a:ln w="57150">
            <a:solidFill>
              <a:srgbClr val="C80000"/>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2" name="Freeform 14"/>
          <p:cNvSpPr>
            <a:spLocks noChangeAspect="1"/>
          </p:cNvSpPr>
          <p:nvPr/>
        </p:nvSpPr>
        <p:spPr bwMode="auto">
          <a:xfrm>
            <a:off x="3461449" y="2031048"/>
            <a:ext cx="1783540" cy="2192028"/>
          </a:xfrm>
          <a:custGeom>
            <a:avLst/>
            <a:gdLst/>
            <a:ahLst/>
            <a:cxnLst>
              <a:cxn ang="0">
                <a:pos x="0" y="2352"/>
              </a:cxn>
              <a:cxn ang="0">
                <a:pos x="672" y="1872"/>
              </a:cxn>
              <a:cxn ang="0">
                <a:pos x="1392" y="960"/>
              </a:cxn>
              <a:cxn ang="0">
                <a:pos x="1632" y="0"/>
              </a:cxn>
            </a:cxnLst>
            <a:rect l="0" t="0" r="r" b="b"/>
            <a:pathLst>
              <a:path w="1632" h="2352">
                <a:moveTo>
                  <a:pt x="0" y="2352"/>
                </a:moveTo>
                <a:cubicBezTo>
                  <a:pt x="220" y="2228"/>
                  <a:pt x="440" y="2104"/>
                  <a:pt x="672" y="1872"/>
                </a:cubicBezTo>
                <a:cubicBezTo>
                  <a:pt x="904" y="1640"/>
                  <a:pt x="1232" y="1272"/>
                  <a:pt x="1392" y="960"/>
                </a:cubicBezTo>
                <a:cubicBezTo>
                  <a:pt x="1552" y="648"/>
                  <a:pt x="1592" y="324"/>
                  <a:pt x="1632" y="0"/>
                </a:cubicBezTo>
              </a:path>
            </a:pathLst>
          </a:custGeom>
          <a:noFill/>
          <a:ln w="57150" cap="flat" cmpd="sng">
            <a:solidFill>
              <a:srgbClr val="2D5AB3"/>
            </a:solidFill>
            <a:prstDash val="solid"/>
            <a:round/>
            <a:headEnd type="none" w="med" len="me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3" name="Text Box 15"/>
          <p:cNvSpPr txBox="1">
            <a:spLocks noChangeAspect="1" noChangeArrowheads="1"/>
          </p:cNvSpPr>
          <p:nvPr/>
        </p:nvSpPr>
        <p:spPr bwMode="auto">
          <a:xfrm>
            <a:off x="5549519" y="3373636"/>
            <a:ext cx="411163" cy="25122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1600" b="1" i="1">
                <a:solidFill>
                  <a:srgbClr val="C80000"/>
                </a:solidFill>
                <a:latin typeface="Times New Roman" pitchFamily="18" charset="0"/>
                <a:cs typeface="Times New Roman" pitchFamily="18" charset="0"/>
              </a:rPr>
              <a:t>d</a:t>
            </a:r>
          </a:p>
        </p:txBody>
      </p:sp>
      <p:sp>
        <p:nvSpPr>
          <p:cNvPr id="44" name="Freeform 20"/>
          <p:cNvSpPr>
            <a:spLocks noChangeAspect="1"/>
          </p:cNvSpPr>
          <p:nvPr/>
        </p:nvSpPr>
        <p:spPr bwMode="auto">
          <a:xfrm>
            <a:off x="3449701" y="2098239"/>
            <a:ext cx="2071688" cy="1331912"/>
          </a:xfrm>
          <a:custGeom>
            <a:avLst/>
            <a:gdLst/>
            <a:ahLst/>
            <a:cxnLst>
              <a:cxn ang="0">
                <a:pos x="0" y="0"/>
              </a:cxn>
              <a:cxn ang="0">
                <a:pos x="288" y="480"/>
              </a:cxn>
              <a:cxn ang="0">
                <a:pos x="672" y="864"/>
              </a:cxn>
              <a:cxn ang="0">
                <a:pos x="1248" y="1008"/>
              </a:cxn>
              <a:cxn ang="0">
                <a:pos x="1776" y="864"/>
              </a:cxn>
              <a:cxn ang="0">
                <a:pos x="2352" y="480"/>
              </a:cxn>
            </a:cxnLst>
            <a:rect l="0" t="0" r="r" b="b"/>
            <a:pathLst>
              <a:path w="2352" h="1008">
                <a:moveTo>
                  <a:pt x="0" y="0"/>
                </a:moveTo>
                <a:cubicBezTo>
                  <a:pt x="88" y="168"/>
                  <a:pt x="176" y="336"/>
                  <a:pt x="288" y="480"/>
                </a:cubicBezTo>
                <a:cubicBezTo>
                  <a:pt x="400" y="624"/>
                  <a:pt x="512" y="776"/>
                  <a:pt x="672" y="864"/>
                </a:cubicBezTo>
                <a:cubicBezTo>
                  <a:pt x="832" y="952"/>
                  <a:pt x="1064" y="1008"/>
                  <a:pt x="1248" y="1008"/>
                </a:cubicBezTo>
                <a:cubicBezTo>
                  <a:pt x="1432" y="1008"/>
                  <a:pt x="1592" y="952"/>
                  <a:pt x="1776" y="864"/>
                </a:cubicBezTo>
                <a:cubicBezTo>
                  <a:pt x="1960" y="776"/>
                  <a:pt x="2156" y="628"/>
                  <a:pt x="2352" y="480"/>
                </a:cubicBezTo>
              </a:path>
            </a:pathLst>
          </a:custGeom>
          <a:noFill/>
          <a:ln w="57150" cap="flat" cmpd="sng">
            <a:solidFill>
              <a:schemeClr val="tx1"/>
            </a:solidFill>
            <a:prstDash val="solid"/>
            <a:round/>
            <a:headEnd type="none" w="med" len="me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5" name="Text Box 21"/>
          <p:cNvSpPr txBox="1">
            <a:spLocks noChangeAspect="1" noChangeArrowheads="1"/>
          </p:cNvSpPr>
          <p:nvPr/>
        </p:nvSpPr>
        <p:spPr bwMode="auto">
          <a:xfrm>
            <a:off x="5021009" y="1812489"/>
            <a:ext cx="604837" cy="25122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1600" b="1" i="1">
                <a:solidFill>
                  <a:srgbClr val="2D5AB3"/>
                </a:solidFill>
                <a:latin typeface="Times New Roman" pitchFamily="18" charset="0"/>
                <a:cs typeface="Times New Roman" pitchFamily="18" charset="0"/>
              </a:rPr>
              <a:t>MC</a:t>
            </a:r>
            <a:endParaRPr kumimoji="0" lang="en-US" sz="1200" b="1" i="1">
              <a:solidFill>
                <a:srgbClr val="2D5AB3"/>
              </a:solidFill>
              <a:latin typeface="Times New Roman" pitchFamily="18" charset="0"/>
              <a:cs typeface="Times New Roman" pitchFamily="18" charset="0"/>
            </a:endParaRPr>
          </a:p>
        </p:txBody>
      </p:sp>
      <p:sp>
        <p:nvSpPr>
          <p:cNvPr id="46" name="Text Box 22"/>
          <p:cNvSpPr txBox="1">
            <a:spLocks noChangeAspect="1" noChangeArrowheads="1"/>
          </p:cNvSpPr>
          <p:nvPr/>
        </p:nvSpPr>
        <p:spPr bwMode="auto">
          <a:xfrm>
            <a:off x="5219319" y="2514989"/>
            <a:ext cx="790575" cy="25122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1600" b="1" i="1" dirty="0">
                <a:solidFill>
                  <a:schemeClr val="tx1"/>
                </a:solidFill>
                <a:latin typeface="Times New Roman" pitchFamily="18" charset="0"/>
                <a:cs typeface="Times New Roman" pitchFamily="18" charset="0"/>
              </a:rPr>
              <a:t>ATC</a:t>
            </a:r>
          </a:p>
        </p:txBody>
      </p:sp>
      <p:sp>
        <p:nvSpPr>
          <p:cNvPr id="47" name="Text Box 23"/>
          <p:cNvSpPr txBox="1">
            <a:spLocks noChangeAspect="1" noChangeArrowheads="1"/>
          </p:cNvSpPr>
          <p:nvPr/>
        </p:nvSpPr>
        <p:spPr bwMode="auto">
          <a:xfrm>
            <a:off x="8009890" y="4134049"/>
            <a:ext cx="411163" cy="25122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1600" b="1" i="1">
                <a:solidFill>
                  <a:srgbClr val="C80000"/>
                </a:solidFill>
                <a:latin typeface="Times New Roman" pitchFamily="18" charset="0"/>
                <a:cs typeface="Times New Roman" pitchFamily="18" charset="0"/>
              </a:rPr>
              <a:t>d</a:t>
            </a:r>
          </a:p>
        </p:txBody>
      </p:sp>
      <p:sp>
        <p:nvSpPr>
          <p:cNvPr id="48" name="Text Box 24"/>
          <p:cNvSpPr txBox="1">
            <a:spLocks noChangeAspect="1" noChangeArrowheads="1"/>
          </p:cNvSpPr>
          <p:nvPr/>
        </p:nvSpPr>
        <p:spPr bwMode="auto">
          <a:xfrm>
            <a:off x="7445883" y="4356489"/>
            <a:ext cx="608013" cy="25122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1600" b="1" i="1">
                <a:solidFill>
                  <a:srgbClr val="D107AB"/>
                </a:solidFill>
                <a:latin typeface="Times New Roman" pitchFamily="18" charset="0"/>
                <a:cs typeface="Times New Roman" pitchFamily="18" charset="0"/>
              </a:rPr>
              <a:t>MR</a:t>
            </a:r>
          </a:p>
        </p:txBody>
      </p:sp>
      <p:sp>
        <p:nvSpPr>
          <p:cNvPr id="50" name="Line 26"/>
          <p:cNvSpPr>
            <a:spLocks noChangeShapeType="1"/>
          </p:cNvSpPr>
          <p:nvPr/>
        </p:nvSpPr>
        <p:spPr bwMode="auto">
          <a:xfrm>
            <a:off x="3268282" y="3456313"/>
            <a:ext cx="2375185" cy="0"/>
          </a:xfrm>
          <a:prstGeom prst="line">
            <a:avLst/>
          </a:prstGeom>
          <a:noFill/>
          <a:ln w="57150">
            <a:solidFill>
              <a:srgbClr val="C80000"/>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2" name="Line 33"/>
          <p:cNvSpPr>
            <a:spLocks noChangeAspect="1" noChangeShapeType="1"/>
          </p:cNvSpPr>
          <p:nvPr/>
        </p:nvSpPr>
        <p:spPr bwMode="auto">
          <a:xfrm>
            <a:off x="7210933" y="3956026"/>
            <a:ext cx="0" cy="566748"/>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3" name="Text Box 34"/>
          <p:cNvSpPr txBox="1">
            <a:spLocks noChangeAspect="1" noChangeArrowheads="1"/>
          </p:cNvSpPr>
          <p:nvPr/>
        </p:nvSpPr>
        <p:spPr bwMode="auto">
          <a:xfrm>
            <a:off x="5734558" y="2949901"/>
            <a:ext cx="525463"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1" i="1" dirty="0">
                <a:latin typeface="Times New Roman" pitchFamily="18" charset="0"/>
                <a:cs typeface="Times New Roman" pitchFamily="18" charset="0"/>
              </a:rPr>
              <a:t>P</a:t>
            </a:r>
            <a:r>
              <a:rPr kumimoji="0" lang="en-US" sz="1600" b="1" i="1" baseline="-25000" dirty="0">
                <a:latin typeface="Times New Roman" pitchFamily="18" charset="0"/>
                <a:cs typeface="Times New Roman" pitchFamily="18" charset="0"/>
              </a:rPr>
              <a:t>2</a:t>
            </a:r>
            <a:endParaRPr kumimoji="0" lang="en-US" sz="1600" b="1" dirty="0">
              <a:latin typeface="Times New Roman" pitchFamily="18" charset="0"/>
              <a:cs typeface="Times New Roman" pitchFamily="18" charset="0"/>
            </a:endParaRPr>
          </a:p>
        </p:txBody>
      </p:sp>
      <p:sp>
        <p:nvSpPr>
          <p:cNvPr id="54" name="Line 35"/>
          <p:cNvSpPr>
            <a:spLocks noChangeAspect="1" noChangeShapeType="1"/>
          </p:cNvSpPr>
          <p:nvPr/>
        </p:nvSpPr>
        <p:spPr bwMode="auto">
          <a:xfrm flipH="1">
            <a:off x="6280658" y="3149926"/>
            <a:ext cx="868363" cy="0"/>
          </a:xfrm>
          <a:prstGeom prst="line">
            <a:avLst/>
          </a:prstGeom>
          <a:noFill/>
          <a:ln w="31750" cap="rnd">
            <a:solidFill>
              <a:schemeClr val="tx1"/>
            </a:solidFill>
            <a:prstDash val="sysDot"/>
            <a:round/>
            <a:headEnd type="none" w="lg" len="lg"/>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5" name="Text Box 36"/>
          <p:cNvSpPr txBox="1">
            <a:spLocks noChangeAspect="1" noChangeArrowheads="1"/>
          </p:cNvSpPr>
          <p:nvPr/>
        </p:nvSpPr>
        <p:spPr bwMode="auto">
          <a:xfrm>
            <a:off x="7023608" y="4541782"/>
            <a:ext cx="444500"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1" i="1" dirty="0">
                <a:latin typeface="Times New Roman" pitchFamily="18" charset="0"/>
                <a:cs typeface="Times New Roman" pitchFamily="18" charset="0"/>
              </a:rPr>
              <a:t>q</a:t>
            </a:r>
            <a:r>
              <a:rPr kumimoji="0" lang="en-US" sz="1600" b="1" baseline="-25000" dirty="0">
                <a:latin typeface="Times New Roman" pitchFamily="18" charset="0"/>
                <a:cs typeface="Times New Roman" pitchFamily="18" charset="0"/>
              </a:rPr>
              <a:t>2</a:t>
            </a:r>
            <a:endParaRPr kumimoji="0" lang="en-US" sz="1600" b="1" dirty="0">
              <a:latin typeface="Times New Roman" pitchFamily="18" charset="0"/>
              <a:cs typeface="Times New Roman" pitchFamily="18" charset="0"/>
            </a:endParaRPr>
          </a:p>
        </p:txBody>
      </p:sp>
      <p:sp>
        <p:nvSpPr>
          <p:cNvPr id="56" name="Line 37"/>
          <p:cNvSpPr>
            <a:spLocks noChangeAspect="1" noChangeShapeType="1"/>
          </p:cNvSpPr>
          <p:nvPr/>
        </p:nvSpPr>
        <p:spPr bwMode="auto">
          <a:xfrm>
            <a:off x="4567936" y="3529339"/>
            <a:ext cx="0" cy="1040122"/>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7" name="Text Box 38"/>
          <p:cNvSpPr txBox="1">
            <a:spLocks noChangeAspect="1" noChangeArrowheads="1"/>
          </p:cNvSpPr>
          <p:nvPr/>
        </p:nvSpPr>
        <p:spPr bwMode="auto">
          <a:xfrm>
            <a:off x="2747455" y="3273751"/>
            <a:ext cx="52546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1" i="1">
                <a:latin typeface="Times New Roman" pitchFamily="18" charset="0"/>
                <a:cs typeface="Times New Roman" pitchFamily="18" charset="0"/>
              </a:rPr>
              <a:t>P</a:t>
            </a:r>
            <a:r>
              <a:rPr kumimoji="0" lang="en-US" sz="1600" b="1" i="1" baseline="-25000">
                <a:latin typeface="Times New Roman" pitchFamily="18" charset="0"/>
                <a:cs typeface="Times New Roman" pitchFamily="18" charset="0"/>
              </a:rPr>
              <a:t>1</a:t>
            </a:r>
            <a:endParaRPr kumimoji="0" lang="en-US" sz="1600" b="1">
              <a:latin typeface="Times New Roman" pitchFamily="18" charset="0"/>
              <a:cs typeface="Times New Roman" pitchFamily="18" charset="0"/>
            </a:endParaRPr>
          </a:p>
        </p:txBody>
      </p:sp>
      <p:sp>
        <p:nvSpPr>
          <p:cNvPr id="58" name="Text Box 39"/>
          <p:cNvSpPr txBox="1">
            <a:spLocks noChangeAspect="1" noChangeArrowheads="1"/>
          </p:cNvSpPr>
          <p:nvPr/>
        </p:nvSpPr>
        <p:spPr bwMode="auto">
          <a:xfrm>
            <a:off x="4350449" y="4541782"/>
            <a:ext cx="444500"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1" i="1">
                <a:latin typeface="Times New Roman" pitchFamily="18" charset="0"/>
                <a:cs typeface="Times New Roman" pitchFamily="18" charset="0"/>
              </a:rPr>
              <a:t>q</a:t>
            </a:r>
            <a:r>
              <a:rPr kumimoji="0" lang="en-US" sz="1600" b="1" baseline="-25000">
                <a:latin typeface="Times New Roman" pitchFamily="18" charset="0"/>
                <a:cs typeface="Times New Roman" pitchFamily="18" charset="0"/>
              </a:rPr>
              <a:t>1</a:t>
            </a:r>
            <a:endParaRPr kumimoji="0" lang="en-US" sz="1600" b="1">
              <a:latin typeface="Times New Roman" pitchFamily="18" charset="0"/>
              <a:cs typeface="Times New Roman" pitchFamily="18" charset="0"/>
            </a:endParaRPr>
          </a:p>
        </p:txBody>
      </p:sp>
      <p:sp>
        <p:nvSpPr>
          <p:cNvPr id="78" name="Oval 40"/>
          <p:cNvSpPr>
            <a:spLocks noChangeAspect="1" noChangeArrowheads="1"/>
          </p:cNvSpPr>
          <p:nvPr/>
        </p:nvSpPr>
        <p:spPr bwMode="auto">
          <a:xfrm>
            <a:off x="4509199" y="3384876"/>
            <a:ext cx="119062" cy="119062"/>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80" name="Line 47"/>
          <p:cNvSpPr>
            <a:spLocks noChangeShapeType="1"/>
          </p:cNvSpPr>
          <p:nvPr/>
        </p:nvSpPr>
        <p:spPr bwMode="auto">
          <a:xfrm flipV="1">
            <a:off x="7210933" y="3227713"/>
            <a:ext cx="0" cy="58420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23" name="Freeform 14"/>
          <p:cNvSpPr>
            <a:spLocks noChangeAspect="1"/>
          </p:cNvSpPr>
          <p:nvPr/>
        </p:nvSpPr>
        <p:spPr bwMode="auto">
          <a:xfrm>
            <a:off x="6731953" y="2028000"/>
            <a:ext cx="1783540" cy="2192028"/>
          </a:xfrm>
          <a:custGeom>
            <a:avLst/>
            <a:gdLst/>
            <a:ahLst/>
            <a:cxnLst>
              <a:cxn ang="0">
                <a:pos x="0" y="2352"/>
              </a:cxn>
              <a:cxn ang="0">
                <a:pos x="672" y="1872"/>
              </a:cxn>
              <a:cxn ang="0">
                <a:pos x="1392" y="960"/>
              </a:cxn>
              <a:cxn ang="0">
                <a:pos x="1632" y="0"/>
              </a:cxn>
            </a:cxnLst>
            <a:rect l="0" t="0" r="r" b="b"/>
            <a:pathLst>
              <a:path w="1632" h="2352">
                <a:moveTo>
                  <a:pt x="0" y="2352"/>
                </a:moveTo>
                <a:cubicBezTo>
                  <a:pt x="220" y="2228"/>
                  <a:pt x="440" y="2104"/>
                  <a:pt x="672" y="1872"/>
                </a:cubicBezTo>
                <a:cubicBezTo>
                  <a:pt x="904" y="1640"/>
                  <a:pt x="1232" y="1272"/>
                  <a:pt x="1392" y="960"/>
                </a:cubicBezTo>
                <a:cubicBezTo>
                  <a:pt x="1552" y="648"/>
                  <a:pt x="1592" y="324"/>
                  <a:pt x="1632" y="0"/>
                </a:cubicBezTo>
              </a:path>
            </a:pathLst>
          </a:custGeom>
          <a:noFill/>
          <a:ln w="57150" cap="flat" cmpd="sng">
            <a:solidFill>
              <a:srgbClr val="2D5AB3"/>
            </a:solidFill>
            <a:prstDash val="solid"/>
            <a:round/>
            <a:headEnd type="none" w="med" len="me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24" name="Freeform 20"/>
          <p:cNvSpPr>
            <a:spLocks noChangeAspect="1"/>
          </p:cNvSpPr>
          <p:nvPr/>
        </p:nvSpPr>
        <p:spPr bwMode="auto">
          <a:xfrm>
            <a:off x="6720205" y="2095191"/>
            <a:ext cx="2071688" cy="1331912"/>
          </a:xfrm>
          <a:custGeom>
            <a:avLst/>
            <a:gdLst/>
            <a:ahLst/>
            <a:cxnLst>
              <a:cxn ang="0">
                <a:pos x="0" y="0"/>
              </a:cxn>
              <a:cxn ang="0">
                <a:pos x="288" y="480"/>
              </a:cxn>
              <a:cxn ang="0">
                <a:pos x="672" y="864"/>
              </a:cxn>
              <a:cxn ang="0">
                <a:pos x="1248" y="1008"/>
              </a:cxn>
              <a:cxn ang="0">
                <a:pos x="1776" y="864"/>
              </a:cxn>
              <a:cxn ang="0">
                <a:pos x="2352" y="480"/>
              </a:cxn>
            </a:cxnLst>
            <a:rect l="0" t="0" r="r" b="b"/>
            <a:pathLst>
              <a:path w="2352" h="1008">
                <a:moveTo>
                  <a:pt x="0" y="0"/>
                </a:moveTo>
                <a:cubicBezTo>
                  <a:pt x="88" y="168"/>
                  <a:pt x="176" y="336"/>
                  <a:pt x="288" y="480"/>
                </a:cubicBezTo>
                <a:cubicBezTo>
                  <a:pt x="400" y="624"/>
                  <a:pt x="512" y="776"/>
                  <a:pt x="672" y="864"/>
                </a:cubicBezTo>
                <a:cubicBezTo>
                  <a:pt x="832" y="952"/>
                  <a:pt x="1064" y="1008"/>
                  <a:pt x="1248" y="1008"/>
                </a:cubicBezTo>
                <a:cubicBezTo>
                  <a:pt x="1432" y="1008"/>
                  <a:pt x="1592" y="952"/>
                  <a:pt x="1776" y="864"/>
                </a:cubicBezTo>
                <a:cubicBezTo>
                  <a:pt x="1960" y="776"/>
                  <a:pt x="2156" y="628"/>
                  <a:pt x="2352" y="480"/>
                </a:cubicBezTo>
              </a:path>
            </a:pathLst>
          </a:custGeom>
          <a:noFill/>
          <a:ln w="57150" cap="flat" cmpd="sng">
            <a:solidFill>
              <a:schemeClr val="tx1"/>
            </a:solidFill>
            <a:prstDash val="solid"/>
            <a:round/>
            <a:headEnd type="none" w="med" len="me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25" name="Text Box 21"/>
          <p:cNvSpPr txBox="1">
            <a:spLocks noChangeAspect="1" noChangeArrowheads="1"/>
          </p:cNvSpPr>
          <p:nvPr/>
        </p:nvSpPr>
        <p:spPr bwMode="auto">
          <a:xfrm>
            <a:off x="8236649" y="1827729"/>
            <a:ext cx="604837" cy="25122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1600" b="1" i="1">
                <a:solidFill>
                  <a:srgbClr val="2D5AB3"/>
                </a:solidFill>
                <a:latin typeface="Times New Roman" pitchFamily="18" charset="0"/>
                <a:cs typeface="Times New Roman" pitchFamily="18" charset="0"/>
              </a:rPr>
              <a:t>MC</a:t>
            </a:r>
            <a:endParaRPr kumimoji="0" lang="en-US" sz="1200" b="1" i="1">
              <a:solidFill>
                <a:srgbClr val="2D5AB3"/>
              </a:solidFill>
              <a:latin typeface="Times New Roman" pitchFamily="18" charset="0"/>
              <a:cs typeface="Times New Roman" pitchFamily="18" charset="0"/>
            </a:endParaRPr>
          </a:p>
        </p:txBody>
      </p:sp>
      <p:sp>
        <p:nvSpPr>
          <p:cNvPr id="126" name="Text Box 22"/>
          <p:cNvSpPr txBox="1">
            <a:spLocks noChangeAspect="1" noChangeArrowheads="1"/>
          </p:cNvSpPr>
          <p:nvPr/>
        </p:nvSpPr>
        <p:spPr bwMode="auto">
          <a:xfrm>
            <a:off x="8456771" y="2521085"/>
            <a:ext cx="567595" cy="240066"/>
          </a:xfrm>
          <a:prstGeom prst="rect">
            <a:avLst/>
          </a:prstGeom>
          <a:noFill/>
          <a:ln w="9525">
            <a:noFill/>
            <a:miter lim="800000"/>
            <a:headEnd/>
            <a:tailEnd/>
          </a:ln>
        </p:spPr>
        <p:txBody>
          <a:bodyPr wrap="square">
            <a:prstTxWarp prst="textNoShape">
              <a:avLst/>
            </a:prstTxWarp>
            <a:spAutoFit/>
          </a:bodyPr>
          <a:lstStyle/>
          <a:p>
            <a:pPr algn="r">
              <a:lnSpc>
                <a:spcPct val="60000"/>
              </a:lnSpc>
            </a:pPr>
            <a:r>
              <a:rPr kumimoji="0" lang="en-US" sz="1600" b="1" i="1" dirty="0">
                <a:solidFill>
                  <a:schemeClr val="tx1"/>
                </a:solidFill>
                <a:latin typeface="Times New Roman" pitchFamily="18" charset="0"/>
                <a:cs typeface="Times New Roman" pitchFamily="18" charset="0"/>
              </a:rPr>
              <a:t>ATC</a:t>
            </a:r>
          </a:p>
        </p:txBody>
      </p:sp>
      <p:sp>
        <p:nvSpPr>
          <p:cNvPr id="79" name="Oval 46"/>
          <p:cNvSpPr>
            <a:spLocks noChangeAspect="1" noChangeArrowheads="1"/>
          </p:cNvSpPr>
          <p:nvPr/>
        </p:nvSpPr>
        <p:spPr bwMode="auto">
          <a:xfrm>
            <a:off x="7152196" y="3092776"/>
            <a:ext cx="119062" cy="119062"/>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81" name="Oval 48"/>
          <p:cNvSpPr>
            <a:spLocks noChangeAspect="1" noChangeArrowheads="1"/>
          </p:cNvSpPr>
          <p:nvPr/>
        </p:nvSpPr>
        <p:spPr bwMode="auto">
          <a:xfrm>
            <a:off x="7162927" y="3896495"/>
            <a:ext cx="119063" cy="119063"/>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128" name="Text Box 78"/>
          <p:cNvSpPr txBox="1">
            <a:spLocks noChangeArrowheads="1"/>
          </p:cNvSpPr>
          <p:nvPr/>
        </p:nvSpPr>
        <p:spPr bwMode="auto">
          <a:xfrm>
            <a:off x="6739448" y="4989220"/>
            <a:ext cx="1411348" cy="584775"/>
          </a:xfrm>
          <a:prstGeom prst="rect">
            <a:avLst/>
          </a:prstGeom>
          <a:noFill/>
          <a:ln w="19050" cap="rnd">
            <a:noFill/>
            <a:prstDash val="sysDot"/>
            <a:miter lim="800000"/>
            <a:headEnd/>
            <a:tailEnd type="none" w="lg" len="lg"/>
          </a:ln>
        </p:spPr>
        <p:txBody>
          <a:bodyPr wrap="none">
            <a:prstTxWarp prst="textNoShape">
              <a:avLst/>
            </a:prstTxWarp>
            <a:spAutoFit/>
          </a:bodyPr>
          <a:lstStyle/>
          <a:p>
            <a:pPr algn="ctr"/>
            <a:r>
              <a:rPr kumimoji="0" lang="en-US" sz="1600" i="1" dirty="0" smtClean="0">
                <a:latin typeface="Times New Roman" pitchFamily="18" charset="0"/>
                <a:cs typeface="Times New Roman" pitchFamily="18" charset="0"/>
              </a:rPr>
              <a:t>Price-searcher</a:t>
            </a:r>
            <a:br>
              <a:rPr kumimoji="0" lang="en-US" sz="1600" i="1" dirty="0" smtClean="0">
                <a:latin typeface="Times New Roman" pitchFamily="18" charset="0"/>
                <a:cs typeface="Times New Roman" pitchFamily="18" charset="0"/>
              </a:rPr>
            </a:br>
            <a:r>
              <a:rPr kumimoji="0" lang="en-US" sz="1600" i="1" dirty="0" smtClean="0">
                <a:latin typeface="Times New Roman" pitchFamily="18" charset="0"/>
                <a:cs typeface="Times New Roman" pitchFamily="18" charset="0"/>
              </a:rPr>
              <a:t>Firm</a:t>
            </a:r>
            <a:endParaRPr kumimoji="0" lang="en-US" sz="1600" i="1" dirty="0">
              <a:latin typeface="Times New Roman" pitchFamily="18" charset="0"/>
              <a:cs typeface="Times New Roman" pitchFamily="18" charset="0"/>
            </a:endParaRPr>
          </a:p>
        </p:txBody>
      </p:sp>
    </p:spTree>
    <p:extLst>
      <p:ext uri="{BB962C8B-B14F-4D97-AF65-F5344CB8AC3E}">
        <p14:creationId xmlns:p14="http://schemas.microsoft.com/office/powerpoint/2010/main" val="216268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fade">
                                      <p:cBhvr>
                                        <p:cTn id="7" dur="500"/>
                                        <p:tgtEl>
                                          <p:spTgt spid="196">
                                            <p:txEl>
                                              <p:pRg st="0" end="0"/>
                                            </p:txEl>
                                          </p:spTgt>
                                        </p:tgtEl>
                                      </p:cBhvr>
                                    </p:animEffect>
                                    <p:anim calcmode="lin" valueType="num">
                                      <p:cBhvr>
                                        <p:cTn id="8" dur="500" fill="hold"/>
                                        <p:tgtEl>
                                          <p:spTgt spid="19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9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196">
                                            <p:txEl>
                                              <p:pRg st="1" end="1"/>
                                            </p:txEl>
                                          </p:spTgt>
                                        </p:tgtEl>
                                        <p:attrNameLst>
                                          <p:attrName>style.visibility</p:attrName>
                                        </p:attrNameLst>
                                      </p:cBhvr>
                                      <p:to>
                                        <p:strVal val="visible"/>
                                      </p:to>
                                    </p:set>
                                    <p:animEffect transition="in" filter="fade">
                                      <p:cBhvr>
                                        <p:cTn id="13" dur="500"/>
                                        <p:tgtEl>
                                          <p:spTgt spid="196">
                                            <p:txEl>
                                              <p:pRg st="1" end="1"/>
                                            </p:txEl>
                                          </p:spTgt>
                                        </p:tgtEl>
                                      </p:cBhvr>
                                    </p:animEffect>
                                    <p:anim calcmode="lin" valueType="num">
                                      <p:cBhvr>
                                        <p:cTn id="14" dur="500" fill="hold"/>
                                        <p:tgtEl>
                                          <p:spTgt spid="196">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19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883749" cy="4403479"/>
          </a:xfrm>
        </p:spPr>
        <p:txBody>
          <a:bodyPr/>
          <a:lstStyle/>
          <a:p>
            <a:pPr marL="341313" indent="-341313">
              <a:buAutoNum type="arabicPeriod"/>
            </a:pPr>
            <a:r>
              <a:rPr lang="en-US" sz="2500" dirty="0" smtClean="0">
                <a:solidFill>
                  <a:srgbClr val="32302A"/>
                </a:solidFill>
              </a:rPr>
              <a:t>What </a:t>
            </a:r>
            <a:r>
              <a:rPr lang="en-US" sz="2500" dirty="0">
                <a:solidFill>
                  <a:srgbClr val="32302A"/>
                </a:solidFill>
              </a:rPr>
              <a:t>are the distinguishing characteristics of competitive price-searcher markets? </a:t>
            </a:r>
            <a:r>
              <a:rPr lang="en-US" sz="2500" dirty="0" smtClean="0">
                <a:solidFill>
                  <a:srgbClr val="32302A"/>
                </a:solidFill>
              </a:rPr>
              <a:t>Indicate a </a:t>
            </a:r>
            <a:r>
              <a:rPr lang="en-US" sz="2500" dirty="0">
                <a:solidFill>
                  <a:srgbClr val="32302A"/>
                </a:solidFill>
              </a:rPr>
              <a:t>market that approximates these conditions. </a:t>
            </a:r>
            <a:endParaRPr lang="en-US" sz="2500" dirty="0" smtClean="0">
              <a:solidFill>
                <a:srgbClr val="32302A"/>
              </a:solidFill>
            </a:endParaRPr>
          </a:p>
          <a:p>
            <a:pPr marL="341313" indent="-341313">
              <a:buAutoNum type="arabicPeriod"/>
            </a:pPr>
            <a:r>
              <a:rPr lang="en-US" sz="2500" dirty="0" smtClean="0">
                <a:solidFill>
                  <a:srgbClr val="32302A"/>
                </a:solidFill>
              </a:rPr>
              <a:t>Price </a:t>
            </a:r>
            <a:r>
              <a:rPr lang="en-US" sz="2500" dirty="0">
                <a:solidFill>
                  <a:srgbClr val="32302A"/>
                </a:solidFill>
              </a:rPr>
              <a:t>searchers can set the price of their product. Does this mean </a:t>
            </a:r>
            <a:r>
              <a:rPr lang="en-US" sz="2500" dirty="0" smtClean="0">
                <a:solidFill>
                  <a:srgbClr val="32302A"/>
                </a:solidFill>
              </a:rPr>
              <a:t>price </a:t>
            </a:r>
            <a:r>
              <a:rPr lang="en-US" sz="2500" dirty="0">
                <a:solidFill>
                  <a:srgbClr val="32302A"/>
                </a:solidFill>
              </a:rPr>
              <a:t>searchers will charge the highest possible </a:t>
            </a:r>
            <a:r>
              <a:rPr lang="en-US" sz="2500" dirty="0" smtClean="0">
                <a:solidFill>
                  <a:srgbClr val="32302A"/>
                </a:solidFill>
              </a:rPr>
              <a:t>price? </a:t>
            </a:r>
            <a:r>
              <a:rPr lang="en-US" sz="2500" dirty="0">
                <a:solidFill>
                  <a:srgbClr val="32302A"/>
                </a:solidFill>
              </a:rPr>
              <a:t>What price will maximize the profits of a price searcher? </a:t>
            </a:r>
          </a:p>
          <a:p>
            <a:pPr marL="341313" indent="-341313">
              <a:buAutoNum type="arabicPeriod"/>
            </a:pPr>
            <a:r>
              <a:rPr lang="en-US" sz="2500" dirty="0" smtClean="0">
                <a:solidFill>
                  <a:srgbClr val="32302A"/>
                </a:solidFill>
              </a:rPr>
              <a:t>In </a:t>
            </a:r>
            <a:r>
              <a:rPr lang="en-US" sz="2500" dirty="0">
                <a:solidFill>
                  <a:srgbClr val="32302A"/>
                </a:solidFill>
              </a:rPr>
              <a:t>price‑searcher markets with low barriers to entry, will the firms be able to make economic profit in the long run? Why or why not? What do competitive price searchers have to do in order to make economic profit? </a:t>
            </a:r>
          </a:p>
        </p:txBody>
      </p:sp>
    </p:spTree>
    <p:extLst>
      <p:ext uri="{BB962C8B-B14F-4D97-AF65-F5344CB8AC3E}">
        <p14:creationId xmlns:p14="http://schemas.microsoft.com/office/powerpoint/2010/main" val="4141429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10756"/>
            <a:ext cx="8941332" cy="4403479"/>
          </a:xfrm>
        </p:spPr>
        <p:txBody>
          <a:bodyPr/>
          <a:lstStyle/>
          <a:p>
            <a:pPr marL="284163" indent="-284163">
              <a:buNone/>
            </a:pPr>
            <a:r>
              <a:rPr lang="en-US" sz="2500" dirty="0">
                <a:solidFill>
                  <a:srgbClr val="32302A"/>
                </a:solidFill>
              </a:rPr>
              <a:t>4. Which of the following is a necessary condition for long-run equilibrium in both competitive price-searcher and competitive price-taker markets?  	 </a:t>
            </a:r>
          </a:p>
          <a:p>
            <a:pPr marL="630238" indent="-346075">
              <a:buNone/>
            </a:pPr>
            <a:r>
              <a:rPr lang="en-US" sz="2400" dirty="0">
                <a:solidFill>
                  <a:srgbClr val="32302A"/>
                </a:solidFill>
              </a:rPr>
              <a:t>a. Price must equal marginal cost (MC).</a:t>
            </a:r>
          </a:p>
          <a:p>
            <a:pPr marL="630238" indent="-346075">
              <a:buNone/>
            </a:pPr>
            <a:r>
              <a:rPr lang="en-US" sz="2400" dirty="0">
                <a:solidFill>
                  <a:srgbClr val="32302A"/>
                </a:solidFill>
              </a:rPr>
              <a:t>b. The typical firm in the market must </a:t>
            </a:r>
            <a:r>
              <a:rPr lang="en-US" sz="2400" dirty="0" smtClean="0">
                <a:solidFill>
                  <a:srgbClr val="32302A"/>
                </a:solidFill>
              </a:rPr>
              <a:t>be earning 0-economic </a:t>
            </a:r>
            <a:r>
              <a:rPr lang="en-US" sz="2400" dirty="0">
                <a:solidFill>
                  <a:srgbClr val="32302A"/>
                </a:solidFill>
              </a:rPr>
              <a:t>profit.</a:t>
            </a:r>
          </a:p>
          <a:p>
            <a:pPr marL="630238" indent="-346075">
              <a:buNone/>
            </a:pPr>
            <a:r>
              <a:rPr lang="en-US" sz="2400" dirty="0">
                <a:solidFill>
                  <a:srgbClr val="32302A"/>
                </a:solidFill>
              </a:rPr>
              <a:t>c. All of the firms in the market must </a:t>
            </a:r>
            <a:r>
              <a:rPr lang="en-US" sz="2400" dirty="0" smtClean="0">
                <a:solidFill>
                  <a:srgbClr val="32302A"/>
                </a:solidFill>
              </a:rPr>
              <a:t>be charging </a:t>
            </a:r>
            <a:r>
              <a:rPr lang="en-US" sz="2400" dirty="0">
                <a:solidFill>
                  <a:srgbClr val="32302A"/>
                </a:solidFill>
              </a:rPr>
              <a:t>the same price.</a:t>
            </a:r>
          </a:p>
        </p:txBody>
      </p:sp>
    </p:spTree>
    <p:extLst>
      <p:ext uri="{BB962C8B-B14F-4D97-AF65-F5344CB8AC3E}">
        <p14:creationId xmlns:p14="http://schemas.microsoft.com/office/powerpoint/2010/main" val="2620643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A Special Case:</a:t>
            </a:r>
            <a:br>
              <a:rPr lang="en-US" dirty="0"/>
            </a:br>
            <a:r>
              <a:rPr lang="en-US" dirty="0"/>
              <a:t>Price Discrimination</a:t>
            </a:r>
          </a:p>
        </p:txBody>
      </p:sp>
    </p:spTree>
    <p:extLst>
      <p:ext uri="{BB962C8B-B14F-4D97-AF65-F5344CB8AC3E}">
        <p14:creationId xmlns:p14="http://schemas.microsoft.com/office/powerpoint/2010/main" val="3637204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1056"/>
            <a:ext cx="8932985" cy="432511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29831"/>
            <a:ext cx="8904855" cy="704026"/>
          </a:xfrm>
        </p:spPr>
        <p:txBody>
          <a:bodyPr/>
          <a:lstStyle/>
          <a:p>
            <a:r>
              <a:rPr lang="en-US" dirty="0"/>
              <a:t>Price Discrimination</a:t>
            </a:r>
          </a:p>
        </p:txBody>
      </p:sp>
      <p:sp>
        <p:nvSpPr>
          <p:cNvPr id="3" name="Content Placeholder 2"/>
          <p:cNvSpPr>
            <a:spLocks noGrp="1"/>
          </p:cNvSpPr>
          <p:nvPr>
            <p:ph idx="1"/>
          </p:nvPr>
        </p:nvSpPr>
        <p:spPr>
          <a:xfrm>
            <a:off x="140675" y="1655064"/>
            <a:ext cx="8783869" cy="3712464"/>
          </a:xfrm>
        </p:spPr>
        <p:txBody>
          <a:bodyPr/>
          <a:lstStyle/>
          <a:p>
            <a:pPr marL="231775" indent="-231775"/>
            <a:r>
              <a:rPr lang="en-US" sz="2600" b="1" i="1" dirty="0">
                <a:solidFill>
                  <a:srgbClr val="32302A"/>
                </a:solidFill>
              </a:rPr>
              <a:t>Price discrimination</a:t>
            </a:r>
            <a:r>
              <a:rPr lang="en-US" sz="2600" dirty="0">
                <a:solidFill>
                  <a:srgbClr val="32302A"/>
                </a:solidFill>
              </a:rPr>
              <a:t>: </a:t>
            </a:r>
            <a:br>
              <a:rPr lang="en-US" sz="2600" dirty="0">
                <a:solidFill>
                  <a:srgbClr val="32302A"/>
                </a:solidFill>
              </a:rPr>
            </a:br>
            <a:r>
              <a:rPr lang="en-US" sz="2600" dirty="0">
                <a:solidFill>
                  <a:srgbClr val="32302A"/>
                </a:solidFill>
              </a:rPr>
              <a:t>When a seller charges different consumers different prices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for </a:t>
            </a:r>
            <a:r>
              <a:rPr lang="en-US" sz="2600" dirty="0">
                <a:solidFill>
                  <a:srgbClr val="32302A"/>
                </a:solidFill>
              </a:rPr>
              <a:t>the same good or service.</a:t>
            </a:r>
          </a:p>
          <a:p>
            <a:pPr marL="231775" indent="-231775"/>
            <a:r>
              <a:rPr lang="en-US" sz="2600" dirty="0">
                <a:solidFill>
                  <a:srgbClr val="32302A"/>
                </a:solidFill>
              </a:rPr>
              <a:t>Price discrimination can only occur when </a:t>
            </a:r>
            <a:r>
              <a:rPr lang="en-US" sz="2600" dirty="0" smtClean="0">
                <a:solidFill>
                  <a:srgbClr val="32302A"/>
                </a:solidFill>
              </a:rPr>
              <a:t>a </a:t>
            </a:r>
            <a:r>
              <a:rPr lang="en-US" sz="2600" dirty="0">
                <a:solidFill>
                  <a:srgbClr val="32302A"/>
                </a:solidFill>
              </a:rPr>
              <a:t>price searcher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is </a:t>
            </a:r>
            <a:r>
              <a:rPr lang="en-US" sz="2600" dirty="0">
                <a:solidFill>
                  <a:srgbClr val="32302A"/>
                </a:solidFill>
              </a:rPr>
              <a:t>able </a:t>
            </a:r>
            <a:r>
              <a:rPr lang="en-US" sz="2600" dirty="0" smtClean="0">
                <a:solidFill>
                  <a:srgbClr val="32302A"/>
                </a:solidFill>
              </a:rPr>
              <a:t>to:</a:t>
            </a:r>
            <a:endParaRPr lang="en-US" sz="2600" dirty="0">
              <a:solidFill>
                <a:srgbClr val="32302A"/>
              </a:solidFill>
            </a:endParaRPr>
          </a:p>
          <a:p>
            <a:pPr marL="631825" lvl="1" indent="-231775"/>
            <a:r>
              <a:rPr lang="en-US" b="1" i="1" dirty="0">
                <a:solidFill>
                  <a:srgbClr val="32302A"/>
                </a:solidFill>
              </a:rPr>
              <a:t>identify</a:t>
            </a:r>
            <a:r>
              <a:rPr lang="en-US" dirty="0">
                <a:solidFill>
                  <a:srgbClr val="32302A"/>
                </a:solidFill>
              </a:rPr>
              <a:t> groups of customers with </a:t>
            </a:r>
            <a:r>
              <a:rPr lang="en-US" b="1" i="1" dirty="0">
                <a:solidFill>
                  <a:srgbClr val="32302A"/>
                </a:solidFill>
              </a:rPr>
              <a:t>different price </a:t>
            </a:r>
            <a:r>
              <a:rPr lang="en-US" b="1" i="1" dirty="0" smtClean="0">
                <a:solidFill>
                  <a:srgbClr val="32302A"/>
                </a:solidFill>
              </a:rPr>
              <a:t/>
            </a:r>
            <a:br>
              <a:rPr lang="en-US" b="1" i="1" dirty="0" smtClean="0">
                <a:solidFill>
                  <a:srgbClr val="32302A"/>
                </a:solidFill>
              </a:rPr>
            </a:br>
            <a:r>
              <a:rPr lang="en-US" b="1" i="1" dirty="0" err="1" smtClean="0">
                <a:solidFill>
                  <a:srgbClr val="32302A"/>
                </a:solidFill>
              </a:rPr>
              <a:t>elasticities</a:t>
            </a:r>
            <a:r>
              <a:rPr lang="en-US" b="1" i="1" dirty="0" smtClean="0">
                <a:solidFill>
                  <a:srgbClr val="32302A"/>
                </a:solidFill>
              </a:rPr>
              <a:t> </a:t>
            </a:r>
            <a:r>
              <a:rPr lang="en-US" b="1" i="1" dirty="0">
                <a:solidFill>
                  <a:srgbClr val="32302A"/>
                </a:solidFill>
              </a:rPr>
              <a:t>of demand</a:t>
            </a:r>
            <a:r>
              <a:rPr lang="en-US" dirty="0">
                <a:solidFill>
                  <a:srgbClr val="32302A"/>
                </a:solidFill>
              </a:rPr>
              <a:t>, and,</a:t>
            </a:r>
          </a:p>
          <a:p>
            <a:pPr marL="631825" lvl="1" indent="-231775"/>
            <a:r>
              <a:rPr lang="en-US" b="1" i="1" dirty="0">
                <a:solidFill>
                  <a:srgbClr val="32302A"/>
                </a:solidFill>
              </a:rPr>
              <a:t>prevent</a:t>
            </a:r>
            <a:r>
              <a:rPr lang="en-US" dirty="0">
                <a:solidFill>
                  <a:srgbClr val="32302A"/>
                </a:solidFill>
              </a:rPr>
              <a:t> customers from </a:t>
            </a:r>
            <a:r>
              <a:rPr lang="en-US" b="1" i="1" dirty="0">
                <a:solidFill>
                  <a:srgbClr val="32302A"/>
                </a:solidFill>
              </a:rPr>
              <a:t>re-trading </a:t>
            </a:r>
            <a:r>
              <a:rPr lang="en-US" dirty="0">
                <a:solidFill>
                  <a:srgbClr val="32302A"/>
                </a:solidFill>
              </a:rPr>
              <a:t>the product.</a:t>
            </a:r>
          </a:p>
        </p:txBody>
      </p:sp>
    </p:spTree>
    <p:extLst>
      <p:ext uri="{BB962C8B-B14F-4D97-AF65-F5344CB8AC3E}">
        <p14:creationId xmlns:p14="http://schemas.microsoft.com/office/powerpoint/2010/main" val="3817579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1056"/>
            <a:ext cx="8932985" cy="432511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29831"/>
            <a:ext cx="8904855" cy="704026"/>
          </a:xfrm>
        </p:spPr>
        <p:txBody>
          <a:bodyPr/>
          <a:lstStyle/>
          <a:p>
            <a:r>
              <a:rPr lang="en-US" dirty="0"/>
              <a:t>Price Discrimination</a:t>
            </a:r>
          </a:p>
        </p:txBody>
      </p:sp>
      <p:sp>
        <p:nvSpPr>
          <p:cNvPr id="3" name="Content Placeholder 2"/>
          <p:cNvSpPr>
            <a:spLocks noGrp="1"/>
          </p:cNvSpPr>
          <p:nvPr>
            <p:ph idx="1"/>
          </p:nvPr>
        </p:nvSpPr>
        <p:spPr>
          <a:xfrm>
            <a:off x="140675" y="1655064"/>
            <a:ext cx="8783869" cy="3712464"/>
          </a:xfrm>
        </p:spPr>
        <p:txBody>
          <a:bodyPr/>
          <a:lstStyle/>
          <a:p>
            <a:pPr marL="231775" indent="-231775"/>
            <a:r>
              <a:rPr lang="en-US" sz="2600" dirty="0">
                <a:solidFill>
                  <a:srgbClr val="32302A"/>
                </a:solidFill>
              </a:rPr>
              <a:t>Sellers may gain from price discrimination by charging</a:t>
            </a:r>
          </a:p>
          <a:p>
            <a:pPr marL="631825" lvl="1" indent="-231775"/>
            <a:r>
              <a:rPr lang="en-US" i="1" dirty="0">
                <a:solidFill>
                  <a:srgbClr val="32302A"/>
                </a:solidFill>
              </a:rPr>
              <a:t>higher prices</a:t>
            </a:r>
            <a:r>
              <a:rPr lang="en-US" dirty="0">
                <a:solidFill>
                  <a:srgbClr val="32302A"/>
                </a:solidFill>
              </a:rPr>
              <a:t> to groups of customers </a:t>
            </a:r>
            <a:r>
              <a:rPr lang="en-US" dirty="0" smtClean="0">
                <a:solidFill>
                  <a:srgbClr val="32302A"/>
                </a:solidFill>
              </a:rPr>
              <a:t/>
            </a:r>
            <a:br>
              <a:rPr lang="en-US" dirty="0" smtClean="0">
                <a:solidFill>
                  <a:srgbClr val="32302A"/>
                </a:solidFill>
              </a:rPr>
            </a:br>
            <a:r>
              <a:rPr lang="en-US" dirty="0" smtClean="0">
                <a:solidFill>
                  <a:srgbClr val="32302A"/>
                </a:solidFill>
              </a:rPr>
              <a:t>with </a:t>
            </a:r>
            <a:r>
              <a:rPr lang="en-US" i="1" dirty="0">
                <a:solidFill>
                  <a:srgbClr val="32302A"/>
                </a:solidFill>
              </a:rPr>
              <a:t>more inelastic </a:t>
            </a:r>
            <a:r>
              <a:rPr lang="en-US" i="1" dirty="0" smtClean="0">
                <a:solidFill>
                  <a:srgbClr val="32302A"/>
                </a:solidFill>
              </a:rPr>
              <a:t>demand</a:t>
            </a:r>
            <a:r>
              <a:rPr lang="en-US" dirty="0" smtClean="0">
                <a:solidFill>
                  <a:srgbClr val="32302A"/>
                </a:solidFill>
              </a:rPr>
              <a:t>, and, </a:t>
            </a:r>
            <a:endParaRPr lang="en-US" dirty="0">
              <a:solidFill>
                <a:srgbClr val="32302A"/>
              </a:solidFill>
            </a:endParaRPr>
          </a:p>
          <a:p>
            <a:pPr marL="631825" lvl="1" indent="-231775"/>
            <a:r>
              <a:rPr lang="en-US" i="1" dirty="0">
                <a:solidFill>
                  <a:srgbClr val="32302A"/>
                </a:solidFill>
              </a:rPr>
              <a:t>lower prices</a:t>
            </a:r>
            <a:r>
              <a:rPr lang="en-US" dirty="0">
                <a:solidFill>
                  <a:srgbClr val="32302A"/>
                </a:solidFill>
              </a:rPr>
              <a:t> to groups of customers </a:t>
            </a:r>
            <a:r>
              <a:rPr lang="en-US" dirty="0" smtClean="0">
                <a:solidFill>
                  <a:srgbClr val="32302A"/>
                </a:solidFill>
              </a:rPr>
              <a:t/>
            </a:r>
            <a:br>
              <a:rPr lang="en-US" dirty="0" smtClean="0">
                <a:solidFill>
                  <a:srgbClr val="32302A"/>
                </a:solidFill>
              </a:rPr>
            </a:br>
            <a:r>
              <a:rPr lang="en-US" dirty="0" smtClean="0">
                <a:solidFill>
                  <a:srgbClr val="32302A"/>
                </a:solidFill>
              </a:rPr>
              <a:t>with </a:t>
            </a:r>
            <a:r>
              <a:rPr lang="en-US" i="1" dirty="0" smtClean="0">
                <a:solidFill>
                  <a:srgbClr val="32302A"/>
                </a:solidFill>
              </a:rPr>
              <a:t>more </a:t>
            </a:r>
            <a:r>
              <a:rPr lang="en-US" i="1" dirty="0">
                <a:solidFill>
                  <a:srgbClr val="32302A"/>
                </a:solidFill>
              </a:rPr>
              <a:t>elastic demand</a:t>
            </a:r>
            <a:r>
              <a:rPr lang="en-US" dirty="0">
                <a:solidFill>
                  <a:srgbClr val="32302A"/>
                </a:solidFill>
              </a:rPr>
              <a:t>.</a:t>
            </a:r>
          </a:p>
          <a:p>
            <a:pPr marL="231775" indent="-231775"/>
            <a:r>
              <a:rPr lang="en-US" sz="2600" dirty="0">
                <a:solidFill>
                  <a:srgbClr val="32302A"/>
                </a:solidFill>
              </a:rPr>
              <a:t>Price discrimination generally leads to more output and additional gains from trade.</a:t>
            </a:r>
          </a:p>
        </p:txBody>
      </p:sp>
    </p:spTree>
    <p:extLst>
      <p:ext uri="{BB962C8B-B14F-4D97-AF65-F5344CB8AC3E}">
        <p14:creationId xmlns:p14="http://schemas.microsoft.com/office/powerpoint/2010/main" val="3817579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37"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37"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out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Competitive </a:t>
            </a:r>
            <a:br>
              <a:rPr lang="en-US" dirty="0"/>
            </a:br>
            <a:r>
              <a:rPr lang="en-US" dirty="0"/>
              <a:t>Price-Searcher Markets</a:t>
            </a:r>
          </a:p>
        </p:txBody>
      </p:sp>
    </p:spTree>
    <p:extLst>
      <p:ext uri="{BB962C8B-B14F-4D97-AF65-F5344CB8AC3E}">
        <p14:creationId xmlns:p14="http://schemas.microsoft.com/office/powerpoint/2010/main" val="1190829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624697"/>
            <a:ext cx="8977930" cy="429683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3"/>
          <p:cNvSpPr>
            <a:spLocks noChangeArrowheads="1"/>
          </p:cNvSpPr>
          <p:nvPr/>
        </p:nvSpPr>
        <p:spPr bwMode="auto">
          <a:xfrm>
            <a:off x="4736592" y="150333"/>
            <a:ext cx="4187538" cy="6419129"/>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2" name="Title 1"/>
          <p:cNvSpPr>
            <a:spLocks noGrp="1"/>
          </p:cNvSpPr>
          <p:nvPr>
            <p:ph type="title"/>
          </p:nvPr>
        </p:nvSpPr>
        <p:spPr>
          <a:xfrm>
            <a:off x="119569" y="225078"/>
            <a:ext cx="8904855" cy="1246265"/>
          </a:xfrm>
        </p:spPr>
        <p:txBody>
          <a:bodyPr/>
          <a:lstStyle/>
          <a:p>
            <a:r>
              <a:rPr lang="en-US" sz="3400" dirty="0"/>
              <a:t>The Economics of </a:t>
            </a:r>
            <a:r>
              <a:rPr lang="en-US" sz="3400" dirty="0" smtClean="0"/>
              <a:t/>
            </a:r>
            <a:br>
              <a:rPr lang="en-US" sz="3400" dirty="0" smtClean="0"/>
            </a:br>
            <a:r>
              <a:rPr lang="en-US" sz="3400" dirty="0" smtClean="0"/>
              <a:t>Price </a:t>
            </a:r>
            <a:r>
              <a:rPr lang="en-US" sz="3400" dirty="0"/>
              <a:t>Discrimination</a:t>
            </a:r>
          </a:p>
        </p:txBody>
      </p:sp>
      <p:sp>
        <p:nvSpPr>
          <p:cNvPr id="196" name="Content Placeholder 2"/>
          <p:cNvSpPr>
            <a:spLocks noGrp="1"/>
          </p:cNvSpPr>
          <p:nvPr>
            <p:ph idx="1"/>
          </p:nvPr>
        </p:nvSpPr>
        <p:spPr>
          <a:xfrm>
            <a:off x="63183" y="1891461"/>
            <a:ext cx="4673409" cy="3092019"/>
          </a:xfrm>
        </p:spPr>
        <p:txBody>
          <a:bodyPr/>
          <a:lstStyle/>
          <a:p>
            <a:pPr marL="169863" indent="-169863">
              <a:lnSpc>
                <a:spcPct val="90000"/>
              </a:lnSpc>
            </a:pPr>
            <a:r>
              <a:rPr lang="en-US" sz="2200" dirty="0">
                <a:solidFill>
                  <a:srgbClr val="32302A"/>
                </a:solidFill>
                <a:ea typeface="ＭＳ Ｐゴシック" pitchFamily="-107" charset="-128"/>
                <a:cs typeface="ＭＳ Ｐゴシック" pitchFamily="-107" charset="-128"/>
              </a:rPr>
              <a:t>Consider a hypothetical market for airline travel where the </a:t>
            </a:r>
            <a:r>
              <a:rPr lang="en-US" sz="2200" b="1" i="1" dirty="0">
                <a:solidFill>
                  <a:srgbClr val="32302A"/>
                </a:solidFill>
                <a:ea typeface="ＭＳ Ｐゴシック" pitchFamily="-107" charset="-128"/>
                <a:cs typeface="ＭＳ Ｐゴシック" pitchFamily="-107" charset="-128"/>
              </a:rPr>
              <a:t>Marginal Cost</a:t>
            </a:r>
            <a:r>
              <a:rPr lang="en-US" sz="2200" dirty="0">
                <a:solidFill>
                  <a:srgbClr val="32302A"/>
                </a:solidFill>
                <a:ea typeface="ＭＳ Ｐゴシック" pitchFamily="-107" charset="-128"/>
                <a:cs typeface="ＭＳ Ｐゴシック" pitchFamily="-107" charset="-128"/>
              </a:rPr>
              <a:t> per traveler is $100</a:t>
            </a:r>
            <a:r>
              <a:rPr lang="en-US" sz="22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2200" dirty="0">
                <a:solidFill>
                  <a:srgbClr val="32302A"/>
                </a:solidFill>
                <a:ea typeface="ＭＳ Ｐゴシック" pitchFamily="-107" charset="-128"/>
                <a:cs typeface="ＭＳ Ｐゴシック" pitchFamily="-107" charset="-128"/>
              </a:rPr>
              <a:t>If airlines charges all customers the same price, profits will be maximized where </a:t>
            </a:r>
            <a:r>
              <a:rPr lang="en-US" sz="2200" b="1" i="1" dirty="0">
                <a:solidFill>
                  <a:srgbClr val="32302A"/>
                </a:solidFill>
                <a:ea typeface="ＭＳ Ｐゴシック" pitchFamily="-107" charset="-128"/>
                <a:cs typeface="ＭＳ Ｐゴシック" pitchFamily="-107" charset="-128"/>
              </a:rPr>
              <a:t>MC = </a:t>
            </a:r>
            <a:r>
              <a:rPr lang="en-US" sz="2200" b="1" i="1" dirty="0" smtClean="0">
                <a:solidFill>
                  <a:srgbClr val="32302A"/>
                </a:solidFill>
                <a:ea typeface="ＭＳ Ｐゴシック" pitchFamily="-107" charset="-128"/>
                <a:cs typeface="ＭＳ Ｐゴシック" pitchFamily="-107" charset="-128"/>
              </a:rPr>
              <a:t>MR</a:t>
            </a:r>
            <a:r>
              <a:rPr lang="en-US" sz="2200" dirty="0" smtClean="0">
                <a:solidFill>
                  <a:srgbClr val="32302A"/>
                </a:solidFill>
                <a:ea typeface="ＭＳ Ｐゴシック" pitchFamily="-107" charset="-128"/>
                <a:cs typeface="ＭＳ Ｐゴシック" pitchFamily="-107" charset="-128"/>
              </a:rPr>
              <a:t> </a:t>
            </a:r>
            <a:r>
              <a:rPr lang="en-US" sz="2200" dirty="0">
                <a:solidFill>
                  <a:srgbClr val="32302A"/>
                </a:solidFill>
                <a:ea typeface="ＭＳ Ｐゴシック" pitchFamily="-107" charset="-128"/>
                <a:cs typeface="ＭＳ Ｐゴシック" pitchFamily="-107" charset="-128"/>
              </a:rPr>
              <a:t>. </a:t>
            </a:r>
            <a:endParaRPr lang="en-US" sz="2200" dirty="0" smtClean="0">
              <a:solidFill>
                <a:srgbClr val="32302A"/>
              </a:solidFill>
              <a:ea typeface="ＭＳ Ｐゴシック" pitchFamily="-107" charset="-128"/>
              <a:cs typeface="ＭＳ Ｐゴシック" pitchFamily="-107" charset="-128"/>
            </a:endParaRPr>
          </a:p>
          <a:p>
            <a:pPr marL="169863" indent="-169863">
              <a:lnSpc>
                <a:spcPct val="90000"/>
              </a:lnSpc>
            </a:pPr>
            <a:r>
              <a:rPr lang="en-US" sz="2200" dirty="0" smtClean="0">
                <a:solidFill>
                  <a:srgbClr val="32302A"/>
                </a:solidFill>
                <a:ea typeface="ＭＳ Ｐゴシック" pitchFamily="-107" charset="-128"/>
                <a:cs typeface="ＭＳ Ｐゴシック" pitchFamily="-107" charset="-128"/>
              </a:rPr>
              <a:t>Here </a:t>
            </a:r>
            <a:r>
              <a:rPr lang="en-US" sz="2200" dirty="0">
                <a:solidFill>
                  <a:srgbClr val="32302A"/>
                </a:solidFill>
                <a:ea typeface="ＭＳ Ｐゴシック" pitchFamily="-107" charset="-128"/>
                <a:cs typeface="ＭＳ Ｐゴシック" pitchFamily="-107" charset="-128"/>
              </a:rPr>
              <a:t>the airline charges everyone $400 and sells 100 seats</a:t>
            </a:r>
          </a:p>
          <a:p>
            <a:pPr marL="169863" indent="-169863">
              <a:lnSpc>
                <a:spcPct val="90000"/>
              </a:lnSpc>
            </a:pPr>
            <a:r>
              <a:rPr lang="en-US" sz="2200" dirty="0" smtClean="0">
                <a:solidFill>
                  <a:srgbClr val="32302A"/>
                </a:solidFill>
                <a:ea typeface="ＭＳ Ｐゴシック" pitchFamily="-107" charset="-128"/>
                <a:cs typeface="ＭＳ Ｐゴシック" pitchFamily="-107" charset="-128"/>
              </a:rPr>
              <a:t>This </a:t>
            </a:r>
            <a:r>
              <a:rPr lang="en-US" sz="2200" dirty="0">
                <a:solidFill>
                  <a:srgbClr val="32302A"/>
                </a:solidFill>
                <a:ea typeface="ＭＳ Ｐゴシック" pitchFamily="-107" charset="-128"/>
                <a:cs typeface="ＭＳ Ｐゴシック" pitchFamily="-107" charset="-128"/>
              </a:rPr>
              <a:t>generates </a:t>
            </a:r>
            <a:r>
              <a:rPr lang="en-US" sz="2200" i="1" dirty="0">
                <a:solidFill>
                  <a:srgbClr val="32302A"/>
                </a:solidFill>
                <a:ea typeface="ＭＳ Ｐゴシック" pitchFamily="-107" charset="-128"/>
                <a:cs typeface="ＭＳ Ｐゴシック" pitchFamily="-107" charset="-128"/>
              </a:rPr>
              <a:t>Net Operating Revenue</a:t>
            </a:r>
            <a:r>
              <a:rPr lang="en-US" sz="2200" dirty="0">
                <a:solidFill>
                  <a:srgbClr val="32302A"/>
                </a:solidFill>
                <a:ea typeface="ＭＳ Ｐゴシック" pitchFamily="-107" charset="-128"/>
                <a:cs typeface="ＭＳ Ｐゴシック" pitchFamily="-107" charset="-128"/>
              </a:rPr>
              <a:t> of $30,000 </a:t>
            </a:r>
            <a:r>
              <a:rPr lang="en-US" sz="2200" dirty="0" smtClean="0">
                <a:solidFill>
                  <a:srgbClr val="32302A"/>
                </a:solidFill>
                <a:ea typeface="ＭＳ Ｐゴシック" pitchFamily="-107" charset="-128"/>
                <a:cs typeface="ＭＳ Ｐゴシック" pitchFamily="-107" charset="-128"/>
              </a:rPr>
              <a:t>or (</a:t>
            </a:r>
            <a:r>
              <a:rPr lang="en-US" sz="2200" dirty="0">
                <a:solidFill>
                  <a:srgbClr val="32302A"/>
                </a:solidFill>
                <a:ea typeface="ＭＳ Ｐゴシック" pitchFamily="-107" charset="-128"/>
                <a:cs typeface="ＭＳ Ｐゴシック" pitchFamily="-107" charset="-128"/>
              </a:rPr>
              <a:t>total revenues) $40,000 </a:t>
            </a:r>
            <a:r>
              <a:rPr lang="en-US" sz="2200" dirty="0" smtClean="0">
                <a:solidFill>
                  <a:srgbClr val="32302A"/>
                </a:solidFill>
                <a:ea typeface="ＭＳ Ｐゴシック" pitchFamily="-107" charset="-128"/>
                <a:cs typeface="ＭＳ Ｐゴシック" pitchFamily="-107" charset="-128"/>
              </a:rPr>
              <a:t>minus </a:t>
            </a:r>
            <a:r>
              <a:rPr lang="en-US" sz="2200" dirty="0">
                <a:solidFill>
                  <a:srgbClr val="32302A"/>
                </a:solidFill>
                <a:ea typeface="ＭＳ Ｐゴシック" pitchFamily="-107" charset="-128"/>
                <a:cs typeface="ＭＳ Ｐゴシック" pitchFamily="-107" charset="-128"/>
              </a:rPr>
              <a:t>(operating costs) $10,000</a:t>
            </a:r>
            <a:r>
              <a:rPr lang="en-US" sz="2200" dirty="0" smtClean="0">
                <a:solidFill>
                  <a:srgbClr val="32302A"/>
                </a:solidFill>
                <a:ea typeface="ＭＳ Ｐゴシック" pitchFamily="-107" charset="-128"/>
                <a:cs typeface="ＭＳ Ｐゴシック" pitchFamily="-107" charset="-128"/>
              </a:rPr>
              <a:t>.</a:t>
            </a:r>
            <a:endParaRPr lang="en-US" sz="2200" dirty="0">
              <a:solidFill>
                <a:srgbClr val="32302A"/>
              </a:solidFill>
              <a:ea typeface="ＭＳ Ｐゴシック" pitchFamily="-107" charset="-128"/>
              <a:cs typeface="ＭＳ Ｐゴシック" pitchFamily="-107" charset="-128"/>
            </a:endParaRPr>
          </a:p>
        </p:txBody>
      </p:sp>
      <p:sp>
        <p:nvSpPr>
          <p:cNvPr id="90" name="Text Box 87" descr="Parchment"/>
          <p:cNvSpPr txBox="1">
            <a:spLocks noChangeAspect="1" noChangeArrowheads="1"/>
          </p:cNvSpPr>
          <p:nvPr/>
        </p:nvSpPr>
        <p:spPr bwMode="auto">
          <a:xfrm>
            <a:off x="5052758" y="367089"/>
            <a:ext cx="570802" cy="264688"/>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1600" b="0" dirty="0">
                <a:latin typeface="Times New Roman" pitchFamily="18" charset="0"/>
                <a:cs typeface="Times New Roman" pitchFamily="18" charset="0"/>
              </a:rPr>
              <a:t>P</a:t>
            </a:r>
            <a:r>
              <a:rPr kumimoji="0" lang="en-US" sz="1400" b="0" dirty="0">
                <a:latin typeface="Times New Roman" pitchFamily="18" charset="0"/>
                <a:cs typeface="Times New Roman" pitchFamily="18" charset="0"/>
              </a:rPr>
              <a:t>rice</a:t>
            </a:r>
            <a:endParaRPr kumimoji="0" lang="en-US" sz="1600" b="0" dirty="0">
              <a:latin typeface="Times New Roman" pitchFamily="18" charset="0"/>
              <a:cs typeface="Times New Roman" pitchFamily="18" charset="0"/>
            </a:endParaRPr>
          </a:p>
        </p:txBody>
      </p:sp>
      <p:sp>
        <p:nvSpPr>
          <p:cNvPr id="91" name="Text Box 88"/>
          <p:cNvSpPr txBox="1">
            <a:spLocks noChangeAspect="1" noChangeArrowheads="1"/>
          </p:cNvSpPr>
          <p:nvPr/>
        </p:nvSpPr>
        <p:spPr bwMode="auto">
          <a:xfrm>
            <a:off x="7909560" y="2934584"/>
            <a:ext cx="923130" cy="415498"/>
          </a:xfrm>
          <a:prstGeom prst="rect">
            <a:avLst/>
          </a:prstGeom>
          <a:noFill/>
          <a:ln w="9525">
            <a:noFill/>
            <a:miter lim="800000"/>
            <a:headEnd/>
            <a:tailEnd/>
          </a:ln>
        </p:spPr>
        <p:txBody>
          <a:bodyPr wrap="square">
            <a:prstTxWarp prst="textNoShape">
              <a:avLst/>
            </a:prstTxWarp>
            <a:spAutoFit/>
          </a:bodyPr>
          <a:lstStyle/>
          <a:p>
            <a:pPr algn="r">
              <a:lnSpc>
                <a:spcPct val="70000"/>
              </a:lnSpc>
              <a:spcBef>
                <a:spcPct val="50000"/>
              </a:spcBef>
            </a:pPr>
            <a:r>
              <a:rPr kumimoji="0" lang="en-US" sz="1600" b="0" dirty="0" smtClean="0">
                <a:latin typeface="Times New Roman" pitchFamily="18" charset="0"/>
                <a:cs typeface="Times New Roman" pitchFamily="18" charset="0"/>
              </a:rPr>
              <a:t>Q</a:t>
            </a:r>
            <a:r>
              <a:rPr kumimoji="0" lang="en-US" sz="1400" b="0" dirty="0" smtClean="0">
                <a:latin typeface="Times New Roman" pitchFamily="18" charset="0"/>
                <a:cs typeface="Times New Roman" pitchFamily="18" charset="0"/>
              </a:rPr>
              <a:t>uantity</a:t>
            </a:r>
            <a:br>
              <a:rPr kumimoji="0" lang="en-US" sz="1400" b="0" dirty="0" smtClean="0">
                <a:latin typeface="Times New Roman" pitchFamily="18" charset="0"/>
                <a:cs typeface="Times New Roman" pitchFamily="18" charset="0"/>
              </a:rPr>
            </a:br>
            <a:r>
              <a:rPr kumimoji="0" lang="en-US" sz="1400" b="0" dirty="0" smtClean="0">
                <a:latin typeface="Times New Roman" pitchFamily="18" charset="0"/>
                <a:cs typeface="Times New Roman" pitchFamily="18" charset="0"/>
              </a:rPr>
              <a:t>/</a:t>
            </a:r>
            <a:r>
              <a:rPr kumimoji="0" lang="en-US" sz="1400" b="0" dirty="0">
                <a:latin typeface="Times New Roman" pitchFamily="18" charset="0"/>
                <a:cs typeface="Times New Roman" pitchFamily="18" charset="0"/>
              </a:rPr>
              <a:t>time</a:t>
            </a:r>
          </a:p>
        </p:txBody>
      </p:sp>
      <p:sp>
        <p:nvSpPr>
          <p:cNvPr id="92" name="Line 89"/>
          <p:cNvSpPr>
            <a:spLocks noChangeAspect="1" noChangeShapeType="1"/>
          </p:cNvSpPr>
          <p:nvPr/>
        </p:nvSpPr>
        <p:spPr bwMode="auto">
          <a:xfrm>
            <a:off x="5339334" y="3049138"/>
            <a:ext cx="2758281" cy="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93" name="Text Box 90"/>
          <p:cNvSpPr txBox="1">
            <a:spLocks noChangeArrowheads="1"/>
          </p:cNvSpPr>
          <p:nvPr/>
        </p:nvSpPr>
        <p:spPr bwMode="auto">
          <a:xfrm>
            <a:off x="7800855" y="184136"/>
            <a:ext cx="1196161" cy="264688"/>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sz="1600" i="1" dirty="0">
                <a:latin typeface="Times New Roman" pitchFamily="18" charset="0"/>
                <a:cs typeface="Times New Roman" pitchFamily="18" charset="0"/>
              </a:rPr>
              <a:t>Single price</a:t>
            </a:r>
          </a:p>
        </p:txBody>
      </p:sp>
      <p:sp>
        <p:nvSpPr>
          <p:cNvPr id="94" name="Text Box 91"/>
          <p:cNvSpPr txBox="1">
            <a:spLocks noChangeAspect="1" noChangeArrowheads="1"/>
          </p:cNvSpPr>
          <p:nvPr/>
        </p:nvSpPr>
        <p:spPr bwMode="auto">
          <a:xfrm>
            <a:off x="4750371" y="1385438"/>
            <a:ext cx="642938"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a:latin typeface="Times New Roman" pitchFamily="18" charset="0"/>
                <a:cs typeface="Times New Roman" pitchFamily="18" charset="0"/>
              </a:rPr>
              <a:t>$400</a:t>
            </a:r>
          </a:p>
        </p:txBody>
      </p:sp>
      <p:sp>
        <p:nvSpPr>
          <p:cNvPr id="95" name="Text Box 92"/>
          <p:cNvSpPr txBox="1">
            <a:spLocks noChangeAspect="1" noChangeArrowheads="1"/>
          </p:cNvSpPr>
          <p:nvPr/>
        </p:nvSpPr>
        <p:spPr bwMode="auto">
          <a:xfrm>
            <a:off x="4750371" y="2147438"/>
            <a:ext cx="642938"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a:latin typeface="Times New Roman" pitchFamily="18" charset="0"/>
                <a:cs typeface="Times New Roman" pitchFamily="18" charset="0"/>
              </a:rPr>
              <a:t>$200</a:t>
            </a:r>
          </a:p>
        </p:txBody>
      </p:sp>
      <p:sp>
        <p:nvSpPr>
          <p:cNvPr id="96" name="Text Box 93"/>
          <p:cNvSpPr txBox="1">
            <a:spLocks noChangeAspect="1" noChangeArrowheads="1"/>
          </p:cNvSpPr>
          <p:nvPr/>
        </p:nvSpPr>
        <p:spPr bwMode="auto">
          <a:xfrm>
            <a:off x="4750371" y="1766438"/>
            <a:ext cx="642938"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a:latin typeface="Times New Roman" pitchFamily="18" charset="0"/>
                <a:cs typeface="Times New Roman" pitchFamily="18" charset="0"/>
              </a:rPr>
              <a:t>$300</a:t>
            </a:r>
          </a:p>
        </p:txBody>
      </p:sp>
      <p:sp>
        <p:nvSpPr>
          <p:cNvPr id="97" name="Text Box 94"/>
          <p:cNvSpPr txBox="1">
            <a:spLocks noChangeAspect="1" noChangeArrowheads="1"/>
          </p:cNvSpPr>
          <p:nvPr/>
        </p:nvSpPr>
        <p:spPr bwMode="auto">
          <a:xfrm>
            <a:off x="4757928" y="2530026"/>
            <a:ext cx="642937"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a:latin typeface="Times New Roman" pitchFamily="18" charset="0"/>
                <a:cs typeface="Times New Roman" pitchFamily="18" charset="0"/>
              </a:rPr>
              <a:t>$100</a:t>
            </a:r>
          </a:p>
        </p:txBody>
      </p:sp>
      <p:sp>
        <p:nvSpPr>
          <p:cNvPr id="98" name="Text Box 95"/>
          <p:cNvSpPr txBox="1">
            <a:spLocks noChangeAspect="1" noChangeArrowheads="1"/>
          </p:cNvSpPr>
          <p:nvPr/>
        </p:nvSpPr>
        <p:spPr bwMode="auto">
          <a:xfrm>
            <a:off x="4750371" y="1002851"/>
            <a:ext cx="642938"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a:latin typeface="Times New Roman" pitchFamily="18" charset="0"/>
                <a:cs typeface="Times New Roman" pitchFamily="18" charset="0"/>
              </a:rPr>
              <a:t>$500</a:t>
            </a:r>
          </a:p>
        </p:txBody>
      </p:sp>
      <p:sp>
        <p:nvSpPr>
          <p:cNvPr id="99" name="Text Box 96"/>
          <p:cNvSpPr txBox="1">
            <a:spLocks noChangeAspect="1" noChangeArrowheads="1"/>
          </p:cNvSpPr>
          <p:nvPr/>
        </p:nvSpPr>
        <p:spPr bwMode="auto">
          <a:xfrm>
            <a:off x="4750371" y="621851"/>
            <a:ext cx="642938"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dirty="0">
                <a:latin typeface="Times New Roman" pitchFamily="18" charset="0"/>
                <a:cs typeface="Times New Roman" pitchFamily="18" charset="0"/>
              </a:rPr>
              <a:t>$600</a:t>
            </a:r>
          </a:p>
        </p:txBody>
      </p:sp>
      <p:grpSp>
        <p:nvGrpSpPr>
          <p:cNvPr id="101" name="Group 151"/>
          <p:cNvGrpSpPr>
            <a:grpSpLocks/>
          </p:cNvGrpSpPr>
          <p:nvPr/>
        </p:nvGrpSpPr>
        <p:grpSpPr bwMode="auto">
          <a:xfrm>
            <a:off x="5353621" y="2595103"/>
            <a:ext cx="3341688" cy="250825"/>
            <a:chOff x="1342" y="3464"/>
            <a:chExt cx="2105" cy="158"/>
          </a:xfrm>
        </p:grpSpPr>
        <p:sp>
          <p:nvSpPr>
            <p:cNvPr id="102" name="Text Box 98"/>
            <p:cNvSpPr txBox="1">
              <a:spLocks noChangeAspect="1" noChangeArrowheads="1"/>
            </p:cNvSpPr>
            <p:nvPr/>
          </p:nvSpPr>
          <p:spPr bwMode="auto">
            <a:xfrm>
              <a:off x="3066" y="3464"/>
              <a:ext cx="381" cy="158"/>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1600" b="1" i="1" dirty="0">
                  <a:solidFill>
                    <a:srgbClr val="2D5AB3"/>
                  </a:solidFill>
                  <a:latin typeface="Times New Roman" pitchFamily="18" charset="0"/>
                  <a:cs typeface="Times New Roman" pitchFamily="18" charset="0"/>
                </a:rPr>
                <a:t>MC</a:t>
              </a:r>
              <a:endParaRPr kumimoji="0" lang="en-US" sz="1200" b="1" i="1" dirty="0">
                <a:solidFill>
                  <a:srgbClr val="2D5AB3"/>
                </a:solidFill>
                <a:latin typeface="Times New Roman" pitchFamily="18" charset="0"/>
                <a:cs typeface="Times New Roman" pitchFamily="18" charset="0"/>
              </a:endParaRPr>
            </a:p>
          </p:txBody>
        </p:sp>
        <p:sp>
          <p:nvSpPr>
            <p:cNvPr id="103" name="Line 99"/>
            <p:cNvSpPr>
              <a:spLocks noChangeShapeType="1"/>
            </p:cNvSpPr>
            <p:nvPr/>
          </p:nvSpPr>
          <p:spPr bwMode="auto">
            <a:xfrm>
              <a:off x="1342" y="3531"/>
              <a:ext cx="1778" cy="0"/>
            </a:xfrm>
            <a:prstGeom prst="line">
              <a:avLst/>
            </a:prstGeom>
            <a:noFill/>
            <a:ln w="57150">
              <a:solidFill>
                <a:srgbClr val="2D5AB3"/>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sp>
        <p:nvSpPr>
          <p:cNvPr id="104" name="Freeform 100"/>
          <p:cNvSpPr>
            <a:spLocks/>
          </p:cNvSpPr>
          <p:nvPr/>
        </p:nvSpPr>
        <p:spPr bwMode="auto">
          <a:xfrm>
            <a:off x="5994178" y="452085"/>
            <a:ext cx="1951832" cy="2416496"/>
          </a:xfrm>
          <a:custGeom>
            <a:avLst/>
            <a:gdLst/>
            <a:ahLst/>
            <a:cxnLst>
              <a:cxn ang="0">
                <a:pos x="0" y="0"/>
              </a:cxn>
              <a:cxn ang="0">
                <a:pos x="96" y="240"/>
              </a:cxn>
              <a:cxn ang="0">
                <a:pos x="336" y="768"/>
              </a:cxn>
              <a:cxn ang="0">
                <a:pos x="720" y="1296"/>
              </a:cxn>
              <a:cxn ang="0">
                <a:pos x="1248" y="1776"/>
              </a:cxn>
            </a:cxnLst>
            <a:rect l="0" t="0" r="r" b="b"/>
            <a:pathLst>
              <a:path w="1248" h="1776">
                <a:moveTo>
                  <a:pt x="0" y="0"/>
                </a:moveTo>
                <a:cubicBezTo>
                  <a:pt x="20" y="56"/>
                  <a:pt x="40" y="112"/>
                  <a:pt x="96" y="240"/>
                </a:cubicBezTo>
                <a:cubicBezTo>
                  <a:pt x="152" y="368"/>
                  <a:pt x="232" y="592"/>
                  <a:pt x="336" y="768"/>
                </a:cubicBezTo>
                <a:cubicBezTo>
                  <a:pt x="440" y="944"/>
                  <a:pt x="568" y="1128"/>
                  <a:pt x="720" y="1296"/>
                </a:cubicBezTo>
                <a:cubicBezTo>
                  <a:pt x="872" y="1464"/>
                  <a:pt x="1060" y="1620"/>
                  <a:pt x="1248" y="1776"/>
                </a:cubicBezTo>
              </a:path>
            </a:pathLst>
          </a:custGeom>
          <a:noFill/>
          <a:ln w="57150" cap="flat" cmpd="sng">
            <a:solidFill>
              <a:srgbClr val="C80000"/>
            </a:solidFill>
            <a:prstDash val="solid"/>
            <a:round/>
            <a:headEnd type="none" w="med" len="me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05" name="Text Box 101"/>
          <p:cNvSpPr txBox="1">
            <a:spLocks noChangeAspect="1" noChangeArrowheads="1"/>
          </p:cNvSpPr>
          <p:nvPr/>
        </p:nvSpPr>
        <p:spPr bwMode="auto">
          <a:xfrm>
            <a:off x="7845425" y="2790312"/>
            <a:ext cx="450850" cy="25122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1600" b="1" dirty="0">
                <a:solidFill>
                  <a:srgbClr val="C80000"/>
                </a:solidFill>
                <a:latin typeface="Times New Roman" pitchFamily="18" charset="0"/>
                <a:cs typeface="Times New Roman" pitchFamily="18" charset="0"/>
              </a:rPr>
              <a:t>D</a:t>
            </a:r>
            <a:endParaRPr kumimoji="0" lang="en-US" sz="2800" b="1" i="1" dirty="0">
              <a:solidFill>
                <a:srgbClr val="C80000"/>
              </a:solidFill>
              <a:latin typeface="Times New Roman" pitchFamily="18" charset="0"/>
              <a:cs typeface="Times New Roman" pitchFamily="18" charset="0"/>
            </a:endParaRPr>
          </a:p>
        </p:txBody>
      </p:sp>
      <p:sp>
        <p:nvSpPr>
          <p:cNvPr id="106" name="Rectangle 102"/>
          <p:cNvSpPr>
            <a:spLocks noChangeArrowheads="1"/>
          </p:cNvSpPr>
          <p:nvPr/>
        </p:nvSpPr>
        <p:spPr bwMode="auto">
          <a:xfrm>
            <a:off x="5379021" y="1607688"/>
            <a:ext cx="1230313" cy="1062038"/>
          </a:xfrm>
          <a:prstGeom prst="rect">
            <a:avLst/>
          </a:prstGeom>
          <a:solidFill>
            <a:srgbClr val="FFFF66">
              <a:alpha val="49804"/>
            </a:srgbClr>
          </a:solidFill>
          <a:ln w="19050" cap="rnd">
            <a:noFill/>
            <a:prstDash val="sysDot"/>
            <a:miter lim="800000"/>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07" name="Text Box 103"/>
          <p:cNvSpPr txBox="1">
            <a:spLocks noChangeAspect="1" noChangeArrowheads="1"/>
          </p:cNvSpPr>
          <p:nvPr/>
        </p:nvSpPr>
        <p:spPr bwMode="auto">
          <a:xfrm>
            <a:off x="6283896" y="3034851"/>
            <a:ext cx="596900"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0" dirty="0">
                <a:latin typeface="Times New Roman" pitchFamily="18" charset="0"/>
                <a:cs typeface="Times New Roman" pitchFamily="18" charset="0"/>
              </a:rPr>
              <a:t>100</a:t>
            </a:r>
          </a:p>
        </p:txBody>
      </p:sp>
      <p:sp>
        <p:nvSpPr>
          <p:cNvPr id="108" name="Line 104"/>
          <p:cNvSpPr>
            <a:spLocks noChangeShapeType="1"/>
          </p:cNvSpPr>
          <p:nvPr/>
        </p:nvSpPr>
        <p:spPr bwMode="auto">
          <a:xfrm>
            <a:off x="6587109" y="2745926"/>
            <a:ext cx="0" cy="287337"/>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09" name="Text Box 105"/>
          <p:cNvSpPr txBox="1">
            <a:spLocks noChangeAspect="1" noChangeArrowheads="1"/>
          </p:cNvSpPr>
          <p:nvPr/>
        </p:nvSpPr>
        <p:spPr bwMode="auto">
          <a:xfrm>
            <a:off x="6718871" y="2811013"/>
            <a:ext cx="608013" cy="25122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1600" b="1" i="1" dirty="0">
                <a:solidFill>
                  <a:srgbClr val="D107AB"/>
                </a:solidFill>
                <a:latin typeface="Times New Roman" pitchFamily="18" charset="0"/>
                <a:cs typeface="Times New Roman" pitchFamily="18" charset="0"/>
              </a:rPr>
              <a:t>MR</a:t>
            </a:r>
          </a:p>
        </p:txBody>
      </p:sp>
      <p:sp>
        <p:nvSpPr>
          <p:cNvPr id="110" name="Freeform 106"/>
          <p:cNvSpPr>
            <a:spLocks/>
          </p:cNvSpPr>
          <p:nvPr/>
        </p:nvSpPr>
        <p:spPr bwMode="auto">
          <a:xfrm>
            <a:off x="5661596" y="426588"/>
            <a:ext cx="1143000" cy="2514600"/>
          </a:xfrm>
          <a:custGeom>
            <a:avLst/>
            <a:gdLst/>
            <a:ahLst/>
            <a:cxnLst>
              <a:cxn ang="0">
                <a:pos x="0" y="0"/>
              </a:cxn>
              <a:cxn ang="0">
                <a:pos x="144" y="528"/>
              </a:cxn>
              <a:cxn ang="0">
                <a:pos x="336" y="1008"/>
              </a:cxn>
              <a:cxn ang="0">
                <a:pos x="672" y="1392"/>
              </a:cxn>
            </a:cxnLst>
            <a:rect l="0" t="0" r="r" b="b"/>
            <a:pathLst>
              <a:path w="672" h="1392">
                <a:moveTo>
                  <a:pt x="0" y="0"/>
                </a:moveTo>
                <a:cubicBezTo>
                  <a:pt x="44" y="180"/>
                  <a:pt x="88" y="360"/>
                  <a:pt x="144" y="528"/>
                </a:cubicBezTo>
                <a:cubicBezTo>
                  <a:pt x="200" y="696"/>
                  <a:pt x="248" y="864"/>
                  <a:pt x="336" y="1008"/>
                </a:cubicBezTo>
                <a:cubicBezTo>
                  <a:pt x="424" y="1152"/>
                  <a:pt x="548" y="1272"/>
                  <a:pt x="672" y="1392"/>
                </a:cubicBezTo>
              </a:path>
            </a:pathLst>
          </a:custGeom>
          <a:noFill/>
          <a:ln w="57150" cap="flat" cmpd="sng">
            <a:solidFill>
              <a:srgbClr val="D107AB"/>
            </a:solidFill>
            <a:prstDash val="solid"/>
            <a:round/>
            <a:headEnd type="none" w="med" len="me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11" name="Line 107"/>
          <p:cNvSpPr>
            <a:spLocks noChangeShapeType="1"/>
          </p:cNvSpPr>
          <p:nvPr/>
        </p:nvSpPr>
        <p:spPr bwMode="auto">
          <a:xfrm flipV="1">
            <a:off x="6587109" y="1652138"/>
            <a:ext cx="0" cy="1046163"/>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12" name="Line 108"/>
          <p:cNvSpPr>
            <a:spLocks noChangeShapeType="1"/>
          </p:cNvSpPr>
          <p:nvPr/>
        </p:nvSpPr>
        <p:spPr bwMode="auto">
          <a:xfrm flipH="1">
            <a:off x="5353621" y="1596576"/>
            <a:ext cx="1233488"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13" name="Oval 109"/>
          <p:cNvSpPr>
            <a:spLocks noChangeAspect="1" noChangeArrowheads="1"/>
          </p:cNvSpPr>
          <p:nvPr/>
        </p:nvSpPr>
        <p:spPr bwMode="auto">
          <a:xfrm>
            <a:off x="6537896" y="1518788"/>
            <a:ext cx="119063" cy="119063"/>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114" name="Line 110"/>
          <p:cNvSpPr>
            <a:spLocks noChangeAspect="1" noChangeShapeType="1"/>
          </p:cNvSpPr>
          <p:nvPr/>
        </p:nvSpPr>
        <p:spPr bwMode="auto">
          <a:xfrm>
            <a:off x="5353621" y="579405"/>
            <a:ext cx="0" cy="2460208"/>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nvGrpSpPr>
          <p:cNvPr id="115" name="Group 154"/>
          <p:cNvGrpSpPr>
            <a:grpSpLocks/>
          </p:cNvGrpSpPr>
          <p:nvPr/>
        </p:nvGrpSpPr>
        <p:grpSpPr bwMode="auto">
          <a:xfrm>
            <a:off x="6356603" y="522659"/>
            <a:ext cx="1971675" cy="1901825"/>
            <a:chOff x="2042" y="2204"/>
            <a:chExt cx="1242" cy="1198"/>
          </a:xfrm>
        </p:grpSpPr>
        <p:grpSp>
          <p:nvGrpSpPr>
            <p:cNvPr id="116" name="Group 111"/>
            <p:cNvGrpSpPr>
              <a:grpSpLocks/>
            </p:cNvGrpSpPr>
            <p:nvPr/>
          </p:nvGrpSpPr>
          <p:grpSpPr bwMode="auto">
            <a:xfrm>
              <a:off x="2042" y="2204"/>
              <a:ext cx="1242" cy="1198"/>
              <a:chOff x="2042" y="2300"/>
              <a:chExt cx="1242" cy="1198"/>
            </a:xfrm>
          </p:grpSpPr>
          <p:sp>
            <p:nvSpPr>
              <p:cNvPr id="118" name="Freeform 112"/>
              <p:cNvSpPr>
                <a:spLocks/>
              </p:cNvSpPr>
              <p:nvPr/>
            </p:nvSpPr>
            <p:spPr bwMode="auto">
              <a:xfrm>
                <a:off x="2058" y="2530"/>
                <a:ext cx="768" cy="968"/>
              </a:xfrm>
              <a:custGeom>
                <a:avLst/>
                <a:gdLst/>
                <a:ahLst/>
                <a:cxnLst>
                  <a:cxn ang="0">
                    <a:pos x="624" y="0"/>
                  </a:cxn>
                  <a:cxn ang="0">
                    <a:pos x="864" y="288"/>
                  </a:cxn>
                  <a:cxn ang="0">
                    <a:pos x="960" y="576"/>
                  </a:cxn>
                  <a:cxn ang="0">
                    <a:pos x="816" y="1008"/>
                  </a:cxn>
                  <a:cxn ang="0">
                    <a:pos x="432" y="1200"/>
                  </a:cxn>
                  <a:cxn ang="0">
                    <a:pos x="0" y="960"/>
                  </a:cxn>
                </a:cxnLst>
                <a:rect l="0" t="0" r="r" b="b"/>
                <a:pathLst>
                  <a:path w="968" h="1208">
                    <a:moveTo>
                      <a:pt x="624" y="0"/>
                    </a:moveTo>
                    <a:cubicBezTo>
                      <a:pt x="716" y="96"/>
                      <a:pt x="808" y="192"/>
                      <a:pt x="864" y="288"/>
                    </a:cubicBezTo>
                    <a:cubicBezTo>
                      <a:pt x="920" y="384"/>
                      <a:pt x="968" y="456"/>
                      <a:pt x="960" y="576"/>
                    </a:cubicBezTo>
                    <a:cubicBezTo>
                      <a:pt x="952" y="696"/>
                      <a:pt x="904" y="904"/>
                      <a:pt x="816" y="1008"/>
                    </a:cubicBezTo>
                    <a:cubicBezTo>
                      <a:pt x="728" y="1112"/>
                      <a:pt x="568" y="1208"/>
                      <a:pt x="432" y="1200"/>
                    </a:cubicBezTo>
                    <a:cubicBezTo>
                      <a:pt x="296" y="1192"/>
                      <a:pt x="148" y="1076"/>
                      <a:pt x="0" y="960"/>
                    </a:cubicBezTo>
                  </a:path>
                </a:pathLst>
              </a:custGeom>
              <a:noFill/>
              <a:ln w="31750" cap="flat" cmpd="sng">
                <a:solidFill>
                  <a:schemeClr val="tx1"/>
                </a:solidFill>
                <a:prstDash val="solid"/>
                <a:round/>
                <a:headEnd type="none" w="med" len="med"/>
                <a:tailEnd type="stealth" w="lg" len="lg"/>
              </a:ln>
              <a:effectLst>
                <a:outerShdw blurRad="63500" dist="35921" dir="2700000" algn="ctr" rotWithShape="0">
                  <a:srgbClr val="000000">
                    <a:alpha val="74998"/>
                  </a:srgbClr>
                </a:outerShdw>
              </a:effectLst>
            </p:spPr>
            <p:txBody>
              <a:bodyPr wrap="none" anchor="ctr">
                <a:prstTxWarp prst="textNoShape">
                  <a:avLst/>
                </a:prstTxWarp>
              </a:bodyPr>
              <a:lstStyle/>
              <a:p>
                <a:endParaRPr lang="en-US" sz="1600">
                  <a:latin typeface="Times New Roman" pitchFamily="18" charset="0"/>
                  <a:cs typeface="Times New Roman" pitchFamily="18" charset="0"/>
                </a:endParaRPr>
              </a:p>
            </p:txBody>
          </p:sp>
          <p:grpSp>
            <p:nvGrpSpPr>
              <p:cNvPr id="119" name="Group 113"/>
              <p:cNvGrpSpPr>
                <a:grpSpLocks/>
              </p:cNvGrpSpPr>
              <p:nvPr/>
            </p:nvGrpSpPr>
            <p:grpSpPr bwMode="auto">
              <a:xfrm>
                <a:off x="2042" y="2300"/>
                <a:ext cx="1242" cy="288"/>
                <a:chOff x="3152" y="2952"/>
                <a:chExt cx="1242" cy="288"/>
              </a:xfrm>
            </p:grpSpPr>
            <p:sp>
              <p:nvSpPr>
                <p:cNvPr id="120" name="Rectangle 114"/>
                <p:cNvSpPr>
                  <a:spLocks noChangeArrowheads="1"/>
                </p:cNvSpPr>
                <p:nvPr/>
              </p:nvSpPr>
              <p:spPr bwMode="auto">
                <a:xfrm>
                  <a:off x="3213" y="2962"/>
                  <a:ext cx="1113" cy="266"/>
                </a:xfrm>
                <a:prstGeom prst="rect">
                  <a:avLst/>
                </a:prstGeom>
                <a:solidFill>
                  <a:srgbClr val="FFFFCC"/>
                </a:solidFill>
                <a:ln w="1270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21" name="Rectangle 115" descr="Newsprint"/>
                <p:cNvSpPr>
                  <a:spLocks noChangeArrowheads="1"/>
                </p:cNvSpPr>
                <p:nvPr/>
              </p:nvSpPr>
              <p:spPr bwMode="auto">
                <a:xfrm>
                  <a:off x="3152" y="2952"/>
                  <a:ext cx="1242" cy="288"/>
                </a:xfrm>
                <a:prstGeom prst="rect">
                  <a:avLst/>
                </a:prstGeom>
                <a:noFill/>
                <a:ln w="12700">
                  <a:noFill/>
                  <a:miter lim="800000"/>
                  <a:headEnd/>
                  <a:tailEnd type="none" w="lg" len="lg"/>
                </a:ln>
              </p:spPr>
              <p:txBody>
                <a:bodyPr wrap="none" anchor="ctr">
                  <a:prstTxWarp prst="textNoShape">
                    <a:avLst/>
                  </a:prstTxWarp>
                </a:bodyPr>
                <a:lstStyle/>
                <a:p>
                  <a:pPr algn="ctr">
                    <a:lnSpc>
                      <a:spcPct val="80000"/>
                    </a:lnSpc>
                  </a:pPr>
                  <a:r>
                    <a:rPr kumimoji="0" lang="en-US" sz="1400" b="1" i="1" dirty="0">
                      <a:latin typeface="Times New Roman" pitchFamily="18" charset="0"/>
                      <a:cs typeface="Times New Roman" pitchFamily="18" charset="0"/>
                    </a:rPr>
                    <a:t>Net operating revenue</a:t>
                  </a:r>
                  <a:r>
                    <a:rPr kumimoji="0" lang="en-US" sz="1400" b="0" dirty="0">
                      <a:latin typeface="Times New Roman" pitchFamily="18" charset="0"/>
                      <a:cs typeface="Times New Roman" pitchFamily="18" charset="0"/>
                    </a:rPr>
                    <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($300</a:t>
                  </a:r>
                  <a:r>
                    <a:rPr kumimoji="0" lang="en-US" sz="1400" i="1" dirty="0">
                      <a:latin typeface="Times New Roman" pitchFamily="18" charset="0"/>
                      <a:cs typeface="Times New Roman" pitchFamily="18" charset="0"/>
                    </a:rPr>
                    <a:t>   </a:t>
                  </a:r>
                  <a:r>
                    <a:rPr kumimoji="0" lang="en-US" sz="1400" b="0" dirty="0">
                      <a:latin typeface="Times New Roman" pitchFamily="18" charset="0"/>
                      <a:cs typeface="Times New Roman" pitchFamily="18" charset="0"/>
                    </a:rPr>
                    <a:t>100) </a:t>
                  </a:r>
                  <a:r>
                    <a:rPr kumimoji="0" lang="en-US" sz="1400" b="1" dirty="0">
                      <a:latin typeface="Times New Roman" pitchFamily="18" charset="0"/>
                      <a:cs typeface="Times New Roman" pitchFamily="18" charset="0"/>
                    </a:rPr>
                    <a:t>= $30,000</a:t>
                  </a:r>
                </a:p>
              </p:txBody>
            </p:sp>
          </p:grpSp>
        </p:grpSp>
        <p:sp>
          <p:nvSpPr>
            <p:cNvPr id="117" name="Text Box 153"/>
            <p:cNvSpPr txBox="1">
              <a:spLocks noChangeArrowheads="1"/>
            </p:cNvSpPr>
            <p:nvPr/>
          </p:nvSpPr>
          <p:spPr bwMode="auto">
            <a:xfrm>
              <a:off x="2359" y="2284"/>
              <a:ext cx="154" cy="194"/>
            </a:xfrm>
            <a:prstGeom prst="rect">
              <a:avLst/>
            </a:prstGeom>
            <a:noFill/>
            <a:ln w="12700">
              <a:noFill/>
              <a:miter lim="800000"/>
              <a:headEnd/>
              <a:tailEnd/>
            </a:ln>
            <a:effectLst/>
          </p:spPr>
          <p:txBody>
            <a:bodyPr wrap="square">
              <a:prstTxWarp prst="textNoShape">
                <a:avLst/>
              </a:prstTxWarp>
              <a:spAutoFit/>
            </a:bodyPr>
            <a:lstStyle/>
            <a:p>
              <a:r>
                <a:rPr lang="en-US" sz="1400" i="1">
                  <a:latin typeface="Times New Roman" pitchFamily="18" charset="0"/>
                  <a:cs typeface="Times New Roman" pitchFamily="18" charset="0"/>
                </a:rPr>
                <a:t>x</a:t>
              </a:r>
            </a:p>
          </p:txBody>
        </p:sp>
      </p:grpSp>
    </p:spTree>
    <p:extLst>
      <p:ext uri="{BB962C8B-B14F-4D97-AF65-F5344CB8AC3E}">
        <p14:creationId xmlns:p14="http://schemas.microsoft.com/office/powerpoint/2010/main" val="123172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dissolve">
                                      <p:cBhvr>
                                        <p:cTn id="7" dur="500"/>
                                        <p:tgtEl>
                                          <p:spTgt spid="196">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1"/>
                                        </p:tgtEl>
                                        <p:attrNameLst>
                                          <p:attrName>style.visibility</p:attrName>
                                        </p:attrNameLst>
                                      </p:cBhvr>
                                      <p:to>
                                        <p:strVal val="visible"/>
                                      </p:to>
                                    </p:set>
                                    <p:animEffect transition="in" filter="dissolve">
                                      <p:cBhvr>
                                        <p:cTn id="11" dur="500"/>
                                        <p:tgtEl>
                                          <p:spTgt spid="101"/>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96">
                                            <p:txEl>
                                              <p:pRg st="1" end="1"/>
                                            </p:txEl>
                                          </p:spTgt>
                                        </p:tgtEl>
                                        <p:attrNameLst>
                                          <p:attrName>style.visibility</p:attrName>
                                        </p:attrNameLst>
                                      </p:cBhvr>
                                      <p:to>
                                        <p:strVal val="visible"/>
                                      </p:to>
                                    </p:set>
                                    <p:animEffect transition="in" filter="dissolve">
                                      <p:cBhvr>
                                        <p:cTn id="16" dur="500"/>
                                        <p:tgtEl>
                                          <p:spTgt spid="196">
                                            <p:txEl>
                                              <p:pRg st="1" end="1"/>
                                            </p:txEl>
                                          </p:spTgt>
                                        </p:tgtEl>
                                      </p:cBhvr>
                                    </p:animEffect>
                                  </p:childTnLst>
                                </p:cTn>
                              </p:par>
                            </p:childTnLst>
                          </p:cTn>
                        </p:par>
                        <p:par>
                          <p:cTn id="17" fill="hold">
                            <p:stCondLst>
                              <p:cond delay="500"/>
                            </p:stCondLst>
                            <p:childTnLst>
                              <p:par>
                                <p:cTn id="18" presetID="17" presetClass="entr" presetSubtype="4" fill="hold" grpId="0" nodeType="afterEffect">
                                  <p:stCondLst>
                                    <p:cond delay="0"/>
                                  </p:stCondLst>
                                  <p:childTnLst>
                                    <p:set>
                                      <p:cBhvr>
                                        <p:cTn id="19" dur="1" fill="hold">
                                          <p:stCondLst>
                                            <p:cond delay="0"/>
                                          </p:stCondLst>
                                        </p:cTn>
                                        <p:tgtEl>
                                          <p:spTgt spid="111"/>
                                        </p:tgtEl>
                                        <p:attrNameLst>
                                          <p:attrName>style.visibility</p:attrName>
                                        </p:attrNameLst>
                                      </p:cBhvr>
                                      <p:to>
                                        <p:strVal val="visible"/>
                                      </p:to>
                                    </p:set>
                                    <p:anim calcmode="lin" valueType="num">
                                      <p:cBhvr>
                                        <p:cTn id="20" dur="500" fill="hold"/>
                                        <p:tgtEl>
                                          <p:spTgt spid="111"/>
                                        </p:tgtEl>
                                        <p:attrNameLst>
                                          <p:attrName>ppt_x</p:attrName>
                                        </p:attrNameLst>
                                      </p:cBhvr>
                                      <p:tavLst>
                                        <p:tav tm="0">
                                          <p:val>
                                            <p:strVal val="#ppt_x"/>
                                          </p:val>
                                        </p:tav>
                                        <p:tav tm="100000">
                                          <p:val>
                                            <p:strVal val="#ppt_x"/>
                                          </p:val>
                                        </p:tav>
                                      </p:tavLst>
                                    </p:anim>
                                    <p:anim calcmode="lin" valueType="num">
                                      <p:cBhvr>
                                        <p:cTn id="21" dur="500" fill="hold"/>
                                        <p:tgtEl>
                                          <p:spTgt spid="111"/>
                                        </p:tgtEl>
                                        <p:attrNameLst>
                                          <p:attrName>ppt_y</p:attrName>
                                        </p:attrNameLst>
                                      </p:cBhvr>
                                      <p:tavLst>
                                        <p:tav tm="0">
                                          <p:val>
                                            <p:strVal val="#ppt_y+#ppt_h/2"/>
                                          </p:val>
                                        </p:tav>
                                        <p:tav tm="100000">
                                          <p:val>
                                            <p:strVal val="#ppt_y"/>
                                          </p:val>
                                        </p:tav>
                                      </p:tavLst>
                                    </p:anim>
                                    <p:anim calcmode="lin" valueType="num">
                                      <p:cBhvr>
                                        <p:cTn id="22" dur="500" fill="hold"/>
                                        <p:tgtEl>
                                          <p:spTgt spid="111"/>
                                        </p:tgtEl>
                                        <p:attrNameLst>
                                          <p:attrName>ppt_w</p:attrName>
                                        </p:attrNameLst>
                                      </p:cBhvr>
                                      <p:tavLst>
                                        <p:tav tm="0">
                                          <p:val>
                                            <p:strVal val="#ppt_w"/>
                                          </p:val>
                                        </p:tav>
                                        <p:tav tm="100000">
                                          <p:val>
                                            <p:strVal val="#ppt_w"/>
                                          </p:val>
                                        </p:tav>
                                      </p:tavLst>
                                    </p:anim>
                                    <p:anim calcmode="lin" valueType="num">
                                      <p:cBhvr>
                                        <p:cTn id="23" dur="500" fill="hold"/>
                                        <p:tgtEl>
                                          <p:spTgt spid="111"/>
                                        </p:tgtEl>
                                        <p:attrNameLst>
                                          <p:attrName>ppt_h</p:attrName>
                                        </p:attrNameLst>
                                      </p:cBhvr>
                                      <p:tavLst>
                                        <p:tav tm="0">
                                          <p:val>
                                            <p:fltVal val="0"/>
                                          </p:val>
                                        </p:tav>
                                        <p:tav tm="100000">
                                          <p:val>
                                            <p:strVal val="#ppt_h"/>
                                          </p:val>
                                        </p:tav>
                                      </p:tavLst>
                                    </p:anim>
                                  </p:childTnLst>
                                </p:cTn>
                              </p:par>
                            </p:childTnLst>
                          </p:cTn>
                        </p:par>
                        <p:par>
                          <p:cTn id="24" fill="hold">
                            <p:stCondLst>
                              <p:cond delay="1000"/>
                            </p:stCondLst>
                            <p:childTnLst>
                              <p:par>
                                <p:cTn id="25" presetID="23" presetClass="entr" presetSubtype="32" fill="hold" grpId="0" nodeType="afterEffect">
                                  <p:stCondLst>
                                    <p:cond delay="0"/>
                                  </p:stCondLst>
                                  <p:childTnLst>
                                    <p:set>
                                      <p:cBhvr>
                                        <p:cTn id="26" dur="1" fill="hold">
                                          <p:stCondLst>
                                            <p:cond delay="0"/>
                                          </p:stCondLst>
                                        </p:cTn>
                                        <p:tgtEl>
                                          <p:spTgt spid="113"/>
                                        </p:tgtEl>
                                        <p:attrNameLst>
                                          <p:attrName>style.visibility</p:attrName>
                                        </p:attrNameLst>
                                      </p:cBhvr>
                                      <p:to>
                                        <p:strVal val="visible"/>
                                      </p:to>
                                    </p:set>
                                    <p:anim calcmode="lin" valueType="num">
                                      <p:cBhvr>
                                        <p:cTn id="27" dur="500" fill="hold"/>
                                        <p:tgtEl>
                                          <p:spTgt spid="113"/>
                                        </p:tgtEl>
                                        <p:attrNameLst>
                                          <p:attrName>ppt_w</p:attrName>
                                        </p:attrNameLst>
                                      </p:cBhvr>
                                      <p:tavLst>
                                        <p:tav tm="0">
                                          <p:val>
                                            <p:strVal val="4*#ppt_w"/>
                                          </p:val>
                                        </p:tav>
                                        <p:tav tm="100000">
                                          <p:val>
                                            <p:strVal val="#ppt_w"/>
                                          </p:val>
                                        </p:tav>
                                      </p:tavLst>
                                    </p:anim>
                                    <p:anim calcmode="lin" valueType="num">
                                      <p:cBhvr>
                                        <p:cTn id="28" dur="500" fill="hold"/>
                                        <p:tgtEl>
                                          <p:spTgt spid="113"/>
                                        </p:tgtEl>
                                        <p:attrNameLst>
                                          <p:attrName>ppt_h</p:attrName>
                                        </p:attrNameLst>
                                      </p:cBhvr>
                                      <p:tavLst>
                                        <p:tav tm="0">
                                          <p:val>
                                            <p:strVal val="4*#ppt_h"/>
                                          </p:val>
                                        </p:tav>
                                        <p:tav tm="100000">
                                          <p:val>
                                            <p:strVal val="#ppt_h"/>
                                          </p:val>
                                        </p:tav>
                                      </p:tavLst>
                                    </p:anim>
                                  </p:childTnLst>
                                </p:cTn>
                              </p:par>
                            </p:childTnLst>
                          </p:cTn>
                        </p:par>
                        <p:par>
                          <p:cTn id="29" fill="hold">
                            <p:stCondLst>
                              <p:cond delay="1500"/>
                            </p:stCondLst>
                            <p:childTnLst>
                              <p:par>
                                <p:cTn id="30" presetID="17" presetClass="entr" presetSubtype="2" fill="hold" grpId="0" nodeType="afterEffect">
                                  <p:stCondLst>
                                    <p:cond delay="0"/>
                                  </p:stCondLst>
                                  <p:childTnLst>
                                    <p:set>
                                      <p:cBhvr>
                                        <p:cTn id="31" dur="1" fill="hold">
                                          <p:stCondLst>
                                            <p:cond delay="0"/>
                                          </p:stCondLst>
                                        </p:cTn>
                                        <p:tgtEl>
                                          <p:spTgt spid="112"/>
                                        </p:tgtEl>
                                        <p:attrNameLst>
                                          <p:attrName>style.visibility</p:attrName>
                                        </p:attrNameLst>
                                      </p:cBhvr>
                                      <p:to>
                                        <p:strVal val="visible"/>
                                      </p:to>
                                    </p:set>
                                    <p:anim calcmode="lin" valueType="num">
                                      <p:cBhvr>
                                        <p:cTn id="32" dur="500" fill="hold"/>
                                        <p:tgtEl>
                                          <p:spTgt spid="112"/>
                                        </p:tgtEl>
                                        <p:attrNameLst>
                                          <p:attrName>ppt_x</p:attrName>
                                        </p:attrNameLst>
                                      </p:cBhvr>
                                      <p:tavLst>
                                        <p:tav tm="0">
                                          <p:val>
                                            <p:strVal val="#ppt_x+#ppt_w/2"/>
                                          </p:val>
                                        </p:tav>
                                        <p:tav tm="100000">
                                          <p:val>
                                            <p:strVal val="#ppt_x"/>
                                          </p:val>
                                        </p:tav>
                                      </p:tavLst>
                                    </p:anim>
                                    <p:anim calcmode="lin" valueType="num">
                                      <p:cBhvr>
                                        <p:cTn id="33" dur="500" fill="hold"/>
                                        <p:tgtEl>
                                          <p:spTgt spid="112"/>
                                        </p:tgtEl>
                                        <p:attrNameLst>
                                          <p:attrName>ppt_y</p:attrName>
                                        </p:attrNameLst>
                                      </p:cBhvr>
                                      <p:tavLst>
                                        <p:tav tm="0">
                                          <p:val>
                                            <p:strVal val="#ppt_y"/>
                                          </p:val>
                                        </p:tav>
                                        <p:tav tm="100000">
                                          <p:val>
                                            <p:strVal val="#ppt_y"/>
                                          </p:val>
                                        </p:tav>
                                      </p:tavLst>
                                    </p:anim>
                                    <p:anim calcmode="lin" valueType="num">
                                      <p:cBhvr>
                                        <p:cTn id="34" dur="500" fill="hold"/>
                                        <p:tgtEl>
                                          <p:spTgt spid="112"/>
                                        </p:tgtEl>
                                        <p:attrNameLst>
                                          <p:attrName>ppt_w</p:attrName>
                                        </p:attrNameLst>
                                      </p:cBhvr>
                                      <p:tavLst>
                                        <p:tav tm="0">
                                          <p:val>
                                            <p:fltVal val="0"/>
                                          </p:val>
                                        </p:tav>
                                        <p:tav tm="100000">
                                          <p:val>
                                            <p:strVal val="#ppt_w"/>
                                          </p:val>
                                        </p:tav>
                                      </p:tavLst>
                                    </p:anim>
                                    <p:anim calcmode="lin" valueType="num">
                                      <p:cBhvr>
                                        <p:cTn id="35" dur="500" fill="hold"/>
                                        <p:tgtEl>
                                          <p:spTgt spid="112"/>
                                        </p:tgtEl>
                                        <p:attrNameLst>
                                          <p:attrName>ppt_h</p:attrName>
                                        </p:attrNameLst>
                                      </p:cBhvr>
                                      <p:tavLst>
                                        <p:tav tm="0">
                                          <p:val>
                                            <p:strVal val="#ppt_h"/>
                                          </p:val>
                                        </p:tav>
                                        <p:tav tm="100000">
                                          <p:val>
                                            <p:strVal val="#ppt_h"/>
                                          </p:val>
                                        </p:tav>
                                      </p:tavLst>
                                    </p:anim>
                                  </p:childTnLst>
                                </p:cTn>
                              </p:par>
                            </p:childTnLst>
                          </p:cTn>
                        </p:par>
                        <p:par>
                          <p:cTn id="36" fill="hold">
                            <p:stCondLst>
                              <p:cond delay="2000"/>
                            </p:stCondLst>
                            <p:childTnLst>
                              <p:par>
                                <p:cTn id="37" presetID="17" presetClass="entr" presetSubtype="1" fill="hold" grpId="0" nodeType="afterEffect">
                                  <p:stCondLst>
                                    <p:cond delay="0"/>
                                  </p:stCondLst>
                                  <p:childTnLst>
                                    <p:set>
                                      <p:cBhvr>
                                        <p:cTn id="38" dur="1" fill="hold">
                                          <p:stCondLst>
                                            <p:cond delay="0"/>
                                          </p:stCondLst>
                                        </p:cTn>
                                        <p:tgtEl>
                                          <p:spTgt spid="108"/>
                                        </p:tgtEl>
                                        <p:attrNameLst>
                                          <p:attrName>style.visibility</p:attrName>
                                        </p:attrNameLst>
                                      </p:cBhvr>
                                      <p:to>
                                        <p:strVal val="visible"/>
                                      </p:to>
                                    </p:set>
                                    <p:anim calcmode="lin" valueType="num">
                                      <p:cBhvr>
                                        <p:cTn id="39" dur="500" fill="hold"/>
                                        <p:tgtEl>
                                          <p:spTgt spid="108"/>
                                        </p:tgtEl>
                                        <p:attrNameLst>
                                          <p:attrName>ppt_x</p:attrName>
                                        </p:attrNameLst>
                                      </p:cBhvr>
                                      <p:tavLst>
                                        <p:tav tm="0">
                                          <p:val>
                                            <p:strVal val="#ppt_x"/>
                                          </p:val>
                                        </p:tav>
                                        <p:tav tm="100000">
                                          <p:val>
                                            <p:strVal val="#ppt_x"/>
                                          </p:val>
                                        </p:tav>
                                      </p:tavLst>
                                    </p:anim>
                                    <p:anim calcmode="lin" valueType="num">
                                      <p:cBhvr>
                                        <p:cTn id="40" dur="500" fill="hold"/>
                                        <p:tgtEl>
                                          <p:spTgt spid="108"/>
                                        </p:tgtEl>
                                        <p:attrNameLst>
                                          <p:attrName>ppt_y</p:attrName>
                                        </p:attrNameLst>
                                      </p:cBhvr>
                                      <p:tavLst>
                                        <p:tav tm="0">
                                          <p:val>
                                            <p:strVal val="#ppt_y-#ppt_h/2"/>
                                          </p:val>
                                        </p:tav>
                                        <p:tav tm="100000">
                                          <p:val>
                                            <p:strVal val="#ppt_y"/>
                                          </p:val>
                                        </p:tav>
                                      </p:tavLst>
                                    </p:anim>
                                    <p:anim calcmode="lin" valueType="num">
                                      <p:cBhvr>
                                        <p:cTn id="41" dur="500" fill="hold"/>
                                        <p:tgtEl>
                                          <p:spTgt spid="108"/>
                                        </p:tgtEl>
                                        <p:attrNameLst>
                                          <p:attrName>ppt_w</p:attrName>
                                        </p:attrNameLst>
                                      </p:cBhvr>
                                      <p:tavLst>
                                        <p:tav tm="0">
                                          <p:val>
                                            <p:strVal val="#ppt_w"/>
                                          </p:val>
                                        </p:tav>
                                        <p:tav tm="100000">
                                          <p:val>
                                            <p:strVal val="#ppt_w"/>
                                          </p:val>
                                        </p:tav>
                                      </p:tavLst>
                                    </p:anim>
                                    <p:anim calcmode="lin" valueType="num">
                                      <p:cBhvr>
                                        <p:cTn id="42" dur="500" fill="hold"/>
                                        <p:tgtEl>
                                          <p:spTgt spid="108"/>
                                        </p:tgtEl>
                                        <p:attrNameLst>
                                          <p:attrName>ppt_h</p:attrName>
                                        </p:attrNameLst>
                                      </p:cBhvr>
                                      <p:tavLst>
                                        <p:tav tm="0">
                                          <p:val>
                                            <p:fltVal val="0"/>
                                          </p:val>
                                        </p:tav>
                                        <p:tav tm="100000">
                                          <p:val>
                                            <p:strVal val="#ppt_h"/>
                                          </p:val>
                                        </p:tav>
                                      </p:tavLst>
                                    </p:anim>
                                  </p:childTnLst>
                                </p:cTn>
                              </p:par>
                            </p:childTnLst>
                          </p:cTn>
                        </p:par>
                        <p:par>
                          <p:cTn id="43" fill="hold">
                            <p:stCondLst>
                              <p:cond delay="2500"/>
                            </p:stCondLst>
                            <p:childTnLst>
                              <p:par>
                                <p:cTn id="44" presetID="23" presetClass="entr" presetSubtype="32" fill="hold" grpId="0" nodeType="afterEffect">
                                  <p:stCondLst>
                                    <p:cond delay="0"/>
                                  </p:stCondLst>
                                  <p:childTnLst>
                                    <p:set>
                                      <p:cBhvr>
                                        <p:cTn id="45" dur="1" fill="hold">
                                          <p:stCondLst>
                                            <p:cond delay="0"/>
                                          </p:stCondLst>
                                        </p:cTn>
                                        <p:tgtEl>
                                          <p:spTgt spid="107"/>
                                        </p:tgtEl>
                                        <p:attrNameLst>
                                          <p:attrName>style.visibility</p:attrName>
                                        </p:attrNameLst>
                                      </p:cBhvr>
                                      <p:to>
                                        <p:strVal val="visible"/>
                                      </p:to>
                                    </p:set>
                                    <p:anim calcmode="lin" valueType="num">
                                      <p:cBhvr>
                                        <p:cTn id="46" dur="500" fill="hold"/>
                                        <p:tgtEl>
                                          <p:spTgt spid="107"/>
                                        </p:tgtEl>
                                        <p:attrNameLst>
                                          <p:attrName>ppt_w</p:attrName>
                                        </p:attrNameLst>
                                      </p:cBhvr>
                                      <p:tavLst>
                                        <p:tav tm="0">
                                          <p:val>
                                            <p:strVal val="4*#ppt_w"/>
                                          </p:val>
                                        </p:tav>
                                        <p:tav tm="100000">
                                          <p:val>
                                            <p:strVal val="#ppt_w"/>
                                          </p:val>
                                        </p:tav>
                                      </p:tavLst>
                                    </p:anim>
                                    <p:anim calcmode="lin" valueType="num">
                                      <p:cBhvr>
                                        <p:cTn id="47" dur="500" fill="hold"/>
                                        <p:tgtEl>
                                          <p:spTgt spid="107"/>
                                        </p:tgtEl>
                                        <p:attrNameLst>
                                          <p:attrName>ppt_h</p:attrName>
                                        </p:attrNameLst>
                                      </p:cBhvr>
                                      <p:tavLst>
                                        <p:tav tm="0">
                                          <p:val>
                                            <p:strVal val="4*#ppt_h"/>
                                          </p:val>
                                        </p:tav>
                                        <p:tav tm="100000">
                                          <p:val>
                                            <p:strVal val="#ppt_h"/>
                                          </p:val>
                                        </p:tav>
                                      </p:tavLst>
                                    </p:anim>
                                  </p:childTnLst>
                                </p:cTn>
                              </p:par>
                            </p:childTnLst>
                          </p:cTn>
                        </p:par>
                        <p:par>
                          <p:cTn id="48" fill="hold">
                            <p:stCondLst>
                              <p:cond delay="3000"/>
                            </p:stCondLst>
                            <p:childTnLst>
                              <p:par>
                                <p:cTn id="49" presetID="9" presetClass="entr" presetSubtype="0" fill="hold" nodeType="afterEffect">
                                  <p:stCondLst>
                                    <p:cond delay="0"/>
                                  </p:stCondLst>
                                  <p:childTnLst>
                                    <p:set>
                                      <p:cBhvr>
                                        <p:cTn id="50" dur="1" fill="hold">
                                          <p:stCondLst>
                                            <p:cond delay="0"/>
                                          </p:stCondLst>
                                        </p:cTn>
                                        <p:tgtEl>
                                          <p:spTgt spid="196">
                                            <p:txEl>
                                              <p:pRg st="2" end="2"/>
                                            </p:txEl>
                                          </p:spTgt>
                                        </p:tgtEl>
                                        <p:attrNameLst>
                                          <p:attrName>style.visibility</p:attrName>
                                        </p:attrNameLst>
                                      </p:cBhvr>
                                      <p:to>
                                        <p:strVal val="visible"/>
                                      </p:to>
                                    </p:set>
                                    <p:animEffect transition="in" filter="dissolve">
                                      <p:cBhvr>
                                        <p:cTn id="51" dur="500"/>
                                        <p:tgtEl>
                                          <p:spTgt spid="196">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nodeType="clickEffect">
                                  <p:stCondLst>
                                    <p:cond delay="0"/>
                                  </p:stCondLst>
                                  <p:childTnLst>
                                    <p:set>
                                      <p:cBhvr>
                                        <p:cTn id="55" dur="1" fill="hold">
                                          <p:stCondLst>
                                            <p:cond delay="0"/>
                                          </p:stCondLst>
                                        </p:cTn>
                                        <p:tgtEl>
                                          <p:spTgt spid="196">
                                            <p:txEl>
                                              <p:pRg st="3" end="3"/>
                                            </p:txEl>
                                          </p:spTgt>
                                        </p:tgtEl>
                                        <p:attrNameLst>
                                          <p:attrName>style.visibility</p:attrName>
                                        </p:attrNameLst>
                                      </p:cBhvr>
                                      <p:to>
                                        <p:strVal val="visible"/>
                                      </p:to>
                                    </p:set>
                                    <p:animEffect transition="in" filter="dissolve">
                                      <p:cBhvr>
                                        <p:cTn id="56" dur="500"/>
                                        <p:tgtEl>
                                          <p:spTgt spid="196">
                                            <p:txEl>
                                              <p:pRg st="3" end="3"/>
                                            </p:txEl>
                                          </p:spTgt>
                                        </p:tgtEl>
                                      </p:cBhvr>
                                    </p:animEffect>
                                  </p:childTnLst>
                                </p:cTn>
                              </p:par>
                            </p:childTnLst>
                          </p:cTn>
                        </p:par>
                        <p:par>
                          <p:cTn id="57" fill="hold">
                            <p:stCondLst>
                              <p:cond delay="500"/>
                            </p:stCondLst>
                            <p:childTnLst>
                              <p:par>
                                <p:cTn id="58" presetID="9" presetClass="entr" presetSubtype="0" fill="hold" grpId="0" nodeType="afterEffect">
                                  <p:stCondLst>
                                    <p:cond delay="0"/>
                                  </p:stCondLst>
                                  <p:childTnLst>
                                    <p:set>
                                      <p:cBhvr>
                                        <p:cTn id="59" dur="1" fill="hold">
                                          <p:stCondLst>
                                            <p:cond delay="0"/>
                                          </p:stCondLst>
                                        </p:cTn>
                                        <p:tgtEl>
                                          <p:spTgt spid="106"/>
                                        </p:tgtEl>
                                        <p:attrNameLst>
                                          <p:attrName>style.visibility</p:attrName>
                                        </p:attrNameLst>
                                      </p:cBhvr>
                                      <p:to>
                                        <p:strVal val="visible"/>
                                      </p:to>
                                    </p:set>
                                    <p:animEffect transition="in" filter="dissolve">
                                      <p:cBhvr>
                                        <p:cTn id="60" dur="500"/>
                                        <p:tgtEl>
                                          <p:spTgt spid="106"/>
                                        </p:tgtEl>
                                      </p:cBhvr>
                                    </p:animEffect>
                                  </p:childTnLst>
                                </p:cTn>
                              </p:par>
                            </p:childTnLst>
                          </p:cTn>
                        </p:par>
                        <p:par>
                          <p:cTn id="61" fill="hold">
                            <p:stCondLst>
                              <p:cond delay="1000"/>
                            </p:stCondLst>
                            <p:childTnLst>
                              <p:par>
                                <p:cTn id="62" presetID="17" presetClass="entr" presetSubtype="8" fill="hold" nodeType="afterEffect">
                                  <p:stCondLst>
                                    <p:cond delay="0"/>
                                  </p:stCondLst>
                                  <p:childTnLst>
                                    <p:set>
                                      <p:cBhvr>
                                        <p:cTn id="63" dur="1" fill="hold">
                                          <p:stCondLst>
                                            <p:cond delay="0"/>
                                          </p:stCondLst>
                                        </p:cTn>
                                        <p:tgtEl>
                                          <p:spTgt spid="115"/>
                                        </p:tgtEl>
                                        <p:attrNameLst>
                                          <p:attrName>style.visibility</p:attrName>
                                        </p:attrNameLst>
                                      </p:cBhvr>
                                      <p:to>
                                        <p:strVal val="visible"/>
                                      </p:to>
                                    </p:set>
                                    <p:anim calcmode="lin" valueType="num">
                                      <p:cBhvr>
                                        <p:cTn id="64" dur="500" fill="hold"/>
                                        <p:tgtEl>
                                          <p:spTgt spid="115"/>
                                        </p:tgtEl>
                                        <p:attrNameLst>
                                          <p:attrName>ppt_x</p:attrName>
                                        </p:attrNameLst>
                                      </p:cBhvr>
                                      <p:tavLst>
                                        <p:tav tm="0">
                                          <p:val>
                                            <p:strVal val="#ppt_x-#ppt_w/2"/>
                                          </p:val>
                                        </p:tav>
                                        <p:tav tm="100000">
                                          <p:val>
                                            <p:strVal val="#ppt_x"/>
                                          </p:val>
                                        </p:tav>
                                      </p:tavLst>
                                    </p:anim>
                                    <p:anim calcmode="lin" valueType="num">
                                      <p:cBhvr>
                                        <p:cTn id="65" dur="500" fill="hold"/>
                                        <p:tgtEl>
                                          <p:spTgt spid="115"/>
                                        </p:tgtEl>
                                        <p:attrNameLst>
                                          <p:attrName>ppt_y</p:attrName>
                                        </p:attrNameLst>
                                      </p:cBhvr>
                                      <p:tavLst>
                                        <p:tav tm="0">
                                          <p:val>
                                            <p:strVal val="#ppt_y"/>
                                          </p:val>
                                        </p:tav>
                                        <p:tav tm="100000">
                                          <p:val>
                                            <p:strVal val="#ppt_y"/>
                                          </p:val>
                                        </p:tav>
                                      </p:tavLst>
                                    </p:anim>
                                    <p:anim calcmode="lin" valueType="num">
                                      <p:cBhvr>
                                        <p:cTn id="66" dur="500" fill="hold"/>
                                        <p:tgtEl>
                                          <p:spTgt spid="115"/>
                                        </p:tgtEl>
                                        <p:attrNameLst>
                                          <p:attrName>ppt_w</p:attrName>
                                        </p:attrNameLst>
                                      </p:cBhvr>
                                      <p:tavLst>
                                        <p:tav tm="0">
                                          <p:val>
                                            <p:fltVal val="0"/>
                                          </p:val>
                                        </p:tav>
                                        <p:tav tm="100000">
                                          <p:val>
                                            <p:strVal val="#ppt_w"/>
                                          </p:val>
                                        </p:tav>
                                      </p:tavLst>
                                    </p:anim>
                                    <p:anim calcmode="lin" valueType="num">
                                      <p:cBhvr>
                                        <p:cTn id="67" dur="500" fill="hold"/>
                                        <p:tgtEl>
                                          <p:spTgt spid="1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107" grpId="0" autoUpdateAnimBg="0"/>
      <p:bldP spid="108" grpId="0" animBg="1"/>
      <p:bldP spid="111" grpId="0" animBg="1"/>
      <p:bldP spid="112" grpId="0" animBg="1"/>
      <p:bldP spid="113"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624697"/>
            <a:ext cx="8977930" cy="429683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3"/>
          <p:cNvSpPr>
            <a:spLocks noChangeArrowheads="1"/>
          </p:cNvSpPr>
          <p:nvPr/>
        </p:nvSpPr>
        <p:spPr bwMode="auto">
          <a:xfrm>
            <a:off x="4736592" y="150333"/>
            <a:ext cx="4187538" cy="6419129"/>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2" name="Title 1"/>
          <p:cNvSpPr>
            <a:spLocks noGrp="1"/>
          </p:cNvSpPr>
          <p:nvPr>
            <p:ph type="title"/>
          </p:nvPr>
        </p:nvSpPr>
        <p:spPr>
          <a:xfrm>
            <a:off x="119569" y="225078"/>
            <a:ext cx="8904855" cy="1246265"/>
          </a:xfrm>
        </p:spPr>
        <p:txBody>
          <a:bodyPr/>
          <a:lstStyle/>
          <a:p>
            <a:r>
              <a:rPr lang="en-US" sz="3400" dirty="0"/>
              <a:t>The Economics of </a:t>
            </a:r>
            <a:r>
              <a:rPr lang="en-US" sz="3400" dirty="0" smtClean="0"/>
              <a:t/>
            </a:r>
            <a:br>
              <a:rPr lang="en-US" sz="3400" dirty="0" smtClean="0"/>
            </a:br>
            <a:r>
              <a:rPr lang="en-US" sz="3400" dirty="0" smtClean="0"/>
              <a:t>Price </a:t>
            </a:r>
            <a:r>
              <a:rPr lang="en-US" sz="3400" dirty="0"/>
              <a:t>Discrimination</a:t>
            </a:r>
          </a:p>
        </p:txBody>
      </p:sp>
      <p:sp>
        <p:nvSpPr>
          <p:cNvPr id="196" name="Content Placeholder 2"/>
          <p:cNvSpPr>
            <a:spLocks noGrp="1"/>
          </p:cNvSpPr>
          <p:nvPr>
            <p:ph idx="1"/>
          </p:nvPr>
        </p:nvSpPr>
        <p:spPr>
          <a:xfrm>
            <a:off x="63183" y="1864029"/>
            <a:ext cx="4591113" cy="4029082"/>
          </a:xfrm>
        </p:spPr>
        <p:txBody>
          <a:bodyPr/>
          <a:lstStyle/>
          <a:p>
            <a:pPr marL="169863" indent="-169863">
              <a:lnSpc>
                <a:spcPct val="90000"/>
              </a:lnSpc>
            </a:pPr>
            <a:r>
              <a:rPr lang="en-US" sz="2200" dirty="0">
                <a:solidFill>
                  <a:srgbClr val="32302A"/>
                </a:solidFill>
                <a:ea typeface="ＭＳ Ｐゴシック" pitchFamily="-107" charset="-128"/>
                <a:cs typeface="ＭＳ Ｐゴシック" pitchFamily="-107" charset="-128"/>
              </a:rPr>
              <a:t>By charging higher prices to consumers with less elastic demand and lower prices to those with more elastic demand it will increase net operating revenue. </a:t>
            </a:r>
          </a:p>
          <a:p>
            <a:pPr marL="169863" indent="-169863">
              <a:lnSpc>
                <a:spcPct val="90000"/>
              </a:lnSpc>
            </a:pPr>
            <a:r>
              <a:rPr lang="en-US" sz="2200" dirty="0">
                <a:solidFill>
                  <a:srgbClr val="32302A"/>
                </a:solidFill>
                <a:ea typeface="ＭＳ Ｐゴシック" pitchFamily="-107" charset="-128"/>
                <a:cs typeface="ＭＳ Ｐゴシック" pitchFamily="-107" charset="-128"/>
              </a:rPr>
              <a:t>If the airline charges $600 to business travelers (who have a </a:t>
            </a:r>
            <a:r>
              <a:rPr lang="en-US" sz="2200" b="1" i="1" dirty="0">
                <a:solidFill>
                  <a:srgbClr val="32302A"/>
                </a:solidFill>
                <a:ea typeface="ＭＳ Ｐゴシック" pitchFamily="-107" charset="-128"/>
                <a:cs typeface="ＭＳ Ｐゴシック" pitchFamily="-107" charset="-128"/>
              </a:rPr>
              <a:t>highly inelastic demand</a:t>
            </a:r>
            <a:r>
              <a:rPr lang="en-US" sz="2200" dirty="0">
                <a:solidFill>
                  <a:srgbClr val="32302A"/>
                </a:solidFill>
                <a:ea typeface="ＭＳ Ｐゴシック" pitchFamily="-107" charset="-128"/>
                <a:cs typeface="ＭＳ Ｐゴシック" pitchFamily="-107" charset="-128"/>
              </a:rPr>
              <a:t>) and </a:t>
            </a:r>
            <a:r>
              <a:rPr lang="en-US" sz="2200" dirty="0" smtClean="0">
                <a:solidFill>
                  <a:srgbClr val="32302A"/>
                </a:solidFill>
                <a:ea typeface="ＭＳ Ｐゴシック" pitchFamily="-107" charset="-128"/>
                <a:cs typeface="ＭＳ Ｐゴシック" pitchFamily="-107" charset="-128"/>
              </a:rPr>
              <a:t>$</a:t>
            </a:r>
            <a:r>
              <a:rPr lang="en-US" sz="2200" dirty="0">
                <a:solidFill>
                  <a:srgbClr val="32302A"/>
                </a:solidFill>
                <a:ea typeface="ＭＳ Ｐゴシック" pitchFamily="-107" charset="-128"/>
                <a:cs typeface="ＭＳ Ｐゴシック" pitchFamily="-107" charset="-128"/>
              </a:rPr>
              <a:t>300 to other travelers (who have a </a:t>
            </a:r>
            <a:r>
              <a:rPr lang="en-US" sz="2200" b="1" i="1" dirty="0">
                <a:solidFill>
                  <a:srgbClr val="32302A"/>
                </a:solidFill>
                <a:ea typeface="ＭＳ Ｐゴシック" pitchFamily="-107" charset="-128"/>
                <a:cs typeface="ＭＳ Ｐゴシック" pitchFamily="-107" charset="-128"/>
              </a:rPr>
              <a:t>more elastic demand</a:t>
            </a:r>
            <a:r>
              <a:rPr lang="en-US" sz="2200" dirty="0">
                <a:solidFill>
                  <a:srgbClr val="32302A"/>
                </a:solidFill>
                <a:ea typeface="ＭＳ Ｐゴシック" pitchFamily="-107" charset="-128"/>
                <a:cs typeface="ＭＳ Ｐゴシック" pitchFamily="-107" charset="-128"/>
              </a:rPr>
              <a:t>), </a:t>
            </a:r>
            <a:r>
              <a:rPr lang="en-US" sz="2200" dirty="0" smtClean="0">
                <a:solidFill>
                  <a:srgbClr val="32302A"/>
                </a:solidFill>
                <a:ea typeface="ＭＳ Ｐゴシック" pitchFamily="-107" charset="-128"/>
                <a:cs typeface="ＭＳ Ｐゴシック" pitchFamily="-107" charset="-128"/>
              </a:rPr>
              <a:t/>
            </a:r>
            <a:br>
              <a:rPr lang="en-US" sz="2200" dirty="0" smtClean="0">
                <a:solidFill>
                  <a:srgbClr val="32302A"/>
                </a:solidFill>
                <a:ea typeface="ＭＳ Ｐゴシック" pitchFamily="-107" charset="-128"/>
                <a:cs typeface="ＭＳ Ｐゴシック" pitchFamily="-107" charset="-128"/>
              </a:rPr>
            </a:br>
            <a:r>
              <a:rPr lang="en-US" sz="2200" dirty="0" smtClean="0">
                <a:solidFill>
                  <a:srgbClr val="32302A"/>
                </a:solidFill>
                <a:ea typeface="ＭＳ Ｐゴシック" pitchFamily="-107" charset="-128"/>
                <a:cs typeface="ＭＳ Ｐゴシック" pitchFamily="-107" charset="-128"/>
              </a:rPr>
              <a:t>it can sell more seats (120 versus 100) and increase </a:t>
            </a:r>
            <a:r>
              <a:rPr lang="en-US" sz="2200" dirty="0">
                <a:solidFill>
                  <a:srgbClr val="32302A"/>
                </a:solidFill>
                <a:ea typeface="ＭＳ Ｐゴシック" pitchFamily="-107" charset="-128"/>
                <a:cs typeface="ＭＳ Ｐゴシック" pitchFamily="-107" charset="-128"/>
              </a:rPr>
              <a:t>its Net </a:t>
            </a:r>
            <a:r>
              <a:rPr lang="en-US" sz="2200" dirty="0" smtClean="0">
                <a:solidFill>
                  <a:srgbClr val="32302A"/>
                </a:solidFill>
                <a:ea typeface="ＭＳ Ｐゴシック" pitchFamily="-107" charset="-128"/>
                <a:cs typeface="ＭＳ Ｐゴシック" pitchFamily="-107" charset="-128"/>
              </a:rPr>
              <a:t>Operating Revenue </a:t>
            </a:r>
            <a:r>
              <a:rPr lang="en-US" sz="2200" dirty="0">
                <a:solidFill>
                  <a:srgbClr val="32302A"/>
                </a:solidFill>
                <a:ea typeface="ＭＳ Ｐゴシック" pitchFamily="-107" charset="-128"/>
                <a:cs typeface="ＭＳ Ｐゴシック" pitchFamily="-107" charset="-128"/>
              </a:rPr>
              <a:t>to $42,000.</a:t>
            </a:r>
          </a:p>
        </p:txBody>
      </p:sp>
      <p:cxnSp>
        <p:nvCxnSpPr>
          <p:cNvPr id="4" name="Straight Connector 3"/>
          <p:cNvCxnSpPr/>
          <p:nvPr/>
        </p:nvCxnSpPr>
        <p:spPr>
          <a:xfrm>
            <a:off x="5049710" y="3391701"/>
            <a:ext cx="3500186"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90" name="Text Box 87" descr="Parchment"/>
          <p:cNvSpPr txBox="1">
            <a:spLocks noChangeAspect="1" noChangeArrowheads="1"/>
          </p:cNvSpPr>
          <p:nvPr/>
        </p:nvSpPr>
        <p:spPr bwMode="auto">
          <a:xfrm>
            <a:off x="5052758" y="367089"/>
            <a:ext cx="570802" cy="264688"/>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1600" b="0" dirty="0">
                <a:latin typeface="Times New Roman" pitchFamily="18" charset="0"/>
                <a:cs typeface="Times New Roman" pitchFamily="18" charset="0"/>
              </a:rPr>
              <a:t>P</a:t>
            </a:r>
            <a:r>
              <a:rPr kumimoji="0" lang="en-US" sz="1400" b="0" dirty="0">
                <a:latin typeface="Times New Roman" pitchFamily="18" charset="0"/>
                <a:cs typeface="Times New Roman" pitchFamily="18" charset="0"/>
              </a:rPr>
              <a:t>rice</a:t>
            </a:r>
            <a:endParaRPr kumimoji="0" lang="en-US" sz="1600" b="0" dirty="0">
              <a:latin typeface="Times New Roman" pitchFamily="18" charset="0"/>
              <a:cs typeface="Times New Roman" pitchFamily="18" charset="0"/>
            </a:endParaRPr>
          </a:p>
        </p:txBody>
      </p:sp>
      <p:sp>
        <p:nvSpPr>
          <p:cNvPr id="91" name="Text Box 88"/>
          <p:cNvSpPr txBox="1">
            <a:spLocks noChangeAspect="1" noChangeArrowheads="1"/>
          </p:cNvSpPr>
          <p:nvPr/>
        </p:nvSpPr>
        <p:spPr bwMode="auto">
          <a:xfrm>
            <a:off x="7909560" y="2934584"/>
            <a:ext cx="923130" cy="415498"/>
          </a:xfrm>
          <a:prstGeom prst="rect">
            <a:avLst/>
          </a:prstGeom>
          <a:noFill/>
          <a:ln w="9525">
            <a:noFill/>
            <a:miter lim="800000"/>
            <a:headEnd/>
            <a:tailEnd/>
          </a:ln>
        </p:spPr>
        <p:txBody>
          <a:bodyPr wrap="square">
            <a:prstTxWarp prst="textNoShape">
              <a:avLst/>
            </a:prstTxWarp>
            <a:spAutoFit/>
          </a:bodyPr>
          <a:lstStyle/>
          <a:p>
            <a:pPr algn="r">
              <a:lnSpc>
                <a:spcPct val="70000"/>
              </a:lnSpc>
              <a:spcBef>
                <a:spcPct val="50000"/>
              </a:spcBef>
            </a:pPr>
            <a:r>
              <a:rPr kumimoji="0" lang="en-US" sz="1600" b="0" dirty="0" smtClean="0">
                <a:latin typeface="Times New Roman" pitchFamily="18" charset="0"/>
                <a:cs typeface="Times New Roman" pitchFamily="18" charset="0"/>
              </a:rPr>
              <a:t>Q</a:t>
            </a:r>
            <a:r>
              <a:rPr kumimoji="0" lang="en-US" sz="1400" b="0" dirty="0" smtClean="0">
                <a:latin typeface="Times New Roman" pitchFamily="18" charset="0"/>
                <a:cs typeface="Times New Roman" pitchFamily="18" charset="0"/>
              </a:rPr>
              <a:t>uantity</a:t>
            </a:r>
            <a:br>
              <a:rPr kumimoji="0" lang="en-US" sz="1400" b="0" dirty="0" smtClean="0">
                <a:latin typeface="Times New Roman" pitchFamily="18" charset="0"/>
                <a:cs typeface="Times New Roman" pitchFamily="18" charset="0"/>
              </a:rPr>
            </a:br>
            <a:r>
              <a:rPr kumimoji="0" lang="en-US" sz="1400" b="0" dirty="0" smtClean="0">
                <a:latin typeface="Times New Roman" pitchFamily="18" charset="0"/>
                <a:cs typeface="Times New Roman" pitchFamily="18" charset="0"/>
              </a:rPr>
              <a:t>/</a:t>
            </a:r>
            <a:r>
              <a:rPr kumimoji="0" lang="en-US" sz="1400" b="0" dirty="0">
                <a:latin typeface="Times New Roman" pitchFamily="18" charset="0"/>
                <a:cs typeface="Times New Roman" pitchFamily="18" charset="0"/>
              </a:rPr>
              <a:t>time</a:t>
            </a:r>
          </a:p>
        </p:txBody>
      </p:sp>
      <p:sp>
        <p:nvSpPr>
          <p:cNvPr id="92" name="Line 89"/>
          <p:cNvSpPr>
            <a:spLocks noChangeAspect="1" noChangeShapeType="1"/>
          </p:cNvSpPr>
          <p:nvPr/>
        </p:nvSpPr>
        <p:spPr bwMode="auto">
          <a:xfrm>
            <a:off x="5339334" y="3049138"/>
            <a:ext cx="2758281" cy="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93" name="Text Box 90"/>
          <p:cNvSpPr txBox="1">
            <a:spLocks noChangeArrowheads="1"/>
          </p:cNvSpPr>
          <p:nvPr/>
        </p:nvSpPr>
        <p:spPr bwMode="auto">
          <a:xfrm>
            <a:off x="7800855" y="184136"/>
            <a:ext cx="1196161" cy="264688"/>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sz="1600" i="1" dirty="0">
                <a:latin typeface="Times New Roman" pitchFamily="18" charset="0"/>
                <a:cs typeface="Times New Roman" pitchFamily="18" charset="0"/>
              </a:rPr>
              <a:t>Single price</a:t>
            </a:r>
          </a:p>
        </p:txBody>
      </p:sp>
      <p:sp>
        <p:nvSpPr>
          <p:cNvPr id="94" name="Text Box 91"/>
          <p:cNvSpPr txBox="1">
            <a:spLocks noChangeAspect="1" noChangeArrowheads="1"/>
          </p:cNvSpPr>
          <p:nvPr/>
        </p:nvSpPr>
        <p:spPr bwMode="auto">
          <a:xfrm>
            <a:off x="4750371" y="1385438"/>
            <a:ext cx="642938"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a:latin typeface="Times New Roman" pitchFamily="18" charset="0"/>
                <a:cs typeface="Times New Roman" pitchFamily="18" charset="0"/>
              </a:rPr>
              <a:t>$400</a:t>
            </a:r>
          </a:p>
        </p:txBody>
      </p:sp>
      <p:sp>
        <p:nvSpPr>
          <p:cNvPr id="95" name="Text Box 92"/>
          <p:cNvSpPr txBox="1">
            <a:spLocks noChangeAspect="1" noChangeArrowheads="1"/>
          </p:cNvSpPr>
          <p:nvPr/>
        </p:nvSpPr>
        <p:spPr bwMode="auto">
          <a:xfrm>
            <a:off x="4750371" y="2147438"/>
            <a:ext cx="642938"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a:latin typeface="Times New Roman" pitchFamily="18" charset="0"/>
                <a:cs typeface="Times New Roman" pitchFamily="18" charset="0"/>
              </a:rPr>
              <a:t>$200</a:t>
            </a:r>
          </a:p>
        </p:txBody>
      </p:sp>
      <p:sp>
        <p:nvSpPr>
          <p:cNvPr id="96" name="Text Box 93"/>
          <p:cNvSpPr txBox="1">
            <a:spLocks noChangeAspect="1" noChangeArrowheads="1"/>
          </p:cNvSpPr>
          <p:nvPr/>
        </p:nvSpPr>
        <p:spPr bwMode="auto">
          <a:xfrm>
            <a:off x="4750371" y="1766438"/>
            <a:ext cx="642938"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a:latin typeface="Times New Roman" pitchFamily="18" charset="0"/>
                <a:cs typeface="Times New Roman" pitchFamily="18" charset="0"/>
              </a:rPr>
              <a:t>$300</a:t>
            </a:r>
          </a:p>
        </p:txBody>
      </p:sp>
      <p:sp>
        <p:nvSpPr>
          <p:cNvPr id="97" name="Text Box 94"/>
          <p:cNvSpPr txBox="1">
            <a:spLocks noChangeAspect="1" noChangeArrowheads="1"/>
          </p:cNvSpPr>
          <p:nvPr/>
        </p:nvSpPr>
        <p:spPr bwMode="auto">
          <a:xfrm>
            <a:off x="4757928" y="2530026"/>
            <a:ext cx="642937"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a:latin typeface="Times New Roman" pitchFamily="18" charset="0"/>
                <a:cs typeface="Times New Roman" pitchFamily="18" charset="0"/>
              </a:rPr>
              <a:t>$100</a:t>
            </a:r>
          </a:p>
        </p:txBody>
      </p:sp>
      <p:sp>
        <p:nvSpPr>
          <p:cNvPr id="98" name="Text Box 95"/>
          <p:cNvSpPr txBox="1">
            <a:spLocks noChangeAspect="1" noChangeArrowheads="1"/>
          </p:cNvSpPr>
          <p:nvPr/>
        </p:nvSpPr>
        <p:spPr bwMode="auto">
          <a:xfrm>
            <a:off x="4750371" y="1002851"/>
            <a:ext cx="642938"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a:latin typeface="Times New Roman" pitchFamily="18" charset="0"/>
                <a:cs typeface="Times New Roman" pitchFamily="18" charset="0"/>
              </a:rPr>
              <a:t>$500</a:t>
            </a:r>
          </a:p>
        </p:txBody>
      </p:sp>
      <p:sp>
        <p:nvSpPr>
          <p:cNvPr id="99" name="Text Box 96"/>
          <p:cNvSpPr txBox="1">
            <a:spLocks noChangeAspect="1" noChangeArrowheads="1"/>
          </p:cNvSpPr>
          <p:nvPr/>
        </p:nvSpPr>
        <p:spPr bwMode="auto">
          <a:xfrm>
            <a:off x="4750371" y="621851"/>
            <a:ext cx="642938"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dirty="0">
                <a:latin typeface="Times New Roman" pitchFamily="18" charset="0"/>
                <a:cs typeface="Times New Roman" pitchFamily="18" charset="0"/>
              </a:rPr>
              <a:t>$600</a:t>
            </a:r>
          </a:p>
        </p:txBody>
      </p:sp>
      <p:grpSp>
        <p:nvGrpSpPr>
          <p:cNvPr id="101" name="Group 151"/>
          <p:cNvGrpSpPr>
            <a:grpSpLocks/>
          </p:cNvGrpSpPr>
          <p:nvPr/>
        </p:nvGrpSpPr>
        <p:grpSpPr bwMode="auto">
          <a:xfrm>
            <a:off x="5353621" y="2595103"/>
            <a:ext cx="3341688" cy="250825"/>
            <a:chOff x="1342" y="3464"/>
            <a:chExt cx="2105" cy="158"/>
          </a:xfrm>
        </p:grpSpPr>
        <p:sp>
          <p:nvSpPr>
            <p:cNvPr id="102" name="Text Box 98"/>
            <p:cNvSpPr txBox="1">
              <a:spLocks noChangeAspect="1" noChangeArrowheads="1"/>
            </p:cNvSpPr>
            <p:nvPr/>
          </p:nvSpPr>
          <p:spPr bwMode="auto">
            <a:xfrm>
              <a:off x="3066" y="3464"/>
              <a:ext cx="381" cy="158"/>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1600" b="1" i="1" dirty="0">
                  <a:solidFill>
                    <a:srgbClr val="2D5AB3"/>
                  </a:solidFill>
                  <a:latin typeface="Times New Roman" pitchFamily="18" charset="0"/>
                  <a:cs typeface="Times New Roman" pitchFamily="18" charset="0"/>
                </a:rPr>
                <a:t>MC</a:t>
              </a:r>
              <a:endParaRPr kumimoji="0" lang="en-US" sz="1200" b="1" i="1" dirty="0">
                <a:solidFill>
                  <a:srgbClr val="2D5AB3"/>
                </a:solidFill>
                <a:latin typeface="Times New Roman" pitchFamily="18" charset="0"/>
                <a:cs typeface="Times New Roman" pitchFamily="18" charset="0"/>
              </a:endParaRPr>
            </a:p>
          </p:txBody>
        </p:sp>
        <p:sp>
          <p:nvSpPr>
            <p:cNvPr id="103" name="Line 99"/>
            <p:cNvSpPr>
              <a:spLocks noChangeShapeType="1"/>
            </p:cNvSpPr>
            <p:nvPr/>
          </p:nvSpPr>
          <p:spPr bwMode="auto">
            <a:xfrm>
              <a:off x="1342" y="3531"/>
              <a:ext cx="1778" cy="0"/>
            </a:xfrm>
            <a:prstGeom prst="line">
              <a:avLst/>
            </a:prstGeom>
            <a:noFill/>
            <a:ln w="57150">
              <a:solidFill>
                <a:srgbClr val="2D5AB3"/>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sp>
        <p:nvSpPr>
          <p:cNvPr id="104" name="Freeform 100"/>
          <p:cNvSpPr>
            <a:spLocks/>
          </p:cNvSpPr>
          <p:nvPr/>
        </p:nvSpPr>
        <p:spPr bwMode="auto">
          <a:xfrm>
            <a:off x="5994178" y="452085"/>
            <a:ext cx="1951832" cy="2416496"/>
          </a:xfrm>
          <a:custGeom>
            <a:avLst/>
            <a:gdLst/>
            <a:ahLst/>
            <a:cxnLst>
              <a:cxn ang="0">
                <a:pos x="0" y="0"/>
              </a:cxn>
              <a:cxn ang="0">
                <a:pos x="96" y="240"/>
              </a:cxn>
              <a:cxn ang="0">
                <a:pos x="336" y="768"/>
              </a:cxn>
              <a:cxn ang="0">
                <a:pos x="720" y="1296"/>
              </a:cxn>
              <a:cxn ang="0">
                <a:pos x="1248" y="1776"/>
              </a:cxn>
            </a:cxnLst>
            <a:rect l="0" t="0" r="r" b="b"/>
            <a:pathLst>
              <a:path w="1248" h="1776">
                <a:moveTo>
                  <a:pt x="0" y="0"/>
                </a:moveTo>
                <a:cubicBezTo>
                  <a:pt x="20" y="56"/>
                  <a:pt x="40" y="112"/>
                  <a:pt x="96" y="240"/>
                </a:cubicBezTo>
                <a:cubicBezTo>
                  <a:pt x="152" y="368"/>
                  <a:pt x="232" y="592"/>
                  <a:pt x="336" y="768"/>
                </a:cubicBezTo>
                <a:cubicBezTo>
                  <a:pt x="440" y="944"/>
                  <a:pt x="568" y="1128"/>
                  <a:pt x="720" y="1296"/>
                </a:cubicBezTo>
                <a:cubicBezTo>
                  <a:pt x="872" y="1464"/>
                  <a:pt x="1060" y="1620"/>
                  <a:pt x="1248" y="1776"/>
                </a:cubicBezTo>
              </a:path>
            </a:pathLst>
          </a:custGeom>
          <a:noFill/>
          <a:ln w="57150" cap="flat" cmpd="sng">
            <a:solidFill>
              <a:srgbClr val="C80000"/>
            </a:solidFill>
            <a:prstDash val="solid"/>
            <a:round/>
            <a:headEnd type="none" w="med" len="me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05" name="Text Box 101"/>
          <p:cNvSpPr txBox="1">
            <a:spLocks noChangeAspect="1" noChangeArrowheads="1"/>
          </p:cNvSpPr>
          <p:nvPr/>
        </p:nvSpPr>
        <p:spPr bwMode="auto">
          <a:xfrm>
            <a:off x="7845425" y="2790312"/>
            <a:ext cx="450850" cy="25122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1600" b="1" dirty="0">
                <a:solidFill>
                  <a:srgbClr val="C80000"/>
                </a:solidFill>
                <a:latin typeface="Times New Roman" pitchFamily="18" charset="0"/>
                <a:cs typeface="Times New Roman" pitchFamily="18" charset="0"/>
              </a:rPr>
              <a:t>D</a:t>
            </a:r>
            <a:endParaRPr kumimoji="0" lang="en-US" sz="2800" b="1" i="1" dirty="0">
              <a:solidFill>
                <a:srgbClr val="C80000"/>
              </a:solidFill>
              <a:latin typeface="Times New Roman" pitchFamily="18" charset="0"/>
              <a:cs typeface="Times New Roman" pitchFamily="18" charset="0"/>
            </a:endParaRPr>
          </a:p>
        </p:txBody>
      </p:sp>
      <p:sp>
        <p:nvSpPr>
          <p:cNvPr id="106" name="Rectangle 102"/>
          <p:cNvSpPr>
            <a:spLocks noChangeArrowheads="1"/>
          </p:cNvSpPr>
          <p:nvPr/>
        </p:nvSpPr>
        <p:spPr bwMode="auto">
          <a:xfrm>
            <a:off x="5379021" y="1607688"/>
            <a:ext cx="1230313" cy="1062038"/>
          </a:xfrm>
          <a:prstGeom prst="rect">
            <a:avLst/>
          </a:prstGeom>
          <a:solidFill>
            <a:srgbClr val="FFFF66">
              <a:alpha val="49804"/>
            </a:srgbClr>
          </a:solidFill>
          <a:ln w="19050" cap="rnd">
            <a:noFill/>
            <a:prstDash val="sysDot"/>
            <a:miter lim="800000"/>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07" name="Text Box 103"/>
          <p:cNvSpPr txBox="1">
            <a:spLocks noChangeAspect="1" noChangeArrowheads="1"/>
          </p:cNvSpPr>
          <p:nvPr/>
        </p:nvSpPr>
        <p:spPr bwMode="auto">
          <a:xfrm>
            <a:off x="6283896" y="3034851"/>
            <a:ext cx="596900"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0" dirty="0">
                <a:latin typeface="Times New Roman" pitchFamily="18" charset="0"/>
                <a:cs typeface="Times New Roman" pitchFamily="18" charset="0"/>
              </a:rPr>
              <a:t>100</a:t>
            </a:r>
          </a:p>
        </p:txBody>
      </p:sp>
      <p:sp>
        <p:nvSpPr>
          <p:cNvPr id="108" name="Line 104"/>
          <p:cNvSpPr>
            <a:spLocks noChangeShapeType="1"/>
          </p:cNvSpPr>
          <p:nvPr/>
        </p:nvSpPr>
        <p:spPr bwMode="auto">
          <a:xfrm>
            <a:off x="6587109" y="2745926"/>
            <a:ext cx="0" cy="287337"/>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09" name="Text Box 105"/>
          <p:cNvSpPr txBox="1">
            <a:spLocks noChangeAspect="1" noChangeArrowheads="1"/>
          </p:cNvSpPr>
          <p:nvPr/>
        </p:nvSpPr>
        <p:spPr bwMode="auto">
          <a:xfrm>
            <a:off x="6718871" y="2811013"/>
            <a:ext cx="608013" cy="25122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1600" b="1" i="1" dirty="0">
                <a:solidFill>
                  <a:srgbClr val="D107AB"/>
                </a:solidFill>
                <a:latin typeface="Times New Roman" pitchFamily="18" charset="0"/>
                <a:cs typeface="Times New Roman" pitchFamily="18" charset="0"/>
              </a:rPr>
              <a:t>MR</a:t>
            </a:r>
          </a:p>
        </p:txBody>
      </p:sp>
      <p:sp>
        <p:nvSpPr>
          <p:cNvPr id="110" name="Freeform 106"/>
          <p:cNvSpPr>
            <a:spLocks/>
          </p:cNvSpPr>
          <p:nvPr/>
        </p:nvSpPr>
        <p:spPr bwMode="auto">
          <a:xfrm>
            <a:off x="5661596" y="426588"/>
            <a:ext cx="1143000" cy="2514600"/>
          </a:xfrm>
          <a:custGeom>
            <a:avLst/>
            <a:gdLst/>
            <a:ahLst/>
            <a:cxnLst>
              <a:cxn ang="0">
                <a:pos x="0" y="0"/>
              </a:cxn>
              <a:cxn ang="0">
                <a:pos x="144" y="528"/>
              </a:cxn>
              <a:cxn ang="0">
                <a:pos x="336" y="1008"/>
              </a:cxn>
              <a:cxn ang="0">
                <a:pos x="672" y="1392"/>
              </a:cxn>
            </a:cxnLst>
            <a:rect l="0" t="0" r="r" b="b"/>
            <a:pathLst>
              <a:path w="672" h="1392">
                <a:moveTo>
                  <a:pt x="0" y="0"/>
                </a:moveTo>
                <a:cubicBezTo>
                  <a:pt x="44" y="180"/>
                  <a:pt x="88" y="360"/>
                  <a:pt x="144" y="528"/>
                </a:cubicBezTo>
                <a:cubicBezTo>
                  <a:pt x="200" y="696"/>
                  <a:pt x="248" y="864"/>
                  <a:pt x="336" y="1008"/>
                </a:cubicBezTo>
                <a:cubicBezTo>
                  <a:pt x="424" y="1152"/>
                  <a:pt x="548" y="1272"/>
                  <a:pt x="672" y="1392"/>
                </a:cubicBezTo>
              </a:path>
            </a:pathLst>
          </a:custGeom>
          <a:noFill/>
          <a:ln w="57150" cap="flat" cmpd="sng">
            <a:solidFill>
              <a:srgbClr val="D107AB"/>
            </a:solidFill>
            <a:prstDash val="solid"/>
            <a:round/>
            <a:headEnd type="none" w="med" len="me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11" name="Line 107"/>
          <p:cNvSpPr>
            <a:spLocks noChangeShapeType="1"/>
          </p:cNvSpPr>
          <p:nvPr/>
        </p:nvSpPr>
        <p:spPr bwMode="auto">
          <a:xfrm flipV="1">
            <a:off x="6587109" y="1652138"/>
            <a:ext cx="0" cy="1046163"/>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12" name="Line 108"/>
          <p:cNvSpPr>
            <a:spLocks noChangeShapeType="1"/>
          </p:cNvSpPr>
          <p:nvPr/>
        </p:nvSpPr>
        <p:spPr bwMode="auto">
          <a:xfrm flipH="1">
            <a:off x="5353621" y="1596576"/>
            <a:ext cx="1233488"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13" name="Oval 109"/>
          <p:cNvSpPr>
            <a:spLocks noChangeAspect="1" noChangeArrowheads="1"/>
          </p:cNvSpPr>
          <p:nvPr/>
        </p:nvSpPr>
        <p:spPr bwMode="auto">
          <a:xfrm>
            <a:off x="6537896" y="1518788"/>
            <a:ext cx="119063" cy="119063"/>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114" name="Line 110"/>
          <p:cNvSpPr>
            <a:spLocks noChangeAspect="1" noChangeShapeType="1"/>
          </p:cNvSpPr>
          <p:nvPr/>
        </p:nvSpPr>
        <p:spPr bwMode="auto">
          <a:xfrm>
            <a:off x="5353621" y="579405"/>
            <a:ext cx="0" cy="2460208"/>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nvGrpSpPr>
          <p:cNvPr id="115" name="Group 154"/>
          <p:cNvGrpSpPr>
            <a:grpSpLocks/>
          </p:cNvGrpSpPr>
          <p:nvPr/>
        </p:nvGrpSpPr>
        <p:grpSpPr bwMode="auto">
          <a:xfrm>
            <a:off x="6356603" y="522659"/>
            <a:ext cx="1971675" cy="1901825"/>
            <a:chOff x="2042" y="2204"/>
            <a:chExt cx="1242" cy="1198"/>
          </a:xfrm>
        </p:grpSpPr>
        <p:grpSp>
          <p:nvGrpSpPr>
            <p:cNvPr id="116" name="Group 111"/>
            <p:cNvGrpSpPr>
              <a:grpSpLocks/>
            </p:cNvGrpSpPr>
            <p:nvPr/>
          </p:nvGrpSpPr>
          <p:grpSpPr bwMode="auto">
            <a:xfrm>
              <a:off x="2042" y="2204"/>
              <a:ext cx="1242" cy="1198"/>
              <a:chOff x="2042" y="2300"/>
              <a:chExt cx="1242" cy="1198"/>
            </a:xfrm>
          </p:grpSpPr>
          <p:sp>
            <p:nvSpPr>
              <p:cNvPr id="118" name="Freeform 112"/>
              <p:cNvSpPr>
                <a:spLocks/>
              </p:cNvSpPr>
              <p:nvPr/>
            </p:nvSpPr>
            <p:spPr bwMode="auto">
              <a:xfrm>
                <a:off x="2058" y="2530"/>
                <a:ext cx="768" cy="968"/>
              </a:xfrm>
              <a:custGeom>
                <a:avLst/>
                <a:gdLst/>
                <a:ahLst/>
                <a:cxnLst>
                  <a:cxn ang="0">
                    <a:pos x="624" y="0"/>
                  </a:cxn>
                  <a:cxn ang="0">
                    <a:pos x="864" y="288"/>
                  </a:cxn>
                  <a:cxn ang="0">
                    <a:pos x="960" y="576"/>
                  </a:cxn>
                  <a:cxn ang="0">
                    <a:pos x="816" y="1008"/>
                  </a:cxn>
                  <a:cxn ang="0">
                    <a:pos x="432" y="1200"/>
                  </a:cxn>
                  <a:cxn ang="0">
                    <a:pos x="0" y="960"/>
                  </a:cxn>
                </a:cxnLst>
                <a:rect l="0" t="0" r="r" b="b"/>
                <a:pathLst>
                  <a:path w="968" h="1208">
                    <a:moveTo>
                      <a:pt x="624" y="0"/>
                    </a:moveTo>
                    <a:cubicBezTo>
                      <a:pt x="716" y="96"/>
                      <a:pt x="808" y="192"/>
                      <a:pt x="864" y="288"/>
                    </a:cubicBezTo>
                    <a:cubicBezTo>
                      <a:pt x="920" y="384"/>
                      <a:pt x="968" y="456"/>
                      <a:pt x="960" y="576"/>
                    </a:cubicBezTo>
                    <a:cubicBezTo>
                      <a:pt x="952" y="696"/>
                      <a:pt x="904" y="904"/>
                      <a:pt x="816" y="1008"/>
                    </a:cubicBezTo>
                    <a:cubicBezTo>
                      <a:pt x="728" y="1112"/>
                      <a:pt x="568" y="1208"/>
                      <a:pt x="432" y="1200"/>
                    </a:cubicBezTo>
                    <a:cubicBezTo>
                      <a:pt x="296" y="1192"/>
                      <a:pt x="148" y="1076"/>
                      <a:pt x="0" y="960"/>
                    </a:cubicBezTo>
                  </a:path>
                </a:pathLst>
              </a:custGeom>
              <a:noFill/>
              <a:ln w="31750" cap="flat" cmpd="sng">
                <a:solidFill>
                  <a:schemeClr val="tx1"/>
                </a:solidFill>
                <a:prstDash val="solid"/>
                <a:round/>
                <a:headEnd type="none" w="med" len="med"/>
                <a:tailEnd type="stealth" w="lg" len="lg"/>
              </a:ln>
              <a:effectLst>
                <a:outerShdw blurRad="63500" dist="35921" dir="2700000" algn="ctr" rotWithShape="0">
                  <a:srgbClr val="000000">
                    <a:alpha val="74998"/>
                  </a:srgbClr>
                </a:outerShdw>
              </a:effectLst>
            </p:spPr>
            <p:txBody>
              <a:bodyPr wrap="none" anchor="ctr">
                <a:prstTxWarp prst="textNoShape">
                  <a:avLst/>
                </a:prstTxWarp>
              </a:bodyPr>
              <a:lstStyle/>
              <a:p>
                <a:endParaRPr lang="en-US" sz="1600">
                  <a:latin typeface="Times New Roman" pitchFamily="18" charset="0"/>
                  <a:cs typeface="Times New Roman" pitchFamily="18" charset="0"/>
                </a:endParaRPr>
              </a:p>
            </p:txBody>
          </p:sp>
          <p:grpSp>
            <p:nvGrpSpPr>
              <p:cNvPr id="119" name="Group 113"/>
              <p:cNvGrpSpPr>
                <a:grpSpLocks/>
              </p:cNvGrpSpPr>
              <p:nvPr/>
            </p:nvGrpSpPr>
            <p:grpSpPr bwMode="auto">
              <a:xfrm>
                <a:off x="2042" y="2300"/>
                <a:ext cx="1242" cy="288"/>
                <a:chOff x="3152" y="2952"/>
                <a:chExt cx="1242" cy="288"/>
              </a:xfrm>
            </p:grpSpPr>
            <p:sp>
              <p:nvSpPr>
                <p:cNvPr id="120" name="Rectangle 114"/>
                <p:cNvSpPr>
                  <a:spLocks noChangeArrowheads="1"/>
                </p:cNvSpPr>
                <p:nvPr/>
              </p:nvSpPr>
              <p:spPr bwMode="auto">
                <a:xfrm>
                  <a:off x="3213" y="2962"/>
                  <a:ext cx="1113" cy="266"/>
                </a:xfrm>
                <a:prstGeom prst="rect">
                  <a:avLst/>
                </a:prstGeom>
                <a:solidFill>
                  <a:srgbClr val="FFFFCC"/>
                </a:solidFill>
                <a:ln w="1270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21" name="Rectangle 115" descr="Newsprint"/>
                <p:cNvSpPr>
                  <a:spLocks noChangeArrowheads="1"/>
                </p:cNvSpPr>
                <p:nvPr/>
              </p:nvSpPr>
              <p:spPr bwMode="auto">
                <a:xfrm>
                  <a:off x="3152" y="2952"/>
                  <a:ext cx="1242" cy="288"/>
                </a:xfrm>
                <a:prstGeom prst="rect">
                  <a:avLst/>
                </a:prstGeom>
                <a:noFill/>
                <a:ln w="12700">
                  <a:noFill/>
                  <a:miter lim="800000"/>
                  <a:headEnd/>
                  <a:tailEnd type="none" w="lg" len="lg"/>
                </a:ln>
              </p:spPr>
              <p:txBody>
                <a:bodyPr wrap="none" anchor="ctr">
                  <a:prstTxWarp prst="textNoShape">
                    <a:avLst/>
                  </a:prstTxWarp>
                </a:bodyPr>
                <a:lstStyle/>
                <a:p>
                  <a:pPr algn="ctr">
                    <a:lnSpc>
                      <a:spcPct val="80000"/>
                    </a:lnSpc>
                  </a:pPr>
                  <a:r>
                    <a:rPr kumimoji="0" lang="en-US" sz="1400" b="1" i="1" dirty="0">
                      <a:latin typeface="Times New Roman" pitchFamily="18" charset="0"/>
                      <a:cs typeface="Times New Roman" pitchFamily="18" charset="0"/>
                    </a:rPr>
                    <a:t>Net operating revenue</a:t>
                  </a:r>
                  <a:r>
                    <a:rPr kumimoji="0" lang="en-US" sz="1400" b="0" dirty="0">
                      <a:latin typeface="Times New Roman" pitchFamily="18" charset="0"/>
                      <a:cs typeface="Times New Roman" pitchFamily="18" charset="0"/>
                    </a:rPr>
                    <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($300</a:t>
                  </a:r>
                  <a:r>
                    <a:rPr kumimoji="0" lang="en-US" sz="1400" i="1" dirty="0">
                      <a:latin typeface="Times New Roman" pitchFamily="18" charset="0"/>
                      <a:cs typeface="Times New Roman" pitchFamily="18" charset="0"/>
                    </a:rPr>
                    <a:t>   </a:t>
                  </a:r>
                  <a:r>
                    <a:rPr kumimoji="0" lang="en-US" sz="1400" b="0" dirty="0">
                      <a:latin typeface="Times New Roman" pitchFamily="18" charset="0"/>
                      <a:cs typeface="Times New Roman" pitchFamily="18" charset="0"/>
                    </a:rPr>
                    <a:t>100) </a:t>
                  </a:r>
                  <a:r>
                    <a:rPr kumimoji="0" lang="en-US" sz="1400" b="1" dirty="0">
                      <a:latin typeface="Times New Roman" pitchFamily="18" charset="0"/>
                      <a:cs typeface="Times New Roman" pitchFamily="18" charset="0"/>
                    </a:rPr>
                    <a:t>= $30,000</a:t>
                  </a:r>
                </a:p>
              </p:txBody>
            </p:sp>
          </p:grpSp>
        </p:grpSp>
        <p:sp>
          <p:nvSpPr>
            <p:cNvPr id="117" name="Text Box 153"/>
            <p:cNvSpPr txBox="1">
              <a:spLocks noChangeArrowheads="1"/>
            </p:cNvSpPr>
            <p:nvPr/>
          </p:nvSpPr>
          <p:spPr bwMode="auto">
            <a:xfrm>
              <a:off x="2359" y="2284"/>
              <a:ext cx="154" cy="194"/>
            </a:xfrm>
            <a:prstGeom prst="rect">
              <a:avLst/>
            </a:prstGeom>
            <a:noFill/>
            <a:ln w="12700">
              <a:noFill/>
              <a:miter lim="800000"/>
              <a:headEnd/>
              <a:tailEnd/>
            </a:ln>
            <a:effectLst/>
          </p:spPr>
          <p:txBody>
            <a:bodyPr wrap="square">
              <a:prstTxWarp prst="textNoShape">
                <a:avLst/>
              </a:prstTxWarp>
              <a:spAutoFit/>
            </a:bodyPr>
            <a:lstStyle/>
            <a:p>
              <a:r>
                <a:rPr lang="en-US" sz="1400" i="1">
                  <a:latin typeface="Times New Roman" pitchFamily="18" charset="0"/>
                  <a:cs typeface="Times New Roman" pitchFamily="18" charset="0"/>
                </a:rPr>
                <a:t>x</a:t>
              </a:r>
            </a:p>
          </p:txBody>
        </p:sp>
      </p:grpSp>
      <p:sp>
        <p:nvSpPr>
          <p:cNvPr id="122" name="Text Box 87" descr="Parchment"/>
          <p:cNvSpPr txBox="1">
            <a:spLocks noChangeAspect="1" noChangeArrowheads="1"/>
          </p:cNvSpPr>
          <p:nvPr/>
        </p:nvSpPr>
        <p:spPr bwMode="auto">
          <a:xfrm>
            <a:off x="5049710" y="3555297"/>
            <a:ext cx="570802" cy="264688"/>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1600" b="0" dirty="0">
                <a:latin typeface="Times New Roman" pitchFamily="18" charset="0"/>
                <a:cs typeface="Times New Roman" pitchFamily="18" charset="0"/>
              </a:rPr>
              <a:t>P</a:t>
            </a:r>
            <a:r>
              <a:rPr kumimoji="0" lang="en-US" sz="1400" b="0" dirty="0">
                <a:latin typeface="Times New Roman" pitchFamily="18" charset="0"/>
                <a:cs typeface="Times New Roman" pitchFamily="18" charset="0"/>
              </a:rPr>
              <a:t>rice</a:t>
            </a:r>
            <a:endParaRPr kumimoji="0" lang="en-US" sz="1600" b="0" dirty="0">
              <a:latin typeface="Times New Roman" pitchFamily="18" charset="0"/>
              <a:cs typeface="Times New Roman" pitchFamily="18" charset="0"/>
            </a:endParaRPr>
          </a:p>
        </p:txBody>
      </p:sp>
      <p:sp>
        <p:nvSpPr>
          <p:cNvPr id="123" name="Text Box 88"/>
          <p:cNvSpPr txBox="1">
            <a:spLocks noChangeAspect="1" noChangeArrowheads="1"/>
          </p:cNvSpPr>
          <p:nvPr/>
        </p:nvSpPr>
        <p:spPr bwMode="auto">
          <a:xfrm>
            <a:off x="7906512" y="6122792"/>
            <a:ext cx="923130" cy="415498"/>
          </a:xfrm>
          <a:prstGeom prst="rect">
            <a:avLst/>
          </a:prstGeom>
          <a:noFill/>
          <a:ln w="9525">
            <a:noFill/>
            <a:miter lim="800000"/>
            <a:headEnd/>
            <a:tailEnd/>
          </a:ln>
        </p:spPr>
        <p:txBody>
          <a:bodyPr wrap="square">
            <a:prstTxWarp prst="textNoShape">
              <a:avLst/>
            </a:prstTxWarp>
            <a:spAutoFit/>
          </a:bodyPr>
          <a:lstStyle/>
          <a:p>
            <a:pPr algn="r">
              <a:lnSpc>
                <a:spcPct val="70000"/>
              </a:lnSpc>
              <a:spcBef>
                <a:spcPct val="50000"/>
              </a:spcBef>
            </a:pPr>
            <a:r>
              <a:rPr kumimoji="0" lang="en-US" sz="1600" b="0" dirty="0" smtClean="0">
                <a:latin typeface="Times New Roman" pitchFamily="18" charset="0"/>
                <a:cs typeface="Times New Roman" pitchFamily="18" charset="0"/>
              </a:rPr>
              <a:t>Q</a:t>
            </a:r>
            <a:r>
              <a:rPr kumimoji="0" lang="en-US" sz="1400" b="0" dirty="0" smtClean="0">
                <a:latin typeface="Times New Roman" pitchFamily="18" charset="0"/>
                <a:cs typeface="Times New Roman" pitchFamily="18" charset="0"/>
              </a:rPr>
              <a:t>uantity</a:t>
            </a:r>
            <a:br>
              <a:rPr kumimoji="0" lang="en-US" sz="1400" b="0" dirty="0" smtClean="0">
                <a:latin typeface="Times New Roman" pitchFamily="18" charset="0"/>
                <a:cs typeface="Times New Roman" pitchFamily="18" charset="0"/>
              </a:rPr>
            </a:br>
            <a:r>
              <a:rPr kumimoji="0" lang="en-US" sz="1400" b="0" dirty="0" smtClean="0">
                <a:latin typeface="Times New Roman" pitchFamily="18" charset="0"/>
                <a:cs typeface="Times New Roman" pitchFamily="18" charset="0"/>
              </a:rPr>
              <a:t>/</a:t>
            </a:r>
            <a:r>
              <a:rPr kumimoji="0" lang="en-US" sz="1400" b="0" dirty="0">
                <a:latin typeface="Times New Roman" pitchFamily="18" charset="0"/>
                <a:cs typeface="Times New Roman" pitchFamily="18" charset="0"/>
              </a:rPr>
              <a:t>time</a:t>
            </a:r>
          </a:p>
        </p:txBody>
      </p:sp>
      <p:sp>
        <p:nvSpPr>
          <p:cNvPr id="124" name="Line 89"/>
          <p:cNvSpPr>
            <a:spLocks noChangeAspect="1" noChangeShapeType="1"/>
          </p:cNvSpPr>
          <p:nvPr/>
        </p:nvSpPr>
        <p:spPr bwMode="auto">
          <a:xfrm>
            <a:off x="5336286" y="6237346"/>
            <a:ext cx="2758281" cy="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25" name="Text Box 91"/>
          <p:cNvSpPr txBox="1">
            <a:spLocks noChangeAspect="1" noChangeArrowheads="1"/>
          </p:cNvSpPr>
          <p:nvPr/>
        </p:nvSpPr>
        <p:spPr bwMode="auto">
          <a:xfrm>
            <a:off x="4747323" y="4573646"/>
            <a:ext cx="642938"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a:latin typeface="Times New Roman" pitchFamily="18" charset="0"/>
                <a:cs typeface="Times New Roman" pitchFamily="18" charset="0"/>
              </a:rPr>
              <a:t>$400</a:t>
            </a:r>
          </a:p>
        </p:txBody>
      </p:sp>
      <p:sp>
        <p:nvSpPr>
          <p:cNvPr id="168" name="Text Box 92"/>
          <p:cNvSpPr txBox="1">
            <a:spLocks noChangeAspect="1" noChangeArrowheads="1"/>
          </p:cNvSpPr>
          <p:nvPr/>
        </p:nvSpPr>
        <p:spPr bwMode="auto">
          <a:xfrm>
            <a:off x="4747323" y="5335646"/>
            <a:ext cx="642938"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a:latin typeface="Times New Roman" pitchFamily="18" charset="0"/>
                <a:cs typeface="Times New Roman" pitchFamily="18" charset="0"/>
              </a:rPr>
              <a:t>$200</a:t>
            </a:r>
          </a:p>
        </p:txBody>
      </p:sp>
      <p:sp>
        <p:nvSpPr>
          <p:cNvPr id="169" name="Text Box 93"/>
          <p:cNvSpPr txBox="1">
            <a:spLocks noChangeAspect="1" noChangeArrowheads="1"/>
          </p:cNvSpPr>
          <p:nvPr/>
        </p:nvSpPr>
        <p:spPr bwMode="auto">
          <a:xfrm>
            <a:off x="4747323" y="4954646"/>
            <a:ext cx="642938"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a:latin typeface="Times New Roman" pitchFamily="18" charset="0"/>
                <a:cs typeface="Times New Roman" pitchFamily="18" charset="0"/>
              </a:rPr>
              <a:t>$300</a:t>
            </a:r>
          </a:p>
        </p:txBody>
      </p:sp>
      <p:sp>
        <p:nvSpPr>
          <p:cNvPr id="170" name="Text Box 94"/>
          <p:cNvSpPr txBox="1">
            <a:spLocks noChangeAspect="1" noChangeArrowheads="1"/>
          </p:cNvSpPr>
          <p:nvPr/>
        </p:nvSpPr>
        <p:spPr bwMode="auto">
          <a:xfrm>
            <a:off x="4745736" y="5718234"/>
            <a:ext cx="642937"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a:latin typeface="Times New Roman" pitchFamily="18" charset="0"/>
                <a:cs typeface="Times New Roman" pitchFamily="18" charset="0"/>
              </a:rPr>
              <a:t>$100</a:t>
            </a:r>
          </a:p>
        </p:txBody>
      </p:sp>
      <p:sp>
        <p:nvSpPr>
          <p:cNvPr id="171" name="Text Box 95"/>
          <p:cNvSpPr txBox="1">
            <a:spLocks noChangeAspect="1" noChangeArrowheads="1"/>
          </p:cNvSpPr>
          <p:nvPr/>
        </p:nvSpPr>
        <p:spPr bwMode="auto">
          <a:xfrm>
            <a:off x="4747323" y="4191059"/>
            <a:ext cx="642938"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a:latin typeface="Times New Roman" pitchFamily="18" charset="0"/>
                <a:cs typeface="Times New Roman" pitchFamily="18" charset="0"/>
              </a:rPr>
              <a:t>$500</a:t>
            </a:r>
          </a:p>
        </p:txBody>
      </p:sp>
      <p:sp>
        <p:nvSpPr>
          <p:cNvPr id="172" name="Text Box 96"/>
          <p:cNvSpPr txBox="1">
            <a:spLocks noChangeAspect="1" noChangeArrowheads="1"/>
          </p:cNvSpPr>
          <p:nvPr/>
        </p:nvSpPr>
        <p:spPr bwMode="auto">
          <a:xfrm>
            <a:off x="4747323" y="3810059"/>
            <a:ext cx="642938"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dirty="0">
                <a:latin typeface="Times New Roman" pitchFamily="18" charset="0"/>
                <a:cs typeface="Times New Roman" pitchFamily="18" charset="0"/>
              </a:rPr>
              <a:t>$600</a:t>
            </a:r>
          </a:p>
        </p:txBody>
      </p:sp>
      <p:sp>
        <p:nvSpPr>
          <p:cNvPr id="174" name="Line 110"/>
          <p:cNvSpPr>
            <a:spLocks noChangeAspect="1" noChangeShapeType="1"/>
          </p:cNvSpPr>
          <p:nvPr/>
        </p:nvSpPr>
        <p:spPr bwMode="auto">
          <a:xfrm>
            <a:off x="5350573" y="3767613"/>
            <a:ext cx="0" cy="2460208"/>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75" name="Text Box 90"/>
          <p:cNvSpPr txBox="1">
            <a:spLocks noChangeArrowheads="1"/>
          </p:cNvSpPr>
          <p:nvPr/>
        </p:nvSpPr>
        <p:spPr bwMode="auto">
          <a:xfrm>
            <a:off x="7797807" y="3491216"/>
            <a:ext cx="1166986" cy="269689"/>
          </a:xfrm>
          <a:prstGeom prst="rect">
            <a:avLst/>
          </a:prstGeom>
          <a:noFill/>
          <a:ln w="19050" cap="rnd">
            <a:noFill/>
            <a:prstDash val="sysDot"/>
            <a:miter lim="800000"/>
            <a:headEnd/>
            <a:tailEnd type="none" w="lg" len="lg"/>
          </a:ln>
        </p:spPr>
        <p:txBody>
          <a:bodyPr wrap="none">
            <a:prstTxWarp prst="textNoShape">
              <a:avLst/>
            </a:prstTxWarp>
            <a:spAutoFit/>
          </a:bodyPr>
          <a:lstStyle/>
          <a:p>
            <a:pPr>
              <a:lnSpc>
                <a:spcPct val="70000"/>
              </a:lnSpc>
            </a:pPr>
            <a:r>
              <a:rPr kumimoji="0" lang="en-US" sz="1600" i="1" dirty="0" smtClean="0">
                <a:latin typeface="Times New Roman" pitchFamily="18" charset="0"/>
                <a:cs typeface="Times New Roman" pitchFamily="18" charset="0"/>
              </a:rPr>
              <a:t>Price </a:t>
            </a:r>
            <a:r>
              <a:rPr kumimoji="0" lang="en-US" sz="1600" i="1" dirty="0" err="1" smtClean="0">
                <a:latin typeface="Times New Roman" pitchFamily="18" charset="0"/>
                <a:cs typeface="Times New Roman" pitchFamily="18" charset="0"/>
              </a:rPr>
              <a:t>Discr</a:t>
            </a:r>
            <a:r>
              <a:rPr kumimoji="0" lang="en-US" sz="1600" i="1" dirty="0" smtClean="0">
                <a:latin typeface="Times New Roman" pitchFamily="18" charset="0"/>
                <a:cs typeface="Times New Roman" pitchFamily="18" charset="0"/>
              </a:rPr>
              <a:t>.</a:t>
            </a:r>
            <a:endParaRPr kumimoji="0" lang="en-US" sz="1600" i="1" dirty="0">
              <a:latin typeface="Times New Roman" pitchFamily="18" charset="0"/>
              <a:cs typeface="Times New Roman" pitchFamily="18" charset="0"/>
            </a:endParaRPr>
          </a:p>
        </p:txBody>
      </p:sp>
      <p:sp>
        <p:nvSpPr>
          <p:cNvPr id="244" name="Rectangle 84"/>
          <p:cNvSpPr>
            <a:spLocks noChangeArrowheads="1"/>
          </p:cNvSpPr>
          <p:nvPr/>
        </p:nvSpPr>
        <p:spPr bwMode="auto">
          <a:xfrm>
            <a:off x="5356416" y="3983165"/>
            <a:ext cx="777875" cy="1890712"/>
          </a:xfrm>
          <a:prstGeom prst="rect">
            <a:avLst/>
          </a:prstGeom>
          <a:solidFill>
            <a:srgbClr val="80DB2D">
              <a:alpha val="49804"/>
            </a:srgbClr>
          </a:solidFill>
          <a:ln w="19050" cap="rnd">
            <a:noFill/>
            <a:prstDash val="sysDot"/>
            <a:miter lim="800000"/>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245" name="Rectangle 85"/>
          <p:cNvSpPr>
            <a:spLocks noChangeArrowheads="1"/>
          </p:cNvSpPr>
          <p:nvPr/>
        </p:nvSpPr>
        <p:spPr bwMode="auto">
          <a:xfrm>
            <a:off x="6143435" y="5156327"/>
            <a:ext cx="804862" cy="717550"/>
          </a:xfrm>
          <a:prstGeom prst="rect">
            <a:avLst/>
          </a:prstGeom>
          <a:solidFill>
            <a:srgbClr val="FDA799">
              <a:alpha val="49804"/>
            </a:srgbClr>
          </a:solidFill>
          <a:ln w="19050" cap="rnd">
            <a:noFill/>
            <a:prstDash val="sysDot"/>
            <a:miter lim="800000"/>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246" name="Text Box 45"/>
          <p:cNvSpPr txBox="1">
            <a:spLocks noChangeAspect="1" noChangeArrowheads="1"/>
          </p:cNvSpPr>
          <p:nvPr/>
        </p:nvSpPr>
        <p:spPr bwMode="auto">
          <a:xfrm>
            <a:off x="8073136" y="5817426"/>
            <a:ext cx="604838" cy="257175"/>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1600" b="1" i="1" dirty="0">
                <a:solidFill>
                  <a:srgbClr val="2D5AB3"/>
                </a:solidFill>
                <a:latin typeface="Times New Roman" pitchFamily="18" charset="0"/>
                <a:cs typeface="Times New Roman" pitchFamily="18" charset="0"/>
              </a:rPr>
              <a:t>MC</a:t>
            </a:r>
            <a:endParaRPr kumimoji="0" lang="en-US" sz="1200" b="1" i="1" dirty="0">
              <a:solidFill>
                <a:srgbClr val="2D5AB3"/>
              </a:solidFill>
              <a:latin typeface="Times New Roman" pitchFamily="18" charset="0"/>
              <a:cs typeface="Times New Roman" pitchFamily="18" charset="0"/>
            </a:endParaRPr>
          </a:p>
        </p:txBody>
      </p:sp>
      <p:sp>
        <p:nvSpPr>
          <p:cNvPr id="247" name="Line 46"/>
          <p:cNvSpPr>
            <a:spLocks noChangeShapeType="1"/>
          </p:cNvSpPr>
          <p:nvPr/>
        </p:nvSpPr>
        <p:spPr bwMode="auto">
          <a:xfrm>
            <a:off x="5348097" y="5902452"/>
            <a:ext cx="2822575" cy="0"/>
          </a:xfrm>
          <a:prstGeom prst="line">
            <a:avLst/>
          </a:prstGeom>
          <a:noFill/>
          <a:ln w="57150">
            <a:solidFill>
              <a:srgbClr val="2D5AB3"/>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248" name="Freeform 47"/>
          <p:cNvSpPr>
            <a:spLocks/>
          </p:cNvSpPr>
          <p:nvPr/>
        </p:nvSpPr>
        <p:spPr bwMode="auto">
          <a:xfrm>
            <a:off x="5970365" y="3626060"/>
            <a:ext cx="1976280" cy="2374374"/>
          </a:xfrm>
          <a:custGeom>
            <a:avLst/>
            <a:gdLst/>
            <a:ahLst/>
            <a:cxnLst>
              <a:cxn ang="0">
                <a:pos x="0" y="0"/>
              </a:cxn>
              <a:cxn ang="0">
                <a:pos x="96" y="240"/>
              </a:cxn>
              <a:cxn ang="0">
                <a:pos x="336" y="768"/>
              </a:cxn>
              <a:cxn ang="0">
                <a:pos x="720" y="1296"/>
              </a:cxn>
              <a:cxn ang="0">
                <a:pos x="1248" y="1776"/>
              </a:cxn>
            </a:cxnLst>
            <a:rect l="0" t="0" r="r" b="b"/>
            <a:pathLst>
              <a:path w="1248" h="1776">
                <a:moveTo>
                  <a:pt x="0" y="0"/>
                </a:moveTo>
                <a:cubicBezTo>
                  <a:pt x="20" y="56"/>
                  <a:pt x="40" y="112"/>
                  <a:pt x="96" y="240"/>
                </a:cubicBezTo>
                <a:cubicBezTo>
                  <a:pt x="152" y="368"/>
                  <a:pt x="232" y="592"/>
                  <a:pt x="336" y="768"/>
                </a:cubicBezTo>
                <a:cubicBezTo>
                  <a:pt x="440" y="944"/>
                  <a:pt x="568" y="1128"/>
                  <a:pt x="720" y="1296"/>
                </a:cubicBezTo>
                <a:cubicBezTo>
                  <a:pt x="872" y="1464"/>
                  <a:pt x="1060" y="1620"/>
                  <a:pt x="1248" y="1776"/>
                </a:cubicBezTo>
              </a:path>
            </a:pathLst>
          </a:custGeom>
          <a:noFill/>
          <a:ln w="57150" cap="flat" cmpd="sng">
            <a:solidFill>
              <a:srgbClr val="C80000"/>
            </a:solidFill>
            <a:prstDash val="solid"/>
            <a:round/>
            <a:headEnd type="none" w="med" len="me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249" name="Text Box 48"/>
          <p:cNvSpPr txBox="1">
            <a:spLocks noChangeAspect="1" noChangeArrowheads="1"/>
          </p:cNvSpPr>
          <p:nvPr/>
        </p:nvSpPr>
        <p:spPr bwMode="auto">
          <a:xfrm>
            <a:off x="7830757" y="6000433"/>
            <a:ext cx="450850" cy="257175"/>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1600" b="1">
                <a:solidFill>
                  <a:srgbClr val="C80000"/>
                </a:solidFill>
                <a:latin typeface="Times New Roman" pitchFamily="18" charset="0"/>
                <a:cs typeface="Times New Roman" pitchFamily="18" charset="0"/>
              </a:rPr>
              <a:t>D</a:t>
            </a:r>
            <a:endParaRPr kumimoji="0" lang="en-US" sz="2800" b="1" i="1">
              <a:solidFill>
                <a:srgbClr val="C80000"/>
              </a:solidFill>
              <a:latin typeface="Times New Roman" pitchFamily="18" charset="0"/>
              <a:cs typeface="Times New Roman" pitchFamily="18" charset="0"/>
            </a:endParaRPr>
          </a:p>
        </p:txBody>
      </p:sp>
      <p:sp>
        <p:nvSpPr>
          <p:cNvPr id="250" name="Text Box 82"/>
          <p:cNvSpPr txBox="1">
            <a:spLocks noChangeAspect="1" noChangeArrowheads="1"/>
          </p:cNvSpPr>
          <p:nvPr/>
        </p:nvSpPr>
        <p:spPr bwMode="auto">
          <a:xfrm>
            <a:off x="5833872" y="6231065"/>
            <a:ext cx="596900"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0">
                <a:latin typeface="Times New Roman" pitchFamily="18" charset="0"/>
                <a:cs typeface="Times New Roman" pitchFamily="18" charset="0"/>
              </a:rPr>
              <a:t>60</a:t>
            </a:r>
          </a:p>
        </p:txBody>
      </p:sp>
      <p:sp>
        <p:nvSpPr>
          <p:cNvPr id="251" name="Text Box 83"/>
          <p:cNvSpPr txBox="1">
            <a:spLocks noChangeAspect="1" noChangeArrowheads="1"/>
          </p:cNvSpPr>
          <p:nvPr/>
        </p:nvSpPr>
        <p:spPr bwMode="auto">
          <a:xfrm>
            <a:off x="6686360" y="6231065"/>
            <a:ext cx="608012"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0">
                <a:latin typeface="Times New Roman" pitchFamily="18" charset="0"/>
                <a:cs typeface="Times New Roman" pitchFamily="18" charset="0"/>
              </a:rPr>
              <a:t>120</a:t>
            </a:r>
          </a:p>
        </p:txBody>
      </p:sp>
      <p:sp>
        <p:nvSpPr>
          <p:cNvPr id="252" name="Line 86"/>
          <p:cNvSpPr>
            <a:spLocks noChangeShapeType="1"/>
          </p:cNvSpPr>
          <p:nvPr/>
        </p:nvSpPr>
        <p:spPr bwMode="auto">
          <a:xfrm flipH="1">
            <a:off x="5359591" y="3970465"/>
            <a:ext cx="684212" cy="0"/>
          </a:xfrm>
          <a:prstGeom prst="line">
            <a:avLst/>
          </a:prstGeom>
          <a:noFill/>
          <a:ln w="31750" cap="rnd">
            <a:solidFill>
              <a:schemeClr val="tx1"/>
            </a:solidFill>
            <a:prstDash val="sysDot"/>
            <a:round/>
            <a:headEnd type="stealth" w="lg" len="lg"/>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253" name="Line 87"/>
          <p:cNvSpPr>
            <a:spLocks noChangeShapeType="1"/>
          </p:cNvSpPr>
          <p:nvPr/>
        </p:nvSpPr>
        <p:spPr bwMode="auto">
          <a:xfrm flipH="1">
            <a:off x="5405247" y="5149977"/>
            <a:ext cx="1457325" cy="0"/>
          </a:xfrm>
          <a:prstGeom prst="line">
            <a:avLst/>
          </a:prstGeom>
          <a:noFill/>
          <a:ln w="31750" cap="rnd">
            <a:solidFill>
              <a:schemeClr val="tx1"/>
            </a:solidFill>
            <a:prstDash val="sysDot"/>
            <a:round/>
            <a:headEnd type="stealth" w="lg" len="lg"/>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254" name="Line 88"/>
          <p:cNvSpPr>
            <a:spLocks noChangeShapeType="1"/>
          </p:cNvSpPr>
          <p:nvPr/>
        </p:nvSpPr>
        <p:spPr bwMode="auto">
          <a:xfrm>
            <a:off x="6935597" y="5191252"/>
            <a:ext cx="0" cy="1042988"/>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255" name="Oval 89"/>
          <p:cNvSpPr>
            <a:spLocks noChangeAspect="1" noChangeArrowheads="1"/>
          </p:cNvSpPr>
          <p:nvPr/>
        </p:nvSpPr>
        <p:spPr bwMode="auto">
          <a:xfrm>
            <a:off x="6873685" y="5092827"/>
            <a:ext cx="119062" cy="119063"/>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256" name="Oval 90"/>
          <p:cNvSpPr>
            <a:spLocks noChangeAspect="1" noChangeArrowheads="1"/>
          </p:cNvSpPr>
          <p:nvPr/>
        </p:nvSpPr>
        <p:spPr bwMode="auto">
          <a:xfrm>
            <a:off x="6068822" y="3894265"/>
            <a:ext cx="119063" cy="119062"/>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257" name="Line 91"/>
          <p:cNvSpPr>
            <a:spLocks noChangeShapeType="1"/>
          </p:cNvSpPr>
          <p:nvPr/>
        </p:nvSpPr>
        <p:spPr bwMode="auto">
          <a:xfrm>
            <a:off x="6132322" y="4040315"/>
            <a:ext cx="0" cy="2193925"/>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nvGrpSpPr>
          <p:cNvPr id="258" name="Group 101"/>
          <p:cNvGrpSpPr>
            <a:grpSpLocks/>
          </p:cNvGrpSpPr>
          <p:nvPr/>
        </p:nvGrpSpPr>
        <p:grpSpPr bwMode="auto">
          <a:xfrm flipH="1">
            <a:off x="5882130" y="3742163"/>
            <a:ext cx="2290763" cy="1135063"/>
            <a:chOff x="4271" y="1734"/>
            <a:chExt cx="1443" cy="715"/>
          </a:xfrm>
        </p:grpSpPr>
        <p:grpSp>
          <p:nvGrpSpPr>
            <p:cNvPr id="259" name="Group 92"/>
            <p:cNvGrpSpPr>
              <a:grpSpLocks/>
            </p:cNvGrpSpPr>
            <p:nvPr/>
          </p:nvGrpSpPr>
          <p:grpSpPr bwMode="auto">
            <a:xfrm>
              <a:off x="4271" y="1734"/>
              <a:ext cx="1443" cy="715"/>
              <a:chOff x="4271" y="1734"/>
              <a:chExt cx="1443" cy="715"/>
            </a:xfrm>
          </p:grpSpPr>
          <p:sp>
            <p:nvSpPr>
              <p:cNvPr id="261" name="Freeform 70"/>
              <p:cNvSpPr>
                <a:spLocks/>
              </p:cNvSpPr>
              <p:nvPr/>
            </p:nvSpPr>
            <p:spPr bwMode="auto">
              <a:xfrm rot="15926929">
                <a:off x="5118" y="1853"/>
                <a:ext cx="573" cy="619"/>
              </a:xfrm>
              <a:custGeom>
                <a:avLst/>
                <a:gdLst/>
                <a:ahLst/>
                <a:cxnLst>
                  <a:cxn ang="0">
                    <a:pos x="360" y="168"/>
                  </a:cxn>
                  <a:cxn ang="0">
                    <a:pos x="168" y="72"/>
                  </a:cxn>
                  <a:cxn ang="0">
                    <a:pos x="24" y="120"/>
                  </a:cxn>
                  <a:cxn ang="0">
                    <a:pos x="24" y="792"/>
                  </a:cxn>
                </a:cxnLst>
                <a:rect l="0" t="0" r="r" b="b"/>
                <a:pathLst>
                  <a:path w="360" h="792">
                    <a:moveTo>
                      <a:pt x="360" y="168"/>
                    </a:moveTo>
                    <a:cubicBezTo>
                      <a:pt x="292" y="124"/>
                      <a:pt x="224" y="80"/>
                      <a:pt x="168" y="72"/>
                    </a:cubicBezTo>
                    <a:cubicBezTo>
                      <a:pt x="112" y="64"/>
                      <a:pt x="48" y="0"/>
                      <a:pt x="24" y="120"/>
                    </a:cubicBezTo>
                    <a:cubicBezTo>
                      <a:pt x="0" y="240"/>
                      <a:pt x="12" y="516"/>
                      <a:pt x="24" y="792"/>
                    </a:cubicBezTo>
                  </a:path>
                </a:pathLst>
              </a:custGeom>
              <a:noFill/>
              <a:ln w="31750" cap="flat" cmpd="sng">
                <a:solidFill>
                  <a:schemeClr val="tx1"/>
                </a:solidFill>
                <a:prstDash val="solid"/>
                <a:round/>
                <a:headEnd type="none" w="med" len="med"/>
                <a:tailEnd type="stealth" w="lg" len="lg"/>
              </a:ln>
              <a:effectLst>
                <a:outerShdw blurRad="63500" dist="35921" dir="2700000" algn="ctr" rotWithShape="0">
                  <a:srgbClr val="000000">
                    <a:alpha val="74998"/>
                  </a:srgbClr>
                </a:outerShdw>
              </a:effectLst>
            </p:spPr>
            <p:txBody>
              <a:bodyPr wrap="none" anchor="ctr">
                <a:prstTxWarp prst="textNoShape">
                  <a:avLst/>
                </a:prstTxWarp>
              </a:bodyPr>
              <a:lstStyle/>
              <a:p>
                <a:endParaRPr lang="en-US" sz="1600">
                  <a:latin typeface="Times New Roman" pitchFamily="18" charset="0"/>
                  <a:cs typeface="Times New Roman" pitchFamily="18" charset="0"/>
                </a:endParaRPr>
              </a:p>
            </p:txBody>
          </p:sp>
          <p:grpSp>
            <p:nvGrpSpPr>
              <p:cNvPr id="262" name="Group 78"/>
              <p:cNvGrpSpPr>
                <a:grpSpLocks/>
              </p:cNvGrpSpPr>
              <p:nvPr/>
            </p:nvGrpSpPr>
            <p:grpSpPr bwMode="auto">
              <a:xfrm>
                <a:off x="4271" y="1734"/>
                <a:ext cx="1207" cy="360"/>
                <a:chOff x="3071" y="344"/>
                <a:chExt cx="1207" cy="360"/>
              </a:xfrm>
            </p:grpSpPr>
            <p:sp>
              <p:nvSpPr>
                <p:cNvPr id="263" name="Rectangle 61"/>
                <p:cNvSpPr>
                  <a:spLocks noChangeArrowheads="1"/>
                </p:cNvSpPr>
                <p:nvPr/>
              </p:nvSpPr>
              <p:spPr bwMode="auto">
                <a:xfrm>
                  <a:off x="3119" y="344"/>
                  <a:ext cx="1122" cy="360"/>
                </a:xfrm>
                <a:prstGeom prst="rect">
                  <a:avLst/>
                </a:prstGeom>
                <a:solidFill>
                  <a:srgbClr val="FFFFCC"/>
                </a:solidFill>
                <a:ln w="1270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264" name="Rectangle 62" descr="Newsprint"/>
                <p:cNvSpPr>
                  <a:spLocks noChangeArrowheads="1"/>
                </p:cNvSpPr>
                <p:nvPr/>
              </p:nvSpPr>
              <p:spPr bwMode="auto">
                <a:xfrm>
                  <a:off x="3071" y="384"/>
                  <a:ext cx="1207" cy="288"/>
                </a:xfrm>
                <a:prstGeom prst="rect">
                  <a:avLst/>
                </a:prstGeom>
                <a:noFill/>
                <a:ln w="12700">
                  <a:noFill/>
                  <a:miter lim="800000"/>
                  <a:headEnd/>
                  <a:tailEnd type="none" w="lg" len="lg"/>
                </a:ln>
              </p:spPr>
              <p:txBody>
                <a:bodyPr wrap="none" anchor="ctr">
                  <a:prstTxWarp prst="textNoShape">
                    <a:avLst/>
                  </a:prstTxWarp>
                </a:bodyPr>
                <a:lstStyle/>
                <a:p>
                  <a:pPr algn="ctr">
                    <a:lnSpc>
                      <a:spcPct val="80000"/>
                    </a:lnSpc>
                  </a:pPr>
                  <a:r>
                    <a:rPr kumimoji="0" lang="en-US" sz="1400" b="1" i="1" dirty="0">
                      <a:latin typeface="Times New Roman" pitchFamily="18" charset="0"/>
                      <a:cs typeface="Times New Roman" pitchFamily="18" charset="0"/>
                    </a:rPr>
                    <a:t>Net operating revenue</a:t>
                  </a:r>
                  <a:r>
                    <a:rPr kumimoji="0" lang="en-US" sz="1400" b="0" dirty="0">
                      <a:latin typeface="Times New Roman" pitchFamily="18" charset="0"/>
                      <a:cs typeface="Times New Roman" pitchFamily="18" charset="0"/>
                    </a:rPr>
                    <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from business travelers</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($500   60) </a:t>
                  </a:r>
                  <a:r>
                    <a:rPr kumimoji="0" lang="en-US" sz="1400" b="1" dirty="0">
                      <a:latin typeface="Times New Roman" pitchFamily="18" charset="0"/>
                      <a:cs typeface="Times New Roman" pitchFamily="18" charset="0"/>
                    </a:rPr>
                    <a:t>= $30,000</a:t>
                  </a:r>
                </a:p>
              </p:txBody>
            </p:sp>
          </p:grpSp>
        </p:grpSp>
        <p:sp>
          <p:nvSpPr>
            <p:cNvPr id="260" name="Rectangle 99"/>
            <p:cNvSpPr>
              <a:spLocks noChangeArrowheads="1"/>
            </p:cNvSpPr>
            <p:nvPr/>
          </p:nvSpPr>
          <p:spPr bwMode="auto">
            <a:xfrm>
              <a:off x="4985" y="1908"/>
              <a:ext cx="167" cy="194"/>
            </a:xfrm>
            <a:prstGeom prst="rect">
              <a:avLst/>
            </a:prstGeom>
            <a:noFill/>
            <a:ln w="12700">
              <a:noFill/>
              <a:miter lim="800000"/>
              <a:headEnd/>
              <a:tailEnd/>
            </a:ln>
            <a:effectLst/>
          </p:spPr>
          <p:txBody>
            <a:bodyPr wrap="none">
              <a:prstTxWarp prst="textNoShape">
                <a:avLst/>
              </a:prstTxWarp>
              <a:spAutoFit/>
            </a:bodyPr>
            <a:lstStyle/>
            <a:p>
              <a:r>
                <a:rPr lang="en-US" sz="1400" i="1" dirty="0">
                  <a:latin typeface="Times New Roman" pitchFamily="18" charset="0"/>
                  <a:cs typeface="Times New Roman" pitchFamily="18" charset="0"/>
                </a:rPr>
                <a:t>x</a:t>
              </a:r>
            </a:p>
          </p:txBody>
        </p:sp>
      </p:grpSp>
      <p:grpSp>
        <p:nvGrpSpPr>
          <p:cNvPr id="265" name="Group 102"/>
          <p:cNvGrpSpPr>
            <a:grpSpLocks/>
          </p:cNvGrpSpPr>
          <p:nvPr/>
        </p:nvGrpSpPr>
        <p:grpSpPr bwMode="auto">
          <a:xfrm>
            <a:off x="6397245" y="4419727"/>
            <a:ext cx="2451101" cy="1241425"/>
            <a:chOff x="4368" y="2554"/>
            <a:chExt cx="1544" cy="782"/>
          </a:xfrm>
        </p:grpSpPr>
        <p:grpSp>
          <p:nvGrpSpPr>
            <p:cNvPr id="266" name="Group 93"/>
            <p:cNvGrpSpPr>
              <a:grpSpLocks/>
            </p:cNvGrpSpPr>
            <p:nvPr/>
          </p:nvGrpSpPr>
          <p:grpSpPr bwMode="auto">
            <a:xfrm>
              <a:off x="4368" y="2554"/>
              <a:ext cx="1544" cy="782"/>
              <a:chOff x="4368" y="2554"/>
              <a:chExt cx="1544" cy="782"/>
            </a:xfrm>
          </p:grpSpPr>
          <p:sp>
            <p:nvSpPr>
              <p:cNvPr id="268" name="Freeform 73"/>
              <p:cNvSpPr>
                <a:spLocks/>
              </p:cNvSpPr>
              <p:nvPr/>
            </p:nvSpPr>
            <p:spPr bwMode="auto">
              <a:xfrm>
                <a:off x="4368" y="2663"/>
                <a:ext cx="1356" cy="673"/>
              </a:xfrm>
              <a:custGeom>
                <a:avLst/>
                <a:gdLst/>
                <a:ahLst/>
                <a:cxnLst>
                  <a:cxn ang="0">
                    <a:pos x="624" y="0"/>
                  </a:cxn>
                  <a:cxn ang="0">
                    <a:pos x="864" y="288"/>
                  </a:cxn>
                  <a:cxn ang="0">
                    <a:pos x="864" y="576"/>
                  </a:cxn>
                  <a:cxn ang="0">
                    <a:pos x="528" y="816"/>
                  </a:cxn>
                  <a:cxn ang="0">
                    <a:pos x="0" y="768"/>
                  </a:cxn>
                </a:cxnLst>
                <a:rect l="0" t="0" r="r" b="b"/>
                <a:pathLst>
                  <a:path w="920" h="848">
                    <a:moveTo>
                      <a:pt x="624" y="0"/>
                    </a:moveTo>
                    <a:cubicBezTo>
                      <a:pt x="724" y="96"/>
                      <a:pt x="824" y="192"/>
                      <a:pt x="864" y="288"/>
                    </a:cubicBezTo>
                    <a:cubicBezTo>
                      <a:pt x="904" y="384"/>
                      <a:pt x="920" y="488"/>
                      <a:pt x="864" y="576"/>
                    </a:cubicBezTo>
                    <a:cubicBezTo>
                      <a:pt x="808" y="664"/>
                      <a:pt x="672" y="784"/>
                      <a:pt x="528" y="816"/>
                    </a:cubicBezTo>
                    <a:cubicBezTo>
                      <a:pt x="384" y="848"/>
                      <a:pt x="192" y="808"/>
                      <a:pt x="0" y="768"/>
                    </a:cubicBezTo>
                  </a:path>
                </a:pathLst>
              </a:custGeom>
              <a:noFill/>
              <a:ln w="31750" cap="flat" cmpd="sng">
                <a:solidFill>
                  <a:schemeClr val="tx1"/>
                </a:solidFill>
                <a:prstDash val="solid"/>
                <a:round/>
                <a:headEnd type="none" w="med" len="med"/>
                <a:tailEnd type="stealth" w="lg" len="lg"/>
              </a:ln>
              <a:effectLst>
                <a:outerShdw blurRad="63500" dist="35921" dir="2700000" algn="ctr" rotWithShape="0">
                  <a:srgbClr val="000000">
                    <a:alpha val="74998"/>
                  </a:srgbClr>
                </a:outerShdw>
              </a:effectLst>
            </p:spPr>
            <p:txBody>
              <a:bodyPr wrap="none" anchor="ctr">
                <a:prstTxWarp prst="textNoShape">
                  <a:avLst/>
                </a:prstTxWarp>
              </a:bodyPr>
              <a:lstStyle/>
              <a:p>
                <a:endParaRPr lang="en-US" sz="1600">
                  <a:latin typeface="Times New Roman" pitchFamily="18" charset="0"/>
                  <a:cs typeface="Times New Roman" pitchFamily="18" charset="0"/>
                </a:endParaRPr>
              </a:p>
            </p:txBody>
          </p:sp>
          <p:grpSp>
            <p:nvGrpSpPr>
              <p:cNvPr id="269" name="Group 79"/>
              <p:cNvGrpSpPr>
                <a:grpSpLocks/>
              </p:cNvGrpSpPr>
              <p:nvPr/>
            </p:nvGrpSpPr>
            <p:grpSpPr bwMode="auto">
              <a:xfrm>
                <a:off x="4776" y="2554"/>
                <a:ext cx="1136" cy="364"/>
                <a:chOff x="3420" y="726"/>
                <a:chExt cx="1136" cy="364"/>
              </a:xfrm>
            </p:grpSpPr>
            <p:sp>
              <p:nvSpPr>
                <p:cNvPr id="270" name="Rectangle 80"/>
                <p:cNvSpPr>
                  <a:spLocks noChangeArrowheads="1"/>
                </p:cNvSpPr>
                <p:nvPr/>
              </p:nvSpPr>
              <p:spPr bwMode="auto">
                <a:xfrm>
                  <a:off x="3442" y="726"/>
                  <a:ext cx="1091" cy="364"/>
                </a:xfrm>
                <a:prstGeom prst="rect">
                  <a:avLst/>
                </a:prstGeom>
                <a:solidFill>
                  <a:srgbClr val="FFFFCC"/>
                </a:solidFill>
                <a:ln w="1270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271" name="Rectangle 81" descr="Newsprint"/>
                <p:cNvSpPr>
                  <a:spLocks noChangeArrowheads="1"/>
                </p:cNvSpPr>
                <p:nvPr/>
              </p:nvSpPr>
              <p:spPr bwMode="auto">
                <a:xfrm>
                  <a:off x="3420" y="768"/>
                  <a:ext cx="1136" cy="288"/>
                </a:xfrm>
                <a:prstGeom prst="rect">
                  <a:avLst/>
                </a:prstGeom>
                <a:noFill/>
                <a:ln w="12700">
                  <a:noFill/>
                  <a:miter lim="800000"/>
                  <a:headEnd/>
                  <a:tailEnd type="none" w="lg" len="lg"/>
                </a:ln>
              </p:spPr>
              <p:txBody>
                <a:bodyPr wrap="none" anchor="ctr">
                  <a:prstTxWarp prst="textNoShape">
                    <a:avLst/>
                  </a:prstTxWarp>
                </a:bodyPr>
                <a:lstStyle/>
                <a:p>
                  <a:pPr algn="ctr">
                    <a:lnSpc>
                      <a:spcPct val="80000"/>
                    </a:lnSpc>
                  </a:pPr>
                  <a:r>
                    <a:rPr kumimoji="0" lang="en-US" sz="1400" b="1" i="1" dirty="0">
                      <a:latin typeface="Times New Roman" pitchFamily="18" charset="0"/>
                      <a:cs typeface="Times New Roman" pitchFamily="18" charset="0"/>
                    </a:rPr>
                    <a:t>Net operating revenue</a:t>
                  </a:r>
                  <a:r>
                    <a:rPr kumimoji="0" lang="en-US" sz="1400" b="0" dirty="0">
                      <a:latin typeface="Times New Roman" pitchFamily="18" charset="0"/>
                      <a:cs typeface="Times New Roman" pitchFamily="18" charset="0"/>
                    </a:rPr>
                    <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from all others</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($200   60) = </a:t>
                  </a:r>
                  <a:r>
                    <a:rPr kumimoji="0" lang="en-US" sz="1400" b="1" dirty="0">
                      <a:latin typeface="Times New Roman" pitchFamily="18" charset="0"/>
                      <a:cs typeface="Times New Roman" pitchFamily="18" charset="0"/>
                    </a:rPr>
                    <a:t>$12,000</a:t>
                  </a:r>
                </a:p>
              </p:txBody>
            </p:sp>
          </p:grpSp>
        </p:grpSp>
        <p:sp>
          <p:nvSpPr>
            <p:cNvPr id="267" name="Rectangle 100"/>
            <p:cNvSpPr>
              <a:spLocks noChangeArrowheads="1"/>
            </p:cNvSpPr>
            <p:nvPr/>
          </p:nvSpPr>
          <p:spPr bwMode="auto">
            <a:xfrm>
              <a:off x="5069" y="2730"/>
              <a:ext cx="167" cy="194"/>
            </a:xfrm>
            <a:prstGeom prst="rect">
              <a:avLst/>
            </a:prstGeom>
            <a:noFill/>
            <a:ln w="12700">
              <a:noFill/>
              <a:miter lim="800000"/>
              <a:headEnd/>
              <a:tailEnd/>
            </a:ln>
            <a:effectLst/>
          </p:spPr>
          <p:txBody>
            <a:bodyPr wrap="none">
              <a:prstTxWarp prst="textNoShape">
                <a:avLst/>
              </a:prstTxWarp>
              <a:spAutoFit/>
            </a:bodyPr>
            <a:lstStyle/>
            <a:p>
              <a:r>
                <a:rPr lang="en-US" sz="1400" i="1" dirty="0">
                  <a:latin typeface="Times New Roman" pitchFamily="18" charset="0"/>
                  <a:cs typeface="Times New Roman" pitchFamily="18" charset="0"/>
                </a:rPr>
                <a:t>x</a:t>
              </a:r>
            </a:p>
          </p:txBody>
        </p:sp>
      </p:grpSp>
    </p:spTree>
    <p:extLst>
      <p:ext uri="{BB962C8B-B14F-4D97-AF65-F5344CB8AC3E}">
        <p14:creationId xmlns:p14="http://schemas.microsoft.com/office/powerpoint/2010/main" val="405227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dissolve">
                                      <p:cBhvr>
                                        <p:cTn id="7" dur="500"/>
                                        <p:tgtEl>
                                          <p:spTgt spid="1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96">
                                            <p:txEl>
                                              <p:pRg st="1" end="1"/>
                                            </p:txEl>
                                          </p:spTgt>
                                        </p:tgtEl>
                                        <p:attrNameLst>
                                          <p:attrName>style.visibility</p:attrName>
                                        </p:attrNameLst>
                                      </p:cBhvr>
                                      <p:to>
                                        <p:strVal val="visible"/>
                                      </p:to>
                                    </p:set>
                                    <p:animEffect transition="in" filter="dissolve">
                                      <p:cBhvr>
                                        <p:cTn id="12" dur="500"/>
                                        <p:tgtEl>
                                          <p:spTgt spid="196">
                                            <p:txEl>
                                              <p:pRg st="1" end="1"/>
                                            </p:txEl>
                                          </p:spTgt>
                                        </p:tgtEl>
                                      </p:cBhvr>
                                    </p:animEffect>
                                  </p:childTnLst>
                                </p:cTn>
                              </p:par>
                            </p:childTnLst>
                          </p:cTn>
                        </p:par>
                        <p:par>
                          <p:cTn id="13" fill="hold">
                            <p:stCondLst>
                              <p:cond delay="500"/>
                            </p:stCondLst>
                            <p:childTnLst>
                              <p:par>
                                <p:cTn id="14" presetID="17" presetClass="entr" presetSubtype="8" fill="hold" grpId="0" nodeType="afterEffect">
                                  <p:stCondLst>
                                    <p:cond delay="0"/>
                                  </p:stCondLst>
                                  <p:childTnLst>
                                    <p:set>
                                      <p:cBhvr>
                                        <p:cTn id="15" dur="1" fill="hold">
                                          <p:stCondLst>
                                            <p:cond delay="0"/>
                                          </p:stCondLst>
                                        </p:cTn>
                                        <p:tgtEl>
                                          <p:spTgt spid="252"/>
                                        </p:tgtEl>
                                        <p:attrNameLst>
                                          <p:attrName>style.visibility</p:attrName>
                                        </p:attrNameLst>
                                      </p:cBhvr>
                                      <p:to>
                                        <p:strVal val="visible"/>
                                      </p:to>
                                    </p:set>
                                    <p:anim calcmode="lin" valueType="num">
                                      <p:cBhvr>
                                        <p:cTn id="16" dur="500" fill="hold"/>
                                        <p:tgtEl>
                                          <p:spTgt spid="252"/>
                                        </p:tgtEl>
                                        <p:attrNameLst>
                                          <p:attrName>ppt_x</p:attrName>
                                        </p:attrNameLst>
                                      </p:cBhvr>
                                      <p:tavLst>
                                        <p:tav tm="0">
                                          <p:val>
                                            <p:strVal val="#ppt_x-#ppt_w/2"/>
                                          </p:val>
                                        </p:tav>
                                        <p:tav tm="100000">
                                          <p:val>
                                            <p:strVal val="#ppt_x"/>
                                          </p:val>
                                        </p:tav>
                                      </p:tavLst>
                                    </p:anim>
                                    <p:anim calcmode="lin" valueType="num">
                                      <p:cBhvr>
                                        <p:cTn id="17" dur="500" fill="hold"/>
                                        <p:tgtEl>
                                          <p:spTgt spid="252"/>
                                        </p:tgtEl>
                                        <p:attrNameLst>
                                          <p:attrName>ppt_y</p:attrName>
                                        </p:attrNameLst>
                                      </p:cBhvr>
                                      <p:tavLst>
                                        <p:tav tm="0">
                                          <p:val>
                                            <p:strVal val="#ppt_y"/>
                                          </p:val>
                                        </p:tav>
                                        <p:tav tm="100000">
                                          <p:val>
                                            <p:strVal val="#ppt_y"/>
                                          </p:val>
                                        </p:tav>
                                      </p:tavLst>
                                    </p:anim>
                                    <p:anim calcmode="lin" valueType="num">
                                      <p:cBhvr>
                                        <p:cTn id="18" dur="500" fill="hold"/>
                                        <p:tgtEl>
                                          <p:spTgt spid="252"/>
                                        </p:tgtEl>
                                        <p:attrNameLst>
                                          <p:attrName>ppt_w</p:attrName>
                                        </p:attrNameLst>
                                      </p:cBhvr>
                                      <p:tavLst>
                                        <p:tav tm="0">
                                          <p:val>
                                            <p:fltVal val="0"/>
                                          </p:val>
                                        </p:tav>
                                        <p:tav tm="100000">
                                          <p:val>
                                            <p:strVal val="#ppt_w"/>
                                          </p:val>
                                        </p:tav>
                                      </p:tavLst>
                                    </p:anim>
                                    <p:anim calcmode="lin" valueType="num">
                                      <p:cBhvr>
                                        <p:cTn id="19" dur="500" fill="hold"/>
                                        <p:tgtEl>
                                          <p:spTgt spid="252"/>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23" presetClass="entr" presetSubtype="32" fill="hold" grpId="0" nodeType="afterEffect">
                                  <p:stCondLst>
                                    <p:cond delay="0"/>
                                  </p:stCondLst>
                                  <p:childTnLst>
                                    <p:set>
                                      <p:cBhvr>
                                        <p:cTn id="22" dur="1" fill="hold">
                                          <p:stCondLst>
                                            <p:cond delay="0"/>
                                          </p:stCondLst>
                                        </p:cTn>
                                        <p:tgtEl>
                                          <p:spTgt spid="256"/>
                                        </p:tgtEl>
                                        <p:attrNameLst>
                                          <p:attrName>style.visibility</p:attrName>
                                        </p:attrNameLst>
                                      </p:cBhvr>
                                      <p:to>
                                        <p:strVal val="visible"/>
                                      </p:to>
                                    </p:set>
                                    <p:anim calcmode="lin" valueType="num">
                                      <p:cBhvr>
                                        <p:cTn id="23" dur="500" fill="hold"/>
                                        <p:tgtEl>
                                          <p:spTgt spid="256"/>
                                        </p:tgtEl>
                                        <p:attrNameLst>
                                          <p:attrName>ppt_w</p:attrName>
                                        </p:attrNameLst>
                                      </p:cBhvr>
                                      <p:tavLst>
                                        <p:tav tm="0">
                                          <p:val>
                                            <p:strVal val="4*#ppt_w"/>
                                          </p:val>
                                        </p:tav>
                                        <p:tav tm="100000">
                                          <p:val>
                                            <p:strVal val="#ppt_w"/>
                                          </p:val>
                                        </p:tav>
                                      </p:tavLst>
                                    </p:anim>
                                    <p:anim calcmode="lin" valueType="num">
                                      <p:cBhvr>
                                        <p:cTn id="24" dur="500" fill="hold"/>
                                        <p:tgtEl>
                                          <p:spTgt spid="256"/>
                                        </p:tgtEl>
                                        <p:attrNameLst>
                                          <p:attrName>ppt_h</p:attrName>
                                        </p:attrNameLst>
                                      </p:cBhvr>
                                      <p:tavLst>
                                        <p:tav tm="0">
                                          <p:val>
                                            <p:strVal val="4*#ppt_h"/>
                                          </p:val>
                                        </p:tav>
                                        <p:tav tm="100000">
                                          <p:val>
                                            <p:strVal val="#ppt_h"/>
                                          </p:val>
                                        </p:tav>
                                      </p:tavLst>
                                    </p:anim>
                                  </p:childTnLst>
                                </p:cTn>
                              </p:par>
                            </p:childTnLst>
                          </p:cTn>
                        </p:par>
                        <p:par>
                          <p:cTn id="25" fill="hold">
                            <p:stCondLst>
                              <p:cond delay="1500"/>
                            </p:stCondLst>
                            <p:childTnLst>
                              <p:par>
                                <p:cTn id="26" presetID="17" presetClass="entr" presetSubtype="1" fill="hold" grpId="0" nodeType="afterEffect">
                                  <p:stCondLst>
                                    <p:cond delay="0"/>
                                  </p:stCondLst>
                                  <p:childTnLst>
                                    <p:set>
                                      <p:cBhvr>
                                        <p:cTn id="27" dur="1" fill="hold">
                                          <p:stCondLst>
                                            <p:cond delay="0"/>
                                          </p:stCondLst>
                                        </p:cTn>
                                        <p:tgtEl>
                                          <p:spTgt spid="257"/>
                                        </p:tgtEl>
                                        <p:attrNameLst>
                                          <p:attrName>style.visibility</p:attrName>
                                        </p:attrNameLst>
                                      </p:cBhvr>
                                      <p:to>
                                        <p:strVal val="visible"/>
                                      </p:to>
                                    </p:set>
                                    <p:anim calcmode="lin" valueType="num">
                                      <p:cBhvr>
                                        <p:cTn id="28" dur="500" fill="hold"/>
                                        <p:tgtEl>
                                          <p:spTgt spid="257"/>
                                        </p:tgtEl>
                                        <p:attrNameLst>
                                          <p:attrName>ppt_x</p:attrName>
                                        </p:attrNameLst>
                                      </p:cBhvr>
                                      <p:tavLst>
                                        <p:tav tm="0">
                                          <p:val>
                                            <p:strVal val="#ppt_x"/>
                                          </p:val>
                                        </p:tav>
                                        <p:tav tm="100000">
                                          <p:val>
                                            <p:strVal val="#ppt_x"/>
                                          </p:val>
                                        </p:tav>
                                      </p:tavLst>
                                    </p:anim>
                                    <p:anim calcmode="lin" valueType="num">
                                      <p:cBhvr>
                                        <p:cTn id="29" dur="500" fill="hold"/>
                                        <p:tgtEl>
                                          <p:spTgt spid="257"/>
                                        </p:tgtEl>
                                        <p:attrNameLst>
                                          <p:attrName>ppt_y</p:attrName>
                                        </p:attrNameLst>
                                      </p:cBhvr>
                                      <p:tavLst>
                                        <p:tav tm="0">
                                          <p:val>
                                            <p:strVal val="#ppt_y-#ppt_h/2"/>
                                          </p:val>
                                        </p:tav>
                                        <p:tav tm="100000">
                                          <p:val>
                                            <p:strVal val="#ppt_y"/>
                                          </p:val>
                                        </p:tav>
                                      </p:tavLst>
                                    </p:anim>
                                    <p:anim calcmode="lin" valueType="num">
                                      <p:cBhvr>
                                        <p:cTn id="30" dur="500" fill="hold"/>
                                        <p:tgtEl>
                                          <p:spTgt spid="257"/>
                                        </p:tgtEl>
                                        <p:attrNameLst>
                                          <p:attrName>ppt_w</p:attrName>
                                        </p:attrNameLst>
                                      </p:cBhvr>
                                      <p:tavLst>
                                        <p:tav tm="0">
                                          <p:val>
                                            <p:strVal val="#ppt_w"/>
                                          </p:val>
                                        </p:tav>
                                        <p:tav tm="100000">
                                          <p:val>
                                            <p:strVal val="#ppt_w"/>
                                          </p:val>
                                        </p:tav>
                                      </p:tavLst>
                                    </p:anim>
                                    <p:anim calcmode="lin" valueType="num">
                                      <p:cBhvr>
                                        <p:cTn id="31" dur="500" fill="hold"/>
                                        <p:tgtEl>
                                          <p:spTgt spid="257"/>
                                        </p:tgtEl>
                                        <p:attrNameLst>
                                          <p:attrName>ppt_h</p:attrName>
                                        </p:attrNameLst>
                                      </p:cBhvr>
                                      <p:tavLst>
                                        <p:tav tm="0">
                                          <p:val>
                                            <p:fltVal val="0"/>
                                          </p:val>
                                        </p:tav>
                                        <p:tav tm="100000">
                                          <p:val>
                                            <p:strVal val="#ppt_h"/>
                                          </p:val>
                                        </p:tav>
                                      </p:tavLst>
                                    </p:anim>
                                  </p:childTnLst>
                                </p:cTn>
                              </p:par>
                            </p:childTnLst>
                          </p:cTn>
                        </p:par>
                        <p:par>
                          <p:cTn id="32" fill="hold">
                            <p:stCondLst>
                              <p:cond delay="2000"/>
                            </p:stCondLst>
                            <p:childTnLst>
                              <p:par>
                                <p:cTn id="33" presetID="23" presetClass="entr" presetSubtype="32" fill="hold" grpId="0" nodeType="afterEffect">
                                  <p:stCondLst>
                                    <p:cond delay="0"/>
                                  </p:stCondLst>
                                  <p:childTnLst>
                                    <p:set>
                                      <p:cBhvr>
                                        <p:cTn id="34" dur="1" fill="hold">
                                          <p:stCondLst>
                                            <p:cond delay="0"/>
                                          </p:stCondLst>
                                        </p:cTn>
                                        <p:tgtEl>
                                          <p:spTgt spid="250"/>
                                        </p:tgtEl>
                                        <p:attrNameLst>
                                          <p:attrName>style.visibility</p:attrName>
                                        </p:attrNameLst>
                                      </p:cBhvr>
                                      <p:to>
                                        <p:strVal val="visible"/>
                                      </p:to>
                                    </p:set>
                                    <p:anim calcmode="lin" valueType="num">
                                      <p:cBhvr>
                                        <p:cTn id="35" dur="500" fill="hold"/>
                                        <p:tgtEl>
                                          <p:spTgt spid="250"/>
                                        </p:tgtEl>
                                        <p:attrNameLst>
                                          <p:attrName>ppt_w</p:attrName>
                                        </p:attrNameLst>
                                      </p:cBhvr>
                                      <p:tavLst>
                                        <p:tav tm="0">
                                          <p:val>
                                            <p:strVal val="4*#ppt_w"/>
                                          </p:val>
                                        </p:tav>
                                        <p:tav tm="100000">
                                          <p:val>
                                            <p:strVal val="#ppt_w"/>
                                          </p:val>
                                        </p:tav>
                                      </p:tavLst>
                                    </p:anim>
                                    <p:anim calcmode="lin" valueType="num">
                                      <p:cBhvr>
                                        <p:cTn id="36" dur="500" fill="hold"/>
                                        <p:tgtEl>
                                          <p:spTgt spid="250"/>
                                        </p:tgtEl>
                                        <p:attrNameLst>
                                          <p:attrName>ppt_h</p:attrName>
                                        </p:attrNameLst>
                                      </p:cBhvr>
                                      <p:tavLst>
                                        <p:tav tm="0">
                                          <p:val>
                                            <p:strVal val="4*#ppt_h"/>
                                          </p:val>
                                        </p:tav>
                                        <p:tav tm="100000">
                                          <p:val>
                                            <p:strVal val="#ppt_h"/>
                                          </p:val>
                                        </p:tav>
                                      </p:tavLst>
                                    </p:anim>
                                  </p:childTnLst>
                                </p:cTn>
                              </p:par>
                            </p:childTnLst>
                          </p:cTn>
                        </p:par>
                        <p:par>
                          <p:cTn id="37" fill="hold">
                            <p:stCondLst>
                              <p:cond delay="2500"/>
                            </p:stCondLst>
                            <p:childTnLst>
                              <p:par>
                                <p:cTn id="38" presetID="9" presetClass="entr" presetSubtype="0" fill="hold" grpId="0" nodeType="afterEffect">
                                  <p:stCondLst>
                                    <p:cond delay="0"/>
                                  </p:stCondLst>
                                  <p:childTnLst>
                                    <p:set>
                                      <p:cBhvr>
                                        <p:cTn id="39" dur="1" fill="hold">
                                          <p:stCondLst>
                                            <p:cond delay="0"/>
                                          </p:stCondLst>
                                        </p:cTn>
                                        <p:tgtEl>
                                          <p:spTgt spid="244"/>
                                        </p:tgtEl>
                                        <p:attrNameLst>
                                          <p:attrName>style.visibility</p:attrName>
                                        </p:attrNameLst>
                                      </p:cBhvr>
                                      <p:to>
                                        <p:strVal val="visible"/>
                                      </p:to>
                                    </p:set>
                                    <p:animEffect transition="in" filter="dissolve">
                                      <p:cBhvr>
                                        <p:cTn id="40" dur="500"/>
                                        <p:tgtEl>
                                          <p:spTgt spid="244"/>
                                        </p:tgtEl>
                                      </p:cBhvr>
                                    </p:animEffect>
                                  </p:childTnLst>
                                </p:cTn>
                              </p:par>
                            </p:childTnLst>
                          </p:cTn>
                        </p:par>
                        <p:par>
                          <p:cTn id="41" fill="hold">
                            <p:stCondLst>
                              <p:cond delay="3000"/>
                            </p:stCondLst>
                            <p:childTnLst>
                              <p:par>
                                <p:cTn id="42" presetID="17" presetClass="entr" presetSubtype="1" fill="hold" nodeType="afterEffect">
                                  <p:stCondLst>
                                    <p:cond delay="0"/>
                                  </p:stCondLst>
                                  <p:childTnLst>
                                    <p:set>
                                      <p:cBhvr>
                                        <p:cTn id="43" dur="1" fill="hold">
                                          <p:stCondLst>
                                            <p:cond delay="0"/>
                                          </p:stCondLst>
                                        </p:cTn>
                                        <p:tgtEl>
                                          <p:spTgt spid="258"/>
                                        </p:tgtEl>
                                        <p:attrNameLst>
                                          <p:attrName>style.visibility</p:attrName>
                                        </p:attrNameLst>
                                      </p:cBhvr>
                                      <p:to>
                                        <p:strVal val="visible"/>
                                      </p:to>
                                    </p:set>
                                    <p:anim calcmode="lin" valueType="num">
                                      <p:cBhvr>
                                        <p:cTn id="44" dur="500" fill="hold"/>
                                        <p:tgtEl>
                                          <p:spTgt spid="258"/>
                                        </p:tgtEl>
                                        <p:attrNameLst>
                                          <p:attrName>ppt_x</p:attrName>
                                        </p:attrNameLst>
                                      </p:cBhvr>
                                      <p:tavLst>
                                        <p:tav tm="0">
                                          <p:val>
                                            <p:strVal val="#ppt_x"/>
                                          </p:val>
                                        </p:tav>
                                        <p:tav tm="100000">
                                          <p:val>
                                            <p:strVal val="#ppt_x"/>
                                          </p:val>
                                        </p:tav>
                                      </p:tavLst>
                                    </p:anim>
                                    <p:anim calcmode="lin" valueType="num">
                                      <p:cBhvr>
                                        <p:cTn id="45" dur="500" fill="hold"/>
                                        <p:tgtEl>
                                          <p:spTgt spid="258"/>
                                        </p:tgtEl>
                                        <p:attrNameLst>
                                          <p:attrName>ppt_y</p:attrName>
                                        </p:attrNameLst>
                                      </p:cBhvr>
                                      <p:tavLst>
                                        <p:tav tm="0">
                                          <p:val>
                                            <p:strVal val="#ppt_y-#ppt_h/2"/>
                                          </p:val>
                                        </p:tav>
                                        <p:tav tm="100000">
                                          <p:val>
                                            <p:strVal val="#ppt_y"/>
                                          </p:val>
                                        </p:tav>
                                      </p:tavLst>
                                    </p:anim>
                                    <p:anim calcmode="lin" valueType="num">
                                      <p:cBhvr>
                                        <p:cTn id="46" dur="500" fill="hold"/>
                                        <p:tgtEl>
                                          <p:spTgt spid="258"/>
                                        </p:tgtEl>
                                        <p:attrNameLst>
                                          <p:attrName>ppt_w</p:attrName>
                                        </p:attrNameLst>
                                      </p:cBhvr>
                                      <p:tavLst>
                                        <p:tav tm="0">
                                          <p:val>
                                            <p:strVal val="#ppt_w"/>
                                          </p:val>
                                        </p:tav>
                                        <p:tav tm="100000">
                                          <p:val>
                                            <p:strVal val="#ppt_w"/>
                                          </p:val>
                                        </p:tav>
                                      </p:tavLst>
                                    </p:anim>
                                    <p:anim calcmode="lin" valueType="num">
                                      <p:cBhvr>
                                        <p:cTn id="47" dur="500" fill="hold"/>
                                        <p:tgtEl>
                                          <p:spTgt spid="258"/>
                                        </p:tgtEl>
                                        <p:attrNameLst>
                                          <p:attrName>ppt_h</p:attrName>
                                        </p:attrNameLst>
                                      </p:cBhvr>
                                      <p:tavLst>
                                        <p:tav tm="0">
                                          <p:val>
                                            <p:fltVal val="0"/>
                                          </p:val>
                                        </p:tav>
                                        <p:tav tm="100000">
                                          <p:val>
                                            <p:strVal val="#ppt_h"/>
                                          </p:val>
                                        </p:tav>
                                      </p:tavLst>
                                    </p:anim>
                                  </p:childTnLst>
                                </p:cTn>
                              </p:par>
                            </p:childTnLst>
                          </p:cTn>
                        </p:par>
                        <p:par>
                          <p:cTn id="48" fill="hold">
                            <p:stCondLst>
                              <p:cond delay="3500"/>
                            </p:stCondLst>
                            <p:childTnLst>
                              <p:par>
                                <p:cTn id="49" presetID="17" presetClass="entr" presetSubtype="8" fill="hold" grpId="0" nodeType="afterEffect">
                                  <p:stCondLst>
                                    <p:cond delay="0"/>
                                  </p:stCondLst>
                                  <p:childTnLst>
                                    <p:set>
                                      <p:cBhvr>
                                        <p:cTn id="50" dur="1" fill="hold">
                                          <p:stCondLst>
                                            <p:cond delay="0"/>
                                          </p:stCondLst>
                                        </p:cTn>
                                        <p:tgtEl>
                                          <p:spTgt spid="253"/>
                                        </p:tgtEl>
                                        <p:attrNameLst>
                                          <p:attrName>style.visibility</p:attrName>
                                        </p:attrNameLst>
                                      </p:cBhvr>
                                      <p:to>
                                        <p:strVal val="visible"/>
                                      </p:to>
                                    </p:set>
                                    <p:anim calcmode="lin" valueType="num">
                                      <p:cBhvr>
                                        <p:cTn id="51" dur="500" fill="hold"/>
                                        <p:tgtEl>
                                          <p:spTgt spid="253"/>
                                        </p:tgtEl>
                                        <p:attrNameLst>
                                          <p:attrName>ppt_x</p:attrName>
                                        </p:attrNameLst>
                                      </p:cBhvr>
                                      <p:tavLst>
                                        <p:tav tm="0">
                                          <p:val>
                                            <p:strVal val="#ppt_x-#ppt_w/2"/>
                                          </p:val>
                                        </p:tav>
                                        <p:tav tm="100000">
                                          <p:val>
                                            <p:strVal val="#ppt_x"/>
                                          </p:val>
                                        </p:tav>
                                      </p:tavLst>
                                    </p:anim>
                                    <p:anim calcmode="lin" valueType="num">
                                      <p:cBhvr>
                                        <p:cTn id="52" dur="500" fill="hold"/>
                                        <p:tgtEl>
                                          <p:spTgt spid="253"/>
                                        </p:tgtEl>
                                        <p:attrNameLst>
                                          <p:attrName>ppt_y</p:attrName>
                                        </p:attrNameLst>
                                      </p:cBhvr>
                                      <p:tavLst>
                                        <p:tav tm="0">
                                          <p:val>
                                            <p:strVal val="#ppt_y"/>
                                          </p:val>
                                        </p:tav>
                                        <p:tav tm="100000">
                                          <p:val>
                                            <p:strVal val="#ppt_y"/>
                                          </p:val>
                                        </p:tav>
                                      </p:tavLst>
                                    </p:anim>
                                    <p:anim calcmode="lin" valueType="num">
                                      <p:cBhvr>
                                        <p:cTn id="53" dur="500" fill="hold"/>
                                        <p:tgtEl>
                                          <p:spTgt spid="253"/>
                                        </p:tgtEl>
                                        <p:attrNameLst>
                                          <p:attrName>ppt_w</p:attrName>
                                        </p:attrNameLst>
                                      </p:cBhvr>
                                      <p:tavLst>
                                        <p:tav tm="0">
                                          <p:val>
                                            <p:fltVal val="0"/>
                                          </p:val>
                                        </p:tav>
                                        <p:tav tm="100000">
                                          <p:val>
                                            <p:strVal val="#ppt_w"/>
                                          </p:val>
                                        </p:tav>
                                      </p:tavLst>
                                    </p:anim>
                                    <p:anim calcmode="lin" valueType="num">
                                      <p:cBhvr>
                                        <p:cTn id="54" dur="500" fill="hold"/>
                                        <p:tgtEl>
                                          <p:spTgt spid="253"/>
                                        </p:tgtEl>
                                        <p:attrNameLst>
                                          <p:attrName>ppt_h</p:attrName>
                                        </p:attrNameLst>
                                      </p:cBhvr>
                                      <p:tavLst>
                                        <p:tav tm="0">
                                          <p:val>
                                            <p:strVal val="#ppt_h"/>
                                          </p:val>
                                        </p:tav>
                                        <p:tav tm="100000">
                                          <p:val>
                                            <p:strVal val="#ppt_h"/>
                                          </p:val>
                                        </p:tav>
                                      </p:tavLst>
                                    </p:anim>
                                  </p:childTnLst>
                                </p:cTn>
                              </p:par>
                            </p:childTnLst>
                          </p:cTn>
                        </p:par>
                        <p:par>
                          <p:cTn id="55" fill="hold">
                            <p:stCondLst>
                              <p:cond delay="4000"/>
                            </p:stCondLst>
                            <p:childTnLst>
                              <p:par>
                                <p:cTn id="56" presetID="23" presetClass="entr" presetSubtype="32" fill="hold" grpId="0" nodeType="afterEffect">
                                  <p:stCondLst>
                                    <p:cond delay="0"/>
                                  </p:stCondLst>
                                  <p:childTnLst>
                                    <p:set>
                                      <p:cBhvr>
                                        <p:cTn id="57" dur="1" fill="hold">
                                          <p:stCondLst>
                                            <p:cond delay="0"/>
                                          </p:stCondLst>
                                        </p:cTn>
                                        <p:tgtEl>
                                          <p:spTgt spid="255"/>
                                        </p:tgtEl>
                                        <p:attrNameLst>
                                          <p:attrName>style.visibility</p:attrName>
                                        </p:attrNameLst>
                                      </p:cBhvr>
                                      <p:to>
                                        <p:strVal val="visible"/>
                                      </p:to>
                                    </p:set>
                                    <p:anim calcmode="lin" valueType="num">
                                      <p:cBhvr>
                                        <p:cTn id="58" dur="500" fill="hold"/>
                                        <p:tgtEl>
                                          <p:spTgt spid="255"/>
                                        </p:tgtEl>
                                        <p:attrNameLst>
                                          <p:attrName>ppt_w</p:attrName>
                                        </p:attrNameLst>
                                      </p:cBhvr>
                                      <p:tavLst>
                                        <p:tav tm="0">
                                          <p:val>
                                            <p:strVal val="4*#ppt_w"/>
                                          </p:val>
                                        </p:tav>
                                        <p:tav tm="100000">
                                          <p:val>
                                            <p:strVal val="#ppt_w"/>
                                          </p:val>
                                        </p:tav>
                                      </p:tavLst>
                                    </p:anim>
                                    <p:anim calcmode="lin" valueType="num">
                                      <p:cBhvr>
                                        <p:cTn id="59" dur="500" fill="hold"/>
                                        <p:tgtEl>
                                          <p:spTgt spid="255"/>
                                        </p:tgtEl>
                                        <p:attrNameLst>
                                          <p:attrName>ppt_h</p:attrName>
                                        </p:attrNameLst>
                                      </p:cBhvr>
                                      <p:tavLst>
                                        <p:tav tm="0">
                                          <p:val>
                                            <p:strVal val="4*#ppt_h"/>
                                          </p:val>
                                        </p:tav>
                                        <p:tav tm="100000">
                                          <p:val>
                                            <p:strVal val="#ppt_h"/>
                                          </p:val>
                                        </p:tav>
                                      </p:tavLst>
                                    </p:anim>
                                  </p:childTnLst>
                                </p:cTn>
                              </p:par>
                            </p:childTnLst>
                          </p:cTn>
                        </p:par>
                        <p:par>
                          <p:cTn id="60" fill="hold">
                            <p:stCondLst>
                              <p:cond delay="4500"/>
                            </p:stCondLst>
                            <p:childTnLst>
                              <p:par>
                                <p:cTn id="61" presetID="17" presetClass="entr" presetSubtype="1" fill="hold" grpId="0" nodeType="afterEffect">
                                  <p:stCondLst>
                                    <p:cond delay="0"/>
                                  </p:stCondLst>
                                  <p:childTnLst>
                                    <p:set>
                                      <p:cBhvr>
                                        <p:cTn id="62" dur="1" fill="hold">
                                          <p:stCondLst>
                                            <p:cond delay="0"/>
                                          </p:stCondLst>
                                        </p:cTn>
                                        <p:tgtEl>
                                          <p:spTgt spid="254"/>
                                        </p:tgtEl>
                                        <p:attrNameLst>
                                          <p:attrName>style.visibility</p:attrName>
                                        </p:attrNameLst>
                                      </p:cBhvr>
                                      <p:to>
                                        <p:strVal val="visible"/>
                                      </p:to>
                                    </p:set>
                                    <p:anim calcmode="lin" valueType="num">
                                      <p:cBhvr>
                                        <p:cTn id="63" dur="500" fill="hold"/>
                                        <p:tgtEl>
                                          <p:spTgt spid="254"/>
                                        </p:tgtEl>
                                        <p:attrNameLst>
                                          <p:attrName>ppt_x</p:attrName>
                                        </p:attrNameLst>
                                      </p:cBhvr>
                                      <p:tavLst>
                                        <p:tav tm="0">
                                          <p:val>
                                            <p:strVal val="#ppt_x"/>
                                          </p:val>
                                        </p:tav>
                                        <p:tav tm="100000">
                                          <p:val>
                                            <p:strVal val="#ppt_x"/>
                                          </p:val>
                                        </p:tav>
                                      </p:tavLst>
                                    </p:anim>
                                    <p:anim calcmode="lin" valueType="num">
                                      <p:cBhvr>
                                        <p:cTn id="64" dur="500" fill="hold"/>
                                        <p:tgtEl>
                                          <p:spTgt spid="254"/>
                                        </p:tgtEl>
                                        <p:attrNameLst>
                                          <p:attrName>ppt_y</p:attrName>
                                        </p:attrNameLst>
                                      </p:cBhvr>
                                      <p:tavLst>
                                        <p:tav tm="0">
                                          <p:val>
                                            <p:strVal val="#ppt_y-#ppt_h/2"/>
                                          </p:val>
                                        </p:tav>
                                        <p:tav tm="100000">
                                          <p:val>
                                            <p:strVal val="#ppt_y"/>
                                          </p:val>
                                        </p:tav>
                                      </p:tavLst>
                                    </p:anim>
                                    <p:anim calcmode="lin" valueType="num">
                                      <p:cBhvr>
                                        <p:cTn id="65" dur="500" fill="hold"/>
                                        <p:tgtEl>
                                          <p:spTgt spid="254"/>
                                        </p:tgtEl>
                                        <p:attrNameLst>
                                          <p:attrName>ppt_w</p:attrName>
                                        </p:attrNameLst>
                                      </p:cBhvr>
                                      <p:tavLst>
                                        <p:tav tm="0">
                                          <p:val>
                                            <p:strVal val="#ppt_w"/>
                                          </p:val>
                                        </p:tav>
                                        <p:tav tm="100000">
                                          <p:val>
                                            <p:strVal val="#ppt_w"/>
                                          </p:val>
                                        </p:tav>
                                      </p:tavLst>
                                    </p:anim>
                                    <p:anim calcmode="lin" valueType="num">
                                      <p:cBhvr>
                                        <p:cTn id="66" dur="500" fill="hold"/>
                                        <p:tgtEl>
                                          <p:spTgt spid="254"/>
                                        </p:tgtEl>
                                        <p:attrNameLst>
                                          <p:attrName>ppt_h</p:attrName>
                                        </p:attrNameLst>
                                      </p:cBhvr>
                                      <p:tavLst>
                                        <p:tav tm="0">
                                          <p:val>
                                            <p:fltVal val="0"/>
                                          </p:val>
                                        </p:tav>
                                        <p:tav tm="100000">
                                          <p:val>
                                            <p:strVal val="#ppt_h"/>
                                          </p:val>
                                        </p:tav>
                                      </p:tavLst>
                                    </p:anim>
                                  </p:childTnLst>
                                </p:cTn>
                              </p:par>
                            </p:childTnLst>
                          </p:cTn>
                        </p:par>
                        <p:par>
                          <p:cTn id="67" fill="hold">
                            <p:stCondLst>
                              <p:cond delay="5000"/>
                            </p:stCondLst>
                            <p:childTnLst>
                              <p:par>
                                <p:cTn id="68" presetID="23" presetClass="entr" presetSubtype="32" fill="hold" grpId="0" nodeType="afterEffect">
                                  <p:stCondLst>
                                    <p:cond delay="0"/>
                                  </p:stCondLst>
                                  <p:childTnLst>
                                    <p:set>
                                      <p:cBhvr>
                                        <p:cTn id="69" dur="1" fill="hold">
                                          <p:stCondLst>
                                            <p:cond delay="0"/>
                                          </p:stCondLst>
                                        </p:cTn>
                                        <p:tgtEl>
                                          <p:spTgt spid="251"/>
                                        </p:tgtEl>
                                        <p:attrNameLst>
                                          <p:attrName>style.visibility</p:attrName>
                                        </p:attrNameLst>
                                      </p:cBhvr>
                                      <p:to>
                                        <p:strVal val="visible"/>
                                      </p:to>
                                    </p:set>
                                    <p:anim calcmode="lin" valueType="num">
                                      <p:cBhvr>
                                        <p:cTn id="70" dur="500" fill="hold"/>
                                        <p:tgtEl>
                                          <p:spTgt spid="251"/>
                                        </p:tgtEl>
                                        <p:attrNameLst>
                                          <p:attrName>ppt_w</p:attrName>
                                        </p:attrNameLst>
                                      </p:cBhvr>
                                      <p:tavLst>
                                        <p:tav tm="0">
                                          <p:val>
                                            <p:strVal val="4*#ppt_w"/>
                                          </p:val>
                                        </p:tav>
                                        <p:tav tm="100000">
                                          <p:val>
                                            <p:strVal val="#ppt_w"/>
                                          </p:val>
                                        </p:tav>
                                      </p:tavLst>
                                    </p:anim>
                                    <p:anim calcmode="lin" valueType="num">
                                      <p:cBhvr>
                                        <p:cTn id="71" dur="500" fill="hold"/>
                                        <p:tgtEl>
                                          <p:spTgt spid="251"/>
                                        </p:tgtEl>
                                        <p:attrNameLst>
                                          <p:attrName>ppt_h</p:attrName>
                                        </p:attrNameLst>
                                      </p:cBhvr>
                                      <p:tavLst>
                                        <p:tav tm="0">
                                          <p:val>
                                            <p:strVal val="4*#ppt_h"/>
                                          </p:val>
                                        </p:tav>
                                        <p:tav tm="100000">
                                          <p:val>
                                            <p:strVal val="#ppt_h"/>
                                          </p:val>
                                        </p:tav>
                                      </p:tavLst>
                                    </p:anim>
                                  </p:childTnLst>
                                </p:cTn>
                              </p:par>
                            </p:childTnLst>
                          </p:cTn>
                        </p:par>
                        <p:par>
                          <p:cTn id="72" fill="hold">
                            <p:stCondLst>
                              <p:cond delay="5500"/>
                            </p:stCondLst>
                            <p:childTnLst>
                              <p:par>
                                <p:cTn id="73" presetID="9" presetClass="entr" presetSubtype="0" fill="hold" grpId="0" nodeType="afterEffect">
                                  <p:stCondLst>
                                    <p:cond delay="0"/>
                                  </p:stCondLst>
                                  <p:childTnLst>
                                    <p:set>
                                      <p:cBhvr>
                                        <p:cTn id="74" dur="1" fill="hold">
                                          <p:stCondLst>
                                            <p:cond delay="0"/>
                                          </p:stCondLst>
                                        </p:cTn>
                                        <p:tgtEl>
                                          <p:spTgt spid="245"/>
                                        </p:tgtEl>
                                        <p:attrNameLst>
                                          <p:attrName>style.visibility</p:attrName>
                                        </p:attrNameLst>
                                      </p:cBhvr>
                                      <p:to>
                                        <p:strVal val="visible"/>
                                      </p:to>
                                    </p:set>
                                    <p:animEffect transition="in" filter="dissolve">
                                      <p:cBhvr>
                                        <p:cTn id="75" dur="500"/>
                                        <p:tgtEl>
                                          <p:spTgt spid="245"/>
                                        </p:tgtEl>
                                      </p:cBhvr>
                                    </p:animEffect>
                                  </p:childTnLst>
                                </p:cTn>
                              </p:par>
                            </p:childTnLst>
                          </p:cTn>
                        </p:par>
                        <p:par>
                          <p:cTn id="76" fill="hold">
                            <p:stCondLst>
                              <p:cond delay="6000"/>
                            </p:stCondLst>
                            <p:childTnLst>
                              <p:par>
                                <p:cTn id="77" presetID="17" presetClass="entr" presetSubtype="1" fill="hold" nodeType="afterEffect">
                                  <p:stCondLst>
                                    <p:cond delay="0"/>
                                  </p:stCondLst>
                                  <p:childTnLst>
                                    <p:set>
                                      <p:cBhvr>
                                        <p:cTn id="78" dur="1" fill="hold">
                                          <p:stCondLst>
                                            <p:cond delay="0"/>
                                          </p:stCondLst>
                                        </p:cTn>
                                        <p:tgtEl>
                                          <p:spTgt spid="265"/>
                                        </p:tgtEl>
                                        <p:attrNameLst>
                                          <p:attrName>style.visibility</p:attrName>
                                        </p:attrNameLst>
                                      </p:cBhvr>
                                      <p:to>
                                        <p:strVal val="visible"/>
                                      </p:to>
                                    </p:set>
                                    <p:anim calcmode="lin" valueType="num">
                                      <p:cBhvr>
                                        <p:cTn id="79" dur="500" fill="hold"/>
                                        <p:tgtEl>
                                          <p:spTgt spid="265"/>
                                        </p:tgtEl>
                                        <p:attrNameLst>
                                          <p:attrName>ppt_x</p:attrName>
                                        </p:attrNameLst>
                                      </p:cBhvr>
                                      <p:tavLst>
                                        <p:tav tm="0">
                                          <p:val>
                                            <p:strVal val="#ppt_x"/>
                                          </p:val>
                                        </p:tav>
                                        <p:tav tm="100000">
                                          <p:val>
                                            <p:strVal val="#ppt_x"/>
                                          </p:val>
                                        </p:tav>
                                      </p:tavLst>
                                    </p:anim>
                                    <p:anim calcmode="lin" valueType="num">
                                      <p:cBhvr>
                                        <p:cTn id="80" dur="500" fill="hold"/>
                                        <p:tgtEl>
                                          <p:spTgt spid="265"/>
                                        </p:tgtEl>
                                        <p:attrNameLst>
                                          <p:attrName>ppt_y</p:attrName>
                                        </p:attrNameLst>
                                      </p:cBhvr>
                                      <p:tavLst>
                                        <p:tav tm="0">
                                          <p:val>
                                            <p:strVal val="#ppt_y-#ppt_h/2"/>
                                          </p:val>
                                        </p:tav>
                                        <p:tav tm="100000">
                                          <p:val>
                                            <p:strVal val="#ppt_y"/>
                                          </p:val>
                                        </p:tav>
                                      </p:tavLst>
                                    </p:anim>
                                    <p:anim calcmode="lin" valueType="num">
                                      <p:cBhvr>
                                        <p:cTn id="81" dur="500" fill="hold"/>
                                        <p:tgtEl>
                                          <p:spTgt spid="265"/>
                                        </p:tgtEl>
                                        <p:attrNameLst>
                                          <p:attrName>ppt_w</p:attrName>
                                        </p:attrNameLst>
                                      </p:cBhvr>
                                      <p:tavLst>
                                        <p:tav tm="0">
                                          <p:val>
                                            <p:strVal val="#ppt_w"/>
                                          </p:val>
                                        </p:tav>
                                        <p:tav tm="100000">
                                          <p:val>
                                            <p:strVal val="#ppt_w"/>
                                          </p:val>
                                        </p:tav>
                                      </p:tavLst>
                                    </p:anim>
                                    <p:anim calcmode="lin" valueType="num">
                                      <p:cBhvr>
                                        <p:cTn id="82" dur="500" fill="hold"/>
                                        <p:tgtEl>
                                          <p:spTgt spid="26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 grpId="0" animBg="1"/>
      <p:bldP spid="245" grpId="0" animBg="1"/>
      <p:bldP spid="250" grpId="0" autoUpdateAnimBg="0"/>
      <p:bldP spid="251" grpId="0" autoUpdateAnimBg="0"/>
      <p:bldP spid="252" grpId="0" animBg="1"/>
      <p:bldP spid="253" grpId="0" animBg="1"/>
      <p:bldP spid="254" grpId="0" animBg="1"/>
      <p:bldP spid="255" grpId="0" animBg="1" autoUpdateAnimBg="0"/>
      <p:bldP spid="256" grpId="0" animBg="1" autoUpdateAnimBg="0"/>
      <p:bldP spid="25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Entrepreneurship</a:t>
            </a:r>
            <a:br>
              <a:rPr lang="en-US" dirty="0"/>
            </a:br>
            <a:r>
              <a:rPr lang="en-US" dirty="0"/>
              <a:t>and Economic Progress</a:t>
            </a:r>
          </a:p>
        </p:txBody>
      </p:sp>
    </p:spTree>
    <p:extLst>
      <p:ext uri="{BB962C8B-B14F-4D97-AF65-F5344CB8AC3E}">
        <p14:creationId xmlns:p14="http://schemas.microsoft.com/office/powerpoint/2010/main" val="28261285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100647"/>
            <a:ext cx="8904855" cy="749746"/>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Entrepreneurs</a:t>
            </a:r>
          </a:p>
        </p:txBody>
      </p:sp>
      <p:sp>
        <p:nvSpPr>
          <p:cNvPr id="4" name="Rounded Rectangle 3"/>
          <p:cNvSpPr/>
          <p:nvPr/>
        </p:nvSpPr>
        <p:spPr>
          <a:xfrm>
            <a:off x="91440" y="822992"/>
            <a:ext cx="8932985" cy="509317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850393"/>
            <a:ext cx="8883750" cy="5202935"/>
          </a:xfrm>
        </p:spPr>
        <p:txBody>
          <a:bodyPr/>
          <a:lstStyle/>
          <a:p>
            <a:pPr marL="231775" indent="-231775"/>
            <a:r>
              <a:rPr lang="en-US" sz="2600" b="1" i="1" dirty="0">
                <a:solidFill>
                  <a:schemeClr val="tx1"/>
                </a:solidFill>
              </a:rPr>
              <a:t>Entrepreneurship</a:t>
            </a:r>
            <a:r>
              <a:rPr lang="en-US" sz="2600" dirty="0">
                <a:solidFill>
                  <a:schemeClr val="tx1"/>
                </a:solidFill>
              </a:rPr>
              <a:t>:</a:t>
            </a:r>
            <a:br>
              <a:rPr lang="en-US" sz="2600" dirty="0">
                <a:solidFill>
                  <a:schemeClr val="tx1"/>
                </a:solidFill>
              </a:rPr>
            </a:br>
            <a:r>
              <a:rPr lang="en-US" sz="2600" dirty="0">
                <a:solidFill>
                  <a:schemeClr val="tx1"/>
                </a:solidFill>
              </a:rPr>
              <a:t>Entrepreneurial judgment and the development of improved products and production processes are a central element of economic progress.</a:t>
            </a:r>
          </a:p>
          <a:p>
            <a:pPr marL="231775" indent="-231775"/>
            <a:r>
              <a:rPr lang="en-US" sz="2600" dirty="0">
                <a:solidFill>
                  <a:schemeClr val="tx1"/>
                </a:solidFill>
              </a:rPr>
              <a:t>Entrepreneurial judgment is necessary when there is no decision rule that can be applied using only information that is freely available.</a:t>
            </a:r>
          </a:p>
          <a:p>
            <a:pPr marL="231775" indent="-231775"/>
            <a:r>
              <a:rPr lang="en-US" sz="2600" dirty="0">
                <a:solidFill>
                  <a:schemeClr val="tx1"/>
                </a:solidFill>
              </a:rPr>
              <a:t>For this reason, we are unable to incorporate fully the function of the entrepreneur into economic models. </a:t>
            </a:r>
          </a:p>
          <a:p>
            <a:pPr marL="231775" indent="-231775"/>
            <a:r>
              <a:rPr lang="en-US" sz="2600" dirty="0">
                <a:solidFill>
                  <a:schemeClr val="tx1"/>
                </a:solidFill>
              </a:rPr>
              <a:t>There simply is no way to model these complex decisions that involve uncertainty, discovery, and business judgment</a:t>
            </a:r>
            <a:r>
              <a:rPr lang="en-US" sz="2600" dirty="0" smtClean="0">
                <a:solidFill>
                  <a:schemeClr val="tx1"/>
                </a:solidFill>
              </a:rPr>
              <a:t>.</a:t>
            </a:r>
            <a:endParaRPr lang="en-US" sz="2600" dirty="0">
              <a:solidFill>
                <a:schemeClr val="tx1"/>
              </a:solidFill>
            </a:endParaRPr>
          </a:p>
        </p:txBody>
      </p:sp>
    </p:spTree>
    <p:extLst>
      <p:ext uri="{BB962C8B-B14F-4D97-AF65-F5344CB8AC3E}">
        <p14:creationId xmlns:p14="http://schemas.microsoft.com/office/powerpoint/2010/main" val="3510069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438975"/>
            <a:ext cx="8904855" cy="749746"/>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Entrepreneurs and Economic Progress</a:t>
            </a:r>
          </a:p>
        </p:txBody>
      </p:sp>
      <p:sp>
        <p:nvSpPr>
          <p:cNvPr id="4" name="Rounded Rectangle 3"/>
          <p:cNvSpPr/>
          <p:nvPr/>
        </p:nvSpPr>
        <p:spPr>
          <a:xfrm>
            <a:off x="91440" y="1591057"/>
            <a:ext cx="8932985" cy="430682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09345"/>
            <a:ext cx="8883750" cy="4069079"/>
          </a:xfrm>
        </p:spPr>
        <p:txBody>
          <a:bodyPr/>
          <a:lstStyle/>
          <a:p>
            <a:pPr marL="231775" indent="-231775"/>
            <a:r>
              <a:rPr lang="en-US" sz="2600" dirty="0">
                <a:solidFill>
                  <a:schemeClr val="tx1"/>
                </a:solidFill>
              </a:rPr>
              <a:t>An entrepreneur is someone who finds new combinations of resources and creates new products and production methods that did not previously exist.</a:t>
            </a:r>
          </a:p>
          <a:p>
            <a:pPr marL="231775" indent="-231775"/>
            <a:r>
              <a:rPr lang="en-US" sz="2600" dirty="0">
                <a:solidFill>
                  <a:schemeClr val="tx1"/>
                </a:solidFill>
              </a:rPr>
              <a:t>Entrepreneurs who discover and introduce lower-cost production methods and new products that are highly valued relative to cost promote economic progress. </a:t>
            </a:r>
          </a:p>
          <a:p>
            <a:pPr marL="231775" indent="-231775"/>
            <a:r>
              <a:rPr lang="en-US" sz="2600" dirty="0">
                <a:solidFill>
                  <a:schemeClr val="tx1"/>
                </a:solidFill>
              </a:rPr>
              <a:t>Entrepreneurs also have a strong incentive to discover the type of business structure, size of firm, and scope of operation that can best keep the per-unit cost of products or services low. </a:t>
            </a:r>
          </a:p>
        </p:txBody>
      </p:sp>
    </p:spTree>
    <p:extLst>
      <p:ext uri="{BB962C8B-B14F-4D97-AF65-F5344CB8AC3E}">
        <p14:creationId xmlns:p14="http://schemas.microsoft.com/office/powerpoint/2010/main" val="3510069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438975"/>
            <a:ext cx="8904855" cy="749746"/>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Entrepreneurs and Economic Progress</a:t>
            </a:r>
          </a:p>
        </p:txBody>
      </p:sp>
      <p:sp>
        <p:nvSpPr>
          <p:cNvPr id="4" name="Rounded Rectangle 3"/>
          <p:cNvSpPr/>
          <p:nvPr/>
        </p:nvSpPr>
        <p:spPr>
          <a:xfrm>
            <a:off x="91440" y="1591057"/>
            <a:ext cx="8932985" cy="430682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81913"/>
            <a:ext cx="8883750" cy="4069079"/>
          </a:xfrm>
        </p:spPr>
        <p:txBody>
          <a:bodyPr/>
          <a:lstStyle/>
          <a:p>
            <a:pPr marL="231775" indent="-231775"/>
            <a:r>
              <a:rPr lang="en-US" sz="2500" dirty="0">
                <a:solidFill>
                  <a:schemeClr val="tx1"/>
                </a:solidFill>
              </a:rPr>
              <a:t>A growing, vibrant economy will be characterized by the constant introduction of new products and services.</a:t>
            </a:r>
          </a:p>
          <a:p>
            <a:pPr marL="231775" indent="-231775"/>
            <a:r>
              <a:rPr lang="en-US" sz="2500" dirty="0">
                <a:solidFill>
                  <a:schemeClr val="tx1"/>
                </a:solidFill>
              </a:rPr>
              <a:t>Nobody knows what the next innovative breakthrough will be or who will discover and develop it.</a:t>
            </a:r>
          </a:p>
          <a:p>
            <a:pPr marL="231775" indent="-231775"/>
            <a:r>
              <a:rPr lang="en-US" sz="2500" dirty="0">
                <a:solidFill>
                  <a:schemeClr val="tx1"/>
                </a:solidFill>
              </a:rPr>
              <a:t>The only real test of a new product or service is to try it out within the framework of the competitive market process.</a:t>
            </a:r>
          </a:p>
          <a:p>
            <a:pPr marL="231775" indent="-231775"/>
            <a:r>
              <a:rPr lang="en-US" sz="2500" dirty="0">
                <a:solidFill>
                  <a:schemeClr val="tx1"/>
                </a:solidFill>
              </a:rPr>
              <a:t>The rate of discovery will depend on the structure of rewards.  In economies where it is attractive to discover new ways of doing things, the discovery rate of wealth creating opportunities will be higher and human progress more rapid.</a:t>
            </a:r>
          </a:p>
        </p:txBody>
      </p:sp>
    </p:spTree>
    <p:extLst>
      <p:ext uri="{BB962C8B-B14F-4D97-AF65-F5344CB8AC3E}">
        <p14:creationId xmlns:p14="http://schemas.microsoft.com/office/powerpoint/2010/main" val="163150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155448"/>
            <a:ext cx="8904855" cy="1216152"/>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Dynamic Competition, Innovation, </a:t>
            </a:r>
            <a:r>
              <a:rPr lang="en-US" dirty="0" smtClean="0"/>
              <a:t/>
            </a:r>
            <a:br>
              <a:rPr lang="en-US" dirty="0" smtClean="0"/>
            </a:br>
            <a:r>
              <a:rPr lang="en-US" dirty="0" smtClean="0"/>
              <a:t>and </a:t>
            </a:r>
            <a:r>
              <a:rPr lang="en-US" dirty="0"/>
              <a:t>Business Failures</a:t>
            </a:r>
          </a:p>
        </p:txBody>
      </p:sp>
      <p:sp>
        <p:nvSpPr>
          <p:cNvPr id="4" name="Rounded Rectangle 3"/>
          <p:cNvSpPr/>
          <p:nvPr/>
        </p:nvSpPr>
        <p:spPr>
          <a:xfrm>
            <a:off x="91440" y="1591057"/>
            <a:ext cx="8932985" cy="430682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09345"/>
            <a:ext cx="8883750" cy="4215383"/>
          </a:xfrm>
        </p:spPr>
        <p:txBody>
          <a:bodyPr/>
          <a:lstStyle/>
          <a:p>
            <a:pPr marL="231775" indent="-231775"/>
            <a:r>
              <a:rPr lang="en-US" sz="2500" dirty="0">
                <a:solidFill>
                  <a:schemeClr val="tx1"/>
                </a:solidFill>
              </a:rPr>
              <a:t>Business failures are usually reported as bad news about the economy. </a:t>
            </a:r>
          </a:p>
          <a:p>
            <a:pPr marL="231775" indent="-231775"/>
            <a:r>
              <a:rPr lang="en-US" sz="2500" dirty="0">
                <a:solidFill>
                  <a:schemeClr val="tx1"/>
                </a:solidFill>
              </a:rPr>
              <a:t>Though business failures are painful for those directly involved, they release resources so they can be employed more productively elsewhere.</a:t>
            </a:r>
          </a:p>
          <a:p>
            <a:pPr marL="231775" indent="-231775"/>
            <a:r>
              <a:rPr lang="en-US" sz="2500" dirty="0">
                <a:solidFill>
                  <a:schemeClr val="tx1"/>
                </a:solidFill>
              </a:rPr>
              <a:t>The assets and workers of failed firms become available for use by others supplying goods that consumers value more relative to costs.</a:t>
            </a:r>
          </a:p>
          <a:p>
            <a:pPr marL="231775" indent="-231775"/>
            <a:r>
              <a:rPr lang="en-US" sz="2500" dirty="0">
                <a:solidFill>
                  <a:schemeClr val="tx1"/>
                </a:solidFill>
              </a:rPr>
              <a:t>Without this release of resources, economic expansion would be slowed.</a:t>
            </a:r>
          </a:p>
        </p:txBody>
      </p:sp>
    </p:spTree>
    <p:extLst>
      <p:ext uri="{BB962C8B-B14F-4D97-AF65-F5344CB8AC3E}">
        <p14:creationId xmlns:p14="http://schemas.microsoft.com/office/powerpoint/2010/main" val="32840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155448"/>
            <a:ext cx="8904855" cy="1216152"/>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Dynamic Competition, Innovation, </a:t>
            </a:r>
            <a:r>
              <a:rPr lang="en-US" dirty="0" smtClean="0"/>
              <a:t/>
            </a:r>
            <a:br>
              <a:rPr lang="en-US" dirty="0" smtClean="0"/>
            </a:br>
            <a:r>
              <a:rPr lang="en-US" dirty="0" smtClean="0"/>
              <a:t>and </a:t>
            </a:r>
            <a:r>
              <a:rPr lang="en-US" dirty="0"/>
              <a:t>Business Failures</a:t>
            </a:r>
          </a:p>
        </p:txBody>
      </p:sp>
      <p:sp>
        <p:nvSpPr>
          <p:cNvPr id="4" name="Rounded Rectangle 3"/>
          <p:cNvSpPr/>
          <p:nvPr/>
        </p:nvSpPr>
        <p:spPr>
          <a:xfrm>
            <a:off x="91440" y="1591057"/>
            <a:ext cx="8932985" cy="430682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09345"/>
            <a:ext cx="8883750" cy="4215383"/>
          </a:xfrm>
        </p:spPr>
        <p:txBody>
          <a:bodyPr/>
          <a:lstStyle/>
          <a:p>
            <a:pPr marL="231775" indent="-231775"/>
            <a:r>
              <a:rPr lang="en-US" sz="2600" dirty="0">
                <a:solidFill>
                  <a:schemeClr val="tx1"/>
                </a:solidFill>
              </a:rPr>
              <a:t>The introduction of new and improved products often lead to obsolescence of others.  </a:t>
            </a:r>
            <a:r>
              <a:rPr lang="en-US" sz="2600" dirty="0" err="1">
                <a:solidFill>
                  <a:schemeClr val="tx1"/>
                </a:solidFill>
              </a:rPr>
              <a:t>Joesph</a:t>
            </a:r>
            <a:r>
              <a:rPr lang="en-US" sz="2600" dirty="0">
                <a:solidFill>
                  <a:schemeClr val="tx1"/>
                </a:solidFill>
              </a:rPr>
              <a:t> Schumpeter referred to this process as ‘</a:t>
            </a:r>
            <a:r>
              <a:rPr lang="en-US" sz="2600" b="1" i="1" dirty="0">
                <a:solidFill>
                  <a:schemeClr val="tx1"/>
                </a:solidFill>
              </a:rPr>
              <a:t>creative destruction</a:t>
            </a:r>
            <a:r>
              <a:rPr lang="en-US" sz="2600" dirty="0">
                <a:solidFill>
                  <a:schemeClr val="tx1"/>
                </a:solidFill>
              </a:rPr>
              <a:t>.’ </a:t>
            </a:r>
          </a:p>
          <a:p>
            <a:pPr marL="231775" indent="-231775"/>
            <a:r>
              <a:rPr lang="en-US" sz="2600" dirty="0">
                <a:solidFill>
                  <a:schemeClr val="tx1"/>
                </a:solidFill>
              </a:rPr>
              <a:t>In a competitive economy numerous businesses regularly come and go.  Each year newly created businesses account for about 10% of the total but 60% of them will fail within six years.</a:t>
            </a:r>
          </a:p>
        </p:txBody>
      </p:sp>
    </p:spTree>
    <p:extLst>
      <p:ext uri="{BB962C8B-B14F-4D97-AF65-F5344CB8AC3E}">
        <p14:creationId xmlns:p14="http://schemas.microsoft.com/office/powerpoint/2010/main" val="384482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600" dirty="0" smtClean="0">
                <a:solidFill>
                  <a:srgbClr val="32302A"/>
                </a:solidFill>
              </a:rPr>
              <a:t>Is </a:t>
            </a:r>
            <a:r>
              <a:rPr lang="en-US" sz="2600" dirty="0">
                <a:solidFill>
                  <a:srgbClr val="32302A"/>
                </a:solidFill>
              </a:rPr>
              <a:t>price discrimination harmful to the economy? How does price discrimination affect the total amount of gains from exchange? Explain. Why do colleges often charge students different prices, based on their family income? </a:t>
            </a:r>
            <a:endParaRPr lang="en-US" sz="2600" dirty="0" smtClean="0">
              <a:solidFill>
                <a:srgbClr val="32302A"/>
              </a:solidFill>
            </a:endParaRPr>
          </a:p>
          <a:p>
            <a:pPr marL="341313" indent="-341313">
              <a:buAutoNum type="arabicPeriod"/>
            </a:pPr>
            <a:r>
              <a:rPr lang="en-US" sz="2600" dirty="0" smtClean="0">
                <a:solidFill>
                  <a:srgbClr val="32302A"/>
                </a:solidFill>
              </a:rPr>
              <a:t>What </a:t>
            </a:r>
            <a:r>
              <a:rPr lang="en-US" sz="2600" dirty="0">
                <a:solidFill>
                  <a:srgbClr val="32302A"/>
                </a:solidFill>
              </a:rPr>
              <a:t>is the primary requirement for a market to be competitive? How does competition influence (a) the cost efficiency of producers and (b) the quality of products.  What determines whether a good will continue to be produced in a competitive market</a:t>
            </a:r>
            <a:r>
              <a:rPr lang="en-US" sz="2600" dirty="0" smtClean="0">
                <a:solidFill>
                  <a:srgbClr val="32302A"/>
                </a:solidFill>
              </a:rPr>
              <a:t>?</a:t>
            </a:r>
            <a:endParaRPr lang="en-US" sz="2600" dirty="0">
              <a:solidFill>
                <a:srgbClr val="32302A"/>
              </a:solidFill>
            </a:endParaRPr>
          </a:p>
        </p:txBody>
      </p:sp>
    </p:spTree>
    <p:extLst>
      <p:ext uri="{BB962C8B-B14F-4D97-AF65-F5344CB8AC3E}">
        <p14:creationId xmlns:p14="http://schemas.microsoft.com/office/powerpoint/2010/main" val="12089316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883749" cy="4403479"/>
          </a:xfrm>
        </p:spPr>
        <p:txBody>
          <a:bodyPr/>
          <a:lstStyle/>
          <a:p>
            <a:pPr marL="347663" indent="-347663">
              <a:spcBef>
                <a:spcPts val="0"/>
              </a:spcBef>
              <a:buNone/>
              <a:tabLst>
                <a:tab pos="284163" algn="l"/>
              </a:tabLst>
            </a:pPr>
            <a:r>
              <a:rPr lang="en-US" sz="2500" dirty="0">
                <a:solidFill>
                  <a:srgbClr val="32302A"/>
                </a:solidFill>
              </a:rPr>
              <a:t>3. When competitive forces are present, sometimes firms will make losses and be driven out of business. Would our standard of living be higher if the government provided subsidies to troubled firms so that they would not have to go out of business?  </a:t>
            </a:r>
            <a:r>
              <a:rPr lang="en-US" sz="2500" dirty="0" smtClean="0">
                <a:solidFill>
                  <a:srgbClr val="32302A"/>
                </a:solidFill>
              </a:rPr>
              <a:t/>
            </a:r>
            <a:br>
              <a:rPr lang="en-US" sz="2500" dirty="0" smtClean="0">
                <a:solidFill>
                  <a:srgbClr val="32302A"/>
                </a:solidFill>
              </a:rPr>
            </a:br>
            <a:r>
              <a:rPr lang="en-US" sz="2500" dirty="0" smtClean="0">
                <a:solidFill>
                  <a:srgbClr val="32302A"/>
                </a:solidFill>
              </a:rPr>
              <a:t>Why </a:t>
            </a:r>
            <a:r>
              <a:rPr lang="en-US" sz="2500" dirty="0">
                <a:solidFill>
                  <a:srgbClr val="32302A"/>
                </a:solidFill>
              </a:rPr>
              <a:t>or why not</a:t>
            </a:r>
            <a:r>
              <a:rPr lang="en-US" sz="2500" dirty="0" smtClean="0">
                <a:solidFill>
                  <a:srgbClr val="32302A"/>
                </a:solidFill>
              </a:rPr>
              <a:t>?</a:t>
            </a:r>
            <a:br>
              <a:rPr lang="en-US" sz="2500" dirty="0" smtClean="0">
                <a:solidFill>
                  <a:srgbClr val="32302A"/>
                </a:solidFill>
              </a:rPr>
            </a:br>
            <a:endParaRPr lang="en-US" sz="1050" dirty="0" smtClean="0">
              <a:solidFill>
                <a:srgbClr val="32302A"/>
              </a:solidFill>
            </a:endParaRPr>
          </a:p>
          <a:p>
            <a:pPr marL="347663" indent="-347663">
              <a:spcBef>
                <a:spcPts val="0"/>
              </a:spcBef>
              <a:buNone/>
              <a:tabLst>
                <a:tab pos="284163" algn="l"/>
              </a:tabLst>
            </a:pPr>
            <a:r>
              <a:rPr lang="en-US" sz="2500" dirty="0">
                <a:solidFill>
                  <a:srgbClr val="32302A"/>
                </a:solidFill>
              </a:rPr>
              <a:t>4. What is the role of the entrepreneur?  Why is entrepreneurial discovery and development of improved products and production processes a central element of economic progress?</a:t>
            </a:r>
          </a:p>
          <a:p>
            <a:pPr marL="347663" indent="-347663">
              <a:spcBef>
                <a:spcPts val="0"/>
              </a:spcBef>
              <a:buNone/>
              <a:tabLst>
                <a:tab pos="284163" algn="l"/>
              </a:tabLst>
            </a:pPr>
            <a:endParaRPr lang="en-US" sz="2500" dirty="0">
              <a:solidFill>
                <a:srgbClr val="32302A"/>
              </a:solidFill>
            </a:endParaRPr>
          </a:p>
        </p:txBody>
      </p:sp>
    </p:spTree>
    <p:extLst>
      <p:ext uri="{BB962C8B-B14F-4D97-AF65-F5344CB8AC3E}">
        <p14:creationId xmlns:p14="http://schemas.microsoft.com/office/powerpoint/2010/main" val="2518958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448119"/>
            <a:ext cx="8904855" cy="749746"/>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Competitive Price-Searcher Markets</a:t>
            </a:r>
          </a:p>
        </p:txBody>
      </p:sp>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54482"/>
            <a:ext cx="8883750" cy="4498846"/>
          </a:xfrm>
        </p:spPr>
        <p:txBody>
          <a:bodyPr/>
          <a:lstStyle/>
          <a:p>
            <a:pPr marL="231775" indent="-231775"/>
            <a:r>
              <a:rPr lang="en-US" sz="2600" dirty="0">
                <a:solidFill>
                  <a:schemeClr val="tx1"/>
                </a:solidFill>
              </a:rPr>
              <a:t>Firms in competitive price-searcher markets with low entry barriers face a downward sloping demand curve. </a:t>
            </a:r>
          </a:p>
          <a:p>
            <a:pPr marL="631825" lvl="1" indent="-231775"/>
            <a:r>
              <a:rPr lang="en-US" dirty="0">
                <a:solidFill>
                  <a:schemeClr val="tx1"/>
                </a:solidFill>
              </a:rPr>
              <a:t>Firms are free to set price, but face strong competitive pressure.</a:t>
            </a:r>
          </a:p>
          <a:p>
            <a:pPr marL="631825" lvl="1" indent="-231775"/>
            <a:r>
              <a:rPr lang="en-US" dirty="0">
                <a:solidFill>
                  <a:schemeClr val="tx1"/>
                </a:solidFill>
              </a:rPr>
              <a:t>Competition exists from existing firms and potential rivals.</a:t>
            </a:r>
          </a:p>
          <a:p>
            <a:pPr marL="231775" indent="-231775"/>
            <a:r>
              <a:rPr lang="en-US" sz="2600" dirty="0">
                <a:solidFill>
                  <a:schemeClr val="tx1"/>
                </a:solidFill>
              </a:rPr>
              <a:t>An alternative term for such markets is </a:t>
            </a:r>
            <a:r>
              <a:rPr lang="en-US" sz="2600" b="1" i="1" dirty="0">
                <a:solidFill>
                  <a:schemeClr val="tx1"/>
                </a:solidFill>
              </a:rPr>
              <a:t>monopolistic competition</a:t>
            </a:r>
            <a:r>
              <a:rPr lang="en-US" sz="2600" dirty="0">
                <a:solidFill>
                  <a:schemeClr val="tx1"/>
                </a:solidFill>
              </a:rPr>
              <a:t>.</a:t>
            </a:r>
          </a:p>
        </p:txBody>
      </p:sp>
    </p:spTree>
    <p:extLst>
      <p:ext uri="{BB962C8B-B14F-4D97-AF65-F5344CB8AC3E}">
        <p14:creationId xmlns:p14="http://schemas.microsoft.com/office/powerpoint/2010/main" val="137633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883749" cy="4403479"/>
          </a:xfrm>
        </p:spPr>
        <p:txBody>
          <a:bodyPr/>
          <a:lstStyle/>
          <a:p>
            <a:pPr marL="347663" indent="-347663">
              <a:spcBef>
                <a:spcPts val="0"/>
              </a:spcBef>
              <a:buNone/>
              <a:tabLst>
                <a:tab pos="284163" algn="l"/>
              </a:tabLst>
            </a:pPr>
            <a:r>
              <a:rPr lang="en-US" sz="2600" dirty="0">
                <a:solidFill>
                  <a:srgbClr val="32302A"/>
                </a:solidFill>
              </a:rPr>
              <a:t>5. Which of the following indicates that a firm operating in the highly competitive retail sector is providing goods and services that consumers value highly relative to their cost? </a:t>
            </a:r>
          </a:p>
          <a:p>
            <a:pPr marL="685800" indent="-338138">
              <a:spcBef>
                <a:spcPts val="0"/>
              </a:spcBef>
              <a:buNone/>
            </a:pPr>
            <a:r>
              <a:rPr lang="en-US" sz="2600" dirty="0">
                <a:solidFill>
                  <a:srgbClr val="32302A"/>
                </a:solidFill>
              </a:rPr>
              <a:t>a. The firm is making losses and its </a:t>
            </a:r>
            <a:r>
              <a:rPr lang="en-US" sz="2600" dirty="0" smtClean="0">
                <a:solidFill>
                  <a:srgbClr val="32302A"/>
                </a:solidFill>
              </a:rPr>
              <a:t>sales are </a:t>
            </a:r>
            <a:r>
              <a:rPr lang="en-US" sz="2600" dirty="0">
                <a:solidFill>
                  <a:srgbClr val="32302A"/>
                </a:solidFill>
              </a:rPr>
              <a:t>declining. </a:t>
            </a:r>
          </a:p>
          <a:p>
            <a:pPr marL="685800" indent="-338138">
              <a:spcBef>
                <a:spcPts val="0"/>
              </a:spcBef>
              <a:buNone/>
            </a:pPr>
            <a:r>
              <a:rPr lang="en-US" sz="2600" dirty="0">
                <a:solidFill>
                  <a:srgbClr val="32302A"/>
                </a:solidFill>
              </a:rPr>
              <a:t>b. The wages earned by the employees of </a:t>
            </a:r>
            <a:r>
              <a:rPr lang="en-US" sz="2600" dirty="0" smtClean="0">
                <a:solidFill>
                  <a:srgbClr val="32302A"/>
                </a:solidFill>
              </a:rPr>
              <a:t>the firm </a:t>
            </a:r>
            <a:r>
              <a:rPr lang="en-US" sz="2600" dirty="0">
                <a:solidFill>
                  <a:srgbClr val="32302A"/>
                </a:solidFill>
              </a:rPr>
              <a:t>are low.</a:t>
            </a:r>
          </a:p>
          <a:p>
            <a:pPr marL="685800" indent="-338138">
              <a:spcBef>
                <a:spcPts val="0"/>
              </a:spcBef>
              <a:buNone/>
            </a:pPr>
            <a:r>
              <a:rPr lang="en-US" sz="2600" dirty="0">
                <a:solidFill>
                  <a:srgbClr val="32302A"/>
                </a:solidFill>
              </a:rPr>
              <a:t>c. The firm is highly profitable and its </a:t>
            </a:r>
            <a:r>
              <a:rPr lang="en-US" sz="2600" dirty="0" smtClean="0">
                <a:solidFill>
                  <a:srgbClr val="32302A"/>
                </a:solidFill>
              </a:rPr>
              <a:t>sales have </a:t>
            </a:r>
            <a:r>
              <a:rPr lang="en-US" sz="2600" dirty="0">
                <a:solidFill>
                  <a:srgbClr val="32302A"/>
                </a:solidFill>
              </a:rPr>
              <a:t>grown rapidly.</a:t>
            </a:r>
          </a:p>
        </p:txBody>
      </p:sp>
    </p:spTree>
    <p:extLst>
      <p:ext uri="{BB962C8B-B14F-4D97-AF65-F5344CB8AC3E}">
        <p14:creationId xmlns:p14="http://schemas.microsoft.com/office/powerpoint/2010/main" val="2877901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a:xfrm>
            <a:off x="2378995" y="2285998"/>
            <a:ext cx="4083798" cy="2151897"/>
          </a:xfrm>
        </p:spPr>
        <p:txBody>
          <a:bodyPr/>
          <a:lstStyle/>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End of</a:t>
            </a:r>
          </a:p>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Chapter 23</a:t>
            </a:r>
            <a:endParaRPr lang="en-US" sz="6600" b="1" i="1" dirty="0">
              <a:solidFill>
                <a:srgbClr val="32302A"/>
              </a:solidFill>
              <a:latin typeface="Times New Roman" pitchFamily="18" charset="0"/>
              <a:cs typeface="Times New Roman" pitchFamily="18" charset="0"/>
            </a:endParaRPr>
          </a:p>
        </p:txBody>
      </p:sp>
    </p:spTree>
    <p:extLst>
      <p:ext uri="{BB962C8B-B14F-4D97-AF65-F5344CB8AC3E}">
        <p14:creationId xmlns:p14="http://schemas.microsoft.com/office/powerpoint/2010/main" val="546546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448119"/>
            <a:ext cx="8904855" cy="749746"/>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Product Differentiation</a:t>
            </a:r>
          </a:p>
        </p:txBody>
      </p:sp>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54482"/>
            <a:ext cx="8883750" cy="4498846"/>
          </a:xfrm>
        </p:spPr>
        <p:txBody>
          <a:bodyPr/>
          <a:lstStyle/>
          <a:p>
            <a:pPr marL="231775" indent="-231775"/>
            <a:r>
              <a:rPr lang="en-US" sz="2600" dirty="0">
                <a:solidFill>
                  <a:schemeClr val="tx1"/>
                </a:solidFill>
              </a:rPr>
              <a:t>Price searchers produce differentiated products – products that differ in design, dependability, location, ease of purchase, etc.</a:t>
            </a:r>
          </a:p>
          <a:p>
            <a:pPr marL="631825" lvl="1" indent="-231775"/>
            <a:r>
              <a:rPr lang="en-US" dirty="0">
                <a:solidFill>
                  <a:schemeClr val="tx1"/>
                </a:solidFill>
              </a:rPr>
              <a:t>Rival firms produce similar products (good substitutes) and therefore each firm confronts a highly elastic demand curve.	</a:t>
            </a:r>
          </a:p>
        </p:txBody>
      </p:sp>
    </p:spTree>
    <p:extLst>
      <p:ext uri="{BB962C8B-B14F-4D97-AF65-F5344CB8AC3E}">
        <p14:creationId xmlns:p14="http://schemas.microsoft.com/office/powerpoint/2010/main" val="763445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475551"/>
            <a:ext cx="8904855" cy="749746"/>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Price and Output</a:t>
            </a:r>
          </a:p>
        </p:txBody>
      </p:sp>
      <p:sp>
        <p:nvSpPr>
          <p:cNvPr id="4" name="Rounded Rectangle 3"/>
          <p:cNvSpPr/>
          <p:nvPr/>
        </p:nvSpPr>
        <p:spPr>
          <a:xfrm>
            <a:off x="91440" y="1581912"/>
            <a:ext cx="8932985" cy="43342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645952"/>
            <a:ext cx="8883750" cy="4160488"/>
          </a:xfrm>
        </p:spPr>
        <p:txBody>
          <a:bodyPr/>
          <a:lstStyle/>
          <a:p>
            <a:pPr marL="231775" indent="-231775"/>
            <a:r>
              <a:rPr lang="en-US" sz="2600" dirty="0">
                <a:solidFill>
                  <a:schemeClr val="tx1"/>
                </a:solidFill>
              </a:rPr>
              <a:t>A profit-maximizing price searcher will expand output as long as </a:t>
            </a:r>
            <a:r>
              <a:rPr lang="en-US" sz="2600" b="1" i="1" dirty="0">
                <a:solidFill>
                  <a:schemeClr val="tx1"/>
                </a:solidFill>
              </a:rPr>
              <a:t>marginal revenue </a:t>
            </a:r>
            <a:r>
              <a:rPr lang="en-US" sz="2600" dirty="0">
                <a:solidFill>
                  <a:schemeClr val="tx1"/>
                </a:solidFill>
              </a:rPr>
              <a:t>exceeds </a:t>
            </a:r>
            <a:r>
              <a:rPr lang="en-US" sz="2600" b="1" i="1" dirty="0">
                <a:solidFill>
                  <a:schemeClr val="tx1"/>
                </a:solidFill>
              </a:rPr>
              <a:t>marginal cost</a:t>
            </a:r>
            <a:r>
              <a:rPr lang="en-US" sz="2600" dirty="0">
                <a:solidFill>
                  <a:schemeClr val="tx1"/>
                </a:solidFill>
              </a:rPr>
              <a:t>.</a:t>
            </a:r>
          </a:p>
          <a:p>
            <a:pPr marL="631825" lvl="1" indent="-231775"/>
            <a:r>
              <a:rPr lang="en-US" dirty="0">
                <a:solidFill>
                  <a:schemeClr val="tx1"/>
                </a:solidFill>
              </a:rPr>
              <a:t>Price will be lowered and output expanded until </a:t>
            </a:r>
            <a:r>
              <a:rPr lang="en-US" b="1" i="1" dirty="0">
                <a:solidFill>
                  <a:schemeClr val="tx1"/>
                </a:solidFill>
              </a:rPr>
              <a:t>MR </a:t>
            </a:r>
            <a:r>
              <a:rPr lang="en-US" b="1" dirty="0">
                <a:solidFill>
                  <a:schemeClr val="tx1"/>
                </a:solidFill>
              </a:rPr>
              <a:t>= </a:t>
            </a:r>
            <a:r>
              <a:rPr lang="en-US" b="1" i="1" dirty="0">
                <a:solidFill>
                  <a:schemeClr val="tx1"/>
                </a:solidFill>
              </a:rPr>
              <a:t>MC</a:t>
            </a:r>
            <a:r>
              <a:rPr lang="en-US" dirty="0">
                <a:solidFill>
                  <a:schemeClr val="tx1"/>
                </a:solidFill>
              </a:rPr>
              <a:t>.</a:t>
            </a:r>
          </a:p>
          <a:p>
            <a:pPr marL="231775" indent="-231775"/>
            <a:r>
              <a:rPr lang="en-US" sz="2600" dirty="0">
                <a:solidFill>
                  <a:schemeClr val="tx1"/>
                </a:solidFill>
              </a:rPr>
              <a:t>The price charged by a price searcher will be greater than its </a:t>
            </a:r>
            <a:r>
              <a:rPr lang="en-US" sz="2600" b="1" i="1" dirty="0">
                <a:solidFill>
                  <a:schemeClr val="tx1"/>
                </a:solidFill>
              </a:rPr>
              <a:t>marginal cost</a:t>
            </a:r>
            <a:r>
              <a:rPr lang="en-US" sz="2600" dirty="0">
                <a:solidFill>
                  <a:schemeClr val="tx1"/>
                </a:solidFill>
              </a:rPr>
              <a:t>.</a:t>
            </a:r>
          </a:p>
        </p:txBody>
      </p:sp>
    </p:spTree>
    <p:extLst>
      <p:ext uri="{BB962C8B-B14F-4D97-AF65-F5344CB8AC3E}">
        <p14:creationId xmlns:p14="http://schemas.microsoft.com/office/powerpoint/2010/main" val="111245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777240"/>
            <a:ext cx="8977930" cy="514429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61" name="Text Box 10"/>
          <p:cNvSpPr txBox="1">
            <a:spLocks noChangeArrowheads="1"/>
          </p:cNvSpPr>
          <p:nvPr/>
        </p:nvSpPr>
        <p:spPr bwMode="auto">
          <a:xfrm>
            <a:off x="73112" y="822013"/>
            <a:ext cx="4745776" cy="5101397"/>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ts val="900"/>
              </a:spcBef>
              <a:buFontTx/>
              <a:buChar char="•"/>
            </a:pPr>
            <a:r>
              <a:rPr lang="en-US" sz="2000" dirty="0" smtClean="0">
                <a:latin typeface="Times New Roman" pitchFamily="18" charset="0"/>
                <a:cs typeface="Times New Roman" pitchFamily="18" charset="0"/>
              </a:rPr>
              <a:t>Consider </a:t>
            </a:r>
            <a:r>
              <a:rPr lang="en-US" sz="2000" dirty="0">
                <a:latin typeface="Times New Roman" pitchFamily="18" charset="0"/>
                <a:cs typeface="Times New Roman" pitchFamily="18" charset="0"/>
              </a:rPr>
              <a:t>the market for a </a:t>
            </a:r>
            <a:r>
              <a:rPr lang="en-US" sz="2000" dirty="0" smtClean="0">
                <a:latin typeface="Times New Roman" pitchFamily="18" charset="0"/>
                <a:cs typeface="Times New Roman" pitchFamily="18" charset="0"/>
              </a:rPr>
              <a:t>product with </a:t>
            </a:r>
            <a:r>
              <a:rPr lang="en-US" sz="2000" dirty="0">
                <a:latin typeface="Times New Roman" pitchFamily="18" charset="0"/>
                <a:cs typeface="Times New Roman" pitchFamily="18" charset="0"/>
              </a:rPr>
              <a:t>initial price </a:t>
            </a:r>
            <a:r>
              <a:rPr lang="en-US" sz="2000" b="1" i="1" dirty="0">
                <a:latin typeface="Times New Roman" pitchFamily="18" charset="0"/>
                <a:cs typeface="Times New Roman" pitchFamily="18" charset="0"/>
              </a:rPr>
              <a:t>P</a:t>
            </a:r>
            <a:r>
              <a:rPr lang="en-US" sz="2000" b="1" i="1" baseline="-25000" dirty="0">
                <a:latin typeface="Times New Roman" pitchFamily="18" charset="0"/>
                <a:cs typeface="Times New Roman" pitchFamily="18" charset="0"/>
              </a:rPr>
              <a:t>1</a:t>
            </a:r>
            <a:r>
              <a:rPr lang="en-US" sz="2000" dirty="0">
                <a:latin typeface="Times New Roman" pitchFamily="18" charset="0"/>
                <a:cs typeface="Times New Roman" pitchFamily="18" charset="0"/>
              </a:rPr>
              <a:t> &amp; output </a:t>
            </a:r>
            <a:r>
              <a:rPr lang="en-US" sz="2000" b="1" i="1" dirty="0" smtClean="0">
                <a:latin typeface="Times New Roman" pitchFamily="18" charset="0"/>
                <a:cs typeface="Times New Roman" pitchFamily="18" charset="0"/>
              </a:rPr>
              <a:t>q</a:t>
            </a:r>
            <a:r>
              <a:rPr lang="en-US" sz="2000" b="1" i="1" baseline="-25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Total </a:t>
            </a:r>
            <a:r>
              <a:rPr lang="en-US" sz="2000" dirty="0">
                <a:latin typeface="Times New Roman" pitchFamily="18" charset="0"/>
                <a:cs typeface="Times New Roman" pitchFamily="18" charset="0"/>
              </a:rPr>
              <a:t>revenue (</a:t>
            </a:r>
            <a:r>
              <a:rPr lang="en-US" sz="2000" b="1" i="1" dirty="0">
                <a:latin typeface="Times New Roman" pitchFamily="18" charset="0"/>
                <a:cs typeface="Times New Roman" pitchFamily="18" charset="0"/>
              </a:rPr>
              <a:t>TR</a:t>
            </a:r>
            <a:r>
              <a:rPr lang="en-US" sz="2000" dirty="0">
                <a:latin typeface="Times New Roman" pitchFamily="18" charset="0"/>
                <a:cs typeface="Times New Roman" pitchFamily="18" charset="0"/>
              </a:rPr>
              <a:t>) = </a:t>
            </a:r>
            <a:r>
              <a:rPr lang="en-US" sz="2000" b="1" i="1" dirty="0">
                <a:latin typeface="Times New Roman" pitchFamily="18" charset="0"/>
                <a:cs typeface="Times New Roman" pitchFamily="18" charset="0"/>
              </a:rPr>
              <a:t>P</a:t>
            </a:r>
            <a:r>
              <a:rPr lang="en-US" sz="2000" b="1" i="1" baseline="-25000" dirty="0">
                <a:latin typeface="Times New Roman" pitchFamily="18" charset="0"/>
                <a:cs typeface="Times New Roman" pitchFamily="18" charset="0"/>
              </a:rPr>
              <a:t>1</a:t>
            </a:r>
            <a:r>
              <a:rPr lang="en-US" sz="2000"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x</a:t>
            </a:r>
            <a:r>
              <a:rPr lang="en-US" sz="2000" dirty="0">
                <a:latin typeface="Times New Roman" pitchFamily="18" charset="0"/>
                <a:cs typeface="Times New Roman" pitchFamily="18" charset="0"/>
              </a:rPr>
              <a:t> </a:t>
            </a:r>
            <a:r>
              <a:rPr lang="en-US" sz="2000" b="1" i="1" dirty="0">
                <a:latin typeface="Times New Roman" pitchFamily="18" charset="0"/>
                <a:cs typeface="Times New Roman" pitchFamily="18" charset="0"/>
              </a:rPr>
              <a:t>q</a:t>
            </a:r>
            <a:r>
              <a:rPr lang="en-US" sz="2000" b="1" i="1" baseline="-25000" dirty="0">
                <a:latin typeface="Times New Roman" pitchFamily="18" charset="0"/>
                <a:cs typeface="Times New Roman" pitchFamily="18" charset="0"/>
              </a:rPr>
              <a:t>1</a:t>
            </a:r>
            <a:r>
              <a:rPr lang="en-US" sz="2000" dirty="0" smtClean="0">
                <a:latin typeface="Times New Roman" pitchFamily="18" charset="0"/>
                <a:cs typeface="Times New Roman" pitchFamily="18" charset="0"/>
              </a:rPr>
              <a:t>.</a:t>
            </a:r>
          </a:p>
          <a:p>
            <a:pPr marL="115888" indent="-115888">
              <a:lnSpc>
                <a:spcPct val="90000"/>
              </a:lnSpc>
              <a:spcBef>
                <a:spcPts val="900"/>
              </a:spcBef>
              <a:buFontTx/>
              <a:buChar char="•"/>
            </a:pPr>
            <a:r>
              <a:rPr lang="en-US" sz="2000" dirty="0" smtClean="0">
                <a:latin typeface="Times New Roman" pitchFamily="18" charset="0"/>
                <a:cs typeface="Times New Roman" pitchFamily="18" charset="0"/>
              </a:rPr>
              <a:t>With </a:t>
            </a:r>
            <a:r>
              <a:rPr lang="en-US" sz="2000" dirty="0">
                <a:latin typeface="Times New Roman" pitchFamily="18" charset="0"/>
                <a:cs typeface="Times New Roman" pitchFamily="18" charset="0"/>
              </a:rPr>
              <a:t>a downward sloping </a:t>
            </a:r>
            <a:r>
              <a:rPr lang="en-US" sz="2000" dirty="0" smtClean="0">
                <a:latin typeface="Times New Roman" pitchFamily="18" charset="0"/>
                <a:cs typeface="Times New Roman" pitchFamily="18" charset="0"/>
              </a:rPr>
              <a:t>demand curve</a:t>
            </a:r>
            <a:r>
              <a:rPr lang="en-US" sz="2000" dirty="0">
                <a:latin typeface="Times New Roman" pitchFamily="18" charset="0"/>
                <a:cs typeface="Times New Roman" pitchFamily="18" charset="0"/>
              </a:rPr>
              <a:t>, price reductions </a:t>
            </a:r>
            <a:r>
              <a:rPr lang="en-US" sz="2000" dirty="0" smtClean="0">
                <a:latin typeface="Times New Roman" pitchFamily="18" charset="0"/>
                <a:cs typeface="Times New Roman" pitchFamily="18" charset="0"/>
              </a:rPr>
              <a:t>that increase </a:t>
            </a:r>
            <a:r>
              <a:rPr lang="en-US" sz="2000" dirty="0">
                <a:latin typeface="Times New Roman" pitchFamily="18" charset="0"/>
                <a:cs typeface="Times New Roman" pitchFamily="18" charset="0"/>
              </a:rPr>
              <a:t>sales will exert </a:t>
            </a:r>
            <a:r>
              <a:rPr lang="en-US" sz="2000" dirty="0" smtClean="0">
                <a:latin typeface="Times New Roman" pitchFamily="18" charset="0"/>
                <a:cs typeface="Times New Roman" pitchFamily="18" charset="0"/>
              </a:rPr>
              <a:t>two conflicting </a:t>
            </a:r>
            <a:r>
              <a:rPr lang="en-US" sz="2000" dirty="0">
                <a:latin typeface="Times New Roman" pitchFamily="18" charset="0"/>
                <a:cs typeface="Times New Roman" pitchFamily="18" charset="0"/>
              </a:rPr>
              <a:t>influences on </a:t>
            </a:r>
            <a:r>
              <a:rPr lang="en-US" sz="2000" b="1" i="1" dirty="0">
                <a:latin typeface="Times New Roman" pitchFamily="18" charset="0"/>
                <a:cs typeface="Times New Roman" pitchFamily="18" charset="0"/>
              </a:rPr>
              <a:t>TR</a:t>
            </a:r>
            <a:r>
              <a:rPr lang="en-US" sz="2000" dirty="0">
                <a:latin typeface="Times New Roman" pitchFamily="18" charset="0"/>
                <a:cs typeface="Times New Roman" pitchFamily="18" charset="0"/>
              </a:rPr>
              <a:t>.</a:t>
            </a:r>
          </a:p>
          <a:p>
            <a:pPr marL="115888" indent="-115888">
              <a:lnSpc>
                <a:spcPct val="90000"/>
              </a:lnSpc>
              <a:spcBef>
                <a:spcPts val="900"/>
              </a:spcBef>
              <a:buFontTx/>
              <a:buChar char="•"/>
            </a:pPr>
            <a:r>
              <a:rPr lang="en-US" sz="2000" dirty="0" smtClean="0">
                <a:latin typeface="Times New Roman" pitchFamily="18" charset="0"/>
                <a:cs typeface="Times New Roman" pitchFamily="18" charset="0"/>
              </a:rPr>
              <a:t>As </a:t>
            </a:r>
            <a:r>
              <a:rPr lang="en-US" sz="2000" dirty="0">
                <a:latin typeface="Times New Roman" pitchFamily="18" charset="0"/>
                <a:cs typeface="Times New Roman" pitchFamily="18" charset="0"/>
              </a:rPr>
              <a:t>the price falls from </a:t>
            </a:r>
            <a:r>
              <a:rPr lang="en-US" sz="2000" b="1" i="1" dirty="0">
                <a:latin typeface="Times New Roman" pitchFamily="18" charset="0"/>
                <a:cs typeface="Times New Roman" pitchFamily="18" charset="0"/>
              </a:rPr>
              <a:t>P</a:t>
            </a:r>
            <a:r>
              <a:rPr lang="en-US" sz="2000" b="1" i="1" baseline="-25000" dirty="0">
                <a:latin typeface="Times New Roman" pitchFamily="18" charset="0"/>
                <a:cs typeface="Times New Roman" pitchFamily="18" charset="0"/>
              </a:rPr>
              <a:t>1</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to </a:t>
            </a:r>
            <a:r>
              <a:rPr lang="en-US" sz="2000" b="1" i="1" dirty="0" smtClean="0">
                <a:latin typeface="Times New Roman" pitchFamily="18" charset="0"/>
                <a:cs typeface="Times New Roman" pitchFamily="18" charset="0"/>
              </a:rPr>
              <a:t>P</a:t>
            </a:r>
            <a:r>
              <a:rPr lang="en-US" sz="2000" b="1" i="1"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output </a:t>
            </a:r>
            <a:r>
              <a:rPr lang="en-US" sz="2000" dirty="0">
                <a:latin typeface="Times New Roman" pitchFamily="18" charset="0"/>
                <a:cs typeface="Times New Roman" pitchFamily="18" charset="0"/>
              </a:rPr>
              <a:t>increases from </a:t>
            </a:r>
            <a:r>
              <a:rPr lang="en-US" sz="2000" b="1" i="1" dirty="0" smtClean="0">
                <a:latin typeface="Times New Roman" pitchFamily="18" charset="0"/>
                <a:cs typeface="Times New Roman" pitchFamily="18" charset="0"/>
              </a:rPr>
              <a:t>q</a:t>
            </a:r>
            <a:r>
              <a:rPr lang="en-US" sz="2000" b="1" i="1" baseline="-25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to </a:t>
            </a:r>
            <a:r>
              <a:rPr lang="en-US" sz="2000" b="1" i="1" dirty="0" smtClean="0">
                <a:latin typeface="Times New Roman" pitchFamily="18" charset="0"/>
                <a:cs typeface="Times New Roman" pitchFamily="18" charset="0"/>
              </a:rPr>
              <a:t>q</a:t>
            </a:r>
            <a:r>
              <a:rPr lang="en-US" sz="2000" b="1" i="1"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What </a:t>
            </a:r>
            <a:r>
              <a:rPr lang="en-US" sz="2000" dirty="0">
                <a:latin typeface="Times New Roman" pitchFamily="18" charset="0"/>
                <a:cs typeface="Times New Roman" pitchFamily="18" charset="0"/>
              </a:rPr>
              <a:t>effect does this have on </a:t>
            </a:r>
            <a:r>
              <a:rPr lang="en-US" sz="2000" b="1" i="1" dirty="0">
                <a:latin typeface="Times New Roman" pitchFamily="18" charset="0"/>
                <a:cs typeface="Times New Roman" pitchFamily="18" charset="0"/>
              </a:rPr>
              <a:t>TR</a:t>
            </a:r>
            <a:r>
              <a:rPr lang="en-US" sz="2000" dirty="0">
                <a:latin typeface="Times New Roman" pitchFamily="18" charset="0"/>
                <a:cs typeface="Times New Roman" pitchFamily="18" charset="0"/>
              </a:rPr>
              <a:t>? </a:t>
            </a:r>
          </a:p>
          <a:p>
            <a:pPr marL="115888" indent="-115888">
              <a:lnSpc>
                <a:spcPct val="90000"/>
              </a:lnSpc>
              <a:spcBef>
                <a:spcPts val="900"/>
              </a:spcBef>
              <a:buFontTx/>
              <a:buChar char="•"/>
            </a:pPr>
            <a:r>
              <a:rPr lang="en-US" sz="2000" dirty="0" smtClean="0">
                <a:latin typeface="Times New Roman" pitchFamily="18" charset="0"/>
                <a:cs typeface="Times New Roman" pitchFamily="18" charset="0"/>
              </a:rPr>
              <a:t>First</a:t>
            </a:r>
            <a:r>
              <a:rPr lang="en-US" sz="2000" dirty="0">
                <a:latin typeface="Times New Roman" pitchFamily="18" charset="0"/>
                <a:cs typeface="Times New Roman" pitchFamily="18" charset="0"/>
              </a:rPr>
              <a:t>, </a:t>
            </a:r>
            <a:r>
              <a:rPr lang="en-US" sz="2000" b="1" i="1" dirty="0">
                <a:latin typeface="Times New Roman" pitchFamily="18" charset="0"/>
                <a:cs typeface="Times New Roman" pitchFamily="18" charset="0"/>
              </a:rPr>
              <a:t>TR</a:t>
            </a:r>
            <a:r>
              <a:rPr lang="en-US" sz="2000" dirty="0">
                <a:latin typeface="Times New Roman" pitchFamily="18" charset="0"/>
                <a:cs typeface="Times New Roman" pitchFamily="18" charset="0"/>
              </a:rPr>
              <a:t> will rise because of </a:t>
            </a:r>
            <a:r>
              <a:rPr lang="en-US" sz="2000" dirty="0" smtClean="0">
                <a:latin typeface="Times New Roman" pitchFamily="18" charset="0"/>
                <a:cs typeface="Times New Roman" pitchFamily="18" charset="0"/>
              </a:rPr>
              <a:t>an </a:t>
            </a:r>
            <a:r>
              <a:rPr lang="en-US" sz="2000" u="sng" dirty="0" smtClean="0">
                <a:latin typeface="Times New Roman" pitchFamily="18" charset="0"/>
                <a:cs typeface="Times New Roman" pitchFamily="18" charset="0"/>
              </a:rPr>
              <a:t>increase</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in the number of </a:t>
            </a:r>
            <a:r>
              <a:rPr lang="en-US" sz="2000" dirty="0" smtClean="0">
                <a:latin typeface="Times New Roman" pitchFamily="18" charset="0"/>
                <a:cs typeface="Times New Roman" pitchFamily="18" charset="0"/>
              </a:rPr>
              <a:t>units sold (</a:t>
            </a:r>
            <a:r>
              <a:rPr lang="en-US" sz="2000" b="1" i="1" dirty="0" smtClean="0">
                <a:latin typeface="Times New Roman" pitchFamily="18" charset="0"/>
                <a:cs typeface="Times New Roman" pitchFamily="18" charset="0"/>
              </a:rPr>
              <a:t>q</a:t>
            </a:r>
            <a:r>
              <a:rPr lang="en-US" sz="2000" b="1" i="1"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 </a:t>
            </a:r>
            <a:r>
              <a:rPr lang="en-US" sz="2000" b="1" i="1" dirty="0" smtClean="0">
                <a:latin typeface="Times New Roman" pitchFamily="18" charset="0"/>
                <a:cs typeface="Times New Roman" pitchFamily="18" charset="0"/>
              </a:rPr>
              <a:t>q</a:t>
            </a:r>
            <a:r>
              <a:rPr lang="en-US" sz="2000" b="1" i="1" baseline="-25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x </a:t>
            </a:r>
            <a:r>
              <a:rPr lang="en-US" sz="2000" b="1" i="1" dirty="0" smtClean="0">
                <a:latin typeface="Times New Roman" pitchFamily="18" charset="0"/>
                <a:cs typeface="Times New Roman" pitchFamily="18" charset="0"/>
              </a:rPr>
              <a:t>p</a:t>
            </a:r>
            <a:r>
              <a:rPr lang="en-US" sz="2000" b="1" i="1"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115888" indent="-115888">
              <a:lnSpc>
                <a:spcPct val="90000"/>
              </a:lnSpc>
              <a:spcBef>
                <a:spcPts val="900"/>
              </a:spcBef>
              <a:buFontTx/>
              <a:buChar char="•"/>
            </a:pPr>
            <a:r>
              <a:rPr lang="en-US" sz="2000" dirty="0" smtClean="0">
                <a:latin typeface="Times New Roman" pitchFamily="18" charset="0"/>
                <a:cs typeface="Times New Roman" pitchFamily="18" charset="0"/>
              </a:rPr>
              <a:t>But, </a:t>
            </a:r>
            <a:r>
              <a:rPr lang="en-US" sz="2000" b="1" i="1" dirty="0">
                <a:latin typeface="Times New Roman" pitchFamily="18" charset="0"/>
                <a:cs typeface="Times New Roman" pitchFamily="18" charset="0"/>
              </a:rPr>
              <a:t>TR</a:t>
            </a:r>
            <a:r>
              <a:rPr lang="en-US" sz="2000" dirty="0">
                <a:latin typeface="Times New Roman" pitchFamily="18" charset="0"/>
                <a:cs typeface="Times New Roman" pitchFamily="18" charset="0"/>
              </a:rPr>
              <a:t> will decline </a:t>
            </a:r>
            <a:r>
              <a:rPr lang="en-US" sz="2000" dirty="0" smtClean="0">
                <a:latin typeface="Times New Roman" pitchFamily="18" charset="0"/>
                <a:cs typeface="Times New Roman" pitchFamily="18" charset="0"/>
              </a:rPr>
              <a:t>by [(</a:t>
            </a:r>
            <a:r>
              <a:rPr lang="en-US" sz="2000" b="1" i="1" dirty="0" smtClean="0">
                <a:latin typeface="Times New Roman" pitchFamily="18" charset="0"/>
                <a:cs typeface="Times New Roman" pitchFamily="18" charset="0"/>
              </a:rPr>
              <a:t>P</a:t>
            </a:r>
            <a:r>
              <a:rPr lang="en-US" sz="2000" b="1" i="1" baseline="-25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 </a:t>
            </a:r>
            <a:r>
              <a:rPr lang="en-US" sz="2000" b="1" i="1" dirty="0" smtClean="0">
                <a:latin typeface="Times New Roman" pitchFamily="18" charset="0"/>
                <a:cs typeface="Times New Roman" pitchFamily="18" charset="0"/>
              </a:rPr>
              <a:t>P</a:t>
            </a:r>
            <a:r>
              <a:rPr lang="en-US" sz="2000" b="1" i="1"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x</a:t>
            </a:r>
            <a:r>
              <a:rPr lang="en-US" sz="2000" dirty="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q</a:t>
            </a:r>
            <a:r>
              <a:rPr lang="en-US" sz="2000" b="1" i="1" baseline="-25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as </a:t>
            </a:r>
            <a:r>
              <a:rPr lang="en-US" sz="2000" b="1" i="1" dirty="0" smtClean="0">
                <a:latin typeface="Times New Roman" pitchFamily="18" charset="0"/>
                <a:cs typeface="Times New Roman" pitchFamily="18" charset="0"/>
              </a:rPr>
              <a:t>q</a:t>
            </a:r>
            <a:r>
              <a:rPr lang="en-US" sz="2000" b="1" i="1" baseline="-25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units </a:t>
            </a:r>
            <a:r>
              <a:rPr lang="en-US" sz="2000" dirty="0" smtClean="0">
                <a:latin typeface="Times New Roman" pitchFamily="18" charset="0"/>
                <a:cs typeface="Times New Roman" pitchFamily="18" charset="0"/>
              </a:rPr>
              <a:t>once sold </a:t>
            </a:r>
            <a:r>
              <a:rPr lang="en-US" sz="2000" dirty="0">
                <a:latin typeface="Times New Roman" pitchFamily="18" charset="0"/>
                <a:cs typeface="Times New Roman" pitchFamily="18" charset="0"/>
              </a:rPr>
              <a:t>at the higher price </a:t>
            </a:r>
            <a:r>
              <a:rPr lang="en-US" sz="2000" dirty="0" smtClean="0">
                <a:latin typeface="Times New Roman" pitchFamily="18" charset="0"/>
                <a:cs typeface="Times New Roman" pitchFamily="18" charset="0"/>
              </a:rPr>
              <a:t>(</a:t>
            </a:r>
            <a:r>
              <a:rPr lang="en-US" sz="2000" b="1" i="1" dirty="0">
                <a:latin typeface="Times New Roman" pitchFamily="18" charset="0"/>
                <a:cs typeface="Times New Roman" pitchFamily="18" charset="0"/>
              </a:rPr>
              <a:t>P</a:t>
            </a:r>
            <a:r>
              <a:rPr lang="en-US" sz="2000" b="1" i="1" baseline="-25000" dirty="0">
                <a:latin typeface="Times New Roman" pitchFamily="18" charset="0"/>
                <a:cs typeface="Times New Roman" pitchFamily="18" charset="0"/>
              </a:rPr>
              <a:t>1</a:t>
            </a:r>
            <a:r>
              <a:rPr lang="en-US" sz="2000" dirty="0" smtClean="0">
                <a:latin typeface="Times New Roman" pitchFamily="18" charset="0"/>
                <a:cs typeface="Times New Roman" pitchFamily="18" charset="0"/>
              </a:rPr>
              <a:t>) are now </a:t>
            </a:r>
            <a:r>
              <a:rPr lang="en-US" sz="2000" dirty="0">
                <a:latin typeface="Times New Roman" pitchFamily="18" charset="0"/>
                <a:cs typeface="Times New Roman" pitchFamily="18" charset="0"/>
              </a:rPr>
              <a:t>sold at the lower price </a:t>
            </a:r>
            <a:r>
              <a:rPr lang="en-US" sz="2000" dirty="0" smtClean="0">
                <a:latin typeface="Times New Roman" pitchFamily="18" charset="0"/>
                <a:cs typeface="Times New Roman" pitchFamily="18" charset="0"/>
              </a:rPr>
              <a:t>(</a:t>
            </a:r>
            <a:r>
              <a:rPr lang="en-US" sz="2000" b="1" i="1" dirty="0" smtClean="0">
                <a:latin typeface="Times New Roman" pitchFamily="18" charset="0"/>
                <a:cs typeface="Times New Roman" pitchFamily="18" charset="0"/>
              </a:rPr>
              <a:t>P</a:t>
            </a:r>
            <a:r>
              <a:rPr lang="en-US" sz="2000" b="1" i="1"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marL="115888" indent="-115888">
              <a:lnSpc>
                <a:spcPct val="90000"/>
              </a:lnSpc>
              <a:spcBef>
                <a:spcPts val="900"/>
              </a:spcBef>
              <a:buFontTx/>
              <a:buChar char="•"/>
            </a:pPr>
            <a:r>
              <a:rPr lang="en-US" sz="2000" dirty="0" smtClean="0">
                <a:latin typeface="Times New Roman" pitchFamily="18" charset="0"/>
                <a:cs typeface="Times New Roman" pitchFamily="18" charset="0"/>
              </a:rPr>
              <a:t>Because </a:t>
            </a:r>
            <a:r>
              <a:rPr lang="en-US" sz="2000" dirty="0">
                <a:latin typeface="Times New Roman" pitchFamily="18" charset="0"/>
                <a:cs typeface="Times New Roman" pitchFamily="18" charset="0"/>
              </a:rPr>
              <a:t>of these two </a:t>
            </a:r>
            <a:r>
              <a:rPr lang="en-US" sz="2000" dirty="0" smtClean="0">
                <a:latin typeface="Times New Roman" pitchFamily="18" charset="0"/>
                <a:cs typeface="Times New Roman" pitchFamily="18" charset="0"/>
              </a:rPr>
              <a:t>conflicting effects</a:t>
            </a:r>
            <a:r>
              <a:rPr lang="en-US" sz="2000" dirty="0">
                <a:latin typeface="Times New Roman" pitchFamily="18" charset="0"/>
                <a:cs typeface="Times New Roman" pitchFamily="18" charset="0"/>
              </a:rPr>
              <a:t>, marginal revenue (</a:t>
            </a:r>
            <a:r>
              <a:rPr lang="en-US" sz="2000" b="1" i="1" dirty="0">
                <a:latin typeface="Times New Roman" pitchFamily="18" charset="0"/>
                <a:cs typeface="Times New Roman" pitchFamily="18" charset="0"/>
              </a:rPr>
              <a:t>MR</a:t>
            </a:r>
            <a:r>
              <a:rPr lang="en-US" sz="2000" dirty="0" smtClean="0">
                <a:latin typeface="Times New Roman" pitchFamily="18" charset="0"/>
                <a:cs typeface="Times New Roman" pitchFamily="18" charset="0"/>
              </a:rPr>
              <a:t>) will </a:t>
            </a:r>
            <a:r>
              <a:rPr lang="en-US" sz="2000" dirty="0">
                <a:latin typeface="Times New Roman" pitchFamily="18" charset="0"/>
                <a:cs typeface="Times New Roman" pitchFamily="18" charset="0"/>
              </a:rPr>
              <a:t>be less than </a:t>
            </a:r>
            <a:r>
              <a:rPr lang="en-US" sz="2000" b="1" i="1" dirty="0" smtClean="0">
                <a:latin typeface="Times New Roman" pitchFamily="18" charset="0"/>
                <a:cs typeface="Times New Roman" pitchFamily="18" charset="0"/>
              </a:rPr>
              <a:t>P</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cxnSp>
        <p:nvCxnSpPr>
          <p:cNvPr id="92" name="Straight Connector 91"/>
          <p:cNvCxnSpPr/>
          <p:nvPr/>
        </p:nvCxnSpPr>
        <p:spPr>
          <a:xfrm>
            <a:off x="4740721" y="1014699"/>
            <a:ext cx="25222" cy="4761674"/>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67" name="Title 1"/>
          <p:cNvSpPr>
            <a:spLocks noGrp="1"/>
          </p:cNvSpPr>
          <p:nvPr>
            <p:ph type="title"/>
          </p:nvPr>
        </p:nvSpPr>
        <p:spPr>
          <a:xfrm>
            <a:off x="119569" y="112513"/>
            <a:ext cx="8904855" cy="596684"/>
          </a:xfrm>
        </p:spPr>
        <p:txBody>
          <a:bodyPr/>
          <a:lstStyle/>
          <a:p>
            <a:r>
              <a:rPr lang="en-US" sz="3600" dirty="0"/>
              <a:t>Marginal Revenue of a Price Searcher</a:t>
            </a:r>
          </a:p>
        </p:txBody>
      </p:sp>
      <p:sp>
        <p:nvSpPr>
          <p:cNvPr id="49" name="Rectangle 3"/>
          <p:cNvSpPr>
            <a:spLocks noChangeArrowheads="1"/>
          </p:cNvSpPr>
          <p:nvPr/>
        </p:nvSpPr>
        <p:spPr bwMode="auto">
          <a:xfrm>
            <a:off x="5340096" y="3042793"/>
            <a:ext cx="2286000" cy="2492375"/>
          </a:xfrm>
          <a:prstGeom prst="rect">
            <a:avLst/>
          </a:prstGeom>
          <a:solidFill>
            <a:srgbClr val="9DCBA4">
              <a:alpha val="50000"/>
            </a:srgbClr>
          </a:solidFill>
          <a:ln w="19050" cap="rnd">
            <a:noFill/>
            <a:prstDash val="sysDot"/>
            <a:miter lim="800000"/>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0" name="Rectangle 2"/>
          <p:cNvSpPr>
            <a:spLocks noChangeArrowheads="1"/>
          </p:cNvSpPr>
          <p:nvPr/>
        </p:nvSpPr>
        <p:spPr bwMode="auto">
          <a:xfrm>
            <a:off x="5340096" y="2487168"/>
            <a:ext cx="1676400" cy="3047999"/>
          </a:xfrm>
          <a:prstGeom prst="rect">
            <a:avLst/>
          </a:prstGeom>
          <a:solidFill>
            <a:srgbClr val="FFFF67">
              <a:alpha val="50000"/>
            </a:srgbClr>
          </a:solidFill>
          <a:ln w="31750" cap="rnd">
            <a:noFill/>
            <a:prstDash val="sysDot"/>
            <a:miter lim="800000"/>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1" name="Text Box 5"/>
          <p:cNvSpPr txBox="1">
            <a:spLocks noChangeArrowheads="1"/>
          </p:cNvSpPr>
          <p:nvPr/>
        </p:nvSpPr>
        <p:spPr bwMode="auto">
          <a:xfrm>
            <a:off x="8559546" y="3852418"/>
            <a:ext cx="514350" cy="29091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dirty="0">
                <a:solidFill>
                  <a:srgbClr val="C80000"/>
                </a:solidFill>
                <a:latin typeface="Times New Roman" pitchFamily="18" charset="0"/>
                <a:cs typeface="Times New Roman" pitchFamily="18" charset="0"/>
              </a:rPr>
              <a:t>d</a:t>
            </a:r>
          </a:p>
        </p:txBody>
      </p:sp>
      <p:sp>
        <p:nvSpPr>
          <p:cNvPr id="52" name="Text Box 8"/>
          <p:cNvSpPr txBox="1">
            <a:spLocks noChangeArrowheads="1"/>
          </p:cNvSpPr>
          <p:nvPr/>
        </p:nvSpPr>
        <p:spPr bwMode="auto">
          <a:xfrm>
            <a:off x="5030089" y="864108"/>
            <a:ext cx="675767" cy="264688"/>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1600" b="0" dirty="0">
                <a:latin typeface="Times New Roman" pitchFamily="18" charset="0"/>
                <a:cs typeface="Times New Roman" pitchFamily="18" charset="0"/>
              </a:rPr>
              <a:t>Price</a:t>
            </a:r>
          </a:p>
        </p:txBody>
      </p:sp>
      <p:sp>
        <p:nvSpPr>
          <p:cNvPr id="53" name="Text Box 9"/>
          <p:cNvSpPr txBox="1">
            <a:spLocks noChangeArrowheads="1"/>
          </p:cNvSpPr>
          <p:nvPr/>
        </p:nvSpPr>
        <p:spPr bwMode="auto">
          <a:xfrm>
            <a:off x="8080248" y="5236083"/>
            <a:ext cx="962025" cy="486287"/>
          </a:xfrm>
          <a:prstGeom prst="rect">
            <a:avLst/>
          </a:prstGeom>
          <a:noFill/>
          <a:ln w="9525">
            <a:noFill/>
            <a:miter lim="800000"/>
            <a:headEnd/>
            <a:tailEnd/>
          </a:ln>
        </p:spPr>
        <p:txBody>
          <a:bodyPr wrap="square">
            <a:prstTxWarp prst="textNoShape">
              <a:avLst/>
            </a:prstTxWarp>
            <a:spAutoFit/>
          </a:bodyPr>
          <a:lstStyle/>
          <a:p>
            <a:pPr algn="ctr">
              <a:lnSpc>
                <a:spcPct val="80000"/>
              </a:lnSpc>
              <a:spcBef>
                <a:spcPct val="50000"/>
              </a:spcBef>
            </a:pPr>
            <a:r>
              <a:rPr kumimoji="0" lang="en-US" sz="1600" b="0" dirty="0" smtClean="0">
                <a:latin typeface="Times New Roman" pitchFamily="18" charset="0"/>
                <a:cs typeface="Times New Roman" pitchFamily="18" charset="0"/>
              </a:rPr>
              <a:t>Quantity</a:t>
            </a:r>
            <a:br>
              <a:rPr kumimoji="0" lang="en-US" sz="1600" b="0" dirty="0" smtClean="0">
                <a:latin typeface="Times New Roman" pitchFamily="18" charset="0"/>
                <a:cs typeface="Times New Roman" pitchFamily="18" charset="0"/>
              </a:rPr>
            </a:br>
            <a:r>
              <a:rPr kumimoji="0" lang="en-US" sz="1600" b="0" dirty="0" smtClean="0">
                <a:latin typeface="Times New Roman" pitchFamily="18" charset="0"/>
                <a:cs typeface="Times New Roman" pitchFamily="18" charset="0"/>
              </a:rPr>
              <a:t>/</a:t>
            </a:r>
            <a:r>
              <a:rPr kumimoji="0" lang="en-US" sz="1600" b="0" dirty="0">
                <a:latin typeface="Times New Roman" pitchFamily="18" charset="0"/>
                <a:cs typeface="Times New Roman" pitchFamily="18" charset="0"/>
              </a:rPr>
              <a:t>time</a:t>
            </a:r>
          </a:p>
        </p:txBody>
      </p:sp>
      <p:sp>
        <p:nvSpPr>
          <p:cNvPr id="54" name="Text Box 20"/>
          <p:cNvSpPr txBox="1">
            <a:spLocks noChangeArrowheads="1"/>
          </p:cNvSpPr>
          <p:nvPr/>
        </p:nvSpPr>
        <p:spPr bwMode="auto">
          <a:xfrm>
            <a:off x="7583424" y="5110861"/>
            <a:ext cx="762000" cy="276999"/>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b="1" i="1">
                <a:solidFill>
                  <a:srgbClr val="D107AB"/>
                </a:solidFill>
                <a:latin typeface="Times New Roman" pitchFamily="18" charset="0"/>
                <a:cs typeface="Times New Roman" pitchFamily="18" charset="0"/>
              </a:rPr>
              <a:t>MR</a:t>
            </a:r>
          </a:p>
        </p:txBody>
      </p:sp>
      <p:sp>
        <p:nvSpPr>
          <p:cNvPr id="55" name="Text Box 21"/>
          <p:cNvSpPr txBox="1">
            <a:spLocks noChangeArrowheads="1"/>
          </p:cNvSpPr>
          <p:nvPr/>
        </p:nvSpPr>
        <p:spPr bwMode="auto">
          <a:xfrm>
            <a:off x="6667246" y="5471668"/>
            <a:ext cx="685800" cy="369332"/>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b="1" i="1" dirty="0">
                <a:latin typeface="Times New Roman" pitchFamily="18" charset="0"/>
                <a:cs typeface="Times New Roman" pitchFamily="18" charset="0"/>
              </a:rPr>
              <a:t>q</a:t>
            </a:r>
            <a:r>
              <a:rPr kumimoji="0" lang="en-US" b="1" baseline="-25000" dirty="0">
                <a:latin typeface="Times New Roman" pitchFamily="18" charset="0"/>
                <a:cs typeface="Times New Roman" pitchFamily="18" charset="0"/>
              </a:rPr>
              <a:t>1</a:t>
            </a:r>
            <a:endParaRPr kumimoji="0" lang="en-US" b="1" dirty="0">
              <a:latin typeface="Times New Roman" pitchFamily="18" charset="0"/>
              <a:cs typeface="Times New Roman" pitchFamily="18" charset="0"/>
            </a:endParaRPr>
          </a:p>
        </p:txBody>
      </p:sp>
      <p:sp>
        <p:nvSpPr>
          <p:cNvPr id="56" name="Line 23"/>
          <p:cNvSpPr>
            <a:spLocks noChangeShapeType="1"/>
          </p:cNvSpPr>
          <p:nvPr/>
        </p:nvSpPr>
        <p:spPr bwMode="auto">
          <a:xfrm flipH="1" flipV="1">
            <a:off x="5340096" y="1207268"/>
            <a:ext cx="3352800" cy="2727700"/>
          </a:xfrm>
          <a:prstGeom prst="line">
            <a:avLst/>
          </a:prstGeom>
          <a:noFill/>
          <a:ln w="57150">
            <a:solidFill>
              <a:srgbClr val="C80000"/>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7" name="Text Box 27"/>
          <p:cNvSpPr txBox="1">
            <a:spLocks noChangeArrowheads="1"/>
          </p:cNvSpPr>
          <p:nvPr/>
        </p:nvSpPr>
        <p:spPr bwMode="auto">
          <a:xfrm>
            <a:off x="7299071" y="5470081"/>
            <a:ext cx="685800" cy="369332"/>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b="1" i="1">
                <a:latin typeface="Times New Roman" pitchFamily="18" charset="0"/>
                <a:cs typeface="Times New Roman" pitchFamily="18" charset="0"/>
              </a:rPr>
              <a:t>q</a:t>
            </a:r>
            <a:r>
              <a:rPr kumimoji="0" lang="en-US" b="1" baseline="-25000">
                <a:latin typeface="Times New Roman" pitchFamily="18" charset="0"/>
                <a:cs typeface="Times New Roman" pitchFamily="18" charset="0"/>
              </a:rPr>
              <a:t>2</a:t>
            </a:r>
            <a:endParaRPr kumimoji="0" lang="en-US" b="1">
              <a:latin typeface="Times New Roman" pitchFamily="18" charset="0"/>
              <a:cs typeface="Times New Roman" pitchFamily="18" charset="0"/>
            </a:endParaRPr>
          </a:p>
        </p:txBody>
      </p:sp>
      <p:sp>
        <p:nvSpPr>
          <p:cNvPr id="58" name="Line 34"/>
          <p:cNvSpPr>
            <a:spLocks noChangeShapeType="1"/>
          </p:cNvSpPr>
          <p:nvPr/>
        </p:nvSpPr>
        <p:spPr bwMode="auto">
          <a:xfrm>
            <a:off x="4923028" y="2509393"/>
            <a:ext cx="0" cy="533400"/>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9" name="Line 35"/>
          <p:cNvSpPr>
            <a:spLocks noChangeShapeType="1"/>
          </p:cNvSpPr>
          <p:nvPr/>
        </p:nvSpPr>
        <p:spPr bwMode="auto">
          <a:xfrm>
            <a:off x="7147052" y="5813810"/>
            <a:ext cx="384556" cy="0"/>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endParaRPr lang="en-US" sz="1600">
              <a:latin typeface="Times New Roman" pitchFamily="18" charset="0"/>
              <a:cs typeface="Times New Roman" pitchFamily="18" charset="0"/>
            </a:endParaRPr>
          </a:p>
        </p:txBody>
      </p:sp>
      <p:grpSp>
        <p:nvGrpSpPr>
          <p:cNvPr id="60" name="Group 45"/>
          <p:cNvGrpSpPr>
            <a:grpSpLocks/>
          </p:cNvGrpSpPr>
          <p:nvPr/>
        </p:nvGrpSpPr>
        <p:grpSpPr bwMode="auto">
          <a:xfrm>
            <a:off x="7389563" y="2214690"/>
            <a:ext cx="1579563" cy="1384300"/>
            <a:chOff x="4320" y="1720"/>
            <a:chExt cx="995" cy="872"/>
          </a:xfrm>
        </p:grpSpPr>
        <p:sp>
          <p:nvSpPr>
            <p:cNvPr id="62" name="Line 33"/>
            <p:cNvSpPr>
              <a:spLocks noChangeShapeType="1"/>
            </p:cNvSpPr>
            <p:nvPr/>
          </p:nvSpPr>
          <p:spPr bwMode="auto">
            <a:xfrm flipH="1">
              <a:off x="4320" y="2020"/>
              <a:ext cx="556" cy="572"/>
            </a:xfrm>
            <a:prstGeom prst="line">
              <a:avLst/>
            </a:prstGeom>
            <a:noFill/>
            <a:ln w="31750">
              <a:solidFill>
                <a:schemeClr val="tx1"/>
              </a:solidFill>
              <a:round/>
              <a:headEnd/>
              <a:tailEnd type="none" w="lg" len="lg"/>
            </a:ln>
            <a:effectLst>
              <a:outerShdw blurRad="63500" dist="38099" dir="2700000" algn="ctr" rotWithShape="0">
                <a:srgbClr val="000000">
                  <a:alpha val="74998"/>
                </a:srgbClr>
              </a:outerShdw>
            </a:effectLst>
          </p:spPr>
          <p:txBody>
            <a:bodyPr wrap="none" anchor="ctr">
              <a:prstTxWarp prst="textNoShape">
                <a:avLst/>
              </a:prstTxWarp>
            </a:bodyPr>
            <a:lstStyle/>
            <a:p>
              <a:endParaRPr lang="en-US" sz="1600">
                <a:latin typeface="Times New Roman" pitchFamily="18" charset="0"/>
                <a:cs typeface="Times New Roman" pitchFamily="18" charset="0"/>
              </a:endParaRPr>
            </a:p>
          </p:txBody>
        </p:sp>
        <p:grpSp>
          <p:nvGrpSpPr>
            <p:cNvPr id="63" name="Group 44"/>
            <p:cNvGrpSpPr>
              <a:grpSpLocks/>
            </p:cNvGrpSpPr>
            <p:nvPr/>
          </p:nvGrpSpPr>
          <p:grpSpPr bwMode="auto">
            <a:xfrm>
              <a:off x="4430" y="1720"/>
              <a:ext cx="885" cy="336"/>
              <a:chOff x="4430" y="1696"/>
              <a:chExt cx="885" cy="336"/>
            </a:xfrm>
          </p:grpSpPr>
          <p:sp>
            <p:nvSpPr>
              <p:cNvPr id="64" name="Rectangle 43"/>
              <p:cNvSpPr>
                <a:spLocks noChangeArrowheads="1"/>
              </p:cNvSpPr>
              <p:nvPr/>
            </p:nvSpPr>
            <p:spPr bwMode="auto">
              <a:xfrm>
                <a:off x="4469" y="1697"/>
                <a:ext cx="815" cy="299"/>
              </a:xfrm>
              <a:prstGeom prst="rect">
                <a:avLst/>
              </a:prstGeom>
              <a:solidFill>
                <a:srgbClr val="FFFFC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5" name="Rectangle 32" descr="Parchment"/>
              <p:cNvSpPr>
                <a:spLocks noChangeArrowheads="1"/>
              </p:cNvSpPr>
              <p:nvPr/>
            </p:nvSpPr>
            <p:spPr bwMode="auto">
              <a:xfrm>
                <a:off x="4430" y="1696"/>
                <a:ext cx="885" cy="336"/>
              </a:xfrm>
              <a:prstGeom prst="rect">
                <a:avLst/>
              </a:prstGeom>
              <a:noFill/>
              <a:ln w="19050">
                <a:noFill/>
                <a:miter lim="800000"/>
                <a:headEnd/>
                <a:tailEnd type="none" w="lg" len="lg"/>
              </a:ln>
            </p:spPr>
            <p:txBody>
              <a:bodyPr wrap="none" anchor="ctr">
                <a:prstTxWarp prst="textNoShape">
                  <a:avLst/>
                </a:prstTxWarp>
              </a:bodyPr>
              <a:lstStyle/>
              <a:p>
                <a:pPr algn="ctr">
                  <a:lnSpc>
                    <a:spcPct val="80000"/>
                  </a:lnSpc>
                </a:pPr>
                <a:r>
                  <a:rPr kumimoji="0" lang="en-US" sz="1600" b="1" i="1" dirty="0">
                    <a:latin typeface="Times New Roman" pitchFamily="18" charset="0"/>
                    <a:cs typeface="Times New Roman" pitchFamily="18" charset="0"/>
                  </a:rPr>
                  <a:t>Increase in</a:t>
                </a:r>
                <a:br>
                  <a:rPr kumimoji="0" lang="en-US" sz="1600" b="1" i="1" dirty="0">
                    <a:latin typeface="Times New Roman" pitchFamily="18" charset="0"/>
                    <a:cs typeface="Times New Roman" pitchFamily="18" charset="0"/>
                  </a:rPr>
                </a:br>
                <a:r>
                  <a:rPr kumimoji="0" lang="en-US" sz="1600" b="1" i="1" dirty="0">
                    <a:latin typeface="Times New Roman" pitchFamily="18" charset="0"/>
                    <a:cs typeface="Times New Roman" pitchFamily="18" charset="0"/>
                  </a:rPr>
                  <a:t>Total Revenue</a:t>
                </a:r>
              </a:p>
            </p:txBody>
          </p:sp>
        </p:grpSp>
      </p:grpSp>
      <p:sp>
        <p:nvSpPr>
          <p:cNvPr id="66" name="Rectangle 4"/>
          <p:cNvSpPr>
            <a:spLocks noChangeArrowheads="1"/>
          </p:cNvSpPr>
          <p:nvPr/>
        </p:nvSpPr>
        <p:spPr bwMode="auto">
          <a:xfrm>
            <a:off x="5340096" y="3031181"/>
            <a:ext cx="1676400" cy="2503987"/>
          </a:xfrm>
          <a:prstGeom prst="rect">
            <a:avLst/>
          </a:prstGeom>
          <a:solidFill>
            <a:srgbClr val="779BE3">
              <a:alpha val="80000"/>
            </a:srgbClr>
          </a:solidFill>
          <a:ln w="19050" cap="rnd">
            <a:noFill/>
            <a:prstDash val="sysDot"/>
            <a:miter lim="800000"/>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7" name="Line 12"/>
          <p:cNvSpPr>
            <a:spLocks noChangeShapeType="1"/>
          </p:cNvSpPr>
          <p:nvPr/>
        </p:nvSpPr>
        <p:spPr bwMode="auto">
          <a:xfrm flipH="1">
            <a:off x="5362320" y="3023743"/>
            <a:ext cx="2178432" cy="0"/>
          </a:xfrm>
          <a:prstGeom prst="line">
            <a:avLst/>
          </a:prstGeom>
          <a:noFill/>
          <a:ln w="31750" cap="rnd">
            <a:solidFill>
              <a:schemeClr val="tx1"/>
            </a:solidFill>
            <a:prstDash val="sysDot"/>
            <a:round/>
            <a:headEnd type="stealth" w="lg" len="lg"/>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8" name="Line 13"/>
          <p:cNvSpPr>
            <a:spLocks noChangeShapeType="1"/>
          </p:cNvSpPr>
          <p:nvPr/>
        </p:nvSpPr>
        <p:spPr bwMode="auto">
          <a:xfrm>
            <a:off x="7626096" y="3063431"/>
            <a:ext cx="0" cy="2444305"/>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9" name="Line 18"/>
          <p:cNvSpPr>
            <a:spLocks noChangeShapeType="1"/>
          </p:cNvSpPr>
          <p:nvPr/>
        </p:nvSpPr>
        <p:spPr bwMode="auto">
          <a:xfrm flipH="1">
            <a:off x="5362320" y="2487168"/>
            <a:ext cx="1536320" cy="0"/>
          </a:xfrm>
          <a:prstGeom prst="line">
            <a:avLst/>
          </a:prstGeom>
          <a:noFill/>
          <a:ln w="31750" cap="rnd">
            <a:solidFill>
              <a:schemeClr val="tx1"/>
            </a:solidFill>
            <a:prstDash val="sysDot"/>
            <a:round/>
            <a:headEnd type="stealth" w="lg" len="lg"/>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0" name="Line 25"/>
          <p:cNvSpPr>
            <a:spLocks noChangeShapeType="1"/>
          </p:cNvSpPr>
          <p:nvPr/>
        </p:nvSpPr>
        <p:spPr bwMode="auto">
          <a:xfrm>
            <a:off x="7003796" y="2511744"/>
            <a:ext cx="0" cy="3005136"/>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1" name="Oval 24"/>
          <p:cNvSpPr>
            <a:spLocks noChangeAspect="1" noChangeArrowheads="1"/>
          </p:cNvSpPr>
          <p:nvPr/>
        </p:nvSpPr>
        <p:spPr bwMode="auto">
          <a:xfrm>
            <a:off x="7570534" y="2951272"/>
            <a:ext cx="119062" cy="112159"/>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2" name="Oval 26"/>
          <p:cNvSpPr>
            <a:spLocks noChangeAspect="1" noChangeArrowheads="1"/>
          </p:cNvSpPr>
          <p:nvPr/>
        </p:nvSpPr>
        <p:spPr bwMode="auto">
          <a:xfrm>
            <a:off x="6931152" y="2463592"/>
            <a:ext cx="119063" cy="112159"/>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grpSp>
        <p:nvGrpSpPr>
          <p:cNvPr id="73" name="Group 46"/>
          <p:cNvGrpSpPr>
            <a:grpSpLocks/>
          </p:cNvGrpSpPr>
          <p:nvPr/>
        </p:nvGrpSpPr>
        <p:grpSpPr bwMode="auto">
          <a:xfrm>
            <a:off x="5340096" y="1115568"/>
            <a:ext cx="2895600" cy="4413250"/>
            <a:chOff x="3024" y="822"/>
            <a:chExt cx="1824" cy="2966"/>
          </a:xfrm>
        </p:grpSpPr>
        <p:sp>
          <p:nvSpPr>
            <p:cNvPr id="74" name="Line 17"/>
            <p:cNvSpPr>
              <a:spLocks noChangeShapeType="1"/>
            </p:cNvSpPr>
            <p:nvPr/>
          </p:nvSpPr>
          <p:spPr bwMode="auto">
            <a:xfrm>
              <a:off x="3024" y="3788"/>
              <a:ext cx="1824" cy="0"/>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5" name="Line 38"/>
            <p:cNvSpPr>
              <a:spLocks noChangeShapeType="1"/>
            </p:cNvSpPr>
            <p:nvPr/>
          </p:nvSpPr>
          <p:spPr bwMode="auto">
            <a:xfrm>
              <a:off x="3031" y="822"/>
              <a:ext cx="0" cy="2963"/>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sp>
        <p:nvSpPr>
          <p:cNvPr id="76" name="Line 19"/>
          <p:cNvSpPr>
            <a:spLocks noChangeShapeType="1"/>
          </p:cNvSpPr>
          <p:nvPr/>
        </p:nvSpPr>
        <p:spPr bwMode="auto">
          <a:xfrm flipH="1" flipV="1">
            <a:off x="5371464" y="1249778"/>
            <a:ext cx="2397498" cy="4183802"/>
          </a:xfrm>
          <a:prstGeom prst="line">
            <a:avLst/>
          </a:prstGeom>
          <a:noFill/>
          <a:ln w="57150">
            <a:solidFill>
              <a:srgbClr val="D107AB"/>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nvGrpSpPr>
          <p:cNvPr id="77" name="Group 42"/>
          <p:cNvGrpSpPr>
            <a:grpSpLocks/>
          </p:cNvGrpSpPr>
          <p:nvPr/>
        </p:nvGrpSpPr>
        <p:grpSpPr bwMode="auto">
          <a:xfrm>
            <a:off x="6025898" y="1067943"/>
            <a:ext cx="1363663" cy="1647825"/>
            <a:chOff x="3456" y="978"/>
            <a:chExt cx="859" cy="1038"/>
          </a:xfrm>
        </p:grpSpPr>
        <p:sp>
          <p:nvSpPr>
            <p:cNvPr id="78" name="Line 30"/>
            <p:cNvSpPr>
              <a:spLocks noChangeShapeType="1"/>
            </p:cNvSpPr>
            <p:nvPr/>
          </p:nvSpPr>
          <p:spPr bwMode="auto">
            <a:xfrm flipH="1">
              <a:off x="3456" y="1273"/>
              <a:ext cx="343" cy="743"/>
            </a:xfrm>
            <a:prstGeom prst="line">
              <a:avLst/>
            </a:prstGeom>
            <a:noFill/>
            <a:ln w="31750">
              <a:solidFill>
                <a:schemeClr val="tx1"/>
              </a:solidFill>
              <a:round/>
              <a:headEnd/>
              <a:tailEnd type="none" w="lg" len="lg"/>
            </a:ln>
            <a:effectLst>
              <a:outerShdw blurRad="63500" dist="38099" dir="2700000" algn="ctr" rotWithShape="0">
                <a:srgbClr val="000000">
                  <a:alpha val="74998"/>
                </a:srgbClr>
              </a:outerShdw>
            </a:effectLst>
          </p:spPr>
          <p:txBody>
            <a:bodyPr wrap="none" anchor="ctr">
              <a:prstTxWarp prst="textNoShape">
                <a:avLst/>
              </a:prstTxWarp>
            </a:bodyPr>
            <a:lstStyle/>
            <a:p>
              <a:endParaRPr lang="en-US" sz="1600">
                <a:latin typeface="Times New Roman" pitchFamily="18" charset="0"/>
                <a:cs typeface="Times New Roman" pitchFamily="18" charset="0"/>
              </a:endParaRPr>
            </a:p>
          </p:txBody>
        </p:sp>
        <p:grpSp>
          <p:nvGrpSpPr>
            <p:cNvPr id="79" name="Group 41"/>
            <p:cNvGrpSpPr>
              <a:grpSpLocks/>
            </p:cNvGrpSpPr>
            <p:nvPr/>
          </p:nvGrpSpPr>
          <p:grpSpPr bwMode="auto">
            <a:xfrm>
              <a:off x="3458" y="978"/>
              <a:ext cx="857" cy="336"/>
              <a:chOff x="3458" y="960"/>
              <a:chExt cx="857" cy="336"/>
            </a:xfrm>
          </p:grpSpPr>
          <p:sp>
            <p:nvSpPr>
              <p:cNvPr id="80" name="Rectangle 39"/>
              <p:cNvSpPr>
                <a:spLocks noChangeArrowheads="1"/>
              </p:cNvSpPr>
              <p:nvPr/>
            </p:nvSpPr>
            <p:spPr bwMode="auto">
              <a:xfrm>
                <a:off x="3476" y="966"/>
                <a:ext cx="839" cy="294"/>
              </a:xfrm>
              <a:prstGeom prst="rect">
                <a:avLst/>
              </a:prstGeom>
              <a:solidFill>
                <a:srgbClr val="FFFFC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1" name="Rectangle 29" descr="Parchment"/>
              <p:cNvSpPr>
                <a:spLocks noChangeArrowheads="1"/>
              </p:cNvSpPr>
              <p:nvPr/>
            </p:nvSpPr>
            <p:spPr bwMode="auto">
              <a:xfrm>
                <a:off x="3458" y="960"/>
                <a:ext cx="857" cy="336"/>
              </a:xfrm>
              <a:prstGeom prst="rect">
                <a:avLst/>
              </a:prstGeom>
              <a:noFill/>
              <a:ln w="19050">
                <a:noFill/>
                <a:miter lim="800000"/>
                <a:headEnd/>
                <a:tailEnd type="none" w="lg" len="lg"/>
              </a:ln>
            </p:spPr>
            <p:txBody>
              <a:bodyPr wrap="none" anchor="ctr">
                <a:prstTxWarp prst="textNoShape">
                  <a:avLst/>
                </a:prstTxWarp>
              </a:bodyPr>
              <a:lstStyle/>
              <a:p>
                <a:pPr algn="ctr">
                  <a:lnSpc>
                    <a:spcPct val="80000"/>
                  </a:lnSpc>
                </a:pPr>
                <a:r>
                  <a:rPr kumimoji="0" lang="en-US" sz="1600" b="1" i="1" dirty="0">
                    <a:latin typeface="Times New Roman" pitchFamily="18" charset="0"/>
                    <a:cs typeface="Times New Roman" pitchFamily="18" charset="0"/>
                  </a:rPr>
                  <a:t>Reduction in</a:t>
                </a:r>
                <a:r>
                  <a:rPr kumimoji="0" lang="en-US" sz="1600" b="1" dirty="0">
                    <a:latin typeface="Times New Roman" pitchFamily="18" charset="0"/>
                    <a:cs typeface="Times New Roman" pitchFamily="18" charset="0"/>
                  </a:rPr>
                  <a:t/>
                </a:r>
                <a:br>
                  <a:rPr kumimoji="0" lang="en-US" sz="1600" b="1" dirty="0">
                    <a:latin typeface="Times New Roman" pitchFamily="18" charset="0"/>
                    <a:cs typeface="Times New Roman" pitchFamily="18" charset="0"/>
                  </a:rPr>
                </a:br>
                <a:r>
                  <a:rPr kumimoji="0" lang="en-US" sz="1600" b="1" i="1" dirty="0">
                    <a:latin typeface="Times New Roman" pitchFamily="18" charset="0"/>
                    <a:cs typeface="Times New Roman" pitchFamily="18" charset="0"/>
                  </a:rPr>
                  <a:t>Total Revenue</a:t>
                </a:r>
              </a:p>
            </p:txBody>
          </p:sp>
        </p:grpSp>
      </p:grpSp>
      <p:sp>
        <p:nvSpPr>
          <p:cNvPr id="82" name="Text Box 14"/>
          <p:cNvSpPr txBox="1">
            <a:spLocks noChangeArrowheads="1"/>
          </p:cNvSpPr>
          <p:nvPr/>
        </p:nvSpPr>
        <p:spPr bwMode="auto">
          <a:xfrm>
            <a:off x="4910804" y="2846515"/>
            <a:ext cx="451644" cy="369332"/>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b="1" i="1" dirty="0">
                <a:latin typeface="Times New Roman" pitchFamily="18" charset="0"/>
                <a:cs typeface="Times New Roman" pitchFamily="18" charset="0"/>
              </a:rPr>
              <a:t>P</a:t>
            </a:r>
            <a:r>
              <a:rPr kumimoji="0" lang="en-US" b="1" baseline="-25000" dirty="0">
                <a:latin typeface="Times New Roman" pitchFamily="18" charset="0"/>
                <a:cs typeface="Times New Roman" pitchFamily="18" charset="0"/>
              </a:rPr>
              <a:t>2</a:t>
            </a:r>
          </a:p>
        </p:txBody>
      </p:sp>
      <p:sp>
        <p:nvSpPr>
          <p:cNvPr id="83" name="Text Box 15"/>
          <p:cNvSpPr txBox="1">
            <a:spLocks noChangeArrowheads="1"/>
          </p:cNvSpPr>
          <p:nvPr/>
        </p:nvSpPr>
        <p:spPr bwMode="auto">
          <a:xfrm>
            <a:off x="4895596" y="2321052"/>
            <a:ext cx="477965" cy="369332"/>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b="1" i="1" dirty="0">
                <a:latin typeface="Times New Roman" pitchFamily="18" charset="0"/>
                <a:cs typeface="Times New Roman" pitchFamily="18" charset="0"/>
              </a:rPr>
              <a:t>P</a:t>
            </a:r>
            <a:r>
              <a:rPr kumimoji="0" lang="en-US" b="1" baseline="-25000" dirty="0">
                <a:latin typeface="Times New Roman" pitchFamily="18" charset="0"/>
                <a:cs typeface="Times New Roman" pitchFamily="18" charset="0"/>
              </a:rPr>
              <a:t>1</a:t>
            </a:r>
            <a:endParaRPr kumimoji="0"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237736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3" presetClass="entr" presetSubtype="32" fill="hold" grpId="0" nodeType="afterEffect">
                                  <p:stCondLst>
                                    <p:cond delay="0"/>
                                  </p:stCondLst>
                                  <p:childTnLst>
                                    <p:set>
                                      <p:cBhvr>
                                        <p:cTn id="12" dur="1" fill="hold">
                                          <p:stCondLst>
                                            <p:cond delay="0"/>
                                          </p:stCondLst>
                                        </p:cTn>
                                        <p:tgtEl>
                                          <p:spTgt spid="83"/>
                                        </p:tgtEl>
                                        <p:attrNameLst>
                                          <p:attrName>style.visibility</p:attrName>
                                        </p:attrNameLst>
                                      </p:cBhvr>
                                      <p:to>
                                        <p:strVal val="visible"/>
                                      </p:to>
                                    </p:set>
                                    <p:anim calcmode="lin" valueType="num">
                                      <p:cBhvr>
                                        <p:cTn id="13" dur="500" fill="hold"/>
                                        <p:tgtEl>
                                          <p:spTgt spid="83"/>
                                        </p:tgtEl>
                                        <p:attrNameLst>
                                          <p:attrName>ppt_w</p:attrName>
                                        </p:attrNameLst>
                                      </p:cBhvr>
                                      <p:tavLst>
                                        <p:tav tm="0">
                                          <p:val>
                                            <p:strVal val="4*#ppt_w"/>
                                          </p:val>
                                        </p:tav>
                                        <p:tav tm="100000">
                                          <p:val>
                                            <p:strVal val="#ppt_w"/>
                                          </p:val>
                                        </p:tav>
                                      </p:tavLst>
                                    </p:anim>
                                    <p:anim calcmode="lin" valueType="num">
                                      <p:cBhvr>
                                        <p:cTn id="14" dur="500" fill="hold"/>
                                        <p:tgtEl>
                                          <p:spTgt spid="83"/>
                                        </p:tgtEl>
                                        <p:attrNameLst>
                                          <p:attrName>ppt_h</p:attrName>
                                        </p:attrNameLst>
                                      </p:cBhvr>
                                      <p:tavLst>
                                        <p:tav tm="0">
                                          <p:val>
                                            <p:strVal val="4*#ppt_h"/>
                                          </p:val>
                                        </p:tav>
                                        <p:tav tm="100000">
                                          <p:val>
                                            <p:strVal val="#ppt_h"/>
                                          </p:val>
                                        </p:tav>
                                      </p:tavLst>
                                    </p:anim>
                                  </p:childTnLst>
                                </p:cTn>
                              </p:par>
                            </p:childTnLst>
                          </p:cTn>
                        </p:par>
                        <p:par>
                          <p:cTn id="15" fill="hold">
                            <p:stCondLst>
                              <p:cond delay="1000"/>
                            </p:stCondLst>
                            <p:childTnLst>
                              <p:par>
                                <p:cTn id="16" presetID="17" presetClass="entr" presetSubtype="8" fill="hold" grpId="0" nodeType="afterEffect">
                                  <p:stCondLst>
                                    <p:cond delay="0"/>
                                  </p:stCondLst>
                                  <p:childTnLst>
                                    <p:set>
                                      <p:cBhvr>
                                        <p:cTn id="17" dur="1" fill="hold">
                                          <p:stCondLst>
                                            <p:cond delay="0"/>
                                          </p:stCondLst>
                                        </p:cTn>
                                        <p:tgtEl>
                                          <p:spTgt spid="69"/>
                                        </p:tgtEl>
                                        <p:attrNameLst>
                                          <p:attrName>style.visibility</p:attrName>
                                        </p:attrNameLst>
                                      </p:cBhvr>
                                      <p:to>
                                        <p:strVal val="visible"/>
                                      </p:to>
                                    </p:set>
                                    <p:anim calcmode="lin" valueType="num">
                                      <p:cBhvr>
                                        <p:cTn id="18" dur="500" fill="hold"/>
                                        <p:tgtEl>
                                          <p:spTgt spid="69"/>
                                        </p:tgtEl>
                                        <p:attrNameLst>
                                          <p:attrName>ppt_x</p:attrName>
                                        </p:attrNameLst>
                                      </p:cBhvr>
                                      <p:tavLst>
                                        <p:tav tm="0">
                                          <p:val>
                                            <p:strVal val="#ppt_x-#ppt_w/2"/>
                                          </p:val>
                                        </p:tav>
                                        <p:tav tm="100000">
                                          <p:val>
                                            <p:strVal val="#ppt_x"/>
                                          </p:val>
                                        </p:tav>
                                      </p:tavLst>
                                    </p:anim>
                                    <p:anim calcmode="lin" valueType="num">
                                      <p:cBhvr>
                                        <p:cTn id="19" dur="500" fill="hold"/>
                                        <p:tgtEl>
                                          <p:spTgt spid="69"/>
                                        </p:tgtEl>
                                        <p:attrNameLst>
                                          <p:attrName>ppt_y</p:attrName>
                                        </p:attrNameLst>
                                      </p:cBhvr>
                                      <p:tavLst>
                                        <p:tav tm="0">
                                          <p:val>
                                            <p:strVal val="#ppt_y"/>
                                          </p:val>
                                        </p:tav>
                                        <p:tav tm="100000">
                                          <p:val>
                                            <p:strVal val="#ppt_y"/>
                                          </p:val>
                                        </p:tav>
                                      </p:tavLst>
                                    </p:anim>
                                    <p:anim calcmode="lin" valueType="num">
                                      <p:cBhvr>
                                        <p:cTn id="20" dur="500" fill="hold"/>
                                        <p:tgtEl>
                                          <p:spTgt spid="69"/>
                                        </p:tgtEl>
                                        <p:attrNameLst>
                                          <p:attrName>ppt_w</p:attrName>
                                        </p:attrNameLst>
                                      </p:cBhvr>
                                      <p:tavLst>
                                        <p:tav tm="0">
                                          <p:val>
                                            <p:fltVal val="0"/>
                                          </p:val>
                                        </p:tav>
                                        <p:tav tm="100000">
                                          <p:val>
                                            <p:strVal val="#ppt_w"/>
                                          </p:val>
                                        </p:tav>
                                      </p:tavLst>
                                    </p:anim>
                                    <p:anim calcmode="lin" valueType="num">
                                      <p:cBhvr>
                                        <p:cTn id="21" dur="500" fill="hold"/>
                                        <p:tgtEl>
                                          <p:spTgt spid="69"/>
                                        </p:tgtEl>
                                        <p:attrNameLst>
                                          <p:attrName>ppt_h</p:attrName>
                                        </p:attrNameLst>
                                      </p:cBhvr>
                                      <p:tavLst>
                                        <p:tav tm="0">
                                          <p:val>
                                            <p:strVal val="#ppt_h"/>
                                          </p:val>
                                        </p:tav>
                                        <p:tav tm="100000">
                                          <p:val>
                                            <p:strVal val="#ppt_h"/>
                                          </p:val>
                                        </p:tav>
                                      </p:tavLst>
                                    </p:anim>
                                  </p:childTnLst>
                                </p:cTn>
                              </p:par>
                            </p:childTnLst>
                          </p:cTn>
                        </p:par>
                        <p:par>
                          <p:cTn id="22" fill="hold">
                            <p:stCondLst>
                              <p:cond delay="1500"/>
                            </p:stCondLst>
                            <p:childTnLst>
                              <p:par>
                                <p:cTn id="23" presetID="23" presetClass="entr" presetSubtype="32" fill="hold" grpId="0" nodeType="afterEffect">
                                  <p:stCondLst>
                                    <p:cond delay="0"/>
                                  </p:stCondLst>
                                  <p:childTnLst>
                                    <p:set>
                                      <p:cBhvr>
                                        <p:cTn id="24" dur="1" fill="hold">
                                          <p:stCondLst>
                                            <p:cond delay="0"/>
                                          </p:stCondLst>
                                        </p:cTn>
                                        <p:tgtEl>
                                          <p:spTgt spid="72"/>
                                        </p:tgtEl>
                                        <p:attrNameLst>
                                          <p:attrName>style.visibility</p:attrName>
                                        </p:attrNameLst>
                                      </p:cBhvr>
                                      <p:to>
                                        <p:strVal val="visible"/>
                                      </p:to>
                                    </p:set>
                                    <p:anim calcmode="lin" valueType="num">
                                      <p:cBhvr>
                                        <p:cTn id="25" dur="500" fill="hold"/>
                                        <p:tgtEl>
                                          <p:spTgt spid="72"/>
                                        </p:tgtEl>
                                        <p:attrNameLst>
                                          <p:attrName>ppt_w</p:attrName>
                                        </p:attrNameLst>
                                      </p:cBhvr>
                                      <p:tavLst>
                                        <p:tav tm="0">
                                          <p:val>
                                            <p:strVal val="4*#ppt_w"/>
                                          </p:val>
                                        </p:tav>
                                        <p:tav tm="100000">
                                          <p:val>
                                            <p:strVal val="#ppt_w"/>
                                          </p:val>
                                        </p:tav>
                                      </p:tavLst>
                                    </p:anim>
                                    <p:anim calcmode="lin" valueType="num">
                                      <p:cBhvr>
                                        <p:cTn id="26" dur="500" fill="hold"/>
                                        <p:tgtEl>
                                          <p:spTgt spid="72"/>
                                        </p:tgtEl>
                                        <p:attrNameLst>
                                          <p:attrName>ppt_h</p:attrName>
                                        </p:attrNameLst>
                                      </p:cBhvr>
                                      <p:tavLst>
                                        <p:tav tm="0">
                                          <p:val>
                                            <p:strVal val="4*#ppt_h"/>
                                          </p:val>
                                        </p:tav>
                                        <p:tav tm="100000">
                                          <p:val>
                                            <p:strVal val="#ppt_h"/>
                                          </p:val>
                                        </p:tav>
                                      </p:tavLst>
                                    </p:anim>
                                  </p:childTnLst>
                                </p:cTn>
                              </p:par>
                            </p:childTnLst>
                          </p:cTn>
                        </p:par>
                        <p:par>
                          <p:cTn id="27" fill="hold">
                            <p:stCondLst>
                              <p:cond delay="2000"/>
                            </p:stCondLst>
                            <p:childTnLst>
                              <p:par>
                                <p:cTn id="28" presetID="17" presetClass="entr" presetSubtype="1" fill="hold" grpId="0" nodeType="afterEffect">
                                  <p:stCondLst>
                                    <p:cond delay="0"/>
                                  </p:stCondLst>
                                  <p:childTnLst>
                                    <p:set>
                                      <p:cBhvr>
                                        <p:cTn id="29" dur="1" fill="hold">
                                          <p:stCondLst>
                                            <p:cond delay="0"/>
                                          </p:stCondLst>
                                        </p:cTn>
                                        <p:tgtEl>
                                          <p:spTgt spid="70"/>
                                        </p:tgtEl>
                                        <p:attrNameLst>
                                          <p:attrName>style.visibility</p:attrName>
                                        </p:attrNameLst>
                                      </p:cBhvr>
                                      <p:to>
                                        <p:strVal val="visible"/>
                                      </p:to>
                                    </p:set>
                                    <p:anim calcmode="lin" valueType="num">
                                      <p:cBhvr>
                                        <p:cTn id="30" dur="500" fill="hold"/>
                                        <p:tgtEl>
                                          <p:spTgt spid="70"/>
                                        </p:tgtEl>
                                        <p:attrNameLst>
                                          <p:attrName>ppt_x</p:attrName>
                                        </p:attrNameLst>
                                      </p:cBhvr>
                                      <p:tavLst>
                                        <p:tav tm="0">
                                          <p:val>
                                            <p:strVal val="#ppt_x"/>
                                          </p:val>
                                        </p:tav>
                                        <p:tav tm="100000">
                                          <p:val>
                                            <p:strVal val="#ppt_x"/>
                                          </p:val>
                                        </p:tav>
                                      </p:tavLst>
                                    </p:anim>
                                    <p:anim calcmode="lin" valueType="num">
                                      <p:cBhvr>
                                        <p:cTn id="31" dur="500" fill="hold"/>
                                        <p:tgtEl>
                                          <p:spTgt spid="70"/>
                                        </p:tgtEl>
                                        <p:attrNameLst>
                                          <p:attrName>ppt_y</p:attrName>
                                        </p:attrNameLst>
                                      </p:cBhvr>
                                      <p:tavLst>
                                        <p:tav tm="0">
                                          <p:val>
                                            <p:strVal val="#ppt_y-#ppt_h/2"/>
                                          </p:val>
                                        </p:tav>
                                        <p:tav tm="100000">
                                          <p:val>
                                            <p:strVal val="#ppt_y"/>
                                          </p:val>
                                        </p:tav>
                                      </p:tavLst>
                                    </p:anim>
                                    <p:anim calcmode="lin" valueType="num">
                                      <p:cBhvr>
                                        <p:cTn id="32" dur="500" fill="hold"/>
                                        <p:tgtEl>
                                          <p:spTgt spid="70"/>
                                        </p:tgtEl>
                                        <p:attrNameLst>
                                          <p:attrName>ppt_w</p:attrName>
                                        </p:attrNameLst>
                                      </p:cBhvr>
                                      <p:tavLst>
                                        <p:tav tm="0">
                                          <p:val>
                                            <p:strVal val="#ppt_w"/>
                                          </p:val>
                                        </p:tav>
                                        <p:tav tm="100000">
                                          <p:val>
                                            <p:strVal val="#ppt_w"/>
                                          </p:val>
                                        </p:tav>
                                      </p:tavLst>
                                    </p:anim>
                                    <p:anim calcmode="lin" valueType="num">
                                      <p:cBhvr>
                                        <p:cTn id="33" dur="500" fill="hold"/>
                                        <p:tgtEl>
                                          <p:spTgt spid="70"/>
                                        </p:tgtEl>
                                        <p:attrNameLst>
                                          <p:attrName>ppt_h</p:attrName>
                                        </p:attrNameLst>
                                      </p:cBhvr>
                                      <p:tavLst>
                                        <p:tav tm="0">
                                          <p:val>
                                            <p:fltVal val="0"/>
                                          </p:val>
                                        </p:tav>
                                        <p:tav tm="100000">
                                          <p:val>
                                            <p:strVal val="#ppt_h"/>
                                          </p:val>
                                        </p:tav>
                                      </p:tavLst>
                                    </p:anim>
                                  </p:childTnLst>
                                </p:cTn>
                              </p:par>
                            </p:childTnLst>
                          </p:cTn>
                        </p:par>
                        <p:par>
                          <p:cTn id="34" fill="hold">
                            <p:stCondLst>
                              <p:cond delay="2500"/>
                            </p:stCondLst>
                            <p:childTnLst>
                              <p:par>
                                <p:cTn id="35" presetID="23" presetClass="entr" presetSubtype="32" fill="hold" grpId="0" nodeType="afterEffect">
                                  <p:stCondLst>
                                    <p:cond delay="0"/>
                                  </p:stCondLst>
                                  <p:childTnLst>
                                    <p:set>
                                      <p:cBhvr>
                                        <p:cTn id="36" dur="1" fill="hold">
                                          <p:stCondLst>
                                            <p:cond delay="0"/>
                                          </p:stCondLst>
                                        </p:cTn>
                                        <p:tgtEl>
                                          <p:spTgt spid="55"/>
                                        </p:tgtEl>
                                        <p:attrNameLst>
                                          <p:attrName>style.visibility</p:attrName>
                                        </p:attrNameLst>
                                      </p:cBhvr>
                                      <p:to>
                                        <p:strVal val="visible"/>
                                      </p:to>
                                    </p:set>
                                    <p:anim calcmode="lin" valueType="num">
                                      <p:cBhvr>
                                        <p:cTn id="37" dur="500" fill="hold"/>
                                        <p:tgtEl>
                                          <p:spTgt spid="55"/>
                                        </p:tgtEl>
                                        <p:attrNameLst>
                                          <p:attrName>ppt_w</p:attrName>
                                        </p:attrNameLst>
                                      </p:cBhvr>
                                      <p:tavLst>
                                        <p:tav tm="0">
                                          <p:val>
                                            <p:strVal val="4*#ppt_w"/>
                                          </p:val>
                                        </p:tav>
                                        <p:tav tm="100000">
                                          <p:val>
                                            <p:strVal val="#ppt_w"/>
                                          </p:val>
                                        </p:tav>
                                      </p:tavLst>
                                    </p:anim>
                                    <p:anim calcmode="lin" valueType="num">
                                      <p:cBhvr>
                                        <p:cTn id="38" dur="500" fill="hold"/>
                                        <p:tgtEl>
                                          <p:spTgt spid="55"/>
                                        </p:tgtEl>
                                        <p:attrNameLst>
                                          <p:attrName>ppt_h</p:attrName>
                                        </p:attrNameLst>
                                      </p:cBhvr>
                                      <p:tavLst>
                                        <p:tav tm="0">
                                          <p:val>
                                            <p:strVal val="4*#ppt_h"/>
                                          </p:val>
                                        </p:tav>
                                        <p:tav tm="100000">
                                          <p:val>
                                            <p:strVal val="#ppt_h"/>
                                          </p:val>
                                        </p:tav>
                                      </p:tavLst>
                                    </p:anim>
                                  </p:childTnLst>
                                </p:cTn>
                              </p:par>
                            </p:childTnLst>
                          </p:cTn>
                        </p:par>
                        <p:par>
                          <p:cTn id="39" fill="hold">
                            <p:stCondLst>
                              <p:cond delay="3000"/>
                            </p:stCondLst>
                            <p:childTnLst>
                              <p:par>
                                <p:cTn id="40" presetID="9" presetClass="entr" presetSubtype="0" fill="hold" grpId="0" nodeType="afterEffect">
                                  <p:stCondLst>
                                    <p:cond delay="0"/>
                                  </p:stCondLst>
                                  <p:childTnLst>
                                    <p:set>
                                      <p:cBhvr>
                                        <p:cTn id="41" dur="1" fill="hold">
                                          <p:stCondLst>
                                            <p:cond delay="0"/>
                                          </p:stCondLst>
                                        </p:cTn>
                                        <p:tgtEl>
                                          <p:spTgt spid="50"/>
                                        </p:tgtEl>
                                        <p:attrNameLst>
                                          <p:attrName>style.visibility</p:attrName>
                                        </p:attrNameLst>
                                      </p:cBhvr>
                                      <p:to>
                                        <p:strVal val="visible"/>
                                      </p:to>
                                    </p:set>
                                    <p:animEffect transition="in" filter="dissolve">
                                      <p:cBhvr>
                                        <p:cTn id="42" dur="500"/>
                                        <p:tgtEl>
                                          <p:spTgt spid="50"/>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61">
                                            <p:txEl>
                                              <p:pRg st="1" end="1"/>
                                            </p:txEl>
                                          </p:spTgt>
                                        </p:tgtEl>
                                        <p:attrNameLst>
                                          <p:attrName>style.visibility</p:attrName>
                                        </p:attrNameLst>
                                      </p:cBhvr>
                                      <p:to>
                                        <p:strVal val="visible"/>
                                      </p:to>
                                    </p:set>
                                    <p:animEffect transition="in" filter="fade">
                                      <p:cBhvr>
                                        <p:cTn id="47" dur="500"/>
                                        <p:tgtEl>
                                          <p:spTgt spid="61">
                                            <p:txEl>
                                              <p:pRg st="1" end="1"/>
                                            </p:txEl>
                                          </p:spTgt>
                                        </p:tgtEl>
                                      </p:cBhvr>
                                    </p:animEffect>
                                    <p:anim calcmode="lin" valueType="num">
                                      <p:cBhvr>
                                        <p:cTn id="48"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49"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61">
                                            <p:txEl>
                                              <p:pRg st="2" end="2"/>
                                            </p:txEl>
                                          </p:spTgt>
                                        </p:tgtEl>
                                        <p:attrNameLst>
                                          <p:attrName>style.visibility</p:attrName>
                                        </p:attrNameLst>
                                      </p:cBhvr>
                                      <p:to>
                                        <p:strVal val="visible"/>
                                      </p:to>
                                    </p:set>
                                    <p:animEffect transition="in" filter="fade">
                                      <p:cBhvr>
                                        <p:cTn id="54" dur="500"/>
                                        <p:tgtEl>
                                          <p:spTgt spid="61">
                                            <p:txEl>
                                              <p:pRg st="2" end="2"/>
                                            </p:txEl>
                                          </p:spTgt>
                                        </p:tgtEl>
                                      </p:cBhvr>
                                    </p:animEffect>
                                    <p:anim calcmode="lin" valueType="num">
                                      <p:cBhvr>
                                        <p:cTn id="55"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56"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par>
                          <p:cTn id="57" fill="hold">
                            <p:stCondLst>
                              <p:cond delay="500"/>
                            </p:stCondLst>
                            <p:childTnLst>
                              <p:par>
                                <p:cTn id="58" presetID="17" presetClass="entr" presetSubtype="1" fill="hold" grpId="0" nodeType="afterEffect">
                                  <p:stCondLst>
                                    <p:cond delay="0"/>
                                  </p:stCondLst>
                                  <p:childTnLst>
                                    <p:set>
                                      <p:cBhvr>
                                        <p:cTn id="59" dur="1" fill="hold">
                                          <p:stCondLst>
                                            <p:cond delay="0"/>
                                          </p:stCondLst>
                                        </p:cTn>
                                        <p:tgtEl>
                                          <p:spTgt spid="58"/>
                                        </p:tgtEl>
                                        <p:attrNameLst>
                                          <p:attrName>style.visibility</p:attrName>
                                        </p:attrNameLst>
                                      </p:cBhvr>
                                      <p:to>
                                        <p:strVal val="visible"/>
                                      </p:to>
                                    </p:set>
                                    <p:anim calcmode="lin" valueType="num">
                                      <p:cBhvr>
                                        <p:cTn id="60" dur="500" fill="hold"/>
                                        <p:tgtEl>
                                          <p:spTgt spid="58"/>
                                        </p:tgtEl>
                                        <p:attrNameLst>
                                          <p:attrName>ppt_x</p:attrName>
                                        </p:attrNameLst>
                                      </p:cBhvr>
                                      <p:tavLst>
                                        <p:tav tm="0">
                                          <p:val>
                                            <p:strVal val="#ppt_x"/>
                                          </p:val>
                                        </p:tav>
                                        <p:tav tm="100000">
                                          <p:val>
                                            <p:strVal val="#ppt_x"/>
                                          </p:val>
                                        </p:tav>
                                      </p:tavLst>
                                    </p:anim>
                                    <p:anim calcmode="lin" valueType="num">
                                      <p:cBhvr>
                                        <p:cTn id="61" dur="500" fill="hold"/>
                                        <p:tgtEl>
                                          <p:spTgt spid="58"/>
                                        </p:tgtEl>
                                        <p:attrNameLst>
                                          <p:attrName>ppt_y</p:attrName>
                                        </p:attrNameLst>
                                      </p:cBhvr>
                                      <p:tavLst>
                                        <p:tav tm="0">
                                          <p:val>
                                            <p:strVal val="#ppt_y-#ppt_h/2"/>
                                          </p:val>
                                        </p:tav>
                                        <p:tav tm="100000">
                                          <p:val>
                                            <p:strVal val="#ppt_y"/>
                                          </p:val>
                                        </p:tav>
                                      </p:tavLst>
                                    </p:anim>
                                    <p:anim calcmode="lin" valueType="num">
                                      <p:cBhvr>
                                        <p:cTn id="62" dur="500" fill="hold"/>
                                        <p:tgtEl>
                                          <p:spTgt spid="58"/>
                                        </p:tgtEl>
                                        <p:attrNameLst>
                                          <p:attrName>ppt_w</p:attrName>
                                        </p:attrNameLst>
                                      </p:cBhvr>
                                      <p:tavLst>
                                        <p:tav tm="0">
                                          <p:val>
                                            <p:strVal val="#ppt_w"/>
                                          </p:val>
                                        </p:tav>
                                        <p:tav tm="100000">
                                          <p:val>
                                            <p:strVal val="#ppt_w"/>
                                          </p:val>
                                        </p:tav>
                                      </p:tavLst>
                                    </p:anim>
                                    <p:anim calcmode="lin" valueType="num">
                                      <p:cBhvr>
                                        <p:cTn id="63" dur="500" fill="hold"/>
                                        <p:tgtEl>
                                          <p:spTgt spid="58"/>
                                        </p:tgtEl>
                                        <p:attrNameLst>
                                          <p:attrName>ppt_h</p:attrName>
                                        </p:attrNameLst>
                                      </p:cBhvr>
                                      <p:tavLst>
                                        <p:tav tm="0">
                                          <p:val>
                                            <p:fltVal val="0"/>
                                          </p:val>
                                        </p:tav>
                                        <p:tav tm="100000">
                                          <p:val>
                                            <p:strVal val="#ppt_h"/>
                                          </p:val>
                                        </p:tav>
                                      </p:tavLst>
                                    </p:anim>
                                  </p:childTnLst>
                                </p:cTn>
                              </p:par>
                            </p:childTnLst>
                          </p:cTn>
                        </p:par>
                        <p:par>
                          <p:cTn id="64" fill="hold">
                            <p:stCondLst>
                              <p:cond delay="1000"/>
                            </p:stCondLst>
                            <p:childTnLst>
                              <p:par>
                                <p:cTn id="65" presetID="23" presetClass="entr" presetSubtype="32" fill="hold" grpId="0" nodeType="afterEffect">
                                  <p:stCondLst>
                                    <p:cond delay="0"/>
                                  </p:stCondLst>
                                  <p:childTnLst>
                                    <p:set>
                                      <p:cBhvr>
                                        <p:cTn id="66" dur="1" fill="hold">
                                          <p:stCondLst>
                                            <p:cond delay="0"/>
                                          </p:stCondLst>
                                        </p:cTn>
                                        <p:tgtEl>
                                          <p:spTgt spid="82"/>
                                        </p:tgtEl>
                                        <p:attrNameLst>
                                          <p:attrName>style.visibility</p:attrName>
                                        </p:attrNameLst>
                                      </p:cBhvr>
                                      <p:to>
                                        <p:strVal val="visible"/>
                                      </p:to>
                                    </p:set>
                                    <p:anim calcmode="lin" valueType="num">
                                      <p:cBhvr>
                                        <p:cTn id="67" dur="500" fill="hold"/>
                                        <p:tgtEl>
                                          <p:spTgt spid="82"/>
                                        </p:tgtEl>
                                        <p:attrNameLst>
                                          <p:attrName>ppt_w</p:attrName>
                                        </p:attrNameLst>
                                      </p:cBhvr>
                                      <p:tavLst>
                                        <p:tav tm="0">
                                          <p:val>
                                            <p:strVal val="4*#ppt_w"/>
                                          </p:val>
                                        </p:tav>
                                        <p:tav tm="100000">
                                          <p:val>
                                            <p:strVal val="#ppt_w"/>
                                          </p:val>
                                        </p:tav>
                                      </p:tavLst>
                                    </p:anim>
                                    <p:anim calcmode="lin" valueType="num">
                                      <p:cBhvr>
                                        <p:cTn id="68" dur="500" fill="hold"/>
                                        <p:tgtEl>
                                          <p:spTgt spid="82"/>
                                        </p:tgtEl>
                                        <p:attrNameLst>
                                          <p:attrName>ppt_h</p:attrName>
                                        </p:attrNameLst>
                                      </p:cBhvr>
                                      <p:tavLst>
                                        <p:tav tm="0">
                                          <p:val>
                                            <p:strVal val="4*#ppt_h"/>
                                          </p:val>
                                        </p:tav>
                                        <p:tav tm="100000">
                                          <p:val>
                                            <p:strVal val="#ppt_h"/>
                                          </p:val>
                                        </p:tav>
                                      </p:tavLst>
                                    </p:anim>
                                  </p:childTnLst>
                                </p:cTn>
                              </p:par>
                            </p:childTnLst>
                          </p:cTn>
                        </p:par>
                        <p:par>
                          <p:cTn id="69" fill="hold">
                            <p:stCondLst>
                              <p:cond delay="1500"/>
                            </p:stCondLst>
                            <p:childTnLst>
                              <p:par>
                                <p:cTn id="70" presetID="17" presetClass="entr" presetSubtype="8" fill="hold" grpId="0" nodeType="afterEffect">
                                  <p:stCondLst>
                                    <p:cond delay="0"/>
                                  </p:stCondLst>
                                  <p:childTnLst>
                                    <p:set>
                                      <p:cBhvr>
                                        <p:cTn id="71" dur="1" fill="hold">
                                          <p:stCondLst>
                                            <p:cond delay="0"/>
                                          </p:stCondLst>
                                        </p:cTn>
                                        <p:tgtEl>
                                          <p:spTgt spid="67"/>
                                        </p:tgtEl>
                                        <p:attrNameLst>
                                          <p:attrName>style.visibility</p:attrName>
                                        </p:attrNameLst>
                                      </p:cBhvr>
                                      <p:to>
                                        <p:strVal val="visible"/>
                                      </p:to>
                                    </p:set>
                                    <p:anim calcmode="lin" valueType="num">
                                      <p:cBhvr>
                                        <p:cTn id="72" dur="500" fill="hold"/>
                                        <p:tgtEl>
                                          <p:spTgt spid="67"/>
                                        </p:tgtEl>
                                        <p:attrNameLst>
                                          <p:attrName>ppt_x</p:attrName>
                                        </p:attrNameLst>
                                      </p:cBhvr>
                                      <p:tavLst>
                                        <p:tav tm="0">
                                          <p:val>
                                            <p:strVal val="#ppt_x-#ppt_w/2"/>
                                          </p:val>
                                        </p:tav>
                                        <p:tav tm="100000">
                                          <p:val>
                                            <p:strVal val="#ppt_x"/>
                                          </p:val>
                                        </p:tav>
                                      </p:tavLst>
                                    </p:anim>
                                    <p:anim calcmode="lin" valueType="num">
                                      <p:cBhvr>
                                        <p:cTn id="73" dur="500" fill="hold"/>
                                        <p:tgtEl>
                                          <p:spTgt spid="67"/>
                                        </p:tgtEl>
                                        <p:attrNameLst>
                                          <p:attrName>ppt_y</p:attrName>
                                        </p:attrNameLst>
                                      </p:cBhvr>
                                      <p:tavLst>
                                        <p:tav tm="0">
                                          <p:val>
                                            <p:strVal val="#ppt_y"/>
                                          </p:val>
                                        </p:tav>
                                        <p:tav tm="100000">
                                          <p:val>
                                            <p:strVal val="#ppt_y"/>
                                          </p:val>
                                        </p:tav>
                                      </p:tavLst>
                                    </p:anim>
                                    <p:anim calcmode="lin" valueType="num">
                                      <p:cBhvr>
                                        <p:cTn id="74" dur="500" fill="hold"/>
                                        <p:tgtEl>
                                          <p:spTgt spid="67"/>
                                        </p:tgtEl>
                                        <p:attrNameLst>
                                          <p:attrName>ppt_w</p:attrName>
                                        </p:attrNameLst>
                                      </p:cBhvr>
                                      <p:tavLst>
                                        <p:tav tm="0">
                                          <p:val>
                                            <p:fltVal val="0"/>
                                          </p:val>
                                        </p:tav>
                                        <p:tav tm="100000">
                                          <p:val>
                                            <p:strVal val="#ppt_w"/>
                                          </p:val>
                                        </p:tav>
                                      </p:tavLst>
                                    </p:anim>
                                    <p:anim calcmode="lin" valueType="num">
                                      <p:cBhvr>
                                        <p:cTn id="75" dur="500" fill="hold"/>
                                        <p:tgtEl>
                                          <p:spTgt spid="67"/>
                                        </p:tgtEl>
                                        <p:attrNameLst>
                                          <p:attrName>ppt_h</p:attrName>
                                        </p:attrNameLst>
                                      </p:cBhvr>
                                      <p:tavLst>
                                        <p:tav tm="0">
                                          <p:val>
                                            <p:strVal val="#ppt_h"/>
                                          </p:val>
                                        </p:tav>
                                        <p:tav tm="100000">
                                          <p:val>
                                            <p:strVal val="#ppt_h"/>
                                          </p:val>
                                        </p:tav>
                                      </p:tavLst>
                                    </p:anim>
                                  </p:childTnLst>
                                </p:cTn>
                              </p:par>
                            </p:childTnLst>
                          </p:cTn>
                        </p:par>
                        <p:par>
                          <p:cTn id="76" fill="hold">
                            <p:stCondLst>
                              <p:cond delay="2000"/>
                            </p:stCondLst>
                            <p:childTnLst>
                              <p:par>
                                <p:cTn id="77" presetID="23" presetClass="entr" presetSubtype="32" fill="hold" grpId="0" nodeType="afterEffect">
                                  <p:stCondLst>
                                    <p:cond delay="0"/>
                                  </p:stCondLst>
                                  <p:childTnLst>
                                    <p:set>
                                      <p:cBhvr>
                                        <p:cTn id="78" dur="1" fill="hold">
                                          <p:stCondLst>
                                            <p:cond delay="0"/>
                                          </p:stCondLst>
                                        </p:cTn>
                                        <p:tgtEl>
                                          <p:spTgt spid="71"/>
                                        </p:tgtEl>
                                        <p:attrNameLst>
                                          <p:attrName>style.visibility</p:attrName>
                                        </p:attrNameLst>
                                      </p:cBhvr>
                                      <p:to>
                                        <p:strVal val="visible"/>
                                      </p:to>
                                    </p:set>
                                    <p:anim calcmode="lin" valueType="num">
                                      <p:cBhvr>
                                        <p:cTn id="79" dur="500" fill="hold"/>
                                        <p:tgtEl>
                                          <p:spTgt spid="71"/>
                                        </p:tgtEl>
                                        <p:attrNameLst>
                                          <p:attrName>ppt_w</p:attrName>
                                        </p:attrNameLst>
                                      </p:cBhvr>
                                      <p:tavLst>
                                        <p:tav tm="0">
                                          <p:val>
                                            <p:strVal val="4*#ppt_w"/>
                                          </p:val>
                                        </p:tav>
                                        <p:tav tm="100000">
                                          <p:val>
                                            <p:strVal val="#ppt_w"/>
                                          </p:val>
                                        </p:tav>
                                      </p:tavLst>
                                    </p:anim>
                                    <p:anim calcmode="lin" valueType="num">
                                      <p:cBhvr>
                                        <p:cTn id="80" dur="500" fill="hold"/>
                                        <p:tgtEl>
                                          <p:spTgt spid="71"/>
                                        </p:tgtEl>
                                        <p:attrNameLst>
                                          <p:attrName>ppt_h</p:attrName>
                                        </p:attrNameLst>
                                      </p:cBhvr>
                                      <p:tavLst>
                                        <p:tav tm="0">
                                          <p:val>
                                            <p:strVal val="4*#ppt_h"/>
                                          </p:val>
                                        </p:tav>
                                        <p:tav tm="100000">
                                          <p:val>
                                            <p:strVal val="#ppt_h"/>
                                          </p:val>
                                        </p:tav>
                                      </p:tavLst>
                                    </p:anim>
                                  </p:childTnLst>
                                </p:cTn>
                              </p:par>
                            </p:childTnLst>
                          </p:cTn>
                        </p:par>
                        <p:par>
                          <p:cTn id="81" fill="hold">
                            <p:stCondLst>
                              <p:cond delay="2500"/>
                            </p:stCondLst>
                            <p:childTnLst>
                              <p:par>
                                <p:cTn id="82" presetID="17" presetClass="entr" presetSubtype="1" fill="hold" grpId="0" nodeType="afterEffect">
                                  <p:stCondLst>
                                    <p:cond delay="0"/>
                                  </p:stCondLst>
                                  <p:childTnLst>
                                    <p:set>
                                      <p:cBhvr>
                                        <p:cTn id="83" dur="1" fill="hold">
                                          <p:stCondLst>
                                            <p:cond delay="0"/>
                                          </p:stCondLst>
                                        </p:cTn>
                                        <p:tgtEl>
                                          <p:spTgt spid="68"/>
                                        </p:tgtEl>
                                        <p:attrNameLst>
                                          <p:attrName>style.visibility</p:attrName>
                                        </p:attrNameLst>
                                      </p:cBhvr>
                                      <p:to>
                                        <p:strVal val="visible"/>
                                      </p:to>
                                    </p:set>
                                    <p:anim calcmode="lin" valueType="num">
                                      <p:cBhvr>
                                        <p:cTn id="84" dur="500" fill="hold"/>
                                        <p:tgtEl>
                                          <p:spTgt spid="68"/>
                                        </p:tgtEl>
                                        <p:attrNameLst>
                                          <p:attrName>ppt_x</p:attrName>
                                        </p:attrNameLst>
                                      </p:cBhvr>
                                      <p:tavLst>
                                        <p:tav tm="0">
                                          <p:val>
                                            <p:strVal val="#ppt_x"/>
                                          </p:val>
                                        </p:tav>
                                        <p:tav tm="100000">
                                          <p:val>
                                            <p:strVal val="#ppt_x"/>
                                          </p:val>
                                        </p:tav>
                                      </p:tavLst>
                                    </p:anim>
                                    <p:anim calcmode="lin" valueType="num">
                                      <p:cBhvr>
                                        <p:cTn id="85" dur="500" fill="hold"/>
                                        <p:tgtEl>
                                          <p:spTgt spid="68"/>
                                        </p:tgtEl>
                                        <p:attrNameLst>
                                          <p:attrName>ppt_y</p:attrName>
                                        </p:attrNameLst>
                                      </p:cBhvr>
                                      <p:tavLst>
                                        <p:tav tm="0">
                                          <p:val>
                                            <p:strVal val="#ppt_y-#ppt_h/2"/>
                                          </p:val>
                                        </p:tav>
                                        <p:tav tm="100000">
                                          <p:val>
                                            <p:strVal val="#ppt_y"/>
                                          </p:val>
                                        </p:tav>
                                      </p:tavLst>
                                    </p:anim>
                                    <p:anim calcmode="lin" valueType="num">
                                      <p:cBhvr>
                                        <p:cTn id="86" dur="500" fill="hold"/>
                                        <p:tgtEl>
                                          <p:spTgt spid="68"/>
                                        </p:tgtEl>
                                        <p:attrNameLst>
                                          <p:attrName>ppt_w</p:attrName>
                                        </p:attrNameLst>
                                      </p:cBhvr>
                                      <p:tavLst>
                                        <p:tav tm="0">
                                          <p:val>
                                            <p:strVal val="#ppt_w"/>
                                          </p:val>
                                        </p:tav>
                                        <p:tav tm="100000">
                                          <p:val>
                                            <p:strVal val="#ppt_w"/>
                                          </p:val>
                                        </p:tav>
                                      </p:tavLst>
                                    </p:anim>
                                    <p:anim calcmode="lin" valueType="num">
                                      <p:cBhvr>
                                        <p:cTn id="87" dur="500" fill="hold"/>
                                        <p:tgtEl>
                                          <p:spTgt spid="68"/>
                                        </p:tgtEl>
                                        <p:attrNameLst>
                                          <p:attrName>ppt_h</p:attrName>
                                        </p:attrNameLst>
                                      </p:cBhvr>
                                      <p:tavLst>
                                        <p:tav tm="0">
                                          <p:val>
                                            <p:fltVal val="0"/>
                                          </p:val>
                                        </p:tav>
                                        <p:tav tm="100000">
                                          <p:val>
                                            <p:strVal val="#ppt_h"/>
                                          </p:val>
                                        </p:tav>
                                      </p:tavLst>
                                    </p:anim>
                                  </p:childTnLst>
                                </p:cTn>
                              </p:par>
                            </p:childTnLst>
                          </p:cTn>
                        </p:par>
                        <p:par>
                          <p:cTn id="88" fill="hold">
                            <p:stCondLst>
                              <p:cond delay="3000"/>
                            </p:stCondLst>
                            <p:childTnLst>
                              <p:par>
                                <p:cTn id="89" presetID="17" presetClass="entr" presetSubtype="8"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p:cTn id="91" dur="500" fill="hold"/>
                                        <p:tgtEl>
                                          <p:spTgt spid="59"/>
                                        </p:tgtEl>
                                        <p:attrNameLst>
                                          <p:attrName>ppt_x</p:attrName>
                                        </p:attrNameLst>
                                      </p:cBhvr>
                                      <p:tavLst>
                                        <p:tav tm="0">
                                          <p:val>
                                            <p:strVal val="#ppt_x-#ppt_w/2"/>
                                          </p:val>
                                        </p:tav>
                                        <p:tav tm="100000">
                                          <p:val>
                                            <p:strVal val="#ppt_x"/>
                                          </p:val>
                                        </p:tav>
                                      </p:tavLst>
                                    </p:anim>
                                    <p:anim calcmode="lin" valueType="num">
                                      <p:cBhvr>
                                        <p:cTn id="92" dur="500" fill="hold"/>
                                        <p:tgtEl>
                                          <p:spTgt spid="59"/>
                                        </p:tgtEl>
                                        <p:attrNameLst>
                                          <p:attrName>ppt_y</p:attrName>
                                        </p:attrNameLst>
                                      </p:cBhvr>
                                      <p:tavLst>
                                        <p:tav tm="0">
                                          <p:val>
                                            <p:strVal val="#ppt_y"/>
                                          </p:val>
                                        </p:tav>
                                        <p:tav tm="100000">
                                          <p:val>
                                            <p:strVal val="#ppt_y"/>
                                          </p:val>
                                        </p:tav>
                                      </p:tavLst>
                                    </p:anim>
                                    <p:anim calcmode="lin" valueType="num">
                                      <p:cBhvr>
                                        <p:cTn id="93" dur="500" fill="hold"/>
                                        <p:tgtEl>
                                          <p:spTgt spid="59"/>
                                        </p:tgtEl>
                                        <p:attrNameLst>
                                          <p:attrName>ppt_w</p:attrName>
                                        </p:attrNameLst>
                                      </p:cBhvr>
                                      <p:tavLst>
                                        <p:tav tm="0">
                                          <p:val>
                                            <p:fltVal val="0"/>
                                          </p:val>
                                        </p:tav>
                                        <p:tav tm="100000">
                                          <p:val>
                                            <p:strVal val="#ppt_w"/>
                                          </p:val>
                                        </p:tav>
                                      </p:tavLst>
                                    </p:anim>
                                    <p:anim calcmode="lin" valueType="num">
                                      <p:cBhvr>
                                        <p:cTn id="94" dur="500" fill="hold"/>
                                        <p:tgtEl>
                                          <p:spTgt spid="59"/>
                                        </p:tgtEl>
                                        <p:attrNameLst>
                                          <p:attrName>ppt_h</p:attrName>
                                        </p:attrNameLst>
                                      </p:cBhvr>
                                      <p:tavLst>
                                        <p:tav tm="0">
                                          <p:val>
                                            <p:strVal val="#ppt_h"/>
                                          </p:val>
                                        </p:tav>
                                        <p:tav tm="100000">
                                          <p:val>
                                            <p:strVal val="#ppt_h"/>
                                          </p:val>
                                        </p:tav>
                                      </p:tavLst>
                                    </p:anim>
                                  </p:childTnLst>
                                </p:cTn>
                              </p:par>
                            </p:childTnLst>
                          </p:cTn>
                        </p:par>
                        <p:par>
                          <p:cTn id="95" fill="hold">
                            <p:stCondLst>
                              <p:cond delay="3500"/>
                            </p:stCondLst>
                            <p:childTnLst>
                              <p:par>
                                <p:cTn id="96" presetID="23" presetClass="entr" presetSubtype="16" fill="hold" grpId="0" nodeType="afterEffect">
                                  <p:stCondLst>
                                    <p:cond delay="0"/>
                                  </p:stCondLst>
                                  <p:childTnLst>
                                    <p:set>
                                      <p:cBhvr>
                                        <p:cTn id="97" dur="1" fill="hold">
                                          <p:stCondLst>
                                            <p:cond delay="0"/>
                                          </p:stCondLst>
                                        </p:cTn>
                                        <p:tgtEl>
                                          <p:spTgt spid="57"/>
                                        </p:tgtEl>
                                        <p:attrNameLst>
                                          <p:attrName>style.visibility</p:attrName>
                                        </p:attrNameLst>
                                      </p:cBhvr>
                                      <p:to>
                                        <p:strVal val="visible"/>
                                      </p:to>
                                    </p:set>
                                    <p:anim calcmode="lin" valueType="num">
                                      <p:cBhvr>
                                        <p:cTn id="98" dur="500" fill="hold"/>
                                        <p:tgtEl>
                                          <p:spTgt spid="57"/>
                                        </p:tgtEl>
                                        <p:attrNameLst>
                                          <p:attrName>ppt_w</p:attrName>
                                        </p:attrNameLst>
                                      </p:cBhvr>
                                      <p:tavLst>
                                        <p:tav tm="0">
                                          <p:val>
                                            <p:fltVal val="0"/>
                                          </p:val>
                                        </p:tav>
                                        <p:tav tm="100000">
                                          <p:val>
                                            <p:strVal val="#ppt_w"/>
                                          </p:val>
                                        </p:tav>
                                      </p:tavLst>
                                    </p:anim>
                                    <p:anim calcmode="lin" valueType="num">
                                      <p:cBhvr>
                                        <p:cTn id="99" dur="500" fill="hold"/>
                                        <p:tgtEl>
                                          <p:spTgt spid="57"/>
                                        </p:tgtEl>
                                        <p:attrNameLst>
                                          <p:attrName>ppt_h</p:attrName>
                                        </p:attrNameLst>
                                      </p:cBhvr>
                                      <p:tavLst>
                                        <p:tav tm="0">
                                          <p:val>
                                            <p:fltVal val="0"/>
                                          </p:val>
                                        </p:tav>
                                        <p:tav tm="100000">
                                          <p:val>
                                            <p:strVal val="#ppt_h"/>
                                          </p:val>
                                        </p:tav>
                                      </p:tavLst>
                                    </p:anim>
                                  </p:childTnLst>
                                </p:cTn>
                              </p:par>
                            </p:childTnLst>
                          </p:cTn>
                        </p:par>
                        <p:par>
                          <p:cTn id="100" fill="hold">
                            <p:stCondLst>
                              <p:cond delay="4000"/>
                            </p:stCondLst>
                            <p:childTnLst>
                              <p:par>
                                <p:cTn id="101" presetID="9" presetClass="entr" presetSubtype="0" fill="hold" grpId="0" nodeType="afterEffect">
                                  <p:stCondLst>
                                    <p:cond delay="0"/>
                                  </p:stCondLst>
                                  <p:childTnLst>
                                    <p:set>
                                      <p:cBhvr>
                                        <p:cTn id="102" dur="1" fill="hold">
                                          <p:stCondLst>
                                            <p:cond delay="0"/>
                                          </p:stCondLst>
                                        </p:cTn>
                                        <p:tgtEl>
                                          <p:spTgt spid="49"/>
                                        </p:tgtEl>
                                        <p:attrNameLst>
                                          <p:attrName>style.visibility</p:attrName>
                                        </p:attrNameLst>
                                      </p:cBhvr>
                                      <p:to>
                                        <p:strVal val="visible"/>
                                      </p:to>
                                    </p:set>
                                    <p:animEffect transition="in" filter="dissolve">
                                      <p:cBhvr>
                                        <p:cTn id="103" dur="500"/>
                                        <p:tgtEl>
                                          <p:spTgt spid="49"/>
                                        </p:tgtEl>
                                      </p:cBhvr>
                                    </p:animEffect>
                                  </p:childTnLst>
                                </p:cTn>
                              </p:par>
                            </p:childTnLst>
                          </p:cTn>
                        </p:par>
                        <p:par>
                          <p:cTn id="104" fill="hold">
                            <p:stCondLst>
                              <p:cond delay="4500"/>
                            </p:stCondLst>
                            <p:childTnLst>
                              <p:par>
                                <p:cTn id="105" presetID="9" presetClass="entr" presetSubtype="0" fill="hold" grpId="0" nodeType="afterEffect">
                                  <p:stCondLst>
                                    <p:cond delay="0"/>
                                  </p:stCondLst>
                                  <p:childTnLst>
                                    <p:set>
                                      <p:cBhvr>
                                        <p:cTn id="106" dur="1" fill="hold">
                                          <p:stCondLst>
                                            <p:cond delay="0"/>
                                          </p:stCondLst>
                                        </p:cTn>
                                        <p:tgtEl>
                                          <p:spTgt spid="66"/>
                                        </p:tgtEl>
                                        <p:attrNameLst>
                                          <p:attrName>style.visibility</p:attrName>
                                        </p:attrNameLst>
                                      </p:cBhvr>
                                      <p:to>
                                        <p:strVal val="visible"/>
                                      </p:to>
                                    </p:set>
                                    <p:animEffect transition="in" filter="dissolve">
                                      <p:cBhvr>
                                        <p:cTn id="107" dur="500"/>
                                        <p:tgtEl>
                                          <p:spTgt spid="66"/>
                                        </p:tgtEl>
                                      </p:cBhvr>
                                    </p:animEffect>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61">
                                            <p:txEl>
                                              <p:pRg st="3" end="3"/>
                                            </p:txEl>
                                          </p:spTgt>
                                        </p:tgtEl>
                                        <p:attrNameLst>
                                          <p:attrName>style.visibility</p:attrName>
                                        </p:attrNameLst>
                                      </p:cBhvr>
                                      <p:to>
                                        <p:strVal val="visible"/>
                                      </p:to>
                                    </p:set>
                                    <p:animEffect transition="in" filter="fade">
                                      <p:cBhvr>
                                        <p:cTn id="112" dur="500"/>
                                        <p:tgtEl>
                                          <p:spTgt spid="61">
                                            <p:txEl>
                                              <p:pRg st="3" end="3"/>
                                            </p:txEl>
                                          </p:spTgt>
                                        </p:tgtEl>
                                      </p:cBhvr>
                                    </p:animEffect>
                                    <p:anim calcmode="lin" valueType="num">
                                      <p:cBhvr>
                                        <p:cTn id="113" dur="500" fill="hold"/>
                                        <p:tgtEl>
                                          <p:spTgt spid="61">
                                            <p:txEl>
                                              <p:pRg st="3" end="3"/>
                                            </p:txEl>
                                          </p:spTgt>
                                        </p:tgtEl>
                                        <p:attrNameLst>
                                          <p:attrName>ppt_x</p:attrName>
                                        </p:attrNameLst>
                                      </p:cBhvr>
                                      <p:tavLst>
                                        <p:tav tm="0">
                                          <p:val>
                                            <p:strVal val="#ppt_x"/>
                                          </p:val>
                                        </p:tav>
                                        <p:tav tm="100000">
                                          <p:val>
                                            <p:strVal val="#ppt_x"/>
                                          </p:val>
                                        </p:tav>
                                      </p:tavLst>
                                    </p:anim>
                                    <p:anim calcmode="lin" valueType="num">
                                      <p:cBhvr>
                                        <p:cTn id="114" dur="500" fill="hold"/>
                                        <p:tgtEl>
                                          <p:spTgt spid="61">
                                            <p:txEl>
                                              <p:pRg st="3" end="3"/>
                                            </p:txEl>
                                          </p:spTgt>
                                        </p:tgtEl>
                                        <p:attrNameLst>
                                          <p:attrName>ppt_y</p:attrName>
                                        </p:attrNameLst>
                                      </p:cBhvr>
                                      <p:tavLst>
                                        <p:tav tm="0">
                                          <p:val>
                                            <p:strVal val="#ppt_y+.1"/>
                                          </p:val>
                                        </p:tav>
                                        <p:tav tm="100000">
                                          <p:val>
                                            <p:strVal val="#ppt_y"/>
                                          </p:val>
                                        </p:tav>
                                      </p:tavLst>
                                    </p:anim>
                                  </p:childTnLst>
                                </p:cTn>
                              </p:par>
                            </p:childTnLst>
                          </p:cTn>
                        </p:par>
                        <p:par>
                          <p:cTn id="115" fill="hold">
                            <p:stCondLst>
                              <p:cond delay="500"/>
                            </p:stCondLst>
                            <p:childTnLst>
                              <p:par>
                                <p:cTn id="116" presetID="17" presetClass="entr" presetSubtype="8" fill="hold" nodeType="afterEffect">
                                  <p:stCondLst>
                                    <p:cond delay="0"/>
                                  </p:stCondLst>
                                  <p:childTnLst>
                                    <p:set>
                                      <p:cBhvr>
                                        <p:cTn id="117" dur="1" fill="hold">
                                          <p:stCondLst>
                                            <p:cond delay="0"/>
                                          </p:stCondLst>
                                        </p:cTn>
                                        <p:tgtEl>
                                          <p:spTgt spid="60"/>
                                        </p:tgtEl>
                                        <p:attrNameLst>
                                          <p:attrName>style.visibility</p:attrName>
                                        </p:attrNameLst>
                                      </p:cBhvr>
                                      <p:to>
                                        <p:strVal val="visible"/>
                                      </p:to>
                                    </p:set>
                                    <p:anim calcmode="lin" valueType="num">
                                      <p:cBhvr>
                                        <p:cTn id="118" dur="500" fill="hold"/>
                                        <p:tgtEl>
                                          <p:spTgt spid="60"/>
                                        </p:tgtEl>
                                        <p:attrNameLst>
                                          <p:attrName>ppt_x</p:attrName>
                                        </p:attrNameLst>
                                      </p:cBhvr>
                                      <p:tavLst>
                                        <p:tav tm="0">
                                          <p:val>
                                            <p:strVal val="#ppt_x-#ppt_w/2"/>
                                          </p:val>
                                        </p:tav>
                                        <p:tav tm="100000">
                                          <p:val>
                                            <p:strVal val="#ppt_x"/>
                                          </p:val>
                                        </p:tav>
                                      </p:tavLst>
                                    </p:anim>
                                    <p:anim calcmode="lin" valueType="num">
                                      <p:cBhvr>
                                        <p:cTn id="119" dur="500" fill="hold"/>
                                        <p:tgtEl>
                                          <p:spTgt spid="60"/>
                                        </p:tgtEl>
                                        <p:attrNameLst>
                                          <p:attrName>ppt_y</p:attrName>
                                        </p:attrNameLst>
                                      </p:cBhvr>
                                      <p:tavLst>
                                        <p:tav tm="0">
                                          <p:val>
                                            <p:strVal val="#ppt_y"/>
                                          </p:val>
                                        </p:tav>
                                        <p:tav tm="100000">
                                          <p:val>
                                            <p:strVal val="#ppt_y"/>
                                          </p:val>
                                        </p:tav>
                                      </p:tavLst>
                                    </p:anim>
                                    <p:anim calcmode="lin" valueType="num">
                                      <p:cBhvr>
                                        <p:cTn id="120" dur="500" fill="hold"/>
                                        <p:tgtEl>
                                          <p:spTgt spid="60"/>
                                        </p:tgtEl>
                                        <p:attrNameLst>
                                          <p:attrName>ppt_w</p:attrName>
                                        </p:attrNameLst>
                                      </p:cBhvr>
                                      <p:tavLst>
                                        <p:tav tm="0">
                                          <p:val>
                                            <p:fltVal val="0"/>
                                          </p:val>
                                        </p:tav>
                                        <p:tav tm="100000">
                                          <p:val>
                                            <p:strVal val="#ppt_w"/>
                                          </p:val>
                                        </p:tav>
                                      </p:tavLst>
                                    </p:anim>
                                    <p:anim calcmode="lin" valueType="num">
                                      <p:cBhvr>
                                        <p:cTn id="121" dur="500" fill="hold"/>
                                        <p:tgtEl>
                                          <p:spTgt spid="60"/>
                                        </p:tgtEl>
                                        <p:attrNameLst>
                                          <p:attrName>ppt_h</p:attrName>
                                        </p:attrNameLst>
                                      </p:cBhvr>
                                      <p:tavLst>
                                        <p:tav tm="0">
                                          <p:val>
                                            <p:strVal val="#ppt_h"/>
                                          </p:val>
                                        </p:tav>
                                        <p:tav tm="100000">
                                          <p:val>
                                            <p:strVal val="#ppt_h"/>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61">
                                            <p:txEl>
                                              <p:pRg st="4" end="4"/>
                                            </p:txEl>
                                          </p:spTgt>
                                        </p:tgtEl>
                                        <p:attrNameLst>
                                          <p:attrName>style.visibility</p:attrName>
                                        </p:attrNameLst>
                                      </p:cBhvr>
                                      <p:to>
                                        <p:strVal val="visible"/>
                                      </p:to>
                                    </p:set>
                                    <p:animEffect transition="in" filter="fade">
                                      <p:cBhvr>
                                        <p:cTn id="126" dur="500"/>
                                        <p:tgtEl>
                                          <p:spTgt spid="61">
                                            <p:txEl>
                                              <p:pRg st="4" end="4"/>
                                            </p:txEl>
                                          </p:spTgt>
                                        </p:tgtEl>
                                      </p:cBhvr>
                                    </p:animEffect>
                                    <p:anim calcmode="lin" valueType="num">
                                      <p:cBhvr>
                                        <p:cTn id="127" dur="500" fill="hold"/>
                                        <p:tgtEl>
                                          <p:spTgt spid="61">
                                            <p:txEl>
                                              <p:pRg st="4" end="4"/>
                                            </p:txEl>
                                          </p:spTgt>
                                        </p:tgtEl>
                                        <p:attrNameLst>
                                          <p:attrName>ppt_x</p:attrName>
                                        </p:attrNameLst>
                                      </p:cBhvr>
                                      <p:tavLst>
                                        <p:tav tm="0">
                                          <p:val>
                                            <p:strVal val="#ppt_x"/>
                                          </p:val>
                                        </p:tav>
                                        <p:tav tm="100000">
                                          <p:val>
                                            <p:strVal val="#ppt_x"/>
                                          </p:val>
                                        </p:tav>
                                      </p:tavLst>
                                    </p:anim>
                                    <p:anim calcmode="lin" valueType="num">
                                      <p:cBhvr>
                                        <p:cTn id="128" dur="500" fill="hold"/>
                                        <p:tgtEl>
                                          <p:spTgt spid="61">
                                            <p:txEl>
                                              <p:pRg st="4" end="4"/>
                                            </p:txEl>
                                          </p:spTgt>
                                        </p:tgtEl>
                                        <p:attrNameLst>
                                          <p:attrName>ppt_y</p:attrName>
                                        </p:attrNameLst>
                                      </p:cBhvr>
                                      <p:tavLst>
                                        <p:tav tm="0">
                                          <p:val>
                                            <p:strVal val="#ppt_y+.1"/>
                                          </p:val>
                                        </p:tav>
                                        <p:tav tm="100000">
                                          <p:val>
                                            <p:strVal val="#ppt_y"/>
                                          </p:val>
                                        </p:tav>
                                      </p:tavLst>
                                    </p:anim>
                                  </p:childTnLst>
                                </p:cTn>
                              </p:par>
                            </p:childTnLst>
                          </p:cTn>
                        </p:par>
                        <p:par>
                          <p:cTn id="129" fill="hold">
                            <p:stCondLst>
                              <p:cond delay="500"/>
                            </p:stCondLst>
                            <p:childTnLst>
                              <p:par>
                                <p:cTn id="130" presetID="17" presetClass="entr" presetSubtype="4" fill="hold" nodeType="afterEffect">
                                  <p:stCondLst>
                                    <p:cond delay="0"/>
                                  </p:stCondLst>
                                  <p:childTnLst>
                                    <p:set>
                                      <p:cBhvr>
                                        <p:cTn id="131" dur="1" fill="hold">
                                          <p:stCondLst>
                                            <p:cond delay="0"/>
                                          </p:stCondLst>
                                        </p:cTn>
                                        <p:tgtEl>
                                          <p:spTgt spid="77"/>
                                        </p:tgtEl>
                                        <p:attrNameLst>
                                          <p:attrName>style.visibility</p:attrName>
                                        </p:attrNameLst>
                                      </p:cBhvr>
                                      <p:to>
                                        <p:strVal val="visible"/>
                                      </p:to>
                                    </p:set>
                                    <p:anim calcmode="lin" valueType="num">
                                      <p:cBhvr>
                                        <p:cTn id="132" dur="500" fill="hold"/>
                                        <p:tgtEl>
                                          <p:spTgt spid="77"/>
                                        </p:tgtEl>
                                        <p:attrNameLst>
                                          <p:attrName>ppt_x</p:attrName>
                                        </p:attrNameLst>
                                      </p:cBhvr>
                                      <p:tavLst>
                                        <p:tav tm="0">
                                          <p:val>
                                            <p:strVal val="#ppt_x"/>
                                          </p:val>
                                        </p:tav>
                                        <p:tav tm="100000">
                                          <p:val>
                                            <p:strVal val="#ppt_x"/>
                                          </p:val>
                                        </p:tav>
                                      </p:tavLst>
                                    </p:anim>
                                    <p:anim calcmode="lin" valueType="num">
                                      <p:cBhvr>
                                        <p:cTn id="133" dur="500" fill="hold"/>
                                        <p:tgtEl>
                                          <p:spTgt spid="77"/>
                                        </p:tgtEl>
                                        <p:attrNameLst>
                                          <p:attrName>ppt_y</p:attrName>
                                        </p:attrNameLst>
                                      </p:cBhvr>
                                      <p:tavLst>
                                        <p:tav tm="0">
                                          <p:val>
                                            <p:strVal val="#ppt_y+#ppt_h/2"/>
                                          </p:val>
                                        </p:tav>
                                        <p:tav tm="100000">
                                          <p:val>
                                            <p:strVal val="#ppt_y"/>
                                          </p:val>
                                        </p:tav>
                                      </p:tavLst>
                                    </p:anim>
                                    <p:anim calcmode="lin" valueType="num">
                                      <p:cBhvr>
                                        <p:cTn id="134" dur="500" fill="hold"/>
                                        <p:tgtEl>
                                          <p:spTgt spid="77"/>
                                        </p:tgtEl>
                                        <p:attrNameLst>
                                          <p:attrName>ppt_w</p:attrName>
                                        </p:attrNameLst>
                                      </p:cBhvr>
                                      <p:tavLst>
                                        <p:tav tm="0">
                                          <p:val>
                                            <p:strVal val="#ppt_w"/>
                                          </p:val>
                                        </p:tav>
                                        <p:tav tm="100000">
                                          <p:val>
                                            <p:strVal val="#ppt_w"/>
                                          </p:val>
                                        </p:tav>
                                      </p:tavLst>
                                    </p:anim>
                                    <p:anim calcmode="lin" valueType="num">
                                      <p:cBhvr>
                                        <p:cTn id="135" dur="500" fill="hold"/>
                                        <p:tgtEl>
                                          <p:spTgt spid="77"/>
                                        </p:tgtEl>
                                        <p:attrNameLst>
                                          <p:attrName>ppt_h</p:attrName>
                                        </p:attrNameLst>
                                      </p:cBhvr>
                                      <p:tavLst>
                                        <p:tav tm="0">
                                          <p:val>
                                            <p:fltVal val="0"/>
                                          </p:val>
                                        </p:tav>
                                        <p:tav tm="100000">
                                          <p:val>
                                            <p:strVal val="#ppt_h"/>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61">
                                            <p:txEl>
                                              <p:pRg st="5" end="5"/>
                                            </p:txEl>
                                          </p:spTgt>
                                        </p:tgtEl>
                                        <p:attrNameLst>
                                          <p:attrName>style.visibility</p:attrName>
                                        </p:attrNameLst>
                                      </p:cBhvr>
                                      <p:to>
                                        <p:strVal val="visible"/>
                                      </p:to>
                                    </p:set>
                                    <p:animEffect transition="in" filter="fade">
                                      <p:cBhvr>
                                        <p:cTn id="140" dur="500"/>
                                        <p:tgtEl>
                                          <p:spTgt spid="61">
                                            <p:txEl>
                                              <p:pRg st="5" end="5"/>
                                            </p:txEl>
                                          </p:spTgt>
                                        </p:tgtEl>
                                      </p:cBhvr>
                                    </p:animEffect>
                                    <p:anim calcmode="lin" valueType="num">
                                      <p:cBhvr>
                                        <p:cTn id="141" dur="500" fill="hold"/>
                                        <p:tgtEl>
                                          <p:spTgt spid="61">
                                            <p:txEl>
                                              <p:pRg st="5" end="5"/>
                                            </p:txEl>
                                          </p:spTgt>
                                        </p:tgtEl>
                                        <p:attrNameLst>
                                          <p:attrName>ppt_x</p:attrName>
                                        </p:attrNameLst>
                                      </p:cBhvr>
                                      <p:tavLst>
                                        <p:tav tm="0">
                                          <p:val>
                                            <p:strVal val="#ppt_x"/>
                                          </p:val>
                                        </p:tav>
                                        <p:tav tm="100000">
                                          <p:val>
                                            <p:strVal val="#ppt_x"/>
                                          </p:val>
                                        </p:tav>
                                      </p:tavLst>
                                    </p:anim>
                                    <p:anim calcmode="lin" valueType="num">
                                      <p:cBhvr>
                                        <p:cTn id="142" dur="500" fill="hold"/>
                                        <p:tgtEl>
                                          <p:spTgt spid="6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49" grpId="0" animBg="1"/>
      <p:bldP spid="50" grpId="0" animBg="1"/>
      <p:bldP spid="55" grpId="0" autoUpdateAnimBg="0"/>
      <p:bldP spid="57" grpId="0" autoUpdateAnimBg="0"/>
      <p:bldP spid="58" grpId="0" animBg="1"/>
      <p:bldP spid="59" grpId="0" animBg="1"/>
      <p:bldP spid="66" grpId="0" animBg="1"/>
      <p:bldP spid="67" grpId="0" animBg="1"/>
      <p:bldP spid="68" grpId="0" animBg="1"/>
      <p:bldP spid="69" grpId="0" animBg="1"/>
      <p:bldP spid="70" grpId="0" animBg="1"/>
      <p:bldP spid="71" grpId="0" animBg="1"/>
      <p:bldP spid="72" grpId="0" animBg="1" autoUpdateAnimBg="0"/>
      <p:bldP spid="82" grpId="0" autoUpdateAnimBg="0"/>
      <p:bldP spid="83"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850392"/>
            <a:ext cx="8977930" cy="507114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61" name="Text Box 10"/>
          <p:cNvSpPr txBox="1">
            <a:spLocks noChangeArrowheads="1"/>
          </p:cNvSpPr>
          <p:nvPr/>
        </p:nvSpPr>
        <p:spPr bwMode="auto">
          <a:xfrm>
            <a:off x="73113" y="1617541"/>
            <a:ext cx="4253918" cy="923330"/>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ts val="900"/>
              </a:spcBef>
              <a:buFontTx/>
              <a:buChar char="•"/>
            </a:pPr>
            <a:r>
              <a:rPr lang="en-US" sz="2000" dirty="0" smtClean="0">
                <a:latin typeface="Times New Roman" pitchFamily="18" charset="0"/>
                <a:cs typeface="Times New Roman" pitchFamily="18" charset="0"/>
              </a:rPr>
              <a:t>A </a:t>
            </a:r>
            <a:r>
              <a:rPr lang="en-US" sz="2000" b="1" i="1" dirty="0">
                <a:latin typeface="Times New Roman" pitchFamily="18" charset="0"/>
                <a:cs typeface="Times New Roman" pitchFamily="18" charset="0"/>
              </a:rPr>
              <a:t>price searcher </a:t>
            </a:r>
            <a:r>
              <a:rPr lang="en-US" sz="2000" dirty="0">
                <a:latin typeface="Times New Roman" pitchFamily="18" charset="0"/>
                <a:cs typeface="Times New Roman" pitchFamily="18" charset="0"/>
              </a:rPr>
              <a:t>maximizes </a:t>
            </a:r>
            <a:r>
              <a:rPr lang="en-US" sz="2000" dirty="0" smtClean="0">
                <a:latin typeface="Times New Roman" pitchFamily="18" charset="0"/>
                <a:cs typeface="Times New Roman" pitchFamily="18" charset="0"/>
              </a:rPr>
              <a:t>profits by </a:t>
            </a:r>
            <a:r>
              <a:rPr lang="en-US" sz="2000" dirty="0">
                <a:latin typeface="Times New Roman" pitchFamily="18" charset="0"/>
                <a:cs typeface="Times New Roman" pitchFamily="18" charset="0"/>
              </a:rPr>
              <a:t>producing where </a:t>
            </a:r>
            <a:r>
              <a:rPr lang="en-US" sz="2000" b="1" i="1" dirty="0">
                <a:latin typeface="Times New Roman" pitchFamily="18" charset="0"/>
                <a:cs typeface="Times New Roman" pitchFamily="18" charset="0"/>
              </a:rPr>
              <a:t>MR </a:t>
            </a:r>
            <a:r>
              <a:rPr lang="en-US" sz="2000" b="1" dirty="0">
                <a:latin typeface="Times New Roman" pitchFamily="18" charset="0"/>
                <a:cs typeface="Times New Roman" pitchFamily="18" charset="0"/>
              </a:rPr>
              <a:t>=</a:t>
            </a:r>
            <a:r>
              <a:rPr lang="en-US" sz="2000" dirty="0">
                <a:latin typeface="Times New Roman" pitchFamily="18" charset="0"/>
                <a:cs typeface="Times New Roman" pitchFamily="18" charset="0"/>
              </a:rPr>
              <a:t> </a:t>
            </a:r>
            <a:r>
              <a:rPr lang="en-US" sz="2000" b="1" i="1" dirty="0">
                <a:latin typeface="Times New Roman" pitchFamily="18" charset="0"/>
                <a:cs typeface="Times New Roman" pitchFamily="18" charset="0"/>
              </a:rPr>
              <a:t>MC</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output level </a:t>
            </a:r>
            <a:r>
              <a:rPr lang="en-US" sz="2000" b="1" i="1" dirty="0" smtClean="0">
                <a:latin typeface="Times New Roman" pitchFamily="18" charset="0"/>
                <a:cs typeface="Times New Roman" pitchFamily="18" charset="0"/>
              </a:rPr>
              <a:t>q</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 </a:t>
            </a:r>
          </a:p>
        </p:txBody>
      </p:sp>
      <p:cxnSp>
        <p:nvCxnSpPr>
          <p:cNvPr id="92" name="Straight Connector 91"/>
          <p:cNvCxnSpPr/>
          <p:nvPr/>
        </p:nvCxnSpPr>
        <p:spPr>
          <a:xfrm>
            <a:off x="4301809" y="1014699"/>
            <a:ext cx="25222" cy="4761674"/>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67" name="Title 1"/>
          <p:cNvSpPr>
            <a:spLocks noGrp="1"/>
          </p:cNvSpPr>
          <p:nvPr>
            <p:ph type="title"/>
          </p:nvPr>
        </p:nvSpPr>
        <p:spPr>
          <a:xfrm>
            <a:off x="119569" y="149089"/>
            <a:ext cx="8904855" cy="596684"/>
          </a:xfrm>
        </p:spPr>
        <p:txBody>
          <a:bodyPr/>
          <a:lstStyle/>
          <a:p>
            <a:r>
              <a:rPr lang="en-US" sz="3600" dirty="0"/>
              <a:t>Price and Output:  Short-Run Profit</a:t>
            </a:r>
          </a:p>
        </p:txBody>
      </p:sp>
      <p:sp>
        <p:nvSpPr>
          <p:cNvPr id="2" name="Rectangle 1"/>
          <p:cNvSpPr/>
          <p:nvPr/>
        </p:nvSpPr>
        <p:spPr>
          <a:xfrm>
            <a:off x="192024" y="2129061"/>
            <a:ext cx="4572000" cy="707886"/>
          </a:xfrm>
          <a:prstGeom prst="rect">
            <a:avLst/>
          </a:prstGeom>
        </p:spPr>
        <p:txBody>
          <a:bodyPr>
            <a:spAutoFit/>
          </a:bodyPr>
          <a:lstStyle/>
          <a:p>
            <a:r>
              <a:rPr lang="en-US" sz="2000" dirty="0" smtClean="0">
                <a:latin typeface="Times New Roman" pitchFamily="18" charset="0"/>
                <a:cs typeface="Times New Roman" pitchFamily="18" charset="0"/>
              </a:rPr>
              <a:t>                 charging price </a:t>
            </a:r>
            <a:r>
              <a:rPr lang="en-US" sz="2000" b="1" i="1" dirty="0" smtClean="0">
                <a:latin typeface="Times New Roman" pitchFamily="18" charset="0"/>
                <a:cs typeface="Times New Roman" pitchFamily="18" charset="0"/>
              </a:rPr>
              <a:t>P</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along </a:t>
            </a:r>
            <a:r>
              <a:rPr lang="en-US" sz="2000" dirty="0" smtClean="0">
                <a:latin typeface="Times New Roman" pitchFamily="18" charset="0"/>
                <a:cs typeface="Times New Roman" pitchFamily="18" charset="0"/>
              </a:rPr>
              <a:t>the </a:t>
            </a:r>
            <a:r>
              <a:rPr lang="en-US" sz="2000" b="1" i="1" dirty="0">
                <a:latin typeface="Times New Roman" pitchFamily="18" charset="0"/>
                <a:cs typeface="Times New Roman" pitchFamily="18" charset="0"/>
              </a:rPr>
              <a:t>demand </a:t>
            </a:r>
            <a:r>
              <a:rPr lang="en-US" sz="2000" dirty="0">
                <a:latin typeface="Times New Roman" pitchFamily="18" charset="0"/>
                <a:cs typeface="Times New Roman" pitchFamily="18" charset="0"/>
              </a:rPr>
              <a:t>curve for that output level.</a:t>
            </a:r>
          </a:p>
        </p:txBody>
      </p:sp>
      <p:sp>
        <p:nvSpPr>
          <p:cNvPr id="50" name="Text Box 10"/>
          <p:cNvSpPr txBox="1">
            <a:spLocks noChangeArrowheads="1"/>
          </p:cNvSpPr>
          <p:nvPr/>
        </p:nvSpPr>
        <p:spPr bwMode="auto">
          <a:xfrm>
            <a:off x="70065" y="2839789"/>
            <a:ext cx="4253918" cy="2654573"/>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ts val="900"/>
              </a:spcBef>
              <a:buFontTx/>
              <a:buChar char="•"/>
            </a:pPr>
            <a:r>
              <a:rPr lang="en-US" sz="2000" dirty="0">
                <a:latin typeface="Times New Roman" pitchFamily="18" charset="0"/>
                <a:cs typeface="Times New Roman" pitchFamily="18" charset="0"/>
              </a:rPr>
              <a:t> At </a:t>
            </a:r>
            <a:r>
              <a:rPr lang="en-US" sz="2000" b="1" i="1" dirty="0">
                <a:latin typeface="Times New Roman" pitchFamily="18" charset="0"/>
                <a:cs typeface="Times New Roman" pitchFamily="18" charset="0"/>
              </a:rPr>
              <a:t>q</a:t>
            </a:r>
            <a:r>
              <a:rPr lang="en-US" sz="2000" dirty="0">
                <a:latin typeface="Times New Roman" pitchFamily="18" charset="0"/>
                <a:cs typeface="Times New Roman" pitchFamily="18" charset="0"/>
              </a:rPr>
              <a:t> the </a:t>
            </a:r>
            <a:r>
              <a:rPr lang="en-US" sz="2000" b="1" i="1" dirty="0">
                <a:latin typeface="Times New Roman" pitchFamily="18" charset="0"/>
                <a:cs typeface="Times New Roman" pitchFamily="18" charset="0"/>
              </a:rPr>
              <a:t>average total cost</a:t>
            </a:r>
            <a:r>
              <a:rPr lang="en-US" sz="2000" dirty="0">
                <a:latin typeface="Times New Roman" pitchFamily="18" charset="0"/>
                <a:cs typeface="Times New Roman" pitchFamily="18" charset="0"/>
              </a:rPr>
              <a:t> is </a:t>
            </a:r>
            <a:r>
              <a:rPr lang="en-US" sz="2000" b="1" i="1" dirty="0">
                <a:latin typeface="Times New Roman" pitchFamily="18" charset="0"/>
                <a:cs typeface="Times New Roman" pitchFamily="18" charset="0"/>
              </a:rPr>
              <a:t>C</a:t>
            </a:r>
            <a:r>
              <a:rPr lang="en-US" sz="2000" dirty="0" smtClean="0">
                <a:latin typeface="Times New Roman" pitchFamily="18" charset="0"/>
                <a:cs typeface="Times New Roman" pitchFamily="18" charset="0"/>
              </a:rPr>
              <a:t>.</a:t>
            </a:r>
          </a:p>
          <a:p>
            <a:pPr marL="115888" indent="-115888">
              <a:lnSpc>
                <a:spcPct val="90000"/>
              </a:lnSpc>
              <a:spcBef>
                <a:spcPts val="900"/>
              </a:spcBef>
              <a:buFontTx/>
              <a:buChar char="•"/>
            </a:pPr>
            <a:r>
              <a:rPr lang="en-US" sz="2000" dirty="0" smtClean="0">
                <a:latin typeface="Times New Roman" pitchFamily="18" charset="0"/>
                <a:cs typeface="Times New Roman" pitchFamily="18" charset="0"/>
              </a:rPr>
              <a:t>Because </a:t>
            </a:r>
            <a:r>
              <a:rPr lang="en-US" sz="2000" dirty="0">
                <a:latin typeface="Times New Roman" pitchFamily="18" charset="0"/>
                <a:cs typeface="Times New Roman" pitchFamily="18" charset="0"/>
              </a:rPr>
              <a:t>the price is greater than </a:t>
            </a:r>
            <a:r>
              <a:rPr lang="en-US" sz="2000" dirty="0" smtClean="0">
                <a:latin typeface="Times New Roman" pitchFamily="18" charset="0"/>
                <a:cs typeface="Times New Roman" pitchFamily="18" charset="0"/>
              </a:rPr>
              <a:t>the average </a:t>
            </a:r>
            <a:r>
              <a:rPr lang="en-US" sz="2000" dirty="0">
                <a:latin typeface="Times New Roman" pitchFamily="18" charset="0"/>
                <a:cs typeface="Times New Roman" pitchFamily="18" charset="0"/>
              </a:rPr>
              <a:t>total cost per unit (</a:t>
            </a:r>
            <a:r>
              <a:rPr lang="en-US" sz="2000" b="1" i="1" dirty="0">
                <a:latin typeface="Times New Roman" pitchFamily="18" charset="0"/>
                <a:cs typeface="Times New Roman" pitchFamily="18" charset="0"/>
              </a:rPr>
              <a:t>P</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&gt; </a:t>
            </a:r>
            <a:r>
              <a:rPr lang="en-US" sz="2000" b="1" i="1" dirty="0">
                <a:latin typeface="Times New Roman" pitchFamily="18" charset="0"/>
                <a:cs typeface="Times New Roman" pitchFamily="18" charset="0"/>
              </a:rPr>
              <a:t>C</a:t>
            </a:r>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firm is making economic </a:t>
            </a:r>
            <a:r>
              <a:rPr lang="en-US" sz="2000" dirty="0" smtClean="0">
                <a:latin typeface="Times New Roman" pitchFamily="18" charset="0"/>
                <a:cs typeface="Times New Roman" pitchFamily="18" charset="0"/>
              </a:rPr>
              <a:t>profits equal </a:t>
            </a:r>
            <a:r>
              <a:rPr lang="en-US" sz="2000" dirty="0">
                <a:latin typeface="Times New Roman" pitchFamily="18" charset="0"/>
                <a:cs typeface="Times New Roman" pitchFamily="18" charset="0"/>
              </a:rPr>
              <a:t>to the area ( [ </a:t>
            </a:r>
            <a:r>
              <a:rPr lang="en-US" sz="2000" b="1" i="1" dirty="0">
                <a:latin typeface="Times New Roman" pitchFamily="18" charset="0"/>
                <a:cs typeface="Times New Roman" pitchFamily="18" charset="0"/>
              </a:rPr>
              <a:t>P</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a:t>
            </a:r>
            <a:r>
              <a:rPr lang="en-US" sz="2000" dirty="0">
                <a:latin typeface="Times New Roman" pitchFamily="18" charset="0"/>
                <a:cs typeface="Times New Roman" pitchFamily="18" charset="0"/>
              </a:rPr>
              <a:t> </a:t>
            </a:r>
            <a:r>
              <a:rPr lang="en-US" sz="2000" b="1" i="1" dirty="0">
                <a:latin typeface="Times New Roman" pitchFamily="18" charset="0"/>
                <a:cs typeface="Times New Roman" pitchFamily="18" charset="0"/>
              </a:rPr>
              <a:t>C</a:t>
            </a:r>
            <a:r>
              <a:rPr lang="en-US" sz="2000" dirty="0">
                <a:latin typeface="Times New Roman" pitchFamily="18" charset="0"/>
                <a:cs typeface="Times New Roman" pitchFamily="18" charset="0"/>
              </a:rPr>
              <a:t> ] </a:t>
            </a:r>
            <a:r>
              <a:rPr lang="en-US" sz="2000" b="1" dirty="0">
                <a:latin typeface="Times New Roman" pitchFamily="18" charset="0"/>
                <a:cs typeface="Times New Roman" pitchFamily="18" charset="0"/>
              </a:rPr>
              <a:t>x</a:t>
            </a:r>
            <a:r>
              <a:rPr lang="en-US" sz="2000" dirty="0">
                <a:latin typeface="Times New Roman" pitchFamily="18" charset="0"/>
                <a:cs typeface="Times New Roman" pitchFamily="18" charset="0"/>
              </a:rPr>
              <a:t> </a:t>
            </a:r>
            <a:r>
              <a:rPr lang="en-US" sz="2000" b="1" i="1" dirty="0">
                <a:latin typeface="Times New Roman" pitchFamily="18" charset="0"/>
                <a:cs typeface="Times New Roman" pitchFamily="18" charset="0"/>
              </a:rPr>
              <a:t>q</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pPr marL="115888" indent="-115888">
              <a:lnSpc>
                <a:spcPct val="90000"/>
              </a:lnSpc>
              <a:spcBef>
                <a:spcPts val="900"/>
              </a:spcBef>
              <a:buFontTx/>
              <a:buChar char="•"/>
            </a:pPr>
            <a:r>
              <a:rPr lang="en-US" sz="2000" dirty="0" smtClean="0">
                <a:latin typeface="Times New Roman" pitchFamily="18" charset="0"/>
                <a:cs typeface="Times New Roman" pitchFamily="18" charset="0"/>
              </a:rPr>
              <a:t>What </a:t>
            </a:r>
            <a:r>
              <a:rPr lang="en-US" sz="2000" dirty="0">
                <a:latin typeface="Times New Roman" pitchFamily="18" charset="0"/>
                <a:cs typeface="Times New Roman" pitchFamily="18" charset="0"/>
              </a:rPr>
              <a:t>impact will </a:t>
            </a:r>
            <a:r>
              <a:rPr lang="en-US" sz="2000" i="1" dirty="0">
                <a:latin typeface="Times New Roman" pitchFamily="18" charset="0"/>
                <a:cs typeface="Times New Roman" pitchFamily="18" charset="0"/>
              </a:rPr>
              <a:t>economic </a:t>
            </a:r>
            <a:r>
              <a:rPr lang="en-US" sz="2000" i="1" dirty="0" smtClean="0">
                <a:latin typeface="Times New Roman" pitchFamily="18" charset="0"/>
                <a:cs typeface="Times New Roman" pitchFamily="18" charset="0"/>
              </a:rPr>
              <a:t>profits</a:t>
            </a:r>
            <a:r>
              <a:rPr lang="en-US" sz="2000" dirty="0" smtClean="0">
                <a:latin typeface="Times New Roman" pitchFamily="18" charset="0"/>
                <a:cs typeface="Times New Roman" pitchFamily="18" charset="0"/>
              </a:rPr>
              <a:t> have </a:t>
            </a:r>
            <a:r>
              <a:rPr lang="en-US" sz="2000" dirty="0">
                <a:latin typeface="Times New Roman" pitchFamily="18" charset="0"/>
                <a:cs typeface="Times New Roman" pitchFamily="18" charset="0"/>
              </a:rPr>
              <a:t>if this is a typical firm</a:t>
            </a:r>
            <a:r>
              <a:rPr lang="en-US" sz="2000" dirty="0" smtClean="0">
                <a:latin typeface="Times New Roman" pitchFamily="18" charset="0"/>
                <a:cs typeface="Times New Roman" pitchFamily="18" charset="0"/>
              </a:rPr>
              <a:t>? </a:t>
            </a:r>
          </a:p>
          <a:p>
            <a:pPr marL="115888" indent="-115888">
              <a:lnSpc>
                <a:spcPct val="90000"/>
              </a:lnSpc>
              <a:spcBef>
                <a:spcPts val="900"/>
              </a:spcBef>
              <a:buFontTx/>
              <a:buChar char="•"/>
            </a:pPr>
            <a:endParaRPr lang="en-US" sz="2000" dirty="0">
              <a:latin typeface="Times New Roman" pitchFamily="18" charset="0"/>
              <a:cs typeface="Times New Roman" pitchFamily="18" charset="0"/>
            </a:endParaRPr>
          </a:p>
        </p:txBody>
      </p:sp>
      <p:sp>
        <p:nvSpPr>
          <p:cNvPr id="51" name="Text Box 54"/>
          <p:cNvSpPr txBox="1">
            <a:spLocks noChangeArrowheads="1"/>
          </p:cNvSpPr>
          <p:nvPr/>
        </p:nvSpPr>
        <p:spPr bwMode="auto">
          <a:xfrm>
            <a:off x="4370324" y="1080242"/>
            <a:ext cx="787400" cy="269689"/>
          </a:xfrm>
          <a:prstGeom prst="rect">
            <a:avLst/>
          </a:prstGeom>
          <a:noFill/>
          <a:ln w="9525">
            <a:noFill/>
            <a:miter lim="800000"/>
            <a:headEnd/>
            <a:tailEnd/>
          </a:ln>
        </p:spPr>
        <p:txBody>
          <a:bodyPr>
            <a:prstTxWarp prst="textNoShape">
              <a:avLst/>
            </a:prstTxWarp>
            <a:spAutoFit/>
          </a:bodyPr>
          <a:lstStyle/>
          <a:p>
            <a:pPr>
              <a:lnSpc>
                <a:spcPct val="70000"/>
              </a:lnSpc>
              <a:spcBef>
                <a:spcPct val="50000"/>
              </a:spcBef>
            </a:pPr>
            <a:r>
              <a:rPr kumimoji="0" lang="en-US" sz="1600">
                <a:latin typeface="Times New Roman" pitchFamily="18" charset="0"/>
                <a:cs typeface="Times New Roman" pitchFamily="18" charset="0"/>
              </a:rPr>
              <a:t>Price</a:t>
            </a:r>
          </a:p>
        </p:txBody>
      </p:sp>
      <p:sp>
        <p:nvSpPr>
          <p:cNvPr id="52" name="Freeform 2"/>
          <p:cNvSpPr>
            <a:spLocks/>
          </p:cNvSpPr>
          <p:nvPr/>
        </p:nvSpPr>
        <p:spPr bwMode="auto">
          <a:xfrm>
            <a:off x="5341366" y="1080242"/>
            <a:ext cx="2665730" cy="3750838"/>
          </a:xfrm>
          <a:custGeom>
            <a:avLst/>
            <a:gdLst/>
            <a:ahLst/>
            <a:cxnLst>
              <a:cxn ang="0">
                <a:pos x="0" y="2352"/>
              </a:cxn>
              <a:cxn ang="0">
                <a:pos x="672" y="1872"/>
              </a:cxn>
              <a:cxn ang="0">
                <a:pos x="1392" y="960"/>
              </a:cxn>
              <a:cxn ang="0">
                <a:pos x="1632" y="0"/>
              </a:cxn>
            </a:cxnLst>
            <a:rect l="0" t="0" r="r" b="b"/>
            <a:pathLst>
              <a:path w="1632" h="2352">
                <a:moveTo>
                  <a:pt x="0" y="2352"/>
                </a:moveTo>
                <a:cubicBezTo>
                  <a:pt x="220" y="2228"/>
                  <a:pt x="440" y="2104"/>
                  <a:pt x="672" y="1872"/>
                </a:cubicBezTo>
                <a:cubicBezTo>
                  <a:pt x="904" y="1640"/>
                  <a:pt x="1232" y="1272"/>
                  <a:pt x="1392" y="960"/>
                </a:cubicBezTo>
                <a:cubicBezTo>
                  <a:pt x="1552" y="648"/>
                  <a:pt x="1592" y="324"/>
                  <a:pt x="1632" y="0"/>
                </a:cubicBezTo>
              </a:path>
            </a:pathLst>
          </a:custGeom>
          <a:noFill/>
          <a:ln w="57150" cap="flat" cmpd="sng">
            <a:solidFill>
              <a:srgbClr val="2D5AB3"/>
            </a:solidFill>
            <a:prstDash val="solid"/>
            <a:round/>
            <a:headEnd type="none" w="med" len="med"/>
            <a:tailEnd type="none" w="lg" len="lg"/>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53" name="Rectangle 3"/>
          <p:cNvSpPr>
            <a:spLocks noChangeArrowheads="1"/>
          </p:cNvSpPr>
          <p:nvPr/>
        </p:nvSpPr>
        <p:spPr bwMode="auto">
          <a:xfrm>
            <a:off x="4722241" y="2730818"/>
            <a:ext cx="1905000" cy="609600"/>
          </a:xfrm>
          <a:prstGeom prst="rect">
            <a:avLst/>
          </a:prstGeom>
          <a:solidFill>
            <a:srgbClr val="FFFF67">
              <a:alpha val="50000"/>
            </a:srgbClr>
          </a:solidFill>
          <a:ln w="19050" cap="rnd">
            <a:noFill/>
            <a:prstDash val="sysDot"/>
            <a:miter lim="800000"/>
            <a:headEnd/>
            <a:tailEnd type="none" w="lg" len="lg"/>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54" name="Text Box 4"/>
          <p:cNvSpPr txBox="1">
            <a:spLocks noChangeArrowheads="1"/>
          </p:cNvSpPr>
          <p:nvPr/>
        </p:nvSpPr>
        <p:spPr bwMode="auto">
          <a:xfrm>
            <a:off x="8433816" y="3719830"/>
            <a:ext cx="514350" cy="276999"/>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a:solidFill>
                  <a:srgbClr val="C80000"/>
                </a:solidFill>
                <a:latin typeface="Times New Roman" pitchFamily="18" charset="0"/>
                <a:cs typeface="Times New Roman" pitchFamily="18" charset="0"/>
              </a:rPr>
              <a:t>d</a:t>
            </a:r>
          </a:p>
        </p:txBody>
      </p:sp>
      <p:sp>
        <p:nvSpPr>
          <p:cNvPr id="55" name="Line 11"/>
          <p:cNvSpPr>
            <a:spLocks noChangeShapeType="1"/>
          </p:cNvSpPr>
          <p:nvPr/>
        </p:nvSpPr>
        <p:spPr bwMode="auto">
          <a:xfrm flipH="1" flipV="1">
            <a:off x="4722240" y="1511618"/>
            <a:ext cx="2873375" cy="3479577"/>
          </a:xfrm>
          <a:prstGeom prst="line">
            <a:avLst/>
          </a:prstGeom>
          <a:noFill/>
          <a:ln w="57150">
            <a:solidFill>
              <a:srgbClr val="D107AB"/>
            </a:solidFill>
            <a:round/>
            <a:headEnd/>
            <a:tailEnd type="none" w="lg" len="lg"/>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56" name="Text Box 12"/>
          <p:cNvSpPr txBox="1">
            <a:spLocks noChangeArrowheads="1"/>
          </p:cNvSpPr>
          <p:nvPr/>
        </p:nvSpPr>
        <p:spPr bwMode="auto">
          <a:xfrm>
            <a:off x="7499223" y="4705477"/>
            <a:ext cx="762000" cy="276999"/>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a:solidFill>
                  <a:srgbClr val="D107AB"/>
                </a:solidFill>
                <a:latin typeface="Times New Roman" pitchFamily="18" charset="0"/>
                <a:cs typeface="Times New Roman" pitchFamily="18" charset="0"/>
              </a:rPr>
              <a:t>MR</a:t>
            </a:r>
          </a:p>
        </p:txBody>
      </p:sp>
      <p:sp>
        <p:nvSpPr>
          <p:cNvPr id="57" name="Line 13"/>
          <p:cNvSpPr>
            <a:spLocks noChangeShapeType="1"/>
          </p:cNvSpPr>
          <p:nvPr/>
        </p:nvSpPr>
        <p:spPr bwMode="auto">
          <a:xfrm flipH="1" flipV="1">
            <a:off x="4700016" y="1478280"/>
            <a:ext cx="3962400" cy="2590800"/>
          </a:xfrm>
          <a:prstGeom prst="line">
            <a:avLst/>
          </a:prstGeom>
          <a:noFill/>
          <a:ln w="57150">
            <a:solidFill>
              <a:srgbClr val="C80000"/>
            </a:solidFill>
            <a:round/>
            <a:headEnd/>
            <a:tailEnd type="none" w="lg" len="lg"/>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58" name="Freeform 17"/>
          <p:cNvSpPr>
            <a:spLocks/>
          </p:cNvSpPr>
          <p:nvPr/>
        </p:nvSpPr>
        <p:spPr bwMode="auto">
          <a:xfrm rot="21400582">
            <a:off x="5233416" y="1402080"/>
            <a:ext cx="3657600" cy="2057400"/>
          </a:xfrm>
          <a:custGeom>
            <a:avLst/>
            <a:gdLst/>
            <a:ahLst/>
            <a:cxnLst>
              <a:cxn ang="0">
                <a:pos x="0" y="0"/>
              </a:cxn>
              <a:cxn ang="0">
                <a:pos x="288" y="480"/>
              </a:cxn>
              <a:cxn ang="0">
                <a:pos x="672" y="864"/>
              </a:cxn>
              <a:cxn ang="0">
                <a:pos x="1248" y="1008"/>
              </a:cxn>
              <a:cxn ang="0">
                <a:pos x="1776" y="864"/>
              </a:cxn>
              <a:cxn ang="0">
                <a:pos x="2352" y="480"/>
              </a:cxn>
            </a:cxnLst>
            <a:rect l="0" t="0" r="r" b="b"/>
            <a:pathLst>
              <a:path w="2352" h="1008">
                <a:moveTo>
                  <a:pt x="0" y="0"/>
                </a:moveTo>
                <a:cubicBezTo>
                  <a:pt x="88" y="168"/>
                  <a:pt x="176" y="336"/>
                  <a:pt x="288" y="480"/>
                </a:cubicBezTo>
                <a:cubicBezTo>
                  <a:pt x="400" y="624"/>
                  <a:pt x="512" y="776"/>
                  <a:pt x="672" y="864"/>
                </a:cubicBezTo>
                <a:cubicBezTo>
                  <a:pt x="832" y="952"/>
                  <a:pt x="1064" y="1008"/>
                  <a:pt x="1248" y="1008"/>
                </a:cubicBezTo>
                <a:cubicBezTo>
                  <a:pt x="1432" y="1008"/>
                  <a:pt x="1592" y="952"/>
                  <a:pt x="1776" y="864"/>
                </a:cubicBezTo>
                <a:cubicBezTo>
                  <a:pt x="1960" y="776"/>
                  <a:pt x="2156" y="628"/>
                  <a:pt x="2352" y="480"/>
                </a:cubicBezTo>
              </a:path>
            </a:pathLst>
          </a:custGeom>
          <a:noFill/>
          <a:ln w="57150" cap="flat" cmpd="sng">
            <a:solidFill>
              <a:schemeClr val="tx1"/>
            </a:solidFill>
            <a:prstDash val="solid"/>
            <a:round/>
            <a:headEnd type="none" w="med" len="med"/>
            <a:tailEnd type="none" w="lg" len="lg"/>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59" name="Text Box 19"/>
          <p:cNvSpPr txBox="1">
            <a:spLocks noChangeArrowheads="1"/>
          </p:cNvSpPr>
          <p:nvPr/>
        </p:nvSpPr>
        <p:spPr bwMode="auto">
          <a:xfrm>
            <a:off x="7900416" y="944880"/>
            <a:ext cx="762000" cy="276999"/>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a:solidFill>
                  <a:srgbClr val="2D5AB3"/>
                </a:solidFill>
                <a:latin typeface="Times New Roman" pitchFamily="18" charset="0"/>
                <a:cs typeface="Times New Roman" pitchFamily="18" charset="0"/>
              </a:rPr>
              <a:t>MC</a:t>
            </a:r>
          </a:p>
        </p:txBody>
      </p:sp>
      <p:sp>
        <p:nvSpPr>
          <p:cNvPr id="60" name="Text Box 20"/>
          <p:cNvSpPr txBox="1">
            <a:spLocks noChangeArrowheads="1"/>
          </p:cNvSpPr>
          <p:nvPr/>
        </p:nvSpPr>
        <p:spPr bwMode="auto">
          <a:xfrm>
            <a:off x="8052816" y="2116455"/>
            <a:ext cx="990600" cy="276999"/>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a:solidFill>
                  <a:schemeClr val="tx1"/>
                </a:solidFill>
                <a:latin typeface="Times New Roman" pitchFamily="18" charset="0"/>
                <a:cs typeface="Times New Roman" pitchFamily="18" charset="0"/>
              </a:rPr>
              <a:t>ATC</a:t>
            </a:r>
          </a:p>
        </p:txBody>
      </p:sp>
      <p:sp>
        <p:nvSpPr>
          <p:cNvPr id="62" name="Text Box 55"/>
          <p:cNvSpPr txBox="1">
            <a:spLocks noChangeArrowheads="1"/>
          </p:cNvSpPr>
          <p:nvPr/>
        </p:nvSpPr>
        <p:spPr bwMode="auto">
          <a:xfrm>
            <a:off x="7341870" y="5418963"/>
            <a:ext cx="1590675" cy="289310"/>
          </a:xfrm>
          <a:prstGeom prst="rect">
            <a:avLst/>
          </a:prstGeom>
          <a:noFill/>
          <a:ln w="9525">
            <a:noFill/>
            <a:miter lim="800000"/>
            <a:headEnd/>
            <a:tailEnd/>
          </a:ln>
        </p:spPr>
        <p:txBody>
          <a:bodyPr>
            <a:prstTxWarp prst="textNoShape">
              <a:avLst/>
            </a:prstTxWarp>
            <a:spAutoFit/>
          </a:bodyPr>
          <a:lstStyle/>
          <a:p>
            <a:pPr algn="r">
              <a:lnSpc>
                <a:spcPct val="80000"/>
              </a:lnSpc>
              <a:spcBef>
                <a:spcPct val="50000"/>
              </a:spcBef>
            </a:pPr>
            <a:r>
              <a:rPr kumimoji="0" lang="en-US" sz="1600">
                <a:latin typeface="Times New Roman" pitchFamily="18" charset="0"/>
                <a:cs typeface="Times New Roman" pitchFamily="18" charset="0"/>
              </a:rPr>
              <a:t>Quantity/time</a:t>
            </a:r>
          </a:p>
        </p:txBody>
      </p:sp>
      <p:sp>
        <p:nvSpPr>
          <p:cNvPr id="63" name="Text Box 57"/>
          <p:cNvSpPr txBox="1">
            <a:spLocks noChangeArrowheads="1"/>
          </p:cNvSpPr>
          <p:nvPr/>
        </p:nvSpPr>
        <p:spPr bwMode="auto">
          <a:xfrm>
            <a:off x="6290691" y="5489956"/>
            <a:ext cx="685800" cy="369332"/>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b="1" i="1" dirty="0">
                <a:latin typeface="Times New Roman" pitchFamily="18" charset="0"/>
                <a:cs typeface="Times New Roman" pitchFamily="18" charset="0"/>
              </a:rPr>
              <a:t>q</a:t>
            </a:r>
            <a:endParaRPr kumimoji="0" lang="en-US" b="1" dirty="0">
              <a:latin typeface="Times New Roman" pitchFamily="18" charset="0"/>
              <a:cs typeface="Times New Roman" pitchFamily="18" charset="0"/>
            </a:endParaRPr>
          </a:p>
        </p:txBody>
      </p:sp>
      <p:grpSp>
        <p:nvGrpSpPr>
          <p:cNvPr id="64" name="Group 58"/>
          <p:cNvGrpSpPr>
            <a:grpSpLocks/>
          </p:cNvGrpSpPr>
          <p:nvPr/>
        </p:nvGrpSpPr>
        <p:grpSpPr bwMode="auto">
          <a:xfrm>
            <a:off x="4700016" y="1344930"/>
            <a:ext cx="2895600" cy="4211320"/>
            <a:chOff x="3024" y="822"/>
            <a:chExt cx="1824" cy="2966"/>
          </a:xfrm>
        </p:grpSpPr>
        <p:sp>
          <p:nvSpPr>
            <p:cNvPr id="65" name="Line 59"/>
            <p:cNvSpPr>
              <a:spLocks noChangeShapeType="1"/>
            </p:cNvSpPr>
            <p:nvPr/>
          </p:nvSpPr>
          <p:spPr bwMode="auto">
            <a:xfrm>
              <a:off x="3024" y="3788"/>
              <a:ext cx="1824" cy="0"/>
            </a:xfrm>
            <a:prstGeom prst="line">
              <a:avLst/>
            </a:prstGeom>
            <a:noFill/>
            <a:ln w="38100">
              <a:solidFill>
                <a:schemeClr val="tx1"/>
              </a:solidFill>
              <a:round/>
              <a:headEnd/>
              <a:tailEnd/>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66" name="Line 60"/>
            <p:cNvSpPr>
              <a:spLocks noChangeShapeType="1"/>
            </p:cNvSpPr>
            <p:nvPr/>
          </p:nvSpPr>
          <p:spPr bwMode="auto">
            <a:xfrm>
              <a:off x="3031" y="822"/>
              <a:ext cx="0" cy="2963"/>
            </a:xfrm>
            <a:prstGeom prst="line">
              <a:avLst/>
            </a:prstGeom>
            <a:noFill/>
            <a:ln w="38100">
              <a:solidFill>
                <a:schemeClr val="tx1"/>
              </a:solidFill>
              <a:round/>
              <a:headEnd/>
              <a:tailEnd/>
            </a:ln>
          </p:spPr>
          <p:txBody>
            <a:bodyPr wrap="none" anchor="ctr">
              <a:prstTxWarp prst="textNoShape">
                <a:avLst/>
              </a:prstTxWarp>
            </a:bodyPr>
            <a:lstStyle/>
            <a:p>
              <a:endParaRPr lang="en-US" sz="1600" b="1">
                <a:latin typeface="Times New Roman" pitchFamily="18" charset="0"/>
                <a:cs typeface="Times New Roman" pitchFamily="18" charset="0"/>
              </a:endParaRPr>
            </a:p>
          </p:txBody>
        </p:sp>
      </p:grpSp>
      <p:sp>
        <p:nvSpPr>
          <p:cNvPr id="67" name="Text Box 61"/>
          <p:cNvSpPr txBox="1">
            <a:spLocks noChangeArrowheads="1"/>
          </p:cNvSpPr>
          <p:nvPr/>
        </p:nvSpPr>
        <p:spPr bwMode="auto">
          <a:xfrm>
            <a:off x="4338066" y="2545080"/>
            <a:ext cx="360363" cy="369332"/>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b="1" i="1" dirty="0">
                <a:latin typeface="Times New Roman" pitchFamily="18" charset="0"/>
                <a:cs typeface="Times New Roman" pitchFamily="18" charset="0"/>
              </a:rPr>
              <a:t>P</a:t>
            </a:r>
            <a:endParaRPr kumimoji="0" lang="en-US" b="1" dirty="0">
              <a:latin typeface="Times New Roman" pitchFamily="18" charset="0"/>
              <a:cs typeface="Times New Roman" pitchFamily="18" charset="0"/>
            </a:endParaRPr>
          </a:p>
        </p:txBody>
      </p:sp>
      <p:sp>
        <p:nvSpPr>
          <p:cNvPr id="68" name="Text Box 63"/>
          <p:cNvSpPr txBox="1">
            <a:spLocks noChangeArrowheads="1"/>
          </p:cNvSpPr>
          <p:nvPr/>
        </p:nvSpPr>
        <p:spPr bwMode="auto">
          <a:xfrm>
            <a:off x="4338066" y="3138805"/>
            <a:ext cx="360363" cy="369332"/>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b="1" i="1" dirty="0">
                <a:latin typeface="Times New Roman" pitchFamily="18" charset="0"/>
                <a:cs typeface="Times New Roman" pitchFamily="18" charset="0"/>
              </a:rPr>
              <a:t>C</a:t>
            </a:r>
            <a:endParaRPr kumimoji="0" lang="en-US" b="1" dirty="0">
              <a:latin typeface="Times New Roman" pitchFamily="18" charset="0"/>
              <a:cs typeface="Times New Roman" pitchFamily="18" charset="0"/>
            </a:endParaRPr>
          </a:p>
        </p:txBody>
      </p:sp>
      <p:grpSp>
        <p:nvGrpSpPr>
          <p:cNvPr id="69" name="Group 66"/>
          <p:cNvGrpSpPr>
            <a:grpSpLocks/>
          </p:cNvGrpSpPr>
          <p:nvPr/>
        </p:nvGrpSpPr>
        <p:grpSpPr bwMode="auto">
          <a:xfrm>
            <a:off x="6147816" y="1344930"/>
            <a:ext cx="1143000" cy="1581150"/>
            <a:chOff x="3936" y="876"/>
            <a:chExt cx="720" cy="996"/>
          </a:xfrm>
        </p:grpSpPr>
        <p:sp>
          <p:nvSpPr>
            <p:cNvPr id="70" name="Line 33"/>
            <p:cNvSpPr>
              <a:spLocks noChangeShapeType="1"/>
            </p:cNvSpPr>
            <p:nvPr/>
          </p:nvSpPr>
          <p:spPr bwMode="auto">
            <a:xfrm flipH="1">
              <a:off x="4032" y="1200"/>
              <a:ext cx="240" cy="672"/>
            </a:xfrm>
            <a:prstGeom prst="line">
              <a:avLst/>
            </a:prstGeom>
            <a:noFill/>
            <a:ln w="31750">
              <a:solidFill>
                <a:schemeClr val="tx1"/>
              </a:solidFill>
              <a:round/>
              <a:headEnd/>
              <a:tailEnd type="none" w="lg" len="lg"/>
            </a:ln>
            <a:effectLst>
              <a:outerShdw blurRad="63500" dist="38099" dir="2700000" algn="ctr" rotWithShape="0">
                <a:srgbClr val="000000">
                  <a:alpha val="74998"/>
                </a:srgbClr>
              </a:outerShdw>
            </a:effectLst>
          </p:spPr>
          <p:txBody>
            <a:bodyPr wrap="none" anchor="ctr">
              <a:prstTxWarp prst="textNoShape">
                <a:avLst/>
              </a:prstTxWarp>
            </a:bodyPr>
            <a:lstStyle/>
            <a:p>
              <a:endParaRPr lang="en-US" sz="1600" b="1">
                <a:latin typeface="Times New Roman" pitchFamily="18" charset="0"/>
                <a:cs typeface="Times New Roman" pitchFamily="18" charset="0"/>
              </a:endParaRPr>
            </a:p>
          </p:txBody>
        </p:sp>
        <p:grpSp>
          <p:nvGrpSpPr>
            <p:cNvPr id="71" name="Group 65"/>
            <p:cNvGrpSpPr>
              <a:grpSpLocks/>
            </p:cNvGrpSpPr>
            <p:nvPr/>
          </p:nvGrpSpPr>
          <p:grpSpPr bwMode="auto">
            <a:xfrm>
              <a:off x="3936" y="876"/>
              <a:ext cx="720" cy="336"/>
              <a:chOff x="3936" y="864"/>
              <a:chExt cx="720" cy="336"/>
            </a:xfrm>
          </p:grpSpPr>
          <p:sp>
            <p:nvSpPr>
              <p:cNvPr id="72" name="Rectangle 64"/>
              <p:cNvSpPr>
                <a:spLocks noChangeArrowheads="1"/>
              </p:cNvSpPr>
              <p:nvPr/>
            </p:nvSpPr>
            <p:spPr bwMode="auto">
              <a:xfrm>
                <a:off x="3936" y="864"/>
                <a:ext cx="720" cy="336"/>
              </a:xfrm>
              <a:prstGeom prst="rect">
                <a:avLst/>
              </a:prstGeom>
              <a:solidFill>
                <a:srgbClr val="FFFFCC"/>
              </a:solidFill>
              <a:ln w="1270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73" name="Rectangle 32" descr="Parchment"/>
              <p:cNvSpPr>
                <a:spLocks noChangeArrowheads="1"/>
              </p:cNvSpPr>
              <p:nvPr/>
            </p:nvSpPr>
            <p:spPr bwMode="auto">
              <a:xfrm>
                <a:off x="3936" y="906"/>
                <a:ext cx="720" cy="276"/>
              </a:xfrm>
              <a:prstGeom prst="rect">
                <a:avLst/>
              </a:prstGeom>
              <a:noFill/>
              <a:ln w="12700">
                <a:noFill/>
                <a:miter lim="800000"/>
                <a:headEnd/>
                <a:tailEnd type="none" w="lg" len="lg"/>
              </a:ln>
              <a:effectLst/>
            </p:spPr>
            <p:txBody>
              <a:bodyPr wrap="none" anchor="ctr">
                <a:prstTxWarp prst="textNoShape">
                  <a:avLst/>
                </a:prstTxWarp>
              </a:bodyPr>
              <a:lstStyle/>
              <a:p>
                <a:pPr algn="ctr">
                  <a:lnSpc>
                    <a:spcPct val="80000"/>
                  </a:lnSpc>
                </a:pPr>
                <a:r>
                  <a:rPr kumimoji="0" lang="en-US" sz="1600" b="1" i="1" dirty="0">
                    <a:latin typeface="Times New Roman" pitchFamily="18" charset="0"/>
                    <a:cs typeface="Times New Roman" pitchFamily="18" charset="0"/>
                  </a:rPr>
                  <a:t>Economic</a:t>
                </a:r>
                <a:br>
                  <a:rPr kumimoji="0" lang="en-US" sz="1600" b="1" i="1" dirty="0">
                    <a:latin typeface="Times New Roman" pitchFamily="18" charset="0"/>
                    <a:cs typeface="Times New Roman" pitchFamily="18" charset="0"/>
                  </a:rPr>
                </a:br>
                <a:r>
                  <a:rPr kumimoji="0" lang="en-US" sz="1600" b="1" i="1" dirty="0">
                    <a:latin typeface="Times New Roman" pitchFamily="18" charset="0"/>
                    <a:cs typeface="Times New Roman" pitchFamily="18" charset="0"/>
                  </a:rPr>
                  <a:t>Profits</a:t>
                </a:r>
              </a:p>
            </p:txBody>
          </p:sp>
        </p:grpSp>
      </p:grpSp>
      <p:sp>
        <p:nvSpPr>
          <p:cNvPr id="74" name="Line 7"/>
          <p:cNvSpPr>
            <a:spLocks noChangeShapeType="1"/>
          </p:cNvSpPr>
          <p:nvPr/>
        </p:nvSpPr>
        <p:spPr bwMode="auto">
          <a:xfrm>
            <a:off x="6638354" y="3803142"/>
            <a:ext cx="0" cy="173482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75" name="Line 10"/>
          <p:cNvSpPr>
            <a:spLocks noChangeShapeType="1"/>
          </p:cNvSpPr>
          <p:nvPr/>
        </p:nvSpPr>
        <p:spPr bwMode="auto">
          <a:xfrm flipH="1">
            <a:off x="4731766" y="2730818"/>
            <a:ext cx="1873250" cy="0"/>
          </a:xfrm>
          <a:prstGeom prst="line">
            <a:avLst/>
          </a:prstGeom>
          <a:noFill/>
          <a:ln w="31750" cap="rnd">
            <a:solidFill>
              <a:schemeClr val="tx1"/>
            </a:solidFill>
            <a:prstDash val="sysDot"/>
            <a:round/>
            <a:headEnd type="none" w="lg" len="lg"/>
            <a:tailEnd type="stealth" w="lg" len="lg"/>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76" name="Line 18"/>
          <p:cNvSpPr>
            <a:spLocks noChangeShapeType="1"/>
          </p:cNvSpPr>
          <p:nvPr/>
        </p:nvSpPr>
        <p:spPr bwMode="auto">
          <a:xfrm flipV="1">
            <a:off x="6627241" y="2784793"/>
            <a:ext cx="0" cy="903287"/>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77" name="Line 22"/>
          <p:cNvSpPr>
            <a:spLocks noChangeShapeType="1"/>
          </p:cNvSpPr>
          <p:nvPr/>
        </p:nvSpPr>
        <p:spPr bwMode="auto">
          <a:xfrm flipH="1">
            <a:off x="4733354" y="3340418"/>
            <a:ext cx="1873250" cy="0"/>
          </a:xfrm>
          <a:prstGeom prst="line">
            <a:avLst/>
          </a:prstGeom>
          <a:noFill/>
          <a:ln w="31750" cap="rnd">
            <a:solidFill>
              <a:schemeClr val="tx1"/>
            </a:solidFill>
            <a:prstDash val="sysDot"/>
            <a:round/>
            <a:headEnd type="none" w="lg" len="lg"/>
            <a:tailEnd type="stealth" w="lg" len="lg"/>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78" name="Oval 14"/>
          <p:cNvSpPr>
            <a:spLocks noChangeArrowheads="1"/>
          </p:cNvSpPr>
          <p:nvPr/>
        </p:nvSpPr>
        <p:spPr bwMode="auto">
          <a:xfrm>
            <a:off x="6560566" y="2672080"/>
            <a:ext cx="119063" cy="119063"/>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1">
              <a:solidFill>
                <a:schemeClr val="tx1"/>
              </a:solidFill>
              <a:latin typeface="Times New Roman" pitchFamily="18" charset="0"/>
              <a:cs typeface="Times New Roman" pitchFamily="18" charset="0"/>
            </a:endParaRPr>
          </a:p>
        </p:txBody>
      </p:sp>
      <p:sp>
        <p:nvSpPr>
          <p:cNvPr id="79" name="Oval 29"/>
          <p:cNvSpPr>
            <a:spLocks noChangeArrowheads="1"/>
          </p:cNvSpPr>
          <p:nvPr/>
        </p:nvSpPr>
        <p:spPr bwMode="auto">
          <a:xfrm>
            <a:off x="6571679" y="3762693"/>
            <a:ext cx="119062" cy="1190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80" name="Oval 30"/>
          <p:cNvSpPr>
            <a:spLocks noChangeArrowheads="1"/>
          </p:cNvSpPr>
          <p:nvPr/>
        </p:nvSpPr>
        <p:spPr bwMode="auto">
          <a:xfrm>
            <a:off x="6560566" y="3283268"/>
            <a:ext cx="119063" cy="119062"/>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Tree>
    <p:extLst>
      <p:ext uri="{BB962C8B-B14F-4D97-AF65-F5344CB8AC3E}">
        <p14:creationId xmlns:p14="http://schemas.microsoft.com/office/powerpoint/2010/main" val="237736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3" presetClass="entr" presetSubtype="32" fill="hold" grpId="0" nodeType="afterEffect">
                                  <p:stCondLst>
                                    <p:cond delay="0"/>
                                  </p:stCondLst>
                                  <p:childTnLst>
                                    <p:set>
                                      <p:cBhvr>
                                        <p:cTn id="12" dur="1" fill="hold">
                                          <p:stCondLst>
                                            <p:cond delay="0"/>
                                          </p:stCondLst>
                                        </p:cTn>
                                        <p:tgtEl>
                                          <p:spTgt spid="79"/>
                                        </p:tgtEl>
                                        <p:attrNameLst>
                                          <p:attrName>style.visibility</p:attrName>
                                        </p:attrNameLst>
                                      </p:cBhvr>
                                      <p:to>
                                        <p:strVal val="visible"/>
                                      </p:to>
                                    </p:set>
                                    <p:anim calcmode="lin" valueType="num">
                                      <p:cBhvr>
                                        <p:cTn id="13" dur="500" fill="hold"/>
                                        <p:tgtEl>
                                          <p:spTgt spid="79"/>
                                        </p:tgtEl>
                                        <p:attrNameLst>
                                          <p:attrName>ppt_w</p:attrName>
                                        </p:attrNameLst>
                                      </p:cBhvr>
                                      <p:tavLst>
                                        <p:tav tm="0">
                                          <p:val>
                                            <p:strVal val="4*#ppt_w"/>
                                          </p:val>
                                        </p:tav>
                                        <p:tav tm="100000">
                                          <p:val>
                                            <p:strVal val="#ppt_w"/>
                                          </p:val>
                                        </p:tav>
                                      </p:tavLst>
                                    </p:anim>
                                    <p:anim calcmode="lin" valueType="num">
                                      <p:cBhvr>
                                        <p:cTn id="14" dur="500" fill="hold"/>
                                        <p:tgtEl>
                                          <p:spTgt spid="79"/>
                                        </p:tgtEl>
                                        <p:attrNameLst>
                                          <p:attrName>ppt_h</p:attrName>
                                        </p:attrNameLst>
                                      </p:cBhvr>
                                      <p:tavLst>
                                        <p:tav tm="0">
                                          <p:val>
                                            <p:strVal val="4*#ppt_h"/>
                                          </p:val>
                                        </p:tav>
                                        <p:tav tm="100000">
                                          <p:val>
                                            <p:strVal val="#ppt_h"/>
                                          </p:val>
                                        </p:tav>
                                      </p:tavLst>
                                    </p:anim>
                                  </p:childTnLst>
                                </p:cTn>
                              </p:par>
                            </p:childTnLst>
                          </p:cTn>
                        </p:par>
                        <p:par>
                          <p:cTn id="15" fill="hold">
                            <p:stCondLst>
                              <p:cond delay="1000"/>
                            </p:stCondLst>
                            <p:childTnLst>
                              <p:par>
                                <p:cTn id="16" presetID="17" presetClass="entr" presetSubtype="1" fill="hold" grpId="0" nodeType="afterEffect">
                                  <p:stCondLst>
                                    <p:cond delay="0"/>
                                  </p:stCondLst>
                                  <p:childTnLst>
                                    <p:set>
                                      <p:cBhvr>
                                        <p:cTn id="17" dur="1" fill="hold">
                                          <p:stCondLst>
                                            <p:cond delay="0"/>
                                          </p:stCondLst>
                                        </p:cTn>
                                        <p:tgtEl>
                                          <p:spTgt spid="74"/>
                                        </p:tgtEl>
                                        <p:attrNameLst>
                                          <p:attrName>style.visibility</p:attrName>
                                        </p:attrNameLst>
                                      </p:cBhvr>
                                      <p:to>
                                        <p:strVal val="visible"/>
                                      </p:to>
                                    </p:set>
                                    <p:anim calcmode="lin" valueType="num">
                                      <p:cBhvr>
                                        <p:cTn id="18" dur="500" fill="hold"/>
                                        <p:tgtEl>
                                          <p:spTgt spid="74"/>
                                        </p:tgtEl>
                                        <p:attrNameLst>
                                          <p:attrName>ppt_x</p:attrName>
                                        </p:attrNameLst>
                                      </p:cBhvr>
                                      <p:tavLst>
                                        <p:tav tm="0">
                                          <p:val>
                                            <p:strVal val="#ppt_x"/>
                                          </p:val>
                                        </p:tav>
                                        <p:tav tm="100000">
                                          <p:val>
                                            <p:strVal val="#ppt_x"/>
                                          </p:val>
                                        </p:tav>
                                      </p:tavLst>
                                    </p:anim>
                                    <p:anim calcmode="lin" valueType="num">
                                      <p:cBhvr>
                                        <p:cTn id="19" dur="500" fill="hold"/>
                                        <p:tgtEl>
                                          <p:spTgt spid="74"/>
                                        </p:tgtEl>
                                        <p:attrNameLst>
                                          <p:attrName>ppt_y</p:attrName>
                                        </p:attrNameLst>
                                      </p:cBhvr>
                                      <p:tavLst>
                                        <p:tav tm="0">
                                          <p:val>
                                            <p:strVal val="#ppt_y-#ppt_h/2"/>
                                          </p:val>
                                        </p:tav>
                                        <p:tav tm="100000">
                                          <p:val>
                                            <p:strVal val="#ppt_y"/>
                                          </p:val>
                                        </p:tav>
                                      </p:tavLst>
                                    </p:anim>
                                    <p:anim calcmode="lin" valueType="num">
                                      <p:cBhvr>
                                        <p:cTn id="20" dur="500" fill="hold"/>
                                        <p:tgtEl>
                                          <p:spTgt spid="74"/>
                                        </p:tgtEl>
                                        <p:attrNameLst>
                                          <p:attrName>ppt_w</p:attrName>
                                        </p:attrNameLst>
                                      </p:cBhvr>
                                      <p:tavLst>
                                        <p:tav tm="0">
                                          <p:val>
                                            <p:strVal val="#ppt_w"/>
                                          </p:val>
                                        </p:tav>
                                        <p:tav tm="100000">
                                          <p:val>
                                            <p:strVal val="#ppt_w"/>
                                          </p:val>
                                        </p:tav>
                                      </p:tavLst>
                                    </p:anim>
                                    <p:anim calcmode="lin" valueType="num">
                                      <p:cBhvr>
                                        <p:cTn id="21" dur="500" fill="hold"/>
                                        <p:tgtEl>
                                          <p:spTgt spid="74"/>
                                        </p:tgtEl>
                                        <p:attrNameLst>
                                          <p:attrName>ppt_h</p:attrName>
                                        </p:attrNameLst>
                                      </p:cBhvr>
                                      <p:tavLst>
                                        <p:tav tm="0">
                                          <p:val>
                                            <p:fltVal val="0"/>
                                          </p:val>
                                        </p:tav>
                                        <p:tav tm="100000">
                                          <p:val>
                                            <p:strVal val="#ppt_h"/>
                                          </p:val>
                                        </p:tav>
                                      </p:tavLst>
                                    </p:anim>
                                  </p:childTnLst>
                                </p:cTn>
                              </p:par>
                            </p:childTnLst>
                          </p:cTn>
                        </p:par>
                        <p:par>
                          <p:cTn id="22" fill="hold">
                            <p:stCondLst>
                              <p:cond delay="1500"/>
                            </p:stCondLst>
                            <p:childTnLst>
                              <p:par>
                                <p:cTn id="23" presetID="23" presetClass="entr" presetSubtype="32" fill="hold" grpId="0" nodeType="afterEffect">
                                  <p:stCondLst>
                                    <p:cond delay="0"/>
                                  </p:stCondLst>
                                  <p:childTnLst>
                                    <p:set>
                                      <p:cBhvr>
                                        <p:cTn id="24" dur="1" fill="hold">
                                          <p:stCondLst>
                                            <p:cond delay="0"/>
                                          </p:stCondLst>
                                        </p:cTn>
                                        <p:tgtEl>
                                          <p:spTgt spid="63"/>
                                        </p:tgtEl>
                                        <p:attrNameLst>
                                          <p:attrName>style.visibility</p:attrName>
                                        </p:attrNameLst>
                                      </p:cBhvr>
                                      <p:to>
                                        <p:strVal val="visible"/>
                                      </p:to>
                                    </p:set>
                                    <p:anim calcmode="lin" valueType="num">
                                      <p:cBhvr>
                                        <p:cTn id="25" dur="500" fill="hold"/>
                                        <p:tgtEl>
                                          <p:spTgt spid="63"/>
                                        </p:tgtEl>
                                        <p:attrNameLst>
                                          <p:attrName>ppt_w</p:attrName>
                                        </p:attrNameLst>
                                      </p:cBhvr>
                                      <p:tavLst>
                                        <p:tav tm="0">
                                          <p:val>
                                            <p:strVal val="4*#ppt_w"/>
                                          </p:val>
                                        </p:tav>
                                        <p:tav tm="100000">
                                          <p:val>
                                            <p:strVal val="#ppt_w"/>
                                          </p:val>
                                        </p:tav>
                                      </p:tavLst>
                                    </p:anim>
                                    <p:anim calcmode="lin" valueType="num">
                                      <p:cBhvr>
                                        <p:cTn id="26" dur="500" fill="hold"/>
                                        <p:tgtEl>
                                          <p:spTgt spid="63"/>
                                        </p:tgtEl>
                                        <p:attrNameLst>
                                          <p:attrName>ppt_h</p:attrName>
                                        </p:attrNameLst>
                                      </p:cBhvr>
                                      <p:tavLst>
                                        <p:tav tm="0">
                                          <p:val>
                                            <p:strVal val="4*#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500"/>
                                        <p:tgtEl>
                                          <p:spTgt spid="2"/>
                                        </p:tgtEl>
                                      </p:cBhvr>
                                    </p:animEffect>
                                    <p:anim calcmode="lin" valueType="num">
                                      <p:cBhvr>
                                        <p:cTn id="32" dur="500" fill="hold"/>
                                        <p:tgtEl>
                                          <p:spTgt spid="2"/>
                                        </p:tgtEl>
                                        <p:attrNameLst>
                                          <p:attrName>ppt_x</p:attrName>
                                        </p:attrNameLst>
                                      </p:cBhvr>
                                      <p:tavLst>
                                        <p:tav tm="0">
                                          <p:val>
                                            <p:strVal val="#ppt_x"/>
                                          </p:val>
                                        </p:tav>
                                        <p:tav tm="100000">
                                          <p:val>
                                            <p:strVal val="#ppt_x"/>
                                          </p:val>
                                        </p:tav>
                                      </p:tavLst>
                                    </p:anim>
                                    <p:anim calcmode="lin" valueType="num">
                                      <p:cBhvr>
                                        <p:cTn id="33" dur="5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500"/>
                            </p:stCondLst>
                            <p:childTnLst>
                              <p:par>
                                <p:cTn id="35" presetID="17" presetClass="entr" presetSubtype="4" fill="hold" grpId="0" nodeType="afterEffect">
                                  <p:stCondLst>
                                    <p:cond delay="0"/>
                                  </p:stCondLst>
                                  <p:childTnLst>
                                    <p:set>
                                      <p:cBhvr>
                                        <p:cTn id="36" dur="1" fill="hold">
                                          <p:stCondLst>
                                            <p:cond delay="0"/>
                                          </p:stCondLst>
                                        </p:cTn>
                                        <p:tgtEl>
                                          <p:spTgt spid="76"/>
                                        </p:tgtEl>
                                        <p:attrNameLst>
                                          <p:attrName>style.visibility</p:attrName>
                                        </p:attrNameLst>
                                      </p:cBhvr>
                                      <p:to>
                                        <p:strVal val="visible"/>
                                      </p:to>
                                    </p:set>
                                    <p:anim calcmode="lin" valueType="num">
                                      <p:cBhvr>
                                        <p:cTn id="37" dur="500" fill="hold"/>
                                        <p:tgtEl>
                                          <p:spTgt spid="76"/>
                                        </p:tgtEl>
                                        <p:attrNameLst>
                                          <p:attrName>ppt_x</p:attrName>
                                        </p:attrNameLst>
                                      </p:cBhvr>
                                      <p:tavLst>
                                        <p:tav tm="0">
                                          <p:val>
                                            <p:strVal val="#ppt_x"/>
                                          </p:val>
                                        </p:tav>
                                        <p:tav tm="100000">
                                          <p:val>
                                            <p:strVal val="#ppt_x"/>
                                          </p:val>
                                        </p:tav>
                                      </p:tavLst>
                                    </p:anim>
                                    <p:anim calcmode="lin" valueType="num">
                                      <p:cBhvr>
                                        <p:cTn id="38" dur="500" fill="hold"/>
                                        <p:tgtEl>
                                          <p:spTgt spid="76"/>
                                        </p:tgtEl>
                                        <p:attrNameLst>
                                          <p:attrName>ppt_y</p:attrName>
                                        </p:attrNameLst>
                                      </p:cBhvr>
                                      <p:tavLst>
                                        <p:tav tm="0">
                                          <p:val>
                                            <p:strVal val="#ppt_y+#ppt_h/2"/>
                                          </p:val>
                                        </p:tav>
                                        <p:tav tm="100000">
                                          <p:val>
                                            <p:strVal val="#ppt_y"/>
                                          </p:val>
                                        </p:tav>
                                      </p:tavLst>
                                    </p:anim>
                                    <p:anim calcmode="lin" valueType="num">
                                      <p:cBhvr>
                                        <p:cTn id="39" dur="500" fill="hold"/>
                                        <p:tgtEl>
                                          <p:spTgt spid="76"/>
                                        </p:tgtEl>
                                        <p:attrNameLst>
                                          <p:attrName>ppt_w</p:attrName>
                                        </p:attrNameLst>
                                      </p:cBhvr>
                                      <p:tavLst>
                                        <p:tav tm="0">
                                          <p:val>
                                            <p:strVal val="#ppt_w"/>
                                          </p:val>
                                        </p:tav>
                                        <p:tav tm="100000">
                                          <p:val>
                                            <p:strVal val="#ppt_w"/>
                                          </p:val>
                                        </p:tav>
                                      </p:tavLst>
                                    </p:anim>
                                    <p:anim calcmode="lin" valueType="num">
                                      <p:cBhvr>
                                        <p:cTn id="40" dur="500" fill="hold"/>
                                        <p:tgtEl>
                                          <p:spTgt spid="76"/>
                                        </p:tgtEl>
                                        <p:attrNameLst>
                                          <p:attrName>ppt_h</p:attrName>
                                        </p:attrNameLst>
                                      </p:cBhvr>
                                      <p:tavLst>
                                        <p:tav tm="0">
                                          <p:val>
                                            <p:fltVal val="0"/>
                                          </p:val>
                                        </p:tav>
                                        <p:tav tm="100000">
                                          <p:val>
                                            <p:strVal val="#ppt_h"/>
                                          </p:val>
                                        </p:tav>
                                      </p:tavLst>
                                    </p:anim>
                                  </p:childTnLst>
                                </p:cTn>
                              </p:par>
                            </p:childTnLst>
                          </p:cTn>
                        </p:par>
                        <p:par>
                          <p:cTn id="41" fill="hold">
                            <p:stCondLst>
                              <p:cond delay="1000"/>
                            </p:stCondLst>
                            <p:childTnLst>
                              <p:par>
                                <p:cTn id="42" presetID="23" presetClass="entr" presetSubtype="32" fill="hold" grpId="0" nodeType="afterEffect">
                                  <p:stCondLst>
                                    <p:cond delay="0"/>
                                  </p:stCondLst>
                                  <p:childTnLst>
                                    <p:set>
                                      <p:cBhvr>
                                        <p:cTn id="43" dur="1" fill="hold">
                                          <p:stCondLst>
                                            <p:cond delay="0"/>
                                          </p:stCondLst>
                                        </p:cTn>
                                        <p:tgtEl>
                                          <p:spTgt spid="78"/>
                                        </p:tgtEl>
                                        <p:attrNameLst>
                                          <p:attrName>style.visibility</p:attrName>
                                        </p:attrNameLst>
                                      </p:cBhvr>
                                      <p:to>
                                        <p:strVal val="visible"/>
                                      </p:to>
                                    </p:set>
                                    <p:anim calcmode="lin" valueType="num">
                                      <p:cBhvr>
                                        <p:cTn id="44" dur="500" fill="hold"/>
                                        <p:tgtEl>
                                          <p:spTgt spid="78"/>
                                        </p:tgtEl>
                                        <p:attrNameLst>
                                          <p:attrName>ppt_w</p:attrName>
                                        </p:attrNameLst>
                                      </p:cBhvr>
                                      <p:tavLst>
                                        <p:tav tm="0">
                                          <p:val>
                                            <p:strVal val="4*#ppt_w"/>
                                          </p:val>
                                        </p:tav>
                                        <p:tav tm="100000">
                                          <p:val>
                                            <p:strVal val="#ppt_w"/>
                                          </p:val>
                                        </p:tav>
                                      </p:tavLst>
                                    </p:anim>
                                    <p:anim calcmode="lin" valueType="num">
                                      <p:cBhvr>
                                        <p:cTn id="45" dur="500" fill="hold"/>
                                        <p:tgtEl>
                                          <p:spTgt spid="78"/>
                                        </p:tgtEl>
                                        <p:attrNameLst>
                                          <p:attrName>ppt_h</p:attrName>
                                        </p:attrNameLst>
                                      </p:cBhvr>
                                      <p:tavLst>
                                        <p:tav tm="0">
                                          <p:val>
                                            <p:strVal val="4*#ppt_h"/>
                                          </p:val>
                                        </p:tav>
                                        <p:tav tm="100000">
                                          <p:val>
                                            <p:strVal val="#ppt_h"/>
                                          </p:val>
                                        </p:tav>
                                      </p:tavLst>
                                    </p:anim>
                                  </p:childTnLst>
                                </p:cTn>
                              </p:par>
                            </p:childTnLst>
                          </p:cTn>
                        </p:par>
                        <p:par>
                          <p:cTn id="46" fill="hold">
                            <p:stCondLst>
                              <p:cond delay="1500"/>
                            </p:stCondLst>
                            <p:childTnLst>
                              <p:par>
                                <p:cTn id="47" presetID="17" presetClass="entr" presetSubtype="2" fill="hold" grpId="0" nodeType="afterEffect">
                                  <p:stCondLst>
                                    <p:cond delay="0"/>
                                  </p:stCondLst>
                                  <p:childTnLst>
                                    <p:set>
                                      <p:cBhvr>
                                        <p:cTn id="48" dur="1" fill="hold">
                                          <p:stCondLst>
                                            <p:cond delay="0"/>
                                          </p:stCondLst>
                                        </p:cTn>
                                        <p:tgtEl>
                                          <p:spTgt spid="75"/>
                                        </p:tgtEl>
                                        <p:attrNameLst>
                                          <p:attrName>style.visibility</p:attrName>
                                        </p:attrNameLst>
                                      </p:cBhvr>
                                      <p:to>
                                        <p:strVal val="visible"/>
                                      </p:to>
                                    </p:set>
                                    <p:anim calcmode="lin" valueType="num">
                                      <p:cBhvr>
                                        <p:cTn id="49" dur="500" fill="hold"/>
                                        <p:tgtEl>
                                          <p:spTgt spid="75"/>
                                        </p:tgtEl>
                                        <p:attrNameLst>
                                          <p:attrName>ppt_x</p:attrName>
                                        </p:attrNameLst>
                                      </p:cBhvr>
                                      <p:tavLst>
                                        <p:tav tm="0">
                                          <p:val>
                                            <p:strVal val="#ppt_x+#ppt_w/2"/>
                                          </p:val>
                                        </p:tav>
                                        <p:tav tm="100000">
                                          <p:val>
                                            <p:strVal val="#ppt_x"/>
                                          </p:val>
                                        </p:tav>
                                      </p:tavLst>
                                    </p:anim>
                                    <p:anim calcmode="lin" valueType="num">
                                      <p:cBhvr>
                                        <p:cTn id="50" dur="500" fill="hold"/>
                                        <p:tgtEl>
                                          <p:spTgt spid="75"/>
                                        </p:tgtEl>
                                        <p:attrNameLst>
                                          <p:attrName>ppt_y</p:attrName>
                                        </p:attrNameLst>
                                      </p:cBhvr>
                                      <p:tavLst>
                                        <p:tav tm="0">
                                          <p:val>
                                            <p:strVal val="#ppt_y"/>
                                          </p:val>
                                        </p:tav>
                                        <p:tav tm="100000">
                                          <p:val>
                                            <p:strVal val="#ppt_y"/>
                                          </p:val>
                                        </p:tav>
                                      </p:tavLst>
                                    </p:anim>
                                    <p:anim calcmode="lin" valueType="num">
                                      <p:cBhvr>
                                        <p:cTn id="51" dur="500" fill="hold"/>
                                        <p:tgtEl>
                                          <p:spTgt spid="75"/>
                                        </p:tgtEl>
                                        <p:attrNameLst>
                                          <p:attrName>ppt_w</p:attrName>
                                        </p:attrNameLst>
                                      </p:cBhvr>
                                      <p:tavLst>
                                        <p:tav tm="0">
                                          <p:val>
                                            <p:fltVal val="0"/>
                                          </p:val>
                                        </p:tav>
                                        <p:tav tm="100000">
                                          <p:val>
                                            <p:strVal val="#ppt_w"/>
                                          </p:val>
                                        </p:tav>
                                      </p:tavLst>
                                    </p:anim>
                                    <p:anim calcmode="lin" valueType="num">
                                      <p:cBhvr>
                                        <p:cTn id="52" dur="500" fill="hold"/>
                                        <p:tgtEl>
                                          <p:spTgt spid="75"/>
                                        </p:tgtEl>
                                        <p:attrNameLst>
                                          <p:attrName>ppt_h</p:attrName>
                                        </p:attrNameLst>
                                      </p:cBhvr>
                                      <p:tavLst>
                                        <p:tav tm="0">
                                          <p:val>
                                            <p:strVal val="#ppt_h"/>
                                          </p:val>
                                        </p:tav>
                                        <p:tav tm="100000">
                                          <p:val>
                                            <p:strVal val="#ppt_h"/>
                                          </p:val>
                                        </p:tav>
                                      </p:tavLst>
                                    </p:anim>
                                  </p:childTnLst>
                                </p:cTn>
                              </p:par>
                            </p:childTnLst>
                          </p:cTn>
                        </p:par>
                        <p:par>
                          <p:cTn id="53" fill="hold">
                            <p:stCondLst>
                              <p:cond delay="2000"/>
                            </p:stCondLst>
                            <p:childTnLst>
                              <p:par>
                                <p:cTn id="54" presetID="23" presetClass="entr" presetSubtype="32" fill="hold" grpId="0" nodeType="afterEffect">
                                  <p:stCondLst>
                                    <p:cond delay="0"/>
                                  </p:stCondLst>
                                  <p:childTnLst>
                                    <p:set>
                                      <p:cBhvr>
                                        <p:cTn id="55" dur="1" fill="hold">
                                          <p:stCondLst>
                                            <p:cond delay="0"/>
                                          </p:stCondLst>
                                        </p:cTn>
                                        <p:tgtEl>
                                          <p:spTgt spid="67"/>
                                        </p:tgtEl>
                                        <p:attrNameLst>
                                          <p:attrName>style.visibility</p:attrName>
                                        </p:attrNameLst>
                                      </p:cBhvr>
                                      <p:to>
                                        <p:strVal val="visible"/>
                                      </p:to>
                                    </p:set>
                                    <p:anim calcmode="lin" valueType="num">
                                      <p:cBhvr>
                                        <p:cTn id="56" dur="500" fill="hold"/>
                                        <p:tgtEl>
                                          <p:spTgt spid="67"/>
                                        </p:tgtEl>
                                        <p:attrNameLst>
                                          <p:attrName>ppt_w</p:attrName>
                                        </p:attrNameLst>
                                      </p:cBhvr>
                                      <p:tavLst>
                                        <p:tav tm="0">
                                          <p:val>
                                            <p:strVal val="4*#ppt_w"/>
                                          </p:val>
                                        </p:tav>
                                        <p:tav tm="100000">
                                          <p:val>
                                            <p:strVal val="#ppt_w"/>
                                          </p:val>
                                        </p:tav>
                                      </p:tavLst>
                                    </p:anim>
                                    <p:anim calcmode="lin" valueType="num">
                                      <p:cBhvr>
                                        <p:cTn id="57" dur="500" fill="hold"/>
                                        <p:tgtEl>
                                          <p:spTgt spid="67"/>
                                        </p:tgtEl>
                                        <p:attrNameLst>
                                          <p:attrName>ppt_h</p:attrName>
                                        </p:attrNameLst>
                                      </p:cBhvr>
                                      <p:tavLst>
                                        <p:tav tm="0">
                                          <p:val>
                                            <p:strVal val="4*#ppt_h"/>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50">
                                            <p:txEl>
                                              <p:pRg st="0" end="0"/>
                                            </p:txEl>
                                          </p:spTgt>
                                        </p:tgtEl>
                                        <p:attrNameLst>
                                          <p:attrName>style.visibility</p:attrName>
                                        </p:attrNameLst>
                                      </p:cBhvr>
                                      <p:to>
                                        <p:strVal val="visible"/>
                                      </p:to>
                                    </p:set>
                                    <p:animEffect transition="in" filter="fade">
                                      <p:cBhvr>
                                        <p:cTn id="62" dur="500"/>
                                        <p:tgtEl>
                                          <p:spTgt spid="50">
                                            <p:txEl>
                                              <p:pRg st="0" end="0"/>
                                            </p:txEl>
                                          </p:spTgt>
                                        </p:tgtEl>
                                      </p:cBhvr>
                                    </p:animEffect>
                                    <p:anim calcmode="lin" valueType="num">
                                      <p:cBhvr>
                                        <p:cTn id="63" dur="500" fill="hold"/>
                                        <p:tgtEl>
                                          <p:spTgt spid="50">
                                            <p:txEl>
                                              <p:pRg st="0" end="0"/>
                                            </p:txEl>
                                          </p:spTgt>
                                        </p:tgtEl>
                                        <p:attrNameLst>
                                          <p:attrName>ppt_x</p:attrName>
                                        </p:attrNameLst>
                                      </p:cBhvr>
                                      <p:tavLst>
                                        <p:tav tm="0">
                                          <p:val>
                                            <p:strVal val="#ppt_x"/>
                                          </p:val>
                                        </p:tav>
                                        <p:tav tm="100000">
                                          <p:val>
                                            <p:strVal val="#ppt_x"/>
                                          </p:val>
                                        </p:tav>
                                      </p:tavLst>
                                    </p:anim>
                                    <p:anim calcmode="lin" valueType="num">
                                      <p:cBhvr>
                                        <p:cTn id="64" dur="500" fill="hold"/>
                                        <p:tgtEl>
                                          <p:spTgt spid="50">
                                            <p:txEl>
                                              <p:pRg st="0" end="0"/>
                                            </p:txEl>
                                          </p:spTgt>
                                        </p:tgtEl>
                                        <p:attrNameLst>
                                          <p:attrName>ppt_y</p:attrName>
                                        </p:attrNameLst>
                                      </p:cBhvr>
                                      <p:tavLst>
                                        <p:tav tm="0">
                                          <p:val>
                                            <p:strVal val="#ppt_y+.1"/>
                                          </p:val>
                                        </p:tav>
                                        <p:tav tm="100000">
                                          <p:val>
                                            <p:strVal val="#ppt_y"/>
                                          </p:val>
                                        </p:tav>
                                      </p:tavLst>
                                    </p:anim>
                                  </p:childTnLst>
                                </p:cTn>
                              </p:par>
                            </p:childTnLst>
                          </p:cTn>
                        </p:par>
                        <p:par>
                          <p:cTn id="65" fill="hold">
                            <p:stCondLst>
                              <p:cond delay="500"/>
                            </p:stCondLst>
                            <p:childTnLst>
                              <p:par>
                                <p:cTn id="66" presetID="23" presetClass="entr" presetSubtype="32" fill="hold" grpId="0" nodeType="afterEffect">
                                  <p:stCondLst>
                                    <p:cond delay="0"/>
                                  </p:stCondLst>
                                  <p:childTnLst>
                                    <p:set>
                                      <p:cBhvr>
                                        <p:cTn id="67" dur="1" fill="hold">
                                          <p:stCondLst>
                                            <p:cond delay="0"/>
                                          </p:stCondLst>
                                        </p:cTn>
                                        <p:tgtEl>
                                          <p:spTgt spid="80"/>
                                        </p:tgtEl>
                                        <p:attrNameLst>
                                          <p:attrName>style.visibility</p:attrName>
                                        </p:attrNameLst>
                                      </p:cBhvr>
                                      <p:to>
                                        <p:strVal val="visible"/>
                                      </p:to>
                                    </p:set>
                                    <p:anim calcmode="lin" valueType="num">
                                      <p:cBhvr>
                                        <p:cTn id="68" dur="500" fill="hold"/>
                                        <p:tgtEl>
                                          <p:spTgt spid="80"/>
                                        </p:tgtEl>
                                        <p:attrNameLst>
                                          <p:attrName>ppt_w</p:attrName>
                                        </p:attrNameLst>
                                      </p:cBhvr>
                                      <p:tavLst>
                                        <p:tav tm="0">
                                          <p:val>
                                            <p:strVal val="4*#ppt_w"/>
                                          </p:val>
                                        </p:tav>
                                        <p:tav tm="100000">
                                          <p:val>
                                            <p:strVal val="#ppt_w"/>
                                          </p:val>
                                        </p:tav>
                                      </p:tavLst>
                                    </p:anim>
                                    <p:anim calcmode="lin" valueType="num">
                                      <p:cBhvr>
                                        <p:cTn id="69" dur="500" fill="hold"/>
                                        <p:tgtEl>
                                          <p:spTgt spid="80"/>
                                        </p:tgtEl>
                                        <p:attrNameLst>
                                          <p:attrName>ppt_h</p:attrName>
                                        </p:attrNameLst>
                                      </p:cBhvr>
                                      <p:tavLst>
                                        <p:tav tm="0">
                                          <p:val>
                                            <p:strVal val="4*#ppt_h"/>
                                          </p:val>
                                        </p:tav>
                                        <p:tav tm="100000">
                                          <p:val>
                                            <p:strVal val="#ppt_h"/>
                                          </p:val>
                                        </p:tav>
                                      </p:tavLst>
                                    </p:anim>
                                  </p:childTnLst>
                                </p:cTn>
                              </p:par>
                            </p:childTnLst>
                          </p:cTn>
                        </p:par>
                        <p:par>
                          <p:cTn id="70" fill="hold">
                            <p:stCondLst>
                              <p:cond delay="1000"/>
                            </p:stCondLst>
                            <p:childTnLst>
                              <p:par>
                                <p:cTn id="71" presetID="17" presetClass="entr" presetSubtype="2" fill="hold" grpId="0" nodeType="afterEffect">
                                  <p:stCondLst>
                                    <p:cond delay="0"/>
                                  </p:stCondLst>
                                  <p:childTnLst>
                                    <p:set>
                                      <p:cBhvr>
                                        <p:cTn id="72" dur="1" fill="hold">
                                          <p:stCondLst>
                                            <p:cond delay="0"/>
                                          </p:stCondLst>
                                        </p:cTn>
                                        <p:tgtEl>
                                          <p:spTgt spid="77"/>
                                        </p:tgtEl>
                                        <p:attrNameLst>
                                          <p:attrName>style.visibility</p:attrName>
                                        </p:attrNameLst>
                                      </p:cBhvr>
                                      <p:to>
                                        <p:strVal val="visible"/>
                                      </p:to>
                                    </p:set>
                                    <p:anim calcmode="lin" valueType="num">
                                      <p:cBhvr>
                                        <p:cTn id="73" dur="500" fill="hold"/>
                                        <p:tgtEl>
                                          <p:spTgt spid="77"/>
                                        </p:tgtEl>
                                        <p:attrNameLst>
                                          <p:attrName>ppt_x</p:attrName>
                                        </p:attrNameLst>
                                      </p:cBhvr>
                                      <p:tavLst>
                                        <p:tav tm="0">
                                          <p:val>
                                            <p:strVal val="#ppt_x+#ppt_w/2"/>
                                          </p:val>
                                        </p:tav>
                                        <p:tav tm="100000">
                                          <p:val>
                                            <p:strVal val="#ppt_x"/>
                                          </p:val>
                                        </p:tav>
                                      </p:tavLst>
                                    </p:anim>
                                    <p:anim calcmode="lin" valueType="num">
                                      <p:cBhvr>
                                        <p:cTn id="74" dur="500" fill="hold"/>
                                        <p:tgtEl>
                                          <p:spTgt spid="77"/>
                                        </p:tgtEl>
                                        <p:attrNameLst>
                                          <p:attrName>ppt_y</p:attrName>
                                        </p:attrNameLst>
                                      </p:cBhvr>
                                      <p:tavLst>
                                        <p:tav tm="0">
                                          <p:val>
                                            <p:strVal val="#ppt_y"/>
                                          </p:val>
                                        </p:tav>
                                        <p:tav tm="100000">
                                          <p:val>
                                            <p:strVal val="#ppt_y"/>
                                          </p:val>
                                        </p:tav>
                                      </p:tavLst>
                                    </p:anim>
                                    <p:anim calcmode="lin" valueType="num">
                                      <p:cBhvr>
                                        <p:cTn id="75" dur="500" fill="hold"/>
                                        <p:tgtEl>
                                          <p:spTgt spid="77"/>
                                        </p:tgtEl>
                                        <p:attrNameLst>
                                          <p:attrName>ppt_w</p:attrName>
                                        </p:attrNameLst>
                                      </p:cBhvr>
                                      <p:tavLst>
                                        <p:tav tm="0">
                                          <p:val>
                                            <p:fltVal val="0"/>
                                          </p:val>
                                        </p:tav>
                                        <p:tav tm="100000">
                                          <p:val>
                                            <p:strVal val="#ppt_w"/>
                                          </p:val>
                                        </p:tav>
                                      </p:tavLst>
                                    </p:anim>
                                    <p:anim calcmode="lin" valueType="num">
                                      <p:cBhvr>
                                        <p:cTn id="76" dur="500" fill="hold"/>
                                        <p:tgtEl>
                                          <p:spTgt spid="77"/>
                                        </p:tgtEl>
                                        <p:attrNameLst>
                                          <p:attrName>ppt_h</p:attrName>
                                        </p:attrNameLst>
                                      </p:cBhvr>
                                      <p:tavLst>
                                        <p:tav tm="0">
                                          <p:val>
                                            <p:strVal val="#ppt_h"/>
                                          </p:val>
                                        </p:tav>
                                        <p:tav tm="100000">
                                          <p:val>
                                            <p:strVal val="#ppt_h"/>
                                          </p:val>
                                        </p:tav>
                                      </p:tavLst>
                                    </p:anim>
                                  </p:childTnLst>
                                </p:cTn>
                              </p:par>
                            </p:childTnLst>
                          </p:cTn>
                        </p:par>
                        <p:par>
                          <p:cTn id="77" fill="hold">
                            <p:stCondLst>
                              <p:cond delay="1500"/>
                            </p:stCondLst>
                            <p:childTnLst>
                              <p:par>
                                <p:cTn id="78" presetID="23" presetClass="entr" presetSubtype="32" fill="hold" grpId="0" nodeType="afterEffect">
                                  <p:stCondLst>
                                    <p:cond delay="0"/>
                                  </p:stCondLst>
                                  <p:childTnLst>
                                    <p:set>
                                      <p:cBhvr>
                                        <p:cTn id="79" dur="1" fill="hold">
                                          <p:stCondLst>
                                            <p:cond delay="0"/>
                                          </p:stCondLst>
                                        </p:cTn>
                                        <p:tgtEl>
                                          <p:spTgt spid="68"/>
                                        </p:tgtEl>
                                        <p:attrNameLst>
                                          <p:attrName>style.visibility</p:attrName>
                                        </p:attrNameLst>
                                      </p:cBhvr>
                                      <p:to>
                                        <p:strVal val="visible"/>
                                      </p:to>
                                    </p:set>
                                    <p:anim calcmode="lin" valueType="num">
                                      <p:cBhvr>
                                        <p:cTn id="80" dur="500" fill="hold"/>
                                        <p:tgtEl>
                                          <p:spTgt spid="68"/>
                                        </p:tgtEl>
                                        <p:attrNameLst>
                                          <p:attrName>ppt_w</p:attrName>
                                        </p:attrNameLst>
                                      </p:cBhvr>
                                      <p:tavLst>
                                        <p:tav tm="0">
                                          <p:val>
                                            <p:strVal val="4*#ppt_w"/>
                                          </p:val>
                                        </p:tav>
                                        <p:tav tm="100000">
                                          <p:val>
                                            <p:strVal val="#ppt_w"/>
                                          </p:val>
                                        </p:tav>
                                      </p:tavLst>
                                    </p:anim>
                                    <p:anim calcmode="lin" valueType="num">
                                      <p:cBhvr>
                                        <p:cTn id="81" dur="500" fill="hold"/>
                                        <p:tgtEl>
                                          <p:spTgt spid="68"/>
                                        </p:tgtEl>
                                        <p:attrNameLst>
                                          <p:attrName>ppt_h</p:attrName>
                                        </p:attrNameLst>
                                      </p:cBhvr>
                                      <p:tavLst>
                                        <p:tav tm="0">
                                          <p:val>
                                            <p:strVal val="4*#ppt_h"/>
                                          </p:val>
                                        </p:tav>
                                        <p:tav tm="100000">
                                          <p:val>
                                            <p:strVal val="#ppt_h"/>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50">
                                            <p:txEl>
                                              <p:pRg st="1" end="1"/>
                                            </p:txEl>
                                          </p:spTgt>
                                        </p:tgtEl>
                                        <p:attrNameLst>
                                          <p:attrName>style.visibility</p:attrName>
                                        </p:attrNameLst>
                                      </p:cBhvr>
                                      <p:to>
                                        <p:strVal val="visible"/>
                                      </p:to>
                                    </p:set>
                                    <p:animEffect transition="in" filter="fade">
                                      <p:cBhvr>
                                        <p:cTn id="86" dur="500"/>
                                        <p:tgtEl>
                                          <p:spTgt spid="50">
                                            <p:txEl>
                                              <p:pRg st="1" end="1"/>
                                            </p:txEl>
                                          </p:spTgt>
                                        </p:tgtEl>
                                      </p:cBhvr>
                                    </p:animEffect>
                                    <p:anim calcmode="lin" valueType="num">
                                      <p:cBhvr>
                                        <p:cTn id="87" dur="500" fill="hold"/>
                                        <p:tgtEl>
                                          <p:spTgt spid="50">
                                            <p:txEl>
                                              <p:pRg st="1" end="1"/>
                                            </p:txEl>
                                          </p:spTgt>
                                        </p:tgtEl>
                                        <p:attrNameLst>
                                          <p:attrName>ppt_x</p:attrName>
                                        </p:attrNameLst>
                                      </p:cBhvr>
                                      <p:tavLst>
                                        <p:tav tm="0">
                                          <p:val>
                                            <p:strVal val="#ppt_x"/>
                                          </p:val>
                                        </p:tav>
                                        <p:tav tm="100000">
                                          <p:val>
                                            <p:strVal val="#ppt_x"/>
                                          </p:val>
                                        </p:tav>
                                      </p:tavLst>
                                    </p:anim>
                                    <p:anim calcmode="lin" valueType="num">
                                      <p:cBhvr>
                                        <p:cTn id="88" dur="500" fill="hold"/>
                                        <p:tgtEl>
                                          <p:spTgt spid="50">
                                            <p:txEl>
                                              <p:pRg st="1" end="1"/>
                                            </p:txEl>
                                          </p:spTgt>
                                        </p:tgtEl>
                                        <p:attrNameLst>
                                          <p:attrName>ppt_y</p:attrName>
                                        </p:attrNameLst>
                                      </p:cBhvr>
                                      <p:tavLst>
                                        <p:tav tm="0">
                                          <p:val>
                                            <p:strVal val="#ppt_y+.1"/>
                                          </p:val>
                                        </p:tav>
                                        <p:tav tm="100000">
                                          <p:val>
                                            <p:strVal val="#ppt_y"/>
                                          </p:val>
                                        </p:tav>
                                      </p:tavLst>
                                    </p:anim>
                                  </p:childTnLst>
                                </p:cTn>
                              </p:par>
                            </p:childTnLst>
                          </p:cTn>
                        </p:par>
                        <p:par>
                          <p:cTn id="89" fill="hold">
                            <p:stCondLst>
                              <p:cond delay="500"/>
                            </p:stCondLst>
                            <p:childTnLst>
                              <p:par>
                                <p:cTn id="90" presetID="9" presetClass="entr" presetSubtype="0" fill="hold" grpId="0" nodeType="afterEffect">
                                  <p:stCondLst>
                                    <p:cond delay="0"/>
                                  </p:stCondLst>
                                  <p:childTnLst>
                                    <p:set>
                                      <p:cBhvr>
                                        <p:cTn id="91" dur="1" fill="hold">
                                          <p:stCondLst>
                                            <p:cond delay="0"/>
                                          </p:stCondLst>
                                        </p:cTn>
                                        <p:tgtEl>
                                          <p:spTgt spid="53"/>
                                        </p:tgtEl>
                                        <p:attrNameLst>
                                          <p:attrName>style.visibility</p:attrName>
                                        </p:attrNameLst>
                                      </p:cBhvr>
                                      <p:to>
                                        <p:strVal val="visible"/>
                                      </p:to>
                                    </p:set>
                                    <p:animEffect transition="in" filter="dissolve">
                                      <p:cBhvr>
                                        <p:cTn id="92" dur="500"/>
                                        <p:tgtEl>
                                          <p:spTgt spid="53"/>
                                        </p:tgtEl>
                                      </p:cBhvr>
                                    </p:animEffect>
                                  </p:childTnLst>
                                </p:cTn>
                              </p:par>
                            </p:childTnLst>
                          </p:cTn>
                        </p:par>
                        <p:par>
                          <p:cTn id="93" fill="hold">
                            <p:stCondLst>
                              <p:cond delay="1000"/>
                            </p:stCondLst>
                            <p:childTnLst>
                              <p:par>
                                <p:cTn id="94" presetID="17" presetClass="entr" presetSubtype="4" fill="hold" nodeType="afterEffect">
                                  <p:stCondLst>
                                    <p:cond delay="0"/>
                                  </p:stCondLst>
                                  <p:childTnLst>
                                    <p:set>
                                      <p:cBhvr>
                                        <p:cTn id="95" dur="1" fill="hold">
                                          <p:stCondLst>
                                            <p:cond delay="0"/>
                                          </p:stCondLst>
                                        </p:cTn>
                                        <p:tgtEl>
                                          <p:spTgt spid="69"/>
                                        </p:tgtEl>
                                        <p:attrNameLst>
                                          <p:attrName>style.visibility</p:attrName>
                                        </p:attrNameLst>
                                      </p:cBhvr>
                                      <p:to>
                                        <p:strVal val="visible"/>
                                      </p:to>
                                    </p:set>
                                    <p:anim calcmode="lin" valueType="num">
                                      <p:cBhvr>
                                        <p:cTn id="96" dur="500" fill="hold"/>
                                        <p:tgtEl>
                                          <p:spTgt spid="69"/>
                                        </p:tgtEl>
                                        <p:attrNameLst>
                                          <p:attrName>ppt_x</p:attrName>
                                        </p:attrNameLst>
                                      </p:cBhvr>
                                      <p:tavLst>
                                        <p:tav tm="0">
                                          <p:val>
                                            <p:strVal val="#ppt_x"/>
                                          </p:val>
                                        </p:tav>
                                        <p:tav tm="100000">
                                          <p:val>
                                            <p:strVal val="#ppt_x"/>
                                          </p:val>
                                        </p:tav>
                                      </p:tavLst>
                                    </p:anim>
                                    <p:anim calcmode="lin" valueType="num">
                                      <p:cBhvr>
                                        <p:cTn id="97" dur="500" fill="hold"/>
                                        <p:tgtEl>
                                          <p:spTgt spid="69"/>
                                        </p:tgtEl>
                                        <p:attrNameLst>
                                          <p:attrName>ppt_y</p:attrName>
                                        </p:attrNameLst>
                                      </p:cBhvr>
                                      <p:tavLst>
                                        <p:tav tm="0">
                                          <p:val>
                                            <p:strVal val="#ppt_y+#ppt_h/2"/>
                                          </p:val>
                                        </p:tav>
                                        <p:tav tm="100000">
                                          <p:val>
                                            <p:strVal val="#ppt_y"/>
                                          </p:val>
                                        </p:tav>
                                      </p:tavLst>
                                    </p:anim>
                                    <p:anim calcmode="lin" valueType="num">
                                      <p:cBhvr>
                                        <p:cTn id="98" dur="500" fill="hold"/>
                                        <p:tgtEl>
                                          <p:spTgt spid="69"/>
                                        </p:tgtEl>
                                        <p:attrNameLst>
                                          <p:attrName>ppt_w</p:attrName>
                                        </p:attrNameLst>
                                      </p:cBhvr>
                                      <p:tavLst>
                                        <p:tav tm="0">
                                          <p:val>
                                            <p:strVal val="#ppt_w"/>
                                          </p:val>
                                        </p:tav>
                                        <p:tav tm="100000">
                                          <p:val>
                                            <p:strVal val="#ppt_w"/>
                                          </p:val>
                                        </p:tav>
                                      </p:tavLst>
                                    </p:anim>
                                    <p:anim calcmode="lin" valueType="num">
                                      <p:cBhvr>
                                        <p:cTn id="99" dur="500" fill="hold"/>
                                        <p:tgtEl>
                                          <p:spTgt spid="69"/>
                                        </p:tgtEl>
                                        <p:attrNameLst>
                                          <p:attrName>ppt_h</p:attrName>
                                        </p:attrNameLst>
                                      </p:cBhvr>
                                      <p:tavLst>
                                        <p:tav tm="0">
                                          <p:val>
                                            <p:fltVal val="0"/>
                                          </p:val>
                                        </p:tav>
                                        <p:tav tm="100000">
                                          <p:val>
                                            <p:strVal val="#ppt_h"/>
                                          </p:val>
                                        </p:tav>
                                      </p:tavLst>
                                    </p:anim>
                                  </p:childTnLst>
                                </p:cTn>
                              </p:par>
                            </p:childTnLst>
                          </p:cTn>
                        </p:par>
                        <p:par>
                          <p:cTn id="100" fill="hold">
                            <p:stCondLst>
                              <p:cond delay="1500"/>
                            </p:stCondLst>
                            <p:childTnLst>
                              <p:par>
                                <p:cTn id="101" presetID="42" presetClass="entr" presetSubtype="0" fill="hold" grpId="0" nodeType="afterEffect">
                                  <p:stCondLst>
                                    <p:cond delay="0"/>
                                  </p:stCondLst>
                                  <p:childTnLst>
                                    <p:set>
                                      <p:cBhvr>
                                        <p:cTn id="102" dur="1" fill="hold">
                                          <p:stCondLst>
                                            <p:cond delay="0"/>
                                          </p:stCondLst>
                                        </p:cTn>
                                        <p:tgtEl>
                                          <p:spTgt spid="50">
                                            <p:txEl>
                                              <p:pRg st="2" end="2"/>
                                            </p:txEl>
                                          </p:spTgt>
                                        </p:tgtEl>
                                        <p:attrNameLst>
                                          <p:attrName>style.visibility</p:attrName>
                                        </p:attrNameLst>
                                      </p:cBhvr>
                                      <p:to>
                                        <p:strVal val="visible"/>
                                      </p:to>
                                    </p:set>
                                    <p:animEffect transition="in" filter="fade">
                                      <p:cBhvr>
                                        <p:cTn id="103" dur="500"/>
                                        <p:tgtEl>
                                          <p:spTgt spid="50">
                                            <p:txEl>
                                              <p:pRg st="2" end="2"/>
                                            </p:txEl>
                                          </p:spTgt>
                                        </p:tgtEl>
                                      </p:cBhvr>
                                    </p:animEffect>
                                    <p:anim calcmode="lin" valueType="num">
                                      <p:cBhvr>
                                        <p:cTn id="104" dur="500" fill="hold"/>
                                        <p:tgtEl>
                                          <p:spTgt spid="50">
                                            <p:txEl>
                                              <p:pRg st="2" end="2"/>
                                            </p:txEl>
                                          </p:spTgt>
                                        </p:tgtEl>
                                        <p:attrNameLst>
                                          <p:attrName>ppt_x</p:attrName>
                                        </p:attrNameLst>
                                      </p:cBhvr>
                                      <p:tavLst>
                                        <p:tav tm="0">
                                          <p:val>
                                            <p:strVal val="#ppt_x"/>
                                          </p:val>
                                        </p:tav>
                                        <p:tav tm="100000">
                                          <p:val>
                                            <p:strVal val="#ppt_x"/>
                                          </p:val>
                                        </p:tav>
                                      </p:tavLst>
                                    </p:anim>
                                    <p:anim calcmode="lin" valueType="num">
                                      <p:cBhvr>
                                        <p:cTn id="105" dur="500" fill="hold"/>
                                        <p:tgtEl>
                                          <p:spTgt spid="5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P spid="2" grpId="0"/>
      <p:bldP spid="50" grpId="0" uiExpand="1" build="p"/>
      <p:bldP spid="53" grpId="0" animBg="1"/>
      <p:bldP spid="63" grpId="0"/>
      <p:bldP spid="67" grpId="0" autoUpdateAnimBg="0"/>
      <p:bldP spid="68" grpId="0" autoUpdateAnimBg="0"/>
      <p:bldP spid="74" grpId="0" animBg="1"/>
      <p:bldP spid="75" grpId="0" animBg="1"/>
      <p:bldP spid="76" grpId="0" animBg="1"/>
      <p:bldP spid="77" grpId="0" animBg="1"/>
      <p:bldP spid="78" grpId="0" animBg="1" autoUpdateAnimBg="0"/>
      <p:bldP spid="79" grpId="0" animBg="1"/>
      <p:bldP spid="8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100647"/>
            <a:ext cx="8904855" cy="749746"/>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Profits and Losses in the Long Run</a:t>
            </a:r>
          </a:p>
        </p:txBody>
      </p:sp>
      <p:sp>
        <p:nvSpPr>
          <p:cNvPr id="4" name="Rounded Rectangle 3"/>
          <p:cNvSpPr/>
          <p:nvPr/>
        </p:nvSpPr>
        <p:spPr>
          <a:xfrm>
            <a:off x="91440" y="822992"/>
            <a:ext cx="8932985" cy="509317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850393"/>
            <a:ext cx="8883750" cy="5202935"/>
          </a:xfrm>
        </p:spPr>
        <p:txBody>
          <a:bodyPr/>
          <a:lstStyle/>
          <a:p>
            <a:pPr marL="231775" indent="-231775"/>
            <a:r>
              <a:rPr lang="en-US" sz="2600" dirty="0">
                <a:solidFill>
                  <a:schemeClr val="tx1"/>
                </a:solidFill>
              </a:rPr>
              <a:t>If firms are making </a:t>
            </a:r>
            <a:r>
              <a:rPr lang="en-US" sz="2600" b="1" i="1" dirty="0">
                <a:solidFill>
                  <a:schemeClr val="tx1"/>
                </a:solidFill>
              </a:rPr>
              <a:t>economic profits</a:t>
            </a:r>
            <a:r>
              <a:rPr lang="en-US" sz="2600" dirty="0">
                <a:solidFill>
                  <a:schemeClr val="tx1"/>
                </a:solidFill>
              </a:rPr>
              <a:t>, then rival firms will be attracted to the market.</a:t>
            </a:r>
          </a:p>
          <a:p>
            <a:pPr marL="631825" lvl="1" indent="-231775"/>
            <a:r>
              <a:rPr lang="en-US" dirty="0">
                <a:solidFill>
                  <a:schemeClr val="tx1"/>
                </a:solidFill>
              </a:rPr>
              <a:t>The </a:t>
            </a:r>
            <a:r>
              <a:rPr lang="en-US" b="1" i="1" dirty="0">
                <a:solidFill>
                  <a:schemeClr val="tx1"/>
                </a:solidFill>
              </a:rPr>
              <a:t>entry </a:t>
            </a:r>
            <a:r>
              <a:rPr lang="en-US" dirty="0">
                <a:solidFill>
                  <a:schemeClr val="tx1"/>
                </a:solidFill>
              </a:rPr>
              <a:t>of new firms will expand supply and lower price.</a:t>
            </a:r>
          </a:p>
          <a:p>
            <a:pPr marL="631825" lvl="1" indent="-231775"/>
            <a:r>
              <a:rPr lang="en-US" dirty="0">
                <a:solidFill>
                  <a:schemeClr val="tx1"/>
                </a:solidFill>
              </a:rPr>
              <a:t>The demand curve of each will shift inward until the economic profits are eliminated.</a:t>
            </a:r>
          </a:p>
          <a:p>
            <a:pPr marL="231775" indent="-231775"/>
            <a:r>
              <a:rPr lang="en-US" sz="2600" b="1" i="1" dirty="0">
                <a:solidFill>
                  <a:schemeClr val="tx1"/>
                </a:solidFill>
              </a:rPr>
              <a:t>Economic losses</a:t>
            </a:r>
            <a:r>
              <a:rPr lang="en-US" sz="2600" dirty="0">
                <a:solidFill>
                  <a:schemeClr val="tx1"/>
                </a:solidFill>
              </a:rPr>
              <a:t> will cause price searchers to </a:t>
            </a:r>
            <a:r>
              <a:rPr lang="en-US" sz="2600" b="1" i="1" dirty="0">
                <a:solidFill>
                  <a:schemeClr val="tx1"/>
                </a:solidFill>
              </a:rPr>
              <a:t>exit </a:t>
            </a:r>
            <a:r>
              <a:rPr lang="en-US" sz="2600" dirty="0">
                <a:solidFill>
                  <a:schemeClr val="tx1"/>
                </a:solidFill>
              </a:rPr>
              <a:t>from the market.</a:t>
            </a:r>
          </a:p>
          <a:p>
            <a:pPr marL="631825" lvl="1" indent="-231775"/>
            <a:r>
              <a:rPr lang="en-US" dirty="0">
                <a:solidFill>
                  <a:schemeClr val="tx1"/>
                </a:solidFill>
              </a:rPr>
              <a:t>Demand for the remaining firms’ output will rise until the losses have been eliminated, removing the incentive to exit.</a:t>
            </a:r>
          </a:p>
          <a:p>
            <a:pPr marL="231775" indent="-231775"/>
            <a:r>
              <a:rPr lang="en-US" sz="2600" b="1" i="1" dirty="0">
                <a:solidFill>
                  <a:schemeClr val="tx1"/>
                </a:solidFill>
              </a:rPr>
              <a:t>Competitive price searchers</a:t>
            </a:r>
            <a:r>
              <a:rPr lang="en-US" sz="2600" i="1" dirty="0">
                <a:solidFill>
                  <a:schemeClr val="tx1"/>
                </a:solidFill>
              </a:rPr>
              <a:t> </a:t>
            </a:r>
            <a:r>
              <a:rPr lang="en-US" sz="2600" dirty="0">
                <a:solidFill>
                  <a:schemeClr val="tx1"/>
                </a:solidFill>
              </a:rPr>
              <a:t>can </a:t>
            </a:r>
            <a:r>
              <a:rPr lang="en-US" sz="2600" b="1" i="1" dirty="0">
                <a:solidFill>
                  <a:schemeClr val="tx1"/>
                </a:solidFill>
              </a:rPr>
              <a:t>make</a:t>
            </a:r>
            <a:r>
              <a:rPr lang="en-US" sz="2600" dirty="0">
                <a:solidFill>
                  <a:schemeClr val="tx1"/>
                </a:solidFill>
              </a:rPr>
              <a:t> either profits or losses in the short run, but only </a:t>
            </a:r>
            <a:r>
              <a:rPr lang="en-US" sz="2600" b="1" i="1" dirty="0">
                <a:solidFill>
                  <a:schemeClr val="tx1"/>
                </a:solidFill>
              </a:rPr>
              <a:t>zero economic profit in the long run</a:t>
            </a:r>
            <a:r>
              <a:rPr lang="en-US" sz="2600" dirty="0">
                <a:solidFill>
                  <a:schemeClr val="tx1"/>
                </a:solidFill>
              </a:rPr>
              <a:t>.</a:t>
            </a:r>
          </a:p>
        </p:txBody>
      </p:sp>
    </p:spTree>
    <p:extLst>
      <p:ext uri="{BB962C8B-B14F-4D97-AF65-F5344CB8AC3E}">
        <p14:creationId xmlns:p14="http://schemas.microsoft.com/office/powerpoint/2010/main" val="369779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par>
                          <p:cTn id="12" fill="hold">
                            <p:stCondLst>
                              <p:cond delay="1000"/>
                            </p:stCondLst>
                            <p:childTnLst>
                              <p:par>
                                <p:cTn id="13" presetID="14" presetClass="entr" presetSubtype="5"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500"/>
                                        <p:tgtEl>
                                          <p:spTgt spid="3">
                                            <p:txEl>
                                              <p:pRg st="2" end="2"/>
                                            </p:txEl>
                                          </p:spTgt>
                                        </p:tgtEl>
                                      </p:cBhvr>
                                    </p:animEffect>
                                  </p:childTnLst>
                                </p:cTn>
                              </p:par>
                            </p:childTnLst>
                          </p:cTn>
                        </p:par>
                        <p:par>
                          <p:cTn id="16" fill="hold">
                            <p:stCondLst>
                              <p:cond delay="1500"/>
                            </p:stCondLst>
                            <p:childTnLst>
                              <p:par>
                                <p:cTn id="17" presetID="14" presetClass="entr" presetSubtype="5"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vertical)">
                                      <p:cBhvr>
                                        <p:cTn id="19" dur="500"/>
                                        <p:tgtEl>
                                          <p:spTgt spid="3">
                                            <p:txEl>
                                              <p:pRg st="3" end="3"/>
                                            </p:txEl>
                                          </p:spTgt>
                                        </p:tgtEl>
                                      </p:cBhvr>
                                    </p:animEffect>
                                  </p:childTnLst>
                                </p:cTn>
                              </p:par>
                            </p:childTnLst>
                          </p:cTn>
                        </p:par>
                        <p:par>
                          <p:cTn id="20" fill="hold">
                            <p:stCondLst>
                              <p:cond delay="2000"/>
                            </p:stCondLst>
                            <p:childTnLst>
                              <p:par>
                                <p:cTn id="21" presetID="14" presetClass="entr" presetSubtype="5"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vertical)">
                                      <p:cBhvr>
                                        <p:cTn id="23" dur="500"/>
                                        <p:tgtEl>
                                          <p:spTgt spid="3">
                                            <p:txEl>
                                              <p:pRg st="4" end="4"/>
                                            </p:txEl>
                                          </p:spTgt>
                                        </p:tgtEl>
                                      </p:cBhvr>
                                    </p:animEffect>
                                  </p:childTnLst>
                                </p:cTn>
                              </p:par>
                            </p:childTnLst>
                          </p:cTn>
                        </p:par>
                        <p:par>
                          <p:cTn id="24" fill="hold">
                            <p:stCondLst>
                              <p:cond delay="2500"/>
                            </p:stCondLst>
                            <p:childTnLst>
                              <p:par>
                                <p:cTn id="25" presetID="14" presetClass="entr" presetSubtype="5"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850392"/>
            <a:ext cx="8977930" cy="507114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61" name="Text Box 10"/>
          <p:cNvSpPr txBox="1">
            <a:spLocks noChangeArrowheads="1"/>
          </p:cNvSpPr>
          <p:nvPr/>
        </p:nvSpPr>
        <p:spPr bwMode="auto">
          <a:xfrm>
            <a:off x="73113" y="1206061"/>
            <a:ext cx="4059975" cy="4316566"/>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ts val="900"/>
              </a:spcBef>
              <a:buFontTx/>
              <a:buChar char="•"/>
            </a:pPr>
            <a:r>
              <a:rPr lang="en-US" sz="2000" dirty="0" smtClean="0">
                <a:latin typeface="Times New Roman" pitchFamily="18" charset="0"/>
                <a:cs typeface="Times New Roman" pitchFamily="18" charset="0"/>
              </a:rPr>
              <a:t>Because </a:t>
            </a:r>
            <a:r>
              <a:rPr lang="en-US" sz="2000" i="1" dirty="0">
                <a:latin typeface="Times New Roman" pitchFamily="18" charset="0"/>
                <a:cs typeface="Times New Roman" pitchFamily="18" charset="0"/>
              </a:rPr>
              <a:t>entry and exit are free</a:t>
            </a:r>
            <a:r>
              <a:rPr lang="en-US" sz="2000" dirty="0" smtClean="0">
                <a:latin typeface="Times New Roman" pitchFamily="18" charset="0"/>
                <a:cs typeface="Times New Roman" pitchFamily="18" charset="0"/>
              </a:rPr>
              <a:t>, competition </a:t>
            </a:r>
            <a:r>
              <a:rPr lang="en-US" sz="2000" dirty="0">
                <a:latin typeface="Times New Roman" pitchFamily="18" charset="0"/>
                <a:cs typeface="Times New Roman" pitchFamily="18" charset="0"/>
              </a:rPr>
              <a:t>will eventually </a:t>
            </a:r>
            <a:r>
              <a:rPr lang="en-US" sz="2000" dirty="0" smtClean="0">
                <a:latin typeface="Times New Roman" pitchFamily="18" charset="0"/>
                <a:cs typeface="Times New Roman" pitchFamily="18" charset="0"/>
              </a:rPr>
              <a:t>drive prices </a:t>
            </a:r>
            <a:r>
              <a:rPr lang="en-US" sz="2000" dirty="0">
                <a:latin typeface="Times New Roman" pitchFamily="18" charset="0"/>
                <a:cs typeface="Times New Roman" pitchFamily="18" charset="0"/>
              </a:rPr>
              <a:t>down to the level of </a:t>
            </a:r>
            <a:r>
              <a:rPr lang="en-US" sz="2000" b="1" i="1" dirty="0">
                <a:latin typeface="Times New Roman" pitchFamily="18" charset="0"/>
                <a:cs typeface="Times New Roman" pitchFamily="18" charset="0"/>
              </a:rPr>
              <a:t>ATC</a:t>
            </a:r>
            <a:r>
              <a:rPr lang="en-US" sz="2000" dirty="0" smtClean="0">
                <a:latin typeface="Times New Roman" pitchFamily="18" charset="0"/>
                <a:cs typeface="Times New Roman" pitchFamily="18" charset="0"/>
              </a:rPr>
              <a:t>.</a:t>
            </a:r>
          </a:p>
          <a:p>
            <a:pPr marL="115888" indent="-115888">
              <a:lnSpc>
                <a:spcPct val="90000"/>
              </a:lnSpc>
              <a:spcBef>
                <a:spcPts val="900"/>
              </a:spcBef>
              <a:buFontTx/>
              <a:buChar char="•"/>
            </a:pPr>
            <a:r>
              <a:rPr lang="en-US" sz="2000" dirty="0" smtClean="0">
                <a:latin typeface="Times New Roman" pitchFamily="18" charset="0"/>
                <a:cs typeface="Times New Roman" pitchFamily="18" charset="0"/>
              </a:rPr>
              <a:t>When </a:t>
            </a:r>
            <a:r>
              <a:rPr lang="en-US" sz="2000" dirty="0">
                <a:latin typeface="Times New Roman" pitchFamily="18" charset="0"/>
                <a:cs typeface="Times New Roman" pitchFamily="18" charset="0"/>
              </a:rPr>
              <a:t>profits (losses) are present</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demand curve will shift </a:t>
            </a:r>
            <a:r>
              <a:rPr lang="en-US" sz="2000" dirty="0" smtClean="0">
                <a:latin typeface="Times New Roman" pitchFamily="18" charset="0"/>
                <a:cs typeface="Times New Roman" pitchFamily="18" charset="0"/>
              </a:rPr>
              <a:t>inward (</a:t>
            </a:r>
            <a:r>
              <a:rPr lang="en-US" sz="2000" dirty="0">
                <a:latin typeface="Times New Roman" pitchFamily="18" charset="0"/>
                <a:cs typeface="Times New Roman" pitchFamily="18" charset="0"/>
              </a:rPr>
              <a:t>outward) until the zero </a:t>
            </a:r>
            <a:r>
              <a:rPr lang="en-US" sz="2000" dirty="0" smtClean="0">
                <a:latin typeface="Times New Roman" pitchFamily="18" charset="0"/>
                <a:cs typeface="Times New Roman" pitchFamily="18" charset="0"/>
              </a:rPr>
              <a:t>profit equilibrium </a:t>
            </a:r>
            <a:r>
              <a:rPr lang="en-US" sz="2000" dirty="0">
                <a:latin typeface="Times New Roman" pitchFamily="18" charset="0"/>
                <a:cs typeface="Times New Roman" pitchFamily="18" charset="0"/>
              </a:rPr>
              <a:t>is restored.</a:t>
            </a:r>
          </a:p>
          <a:p>
            <a:pPr marL="115888" indent="-115888">
              <a:lnSpc>
                <a:spcPct val="90000"/>
              </a:lnSpc>
              <a:spcBef>
                <a:spcPts val="900"/>
              </a:spcBef>
              <a:buFontTx/>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price searcher </a:t>
            </a:r>
            <a:r>
              <a:rPr lang="en-US" sz="2000" dirty="0" smtClean="0">
                <a:latin typeface="Times New Roman" pitchFamily="18" charset="0"/>
                <a:cs typeface="Times New Roman" pitchFamily="18" charset="0"/>
              </a:rPr>
              <a:t>establishes its </a:t>
            </a:r>
            <a:r>
              <a:rPr lang="en-US" sz="2000" dirty="0">
                <a:latin typeface="Times New Roman" pitchFamily="18" charset="0"/>
                <a:cs typeface="Times New Roman" pitchFamily="18" charset="0"/>
              </a:rPr>
              <a:t>output level where </a:t>
            </a:r>
            <a:r>
              <a:rPr lang="en-US" sz="2000" b="1" i="1" dirty="0">
                <a:latin typeface="Times New Roman" pitchFamily="18" charset="0"/>
                <a:cs typeface="Times New Roman" pitchFamily="18" charset="0"/>
              </a:rPr>
              <a:t>MC</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 </a:t>
            </a:r>
            <a:r>
              <a:rPr lang="en-US" sz="2000" b="1" i="1" dirty="0">
                <a:latin typeface="Times New Roman" pitchFamily="18" charset="0"/>
                <a:cs typeface="Times New Roman" pitchFamily="18" charset="0"/>
              </a:rPr>
              <a:t>MR</a:t>
            </a:r>
            <a:r>
              <a:rPr lang="en-US" sz="2000" dirty="0" smtClean="0">
                <a:latin typeface="Times New Roman" pitchFamily="18" charset="0"/>
                <a:cs typeface="Times New Roman" pitchFamily="18" charset="0"/>
              </a:rPr>
              <a:t>.</a:t>
            </a:r>
          </a:p>
          <a:p>
            <a:pPr marL="115888" indent="-115888">
              <a:lnSpc>
                <a:spcPct val="90000"/>
              </a:lnSpc>
              <a:spcBef>
                <a:spcPts val="900"/>
              </a:spcBef>
              <a:buFontTx/>
              <a:buChar char="•"/>
            </a:pPr>
            <a:r>
              <a:rPr lang="en-US" sz="2000" dirty="0" smtClean="0">
                <a:latin typeface="Times New Roman" pitchFamily="18" charset="0"/>
                <a:cs typeface="Times New Roman" pitchFamily="18" charset="0"/>
              </a:rPr>
              <a:t>At </a:t>
            </a:r>
            <a:r>
              <a:rPr lang="en-US" sz="2000" b="1" i="1" dirty="0">
                <a:latin typeface="Times New Roman" pitchFamily="18" charset="0"/>
                <a:cs typeface="Times New Roman" pitchFamily="18" charset="0"/>
              </a:rPr>
              <a:t>q</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 </a:t>
            </a:r>
            <a:r>
              <a:rPr lang="en-US" sz="2000" i="1" dirty="0" smtClean="0">
                <a:latin typeface="Times New Roman" pitchFamily="18" charset="0"/>
                <a:cs typeface="Times New Roman" pitchFamily="18" charset="0"/>
              </a:rPr>
              <a:t>average </a:t>
            </a:r>
            <a:r>
              <a:rPr lang="en-US" sz="2000" i="1" dirty="0">
                <a:latin typeface="Times New Roman" pitchFamily="18" charset="0"/>
                <a:cs typeface="Times New Roman" pitchFamily="18" charset="0"/>
              </a:rPr>
              <a:t>total cost</a:t>
            </a:r>
            <a:r>
              <a:rPr lang="en-US" sz="2000" dirty="0">
                <a:latin typeface="Times New Roman" pitchFamily="18" charset="0"/>
                <a:cs typeface="Times New Roman" pitchFamily="18" charset="0"/>
              </a:rPr>
              <a:t> is </a:t>
            </a:r>
            <a:r>
              <a:rPr lang="en-US" sz="2000" dirty="0" smtClean="0">
                <a:latin typeface="Times New Roman" pitchFamily="18" charset="0"/>
                <a:cs typeface="Times New Roman" pitchFamily="18" charset="0"/>
              </a:rPr>
              <a:t>equal to </a:t>
            </a:r>
            <a:r>
              <a:rPr lang="en-US" sz="2000" dirty="0">
                <a:latin typeface="Times New Roman" pitchFamily="18" charset="0"/>
                <a:cs typeface="Times New Roman" pitchFamily="18" charset="0"/>
              </a:rPr>
              <a:t>the </a:t>
            </a:r>
            <a:r>
              <a:rPr lang="en-US" sz="2000" dirty="0" smtClean="0">
                <a:latin typeface="Times New Roman" pitchFamily="18" charset="0"/>
                <a:cs typeface="Times New Roman" pitchFamily="18" charset="0"/>
              </a:rPr>
              <a:t>firm’s price </a:t>
            </a:r>
            <a:r>
              <a:rPr lang="en-US" sz="2000" b="1" i="1" dirty="0" smtClean="0">
                <a:latin typeface="Times New Roman" pitchFamily="18" charset="0"/>
                <a:cs typeface="Times New Roman" pitchFamily="18" charset="0"/>
              </a:rPr>
              <a:t>P</a:t>
            </a:r>
            <a:r>
              <a:rPr lang="en-US" sz="2000" dirty="0" smtClean="0">
                <a:latin typeface="Times New Roman" pitchFamily="18" charset="0"/>
                <a:cs typeface="Times New Roman" pitchFamily="18" charset="0"/>
              </a:rPr>
              <a:t>. As a result, </a:t>
            </a:r>
            <a:r>
              <a:rPr lang="en-US" sz="2000" b="1" i="1" dirty="0" smtClean="0">
                <a:latin typeface="Times New Roman" pitchFamily="18" charset="0"/>
                <a:cs typeface="Times New Roman" pitchFamily="18" charset="0"/>
              </a:rPr>
              <a:t>zero economic profit </a:t>
            </a:r>
            <a:r>
              <a:rPr lang="en-US" sz="2000" b="1" i="1" dirty="0">
                <a:latin typeface="Times New Roman" pitchFamily="18" charset="0"/>
                <a:cs typeface="Times New Roman" pitchFamily="18" charset="0"/>
              </a:rPr>
              <a:t>is present</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i="1" dirty="0" smtClean="0">
                <a:latin typeface="Times New Roman" pitchFamily="18" charset="0"/>
                <a:cs typeface="Times New Roman" pitchFamily="18" charset="0"/>
              </a:rPr>
              <a:t>No </a:t>
            </a:r>
            <a:r>
              <a:rPr lang="en-US" sz="2000" i="1" dirty="0">
                <a:latin typeface="Times New Roman" pitchFamily="18" charset="0"/>
                <a:cs typeface="Times New Roman" pitchFamily="18" charset="0"/>
              </a:rPr>
              <a:t>incentive </a:t>
            </a:r>
            <a:r>
              <a:rPr lang="en-US" sz="2000" i="1" dirty="0" smtClean="0">
                <a:latin typeface="Times New Roman" pitchFamily="18" charset="0"/>
                <a:cs typeface="Times New Roman" pitchFamily="18" charset="0"/>
              </a:rPr>
              <a:t>for firms </a:t>
            </a:r>
            <a:r>
              <a:rPr lang="en-US" sz="2000" i="1" dirty="0">
                <a:latin typeface="Times New Roman" pitchFamily="18" charset="0"/>
                <a:cs typeface="Times New Roman" pitchFamily="18" charset="0"/>
              </a:rPr>
              <a:t>to either enter or exit </a:t>
            </a:r>
            <a:r>
              <a:rPr lang="en-US" sz="2000" i="1" dirty="0" smtClean="0">
                <a:latin typeface="Times New Roman" pitchFamily="18" charset="0"/>
                <a:cs typeface="Times New Roman" pitchFamily="18" charset="0"/>
              </a:rPr>
              <a:t>the market </a:t>
            </a:r>
            <a:r>
              <a:rPr lang="en-US" sz="2000" i="1" dirty="0">
                <a:latin typeface="Times New Roman" pitchFamily="18" charset="0"/>
                <a:cs typeface="Times New Roman" pitchFamily="18" charset="0"/>
              </a:rPr>
              <a:t>is present</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p:txBody>
      </p:sp>
      <p:sp>
        <p:nvSpPr>
          <p:cNvPr id="267" name="Title 1"/>
          <p:cNvSpPr>
            <a:spLocks noGrp="1"/>
          </p:cNvSpPr>
          <p:nvPr>
            <p:ph type="title"/>
          </p:nvPr>
        </p:nvSpPr>
        <p:spPr>
          <a:xfrm>
            <a:off x="119569" y="194809"/>
            <a:ext cx="8904855" cy="596684"/>
          </a:xfrm>
        </p:spPr>
        <p:txBody>
          <a:bodyPr/>
          <a:lstStyle/>
          <a:p>
            <a:r>
              <a:rPr lang="en-US" sz="2900" dirty="0" smtClean="0"/>
              <a:t>Long </a:t>
            </a:r>
            <a:r>
              <a:rPr lang="en-US" sz="2900" dirty="0"/>
              <a:t>Run in </a:t>
            </a:r>
            <a:r>
              <a:rPr lang="en-US" sz="2900" dirty="0" smtClean="0"/>
              <a:t>a Competitive </a:t>
            </a:r>
            <a:r>
              <a:rPr lang="en-US" sz="2900" dirty="0"/>
              <a:t>Price-Searcher Market</a:t>
            </a:r>
          </a:p>
        </p:txBody>
      </p:sp>
      <p:sp>
        <p:nvSpPr>
          <p:cNvPr id="51" name="Text Box 54"/>
          <p:cNvSpPr txBox="1">
            <a:spLocks noChangeArrowheads="1"/>
          </p:cNvSpPr>
          <p:nvPr/>
        </p:nvSpPr>
        <p:spPr bwMode="auto">
          <a:xfrm>
            <a:off x="4370324" y="1080242"/>
            <a:ext cx="787400" cy="269689"/>
          </a:xfrm>
          <a:prstGeom prst="rect">
            <a:avLst/>
          </a:prstGeom>
          <a:noFill/>
          <a:ln w="9525">
            <a:noFill/>
            <a:miter lim="800000"/>
            <a:headEnd/>
            <a:tailEnd/>
          </a:ln>
        </p:spPr>
        <p:txBody>
          <a:bodyPr>
            <a:prstTxWarp prst="textNoShape">
              <a:avLst/>
            </a:prstTxWarp>
            <a:spAutoFit/>
          </a:bodyPr>
          <a:lstStyle/>
          <a:p>
            <a:pPr>
              <a:lnSpc>
                <a:spcPct val="70000"/>
              </a:lnSpc>
              <a:spcBef>
                <a:spcPct val="50000"/>
              </a:spcBef>
            </a:pPr>
            <a:r>
              <a:rPr kumimoji="0" lang="en-US" sz="1600">
                <a:latin typeface="Times New Roman" pitchFamily="18" charset="0"/>
                <a:cs typeface="Times New Roman" pitchFamily="18" charset="0"/>
              </a:rPr>
              <a:t>Price</a:t>
            </a:r>
          </a:p>
        </p:txBody>
      </p:sp>
      <p:sp>
        <p:nvSpPr>
          <p:cNvPr id="62" name="Text Box 55"/>
          <p:cNvSpPr txBox="1">
            <a:spLocks noChangeArrowheads="1"/>
          </p:cNvSpPr>
          <p:nvPr/>
        </p:nvSpPr>
        <p:spPr bwMode="auto">
          <a:xfrm>
            <a:off x="7341870" y="5418963"/>
            <a:ext cx="1590675" cy="289310"/>
          </a:xfrm>
          <a:prstGeom prst="rect">
            <a:avLst/>
          </a:prstGeom>
          <a:noFill/>
          <a:ln w="9525">
            <a:noFill/>
            <a:miter lim="800000"/>
            <a:headEnd/>
            <a:tailEnd/>
          </a:ln>
        </p:spPr>
        <p:txBody>
          <a:bodyPr>
            <a:prstTxWarp prst="textNoShape">
              <a:avLst/>
            </a:prstTxWarp>
            <a:spAutoFit/>
          </a:bodyPr>
          <a:lstStyle/>
          <a:p>
            <a:pPr algn="r">
              <a:lnSpc>
                <a:spcPct val="80000"/>
              </a:lnSpc>
              <a:spcBef>
                <a:spcPct val="50000"/>
              </a:spcBef>
            </a:pPr>
            <a:r>
              <a:rPr kumimoji="0" lang="en-US" sz="1600">
                <a:latin typeface="Times New Roman" pitchFamily="18" charset="0"/>
                <a:cs typeface="Times New Roman" pitchFamily="18" charset="0"/>
              </a:rPr>
              <a:t>Quantity/time</a:t>
            </a:r>
          </a:p>
        </p:txBody>
      </p:sp>
      <p:grpSp>
        <p:nvGrpSpPr>
          <p:cNvPr id="64" name="Group 58"/>
          <p:cNvGrpSpPr>
            <a:grpSpLocks/>
          </p:cNvGrpSpPr>
          <p:nvPr/>
        </p:nvGrpSpPr>
        <p:grpSpPr bwMode="auto">
          <a:xfrm>
            <a:off x="4700016" y="1344930"/>
            <a:ext cx="2895600" cy="4211320"/>
            <a:chOff x="3024" y="822"/>
            <a:chExt cx="1824" cy="2966"/>
          </a:xfrm>
        </p:grpSpPr>
        <p:sp>
          <p:nvSpPr>
            <p:cNvPr id="65" name="Line 59"/>
            <p:cNvSpPr>
              <a:spLocks noChangeShapeType="1"/>
            </p:cNvSpPr>
            <p:nvPr/>
          </p:nvSpPr>
          <p:spPr bwMode="auto">
            <a:xfrm>
              <a:off x="3024" y="3788"/>
              <a:ext cx="1824" cy="0"/>
            </a:xfrm>
            <a:prstGeom prst="line">
              <a:avLst/>
            </a:prstGeom>
            <a:noFill/>
            <a:ln w="38100">
              <a:solidFill>
                <a:schemeClr val="tx1"/>
              </a:solidFill>
              <a:round/>
              <a:headEnd/>
              <a:tailEnd/>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66" name="Line 60"/>
            <p:cNvSpPr>
              <a:spLocks noChangeShapeType="1"/>
            </p:cNvSpPr>
            <p:nvPr/>
          </p:nvSpPr>
          <p:spPr bwMode="auto">
            <a:xfrm>
              <a:off x="3031" y="822"/>
              <a:ext cx="0" cy="2963"/>
            </a:xfrm>
            <a:prstGeom prst="line">
              <a:avLst/>
            </a:prstGeom>
            <a:noFill/>
            <a:ln w="38100">
              <a:solidFill>
                <a:schemeClr val="tx1"/>
              </a:solidFill>
              <a:round/>
              <a:headEnd/>
              <a:tailEnd/>
            </a:ln>
          </p:spPr>
          <p:txBody>
            <a:bodyPr wrap="none" anchor="ctr">
              <a:prstTxWarp prst="textNoShape">
                <a:avLst/>
              </a:prstTxWarp>
            </a:bodyPr>
            <a:lstStyle/>
            <a:p>
              <a:endParaRPr lang="en-US" sz="1600" b="1">
                <a:latin typeface="Times New Roman" pitchFamily="18" charset="0"/>
                <a:cs typeface="Times New Roman" pitchFamily="18" charset="0"/>
              </a:endParaRPr>
            </a:p>
          </p:txBody>
        </p:sp>
      </p:grpSp>
      <p:sp>
        <p:nvSpPr>
          <p:cNvPr id="37" name="Text Box 41"/>
          <p:cNvSpPr txBox="1">
            <a:spLocks noChangeArrowheads="1"/>
          </p:cNvSpPr>
          <p:nvPr/>
        </p:nvSpPr>
        <p:spPr bwMode="auto">
          <a:xfrm>
            <a:off x="6000114" y="5506530"/>
            <a:ext cx="225425" cy="369332"/>
          </a:xfrm>
          <a:prstGeom prst="rect">
            <a:avLst/>
          </a:prstGeom>
          <a:noFill/>
          <a:ln w="9525">
            <a:noFill/>
            <a:miter lim="800000"/>
            <a:headEnd/>
            <a:tailEnd/>
          </a:ln>
        </p:spPr>
        <p:txBody>
          <a:bodyPr wrap="square">
            <a:prstTxWarp prst="textNoShape">
              <a:avLst/>
            </a:prstTxWarp>
            <a:spAutoFit/>
          </a:bodyPr>
          <a:lstStyle/>
          <a:p>
            <a:pPr algn="ctr">
              <a:spcBef>
                <a:spcPct val="50000"/>
              </a:spcBef>
            </a:pPr>
            <a:r>
              <a:rPr kumimoji="0" lang="en-US" b="1" i="1" dirty="0">
                <a:latin typeface="Times New Roman" pitchFamily="18" charset="0"/>
                <a:cs typeface="Times New Roman" pitchFamily="18" charset="0"/>
              </a:rPr>
              <a:t>q</a:t>
            </a:r>
            <a:endParaRPr kumimoji="0" lang="en-US" b="1" dirty="0">
              <a:latin typeface="Times New Roman" pitchFamily="18" charset="0"/>
              <a:cs typeface="Times New Roman" pitchFamily="18" charset="0"/>
            </a:endParaRPr>
          </a:p>
        </p:txBody>
      </p:sp>
      <p:sp>
        <p:nvSpPr>
          <p:cNvPr id="38" name="Text Box 45"/>
          <p:cNvSpPr txBox="1">
            <a:spLocks noChangeArrowheads="1"/>
          </p:cNvSpPr>
          <p:nvPr/>
        </p:nvSpPr>
        <p:spPr bwMode="auto">
          <a:xfrm>
            <a:off x="4355592" y="2887155"/>
            <a:ext cx="360363" cy="369332"/>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b="1" i="1" dirty="0">
                <a:latin typeface="Times New Roman" pitchFamily="18" charset="0"/>
                <a:cs typeface="Times New Roman" pitchFamily="18" charset="0"/>
              </a:rPr>
              <a:t>P</a:t>
            </a:r>
            <a:endParaRPr kumimoji="0" lang="en-US" b="1" dirty="0">
              <a:latin typeface="Times New Roman" pitchFamily="18" charset="0"/>
              <a:cs typeface="Times New Roman" pitchFamily="18" charset="0"/>
            </a:endParaRPr>
          </a:p>
        </p:txBody>
      </p:sp>
      <p:sp>
        <p:nvSpPr>
          <p:cNvPr id="39" name="Freeform 2"/>
          <p:cNvSpPr>
            <a:spLocks/>
          </p:cNvSpPr>
          <p:nvPr/>
        </p:nvSpPr>
        <p:spPr bwMode="auto">
          <a:xfrm>
            <a:off x="5358892" y="1141286"/>
            <a:ext cx="2590800" cy="3733800"/>
          </a:xfrm>
          <a:custGeom>
            <a:avLst/>
            <a:gdLst/>
            <a:ahLst/>
            <a:cxnLst>
              <a:cxn ang="0">
                <a:pos x="0" y="2352"/>
              </a:cxn>
              <a:cxn ang="0">
                <a:pos x="672" y="1872"/>
              </a:cxn>
              <a:cxn ang="0">
                <a:pos x="1392" y="960"/>
              </a:cxn>
              <a:cxn ang="0">
                <a:pos x="1632" y="0"/>
              </a:cxn>
            </a:cxnLst>
            <a:rect l="0" t="0" r="r" b="b"/>
            <a:pathLst>
              <a:path w="1632" h="2352">
                <a:moveTo>
                  <a:pt x="0" y="2352"/>
                </a:moveTo>
                <a:cubicBezTo>
                  <a:pt x="220" y="2228"/>
                  <a:pt x="440" y="2104"/>
                  <a:pt x="672" y="1872"/>
                </a:cubicBezTo>
                <a:cubicBezTo>
                  <a:pt x="904" y="1640"/>
                  <a:pt x="1232" y="1272"/>
                  <a:pt x="1392" y="960"/>
                </a:cubicBezTo>
                <a:cubicBezTo>
                  <a:pt x="1552" y="648"/>
                  <a:pt x="1592" y="324"/>
                  <a:pt x="1632" y="0"/>
                </a:cubicBezTo>
              </a:path>
            </a:pathLst>
          </a:custGeom>
          <a:noFill/>
          <a:ln w="57150" cap="flat" cmpd="sng">
            <a:solidFill>
              <a:srgbClr val="2D5AB3"/>
            </a:solidFill>
            <a:prstDash val="solid"/>
            <a:round/>
            <a:headEnd type="none" w="med" len="med"/>
            <a:tailEnd type="none" w="lg" len="lg"/>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40" name="Text Box 3"/>
          <p:cNvSpPr txBox="1">
            <a:spLocks noChangeArrowheads="1"/>
          </p:cNvSpPr>
          <p:nvPr/>
        </p:nvSpPr>
        <p:spPr bwMode="auto">
          <a:xfrm>
            <a:off x="7756017" y="4743323"/>
            <a:ext cx="514350" cy="29091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a:solidFill>
                  <a:srgbClr val="C80000"/>
                </a:solidFill>
                <a:latin typeface="Times New Roman" pitchFamily="18" charset="0"/>
                <a:cs typeface="Times New Roman" pitchFamily="18" charset="0"/>
              </a:rPr>
              <a:t>d</a:t>
            </a:r>
          </a:p>
        </p:txBody>
      </p:sp>
      <p:sp>
        <p:nvSpPr>
          <p:cNvPr id="41" name="Line 7"/>
          <p:cNvSpPr>
            <a:spLocks noChangeShapeType="1"/>
          </p:cNvSpPr>
          <p:nvPr/>
        </p:nvSpPr>
        <p:spPr bwMode="auto">
          <a:xfrm>
            <a:off x="6103684" y="4365593"/>
            <a:ext cx="0" cy="1141782"/>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42" name="Line 10"/>
          <p:cNvSpPr>
            <a:spLocks noChangeShapeType="1"/>
          </p:cNvSpPr>
          <p:nvPr/>
        </p:nvSpPr>
        <p:spPr bwMode="auto">
          <a:xfrm flipH="1">
            <a:off x="4749292" y="3072829"/>
            <a:ext cx="1339850" cy="0"/>
          </a:xfrm>
          <a:prstGeom prst="line">
            <a:avLst/>
          </a:prstGeom>
          <a:noFill/>
          <a:ln w="31750" cap="rnd">
            <a:solidFill>
              <a:schemeClr val="tx1"/>
            </a:solidFill>
            <a:prstDash val="sysDot"/>
            <a:round/>
            <a:headEnd type="none" w="lg" len="lg"/>
            <a:tailEnd type="stealth" w="lg" len="lg"/>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43" name="Line 11"/>
          <p:cNvSpPr>
            <a:spLocks noChangeShapeType="1"/>
          </p:cNvSpPr>
          <p:nvPr/>
        </p:nvSpPr>
        <p:spPr bwMode="auto">
          <a:xfrm flipH="1" flipV="1">
            <a:off x="4739766" y="1555620"/>
            <a:ext cx="1914526" cy="3908723"/>
          </a:xfrm>
          <a:prstGeom prst="line">
            <a:avLst/>
          </a:prstGeom>
          <a:noFill/>
          <a:ln w="57150">
            <a:solidFill>
              <a:srgbClr val="D107AB"/>
            </a:solidFill>
            <a:round/>
            <a:headEnd/>
            <a:tailEnd type="none" w="lg" len="lg"/>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44" name="Text Box 12"/>
          <p:cNvSpPr txBox="1">
            <a:spLocks noChangeArrowheads="1"/>
          </p:cNvSpPr>
          <p:nvPr/>
        </p:nvSpPr>
        <p:spPr bwMode="auto">
          <a:xfrm>
            <a:off x="6620256" y="5237439"/>
            <a:ext cx="599694" cy="276999"/>
          </a:xfrm>
          <a:prstGeom prst="rect">
            <a:avLst/>
          </a:prstGeom>
          <a:noFill/>
          <a:ln w="9525">
            <a:noFill/>
            <a:miter lim="800000"/>
            <a:headEnd/>
            <a:tailEnd/>
          </a:ln>
        </p:spPr>
        <p:txBody>
          <a:bodyPr wrap="square">
            <a:prstTxWarp prst="textNoShape">
              <a:avLst/>
            </a:prstTxWarp>
            <a:spAutoFit/>
          </a:bodyPr>
          <a:lstStyle/>
          <a:p>
            <a:pPr algn="ctr">
              <a:lnSpc>
                <a:spcPct val="60000"/>
              </a:lnSpc>
            </a:pPr>
            <a:r>
              <a:rPr kumimoji="0" lang="en-US" sz="2000" b="1" i="1">
                <a:solidFill>
                  <a:srgbClr val="D107AB"/>
                </a:solidFill>
                <a:latin typeface="Times New Roman" pitchFamily="18" charset="0"/>
                <a:cs typeface="Times New Roman" pitchFamily="18" charset="0"/>
              </a:rPr>
              <a:t>MR</a:t>
            </a:r>
          </a:p>
        </p:txBody>
      </p:sp>
      <p:sp>
        <p:nvSpPr>
          <p:cNvPr id="45" name="Line 13"/>
          <p:cNvSpPr>
            <a:spLocks noChangeShapeType="1"/>
          </p:cNvSpPr>
          <p:nvPr/>
        </p:nvSpPr>
        <p:spPr bwMode="auto">
          <a:xfrm flipH="1" flipV="1">
            <a:off x="4739767" y="1544511"/>
            <a:ext cx="3124200" cy="3505200"/>
          </a:xfrm>
          <a:prstGeom prst="line">
            <a:avLst/>
          </a:prstGeom>
          <a:noFill/>
          <a:ln w="57150">
            <a:solidFill>
              <a:srgbClr val="C80000"/>
            </a:solidFill>
            <a:round/>
            <a:headEnd/>
            <a:tailEnd type="none" w="lg" len="lg"/>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46" name="Freeform 16"/>
          <p:cNvSpPr>
            <a:spLocks/>
          </p:cNvSpPr>
          <p:nvPr/>
        </p:nvSpPr>
        <p:spPr bwMode="auto">
          <a:xfrm>
            <a:off x="5241798" y="1409510"/>
            <a:ext cx="3657600" cy="2057400"/>
          </a:xfrm>
          <a:custGeom>
            <a:avLst/>
            <a:gdLst/>
            <a:ahLst/>
            <a:cxnLst>
              <a:cxn ang="0">
                <a:pos x="0" y="0"/>
              </a:cxn>
              <a:cxn ang="0">
                <a:pos x="288" y="480"/>
              </a:cxn>
              <a:cxn ang="0">
                <a:pos x="672" y="864"/>
              </a:cxn>
              <a:cxn ang="0">
                <a:pos x="1248" y="1008"/>
              </a:cxn>
              <a:cxn ang="0">
                <a:pos x="1776" y="864"/>
              </a:cxn>
              <a:cxn ang="0">
                <a:pos x="2352" y="480"/>
              </a:cxn>
            </a:cxnLst>
            <a:rect l="0" t="0" r="r" b="b"/>
            <a:pathLst>
              <a:path w="2352" h="1008">
                <a:moveTo>
                  <a:pt x="0" y="0"/>
                </a:moveTo>
                <a:cubicBezTo>
                  <a:pt x="88" y="168"/>
                  <a:pt x="176" y="336"/>
                  <a:pt x="288" y="480"/>
                </a:cubicBezTo>
                <a:cubicBezTo>
                  <a:pt x="400" y="624"/>
                  <a:pt x="512" y="776"/>
                  <a:pt x="672" y="864"/>
                </a:cubicBezTo>
                <a:cubicBezTo>
                  <a:pt x="832" y="952"/>
                  <a:pt x="1064" y="1008"/>
                  <a:pt x="1248" y="1008"/>
                </a:cubicBezTo>
                <a:cubicBezTo>
                  <a:pt x="1432" y="1008"/>
                  <a:pt x="1592" y="952"/>
                  <a:pt x="1776" y="864"/>
                </a:cubicBezTo>
                <a:cubicBezTo>
                  <a:pt x="1960" y="776"/>
                  <a:pt x="2156" y="628"/>
                  <a:pt x="2352" y="480"/>
                </a:cubicBezTo>
              </a:path>
            </a:pathLst>
          </a:custGeom>
          <a:noFill/>
          <a:ln w="57150" cap="flat" cmpd="sng">
            <a:solidFill>
              <a:schemeClr val="tx1"/>
            </a:solidFill>
            <a:prstDash val="solid"/>
            <a:round/>
            <a:headEnd type="none" w="med" len="med"/>
            <a:tailEnd type="none" w="lg" len="lg"/>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47" name="Line 17"/>
          <p:cNvSpPr>
            <a:spLocks noChangeShapeType="1"/>
          </p:cNvSpPr>
          <p:nvPr/>
        </p:nvSpPr>
        <p:spPr bwMode="auto">
          <a:xfrm flipV="1">
            <a:off x="6103303" y="3198686"/>
            <a:ext cx="0" cy="1046162"/>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48" name="Text Box 18"/>
          <p:cNvSpPr txBox="1">
            <a:spLocks noChangeArrowheads="1"/>
          </p:cNvSpPr>
          <p:nvPr/>
        </p:nvSpPr>
        <p:spPr bwMode="auto">
          <a:xfrm>
            <a:off x="7917942" y="988886"/>
            <a:ext cx="762000" cy="29091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a:solidFill>
                  <a:srgbClr val="2D5AB3"/>
                </a:solidFill>
                <a:latin typeface="Times New Roman" pitchFamily="18" charset="0"/>
                <a:cs typeface="Times New Roman" pitchFamily="18" charset="0"/>
              </a:rPr>
              <a:t>MC</a:t>
            </a:r>
          </a:p>
        </p:txBody>
      </p:sp>
      <p:sp>
        <p:nvSpPr>
          <p:cNvPr id="49" name="Text Box 19"/>
          <p:cNvSpPr txBox="1">
            <a:spLocks noChangeArrowheads="1"/>
          </p:cNvSpPr>
          <p:nvPr/>
        </p:nvSpPr>
        <p:spPr bwMode="auto">
          <a:xfrm>
            <a:off x="8070342" y="2176336"/>
            <a:ext cx="990600" cy="29091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a:solidFill>
                  <a:schemeClr val="tx1"/>
                </a:solidFill>
                <a:latin typeface="Times New Roman" pitchFamily="18" charset="0"/>
                <a:cs typeface="Times New Roman" pitchFamily="18" charset="0"/>
              </a:rPr>
              <a:t>ATC</a:t>
            </a:r>
          </a:p>
        </p:txBody>
      </p:sp>
      <p:sp>
        <p:nvSpPr>
          <p:cNvPr id="81" name="Oval 23"/>
          <p:cNvSpPr>
            <a:spLocks noChangeArrowheads="1"/>
          </p:cNvSpPr>
          <p:nvPr/>
        </p:nvSpPr>
        <p:spPr bwMode="auto">
          <a:xfrm>
            <a:off x="6057265" y="4333494"/>
            <a:ext cx="119063" cy="119063"/>
          </a:xfrm>
          <a:prstGeom prst="ellipse">
            <a:avLst/>
          </a:prstGeom>
          <a:solidFill>
            <a:srgbClr val="FFFF00"/>
          </a:solidFill>
          <a:ln w="38100">
            <a:solidFill>
              <a:schemeClr val="tx1"/>
            </a:solidFill>
            <a:round/>
            <a:headEnd/>
            <a:tailEnd/>
          </a:ln>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82" name="Oval 24"/>
          <p:cNvSpPr>
            <a:spLocks noChangeArrowheads="1"/>
          </p:cNvSpPr>
          <p:nvPr/>
        </p:nvSpPr>
        <p:spPr bwMode="auto">
          <a:xfrm>
            <a:off x="6058472" y="3011297"/>
            <a:ext cx="119062" cy="119063"/>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1">
              <a:solidFill>
                <a:schemeClr val="tx1"/>
              </a:solidFill>
              <a:latin typeface="Times New Roman" pitchFamily="18" charset="0"/>
              <a:cs typeface="Times New Roman" pitchFamily="18" charset="0"/>
            </a:endParaRPr>
          </a:p>
        </p:txBody>
      </p:sp>
      <p:cxnSp>
        <p:nvCxnSpPr>
          <p:cNvPr id="86" name="Straight Connector 85"/>
          <p:cNvCxnSpPr/>
          <p:nvPr/>
        </p:nvCxnSpPr>
        <p:spPr>
          <a:xfrm>
            <a:off x="4301809" y="1014699"/>
            <a:ext cx="25222" cy="4761674"/>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grpSp>
        <p:nvGrpSpPr>
          <p:cNvPr id="83" name="Group 56"/>
          <p:cNvGrpSpPr>
            <a:grpSpLocks/>
          </p:cNvGrpSpPr>
          <p:nvPr/>
        </p:nvGrpSpPr>
        <p:grpSpPr bwMode="auto">
          <a:xfrm>
            <a:off x="3886707" y="2908840"/>
            <a:ext cx="812801" cy="369888"/>
            <a:chOff x="2537" y="1830"/>
            <a:chExt cx="512" cy="233"/>
          </a:xfrm>
        </p:grpSpPr>
        <p:sp>
          <p:nvSpPr>
            <p:cNvPr id="84" name="Rectangle 55"/>
            <p:cNvSpPr>
              <a:spLocks noChangeArrowheads="1"/>
            </p:cNvSpPr>
            <p:nvPr/>
          </p:nvSpPr>
          <p:spPr bwMode="auto">
            <a:xfrm>
              <a:off x="2581" y="1840"/>
              <a:ext cx="435" cy="211"/>
            </a:xfrm>
            <a:prstGeom prst="rect">
              <a:avLst/>
            </a:prstGeom>
            <a:solidFill>
              <a:srgbClr val="FFFFCC"/>
            </a:solidFill>
            <a:ln w="1270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endParaRPr lang="en-US" sz="1600" b="1">
                <a:latin typeface="Times New Roman" pitchFamily="18" charset="0"/>
                <a:cs typeface="Times New Roman" pitchFamily="18" charset="0"/>
              </a:endParaRPr>
            </a:p>
          </p:txBody>
        </p:sp>
        <p:sp>
          <p:nvSpPr>
            <p:cNvPr id="85" name="Text Box 53"/>
            <p:cNvSpPr txBox="1">
              <a:spLocks noChangeArrowheads="1"/>
            </p:cNvSpPr>
            <p:nvPr/>
          </p:nvSpPr>
          <p:spPr bwMode="auto">
            <a:xfrm>
              <a:off x="2537" y="1830"/>
              <a:ext cx="512" cy="233"/>
            </a:xfrm>
            <a:prstGeom prst="rect">
              <a:avLst/>
            </a:prstGeom>
            <a:noFill/>
            <a:ln w="9525">
              <a:noFill/>
              <a:miter lim="800000"/>
              <a:headEnd/>
              <a:tailEnd/>
            </a:ln>
            <a:effectLst/>
          </p:spPr>
          <p:txBody>
            <a:bodyPr wrap="square">
              <a:prstTxWarp prst="textNoShape">
                <a:avLst/>
              </a:prstTxWarp>
              <a:spAutoFit/>
            </a:bodyPr>
            <a:lstStyle/>
            <a:p>
              <a:pPr algn="ctr">
                <a:spcBef>
                  <a:spcPct val="50000"/>
                </a:spcBef>
              </a:pPr>
              <a:r>
                <a:rPr kumimoji="0" lang="en-US" b="1" i="1" dirty="0">
                  <a:latin typeface="Times New Roman" pitchFamily="18" charset="0"/>
                  <a:cs typeface="Times New Roman" pitchFamily="18" charset="0"/>
                </a:rPr>
                <a:t>C = P</a:t>
              </a:r>
              <a:endParaRPr kumimoji="0" lang="en-US" b="1" dirty="0">
                <a:latin typeface="Times New Roman" pitchFamily="18" charset="0"/>
                <a:cs typeface="Times New Roman" pitchFamily="18" charset="0"/>
              </a:endParaRPr>
            </a:p>
          </p:txBody>
        </p:sp>
      </p:grpSp>
    </p:spTree>
    <p:extLst>
      <p:ext uri="{BB962C8B-B14F-4D97-AF65-F5344CB8AC3E}">
        <p14:creationId xmlns:p14="http://schemas.microsoft.com/office/powerpoint/2010/main" val="276732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61">
                                            <p:txEl>
                                              <p:pRg st="2" end="2"/>
                                            </p:txEl>
                                          </p:spTgt>
                                        </p:tgtEl>
                                        <p:attrNameLst>
                                          <p:attrName>style.visibility</p:attrName>
                                        </p:attrNameLst>
                                      </p:cBhvr>
                                      <p:to>
                                        <p:strVal val="visible"/>
                                      </p:to>
                                    </p:set>
                                    <p:animEffect transition="in" filter="fade">
                                      <p:cBhvr>
                                        <p:cTn id="20" dur="500"/>
                                        <p:tgtEl>
                                          <p:spTgt spid="61">
                                            <p:txEl>
                                              <p:pRg st="2" end="2"/>
                                            </p:txEl>
                                          </p:spTgt>
                                        </p:tgtEl>
                                      </p:cBhvr>
                                    </p:animEffect>
                                    <p:anim calcmode="lin" valueType="num">
                                      <p:cBhvr>
                                        <p:cTn id="21"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23" presetClass="entr" presetSubtype="32" fill="hold" grpId="0" nodeType="afterEffect">
                                  <p:stCondLst>
                                    <p:cond delay="0"/>
                                  </p:stCondLst>
                                  <p:childTnLst>
                                    <p:set>
                                      <p:cBhvr>
                                        <p:cTn id="25" dur="1" fill="hold">
                                          <p:stCondLst>
                                            <p:cond delay="0"/>
                                          </p:stCondLst>
                                        </p:cTn>
                                        <p:tgtEl>
                                          <p:spTgt spid="81"/>
                                        </p:tgtEl>
                                        <p:attrNameLst>
                                          <p:attrName>style.visibility</p:attrName>
                                        </p:attrNameLst>
                                      </p:cBhvr>
                                      <p:to>
                                        <p:strVal val="visible"/>
                                      </p:to>
                                    </p:set>
                                    <p:anim calcmode="lin" valueType="num">
                                      <p:cBhvr>
                                        <p:cTn id="26" dur="500" fill="hold"/>
                                        <p:tgtEl>
                                          <p:spTgt spid="81"/>
                                        </p:tgtEl>
                                        <p:attrNameLst>
                                          <p:attrName>ppt_w</p:attrName>
                                        </p:attrNameLst>
                                      </p:cBhvr>
                                      <p:tavLst>
                                        <p:tav tm="0">
                                          <p:val>
                                            <p:strVal val="4*#ppt_w"/>
                                          </p:val>
                                        </p:tav>
                                        <p:tav tm="100000">
                                          <p:val>
                                            <p:strVal val="#ppt_w"/>
                                          </p:val>
                                        </p:tav>
                                      </p:tavLst>
                                    </p:anim>
                                    <p:anim calcmode="lin" valueType="num">
                                      <p:cBhvr>
                                        <p:cTn id="27" dur="500" fill="hold"/>
                                        <p:tgtEl>
                                          <p:spTgt spid="81"/>
                                        </p:tgtEl>
                                        <p:attrNameLst>
                                          <p:attrName>ppt_h</p:attrName>
                                        </p:attrNameLst>
                                      </p:cBhvr>
                                      <p:tavLst>
                                        <p:tav tm="0">
                                          <p:val>
                                            <p:strVal val="4*#ppt_h"/>
                                          </p:val>
                                        </p:tav>
                                        <p:tav tm="100000">
                                          <p:val>
                                            <p:strVal val="#ppt_h"/>
                                          </p:val>
                                        </p:tav>
                                      </p:tavLst>
                                    </p:anim>
                                  </p:childTnLst>
                                </p:cTn>
                              </p:par>
                            </p:childTnLst>
                          </p:cTn>
                        </p:par>
                        <p:par>
                          <p:cTn id="28" fill="hold">
                            <p:stCondLst>
                              <p:cond delay="1000"/>
                            </p:stCondLst>
                            <p:childTnLst>
                              <p:par>
                                <p:cTn id="29" presetID="17" presetClass="entr" presetSubtype="1"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p:cTn id="31" dur="500" fill="hold"/>
                                        <p:tgtEl>
                                          <p:spTgt spid="41"/>
                                        </p:tgtEl>
                                        <p:attrNameLst>
                                          <p:attrName>ppt_x</p:attrName>
                                        </p:attrNameLst>
                                      </p:cBhvr>
                                      <p:tavLst>
                                        <p:tav tm="0">
                                          <p:val>
                                            <p:strVal val="#ppt_x"/>
                                          </p:val>
                                        </p:tav>
                                        <p:tav tm="100000">
                                          <p:val>
                                            <p:strVal val="#ppt_x"/>
                                          </p:val>
                                        </p:tav>
                                      </p:tavLst>
                                    </p:anim>
                                    <p:anim calcmode="lin" valueType="num">
                                      <p:cBhvr>
                                        <p:cTn id="32" dur="500" fill="hold"/>
                                        <p:tgtEl>
                                          <p:spTgt spid="41"/>
                                        </p:tgtEl>
                                        <p:attrNameLst>
                                          <p:attrName>ppt_y</p:attrName>
                                        </p:attrNameLst>
                                      </p:cBhvr>
                                      <p:tavLst>
                                        <p:tav tm="0">
                                          <p:val>
                                            <p:strVal val="#ppt_y-#ppt_h/2"/>
                                          </p:val>
                                        </p:tav>
                                        <p:tav tm="100000">
                                          <p:val>
                                            <p:strVal val="#ppt_y"/>
                                          </p:val>
                                        </p:tav>
                                      </p:tavLst>
                                    </p:anim>
                                    <p:anim calcmode="lin" valueType="num">
                                      <p:cBhvr>
                                        <p:cTn id="33" dur="500" fill="hold"/>
                                        <p:tgtEl>
                                          <p:spTgt spid="41"/>
                                        </p:tgtEl>
                                        <p:attrNameLst>
                                          <p:attrName>ppt_w</p:attrName>
                                        </p:attrNameLst>
                                      </p:cBhvr>
                                      <p:tavLst>
                                        <p:tav tm="0">
                                          <p:val>
                                            <p:strVal val="#ppt_w"/>
                                          </p:val>
                                        </p:tav>
                                        <p:tav tm="100000">
                                          <p:val>
                                            <p:strVal val="#ppt_w"/>
                                          </p:val>
                                        </p:tav>
                                      </p:tavLst>
                                    </p:anim>
                                    <p:anim calcmode="lin" valueType="num">
                                      <p:cBhvr>
                                        <p:cTn id="34" dur="500" fill="hold"/>
                                        <p:tgtEl>
                                          <p:spTgt spid="41"/>
                                        </p:tgtEl>
                                        <p:attrNameLst>
                                          <p:attrName>ppt_h</p:attrName>
                                        </p:attrNameLst>
                                      </p:cBhvr>
                                      <p:tavLst>
                                        <p:tav tm="0">
                                          <p:val>
                                            <p:fltVal val="0"/>
                                          </p:val>
                                        </p:tav>
                                        <p:tav tm="100000">
                                          <p:val>
                                            <p:strVal val="#ppt_h"/>
                                          </p:val>
                                        </p:tav>
                                      </p:tavLst>
                                    </p:anim>
                                  </p:childTnLst>
                                </p:cTn>
                              </p:par>
                            </p:childTnLst>
                          </p:cTn>
                        </p:par>
                        <p:par>
                          <p:cTn id="35" fill="hold">
                            <p:stCondLst>
                              <p:cond delay="1500"/>
                            </p:stCondLst>
                            <p:childTnLst>
                              <p:par>
                                <p:cTn id="36" presetID="23" presetClass="entr" presetSubtype="32" fill="hold" grpId="0" nodeType="after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p:cTn id="38" dur="500" fill="hold"/>
                                        <p:tgtEl>
                                          <p:spTgt spid="37"/>
                                        </p:tgtEl>
                                        <p:attrNameLst>
                                          <p:attrName>ppt_w</p:attrName>
                                        </p:attrNameLst>
                                      </p:cBhvr>
                                      <p:tavLst>
                                        <p:tav tm="0">
                                          <p:val>
                                            <p:strVal val="4*#ppt_w"/>
                                          </p:val>
                                        </p:tav>
                                        <p:tav tm="100000">
                                          <p:val>
                                            <p:strVal val="#ppt_w"/>
                                          </p:val>
                                        </p:tav>
                                      </p:tavLst>
                                    </p:anim>
                                    <p:anim calcmode="lin" valueType="num">
                                      <p:cBhvr>
                                        <p:cTn id="39" dur="500" fill="hold"/>
                                        <p:tgtEl>
                                          <p:spTgt spid="37"/>
                                        </p:tgtEl>
                                        <p:attrNameLst>
                                          <p:attrName>ppt_h</p:attrName>
                                        </p:attrNameLst>
                                      </p:cBhvr>
                                      <p:tavLst>
                                        <p:tav tm="0">
                                          <p:val>
                                            <p:strVal val="4*#ppt_h"/>
                                          </p:val>
                                        </p:tav>
                                        <p:tav tm="100000">
                                          <p:val>
                                            <p:strVal val="#ppt_h"/>
                                          </p:val>
                                        </p:tav>
                                      </p:tavLst>
                                    </p:anim>
                                  </p:childTnLst>
                                </p:cTn>
                              </p:par>
                            </p:childTnLst>
                          </p:cTn>
                        </p:par>
                        <p:par>
                          <p:cTn id="40" fill="hold">
                            <p:stCondLst>
                              <p:cond delay="2000"/>
                            </p:stCondLst>
                            <p:childTnLst>
                              <p:par>
                                <p:cTn id="41" presetID="17" presetClass="entr" presetSubtype="4" fill="hold" grpId="0" nodeType="afterEffect">
                                  <p:stCondLst>
                                    <p:cond delay="0"/>
                                  </p:stCondLst>
                                  <p:childTnLst>
                                    <p:set>
                                      <p:cBhvr>
                                        <p:cTn id="42" dur="1" fill="hold">
                                          <p:stCondLst>
                                            <p:cond delay="0"/>
                                          </p:stCondLst>
                                        </p:cTn>
                                        <p:tgtEl>
                                          <p:spTgt spid="47"/>
                                        </p:tgtEl>
                                        <p:attrNameLst>
                                          <p:attrName>style.visibility</p:attrName>
                                        </p:attrNameLst>
                                      </p:cBhvr>
                                      <p:to>
                                        <p:strVal val="visible"/>
                                      </p:to>
                                    </p:set>
                                    <p:anim calcmode="lin" valueType="num">
                                      <p:cBhvr>
                                        <p:cTn id="43" dur="500" fill="hold"/>
                                        <p:tgtEl>
                                          <p:spTgt spid="47"/>
                                        </p:tgtEl>
                                        <p:attrNameLst>
                                          <p:attrName>ppt_x</p:attrName>
                                        </p:attrNameLst>
                                      </p:cBhvr>
                                      <p:tavLst>
                                        <p:tav tm="0">
                                          <p:val>
                                            <p:strVal val="#ppt_x"/>
                                          </p:val>
                                        </p:tav>
                                        <p:tav tm="100000">
                                          <p:val>
                                            <p:strVal val="#ppt_x"/>
                                          </p:val>
                                        </p:tav>
                                      </p:tavLst>
                                    </p:anim>
                                    <p:anim calcmode="lin" valueType="num">
                                      <p:cBhvr>
                                        <p:cTn id="44" dur="500" fill="hold"/>
                                        <p:tgtEl>
                                          <p:spTgt spid="47"/>
                                        </p:tgtEl>
                                        <p:attrNameLst>
                                          <p:attrName>ppt_y</p:attrName>
                                        </p:attrNameLst>
                                      </p:cBhvr>
                                      <p:tavLst>
                                        <p:tav tm="0">
                                          <p:val>
                                            <p:strVal val="#ppt_y+#ppt_h/2"/>
                                          </p:val>
                                        </p:tav>
                                        <p:tav tm="100000">
                                          <p:val>
                                            <p:strVal val="#ppt_y"/>
                                          </p:val>
                                        </p:tav>
                                      </p:tavLst>
                                    </p:anim>
                                    <p:anim calcmode="lin" valueType="num">
                                      <p:cBhvr>
                                        <p:cTn id="45" dur="500" fill="hold"/>
                                        <p:tgtEl>
                                          <p:spTgt spid="47"/>
                                        </p:tgtEl>
                                        <p:attrNameLst>
                                          <p:attrName>ppt_w</p:attrName>
                                        </p:attrNameLst>
                                      </p:cBhvr>
                                      <p:tavLst>
                                        <p:tav tm="0">
                                          <p:val>
                                            <p:strVal val="#ppt_w"/>
                                          </p:val>
                                        </p:tav>
                                        <p:tav tm="100000">
                                          <p:val>
                                            <p:strVal val="#ppt_w"/>
                                          </p:val>
                                        </p:tav>
                                      </p:tavLst>
                                    </p:anim>
                                    <p:anim calcmode="lin" valueType="num">
                                      <p:cBhvr>
                                        <p:cTn id="46" dur="500" fill="hold"/>
                                        <p:tgtEl>
                                          <p:spTgt spid="47"/>
                                        </p:tgtEl>
                                        <p:attrNameLst>
                                          <p:attrName>ppt_h</p:attrName>
                                        </p:attrNameLst>
                                      </p:cBhvr>
                                      <p:tavLst>
                                        <p:tav tm="0">
                                          <p:val>
                                            <p:fltVal val="0"/>
                                          </p:val>
                                        </p:tav>
                                        <p:tav tm="100000">
                                          <p:val>
                                            <p:strVal val="#ppt_h"/>
                                          </p:val>
                                        </p:tav>
                                      </p:tavLst>
                                    </p:anim>
                                  </p:childTnLst>
                                </p:cTn>
                              </p:par>
                            </p:childTnLst>
                          </p:cTn>
                        </p:par>
                        <p:par>
                          <p:cTn id="47" fill="hold">
                            <p:stCondLst>
                              <p:cond delay="2500"/>
                            </p:stCondLst>
                            <p:childTnLst>
                              <p:par>
                                <p:cTn id="48" presetID="23" presetClass="entr" presetSubtype="32" fill="hold" grpId="0" nodeType="afterEffect">
                                  <p:stCondLst>
                                    <p:cond delay="0"/>
                                  </p:stCondLst>
                                  <p:childTnLst>
                                    <p:set>
                                      <p:cBhvr>
                                        <p:cTn id="49" dur="1" fill="hold">
                                          <p:stCondLst>
                                            <p:cond delay="0"/>
                                          </p:stCondLst>
                                        </p:cTn>
                                        <p:tgtEl>
                                          <p:spTgt spid="82"/>
                                        </p:tgtEl>
                                        <p:attrNameLst>
                                          <p:attrName>style.visibility</p:attrName>
                                        </p:attrNameLst>
                                      </p:cBhvr>
                                      <p:to>
                                        <p:strVal val="visible"/>
                                      </p:to>
                                    </p:set>
                                    <p:anim calcmode="lin" valueType="num">
                                      <p:cBhvr>
                                        <p:cTn id="50" dur="500" fill="hold"/>
                                        <p:tgtEl>
                                          <p:spTgt spid="82"/>
                                        </p:tgtEl>
                                        <p:attrNameLst>
                                          <p:attrName>ppt_w</p:attrName>
                                        </p:attrNameLst>
                                      </p:cBhvr>
                                      <p:tavLst>
                                        <p:tav tm="0">
                                          <p:val>
                                            <p:strVal val="4*#ppt_w"/>
                                          </p:val>
                                        </p:tav>
                                        <p:tav tm="100000">
                                          <p:val>
                                            <p:strVal val="#ppt_w"/>
                                          </p:val>
                                        </p:tav>
                                      </p:tavLst>
                                    </p:anim>
                                    <p:anim calcmode="lin" valueType="num">
                                      <p:cBhvr>
                                        <p:cTn id="51" dur="500" fill="hold"/>
                                        <p:tgtEl>
                                          <p:spTgt spid="82"/>
                                        </p:tgtEl>
                                        <p:attrNameLst>
                                          <p:attrName>ppt_h</p:attrName>
                                        </p:attrNameLst>
                                      </p:cBhvr>
                                      <p:tavLst>
                                        <p:tav tm="0">
                                          <p:val>
                                            <p:strVal val="4*#ppt_h"/>
                                          </p:val>
                                        </p:tav>
                                        <p:tav tm="100000">
                                          <p:val>
                                            <p:strVal val="#ppt_h"/>
                                          </p:val>
                                        </p:tav>
                                      </p:tavLst>
                                    </p:anim>
                                  </p:childTnLst>
                                </p:cTn>
                              </p:par>
                            </p:childTnLst>
                          </p:cTn>
                        </p:par>
                        <p:par>
                          <p:cTn id="52" fill="hold">
                            <p:stCondLst>
                              <p:cond delay="3000"/>
                            </p:stCondLst>
                            <p:childTnLst>
                              <p:par>
                                <p:cTn id="53" presetID="17" presetClass="entr" presetSubtype="2" fill="hold" grpId="0" nodeType="afterEffect">
                                  <p:stCondLst>
                                    <p:cond delay="0"/>
                                  </p:stCondLst>
                                  <p:childTnLst>
                                    <p:set>
                                      <p:cBhvr>
                                        <p:cTn id="54" dur="1" fill="hold">
                                          <p:stCondLst>
                                            <p:cond delay="0"/>
                                          </p:stCondLst>
                                        </p:cTn>
                                        <p:tgtEl>
                                          <p:spTgt spid="42"/>
                                        </p:tgtEl>
                                        <p:attrNameLst>
                                          <p:attrName>style.visibility</p:attrName>
                                        </p:attrNameLst>
                                      </p:cBhvr>
                                      <p:to>
                                        <p:strVal val="visible"/>
                                      </p:to>
                                    </p:set>
                                    <p:anim calcmode="lin" valueType="num">
                                      <p:cBhvr>
                                        <p:cTn id="55" dur="500" fill="hold"/>
                                        <p:tgtEl>
                                          <p:spTgt spid="42"/>
                                        </p:tgtEl>
                                        <p:attrNameLst>
                                          <p:attrName>ppt_x</p:attrName>
                                        </p:attrNameLst>
                                      </p:cBhvr>
                                      <p:tavLst>
                                        <p:tav tm="0">
                                          <p:val>
                                            <p:strVal val="#ppt_x+#ppt_w/2"/>
                                          </p:val>
                                        </p:tav>
                                        <p:tav tm="100000">
                                          <p:val>
                                            <p:strVal val="#ppt_x"/>
                                          </p:val>
                                        </p:tav>
                                      </p:tavLst>
                                    </p:anim>
                                    <p:anim calcmode="lin" valueType="num">
                                      <p:cBhvr>
                                        <p:cTn id="56" dur="500" fill="hold"/>
                                        <p:tgtEl>
                                          <p:spTgt spid="42"/>
                                        </p:tgtEl>
                                        <p:attrNameLst>
                                          <p:attrName>ppt_y</p:attrName>
                                        </p:attrNameLst>
                                      </p:cBhvr>
                                      <p:tavLst>
                                        <p:tav tm="0">
                                          <p:val>
                                            <p:strVal val="#ppt_y"/>
                                          </p:val>
                                        </p:tav>
                                        <p:tav tm="100000">
                                          <p:val>
                                            <p:strVal val="#ppt_y"/>
                                          </p:val>
                                        </p:tav>
                                      </p:tavLst>
                                    </p:anim>
                                    <p:anim calcmode="lin" valueType="num">
                                      <p:cBhvr>
                                        <p:cTn id="57" dur="500" fill="hold"/>
                                        <p:tgtEl>
                                          <p:spTgt spid="42"/>
                                        </p:tgtEl>
                                        <p:attrNameLst>
                                          <p:attrName>ppt_w</p:attrName>
                                        </p:attrNameLst>
                                      </p:cBhvr>
                                      <p:tavLst>
                                        <p:tav tm="0">
                                          <p:val>
                                            <p:fltVal val="0"/>
                                          </p:val>
                                        </p:tav>
                                        <p:tav tm="100000">
                                          <p:val>
                                            <p:strVal val="#ppt_w"/>
                                          </p:val>
                                        </p:tav>
                                      </p:tavLst>
                                    </p:anim>
                                    <p:anim calcmode="lin" valueType="num">
                                      <p:cBhvr>
                                        <p:cTn id="58" dur="500" fill="hold"/>
                                        <p:tgtEl>
                                          <p:spTgt spid="42"/>
                                        </p:tgtEl>
                                        <p:attrNameLst>
                                          <p:attrName>ppt_h</p:attrName>
                                        </p:attrNameLst>
                                      </p:cBhvr>
                                      <p:tavLst>
                                        <p:tav tm="0">
                                          <p:val>
                                            <p:strVal val="#ppt_h"/>
                                          </p:val>
                                        </p:tav>
                                        <p:tav tm="100000">
                                          <p:val>
                                            <p:strVal val="#ppt_h"/>
                                          </p:val>
                                        </p:tav>
                                      </p:tavLst>
                                    </p:anim>
                                  </p:childTnLst>
                                </p:cTn>
                              </p:par>
                            </p:childTnLst>
                          </p:cTn>
                        </p:par>
                        <p:par>
                          <p:cTn id="59" fill="hold">
                            <p:stCondLst>
                              <p:cond delay="3500"/>
                            </p:stCondLst>
                            <p:childTnLst>
                              <p:par>
                                <p:cTn id="60" presetID="23" presetClass="entr" presetSubtype="32" fill="hold" grpId="0" nodeType="afterEffect">
                                  <p:stCondLst>
                                    <p:cond delay="0"/>
                                  </p:stCondLst>
                                  <p:childTnLst>
                                    <p:set>
                                      <p:cBhvr>
                                        <p:cTn id="61" dur="1" fill="hold">
                                          <p:stCondLst>
                                            <p:cond delay="0"/>
                                          </p:stCondLst>
                                        </p:cTn>
                                        <p:tgtEl>
                                          <p:spTgt spid="38"/>
                                        </p:tgtEl>
                                        <p:attrNameLst>
                                          <p:attrName>style.visibility</p:attrName>
                                        </p:attrNameLst>
                                      </p:cBhvr>
                                      <p:to>
                                        <p:strVal val="visible"/>
                                      </p:to>
                                    </p:set>
                                    <p:anim calcmode="lin" valueType="num">
                                      <p:cBhvr>
                                        <p:cTn id="62" dur="500" fill="hold"/>
                                        <p:tgtEl>
                                          <p:spTgt spid="38"/>
                                        </p:tgtEl>
                                        <p:attrNameLst>
                                          <p:attrName>ppt_w</p:attrName>
                                        </p:attrNameLst>
                                      </p:cBhvr>
                                      <p:tavLst>
                                        <p:tav tm="0">
                                          <p:val>
                                            <p:strVal val="4*#ppt_w"/>
                                          </p:val>
                                        </p:tav>
                                        <p:tav tm="100000">
                                          <p:val>
                                            <p:strVal val="#ppt_w"/>
                                          </p:val>
                                        </p:tav>
                                      </p:tavLst>
                                    </p:anim>
                                    <p:anim calcmode="lin" valueType="num">
                                      <p:cBhvr>
                                        <p:cTn id="63" dur="500" fill="hold"/>
                                        <p:tgtEl>
                                          <p:spTgt spid="38"/>
                                        </p:tgtEl>
                                        <p:attrNameLst>
                                          <p:attrName>ppt_h</p:attrName>
                                        </p:attrNameLst>
                                      </p:cBhvr>
                                      <p:tavLst>
                                        <p:tav tm="0">
                                          <p:val>
                                            <p:strVal val="4*#ppt_h"/>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61">
                                            <p:txEl>
                                              <p:pRg st="3" end="3"/>
                                            </p:txEl>
                                          </p:spTgt>
                                        </p:tgtEl>
                                        <p:attrNameLst>
                                          <p:attrName>style.visibility</p:attrName>
                                        </p:attrNameLst>
                                      </p:cBhvr>
                                      <p:to>
                                        <p:strVal val="visible"/>
                                      </p:to>
                                    </p:set>
                                    <p:animEffect transition="in" filter="fade">
                                      <p:cBhvr>
                                        <p:cTn id="68" dur="500"/>
                                        <p:tgtEl>
                                          <p:spTgt spid="61">
                                            <p:txEl>
                                              <p:pRg st="3" end="3"/>
                                            </p:txEl>
                                          </p:spTgt>
                                        </p:tgtEl>
                                      </p:cBhvr>
                                    </p:animEffect>
                                    <p:anim calcmode="lin" valueType="num">
                                      <p:cBhvr>
                                        <p:cTn id="69" dur="500" fill="hold"/>
                                        <p:tgtEl>
                                          <p:spTgt spid="61">
                                            <p:txEl>
                                              <p:pRg st="3" end="3"/>
                                            </p:txEl>
                                          </p:spTgt>
                                        </p:tgtEl>
                                        <p:attrNameLst>
                                          <p:attrName>ppt_x</p:attrName>
                                        </p:attrNameLst>
                                      </p:cBhvr>
                                      <p:tavLst>
                                        <p:tav tm="0">
                                          <p:val>
                                            <p:strVal val="#ppt_x"/>
                                          </p:val>
                                        </p:tav>
                                        <p:tav tm="100000">
                                          <p:val>
                                            <p:strVal val="#ppt_x"/>
                                          </p:val>
                                        </p:tav>
                                      </p:tavLst>
                                    </p:anim>
                                    <p:anim calcmode="lin" valueType="num">
                                      <p:cBhvr>
                                        <p:cTn id="70" dur="500" fill="hold"/>
                                        <p:tgtEl>
                                          <p:spTgt spid="61">
                                            <p:txEl>
                                              <p:pRg st="3" end="3"/>
                                            </p:txEl>
                                          </p:spTgt>
                                        </p:tgtEl>
                                        <p:attrNameLst>
                                          <p:attrName>ppt_y</p:attrName>
                                        </p:attrNameLst>
                                      </p:cBhvr>
                                      <p:tavLst>
                                        <p:tav tm="0">
                                          <p:val>
                                            <p:strVal val="#ppt_y+.1"/>
                                          </p:val>
                                        </p:tav>
                                        <p:tav tm="100000">
                                          <p:val>
                                            <p:strVal val="#ppt_y"/>
                                          </p:val>
                                        </p:tav>
                                      </p:tavLst>
                                    </p:anim>
                                  </p:childTnLst>
                                </p:cTn>
                              </p:par>
                            </p:childTnLst>
                          </p:cTn>
                        </p:par>
                        <p:par>
                          <p:cTn id="71" fill="hold">
                            <p:stCondLst>
                              <p:cond delay="500"/>
                            </p:stCondLst>
                            <p:childTnLst>
                              <p:par>
                                <p:cTn id="72" presetID="9" presetClass="entr" presetSubtype="0" fill="hold" nodeType="afterEffect">
                                  <p:stCondLst>
                                    <p:cond delay="0"/>
                                  </p:stCondLst>
                                  <p:childTnLst>
                                    <p:set>
                                      <p:cBhvr>
                                        <p:cTn id="73" dur="1" fill="hold">
                                          <p:stCondLst>
                                            <p:cond delay="0"/>
                                          </p:stCondLst>
                                        </p:cTn>
                                        <p:tgtEl>
                                          <p:spTgt spid="83"/>
                                        </p:tgtEl>
                                        <p:attrNameLst>
                                          <p:attrName>style.visibility</p:attrName>
                                        </p:attrNameLst>
                                      </p:cBhvr>
                                      <p:to>
                                        <p:strVal val="visible"/>
                                      </p:to>
                                    </p:set>
                                    <p:animEffect transition="in" filter="dissolve">
                                      <p:cBhvr>
                                        <p:cTn id="74"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37" grpId="0"/>
      <p:bldP spid="38" grpId="0"/>
      <p:bldP spid="41" grpId="0" animBg="1"/>
      <p:bldP spid="42" grpId="0" animBg="1"/>
      <p:bldP spid="47" grpId="0" animBg="1"/>
      <p:bldP spid="81" grpId="0" animBg="1"/>
      <p:bldP spid="82" grpId="0" animBg="1" autoUpdateAnimBg="0"/>
    </p:bldLst>
  </p:timing>
</p:sld>
</file>

<file path=ppt/theme/theme1.xml><?xml version="1.0" encoding="utf-8"?>
<a:theme xmlns:a="http://schemas.openxmlformats.org/drawingml/2006/main" name="Office Theme">
  <a:themeElements>
    <a:clrScheme name="Gwartney PPT 2011">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24197</TotalTime>
  <Words>1605</Words>
  <Application>Microsoft Office PowerPoint</Application>
  <PresentationFormat>On-screen Show (4:3)</PresentationFormat>
  <Paragraphs>230</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Price-Searcher Markets  with Low Entry Barriers</vt:lpstr>
      <vt:lpstr>Competitive  Price-Searcher Markets</vt:lpstr>
      <vt:lpstr>PowerPoint Presentation</vt:lpstr>
      <vt:lpstr>PowerPoint Presentation</vt:lpstr>
      <vt:lpstr>PowerPoint Presentation</vt:lpstr>
      <vt:lpstr>Marginal Revenue of a Price Searcher</vt:lpstr>
      <vt:lpstr>Price and Output:  Short-Run Profit</vt:lpstr>
      <vt:lpstr>PowerPoint Presentation</vt:lpstr>
      <vt:lpstr>Long Run in a Competitive Price-Searcher Market</vt:lpstr>
      <vt:lpstr>Contestable Markets and  the Competitive Process</vt:lpstr>
      <vt:lpstr>Contestable Markets</vt:lpstr>
      <vt:lpstr>Evaluating Competitive Price-Searcher Markets</vt:lpstr>
      <vt:lpstr>Comparing Price Searchers and Takers</vt:lpstr>
      <vt:lpstr>Comparing Price Searchers and Takers</vt:lpstr>
      <vt:lpstr>Questions for Thought: </vt:lpstr>
      <vt:lpstr>Questions for Thought: </vt:lpstr>
      <vt:lpstr>A Special Case: Price Discrimination</vt:lpstr>
      <vt:lpstr>Price Discrimination</vt:lpstr>
      <vt:lpstr>Price Discrimination</vt:lpstr>
      <vt:lpstr>The Economics of  Price Discrimination</vt:lpstr>
      <vt:lpstr>The Economics of  Price Discrimination</vt:lpstr>
      <vt:lpstr>Entrepreneurship and Economic Progress</vt:lpstr>
      <vt:lpstr>PowerPoint Presentation</vt:lpstr>
      <vt:lpstr>PowerPoint Presentation</vt:lpstr>
      <vt:lpstr>PowerPoint Presentation</vt:lpstr>
      <vt:lpstr>PowerPoint Presentation</vt:lpstr>
      <vt:lpstr>PowerPoint Presentation</vt:lpstr>
      <vt:lpstr>Questions for Thought: </vt:lpstr>
      <vt:lpstr>Questions for Thought: </vt:lpstr>
      <vt:lpstr>Questions for Thought: </vt:lpstr>
      <vt:lpstr>PowerPoint Presentation</vt:lpstr>
    </vt:vector>
  </TitlesOfParts>
  <Company>University Of Tampa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23</dc:title>
  <dc:subject>Money and the Banking System</dc:subject>
  <dc:creator>Dr. Chuck D. Skipton</dc:creator>
  <cp:keywords>Price-Searcher Markets with Low Entry Barriers</cp:keywords>
  <cp:lastModifiedBy>Todd Myers</cp:lastModifiedBy>
  <cp:revision>1104</cp:revision>
  <cp:lastPrinted>2011-12-29T00:01:54Z</cp:lastPrinted>
  <dcterms:created xsi:type="dcterms:W3CDTF">2011-12-23T16:39:02Z</dcterms:created>
  <dcterms:modified xsi:type="dcterms:W3CDTF">2012-08-20T19:02:38Z</dcterms:modified>
</cp:coreProperties>
</file>