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9" r:id="rId2"/>
    <p:sldId id="260" r:id="rId3"/>
    <p:sldId id="795" r:id="rId4"/>
    <p:sldId id="922" r:id="rId5"/>
    <p:sldId id="895" r:id="rId6"/>
    <p:sldId id="834" r:id="rId7"/>
    <p:sldId id="897" r:id="rId8"/>
    <p:sldId id="898" r:id="rId9"/>
    <p:sldId id="786" r:id="rId10"/>
    <p:sldId id="900" r:id="rId11"/>
    <p:sldId id="923" r:id="rId12"/>
    <p:sldId id="797" r:id="rId13"/>
    <p:sldId id="924" r:id="rId14"/>
    <p:sldId id="925" r:id="rId15"/>
    <p:sldId id="837" r:id="rId16"/>
    <p:sldId id="906" r:id="rId17"/>
    <p:sldId id="926" r:id="rId18"/>
    <p:sldId id="927" r:id="rId19"/>
    <p:sldId id="928" r:id="rId20"/>
    <p:sldId id="919" r:id="rId21"/>
    <p:sldId id="929" r:id="rId22"/>
    <p:sldId id="930" r:id="rId23"/>
    <p:sldId id="843" r:id="rId24"/>
    <p:sldId id="905" r:id="rId25"/>
    <p:sldId id="846" r:id="rId26"/>
    <p:sldId id="931" r:id="rId27"/>
    <p:sldId id="932" r:id="rId28"/>
    <p:sldId id="920" r:id="rId29"/>
    <p:sldId id="921" r:id="rId30"/>
    <p:sldId id="933" r:id="rId31"/>
    <p:sldId id="934" r:id="rId32"/>
    <p:sldId id="935" r:id="rId33"/>
    <p:sldId id="936" r:id="rId34"/>
    <p:sldId id="937" r:id="rId35"/>
    <p:sldId id="938" r:id="rId36"/>
    <p:sldId id="916" r:id="rId37"/>
    <p:sldId id="917" r:id="rId38"/>
    <p:sldId id="939" r:id="rId39"/>
    <p:sldId id="918" r:id="rId40"/>
    <p:sldId id="279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33E3AB0-2AD7-41C3-9996-3FAD3F2A5BF4}">
          <p14:sldIdLst>
            <p14:sldId id="259"/>
            <p14:sldId id="260"/>
            <p14:sldId id="795"/>
            <p14:sldId id="922"/>
            <p14:sldId id="895"/>
            <p14:sldId id="834"/>
            <p14:sldId id="897"/>
            <p14:sldId id="898"/>
            <p14:sldId id="786"/>
            <p14:sldId id="900"/>
            <p14:sldId id="923"/>
            <p14:sldId id="797"/>
            <p14:sldId id="924"/>
            <p14:sldId id="925"/>
            <p14:sldId id="837"/>
            <p14:sldId id="906"/>
            <p14:sldId id="926"/>
            <p14:sldId id="927"/>
            <p14:sldId id="928"/>
            <p14:sldId id="919"/>
            <p14:sldId id="929"/>
            <p14:sldId id="930"/>
            <p14:sldId id="843"/>
            <p14:sldId id="905"/>
            <p14:sldId id="846"/>
            <p14:sldId id="931"/>
            <p14:sldId id="932"/>
            <p14:sldId id="920"/>
            <p14:sldId id="921"/>
            <p14:sldId id="933"/>
            <p14:sldId id="934"/>
            <p14:sldId id="935"/>
            <p14:sldId id="936"/>
            <p14:sldId id="937"/>
            <p14:sldId id="938"/>
            <p14:sldId id="916"/>
            <p14:sldId id="917"/>
            <p14:sldId id="939"/>
            <p14:sldId id="918"/>
            <p14:sldId id="27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FFCC"/>
    <a:srgbClr val="FFFF66"/>
    <a:srgbClr val="E28700"/>
    <a:srgbClr val="FDA799"/>
    <a:srgbClr val="80DB2D"/>
    <a:srgbClr val="FDFAE9"/>
    <a:srgbClr val="44601E"/>
    <a:srgbClr val="E1F5E1"/>
    <a:srgbClr val="F0E9D0"/>
    <a:srgbClr val="EEED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56" autoAdjust="0"/>
    <p:restoredTop sz="94673" autoAdjust="0"/>
  </p:normalViewPr>
  <p:slideViewPr>
    <p:cSldViewPr snapToGrid="0" snapToObjects="1">
      <p:cViewPr varScale="1">
        <p:scale>
          <a:sx n="108" d="100"/>
          <a:sy n="108" d="100"/>
        </p:scale>
        <p:origin x="-984" y="-78"/>
      </p:cViewPr>
      <p:guideLst>
        <p:guide orient="horz" pos="3824"/>
        <p:guide pos="52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2808"/>
    </p:cViewPr>
  </p:sorterViewPr>
  <p:notesViewPr>
    <p:cSldViewPr snapToGrid="0" snapToObjects="1">
      <p:cViewPr varScale="1">
        <p:scale>
          <a:sx n="101" d="100"/>
          <a:sy n="101" d="100"/>
        </p:scale>
        <p:origin x="-351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59276-451D-43C9-813E-64E3A18F484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5420412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Slides from “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Private and Public Choice 14th ed.”</a:t>
            </a:r>
          </a:p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James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Richard Stroup, Russell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&amp; David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Macpherson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12643" y="8685213"/>
            <a:ext cx="114377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68962-1D3C-40FF-9F8C-4139F6810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3695" y="8478431"/>
            <a:ext cx="665532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sz="700" b="1" i="1" dirty="0" smtClean="0">
                <a:solidFill>
                  <a:schemeClr val="tx1"/>
                </a:solidFill>
                <a:latin typeface="Times New Roman" pitchFamily="-110" charset="0"/>
              </a:rPr>
              <a:t>Copyright ©2012 </a:t>
            </a:r>
            <a:r>
              <a:rPr kumimoji="0" lang="en-US" sz="700" b="1" i="1" dirty="0" err="1" smtClean="0">
                <a:solidFill>
                  <a:schemeClr val="tx1"/>
                </a:solidFill>
                <a:latin typeface="Times New Roman" pitchFamily="-110" charset="0"/>
              </a:rPr>
              <a:t>Cengage</a:t>
            </a:r>
            <a:r>
              <a:rPr kumimoji="0" lang="en-US" sz="700" b="1" i="1" dirty="0" smtClean="0">
                <a:solidFill>
                  <a:schemeClr val="tx1"/>
                </a:solidFill>
                <a:latin typeface="Times New Roman" pitchFamily="-110" charset="0"/>
              </a:rPr>
              <a:t> Learning. All rights reserved. May not be scanned, copied or duplicated, or posted to a publicly accessible web site, in whole or in part.</a:t>
            </a:r>
            <a:endParaRPr kumimoji="0" lang="en-US" sz="700" b="1" i="1" dirty="0">
              <a:solidFill>
                <a:schemeClr val="tx1"/>
              </a:solidFill>
              <a:latin typeface="Times New Roman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146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D4C36-653B-48C7-AF84-E47CA5954DE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-1" y="8685213"/>
            <a:ext cx="5250731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Notes for:   “Private and Public Choice 14th ed.”</a:t>
            </a:r>
          </a:p>
          <a:p>
            <a:pPr>
              <a:defRPr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                       James </a:t>
            </a:r>
            <a:r>
              <a:rPr lang="en-US" sz="900" dirty="0" err="1" smtClean="0"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, Richard Stroup, Russell </a:t>
            </a:r>
            <a:r>
              <a:rPr lang="en-US" sz="900" dirty="0" err="1" smtClean="0"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, &amp; David Macpherson</a:t>
            </a:r>
            <a:endParaRPr 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14999" y="8685213"/>
            <a:ext cx="114141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D8D62-E453-4738-A912-78A33588EC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3695" y="8572701"/>
            <a:ext cx="665532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sz="700" b="1" i="1" dirty="0" smtClean="0">
                <a:solidFill>
                  <a:schemeClr val="tx1"/>
                </a:solidFill>
                <a:latin typeface="Times New Roman" pitchFamily="-110" charset="0"/>
              </a:rPr>
              <a:t>Copyright ©2012 </a:t>
            </a:r>
            <a:r>
              <a:rPr kumimoji="0" lang="en-US" sz="700" b="1" i="1" dirty="0" err="1" smtClean="0">
                <a:solidFill>
                  <a:schemeClr val="tx1"/>
                </a:solidFill>
                <a:latin typeface="Times New Roman" pitchFamily="-110" charset="0"/>
              </a:rPr>
              <a:t>Cengage</a:t>
            </a:r>
            <a:r>
              <a:rPr kumimoji="0" lang="en-US" sz="700" b="1" i="1" dirty="0" smtClean="0">
                <a:solidFill>
                  <a:schemeClr val="tx1"/>
                </a:solidFill>
                <a:latin typeface="Times New Roman" pitchFamily="-110" charset="0"/>
              </a:rPr>
              <a:t> Learning. All rights reserved. May not be scanned, copied or duplicated, or posted to a publicly accessible web site, in whole or in part.</a:t>
            </a:r>
            <a:endParaRPr kumimoji="0" lang="en-US" sz="700" b="1" i="1" dirty="0">
              <a:solidFill>
                <a:schemeClr val="tx1"/>
              </a:solidFill>
              <a:latin typeface="Times New Roman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74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D8D62-E453-4738-A912-78A33588ECD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83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D8D62-E453-4738-A912-78A33588ECD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83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D8D62-E453-4738-A912-78A33588ECDD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83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15764" y="1640590"/>
            <a:ext cx="1392701" cy="1524642"/>
          </a:xfrm>
          <a:prstGeom prst="rect">
            <a:avLst/>
          </a:prstGeom>
          <a:solidFill>
            <a:srgbClr val="515A61"/>
          </a:solidFill>
          <a:ln>
            <a:solidFill>
              <a:schemeClr val="tx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252982" y="1682794"/>
            <a:ext cx="10005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36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3600" b="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6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182961" y="2151724"/>
            <a:ext cx="103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3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  <a:endParaRPr lang="en-US" sz="23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239233" y="2564151"/>
            <a:ext cx="889410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 userDrawn="1"/>
        </p:nvSpPr>
        <p:spPr>
          <a:xfrm>
            <a:off x="34383" y="2577454"/>
            <a:ext cx="15467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1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-Stroup</a:t>
            </a:r>
          </a:p>
          <a:p>
            <a:pPr algn="l">
              <a:spcBef>
                <a:spcPts val="0"/>
              </a:spcBef>
            </a:pPr>
            <a:r>
              <a:rPr lang="en-US" sz="1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-Macpherson</a:t>
            </a:r>
            <a:endParaRPr lang="en-US" sz="12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itle Placeholder 1"/>
          <p:cNvSpPr>
            <a:spLocks noGrp="1"/>
          </p:cNvSpPr>
          <p:nvPr userDrawn="1">
            <p:ph type="title"/>
          </p:nvPr>
        </p:nvSpPr>
        <p:spPr>
          <a:xfrm>
            <a:off x="1406939" y="1923756"/>
            <a:ext cx="75652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baseline="0"/>
            </a:lvl1pPr>
          </a:lstStyle>
          <a:p>
            <a:endParaRPr lang="en-US" dirty="0"/>
          </a:p>
        </p:txBody>
      </p:sp>
      <p:sp>
        <p:nvSpPr>
          <p:cNvPr id="21" name="Line 59"/>
          <p:cNvSpPr>
            <a:spLocks noChangeShapeType="1"/>
          </p:cNvSpPr>
          <p:nvPr userDrawn="1"/>
        </p:nvSpPr>
        <p:spPr bwMode="auto">
          <a:xfrm>
            <a:off x="1428435" y="3111882"/>
            <a:ext cx="7543800" cy="0"/>
          </a:xfrm>
          <a:prstGeom prst="line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2000">
              <a:latin typeface="Times New Roman" pitchFamily="-110" charset="0"/>
            </a:endParaRPr>
          </a:p>
        </p:txBody>
      </p:sp>
      <p:sp>
        <p:nvSpPr>
          <p:cNvPr id="22" name="Text Box 60"/>
          <p:cNvSpPr txBox="1">
            <a:spLocks noChangeArrowheads="1"/>
          </p:cNvSpPr>
          <p:nvPr userDrawn="1"/>
        </p:nvSpPr>
        <p:spPr bwMode="auto">
          <a:xfrm>
            <a:off x="1477120" y="4855530"/>
            <a:ext cx="74769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Accompany: 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Economics:  Private and Public </a:t>
            </a:r>
            <a:r>
              <a:rPr kumimoji="0" lang="en-US" sz="1600" b="1" i="1" dirty="0" smtClean="0">
                <a:latin typeface="Times New Roman" pitchFamily="18" charset="0"/>
                <a:cs typeface="Times New Roman" pitchFamily="18" charset="0"/>
              </a:rPr>
              <a:t>Choice, 14th </a:t>
            </a:r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ed.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>
              <a:defRPr/>
            </a:pP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                            James </a:t>
            </a:r>
            <a:r>
              <a:rPr kumimoji="0" lang="en-US" sz="1600" b="0" dirty="0" err="1"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, Richard Stroup, Russell </a:t>
            </a:r>
            <a:r>
              <a:rPr kumimoji="0" lang="en-US" sz="1600" b="0" dirty="0" err="1">
                <a:latin typeface="Times New Roman" pitchFamily="18" charset="0"/>
                <a:cs typeface="Times New Roman" pitchFamily="18" charset="0"/>
              </a:rPr>
              <a:t>Sobel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, &amp; David Macpherson</a:t>
            </a:r>
          </a:p>
        </p:txBody>
      </p:sp>
      <p:sp>
        <p:nvSpPr>
          <p:cNvPr id="23" name="Text Box 61"/>
          <p:cNvSpPr txBox="1">
            <a:spLocks noChangeArrowheads="1"/>
          </p:cNvSpPr>
          <p:nvPr userDrawn="1"/>
        </p:nvSpPr>
        <p:spPr bwMode="auto">
          <a:xfrm>
            <a:off x="1487952" y="5454211"/>
            <a:ext cx="59763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Slides authored and animated by:  </a:t>
            </a: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James </a:t>
            </a:r>
            <a:r>
              <a:rPr kumimoji="0" lang="en-US" sz="1600" b="0" dirty="0" err="1" smtClean="0"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&amp; Charles </a:t>
            </a:r>
            <a:r>
              <a:rPr kumimoji="0" lang="en-US" sz="1600" b="0" dirty="0" err="1">
                <a:latin typeface="Times New Roman" pitchFamily="18" charset="0"/>
                <a:cs typeface="Times New Roman" pitchFamily="18" charset="0"/>
              </a:rPr>
              <a:t>Skipton</a:t>
            </a:r>
            <a:endParaRPr kumimoji="0" lang="en-US" sz="1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65"/>
          <p:cNvSpPr txBox="1">
            <a:spLocks noChangeArrowheads="1"/>
          </p:cNvSpPr>
          <p:nvPr userDrawn="1"/>
        </p:nvSpPr>
        <p:spPr bwMode="auto">
          <a:xfrm>
            <a:off x="1502249" y="3340140"/>
            <a:ext cx="22829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i="1" dirty="0">
                <a:latin typeface="Times New Roman" pitchFamily="-110" charset="0"/>
              </a:rPr>
              <a:t>Full Length</a:t>
            </a:r>
            <a:r>
              <a:rPr kumimoji="0" lang="en-US" sz="2000" b="0" dirty="0">
                <a:latin typeface="Times New Roman" pitchFamily="-110" charset="0"/>
              </a:rPr>
              <a:t> Text </a:t>
            </a:r>
            <a:r>
              <a:rPr kumimoji="0" lang="en-US" sz="2000" b="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—</a:t>
            </a:r>
            <a:r>
              <a:rPr kumimoji="0" lang="en-US" sz="2000" b="0" dirty="0">
                <a:latin typeface="Times New Roman" pitchFamily="-110" charset="0"/>
              </a:rPr>
              <a:t> </a:t>
            </a:r>
          </a:p>
        </p:txBody>
      </p:sp>
      <p:sp>
        <p:nvSpPr>
          <p:cNvPr id="25" name="Text Box 66"/>
          <p:cNvSpPr txBox="1">
            <a:spLocks noChangeArrowheads="1"/>
          </p:cNvSpPr>
          <p:nvPr userDrawn="1"/>
        </p:nvSpPr>
        <p:spPr bwMode="auto">
          <a:xfrm>
            <a:off x="1505424" y="3794165"/>
            <a:ext cx="23167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i="1" dirty="0" smtClean="0">
                <a:latin typeface="Times New Roman" pitchFamily="-110" charset="0"/>
              </a:rPr>
              <a:t>Micro </a:t>
            </a:r>
            <a:r>
              <a:rPr kumimoji="0" lang="en-US" sz="2000" i="1" dirty="0">
                <a:latin typeface="Times New Roman" pitchFamily="-110" charset="0"/>
              </a:rPr>
              <a:t>Only</a:t>
            </a:r>
            <a:r>
              <a:rPr kumimoji="0" lang="en-US" sz="2000" b="0" dirty="0">
                <a:latin typeface="Times New Roman" pitchFamily="-110" charset="0"/>
              </a:rPr>
              <a:t>  </a:t>
            </a:r>
            <a:r>
              <a:rPr kumimoji="0" lang="en-US" sz="2000" dirty="0">
                <a:latin typeface="Times New Roman" pitchFamily="-110" charset="0"/>
              </a:rPr>
              <a:t>Text</a:t>
            </a:r>
            <a:r>
              <a:rPr kumimoji="0" lang="en-US" sz="2000" b="0" dirty="0">
                <a:latin typeface="Times New Roman" pitchFamily="-110" charset="0"/>
              </a:rPr>
              <a:t> </a:t>
            </a:r>
            <a:r>
              <a:rPr kumimoji="0" lang="en-US" sz="2000" b="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—</a:t>
            </a:r>
          </a:p>
        </p:txBody>
      </p:sp>
      <p:sp>
        <p:nvSpPr>
          <p:cNvPr id="26" name="Text Box 67"/>
          <p:cNvSpPr txBox="1">
            <a:spLocks noChangeArrowheads="1"/>
          </p:cNvSpPr>
          <p:nvPr userDrawn="1"/>
        </p:nvSpPr>
        <p:spPr bwMode="auto">
          <a:xfrm>
            <a:off x="3791353" y="3338553"/>
            <a:ext cx="8595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dirty="0">
                <a:latin typeface="Times New Roman" pitchFamily="-110" charset="0"/>
              </a:rPr>
              <a:t>Part</a:t>
            </a:r>
            <a:r>
              <a:rPr kumimoji="0" lang="en-US" sz="2000" b="0" dirty="0" smtClean="0">
                <a:latin typeface="Times New Roman" pitchFamily="-110" charset="0"/>
              </a:rPr>
              <a:t>: 5</a:t>
            </a:r>
            <a:endParaRPr kumimoji="0" lang="en-US" sz="2000" b="0" dirty="0">
              <a:latin typeface="Times New Roman" pitchFamily="-110" charset="0"/>
            </a:endParaRPr>
          </a:p>
        </p:txBody>
      </p:sp>
      <p:sp>
        <p:nvSpPr>
          <p:cNvPr id="27" name="Text Box 68"/>
          <p:cNvSpPr txBox="1">
            <a:spLocks noChangeArrowheads="1"/>
          </p:cNvSpPr>
          <p:nvPr userDrawn="1"/>
        </p:nvSpPr>
        <p:spPr bwMode="auto">
          <a:xfrm>
            <a:off x="3791353" y="3794165"/>
            <a:ext cx="8595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dirty="0">
                <a:latin typeface="Times New Roman" pitchFamily="-110" charset="0"/>
              </a:rPr>
              <a:t>Part</a:t>
            </a:r>
            <a:r>
              <a:rPr kumimoji="0" lang="en-US" sz="2000" b="0" dirty="0" smtClean="0">
                <a:latin typeface="Times New Roman" pitchFamily="-110" charset="0"/>
              </a:rPr>
              <a:t>: 5</a:t>
            </a:r>
            <a:endParaRPr kumimoji="0" lang="en-US" sz="2000" b="0" dirty="0">
              <a:latin typeface="Times New Roman" pitchFamily="-110" charset="0"/>
            </a:endParaRPr>
          </a:p>
        </p:txBody>
      </p:sp>
      <p:sp>
        <p:nvSpPr>
          <p:cNvPr id="28" name="Text Box 69"/>
          <p:cNvSpPr txBox="1">
            <a:spLocks noChangeArrowheads="1"/>
          </p:cNvSpPr>
          <p:nvPr userDrawn="1"/>
        </p:nvSpPr>
        <p:spPr bwMode="auto">
          <a:xfrm>
            <a:off x="4944062" y="3338553"/>
            <a:ext cx="13869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dirty="0">
                <a:latin typeface="Times New Roman" pitchFamily="-110" charset="0"/>
              </a:rPr>
              <a:t>Chapter</a:t>
            </a:r>
            <a:r>
              <a:rPr kumimoji="0" lang="en-US" sz="2000" b="0" dirty="0" smtClean="0">
                <a:latin typeface="Times New Roman" pitchFamily="-110" charset="0"/>
              </a:rPr>
              <a:t>: 24</a:t>
            </a:r>
            <a:endParaRPr kumimoji="0" lang="en-US" sz="2000" b="0" dirty="0">
              <a:latin typeface="Times New Roman" pitchFamily="-110" charset="0"/>
            </a:endParaRPr>
          </a:p>
        </p:txBody>
      </p:sp>
      <p:sp>
        <p:nvSpPr>
          <p:cNvPr id="29" name="Text Box 70"/>
          <p:cNvSpPr txBox="1">
            <a:spLocks noChangeArrowheads="1"/>
          </p:cNvSpPr>
          <p:nvPr userDrawn="1"/>
        </p:nvSpPr>
        <p:spPr bwMode="auto">
          <a:xfrm>
            <a:off x="4944062" y="3794165"/>
            <a:ext cx="13869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dirty="0" smtClean="0">
                <a:latin typeface="Times New Roman" pitchFamily="-110" charset="0"/>
              </a:rPr>
              <a:t>Chapter: 11</a:t>
            </a:r>
            <a:endParaRPr kumimoji="0" lang="en-US" sz="2000" b="0" dirty="0">
              <a:latin typeface="Times New Roman" pitchFamily="-110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888" y="1867484"/>
            <a:ext cx="7845499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685800" y="1702073"/>
            <a:ext cx="7772400" cy="2096204"/>
          </a:xfrm>
          <a:prstGeom prst="roundRect">
            <a:avLst>
              <a:gd name="adj" fmla="val 9490"/>
            </a:avLst>
          </a:prstGeom>
          <a:solidFill>
            <a:srgbClr val="515A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1649"/>
            <a:ext cx="7772400" cy="1864086"/>
          </a:xfrm>
          <a:prstGeom prst="rect">
            <a:avLst/>
          </a:prstGeom>
        </p:spPr>
        <p:txBody>
          <a:bodyPr/>
          <a:lstStyle>
            <a:lvl1pPr>
              <a:defRPr i="1" baseline="0">
                <a:solidFill>
                  <a:schemeClr val="bg1"/>
                </a:solidFill>
                <a:latin typeface="Century Schoolbook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6699" y="5910142"/>
            <a:ext cx="956938" cy="926755"/>
          </a:xfrm>
          <a:prstGeom prst="rect">
            <a:avLst/>
          </a:prstGeom>
          <a:solidFill>
            <a:srgbClr val="515A61"/>
          </a:solidFill>
          <a:ln>
            <a:solidFill>
              <a:schemeClr val="tx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9" name="TextBox 8"/>
          <p:cNvSpPr txBox="1"/>
          <p:nvPr userDrawn="1"/>
        </p:nvSpPr>
        <p:spPr>
          <a:xfrm>
            <a:off x="177159" y="5917176"/>
            <a:ext cx="66075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2100" b="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46051" y="6196188"/>
            <a:ext cx="64793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3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  <a:endParaRPr lang="en-US" sz="13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48152" y="6460901"/>
            <a:ext cx="650342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13730" y="6460136"/>
            <a:ext cx="949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-Stroup</a:t>
            </a:r>
          </a:p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-Macpherson</a:t>
            </a:r>
            <a:endParaRPr lang="en-US" sz="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5235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270798"/>
            <a:ext cx="8904855" cy="657667"/>
          </a:xfrm>
          <a:prstGeom prst="rect">
            <a:avLst/>
          </a:prstGeom>
        </p:spPr>
        <p:txBody>
          <a:bodyPr/>
          <a:lstStyle>
            <a:lvl1pPr algn="l">
              <a:defRPr sz="3800">
                <a:solidFill>
                  <a:schemeClr val="bg1"/>
                </a:solidFill>
                <a:latin typeface="Century Schoolbook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062111"/>
            <a:ext cx="8820445" cy="487445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6699" y="5910142"/>
            <a:ext cx="956938" cy="926755"/>
          </a:xfrm>
          <a:prstGeom prst="rect">
            <a:avLst/>
          </a:prstGeom>
          <a:solidFill>
            <a:srgbClr val="515A61"/>
          </a:solidFill>
          <a:ln>
            <a:solidFill>
              <a:schemeClr val="tx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177159" y="5917176"/>
            <a:ext cx="66075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2100" b="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4" name="TextBox 23"/>
          <p:cNvSpPr txBox="1"/>
          <p:nvPr userDrawn="1"/>
        </p:nvSpPr>
        <p:spPr>
          <a:xfrm>
            <a:off x="146051" y="6196188"/>
            <a:ext cx="64793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3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  <a:endParaRPr lang="en-US" sz="13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148152" y="6460901"/>
            <a:ext cx="650342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 userDrawn="1"/>
        </p:nvSpPr>
        <p:spPr>
          <a:xfrm>
            <a:off x="13730" y="6460136"/>
            <a:ext cx="949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-Stroup</a:t>
            </a:r>
          </a:p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-Macpherson</a:t>
            </a:r>
            <a:endParaRPr lang="en-US" sz="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270798"/>
            <a:ext cx="8904855" cy="657667"/>
          </a:xfrm>
          <a:prstGeom prst="rect">
            <a:avLst/>
          </a:prstGeom>
        </p:spPr>
        <p:txBody>
          <a:bodyPr/>
          <a:lstStyle>
            <a:lvl1pPr algn="l">
              <a:defRPr sz="3800">
                <a:solidFill>
                  <a:schemeClr val="bg1"/>
                </a:solidFill>
                <a:latin typeface="Century Schoolbook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062111"/>
            <a:ext cx="8820445" cy="487445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6699" y="5910142"/>
            <a:ext cx="921769" cy="926755"/>
          </a:xfrm>
          <a:prstGeom prst="rect">
            <a:avLst/>
          </a:prstGeom>
          <a:solidFill>
            <a:srgbClr val="515A61"/>
          </a:solidFill>
          <a:ln>
            <a:solidFill>
              <a:schemeClr val="tx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177159" y="5917176"/>
            <a:ext cx="66075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2100" b="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4" name="TextBox 23"/>
          <p:cNvSpPr txBox="1"/>
          <p:nvPr userDrawn="1"/>
        </p:nvSpPr>
        <p:spPr>
          <a:xfrm>
            <a:off x="146051" y="6196188"/>
            <a:ext cx="64793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3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  <a:endParaRPr lang="en-US" sz="13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148152" y="6460901"/>
            <a:ext cx="650342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 userDrawn="1"/>
        </p:nvSpPr>
        <p:spPr>
          <a:xfrm>
            <a:off x="13730" y="6460136"/>
            <a:ext cx="949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-Stroup</a:t>
            </a:r>
          </a:p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-Macpherson</a:t>
            </a:r>
            <a:endParaRPr lang="en-US" sz="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171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888" y="1867484"/>
            <a:ext cx="7845499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888" y="1867484"/>
            <a:ext cx="7845499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888" y="1867484"/>
            <a:ext cx="7845499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5"/>
          <p:cNvPicPr>
            <a:picLocks noChangeAspect="1"/>
          </p:cNvPicPr>
          <p:nvPr/>
        </p:nvPicPr>
        <p:blipFill>
          <a:blip r:embed="rId15"/>
          <a:srcRect t="43200"/>
          <a:stretch>
            <a:fillRect/>
          </a:stretch>
        </p:blipFill>
        <p:spPr>
          <a:xfrm>
            <a:off x="-14039" y="5906194"/>
            <a:ext cx="9172575" cy="8932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0" name="Rounded Rectangle 49"/>
          <p:cNvSpPr>
            <a:spLocks/>
          </p:cNvSpPr>
          <p:nvPr/>
        </p:nvSpPr>
        <p:spPr>
          <a:xfrm>
            <a:off x="8147190" y="6637804"/>
            <a:ext cx="978648" cy="206967"/>
          </a:xfrm>
          <a:prstGeom prst="roundRect">
            <a:avLst/>
          </a:prstGeom>
          <a:solidFill>
            <a:srgbClr val="444C52">
              <a:alpha val="8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33"/>
          <p:cNvSpPr txBox="1">
            <a:spLocks noChangeArrowheads="1"/>
          </p:cNvSpPr>
          <p:nvPr/>
        </p:nvSpPr>
        <p:spPr bwMode="auto">
          <a:xfrm>
            <a:off x="1033980" y="6677770"/>
            <a:ext cx="685800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kumimoji="0" lang="en-US" sz="800" b="0" i="1" dirty="0">
                <a:solidFill>
                  <a:schemeClr val="tx1"/>
                </a:solidFill>
                <a:latin typeface="Times New Roman" pitchFamily="-110" charset="0"/>
              </a:rPr>
              <a:t>Copyright ©</a:t>
            </a:r>
            <a:r>
              <a:rPr kumimoji="0" lang="en-US" sz="800" b="0" i="1" dirty="0" smtClean="0">
                <a:solidFill>
                  <a:schemeClr val="tx1"/>
                </a:solidFill>
                <a:latin typeface="Times New Roman" pitchFamily="-110" charset="0"/>
              </a:rPr>
              <a:t>2013 </a:t>
            </a:r>
            <a:r>
              <a:rPr kumimoji="0" lang="en-US" sz="800" b="0" i="1" dirty="0" err="1">
                <a:solidFill>
                  <a:schemeClr val="tx1"/>
                </a:solidFill>
                <a:latin typeface="Times New Roman" pitchFamily="-110" charset="0"/>
              </a:rPr>
              <a:t>Cengage</a:t>
            </a:r>
            <a:r>
              <a:rPr kumimoji="0" lang="en-US" sz="800" b="0" i="1" dirty="0">
                <a:solidFill>
                  <a:schemeClr val="tx1"/>
                </a:solidFill>
                <a:latin typeface="Times New Roman" pitchFamily="-110" charset="0"/>
              </a:rPr>
              <a:t> Learning. All rights reserved. May not be scanned, copied or duplicated, or posted to a publicly accessible web site, in whole or in part.</a:t>
            </a:r>
          </a:p>
        </p:txBody>
      </p:sp>
      <p:pic>
        <p:nvPicPr>
          <p:cNvPr id="8" name="Picture 7" descr="gwartney_sky 1c.jpg"/>
          <p:cNvPicPr>
            <a:picLocks/>
          </p:cNvPicPr>
          <p:nvPr/>
        </p:nvPicPr>
        <p:blipFill>
          <a:blip r:embed="rId16">
            <a:alphaModFix amt="62000"/>
          </a:blip>
          <a:stretch>
            <a:fillRect/>
          </a:stretch>
        </p:blipFill>
        <p:spPr>
          <a:xfrm>
            <a:off x="-11758" y="2"/>
            <a:ext cx="9200769" cy="16001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 descr="gwartney_sky 1c.jpg"/>
          <p:cNvPicPr>
            <a:picLocks/>
          </p:cNvPicPr>
          <p:nvPr/>
        </p:nvPicPr>
        <p:blipFill>
          <a:blip r:embed="rId16">
            <a:alphaModFix amt="62000"/>
          </a:blip>
          <a:stretch>
            <a:fillRect/>
          </a:stretch>
        </p:blipFill>
        <p:spPr>
          <a:xfrm>
            <a:off x="-14097" y="28136"/>
            <a:ext cx="9200769" cy="16001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3" name="Rectangle 4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8280926" y="6599443"/>
            <a:ext cx="830794" cy="263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defRPr/>
            </a:pPr>
            <a:r>
              <a:rPr lang="en-US" sz="1100" b="0" dirty="0" smtClean="0">
                <a:solidFill>
                  <a:schemeClr val="bg1"/>
                </a:solidFill>
                <a:latin typeface="Times New Roman" pitchFamily="-110" charset="0"/>
                <a:hlinkClick r:id="" action="ppaction://hlinkshowjump?jump=firstslide"/>
              </a:rPr>
              <a:t>First </a:t>
            </a:r>
            <a:r>
              <a:rPr lang="en-US" sz="1100" b="0" dirty="0">
                <a:solidFill>
                  <a:schemeClr val="bg1"/>
                </a:solidFill>
                <a:latin typeface="Times New Roman" pitchFamily="-110" charset="0"/>
                <a:hlinkClick r:id="" action="ppaction://hlinkshowjump?jump=firstslide"/>
              </a:rPr>
              <a:t>page</a:t>
            </a:r>
          </a:p>
        </p:txBody>
      </p:sp>
      <p:sp>
        <p:nvSpPr>
          <p:cNvPr id="54" name="AutoShape 5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8182360" y="6663891"/>
            <a:ext cx="145314" cy="156703"/>
          </a:xfrm>
          <a:prstGeom prst="leftArrow">
            <a:avLst>
              <a:gd name="adj1" fmla="val 50000"/>
              <a:gd name="adj2" fmla="val 63796"/>
            </a:avLst>
          </a:prstGeom>
          <a:solidFill>
            <a:schemeClr val="bg1">
              <a:alpha val="96000"/>
            </a:schemeClr>
          </a:solidFill>
          <a:ln w="12700" cap="sq">
            <a:noFill/>
            <a:miter lim="800000"/>
            <a:headEnd/>
            <a:tailEnd/>
          </a:ln>
          <a:effectLst/>
        </p:spPr>
        <p:txBody>
          <a:bodyPr anchor="b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pitchFamily="-110" charset="0"/>
            </a:endParaRPr>
          </a:p>
        </p:txBody>
      </p:sp>
      <p:sp>
        <p:nvSpPr>
          <p:cNvPr id="55" name="AutoShap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959372" y="6663891"/>
            <a:ext cx="145314" cy="156703"/>
          </a:xfrm>
          <a:prstGeom prst="rightArrow">
            <a:avLst>
              <a:gd name="adj1" fmla="val 50000"/>
              <a:gd name="adj2" fmla="val 63806"/>
            </a:avLst>
          </a:prstGeom>
          <a:solidFill>
            <a:schemeClr val="bg1">
              <a:alpha val="96000"/>
            </a:schemeClr>
          </a:solidFill>
          <a:ln w="12700" cap="sq">
            <a:noFill/>
            <a:miter lim="800000"/>
            <a:headEnd/>
            <a:tailEnd/>
          </a:ln>
          <a:effectLst/>
        </p:spPr>
        <p:txBody>
          <a:bodyPr anchor="b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pitchFamily="-110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426389" y="1200404"/>
            <a:ext cx="7634484" cy="1864086"/>
          </a:xfrm>
          <a:prstGeom prst="rect">
            <a:avLst/>
          </a:prstGeom>
        </p:spPr>
        <p:txBody>
          <a:bodyPr anchor="b">
            <a:noAutofit/>
          </a:bodyPr>
          <a:lstStyle/>
          <a:p>
            <a:r>
              <a:rPr lang="en-US" dirty="0"/>
              <a:t>Price-Searcher Markets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/>
              <a:t>High Entry Barriers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850392"/>
            <a:ext cx="8977930" cy="5071145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3" y="1187773"/>
            <a:ext cx="4241307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monopolist will set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output equal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where </a:t>
            </a:r>
            <a:r>
              <a:rPr lang="en-US" sz="20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that at this level of output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price that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monopolist charges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does not cover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average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total cost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producing 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output (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).</a:t>
            </a:r>
          </a:p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Whenever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ATC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curve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lies always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above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demand curve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the monopolist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will incur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short-run losses.</a:t>
            </a:r>
          </a:p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this diagram the firm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making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economic losses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equal to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shaded area,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C – A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Under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these conditions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monopolist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will not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continue 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business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7" name="Title 1"/>
          <p:cNvSpPr>
            <a:spLocks noGrp="1"/>
          </p:cNvSpPr>
          <p:nvPr>
            <p:ph type="title"/>
          </p:nvPr>
        </p:nvSpPr>
        <p:spPr>
          <a:xfrm>
            <a:off x="119569" y="158233"/>
            <a:ext cx="8904855" cy="596684"/>
          </a:xfrm>
        </p:spPr>
        <p:txBody>
          <a:bodyPr/>
          <a:lstStyle/>
          <a:p>
            <a:r>
              <a:rPr lang="en-US" sz="3600" dirty="0"/>
              <a:t>When a Monopolist Incurs Losses </a:t>
            </a:r>
          </a:p>
        </p:txBody>
      </p:sp>
      <p:sp>
        <p:nvSpPr>
          <p:cNvPr id="51" name="Text Box 54"/>
          <p:cNvSpPr txBox="1">
            <a:spLocks noChangeArrowheads="1"/>
          </p:cNvSpPr>
          <p:nvPr/>
        </p:nvSpPr>
        <p:spPr bwMode="auto">
          <a:xfrm>
            <a:off x="4370324" y="1080242"/>
            <a:ext cx="787400" cy="269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kumimoji="0" lang="en-US" sz="1600">
                <a:latin typeface="Times New Roman" pitchFamily="18" charset="0"/>
                <a:cs typeface="Times New Roman" pitchFamily="18" charset="0"/>
              </a:rPr>
              <a:t>Price</a:t>
            </a:r>
          </a:p>
        </p:txBody>
      </p:sp>
      <p:sp>
        <p:nvSpPr>
          <p:cNvPr id="62" name="Text Box 55"/>
          <p:cNvSpPr txBox="1">
            <a:spLocks noChangeArrowheads="1"/>
          </p:cNvSpPr>
          <p:nvPr/>
        </p:nvSpPr>
        <p:spPr bwMode="auto">
          <a:xfrm>
            <a:off x="7341870" y="5418963"/>
            <a:ext cx="1590675" cy="28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kumimoji="0" lang="en-US" sz="1600">
                <a:latin typeface="Times New Roman" pitchFamily="18" charset="0"/>
                <a:cs typeface="Times New Roman" pitchFamily="18" charset="0"/>
              </a:rPr>
              <a:t>Quantity/time</a:t>
            </a:r>
          </a:p>
        </p:txBody>
      </p:sp>
      <p:grpSp>
        <p:nvGrpSpPr>
          <p:cNvPr id="64" name="Group 58"/>
          <p:cNvGrpSpPr>
            <a:grpSpLocks/>
          </p:cNvGrpSpPr>
          <p:nvPr/>
        </p:nvGrpSpPr>
        <p:grpSpPr bwMode="auto">
          <a:xfrm>
            <a:off x="4700016" y="1344930"/>
            <a:ext cx="2895600" cy="4211320"/>
            <a:chOff x="3024" y="822"/>
            <a:chExt cx="1824" cy="2966"/>
          </a:xfrm>
        </p:grpSpPr>
        <p:sp>
          <p:nvSpPr>
            <p:cNvPr id="65" name="Line 59"/>
            <p:cNvSpPr>
              <a:spLocks noChangeShapeType="1"/>
            </p:cNvSpPr>
            <p:nvPr/>
          </p:nvSpPr>
          <p:spPr bwMode="auto">
            <a:xfrm>
              <a:off x="3024" y="3788"/>
              <a:ext cx="1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Line 60"/>
            <p:cNvSpPr>
              <a:spLocks noChangeShapeType="1"/>
            </p:cNvSpPr>
            <p:nvPr/>
          </p:nvSpPr>
          <p:spPr bwMode="auto">
            <a:xfrm>
              <a:off x="3031" y="822"/>
              <a:ext cx="0" cy="29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86" name="Straight Connector 85"/>
          <p:cNvCxnSpPr/>
          <p:nvPr/>
        </p:nvCxnSpPr>
        <p:spPr>
          <a:xfrm>
            <a:off x="4301809" y="1014699"/>
            <a:ext cx="25222" cy="4761674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Freeform 6"/>
          <p:cNvSpPr>
            <a:spLocks noChangeAspect="1"/>
          </p:cNvSpPr>
          <p:nvPr/>
        </p:nvSpPr>
        <p:spPr bwMode="auto">
          <a:xfrm>
            <a:off x="5263642" y="1136841"/>
            <a:ext cx="2332038" cy="3360737"/>
          </a:xfrm>
          <a:custGeom>
            <a:avLst/>
            <a:gdLst/>
            <a:ahLst/>
            <a:cxnLst>
              <a:cxn ang="0">
                <a:pos x="0" y="2352"/>
              </a:cxn>
              <a:cxn ang="0">
                <a:pos x="672" y="1872"/>
              </a:cxn>
              <a:cxn ang="0">
                <a:pos x="1392" y="960"/>
              </a:cxn>
              <a:cxn ang="0">
                <a:pos x="1632" y="0"/>
              </a:cxn>
            </a:cxnLst>
            <a:rect l="0" t="0" r="r" b="b"/>
            <a:pathLst>
              <a:path w="1632" h="2352">
                <a:moveTo>
                  <a:pt x="0" y="2352"/>
                </a:moveTo>
                <a:cubicBezTo>
                  <a:pt x="220" y="2228"/>
                  <a:pt x="440" y="2104"/>
                  <a:pt x="672" y="1872"/>
                </a:cubicBezTo>
                <a:cubicBezTo>
                  <a:pt x="904" y="1640"/>
                  <a:pt x="1232" y="1272"/>
                  <a:pt x="1392" y="960"/>
                </a:cubicBezTo>
                <a:cubicBezTo>
                  <a:pt x="1552" y="648"/>
                  <a:pt x="1592" y="324"/>
                  <a:pt x="1632" y="0"/>
                </a:cubicBezTo>
              </a:path>
            </a:pathLst>
          </a:custGeom>
          <a:noFill/>
          <a:ln w="57150" cap="flat" cmpd="sng">
            <a:solidFill>
              <a:srgbClr val="2D5AB3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Rectangle 7"/>
          <p:cNvSpPr>
            <a:spLocks noChangeAspect="1" noChangeArrowheads="1"/>
          </p:cNvSpPr>
          <p:nvPr/>
        </p:nvSpPr>
        <p:spPr bwMode="auto">
          <a:xfrm>
            <a:off x="4706430" y="2086166"/>
            <a:ext cx="1360487" cy="547687"/>
          </a:xfrm>
          <a:prstGeom prst="rect">
            <a:avLst/>
          </a:prstGeom>
          <a:solidFill>
            <a:srgbClr val="FFFF67">
              <a:alpha val="50000"/>
            </a:srgbClr>
          </a:solidFill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 Box 8"/>
          <p:cNvSpPr txBox="1">
            <a:spLocks noChangeAspect="1" noChangeArrowheads="1"/>
          </p:cNvSpPr>
          <p:nvPr/>
        </p:nvSpPr>
        <p:spPr bwMode="auto">
          <a:xfrm>
            <a:off x="8448167" y="4527741"/>
            <a:ext cx="4619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60000"/>
              </a:lnSpc>
            </a:pPr>
            <a:r>
              <a:rPr kumimoji="0" lang="en-US" sz="2000" b="1" i="1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90" name="Line 11"/>
          <p:cNvSpPr>
            <a:spLocks noChangeAspect="1" noChangeShapeType="1"/>
          </p:cNvSpPr>
          <p:nvPr/>
        </p:nvSpPr>
        <p:spPr bwMode="auto">
          <a:xfrm>
            <a:off x="6065330" y="3999103"/>
            <a:ext cx="0" cy="153035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Text Box 12"/>
          <p:cNvSpPr txBox="1">
            <a:spLocks noChangeAspect="1" noChangeArrowheads="1"/>
          </p:cNvSpPr>
          <p:nvPr/>
        </p:nvSpPr>
        <p:spPr bwMode="auto">
          <a:xfrm>
            <a:off x="4320667" y="2440178"/>
            <a:ext cx="374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b="1" i="1">
                <a:latin typeface="Times New Roman" pitchFamily="18" charset="0"/>
                <a:cs typeface="Times New Roman" pitchFamily="18" charset="0"/>
              </a:rPr>
              <a:t>P</a:t>
            </a:r>
            <a:endParaRPr kumimoji="0"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Line 14"/>
          <p:cNvSpPr>
            <a:spLocks noChangeAspect="1" noChangeShapeType="1"/>
          </p:cNvSpPr>
          <p:nvPr/>
        </p:nvSpPr>
        <p:spPr bwMode="auto">
          <a:xfrm flipH="1">
            <a:off x="4714367" y="2079816"/>
            <a:ext cx="1357313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 type="none" w="lg" len="lg"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 Box 15"/>
          <p:cNvSpPr txBox="1">
            <a:spLocks noChangeAspect="1" noChangeArrowheads="1"/>
          </p:cNvSpPr>
          <p:nvPr/>
        </p:nvSpPr>
        <p:spPr bwMode="auto">
          <a:xfrm>
            <a:off x="6746367" y="4908741"/>
            <a:ext cx="685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60000"/>
              </a:lnSpc>
            </a:pPr>
            <a:r>
              <a:rPr kumimoji="0" lang="en-US" sz="2000" b="1" i="1">
                <a:solidFill>
                  <a:srgbClr val="D107AB"/>
                </a:solidFill>
                <a:latin typeface="Times New Roman" pitchFamily="18" charset="0"/>
                <a:cs typeface="Times New Roman" pitchFamily="18" charset="0"/>
              </a:rPr>
              <a:t>MR</a:t>
            </a:r>
          </a:p>
        </p:txBody>
      </p:sp>
      <p:sp>
        <p:nvSpPr>
          <p:cNvPr id="95" name="Text Box 16"/>
          <p:cNvSpPr txBox="1">
            <a:spLocks noChangeAspect="1" noChangeArrowheads="1"/>
          </p:cNvSpPr>
          <p:nvPr/>
        </p:nvSpPr>
        <p:spPr bwMode="auto">
          <a:xfrm>
            <a:off x="5736717" y="5489766"/>
            <a:ext cx="6175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b="1" i="1">
                <a:latin typeface="Times New Roman" pitchFamily="18" charset="0"/>
                <a:cs typeface="Times New Roman" pitchFamily="18" charset="0"/>
              </a:rPr>
              <a:t>q</a:t>
            </a:r>
            <a:endParaRPr kumimoji="0"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Freeform 17"/>
          <p:cNvSpPr>
            <a:spLocks noChangeAspect="1"/>
          </p:cNvSpPr>
          <p:nvPr/>
        </p:nvSpPr>
        <p:spPr bwMode="auto">
          <a:xfrm>
            <a:off x="5533517" y="924116"/>
            <a:ext cx="3292475" cy="18526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480"/>
              </a:cxn>
              <a:cxn ang="0">
                <a:pos x="672" y="864"/>
              </a:cxn>
              <a:cxn ang="0">
                <a:pos x="1248" y="1008"/>
              </a:cxn>
              <a:cxn ang="0">
                <a:pos x="1776" y="864"/>
              </a:cxn>
              <a:cxn ang="0">
                <a:pos x="2352" y="480"/>
              </a:cxn>
            </a:cxnLst>
            <a:rect l="0" t="0" r="r" b="b"/>
            <a:pathLst>
              <a:path w="2352" h="1008">
                <a:moveTo>
                  <a:pt x="0" y="0"/>
                </a:moveTo>
                <a:cubicBezTo>
                  <a:pt x="88" y="168"/>
                  <a:pt x="176" y="336"/>
                  <a:pt x="288" y="480"/>
                </a:cubicBezTo>
                <a:cubicBezTo>
                  <a:pt x="400" y="624"/>
                  <a:pt x="512" y="776"/>
                  <a:pt x="672" y="864"/>
                </a:cubicBezTo>
                <a:cubicBezTo>
                  <a:pt x="832" y="952"/>
                  <a:pt x="1064" y="1008"/>
                  <a:pt x="1248" y="1008"/>
                </a:cubicBezTo>
                <a:cubicBezTo>
                  <a:pt x="1432" y="1008"/>
                  <a:pt x="1592" y="952"/>
                  <a:pt x="1776" y="864"/>
                </a:cubicBezTo>
                <a:cubicBezTo>
                  <a:pt x="1960" y="776"/>
                  <a:pt x="2156" y="628"/>
                  <a:pt x="2352" y="480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Line 18"/>
          <p:cNvSpPr>
            <a:spLocks noChangeAspect="1" noChangeShapeType="1"/>
          </p:cNvSpPr>
          <p:nvPr/>
        </p:nvSpPr>
        <p:spPr bwMode="auto">
          <a:xfrm flipV="1">
            <a:off x="6057392" y="2702116"/>
            <a:ext cx="0" cy="1165225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Text Box 19"/>
          <p:cNvSpPr txBox="1">
            <a:spLocks noChangeAspect="1" noChangeArrowheads="1"/>
          </p:cNvSpPr>
          <p:nvPr/>
        </p:nvSpPr>
        <p:spPr bwMode="auto">
          <a:xfrm>
            <a:off x="7567105" y="1000316"/>
            <a:ext cx="685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60000"/>
              </a:lnSpc>
            </a:pPr>
            <a:r>
              <a:rPr kumimoji="0" lang="en-US" sz="2000" b="1" i="1">
                <a:solidFill>
                  <a:srgbClr val="2D5AB3"/>
                </a:solidFill>
                <a:latin typeface="Times New Roman" pitchFamily="18" charset="0"/>
                <a:cs typeface="Times New Roman" pitchFamily="18" charset="0"/>
              </a:rPr>
              <a:t>MC</a:t>
            </a:r>
          </a:p>
        </p:txBody>
      </p:sp>
      <p:sp>
        <p:nvSpPr>
          <p:cNvPr id="99" name="Text Box 20"/>
          <p:cNvSpPr txBox="1">
            <a:spLocks noChangeAspect="1" noChangeArrowheads="1"/>
          </p:cNvSpPr>
          <p:nvPr/>
        </p:nvSpPr>
        <p:spPr bwMode="auto">
          <a:xfrm>
            <a:off x="8391017" y="1527366"/>
            <a:ext cx="838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60000"/>
              </a:lnSpc>
            </a:pPr>
            <a:r>
              <a:rPr kumimoji="0" lang="en-US" sz="20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ATC</a:t>
            </a:r>
            <a:endParaRPr kumimoji="0" lang="en-US" sz="1600" b="1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 Box 21"/>
          <p:cNvSpPr txBox="1">
            <a:spLocks noChangeAspect="1" noChangeArrowheads="1"/>
          </p:cNvSpPr>
          <p:nvPr/>
        </p:nvSpPr>
        <p:spPr bwMode="auto">
          <a:xfrm>
            <a:off x="4327017" y="1875028"/>
            <a:ext cx="3762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b="1" i="1">
                <a:latin typeface="Times New Roman" pitchFamily="18" charset="0"/>
                <a:cs typeface="Times New Roman" pitchFamily="18" charset="0"/>
              </a:rPr>
              <a:t>C</a:t>
            </a:r>
            <a:endParaRPr kumimoji="0"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Line 22"/>
          <p:cNvSpPr>
            <a:spLocks noChangeAspect="1" noChangeShapeType="1"/>
          </p:cNvSpPr>
          <p:nvPr/>
        </p:nvSpPr>
        <p:spPr bwMode="auto">
          <a:xfrm flipH="1">
            <a:off x="4715955" y="2633853"/>
            <a:ext cx="1344612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 type="none" w="lg" len="lg"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2" name="Group 66"/>
          <p:cNvGrpSpPr>
            <a:grpSpLocks/>
          </p:cNvGrpSpPr>
          <p:nvPr/>
        </p:nvGrpSpPr>
        <p:grpSpPr bwMode="auto">
          <a:xfrm>
            <a:off x="6016117" y="1751206"/>
            <a:ext cx="434975" cy="379413"/>
            <a:chOff x="3686" y="1235"/>
            <a:chExt cx="274" cy="239"/>
          </a:xfrm>
        </p:grpSpPr>
        <p:sp>
          <p:nvSpPr>
            <p:cNvPr id="103" name="Oval 28"/>
            <p:cNvSpPr>
              <a:spLocks noChangeAspect="1" noChangeArrowheads="1"/>
            </p:cNvSpPr>
            <p:nvPr/>
          </p:nvSpPr>
          <p:spPr bwMode="auto">
            <a:xfrm>
              <a:off x="3686" y="1401"/>
              <a:ext cx="73" cy="73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kumimoji="0" lang="en-US"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" name="Text Box 29"/>
            <p:cNvSpPr txBox="1">
              <a:spLocks noChangeAspect="1" noChangeArrowheads="1"/>
            </p:cNvSpPr>
            <p:nvPr/>
          </p:nvSpPr>
          <p:spPr bwMode="auto">
            <a:xfrm>
              <a:off x="3723" y="1235"/>
              <a:ext cx="23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kumimoji="0" lang="en-US" b="1" i="1">
                  <a:latin typeface="Times New Roman" pitchFamily="18" charset="0"/>
                  <a:cs typeface="Times New Roman" pitchFamily="18" charset="0"/>
                </a:rPr>
                <a:t>A</a:t>
              </a:r>
              <a:endParaRPr kumimoji="0"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5" name="Line 32"/>
          <p:cNvSpPr>
            <a:spLocks noChangeShapeType="1"/>
          </p:cNvSpPr>
          <p:nvPr/>
        </p:nvSpPr>
        <p:spPr bwMode="auto">
          <a:xfrm>
            <a:off x="4722305" y="1527366"/>
            <a:ext cx="2116137" cy="3786187"/>
          </a:xfrm>
          <a:prstGeom prst="line">
            <a:avLst/>
          </a:prstGeom>
          <a:noFill/>
          <a:ln w="57150">
            <a:solidFill>
              <a:srgbClr val="D107AB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Oval 33"/>
          <p:cNvSpPr>
            <a:spLocks noChangeAspect="1" noChangeArrowheads="1"/>
          </p:cNvSpPr>
          <p:nvPr/>
        </p:nvSpPr>
        <p:spPr bwMode="auto">
          <a:xfrm>
            <a:off x="6005005" y="3884803"/>
            <a:ext cx="115887" cy="115888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Line 34"/>
          <p:cNvSpPr>
            <a:spLocks noChangeShapeType="1"/>
          </p:cNvSpPr>
          <p:nvPr/>
        </p:nvSpPr>
        <p:spPr bwMode="auto">
          <a:xfrm>
            <a:off x="4711192" y="1516253"/>
            <a:ext cx="3841750" cy="3101975"/>
          </a:xfrm>
          <a:prstGeom prst="line">
            <a:avLst/>
          </a:prstGeom>
          <a:noFill/>
          <a:ln w="57150">
            <a:solidFill>
              <a:srgbClr val="C80000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8" name="Group 67"/>
          <p:cNvGrpSpPr>
            <a:grpSpLocks/>
          </p:cNvGrpSpPr>
          <p:nvPr/>
        </p:nvGrpSpPr>
        <p:grpSpPr bwMode="auto">
          <a:xfrm>
            <a:off x="5662105" y="2557657"/>
            <a:ext cx="465137" cy="395288"/>
            <a:chOff x="3463" y="1743"/>
            <a:chExt cx="293" cy="249"/>
          </a:xfrm>
        </p:grpSpPr>
        <p:sp>
          <p:nvSpPr>
            <p:cNvPr id="109" name="Oval 36"/>
            <p:cNvSpPr>
              <a:spLocks noChangeAspect="1" noChangeArrowheads="1"/>
            </p:cNvSpPr>
            <p:nvPr/>
          </p:nvSpPr>
          <p:spPr bwMode="auto">
            <a:xfrm>
              <a:off x="3683" y="1743"/>
              <a:ext cx="73" cy="73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0" name="Text Box 37"/>
            <p:cNvSpPr txBox="1">
              <a:spLocks noChangeAspect="1" noChangeArrowheads="1"/>
            </p:cNvSpPr>
            <p:nvPr/>
          </p:nvSpPr>
          <p:spPr bwMode="auto">
            <a:xfrm>
              <a:off x="3463" y="1759"/>
              <a:ext cx="23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kumimoji="0" lang="en-US" b="1" i="1"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1" name="Line 38"/>
          <p:cNvSpPr>
            <a:spLocks noChangeAspect="1" noChangeShapeType="1"/>
          </p:cNvSpPr>
          <p:nvPr/>
        </p:nvSpPr>
        <p:spPr bwMode="auto">
          <a:xfrm flipV="1">
            <a:off x="6076442" y="2151253"/>
            <a:ext cx="0" cy="388938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2" name="Group 64"/>
          <p:cNvGrpSpPr>
            <a:grpSpLocks/>
          </p:cNvGrpSpPr>
          <p:nvPr/>
        </p:nvGrpSpPr>
        <p:grpSpPr bwMode="auto">
          <a:xfrm>
            <a:off x="4102608" y="2180400"/>
            <a:ext cx="1143000" cy="1597025"/>
            <a:chOff x="2544" y="1586"/>
            <a:chExt cx="720" cy="1006"/>
          </a:xfrm>
        </p:grpSpPr>
        <p:sp>
          <p:nvSpPr>
            <p:cNvPr id="113" name="Line 53"/>
            <p:cNvSpPr>
              <a:spLocks noChangeAspect="1" noChangeShapeType="1"/>
            </p:cNvSpPr>
            <p:nvPr/>
          </p:nvSpPr>
          <p:spPr bwMode="auto">
            <a:xfrm rot="1111151" flipH="1">
              <a:off x="2965" y="1586"/>
              <a:ext cx="293" cy="84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14" name="Group 54"/>
            <p:cNvGrpSpPr>
              <a:grpSpLocks/>
            </p:cNvGrpSpPr>
            <p:nvPr/>
          </p:nvGrpSpPr>
          <p:grpSpPr bwMode="auto">
            <a:xfrm>
              <a:off x="2544" y="2250"/>
              <a:ext cx="720" cy="342"/>
              <a:chOff x="3744" y="854"/>
              <a:chExt cx="720" cy="342"/>
            </a:xfrm>
          </p:grpSpPr>
          <p:sp>
            <p:nvSpPr>
              <p:cNvPr id="115" name="Rectangle 55"/>
              <p:cNvSpPr>
                <a:spLocks noChangeArrowheads="1"/>
              </p:cNvSpPr>
              <p:nvPr/>
            </p:nvSpPr>
            <p:spPr bwMode="auto">
              <a:xfrm>
                <a:off x="3792" y="864"/>
                <a:ext cx="620" cy="296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6" name="Rectangle 56" descr="Parchment"/>
              <p:cNvSpPr>
                <a:spLocks noChangeAspect="1" noChangeArrowheads="1"/>
              </p:cNvSpPr>
              <p:nvPr/>
            </p:nvSpPr>
            <p:spPr bwMode="auto">
              <a:xfrm>
                <a:off x="3744" y="854"/>
                <a:ext cx="720" cy="3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kumimoji="0" lang="en-US" sz="1600" b="1" i="1" dirty="0">
                    <a:latin typeface="Times New Roman" pitchFamily="18" charset="0"/>
                    <a:cs typeface="Times New Roman" pitchFamily="18" charset="0"/>
                  </a:rPr>
                  <a:t>Short-run</a:t>
                </a:r>
                <a:br>
                  <a:rPr kumimoji="0" lang="en-US" sz="1600" b="1" i="1" dirty="0">
                    <a:latin typeface="Times New Roman" pitchFamily="18" charset="0"/>
                    <a:cs typeface="Times New Roman" pitchFamily="18" charset="0"/>
                  </a:rPr>
                </a:br>
                <a:r>
                  <a:rPr kumimoji="0" lang="en-US" sz="1600" b="1" i="1" dirty="0">
                    <a:latin typeface="Times New Roman" pitchFamily="18" charset="0"/>
                    <a:cs typeface="Times New Roman" pitchFamily="18" charset="0"/>
                  </a:rPr>
                  <a:t>losses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6732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uiExpand="1" build="p"/>
      <p:bldP spid="88" grpId="0" animBg="1"/>
      <p:bldP spid="90" grpId="0" animBg="1"/>
      <p:bldP spid="91" grpId="0" autoUpdateAnimBg="0"/>
      <p:bldP spid="93" grpId="0" animBg="1"/>
      <p:bldP spid="95" grpId="0" autoUpdateAnimBg="0"/>
      <p:bldP spid="97" grpId="0" animBg="1"/>
      <p:bldP spid="100" grpId="0" autoUpdateAnimBg="0"/>
      <p:bldP spid="101" grpId="0" animBg="1"/>
      <p:bldP spid="106" grpId="0" animBg="1"/>
      <p:bldP spid="1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Thought: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675" y="1538188"/>
            <a:ext cx="8883749" cy="4403479"/>
          </a:xfrm>
        </p:spPr>
        <p:txBody>
          <a:bodyPr/>
          <a:lstStyle/>
          <a:p>
            <a:pPr marL="341313" indent="-341313">
              <a:buAutoNum type="arabicPeriod"/>
            </a:pPr>
            <a:r>
              <a:rPr lang="en-US" sz="2400" dirty="0" smtClean="0">
                <a:solidFill>
                  <a:srgbClr val="32302A"/>
                </a:solidFill>
              </a:rPr>
              <a:t>What </a:t>
            </a:r>
            <a:r>
              <a:rPr lang="en-US" sz="2400" dirty="0">
                <a:solidFill>
                  <a:srgbClr val="32302A"/>
                </a:solidFill>
              </a:rPr>
              <a:t>makes a firm a monopoly</a:t>
            </a:r>
            <a:r>
              <a:rPr lang="en-US" sz="2400" dirty="0" smtClean="0">
                <a:solidFill>
                  <a:srgbClr val="32302A"/>
                </a:solidFill>
              </a:rPr>
              <a:t>?</a:t>
            </a:r>
          </a:p>
          <a:p>
            <a:pPr marL="341313" indent="-341313">
              <a:buAutoNum type="arabicPeriod"/>
            </a:pPr>
            <a:r>
              <a:rPr lang="en-US" sz="2400" dirty="0" smtClean="0">
                <a:solidFill>
                  <a:srgbClr val="32302A"/>
                </a:solidFill>
              </a:rPr>
              <a:t>Do </a:t>
            </a:r>
            <a:r>
              <a:rPr lang="en-US" sz="2400" dirty="0">
                <a:solidFill>
                  <a:srgbClr val="32302A"/>
                </a:solidFill>
              </a:rPr>
              <a:t>monopolists charge the highest possible price for which they can sell their products? Do they maximize their average profit per sale? Are monopolies always profitable? </a:t>
            </a:r>
          </a:p>
          <a:p>
            <a:pPr marL="341313" indent="-341313">
              <a:buAutoNum type="arabicPeriod"/>
            </a:pPr>
            <a:r>
              <a:rPr lang="en-US" sz="2400" dirty="0" smtClean="0">
                <a:solidFill>
                  <a:srgbClr val="32302A"/>
                </a:solidFill>
              </a:rPr>
              <a:t>“</a:t>
            </a:r>
            <a:r>
              <a:rPr lang="en-US" sz="2400" i="1" dirty="0">
                <a:solidFill>
                  <a:srgbClr val="32302A"/>
                </a:solidFill>
              </a:rPr>
              <a:t>Barriers to entry are high under </a:t>
            </a:r>
            <a:r>
              <a:rPr lang="en-US" sz="2400" i="1" dirty="0" smtClean="0">
                <a:solidFill>
                  <a:srgbClr val="32302A"/>
                </a:solidFill>
              </a:rPr>
              <a:t>monopoly but </a:t>
            </a:r>
            <a:r>
              <a:rPr lang="en-US" sz="2400" i="1" dirty="0">
                <a:solidFill>
                  <a:srgbClr val="32302A"/>
                </a:solidFill>
              </a:rPr>
              <a:t>low in </a:t>
            </a:r>
            <a:r>
              <a:rPr lang="en-US" sz="2400" i="1" dirty="0" smtClean="0">
                <a:solidFill>
                  <a:srgbClr val="32302A"/>
                </a:solidFill>
              </a:rPr>
              <a:t/>
            </a:r>
            <a:br>
              <a:rPr lang="en-US" sz="2400" i="1" dirty="0" smtClean="0">
                <a:solidFill>
                  <a:srgbClr val="32302A"/>
                </a:solidFill>
              </a:rPr>
            </a:br>
            <a:r>
              <a:rPr lang="en-US" sz="2400" i="1" dirty="0" smtClean="0">
                <a:solidFill>
                  <a:srgbClr val="32302A"/>
                </a:solidFill>
              </a:rPr>
              <a:t>  competitive price-searcher markets</a:t>
            </a:r>
            <a:r>
              <a:rPr lang="en-US" sz="2400" i="1" dirty="0">
                <a:solidFill>
                  <a:srgbClr val="32302A"/>
                </a:solidFill>
              </a:rPr>
              <a:t>.</a:t>
            </a:r>
            <a:r>
              <a:rPr lang="en-US" sz="2400" dirty="0">
                <a:solidFill>
                  <a:srgbClr val="32302A"/>
                </a:solidFill>
              </a:rPr>
              <a:t>” -- Is this statement true? </a:t>
            </a:r>
            <a:endParaRPr lang="en-US" sz="2400" dirty="0" smtClean="0">
              <a:solidFill>
                <a:srgbClr val="32302A"/>
              </a:solidFill>
            </a:endParaRPr>
          </a:p>
          <a:p>
            <a:pPr marL="341313" indent="-341313">
              <a:buAutoNum type="arabicPeriod"/>
            </a:pPr>
            <a:r>
              <a:rPr lang="en-US" sz="2400" dirty="0" smtClean="0">
                <a:solidFill>
                  <a:srgbClr val="32302A"/>
                </a:solidFill>
              </a:rPr>
              <a:t>Which </a:t>
            </a:r>
            <a:r>
              <a:rPr lang="en-US" sz="2400" dirty="0">
                <a:solidFill>
                  <a:srgbClr val="32302A"/>
                </a:solidFill>
              </a:rPr>
              <a:t>of the following is true </a:t>
            </a:r>
            <a:r>
              <a:rPr lang="en-US" sz="2400" dirty="0" smtClean="0">
                <a:solidFill>
                  <a:srgbClr val="32302A"/>
                </a:solidFill>
              </a:rPr>
              <a:t>under monopoly</a:t>
            </a:r>
            <a:r>
              <a:rPr lang="en-US" sz="2400" dirty="0">
                <a:solidFill>
                  <a:srgbClr val="32302A"/>
                </a:solidFill>
              </a:rPr>
              <a:t>? </a:t>
            </a:r>
          </a:p>
          <a:p>
            <a:pPr marL="685800" indent="-338138">
              <a:buNone/>
            </a:pPr>
            <a:r>
              <a:rPr lang="en-US" sz="2400" dirty="0">
                <a:solidFill>
                  <a:srgbClr val="32302A"/>
                </a:solidFill>
              </a:rPr>
              <a:t>a. If the monopolist is making economic profit</a:t>
            </a:r>
            <a:r>
              <a:rPr lang="en-US" sz="2400" dirty="0" smtClean="0">
                <a:solidFill>
                  <a:srgbClr val="32302A"/>
                </a:solidFill>
              </a:rPr>
              <a:t>, new </a:t>
            </a:r>
            <a:r>
              <a:rPr lang="en-US" sz="2400" dirty="0">
                <a:solidFill>
                  <a:srgbClr val="32302A"/>
                </a:solidFill>
              </a:rPr>
              <a:t>firms will be attracted into the market.</a:t>
            </a:r>
          </a:p>
          <a:p>
            <a:pPr marL="685800" indent="-338138">
              <a:buNone/>
            </a:pPr>
            <a:r>
              <a:rPr lang="en-US" sz="2400" dirty="0">
                <a:solidFill>
                  <a:srgbClr val="32302A"/>
                </a:solidFill>
              </a:rPr>
              <a:t>b. The monopolist will have little or no </a:t>
            </a:r>
            <a:r>
              <a:rPr lang="en-US" sz="2400" dirty="0" smtClean="0">
                <a:solidFill>
                  <a:srgbClr val="32302A"/>
                </a:solidFill>
              </a:rPr>
              <a:t>incentive to </a:t>
            </a:r>
            <a:r>
              <a:rPr lang="en-US" sz="2400" dirty="0">
                <a:solidFill>
                  <a:srgbClr val="32302A"/>
                </a:solidFill>
              </a:rPr>
              <a:t>produce efficiently (at a low cost</a:t>
            </a:r>
            <a:r>
              <a:rPr lang="en-US" sz="2400" dirty="0" smtClean="0">
                <a:solidFill>
                  <a:srgbClr val="32302A"/>
                </a:solidFill>
              </a:rPr>
              <a:t>).</a:t>
            </a:r>
            <a:endParaRPr lang="en-US" sz="2400" dirty="0">
              <a:solidFill>
                <a:srgbClr val="32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50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1841"/>
            <a:ext cx="7772400" cy="1864086"/>
          </a:xfrm>
        </p:spPr>
        <p:txBody>
          <a:bodyPr anchor="ctr"/>
          <a:lstStyle/>
          <a:p>
            <a:r>
              <a:rPr lang="en-US" dirty="0"/>
              <a:t>The Characteristics </a:t>
            </a:r>
            <a:br>
              <a:rPr lang="en-US" dirty="0"/>
            </a:br>
            <a:r>
              <a:rPr lang="en-US" dirty="0"/>
              <a:t>of an Oligopoly</a:t>
            </a:r>
          </a:p>
        </p:txBody>
      </p:sp>
    </p:spTree>
    <p:extLst>
      <p:ext uri="{BB962C8B-B14F-4D97-AF65-F5344CB8AC3E}">
        <p14:creationId xmlns:p14="http://schemas.microsoft.com/office/powerpoint/2010/main" val="427636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91056"/>
            <a:ext cx="8932985" cy="432511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29831"/>
            <a:ext cx="8904855" cy="704026"/>
          </a:xfrm>
        </p:spPr>
        <p:txBody>
          <a:bodyPr/>
          <a:lstStyle/>
          <a:p>
            <a:r>
              <a:rPr lang="en-US" dirty="0"/>
              <a:t>Characteristics of Oligopoly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55064"/>
            <a:ext cx="8783869" cy="3712464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A few characteristics of </a:t>
            </a:r>
            <a:r>
              <a:rPr lang="en-US" sz="2600" b="1" i="1" dirty="0">
                <a:solidFill>
                  <a:srgbClr val="32302A"/>
                </a:solidFill>
              </a:rPr>
              <a:t>oligopoly</a:t>
            </a:r>
            <a:r>
              <a:rPr lang="en-US" sz="2600" dirty="0">
                <a:solidFill>
                  <a:srgbClr val="32302A"/>
                </a:solidFill>
              </a:rPr>
              <a:t>:</a:t>
            </a: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small number of rival firms</a:t>
            </a:r>
          </a:p>
          <a:p>
            <a:pPr marL="631825" lvl="1" indent="-231775"/>
            <a:r>
              <a:rPr lang="en-US" b="1" i="1" dirty="0">
                <a:solidFill>
                  <a:srgbClr val="32302A"/>
                </a:solidFill>
              </a:rPr>
              <a:t>interdependence</a:t>
            </a:r>
            <a:r>
              <a:rPr lang="en-US" dirty="0">
                <a:solidFill>
                  <a:srgbClr val="32302A"/>
                </a:solidFill>
              </a:rPr>
              <a:t> among firms</a:t>
            </a: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substantial economies of scale</a:t>
            </a: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significant barriers to entry</a:t>
            </a: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products may be identical or differentiated</a:t>
            </a:r>
          </a:p>
        </p:txBody>
      </p:sp>
    </p:spTree>
    <p:extLst>
      <p:ext uri="{BB962C8B-B14F-4D97-AF65-F5344CB8AC3E}">
        <p14:creationId xmlns:p14="http://schemas.microsoft.com/office/powerpoint/2010/main" val="54372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3763" y="795529"/>
            <a:ext cx="8977930" cy="510772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24495"/>
            <a:ext cx="8904855" cy="680178"/>
          </a:xfrm>
        </p:spPr>
        <p:txBody>
          <a:bodyPr/>
          <a:lstStyle/>
          <a:p>
            <a:r>
              <a:rPr lang="en-US" sz="3600" dirty="0"/>
              <a:t>Economies of Scale and Oligopoly</a:t>
            </a:r>
          </a:p>
        </p:txBody>
      </p:sp>
      <p:sp>
        <p:nvSpPr>
          <p:cNvPr id="196" name="Content Placeholder 2"/>
          <p:cNvSpPr>
            <a:spLocks noGrp="1"/>
          </p:cNvSpPr>
          <p:nvPr>
            <p:ph idx="1"/>
          </p:nvPr>
        </p:nvSpPr>
        <p:spPr>
          <a:xfrm>
            <a:off x="54040" y="1013638"/>
            <a:ext cx="2812161" cy="4664656"/>
          </a:xfrm>
        </p:spPr>
        <p:txBody>
          <a:bodyPr/>
          <a:lstStyle/>
          <a:p>
            <a:pPr marL="169863" indent="-169863">
              <a:lnSpc>
                <a:spcPct val="90000"/>
              </a:lnSpc>
            </a:pP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An oligopoly exists in the auto industry because firms do not fully achieve the lower costs of large-scale operations until they produce about one-sixth of total market output.</a:t>
            </a:r>
          </a:p>
          <a:p>
            <a:pPr marL="169863" indent="-169863">
              <a:lnSpc>
                <a:spcPct val="90000"/>
              </a:lnSpc>
            </a:pP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What does </a:t>
            </a:r>
            <a:r>
              <a:rPr lang="en-US" sz="2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this </a:t>
            </a: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exhibit </a:t>
            </a:r>
            <a:r>
              <a:rPr lang="en-US" sz="2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suggest </a:t>
            </a: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about the costs of firms that produced one-tenth of the total market?</a:t>
            </a:r>
          </a:p>
          <a:p>
            <a:pPr marL="169863" indent="-169863">
              <a:lnSpc>
                <a:spcPct val="90000"/>
              </a:lnSpc>
            </a:pPr>
            <a:r>
              <a:rPr lang="en-US" sz="2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What about firms that produced more than half the market?</a:t>
            </a:r>
          </a:p>
        </p:txBody>
      </p:sp>
      <p:cxnSp>
        <p:nvCxnSpPr>
          <p:cNvPr id="309" name="Straight Connector 308"/>
          <p:cNvCxnSpPr/>
          <p:nvPr/>
        </p:nvCxnSpPr>
        <p:spPr>
          <a:xfrm>
            <a:off x="2902777" y="999129"/>
            <a:ext cx="25221" cy="4679165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Freeform 5"/>
          <p:cNvSpPr>
            <a:spLocks noChangeAspect="1"/>
          </p:cNvSpPr>
          <p:nvPr/>
        </p:nvSpPr>
        <p:spPr bwMode="auto">
          <a:xfrm rot="1903525">
            <a:off x="6293803" y="2448941"/>
            <a:ext cx="2754313" cy="1154113"/>
          </a:xfrm>
          <a:custGeom>
            <a:avLst/>
            <a:gdLst/>
            <a:ahLst/>
            <a:cxnLst>
              <a:cxn ang="0">
                <a:pos x="3427" y="1436"/>
              </a:cxn>
              <a:cxn ang="0">
                <a:pos x="0" y="0"/>
              </a:cxn>
            </a:cxnLst>
            <a:rect l="0" t="0" r="r" b="b"/>
            <a:pathLst>
              <a:path w="3427" h="1436">
                <a:moveTo>
                  <a:pt x="3427" y="1436"/>
                </a:moveTo>
                <a:lnTo>
                  <a:pt x="0" y="0"/>
                </a:lnTo>
              </a:path>
            </a:pathLst>
          </a:custGeom>
          <a:noFill/>
          <a:ln w="57150">
            <a:solidFill>
              <a:srgbClr val="C80000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 Box 6" descr="Parchment"/>
          <p:cNvSpPr txBox="1">
            <a:spLocks noChangeAspect="1" noChangeArrowheads="1"/>
          </p:cNvSpPr>
          <p:nvPr/>
        </p:nvSpPr>
        <p:spPr bwMode="auto">
          <a:xfrm>
            <a:off x="3031173" y="1782191"/>
            <a:ext cx="657225" cy="29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kumimoji="0" lang="en-US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dirty="0">
                <a:latin typeface="Times New Roman" pitchFamily="18" charset="0"/>
                <a:cs typeface="Times New Roman" pitchFamily="18" charset="0"/>
              </a:rPr>
              <a:t>rice</a:t>
            </a:r>
          </a:p>
        </p:txBody>
      </p:sp>
      <p:sp>
        <p:nvSpPr>
          <p:cNvPr id="59" name="Line 7"/>
          <p:cNvSpPr>
            <a:spLocks noChangeAspect="1" noChangeShapeType="1"/>
          </p:cNvSpPr>
          <p:nvPr/>
        </p:nvSpPr>
        <p:spPr bwMode="auto">
          <a:xfrm>
            <a:off x="3358771" y="4709541"/>
            <a:ext cx="459359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 Box 8"/>
          <p:cNvSpPr txBox="1">
            <a:spLocks noChangeAspect="1" noChangeArrowheads="1"/>
          </p:cNvSpPr>
          <p:nvPr/>
        </p:nvSpPr>
        <p:spPr bwMode="auto">
          <a:xfrm>
            <a:off x="8497253" y="4161854"/>
            <a:ext cx="4111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60000"/>
              </a:lnSpc>
            </a:pPr>
            <a:r>
              <a:rPr kumimoji="0" lang="en-US" sz="2000" b="1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kumimoji="0" lang="en-US" sz="2000" b="1" i="1">
              <a:solidFill>
                <a:srgbClr val="C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 Box 11"/>
          <p:cNvSpPr txBox="1">
            <a:spLocks noChangeAspect="1" noChangeArrowheads="1"/>
          </p:cNvSpPr>
          <p:nvPr/>
        </p:nvSpPr>
        <p:spPr bwMode="auto">
          <a:xfrm>
            <a:off x="2946210" y="2854643"/>
            <a:ext cx="3873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P</a:t>
            </a:r>
            <a:endParaRPr kumimoji="0"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Line 17"/>
          <p:cNvSpPr>
            <a:spLocks noChangeAspect="1" noChangeShapeType="1"/>
          </p:cNvSpPr>
          <p:nvPr/>
        </p:nvSpPr>
        <p:spPr bwMode="auto">
          <a:xfrm>
            <a:off x="3376232" y="2071117"/>
            <a:ext cx="0" cy="275851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 Box 24"/>
          <p:cNvSpPr txBox="1">
            <a:spLocks noChangeArrowheads="1"/>
          </p:cNvSpPr>
          <p:nvPr/>
        </p:nvSpPr>
        <p:spPr bwMode="auto">
          <a:xfrm>
            <a:off x="8007669" y="4479081"/>
            <a:ext cx="90074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kumimoji="0" lang="en-US" sz="1600" dirty="0">
                <a:latin typeface="Times New Roman" pitchFamily="18" charset="0"/>
                <a:cs typeface="Times New Roman" pitchFamily="18" charset="0"/>
              </a:rPr>
              <a:t>Autos </a:t>
            </a:r>
            <a:r>
              <a:rPr kumimoji="0"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2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1200" i="1" dirty="0">
                <a:latin typeface="Times New Roman" pitchFamily="18" charset="0"/>
                <a:cs typeface="Times New Roman" pitchFamily="18" charset="0"/>
              </a:rPr>
              <a:t>Millions</a:t>
            </a:r>
            <a:br>
              <a:rPr kumimoji="0" lang="en-US" sz="1200" i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200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en-US" sz="1200" i="1" dirty="0" smtClean="0">
                <a:latin typeface="Times New Roman" pitchFamily="18" charset="0"/>
                <a:cs typeface="Times New Roman" pitchFamily="18" charset="0"/>
              </a:rPr>
              <a:t>annually</a:t>
            </a:r>
            <a:r>
              <a:rPr kumimoji="0" lang="en-US" sz="1200" i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65" name="Text Box 15"/>
          <p:cNvSpPr txBox="1">
            <a:spLocks noChangeAspect="1" noChangeArrowheads="1"/>
          </p:cNvSpPr>
          <p:nvPr/>
        </p:nvSpPr>
        <p:spPr bwMode="auto">
          <a:xfrm>
            <a:off x="3108770" y="4776985"/>
            <a:ext cx="561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>
                <a:latin typeface="Times New Roman" pitchFamily="18" charset="0"/>
                <a:cs typeface="Times New Roman" pitchFamily="18" charset="0"/>
              </a:rPr>
              <a:t>0</a:t>
            </a:r>
            <a:endParaRPr kumimoji="0"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 Box 42"/>
          <p:cNvSpPr txBox="1">
            <a:spLocks noChangeAspect="1" noChangeArrowheads="1"/>
          </p:cNvSpPr>
          <p:nvPr/>
        </p:nvSpPr>
        <p:spPr bwMode="auto">
          <a:xfrm>
            <a:off x="3802762" y="4776985"/>
            <a:ext cx="561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 Box 43"/>
          <p:cNvSpPr txBox="1">
            <a:spLocks noChangeAspect="1" noChangeArrowheads="1"/>
          </p:cNvSpPr>
          <p:nvPr/>
        </p:nvSpPr>
        <p:spPr bwMode="auto">
          <a:xfrm>
            <a:off x="4516629" y="4776985"/>
            <a:ext cx="561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dirty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 Box 44"/>
          <p:cNvSpPr txBox="1">
            <a:spLocks noChangeAspect="1" noChangeArrowheads="1"/>
          </p:cNvSpPr>
          <p:nvPr/>
        </p:nvSpPr>
        <p:spPr bwMode="auto">
          <a:xfrm>
            <a:off x="5230496" y="4776985"/>
            <a:ext cx="561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dirty="0"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 Box 45"/>
          <p:cNvSpPr txBox="1">
            <a:spLocks noChangeAspect="1" noChangeArrowheads="1"/>
          </p:cNvSpPr>
          <p:nvPr/>
        </p:nvSpPr>
        <p:spPr bwMode="auto">
          <a:xfrm>
            <a:off x="5944363" y="4776985"/>
            <a:ext cx="561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dirty="0"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 Box 46"/>
          <p:cNvSpPr txBox="1">
            <a:spLocks noChangeAspect="1" noChangeArrowheads="1"/>
          </p:cNvSpPr>
          <p:nvPr/>
        </p:nvSpPr>
        <p:spPr bwMode="auto">
          <a:xfrm>
            <a:off x="6676518" y="4776985"/>
            <a:ext cx="561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dirty="0">
                <a:latin typeface="Times New Roman" pitchFamily="18" charset="0"/>
                <a:cs typeface="Times New Roman" pitchFamily="18" charset="0"/>
              </a:rPr>
              <a:t>5</a:t>
            </a:r>
            <a:endParaRPr kumimoji="0"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Line 33"/>
          <p:cNvSpPr>
            <a:spLocks noChangeShapeType="1"/>
          </p:cNvSpPr>
          <p:nvPr/>
        </p:nvSpPr>
        <p:spPr bwMode="auto">
          <a:xfrm>
            <a:off x="4069843" y="4701610"/>
            <a:ext cx="0" cy="128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Line 34"/>
          <p:cNvSpPr>
            <a:spLocks noChangeShapeType="1"/>
          </p:cNvSpPr>
          <p:nvPr/>
        </p:nvSpPr>
        <p:spPr bwMode="auto">
          <a:xfrm>
            <a:off x="4789031" y="4701610"/>
            <a:ext cx="0" cy="128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Line 35"/>
          <p:cNvSpPr>
            <a:spLocks noChangeShapeType="1"/>
          </p:cNvSpPr>
          <p:nvPr/>
        </p:nvSpPr>
        <p:spPr bwMode="auto">
          <a:xfrm>
            <a:off x="5508219" y="4701610"/>
            <a:ext cx="0" cy="128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Line 36"/>
          <p:cNvSpPr>
            <a:spLocks noChangeShapeType="1"/>
          </p:cNvSpPr>
          <p:nvPr/>
        </p:nvSpPr>
        <p:spPr bwMode="auto">
          <a:xfrm>
            <a:off x="6227407" y="4701610"/>
            <a:ext cx="0" cy="128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Line 37"/>
          <p:cNvSpPr>
            <a:spLocks noChangeShapeType="1"/>
          </p:cNvSpPr>
          <p:nvPr/>
        </p:nvSpPr>
        <p:spPr bwMode="auto">
          <a:xfrm>
            <a:off x="6946595" y="4701610"/>
            <a:ext cx="0" cy="128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Line 38"/>
          <p:cNvSpPr>
            <a:spLocks noChangeShapeType="1"/>
          </p:cNvSpPr>
          <p:nvPr/>
        </p:nvSpPr>
        <p:spPr bwMode="auto">
          <a:xfrm>
            <a:off x="7665785" y="4701610"/>
            <a:ext cx="0" cy="128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 Box 47"/>
          <p:cNvSpPr txBox="1">
            <a:spLocks noChangeAspect="1" noChangeArrowheads="1"/>
          </p:cNvSpPr>
          <p:nvPr/>
        </p:nvSpPr>
        <p:spPr bwMode="auto">
          <a:xfrm>
            <a:off x="7390385" y="4776985"/>
            <a:ext cx="561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dirty="0">
                <a:latin typeface="Times New Roman" pitchFamily="18" charset="0"/>
                <a:cs typeface="Times New Roman" pitchFamily="18" charset="0"/>
              </a:rPr>
              <a:t>6</a:t>
            </a:r>
            <a:endParaRPr kumimoji="0"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9" name="Group 79"/>
          <p:cNvGrpSpPr>
            <a:grpSpLocks/>
          </p:cNvGrpSpPr>
          <p:nvPr/>
        </p:nvGrpSpPr>
        <p:grpSpPr bwMode="auto">
          <a:xfrm>
            <a:off x="3430207" y="2142617"/>
            <a:ext cx="3094038" cy="890588"/>
            <a:chOff x="1358" y="2080"/>
            <a:chExt cx="1949" cy="561"/>
          </a:xfrm>
        </p:grpSpPr>
        <p:grpSp>
          <p:nvGrpSpPr>
            <p:cNvPr id="90" name="Group 78"/>
            <p:cNvGrpSpPr>
              <a:grpSpLocks/>
            </p:cNvGrpSpPr>
            <p:nvPr/>
          </p:nvGrpSpPr>
          <p:grpSpPr bwMode="auto">
            <a:xfrm>
              <a:off x="1358" y="2080"/>
              <a:ext cx="1949" cy="561"/>
              <a:chOff x="1358" y="2080"/>
              <a:chExt cx="1949" cy="561"/>
            </a:xfrm>
          </p:grpSpPr>
          <p:grpSp>
            <p:nvGrpSpPr>
              <p:cNvPr id="98" name="Group 77"/>
              <p:cNvGrpSpPr>
                <a:grpSpLocks/>
              </p:cNvGrpSpPr>
              <p:nvPr/>
            </p:nvGrpSpPr>
            <p:grpSpPr bwMode="auto">
              <a:xfrm>
                <a:off x="2549" y="2080"/>
                <a:ext cx="758" cy="561"/>
                <a:chOff x="2549" y="2080"/>
                <a:chExt cx="758" cy="561"/>
              </a:xfrm>
            </p:grpSpPr>
            <p:sp>
              <p:nvSpPr>
                <p:cNvPr id="100" name="Text Box 2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570" y="2080"/>
                  <a:ext cx="737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lnSpc>
                      <a:spcPct val="60000"/>
                    </a:lnSpc>
                  </a:pPr>
                  <a:r>
                    <a:rPr kumimoji="0" lang="en-US" sz="2000" b="1" i="1">
                      <a:solidFill>
                        <a:schemeClr val="tx2"/>
                      </a:solidFill>
                      <a:latin typeface="Times New Roman" pitchFamily="18" charset="0"/>
                      <a:cs typeface="Times New Roman" pitchFamily="18" charset="0"/>
                    </a:rPr>
                    <a:t>LRATC</a:t>
                  </a:r>
                </a:p>
              </p:txBody>
            </p:sp>
            <p:sp>
              <p:nvSpPr>
                <p:cNvPr id="101" name="Arc 57"/>
                <p:cNvSpPr>
                  <a:spLocks/>
                </p:cNvSpPr>
                <p:nvPr/>
              </p:nvSpPr>
              <p:spPr bwMode="auto">
                <a:xfrm flipV="1">
                  <a:off x="2549" y="2269"/>
                  <a:ext cx="368" cy="372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600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99" name="Arc 58"/>
              <p:cNvSpPr>
                <a:spLocks/>
              </p:cNvSpPr>
              <p:nvPr/>
            </p:nvSpPr>
            <p:spPr bwMode="auto">
              <a:xfrm flipH="1" flipV="1">
                <a:off x="1358" y="2269"/>
                <a:ext cx="369" cy="37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97" name="Line 60"/>
            <p:cNvSpPr>
              <a:spLocks noChangeShapeType="1"/>
            </p:cNvSpPr>
            <p:nvPr/>
          </p:nvSpPr>
          <p:spPr bwMode="auto">
            <a:xfrm>
              <a:off x="1713" y="2641"/>
              <a:ext cx="841" cy="0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2" name="Line 62"/>
          <p:cNvSpPr>
            <a:spLocks noChangeShapeType="1"/>
          </p:cNvSpPr>
          <p:nvPr/>
        </p:nvSpPr>
        <p:spPr bwMode="auto">
          <a:xfrm>
            <a:off x="3371470" y="3035110"/>
            <a:ext cx="747712" cy="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Line 63"/>
          <p:cNvSpPr>
            <a:spLocks noChangeShapeType="1"/>
          </p:cNvSpPr>
          <p:nvPr/>
        </p:nvSpPr>
        <p:spPr bwMode="auto">
          <a:xfrm flipV="1">
            <a:off x="4074224" y="3016441"/>
            <a:ext cx="0" cy="1681162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Line 64"/>
          <p:cNvSpPr>
            <a:spLocks noChangeShapeType="1"/>
          </p:cNvSpPr>
          <p:nvPr/>
        </p:nvSpPr>
        <p:spPr bwMode="auto">
          <a:xfrm flipV="1">
            <a:off x="7668578" y="3025204"/>
            <a:ext cx="0" cy="1681162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Line 67"/>
          <p:cNvSpPr>
            <a:spLocks noChangeShapeType="1"/>
          </p:cNvSpPr>
          <p:nvPr/>
        </p:nvSpPr>
        <p:spPr bwMode="auto">
          <a:xfrm>
            <a:off x="4123945" y="3044254"/>
            <a:ext cx="3541840" cy="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Oval 21"/>
          <p:cNvSpPr>
            <a:spLocks noChangeAspect="1" noChangeArrowheads="1"/>
          </p:cNvSpPr>
          <p:nvPr/>
        </p:nvSpPr>
        <p:spPr bwMode="auto">
          <a:xfrm>
            <a:off x="7617397" y="2985516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Oval 31"/>
          <p:cNvSpPr>
            <a:spLocks noChangeAspect="1" noChangeArrowheads="1"/>
          </p:cNvSpPr>
          <p:nvPr/>
        </p:nvSpPr>
        <p:spPr bwMode="auto">
          <a:xfrm>
            <a:off x="4019487" y="2958148"/>
            <a:ext cx="119063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2" name="Group 76"/>
          <p:cNvGrpSpPr>
            <a:grpSpLocks/>
          </p:cNvGrpSpPr>
          <p:nvPr/>
        </p:nvGrpSpPr>
        <p:grpSpPr bwMode="auto">
          <a:xfrm>
            <a:off x="4152013" y="3113342"/>
            <a:ext cx="1639888" cy="1250950"/>
            <a:chOff x="2513" y="2781"/>
            <a:chExt cx="1033" cy="788"/>
          </a:xfrm>
        </p:grpSpPr>
        <p:sp>
          <p:nvSpPr>
            <p:cNvPr id="113" name="Freeform 74"/>
            <p:cNvSpPr>
              <a:spLocks/>
            </p:cNvSpPr>
            <p:nvPr/>
          </p:nvSpPr>
          <p:spPr bwMode="auto">
            <a:xfrm>
              <a:off x="2513" y="2781"/>
              <a:ext cx="600" cy="530"/>
            </a:xfrm>
            <a:custGeom>
              <a:avLst/>
              <a:gdLst/>
              <a:ahLst/>
              <a:cxnLst>
                <a:cxn ang="0">
                  <a:pos x="518" y="530"/>
                </a:cxn>
                <a:cxn ang="0">
                  <a:pos x="600" y="355"/>
                </a:cxn>
                <a:cxn ang="0">
                  <a:pos x="518" y="221"/>
                </a:cxn>
                <a:cxn ang="0">
                  <a:pos x="274" y="244"/>
                </a:cxn>
                <a:cxn ang="0">
                  <a:pos x="105" y="204"/>
                </a:cxn>
                <a:cxn ang="0">
                  <a:pos x="0" y="0"/>
                </a:cxn>
              </a:cxnLst>
              <a:rect l="0" t="0" r="r" b="b"/>
              <a:pathLst>
                <a:path w="600" h="530">
                  <a:moveTo>
                    <a:pt x="518" y="530"/>
                  </a:moveTo>
                  <a:cubicBezTo>
                    <a:pt x="559" y="468"/>
                    <a:pt x="600" y="406"/>
                    <a:pt x="600" y="355"/>
                  </a:cubicBezTo>
                  <a:cubicBezTo>
                    <a:pt x="600" y="304"/>
                    <a:pt x="572" y="239"/>
                    <a:pt x="518" y="221"/>
                  </a:cubicBezTo>
                  <a:cubicBezTo>
                    <a:pt x="464" y="203"/>
                    <a:pt x="343" y="247"/>
                    <a:pt x="274" y="244"/>
                  </a:cubicBezTo>
                  <a:cubicBezTo>
                    <a:pt x="205" y="241"/>
                    <a:pt x="151" y="245"/>
                    <a:pt x="105" y="204"/>
                  </a:cubicBezTo>
                  <a:cubicBezTo>
                    <a:pt x="59" y="163"/>
                    <a:pt x="29" y="81"/>
                    <a:pt x="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 type="stealth" w="lg" len="lg"/>
            </a:ln>
            <a:effectLst>
              <a:outerShdw blurRad="63500" dist="35921" dir="2700000" algn="ctr" rotWithShape="0">
                <a:srgbClr val="808080"/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14" name="Group 75"/>
            <p:cNvGrpSpPr>
              <a:grpSpLocks/>
            </p:cNvGrpSpPr>
            <p:nvPr/>
          </p:nvGrpSpPr>
          <p:grpSpPr bwMode="auto">
            <a:xfrm>
              <a:off x="2647" y="3227"/>
              <a:ext cx="899" cy="342"/>
              <a:chOff x="2647" y="3227"/>
              <a:chExt cx="899" cy="342"/>
            </a:xfrm>
          </p:grpSpPr>
          <p:sp>
            <p:nvSpPr>
              <p:cNvPr id="115" name="Rectangle 72"/>
              <p:cNvSpPr>
                <a:spLocks noChangeArrowheads="1"/>
              </p:cNvSpPr>
              <p:nvPr/>
            </p:nvSpPr>
            <p:spPr bwMode="auto">
              <a:xfrm>
                <a:off x="2647" y="3249"/>
                <a:ext cx="899" cy="303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6" name="Rectangle 73" descr="Parchment"/>
              <p:cNvSpPr>
                <a:spLocks noChangeAspect="1" noChangeArrowheads="1"/>
              </p:cNvSpPr>
              <p:nvPr/>
            </p:nvSpPr>
            <p:spPr bwMode="auto">
              <a:xfrm>
                <a:off x="2724" y="3227"/>
                <a:ext cx="720" cy="3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kumimoji="0" lang="en-US" sz="1600" b="1" i="1" dirty="0">
                    <a:latin typeface="Times New Roman" pitchFamily="18" charset="0"/>
                    <a:cs typeface="Times New Roman" pitchFamily="18" charset="0"/>
                  </a:rPr>
                  <a:t>Lowest possible</a:t>
                </a:r>
                <a:br>
                  <a:rPr kumimoji="0" lang="en-US" sz="1600" b="1" i="1" dirty="0">
                    <a:latin typeface="Times New Roman" pitchFamily="18" charset="0"/>
                    <a:cs typeface="Times New Roman" pitchFamily="18" charset="0"/>
                  </a:rPr>
                </a:br>
                <a:r>
                  <a:rPr kumimoji="0" lang="en-US" sz="1600" b="1" i="1" dirty="0">
                    <a:latin typeface="Times New Roman" pitchFamily="18" charset="0"/>
                    <a:cs typeface="Times New Roman" pitchFamily="18" charset="0"/>
                  </a:rPr>
                  <a:t>per-unit cost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43526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" grpId="0" uiExpand="1" build="p"/>
      <p:bldP spid="102" grpId="0" animBg="1"/>
      <p:bldP spid="103" grpId="0" animBg="1"/>
      <p:bldP spid="104" grpId="0" animBg="1"/>
      <p:bldP spid="105" grpId="0" animBg="1"/>
      <p:bldP spid="106" grpId="0" animBg="1"/>
      <p:bldP spid="1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1841"/>
            <a:ext cx="7772400" cy="1864086"/>
          </a:xfrm>
        </p:spPr>
        <p:txBody>
          <a:bodyPr anchor="ctr"/>
          <a:lstStyle/>
          <a:p>
            <a:r>
              <a:rPr lang="en-US" dirty="0"/>
              <a:t>Price and Output</a:t>
            </a:r>
            <a:br>
              <a:rPr lang="en-US" dirty="0"/>
            </a:br>
            <a:r>
              <a:rPr lang="en-US" dirty="0"/>
              <a:t>Under Oligopoly</a:t>
            </a:r>
          </a:p>
        </p:txBody>
      </p:sp>
    </p:spTree>
    <p:extLst>
      <p:ext uri="{BB962C8B-B14F-4D97-AF65-F5344CB8AC3E}">
        <p14:creationId xmlns:p14="http://schemas.microsoft.com/office/powerpoint/2010/main" val="1226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91056"/>
            <a:ext cx="8932985" cy="432511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29831"/>
            <a:ext cx="8904855" cy="704026"/>
          </a:xfrm>
        </p:spPr>
        <p:txBody>
          <a:bodyPr/>
          <a:lstStyle/>
          <a:p>
            <a:r>
              <a:rPr lang="en-US" dirty="0"/>
              <a:t>Price and Output Under Oligopoly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55064"/>
            <a:ext cx="8783869" cy="3712464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No general theory exists for price and output under </a:t>
            </a:r>
            <a:r>
              <a:rPr lang="en-US" sz="2600" b="1" i="1" dirty="0">
                <a:solidFill>
                  <a:srgbClr val="32302A"/>
                </a:solidFill>
              </a:rPr>
              <a:t>oligopoly</a:t>
            </a:r>
            <a:r>
              <a:rPr lang="en-US" sz="2600" dirty="0">
                <a:solidFill>
                  <a:srgbClr val="32302A"/>
                </a:solidFill>
              </a:rPr>
              <a:t>.</a:t>
            </a: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If the firms operated independently, they would drive down the price to the per-unit cost of production.</a:t>
            </a: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If the firms </a:t>
            </a:r>
            <a:r>
              <a:rPr lang="en-US" dirty="0" smtClean="0">
                <a:solidFill>
                  <a:srgbClr val="32302A"/>
                </a:solidFill>
              </a:rPr>
              <a:t>perfectly </a:t>
            </a:r>
            <a:r>
              <a:rPr lang="en-US" b="1" i="1" dirty="0" smtClean="0">
                <a:solidFill>
                  <a:srgbClr val="32302A"/>
                </a:solidFill>
              </a:rPr>
              <a:t>colluded</a:t>
            </a:r>
            <a:r>
              <a:rPr lang="en-US" dirty="0" smtClean="0">
                <a:solidFill>
                  <a:srgbClr val="32302A"/>
                </a:solidFill>
              </a:rPr>
              <a:t> </a:t>
            </a:r>
            <a:r>
              <a:rPr lang="en-US" dirty="0">
                <a:solidFill>
                  <a:srgbClr val="32302A"/>
                </a:solidFill>
              </a:rPr>
              <a:t>(</a:t>
            </a:r>
            <a:r>
              <a:rPr lang="en-US" i="1" dirty="0">
                <a:solidFill>
                  <a:srgbClr val="32302A"/>
                </a:solidFill>
              </a:rPr>
              <a:t>work together secretly</a:t>
            </a:r>
            <a:r>
              <a:rPr lang="en-US" dirty="0" smtClean="0">
                <a:solidFill>
                  <a:srgbClr val="32302A"/>
                </a:solidFill>
              </a:rPr>
              <a:t>), price </a:t>
            </a:r>
            <a:r>
              <a:rPr lang="en-US" dirty="0">
                <a:solidFill>
                  <a:srgbClr val="32302A"/>
                </a:solidFill>
              </a:rPr>
              <a:t>would rise to the monopoly price.</a:t>
            </a: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The outcome is usually between these two extremes.</a:t>
            </a:r>
          </a:p>
        </p:txBody>
      </p:sp>
    </p:spTree>
    <p:extLst>
      <p:ext uri="{BB962C8B-B14F-4D97-AF65-F5344CB8AC3E}">
        <p14:creationId xmlns:p14="http://schemas.microsoft.com/office/powerpoint/2010/main" val="3817579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3763" y="795529"/>
            <a:ext cx="8977930" cy="510772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24495"/>
            <a:ext cx="8904855" cy="680178"/>
          </a:xfrm>
        </p:spPr>
        <p:txBody>
          <a:bodyPr/>
          <a:lstStyle/>
          <a:p>
            <a:r>
              <a:rPr lang="en-US" sz="3600" dirty="0"/>
              <a:t>Price and Output Under Oligopoly</a:t>
            </a:r>
          </a:p>
        </p:txBody>
      </p:sp>
      <p:sp>
        <p:nvSpPr>
          <p:cNvPr id="196" name="Content Placeholder 2"/>
          <p:cNvSpPr>
            <a:spLocks noGrp="1"/>
          </p:cNvSpPr>
          <p:nvPr>
            <p:ph idx="1"/>
          </p:nvPr>
        </p:nvSpPr>
        <p:spPr>
          <a:xfrm>
            <a:off x="54040" y="1004494"/>
            <a:ext cx="2812161" cy="4664656"/>
          </a:xfrm>
        </p:spPr>
        <p:txBody>
          <a:bodyPr/>
          <a:lstStyle/>
          <a:p>
            <a:pPr marL="169863" indent="-169863">
              <a:lnSpc>
                <a:spcPct val="90000"/>
              </a:lnSpc>
            </a:pP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If </a:t>
            </a:r>
            <a:r>
              <a:rPr lang="en-US" sz="1900" dirty="0" err="1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oligopolists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compete with one another, price cutting drives price down to </a:t>
            </a:r>
            <a:r>
              <a:rPr lang="en-US" sz="1900" b="1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</a:t>
            </a:r>
            <a:r>
              <a:rPr lang="en-US" sz="1900" b="1" i="1" baseline="-25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C </a:t>
            </a: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, 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and expands total output to </a:t>
            </a:r>
            <a:r>
              <a:rPr lang="en-US" sz="1900" b="1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Q</a:t>
            </a:r>
            <a:r>
              <a:rPr lang="en-US" sz="1900" b="1" i="1" baseline="-25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C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</a:t>
            </a: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  <a:endParaRPr lang="en-US" sz="1900" dirty="0">
              <a:solidFill>
                <a:srgbClr val="32302A"/>
              </a:solidFill>
              <a:ea typeface="ＭＳ Ｐゴシック" pitchFamily="-107" charset="-128"/>
              <a:cs typeface="ＭＳ Ｐゴシック" pitchFamily="-107" charset="-128"/>
            </a:endParaRPr>
          </a:p>
          <a:p>
            <a:pPr marL="169863" indent="-169863">
              <a:lnSpc>
                <a:spcPct val="90000"/>
              </a:lnSpc>
            </a:pP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In contrast, perfect cooperation among firms leads to a higher price </a:t>
            </a:r>
            <a:r>
              <a:rPr lang="en-US" sz="1900" b="1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</a:t>
            </a:r>
            <a:r>
              <a:rPr lang="en-US" sz="1900" b="1" i="1" baseline="-25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M</a:t>
            </a: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and a smaller market output of </a:t>
            </a:r>
            <a:r>
              <a:rPr lang="en-US" sz="1900" b="1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Q</a:t>
            </a:r>
            <a:r>
              <a:rPr lang="en-US" sz="1900" b="1" i="1" baseline="-25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M</a:t>
            </a:r>
            <a:r>
              <a:rPr lang="en-US" sz="1900" i="1" baseline="-25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</a:t>
            </a: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 </a:t>
            </a:r>
            <a:endParaRPr lang="en-US" sz="1900" dirty="0">
              <a:solidFill>
                <a:srgbClr val="32302A"/>
              </a:solidFill>
              <a:ea typeface="ＭＳ Ｐゴシック" pitchFamily="-107" charset="-128"/>
              <a:cs typeface="ＭＳ Ｐゴシック" pitchFamily="-107" charset="-128"/>
            </a:endParaRPr>
          </a:p>
          <a:p>
            <a:pPr marL="169863" indent="-169863">
              <a:lnSpc>
                <a:spcPct val="90000"/>
              </a:lnSpc>
            </a:pP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Due to the </a:t>
            </a:r>
            <a:r>
              <a:rPr lang="en-US" sz="1900" i="1" u="sng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difficulty to perfectly collude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, when firms try to coordinate their activity, price is typically </a:t>
            </a: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lies between </a:t>
            </a:r>
            <a:b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sz="1900" b="1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</a:t>
            </a:r>
            <a:r>
              <a:rPr lang="en-US" sz="1900" b="1" i="1" baseline="-25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C</a:t>
            </a:r>
            <a:r>
              <a:rPr lang="en-US" sz="1900" b="1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</a:t>
            </a: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and </a:t>
            </a:r>
            <a:r>
              <a:rPr lang="en-US" sz="19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</a:t>
            </a:r>
            <a:r>
              <a:rPr lang="en-US" sz="1900" b="1" i="1" baseline="-25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M</a:t>
            </a: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and output between </a:t>
            </a:r>
            <a:r>
              <a:rPr lang="en-US" sz="1900" b="1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Q</a:t>
            </a:r>
            <a:r>
              <a:rPr lang="en-US" sz="1900" b="1" i="1" baseline="-25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M</a:t>
            </a: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</a:t>
            </a:r>
            <a:r>
              <a:rPr lang="en-US" sz="19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and </a:t>
            </a:r>
            <a:r>
              <a:rPr lang="en-US" sz="1900" b="1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Q</a:t>
            </a:r>
            <a:r>
              <a:rPr lang="en-US" sz="1900" b="1" i="1" baseline="-25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C</a:t>
            </a:r>
            <a:r>
              <a:rPr lang="en-US" sz="19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  <a:endParaRPr lang="en-US" sz="1900" dirty="0">
              <a:solidFill>
                <a:srgbClr val="32302A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cxnSp>
        <p:nvCxnSpPr>
          <p:cNvPr id="309" name="Straight Connector 308"/>
          <p:cNvCxnSpPr/>
          <p:nvPr/>
        </p:nvCxnSpPr>
        <p:spPr>
          <a:xfrm>
            <a:off x="2902777" y="999129"/>
            <a:ext cx="25221" cy="4679165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3"/>
          <p:cNvSpPr>
            <a:spLocks noChangeArrowheads="1"/>
          </p:cNvSpPr>
          <p:nvPr/>
        </p:nvSpPr>
        <p:spPr bwMode="auto">
          <a:xfrm>
            <a:off x="3402108" y="2807970"/>
            <a:ext cx="1882203" cy="1011238"/>
          </a:xfrm>
          <a:prstGeom prst="rect">
            <a:avLst/>
          </a:prstGeom>
          <a:solidFill>
            <a:srgbClr val="FFFF66">
              <a:alpha val="50000"/>
            </a:srgbClr>
          </a:solidFill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Freeform 5"/>
          <p:cNvSpPr>
            <a:spLocks noChangeAspect="1"/>
          </p:cNvSpPr>
          <p:nvPr/>
        </p:nvSpPr>
        <p:spPr bwMode="auto">
          <a:xfrm>
            <a:off x="3619595" y="2105533"/>
            <a:ext cx="2472388" cy="2547882"/>
          </a:xfrm>
          <a:custGeom>
            <a:avLst/>
            <a:gdLst/>
            <a:ahLst/>
            <a:cxnLst>
              <a:cxn ang="0">
                <a:pos x="2152" y="1669"/>
              </a:cxn>
              <a:cxn ang="0">
                <a:pos x="0" y="0"/>
              </a:cxn>
            </a:cxnLst>
            <a:rect l="0" t="0" r="r" b="b"/>
            <a:pathLst>
              <a:path w="2152" h="1669">
                <a:moveTo>
                  <a:pt x="2152" y="1669"/>
                </a:moveTo>
                <a:lnTo>
                  <a:pt x="0" y="0"/>
                </a:lnTo>
              </a:path>
            </a:pathLst>
          </a:custGeom>
          <a:noFill/>
          <a:ln w="57150">
            <a:solidFill>
              <a:srgbClr val="D107AB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Freeform 6"/>
          <p:cNvSpPr>
            <a:spLocks noChangeAspect="1"/>
          </p:cNvSpPr>
          <p:nvPr/>
        </p:nvSpPr>
        <p:spPr bwMode="auto">
          <a:xfrm>
            <a:off x="3687858" y="1910271"/>
            <a:ext cx="4689284" cy="2450558"/>
          </a:xfrm>
          <a:custGeom>
            <a:avLst/>
            <a:gdLst/>
            <a:ahLst/>
            <a:cxnLst>
              <a:cxn ang="0">
                <a:pos x="3427" y="1436"/>
              </a:cxn>
              <a:cxn ang="0">
                <a:pos x="0" y="0"/>
              </a:cxn>
            </a:cxnLst>
            <a:rect l="0" t="0" r="r" b="b"/>
            <a:pathLst>
              <a:path w="3427" h="1436">
                <a:moveTo>
                  <a:pt x="3427" y="1436"/>
                </a:moveTo>
                <a:lnTo>
                  <a:pt x="0" y="0"/>
                </a:lnTo>
              </a:path>
            </a:pathLst>
          </a:custGeom>
          <a:noFill/>
          <a:ln w="57150">
            <a:solidFill>
              <a:srgbClr val="C80000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 Box 7" descr="Parchment"/>
          <p:cNvSpPr txBox="1">
            <a:spLocks noChangeAspect="1" noChangeArrowheads="1"/>
          </p:cNvSpPr>
          <p:nvPr/>
        </p:nvSpPr>
        <p:spPr bwMode="auto">
          <a:xfrm>
            <a:off x="3019774" y="1876933"/>
            <a:ext cx="657225" cy="29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kumimoji="0" lang="en-US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dirty="0">
                <a:latin typeface="Times New Roman" pitchFamily="18" charset="0"/>
                <a:cs typeface="Times New Roman" pitchFamily="18" charset="0"/>
              </a:rPr>
              <a:t>rice</a:t>
            </a:r>
          </a:p>
        </p:txBody>
      </p:sp>
      <p:sp>
        <p:nvSpPr>
          <p:cNvPr id="48" name="Line 8"/>
          <p:cNvSpPr>
            <a:spLocks noChangeAspect="1" noChangeShapeType="1"/>
          </p:cNvSpPr>
          <p:nvPr/>
        </p:nvSpPr>
        <p:spPr bwMode="auto">
          <a:xfrm>
            <a:off x="3351309" y="4724908"/>
            <a:ext cx="460397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 Box 9"/>
          <p:cNvSpPr txBox="1">
            <a:spLocks noChangeAspect="1" noChangeArrowheads="1"/>
          </p:cNvSpPr>
          <p:nvPr/>
        </p:nvSpPr>
        <p:spPr bwMode="auto">
          <a:xfrm>
            <a:off x="8355362" y="4307840"/>
            <a:ext cx="4111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60000"/>
              </a:lnSpc>
            </a:pPr>
            <a:r>
              <a:rPr kumimoji="0" lang="en-US" sz="2000" b="1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kumimoji="0" lang="en-US" sz="2000" b="1" i="1">
              <a:solidFill>
                <a:srgbClr val="C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 Box 10"/>
          <p:cNvSpPr txBox="1">
            <a:spLocks noChangeAspect="1" noChangeArrowheads="1"/>
          </p:cNvSpPr>
          <p:nvPr/>
        </p:nvSpPr>
        <p:spPr bwMode="auto">
          <a:xfrm>
            <a:off x="5925692" y="4387944"/>
            <a:ext cx="760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60000"/>
              </a:lnSpc>
            </a:pPr>
            <a:r>
              <a:rPr kumimoji="0" lang="en-US" sz="2000" b="1" i="1" dirty="0">
                <a:solidFill>
                  <a:srgbClr val="D107AB"/>
                </a:solidFill>
                <a:latin typeface="Times New Roman" pitchFamily="18" charset="0"/>
                <a:cs typeface="Times New Roman" pitchFamily="18" charset="0"/>
              </a:rPr>
              <a:t>MR</a:t>
            </a:r>
          </a:p>
        </p:txBody>
      </p:sp>
      <p:sp>
        <p:nvSpPr>
          <p:cNvPr id="53" name="Line 13"/>
          <p:cNvSpPr>
            <a:spLocks noChangeAspect="1" noChangeShapeType="1"/>
          </p:cNvSpPr>
          <p:nvPr/>
        </p:nvSpPr>
        <p:spPr bwMode="auto">
          <a:xfrm>
            <a:off x="7401846" y="3874008"/>
            <a:ext cx="0" cy="8128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 Box 14"/>
          <p:cNvSpPr txBox="1">
            <a:spLocks noChangeAspect="1" noChangeArrowheads="1"/>
          </p:cNvSpPr>
          <p:nvPr/>
        </p:nvSpPr>
        <p:spPr bwMode="auto">
          <a:xfrm>
            <a:off x="2833783" y="2540508"/>
            <a:ext cx="5254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b="1" i="1" baseline="-25000" dirty="0">
                <a:latin typeface="Times New Roman" pitchFamily="18" charset="0"/>
                <a:cs typeface="Times New Roman" pitchFamily="18" charset="0"/>
              </a:rPr>
              <a:t>M</a:t>
            </a:r>
            <a:endParaRPr kumimoji="0"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Line 15"/>
          <p:cNvSpPr>
            <a:spLocks noChangeAspect="1" noChangeShapeType="1"/>
          </p:cNvSpPr>
          <p:nvPr/>
        </p:nvSpPr>
        <p:spPr bwMode="auto">
          <a:xfrm flipH="1">
            <a:off x="3382613" y="2804795"/>
            <a:ext cx="1874266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 type="none" w="lg" len="lg"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 Box 16"/>
          <p:cNvSpPr txBox="1">
            <a:spLocks noChangeAspect="1" noChangeArrowheads="1"/>
          </p:cNvSpPr>
          <p:nvPr/>
        </p:nvSpPr>
        <p:spPr bwMode="auto">
          <a:xfrm>
            <a:off x="7184358" y="4674108"/>
            <a:ext cx="4921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b="1" baseline="-25000" dirty="0">
                <a:latin typeface="Times New Roman" pitchFamily="18" charset="0"/>
                <a:cs typeface="Times New Roman" pitchFamily="18" charset="0"/>
              </a:rPr>
              <a:t>C</a:t>
            </a:r>
            <a:endParaRPr kumimoji="0"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 Box 17"/>
          <p:cNvSpPr txBox="1">
            <a:spLocks noChangeAspect="1" noChangeArrowheads="1"/>
          </p:cNvSpPr>
          <p:nvPr/>
        </p:nvSpPr>
        <p:spPr bwMode="auto">
          <a:xfrm>
            <a:off x="2821083" y="3627946"/>
            <a:ext cx="5254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b="1" i="1" baseline="-25000" dirty="0">
                <a:latin typeface="Times New Roman" pitchFamily="18" charset="0"/>
                <a:cs typeface="Times New Roman" pitchFamily="18" charset="0"/>
              </a:rPr>
              <a:t>C</a:t>
            </a:r>
            <a:endParaRPr kumimoji="0"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 Box 18"/>
          <p:cNvSpPr txBox="1">
            <a:spLocks noChangeAspect="1" noChangeArrowheads="1"/>
          </p:cNvSpPr>
          <p:nvPr/>
        </p:nvSpPr>
        <p:spPr bwMode="auto">
          <a:xfrm>
            <a:off x="5068411" y="4664583"/>
            <a:ext cx="561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b="1" baseline="-25000" dirty="0">
                <a:latin typeface="Times New Roman" pitchFamily="18" charset="0"/>
                <a:cs typeface="Times New Roman" pitchFamily="18" charset="0"/>
              </a:rPr>
              <a:t>M</a:t>
            </a:r>
            <a:endParaRPr kumimoji="0"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Line 22"/>
          <p:cNvSpPr>
            <a:spLocks noChangeShapeType="1"/>
          </p:cNvSpPr>
          <p:nvPr/>
        </p:nvSpPr>
        <p:spPr bwMode="auto">
          <a:xfrm flipV="1">
            <a:off x="5293455" y="2807970"/>
            <a:ext cx="0" cy="941388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Line 23"/>
          <p:cNvSpPr>
            <a:spLocks noChangeAspect="1" noChangeShapeType="1"/>
          </p:cNvSpPr>
          <p:nvPr/>
        </p:nvSpPr>
        <p:spPr bwMode="auto">
          <a:xfrm>
            <a:off x="3368770" y="2140458"/>
            <a:ext cx="0" cy="2571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Line 24"/>
          <p:cNvSpPr>
            <a:spLocks noChangeAspect="1" noChangeShapeType="1"/>
          </p:cNvSpPr>
          <p:nvPr/>
        </p:nvSpPr>
        <p:spPr bwMode="auto">
          <a:xfrm>
            <a:off x="5292249" y="3893058"/>
            <a:ext cx="0" cy="801688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Freeform 26"/>
          <p:cNvSpPr>
            <a:spLocks/>
          </p:cNvSpPr>
          <p:nvPr/>
        </p:nvSpPr>
        <p:spPr bwMode="auto">
          <a:xfrm>
            <a:off x="3378295" y="3237421"/>
            <a:ext cx="5427377" cy="6159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" y="119"/>
              </a:cxn>
              <a:cxn ang="0">
                <a:pos x="126" y="274"/>
              </a:cxn>
              <a:cxn ang="0">
                <a:pos x="341" y="371"/>
              </a:cxn>
              <a:cxn ang="0">
                <a:pos x="778" y="378"/>
              </a:cxn>
              <a:cxn ang="0">
                <a:pos x="3977" y="378"/>
              </a:cxn>
            </a:cxnLst>
            <a:rect l="0" t="0" r="r" b="b"/>
            <a:pathLst>
              <a:path w="3977" h="388">
                <a:moveTo>
                  <a:pt x="0" y="0"/>
                </a:moveTo>
                <a:cubicBezTo>
                  <a:pt x="4" y="36"/>
                  <a:pt x="9" y="73"/>
                  <a:pt x="30" y="119"/>
                </a:cubicBezTo>
                <a:cubicBezTo>
                  <a:pt x="51" y="165"/>
                  <a:pt x="74" y="232"/>
                  <a:pt x="126" y="274"/>
                </a:cubicBezTo>
                <a:cubicBezTo>
                  <a:pt x="178" y="316"/>
                  <a:pt x="232" y="354"/>
                  <a:pt x="341" y="371"/>
                </a:cubicBezTo>
                <a:cubicBezTo>
                  <a:pt x="450" y="388"/>
                  <a:pt x="172" y="377"/>
                  <a:pt x="778" y="378"/>
                </a:cubicBezTo>
                <a:cubicBezTo>
                  <a:pt x="1384" y="379"/>
                  <a:pt x="2680" y="378"/>
                  <a:pt x="3977" y="378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 Box 27"/>
          <p:cNvSpPr txBox="1">
            <a:spLocks noChangeAspect="1" noChangeArrowheads="1"/>
          </p:cNvSpPr>
          <p:nvPr/>
        </p:nvSpPr>
        <p:spPr bwMode="auto">
          <a:xfrm>
            <a:off x="7786592" y="3535871"/>
            <a:ext cx="11811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60000"/>
              </a:lnSpc>
            </a:pPr>
            <a:r>
              <a:rPr kumimoji="0" lang="en-US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LRATC</a:t>
            </a:r>
          </a:p>
        </p:txBody>
      </p:sp>
      <p:sp>
        <p:nvSpPr>
          <p:cNvPr id="76" name="Text Box 36"/>
          <p:cNvSpPr txBox="1">
            <a:spLocks noChangeArrowheads="1"/>
          </p:cNvSpPr>
          <p:nvPr/>
        </p:nvSpPr>
        <p:spPr bwMode="auto">
          <a:xfrm>
            <a:off x="7820121" y="4566158"/>
            <a:ext cx="1028700" cy="51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kumimoji="0"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sz="1600" dirty="0" smtClean="0">
                <a:latin typeface="Times New Roman" pitchFamily="18" charset="0"/>
                <a:cs typeface="Times New Roman" pitchFamily="18" charset="0"/>
              </a:rPr>
              <a:t>uantity</a:t>
            </a:r>
            <a:br>
              <a:rPr kumimoji="0"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kumimoji="0" lang="en-US" sz="1600" dirty="0">
                <a:latin typeface="Times New Roman" pitchFamily="18" charset="0"/>
                <a:cs typeface="Times New Roman" pitchFamily="18" charset="0"/>
              </a:rPr>
              <a:t>time</a:t>
            </a:r>
          </a:p>
        </p:txBody>
      </p:sp>
      <p:grpSp>
        <p:nvGrpSpPr>
          <p:cNvPr id="78" name="Group 40"/>
          <p:cNvGrpSpPr>
            <a:grpSpLocks/>
          </p:cNvGrpSpPr>
          <p:nvPr/>
        </p:nvGrpSpPr>
        <p:grpSpPr bwMode="auto">
          <a:xfrm>
            <a:off x="4205192" y="1856296"/>
            <a:ext cx="4591050" cy="1651000"/>
            <a:chOff x="1920" y="1816"/>
            <a:chExt cx="2892" cy="1040"/>
          </a:xfrm>
        </p:grpSpPr>
        <p:sp>
          <p:nvSpPr>
            <p:cNvPr id="79" name="Freeform 39"/>
            <p:cNvSpPr>
              <a:spLocks/>
            </p:cNvSpPr>
            <p:nvPr/>
          </p:nvSpPr>
          <p:spPr bwMode="auto">
            <a:xfrm>
              <a:off x="1920" y="1864"/>
              <a:ext cx="1392" cy="992"/>
            </a:xfrm>
            <a:custGeom>
              <a:avLst/>
              <a:gdLst/>
              <a:ahLst/>
              <a:cxnLst>
                <a:cxn ang="0">
                  <a:pos x="1584" y="152"/>
                </a:cxn>
                <a:cxn ang="0">
                  <a:pos x="1392" y="152"/>
                </a:cxn>
                <a:cxn ang="0">
                  <a:pos x="1152" y="56"/>
                </a:cxn>
                <a:cxn ang="0">
                  <a:pos x="912" y="8"/>
                </a:cxn>
                <a:cxn ang="0">
                  <a:pos x="720" y="104"/>
                </a:cxn>
                <a:cxn ang="0">
                  <a:pos x="624" y="248"/>
                </a:cxn>
                <a:cxn ang="0">
                  <a:pos x="576" y="536"/>
                </a:cxn>
                <a:cxn ang="0">
                  <a:pos x="576" y="824"/>
                </a:cxn>
                <a:cxn ang="0">
                  <a:pos x="432" y="968"/>
                </a:cxn>
                <a:cxn ang="0">
                  <a:pos x="192" y="968"/>
                </a:cxn>
                <a:cxn ang="0">
                  <a:pos x="0" y="824"/>
                </a:cxn>
              </a:cxnLst>
              <a:rect l="0" t="0" r="r" b="b"/>
              <a:pathLst>
                <a:path w="1584" h="992">
                  <a:moveTo>
                    <a:pt x="1584" y="152"/>
                  </a:moveTo>
                  <a:cubicBezTo>
                    <a:pt x="1524" y="160"/>
                    <a:pt x="1464" y="168"/>
                    <a:pt x="1392" y="152"/>
                  </a:cubicBezTo>
                  <a:cubicBezTo>
                    <a:pt x="1320" y="136"/>
                    <a:pt x="1232" y="80"/>
                    <a:pt x="1152" y="56"/>
                  </a:cubicBezTo>
                  <a:cubicBezTo>
                    <a:pt x="1072" y="32"/>
                    <a:pt x="984" y="0"/>
                    <a:pt x="912" y="8"/>
                  </a:cubicBezTo>
                  <a:cubicBezTo>
                    <a:pt x="840" y="16"/>
                    <a:pt x="768" y="64"/>
                    <a:pt x="720" y="104"/>
                  </a:cubicBezTo>
                  <a:cubicBezTo>
                    <a:pt x="672" y="144"/>
                    <a:pt x="648" y="176"/>
                    <a:pt x="624" y="248"/>
                  </a:cubicBezTo>
                  <a:cubicBezTo>
                    <a:pt x="600" y="320"/>
                    <a:pt x="584" y="440"/>
                    <a:pt x="576" y="536"/>
                  </a:cubicBezTo>
                  <a:cubicBezTo>
                    <a:pt x="568" y="632"/>
                    <a:pt x="600" y="752"/>
                    <a:pt x="576" y="824"/>
                  </a:cubicBezTo>
                  <a:cubicBezTo>
                    <a:pt x="552" y="896"/>
                    <a:pt x="496" y="944"/>
                    <a:pt x="432" y="968"/>
                  </a:cubicBezTo>
                  <a:cubicBezTo>
                    <a:pt x="368" y="992"/>
                    <a:pt x="264" y="992"/>
                    <a:pt x="192" y="968"/>
                  </a:cubicBezTo>
                  <a:cubicBezTo>
                    <a:pt x="120" y="944"/>
                    <a:pt x="32" y="848"/>
                    <a:pt x="0" y="824"/>
                  </a:cubicBezTo>
                </a:path>
              </a:pathLst>
            </a:custGeom>
            <a:noFill/>
            <a:ln w="31750" cap="flat" cmpd="sng">
              <a:solidFill>
                <a:schemeClr val="tx1"/>
              </a:solidFill>
              <a:prstDash val="solid"/>
              <a:round/>
              <a:headEnd/>
              <a:tailEnd type="oval" w="med" len="med"/>
            </a:ln>
            <a:effectLst>
              <a:outerShdw blurRad="63500" dist="35921" dir="2700000" algn="ctr" rotWithShape="0">
                <a:srgbClr val="808080"/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80" name="Group 38"/>
            <p:cNvGrpSpPr>
              <a:grpSpLocks/>
            </p:cNvGrpSpPr>
            <p:nvPr/>
          </p:nvGrpSpPr>
          <p:grpSpPr bwMode="auto">
            <a:xfrm>
              <a:off x="3132" y="1816"/>
              <a:ext cx="1680" cy="416"/>
              <a:chOff x="3132" y="1816"/>
              <a:chExt cx="1680" cy="416"/>
            </a:xfrm>
          </p:grpSpPr>
          <p:sp>
            <p:nvSpPr>
              <p:cNvPr id="81" name="Rectangle 37"/>
              <p:cNvSpPr>
                <a:spLocks noChangeArrowheads="1"/>
              </p:cNvSpPr>
              <p:nvPr/>
            </p:nvSpPr>
            <p:spPr bwMode="auto">
              <a:xfrm>
                <a:off x="3315" y="1852"/>
                <a:ext cx="1310" cy="336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3" name="Rectangle 32" descr="Newsprint"/>
              <p:cNvSpPr>
                <a:spLocks noChangeArrowheads="1"/>
              </p:cNvSpPr>
              <p:nvPr/>
            </p:nvSpPr>
            <p:spPr bwMode="auto">
              <a:xfrm>
                <a:off x="3132" y="1816"/>
                <a:ext cx="1680" cy="416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 type="none" w="lg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kumimoji="0" lang="en-US" sz="1600" b="1" i="1" dirty="0">
                    <a:latin typeface="Times New Roman" pitchFamily="18" charset="0"/>
                    <a:cs typeface="Times New Roman" pitchFamily="18" charset="0"/>
                  </a:rPr>
                  <a:t>Profits to oligopoly</a:t>
                </a:r>
                <a:br>
                  <a:rPr kumimoji="0" lang="en-US" sz="1600" b="1" i="1" dirty="0">
                    <a:latin typeface="Times New Roman" pitchFamily="18" charset="0"/>
                    <a:cs typeface="Times New Roman" pitchFamily="18" charset="0"/>
                  </a:rPr>
                </a:br>
                <a:r>
                  <a:rPr kumimoji="0" lang="en-US" sz="1600" b="1" i="1" dirty="0">
                    <a:latin typeface="Times New Roman" pitchFamily="18" charset="0"/>
                    <a:cs typeface="Times New Roman" pitchFamily="18" charset="0"/>
                  </a:rPr>
                  <a:t>with perfect collusion.</a:t>
                </a:r>
              </a:p>
            </p:txBody>
          </p:sp>
        </p:grpSp>
      </p:grpSp>
      <p:sp>
        <p:nvSpPr>
          <p:cNvPr id="86" name="Line 25"/>
          <p:cNvSpPr>
            <a:spLocks noChangeShapeType="1"/>
          </p:cNvSpPr>
          <p:nvPr/>
        </p:nvSpPr>
        <p:spPr bwMode="auto">
          <a:xfrm flipH="1">
            <a:off x="3378295" y="3837496"/>
            <a:ext cx="4870450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 type="none" w="lg" len="lg"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Oval 28"/>
          <p:cNvSpPr>
            <a:spLocks noChangeAspect="1" noChangeArrowheads="1"/>
          </p:cNvSpPr>
          <p:nvPr/>
        </p:nvSpPr>
        <p:spPr bwMode="auto">
          <a:xfrm>
            <a:off x="5244624" y="3775583"/>
            <a:ext cx="119062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Oval 29"/>
          <p:cNvSpPr>
            <a:spLocks noChangeAspect="1" noChangeArrowheads="1"/>
          </p:cNvSpPr>
          <p:nvPr/>
        </p:nvSpPr>
        <p:spPr bwMode="auto">
          <a:xfrm>
            <a:off x="7336758" y="3772408"/>
            <a:ext cx="119063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46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00"/>
                            </p:stCondLst>
                            <p:childTnLst>
                              <p:par>
                                <p:cTn id="8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500"/>
                            </p:stCondLst>
                            <p:childTnLst>
                              <p:par>
                                <p:cTn id="9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" grpId="0" uiExpand="1" build="p"/>
      <p:bldP spid="44" grpId="0" animBg="1"/>
      <p:bldP spid="53" grpId="0" animBg="1"/>
      <p:bldP spid="54" grpId="0" autoUpdateAnimBg="0"/>
      <p:bldP spid="55" grpId="0" animBg="1"/>
      <p:bldP spid="56" grpId="0" autoUpdateAnimBg="0"/>
      <p:bldP spid="57" grpId="0" autoUpdateAnimBg="0"/>
      <p:bldP spid="58" grpId="0" autoUpdateAnimBg="0"/>
      <p:bldP spid="64" grpId="0" animBg="1"/>
      <p:bldP spid="67" grpId="0" animBg="1"/>
      <p:bldP spid="86" grpId="0" animBg="1"/>
      <p:bldP spid="91" grpId="0" animBg="1" autoUpdateAnimBg="0"/>
      <p:bldP spid="92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91056"/>
            <a:ext cx="8932985" cy="432511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29831"/>
            <a:ext cx="8904855" cy="704026"/>
          </a:xfrm>
        </p:spPr>
        <p:txBody>
          <a:bodyPr/>
          <a:lstStyle/>
          <a:p>
            <a:r>
              <a:rPr lang="en-US" dirty="0"/>
              <a:t>Incentive to Collude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55064"/>
            <a:ext cx="8783869" cy="3712464"/>
          </a:xfrm>
        </p:spPr>
        <p:txBody>
          <a:bodyPr/>
          <a:lstStyle/>
          <a:p>
            <a:pPr marL="231775" indent="-231775"/>
            <a:r>
              <a:rPr lang="en-US" sz="2600" dirty="0" err="1">
                <a:solidFill>
                  <a:srgbClr val="32302A"/>
                </a:solidFill>
              </a:rPr>
              <a:t>Oligopolists</a:t>
            </a:r>
            <a:r>
              <a:rPr lang="en-US" sz="2600" dirty="0">
                <a:solidFill>
                  <a:srgbClr val="32302A"/>
                </a:solidFill>
              </a:rPr>
              <a:t> have a </a:t>
            </a:r>
            <a:r>
              <a:rPr lang="en-US" sz="2600" i="1" u="sng" dirty="0" smtClean="0">
                <a:solidFill>
                  <a:srgbClr val="32302A"/>
                </a:solidFill>
              </a:rPr>
              <a:t>strong incentive to collude</a:t>
            </a:r>
            <a:r>
              <a:rPr lang="en-US" sz="2600" dirty="0" smtClean="0">
                <a:solidFill>
                  <a:srgbClr val="32302A"/>
                </a:solidFill>
              </a:rPr>
              <a:t> and </a:t>
            </a:r>
            <a:r>
              <a:rPr lang="en-US" sz="2600" dirty="0">
                <a:solidFill>
                  <a:srgbClr val="32302A"/>
                </a:solidFill>
              </a:rPr>
              <a:t>raise their prices. </a:t>
            </a:r>
          </a:p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However, </a:t>
            </a:r>
            <a:r>
              <a:rPr lang="en-US" sz="2600" i="1" u="sng" dirty="0">
                <a:solidFill>
                  <a:srgbClr val="32302A"/>
                </a:solidFill>
              </a:rPr>
              <a:t>each firm</a:t>
            </a:r>
            <a:r>
              <a:rPr lang="en-US" sz="2600" dirty="0">
                <a:solidFill>
                  <a:srgbClr val="32302A"/>
                </a:solidFill>
              </a:rPr>
              <a:t> also has an </a:t>
            </a:r>
            <a:r>
              <a:rPr lang="en-US" sz="2600" i="1" u="sng" dirty="0">
                <a:solidFill>
                  <a:srgbClr val="32302A"/>
                </a:solidFill>
              </a:rPr>
              <a:t>incentive to cheat</a:t>
            </a:r>
            <a:r>
              <a:rPr lang="en-US" sz="2600" dirty="0">
                <a:solidFill>
                  <a:srgbClr val="32302A"/>
                </a:solidFill>
              </a:rPr>
              <a:t> by lowering </a:t>
            </a:r>
            <a:r>
              <a:rPr lang="en-US" sz="2600" dirty="0" smtClean="0">
                <a:solidFill>
                  <a:srgbClr val="32302A"/>
                </a:solidFill>
              </a:rPr>
              <a:t>their price </a:t>
            </a:r>
            <a:r>
              <a:rPr lang="en-US" sz="2600" dirty="0">
                <a:solidFill>
                  <a:srgbClr val="32302A"/>
                </a:solidFill>
              </a:rPr>
              <a:t>because the demand curve facing each firm is more elastic than the market demand curve.</a:t>
            </a:r>
          </a:p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This conflict makes collusive agreements difficult to </a:t>
            </a:r>
            <a:r>
              <a:rPr lang="en-US" sz="2600" dirty="0" smtClean="0">
                <a:solidFill>
                  <a:srgbClr val="32302A"/>
                </a:solidFill>
              </a:rPr>
              <a:t>maintain</a:t>
            </a:r>
            <a:r>
              <a:rPr lang="en-US" sz="2600" dirty="0">
                <a:solidFill>
                  <a:srgbClr val="32302A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926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1624697"/>
            <a:ext cx="8977930" cy="4296839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3"/>
          <p:cNvSpPr>
            <a:spLocks noChangeArrowheads="1"/>
          </p:cNvSpPr>
          <p:nvPr/>
        </p:nvSpPr>
        <p:spPr bwMode="auto">
          <a:xfrm>
            <a:off x="4736592" y="150333"/>
            <a:ext cx="4187538" cy="6419129"/>
          </a:xfrm>
          <a:prstGeom prst="rect">
            <a:avLst/>
          </a:prstGeom>
          <a:solidFill>
            <a:srgbClr val="FCF4D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225078"/>
            <a:ext cx="8904855" cy="1246265"/>
          </a:xfrm>
        </p:spPr>
        <p:txBody>
          <a:bodyPr/>
          <a:lstStyle/>
          <a:p>
            <a:r>
              <a:rPr lang="en-US" sz="3600" dirty="0"/>
              <a:t>Gaining from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Cheating</a:t>
            </a:r>
            <a:endParaRPr lang="en-US" sz="3600" dirty="0"/>
          </a:p>
        </p:txBody>
      </p:sp>
      <p:sp>
        <p:nvSpPr>
          <p:cNvPr id="196" name="Content Placeholder 2"/>
          <p:cNvSpPr>
            <a:spLocks noGrp="1"/>
          </p:cNvSpPr>
          <p:nvPr>
            <p:ph idx="1"/>
          </p:nvPr>
        </p:nvSpPr>
        <p:spPr>
          <a:xfrm>
            <a:off x="63183" y="1653717"/>
            <a:ext cx="4591113" cy="3651073"/>
          </a:xfrm>
        </p:spPr>
        <p:txBody>
          <a:bodyPr/>
          <a:lstStyle/>
          <a:p>
            <a:pPr marL="169863" indent="-169863">
              <a:lnSpc>
                <a:spcPct val="90000"/>
              </a:lnSpc>
            </a:pPr>
            <a:r>
              <a:rPr lang="en-US" sz="22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Using industry demand </a:t>
            </a:r>
            <a:r>
              <a:rPr lang="en-US" sz="22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D</a:t>
            </a:r>
            <a:r>
              <a:rPr lang="en-US" sz="2200" b="1" i="1" baseline="-25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i</a:t>
            </a:r>
            <a:r>
              <a:rPr lang="en-US" sz="22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and marginal revenue </a:t>
            </a:r>
            <a:r>
              <a:rPr lang="en-US" sz="2200" b="1" i="1" dirty="0" err="1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MR</a:t>
            </a:r>
            <a:r>
              <a:rPr lang="en-US" sz="2200" b="1" i="1" baseline="-25000" dirty="0" err="1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i</a:t>
            </a:r>
            <a:r>
              <a:rPr lang="en-US" sz="2200" b="1" i="1" baseline="-25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 </a:t>
            </a:r>
            <a:r>
              <a:rPr lang="en-US" sz="22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, </a:t>
            </a:r>
            <a:r>
              <a:rPr lang="en-US" sz="2200" dirty="0" err="1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oligopolists</a:t>
            </a:r>
            <a:r>
              <a:rPr lang="en-US" sz="22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maximize their joint profit where </a:t>
            </a:r>
            <a:r>
              <a:rPr lang="en-US" sz="2200" b="1" i="1" dirty="0" err="1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MR</a:t>
            </a:r>
            <a:r>
              <a:rPr lang="en-US" sz="2200" b="1" i="1" baseline="-25000" dirty="0" err="1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i</a:t>
            </a:r>
            <a:r>
              <a:rPr lang="en-US" sz="22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</a:t>
            </a:r>
            <a:r>
              <a:rPr lang="en-US" sz="2200" b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=</a:t>
            </a:r>
            <a:r>
              <a:rPr lang="en-US" sz="22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</a:t>
            </a:r>
            <a:r>
              <a:rPr lang="en-US" sz="22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MC</a:t>
            </a:r>
            <a:r>
              <a:rPr lang="en-US" sz="22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</a:t>
            </a:r>
            <a:r>
              <a:rPr lang="en-US" sz="22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– </a:t>
            </a:r>
            <a:r>
              <a:rPr lang="en-US" sz="22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at output </a:t>
            </a:r>
            <a:r>
              <a:rPr lang="en-US" sz="22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Q</a:t>
            </a:r>
            <a:r>
              <a:rPr lang="en-US" sz="2200" b="1" i="1" baseline="-25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i</a:t>
            </a:r>
            <a:r>
              <a:rPr lang="en-US" sz="22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</a:t>
            </a:r>
            <a:r>
              <a:rPr lang="en-US" sz="22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&amp; </a:t>
            </a:r>
            <a:r>
              <a:rPr lang="en-US" sz="22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price </a:t>
            </a:r>
            <a:r>
              <a:rPr lang="en-US" sz="2200" b="1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</a:t>
            </a:r>
            <a:r>
              <a:rPr lang="en-US" sz="2200" b="1" i="1" baseline="-25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i</a:t>
            </a:r>
            <a:r>
              <a:rPr lang="en-US" sz="22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  <a:endParaRPr lang="en-US" sz="2200" dirty="0">
              <a:solidFill>
                <a:srgbClr val="32302A"/>
              </a:solidFill>
              <a:ea typeface="ＭＳ Ｐゴシック" pitchFamily="-107" charset="-128"/>
              <a:cs typeface="ＭＳ Ｐゴシック" pitchFamily="-107" charset="-128"/>
            </a:endParaRPr>
          </a:p>
          <a:p>
            <a:pPr marL="169863" indent="-169863">
              <a:lnSpc>
                <a:spcPct val="90000"/>
              </a:lnSpc>
            </a:pPr>
            <a:r>
              <a:rPr lang="en-US" sz="22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demand </a:t>
            </a:r>
            <a:r>
              <a:rPr lang="en-US" sz="22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facing each firm </a:t>
            </a:r>
            <a:r>
              <a:rPr lang="en-US" sz="2200" b="1" i="1" dirty="0" err="1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d</a:t>
            </a:r>
            <a:r>
              <a:rPr lang="en-US" sz="2200" b="1" i="1" baseline="-25000" dirty="0" err="1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f</a:t>
            </a:r>
            <a:r>
              <a:rPr lang="en-US" sz="22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(where no other firms cheat) would be much </a:t>
            </a:r>
            <a:r>
              <a:rPr lang="en-US" sz="22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more elastic </a:t>
            </a:r>
            <a:r>
              <a:rPr lang="en-US" sz="22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than the industry demand </a:t>
            </a:r>
            <a:r>
              <a:rPr lang="en-US" sz="2200" b="1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D</a:t>
            </a:r>
            <a:r>
              <a:rPr lang="en-US" sz="2200" b="1" i="1" baseline="-25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i</a:t>
            </a:r>
            <a:r>
              <a:rPr lang="en-US" sz="22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 </a:t>
            </a:r>
            <a:endParaRPr lang="en-US" sz="2200" dirty="0">
              <a:solidFill>
                <a:srgbClr val="32302A"/>
              </a:solidFill>
              <a:ea typeface="ＭＳ Ｐゴシック" pitchFamily="-107" charset="-128"/>
              <a:cs typeface="ＭＳ Ｐゴシック" pitchFamily="-107" charset="-128"/>
            </a:endParaRPr>
          </a:p>
          <a:p>
            <a:pPr marL="169863" indent="-169863">
              <a:lnSpc>
                <a:spcPct val="90000"/>
              </a:lnSpc>
            </a:pPr>
            <a:r>
              <a:rPr lang="en-US" sz="22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firm maximizes its profit where </a:t>
            </a:r>
            <a:r>
              <a:rPr lang="en-US" sz="2200" b="1" i="1" dirty="0" err="1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MR</a:t>
            </a:r>
            <a:r>
              <a:rPr lang="en-US" sz="2200" b="1" i="1" baseline="-25000" dirty="0" err="1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f</a:t>
            </a:r>
            <a:r>
              <a:rPr lang="en-US" sz="22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</a:t>
            </a:r>
            <a:r>
              <a:rPr lang="en-US" sz="2200" b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=</a:t>
            </a:r>
            <a:r>
              <a:rPr lang="en-US" sz="22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</a:t>
            </a:r>
            <a:r>
              <a:rPr lang="en-US" sz="22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MC </a:t>
            </a:r>
            <a:r>
              <a:rPr lang="en-US" sz="22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by expanding output to </a:t>
            </a:r>
            <a:r>
              <a:rPr lang="en-US" sz="2200" b="1" i="1" dirty="0" err="1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q</a:t>
            </a:r>
            <a:r>
              <a:rPr lang="en-US" sz="2200" b="1" i="1" baseline="-25000" dirty="0" err="1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f</a:t>
            </a:r>
            <a:r>
              <a:rPr lang="en-US" sz="22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and lowering its price to </a:t>
            </a:r>
            <a:r>
              <a:rPr lang="en-US" sz="2200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</a:t>
            </a:r>
            <a:r>
              <a:rPr lang="en-US" sz="2200" b="1" i="1" baseline="-250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f</a:t>
            </a:r>
            <a:r>
              <a:rPr lang="en-US" sz="22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from </a:t>
            </a:r>
            <a:r>
              <a:rPr lang="en-US" sz="2200" b="1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</a:t>
            </a:r>
            <a:r>
              <a:rPr lang="en-US" sz="2200" b="1" i="1" baseline="-250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i</a:t>
            </a:r>
            <a:r>
              <a:rPr lang="en-US" sz="22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 </a:t>
            </a:r>
            <a:endParaRPr lang="en-US" sz="2200" dirty="0">
              <a:solidFill>
                <a:srgbClr val="32302A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049710" y="3391701"/>
            <a:ext cx="350018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 Box 87" descr="Parchment"/>
          <p:cNvSpPr txBox="1">
            <a:spLocks noChangeAspect="1" noChangeArrowheads="1"/>
          </p:cNvSpPr>
          <p:nvPr/>
        </p:nvSpPr>
        <p:spPr bwMode="auto">
          <a:xfrm>
            <a:off x="5052758" y="367089"/>
            <a:ext cx="570802" cy="26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400" b="0" dirty="0">
                <a:latin typeface="Times New Roman" pitchFamily="18" charset="0"/>
                <a:cs typeface="Times New Roman" pitchFamily="18" charset="0"/>
              </a:rPr>
              <a:t>rice</a:t>
            </a:r>
            <a:endParaRPr kumimoji="0" lang="en-US" sz="1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Text Box 88"/>
          <p:cNvSpPr txBox="1">
            <a:spLocks noChangeAspect="1" noChangeArrowheads="1"/>
          </p:cNvSpPr>
          <p:nvPr/>
        </p:nvSpPr>
        <p:spPr bwMode="auto">
          <a:xfrm>
            <a:off x="7909560" y="2934584"/>
            <a:ext cx="92313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lnSpc>
                <a:spcPct val="70000"/>
              </a:lnSpc>
              <a:spcBef>
                <a:spcPct val="50000"/>
              </a:spcBef>
            </a:pP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sz="1400" b="0" dirty="0" smtClean="0">
                <a:latin typeface="Times New Roman" pitchFamily="18" charset="0"/>
                <a:cs typeface="Times New Roman" pitchFamily="18" charset="0"/>
              </a:rPr>
              <a:t>uantity</a:t>
            </a:r>
            <a:br>
              <a:rPr kumimoji="0" lang="en-US" sz="1400" b="0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400" b="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kumimoji="0" lang="en-US" sz="1400" b="0" dirty="0">
                <a:latin typeface="Times New Roman" pitchFamily="18" charset="0"/>
                <a:cs typeface="Times New Roman" pitchFamily="18" charset="0"/>
              </a:rPr>
              <a:t>time</a:t>
            </a:r>
          </a:p>
        </p:txBody>
      </p:sp>
      <p:sp>
        <p:nvSpPr>
          <p:cNvPr id="92" name="Line 89"/>
          <p:cNvSpPr>
            <a:spLocks noChangeAspect="1" noChangeShapeType="1"/>
          </p:cNvSpPr>
          <p:nvPr/>
        </p:nvSpPr>
        <p:spPr bwMode="auto">
          <a:xfrm>
            <a:off x="5339334" y="3049138"/>
            <a:ext cx="275828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 Box 90"/>
          <p:cNvSpPr txBox="1">
            <a:spLocks noChangeArrowheads="1"/>
          </p:cNvSpPr>
          <p:nvPr/>
        </p:nvSpPr>
        <p:spPr bwMode="auto">
          <a:xfrm>
            <a:off x="7965447" y="257288"/>
            <a:ext cx="859531" cy="269689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</a:pPr>
            <a:r>
              <a:rPr kumimoji="0" lang="en-US" sz="1600" i="1" dirty="0" smtClean="0">
                <a:latin typeface="Times New Roman" pitchFamily="18" charset="0"/>
                <a:cs typeface="Times New Roman" pitchFamily="18" charset="0"/>
              </a:rPr>
              <a:t>industry</a:t>
            </a:r>
            <a:endParaRPr kumimoji="0" lang="en-US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Line 110"/>
          <p:cNvSpPr>
            <a:spLocks noChangeAspect="1" noChangeShapeType="1"/>
          </p:cNvSpPr>
          <p:nvPr/>
        </p:nvSpPr>
        <p:spPr bwMode="auto">
          <a:xfrm>
            <a:off x="5353621" y="579405"/>
            <a:ext cx="0" cy="246020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Text Box 87" descr="Parchment"/>
          <p:cNvSpPr txBox="1">
            <a:spLocks noChangeAspect="1" noChangeArrowheads="1"/>
          </p:cNvSpPr>
          <p:nvPr/>
        </p:nvSpPr>
        <p:spPr bwMode="auto">
          <a:xfrm>
            <a:off x="5049710" y="3555297"/>
            <a:ext cx="570802" cy="26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400" b="0" dirty="0">
                <a:latin typeface="Times New Roman" pitchFamily="18" charset="0"/>
                <a:cs typeface="Times New Roman" pitchFamily="18" charset="0"/>
              </a:rPr>
              <a:t>rice</a:t>
            </a:r>
            <a:endParaRPr kumimoji="0" lang="en-US" sz="1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Text Box 88"/>
          <p:cNvSpPr txBox="1">
            <a:spLocks noChangeAspect="1" noChangeArrowheads="1"/>
          </p:cNvSpPr>
          <p:nvPr/>
        </p:nvSpPr>
        <p:spPr bwMode="auto">
          <a:xfrm>
            <a:off x="7906512" y="6122792"/>
            <a:ext cx="92313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lnSpc>
                <a:spcPct val="70000"/>
              </a:lnSpc>
              <a:spcBef>
                <a:spcPct val="50000"/>
              </a:spcBef>
            </a:pP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sz="1400" b="0" dirty="0" smtClean="0">
                <a:latin typeface="Times New Roman" pitchFamily="18" charset="0"/>
                <a:cs typeface="Times New Roman" pitchFamily="18" charset="0"/>
              </a:rPr>
              <a:t>uantity</a:t>
            </a:r>
            <a:br>
              <a:rPr kumimoji="0" lang="en-US" sz="1400" b="0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400" b="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kumimoji="0" lang="en-US" sz="1400" b="0" dirty="0">
                <a:latin typeface="Times New Roman" pitchFamily="18" charset="0"/>
                <a:cs typeface="Times New Roman" pitchFamily="18" charset="0"/>
              </a:rPr>
              <a:t>time</a:t>
            </a:r>
          </a:p>
        </p:txBody>
      </p:sp>
      <p:sp>
        <p:nvSpPr>
          <p:cNvPr id="124" name="Line 89"/>
          <p:cNvSpPr>
            <a:spLocks noChangeAspect="1" noChangeShapeType="1"/>
          </p:cNvSpPr>
          <p:nvPr/>
        </p:nvSpPr>
        <p:spPr bwMode="auto">
          <a:xfrm>
            <a:off x="5336286" y="6237346"/>
            <a:ext cx="275828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" name="Line 110"/>
          <p:cNvSpPr>
            <a:spLocks noChangeAspect="1" noChangeShapeType="1"/>
          </p:cNvSpPr>
          <p:nvPr/>
        </p:nvSpPr>
        <p:spPr bwMode="auto">
          <a:xfrm>
            <a:off x="5350573" y="3767613"/>
            <a:ext cx="0" cy="246020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5" name="Text Box 90"/>
          <p:cNvSpPr txBox="1">
            <a:spLocks noChangeArrowheads="1"/>
          </p:cNvSpPr>
          <p:nvPr/>
        </p:nvSpPr>
        <p:spPr bwMode="auto">
          <a:xfrm>
            <a:off x="7953255" y="3491216"/>
            <a:ext cx="886781" cy="264688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</a:pP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The firm</a:t>
            </a:r>
            <a:endParaRPr kumimoji="0" lang="en-US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Freeform 15"/>
          <p:cNvSpPr>
            <a:spLocks noChangeAspect="1"/>
          </p:cNvSpPr>
          <p:nvPr/>
        </p:nvSpPr>
        <p:spPr bwMode="auto">
          <a:xfrm>
            <a:off x="5742432" y="515418"/>
            <a:ext cx="876172" cy="2231007"/>
          </a:xfrm>
          <a:custGeom>
            <a:avLst/>
            <a:gdLst/>
            <a:ahLst/>
            <a:cxnLst>
              <a:cxn ang="0">
                <a:pos x="637" y="1622"/>
              </a:cxn>
              <a:cxn ang="0">
                <a:pos x="0" y="0"/>
              </a:cxn>
            </a:cxnLst>
            <a:rect l="0" t="0" r="r" b="b"/>
            <a:pathLst>
              <a:path w="637" h="1622">
                <a:moveTo>
                  <a:pt x="637" y="1622"/>
                </a:moveTo>
                <a:lnTo>
                  <a:pt x="0" y="0"/>
                </a:lnTo>
              </a:path>
            </a:pathLst>
          </a:custGeom>
          <a:noFill/>
          <a:ln w="57150">
            <a:solidFill>
              <a:srgbClr val="D107AB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Freeform 16"/>
          <p:cNvSpPr>
            <a:spLocks noChangeAspect="1"/>
          </p:cNvSpPr>
          <p:nvPr/>
        </p:nvSpPr>
        <p:spPr bwMode="auto">
          <a:xfrm>
            <a:off x="6066407" y="392131"/>
            <a:ext cx="1704721" cy="2460655"/>
          </a:xfrm>
          <a:custGeom>
            <a:avLst/>
            <a:gdLst/>
            <a:ahLst/>
            <a:cxnLst>
              <a:cxn ang="0">
                <a:pos x="1211" y="1748"/>
              </a:cxn>
              <a:cxn ang="0">
                <a:pos x="0" y="0"/>
              </a:cxn>
            </a:cxnLst>
            <a:rect l="0" t="0" r="r" b="b"/>
            <a:pathLst>
              <a:path w="1211" h="1748">
                <a:moveTo>
                  <a:pt x="1211" y="1748"/>
                </a:moveTo>
                <a:lnTo>
                  <a:pt x="0" y="0"/>
                </a:lnTo>
              </a:path>
            </a:pathLst>
          </a:custGeom>
          <a:noFill/>
          <a:ln w="57150">
            <a:solidFill>
              <a:srgbClr val="C80000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Text Box 17"/>
          <p:cNvSpPr txBox="1">
            <a:spLocks noChangeAspect="1" noChangeArrowheads="1"/>
          </p:cNvSpPr>
          <p:nvPr/>
        </p:nvSpPr>
        <p:spPr bwMode="auto">
          <a:xfrm>
            <a:off x="7699692" y="2681337"/>
            <a:ext cx="504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60000"/>
              </a:lnSpc>
            </a:pPr>
            <a:r>
              <a:rPr kumimoji="0" lang="en-US" b="1" i="1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en-US" b="1" i="1" baseline="-2500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b="1" i="1">
              <a:solidFill>
                <a:srgbClr val="C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Text Box 18"/>
          <p:cNvSpPr txBox="1">
            <a:spLocks noChangeAspect="1" noChangeArrowheads="1"/>
          </p:cNvSpPr>
          <p:nvPr/>
        </p:nvSpPr>
        <p:spPr bwMode="auto">
          <a:xfrm>
            <a:off x="6599554" y="2592437"/>
            <a:ext cx="6683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60000"/>
              </a:lnSpc>
            </a:pPr>
            <a:r>
              <a:rPr kumimoji="0" lang="en-US" b="1" i="1">
                <a:solidFill>
                  <a:srgbClr val="D107AB"/>
                </a:solidFill>
                <a:latin typeface="Times New Roman" pitchFamily="18" charset="0"/>
                <a:cs typeface="Times New Roman" pitchFamily="18" charset="0"/>
              </a:rPr>
              <a:t>MR</a:t>
            </a:r>
            <a:r>
              <a:rPr kumimoji="0" lang="en-US" b="1" i="1" baseline="-25000">
                <a:solidFill>
                  <a:srgbClr val="D107AB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b="1" i="1">
              <a:solidFill>
                <a:srgbClr val="D107A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Line 25"/>
          <p:cNvSpPr>
            <a:spLocks noChangeAspect="1" noChangeShapeType="1"/>
          </p:cNvSpPr>
          <p:nvPr/>
        </p:nvSpPr>
        <p:spPr bwMode="auto">
          <a:xfrm>
            <a:off x="6488429" y="2463850"/>
            <a:ext cx="0" cy="57785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Text Box 26"/>
          <p:cNvSpPr txBox="1">
            <a:spLocks noChangeAspect="1" noChangeArrowheads="1"/>
          </p:cNvSpPr>
          <p:nvPr/>
        </p:nvSpPr>
        <p:spPr bwMode="auto">
          <a:xfrm>
            <a:off x="4848542" y="866825"/>
            <a:ext cx="5254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b="1" i="1" baseline="-25000" dirty="0"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 Box 27"/>
          <p:cNvSpPr txBox="1">
            <a:spLocks noChangeAspect="1" noChangeArrowheads="1"/>
          </p:cNvSpPr>
          <p:nvPr/>
        </p:nvSpPr>
        <p:spPr bwMode="auto">
          <a:xfrm>
            <a:off x="6263004" y="2992487"/>
            <a:ext cx="4445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1600" b="1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sz="1600" b="1" i="1" baseline="-25000"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sz="16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 Box 34"/>
          <p:cNvSpPr txBox="1">
            <a:spLocks noChangeAspect="1" noChangeArrowheads="1"/>
          </p:cNvSpPr>
          <p:nvPr/>
        </p:nvSpPr>
        <p:spPr bwMode="auto">
          <a:xfrm>
            <a:off x="7874317" y="2230487"/>
            <a:ext cx="604837" cy="274638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60000"/>
              </a:lnSpc>
            </a:pPr>
            <a:r>
              <a:rPr kumimoji="0" lang="en-US" b="1" i="1">
                <a:solidFill>
                  <a:srgbClr val="2D5AB3"/>
                </a:solidFill>
                <a:latin typeface="Times New Roman" pitchFamily="18" charset="0"/>
                <a:cs typeface="Times New Roman" pitchFamily="18" charset="0"/>
              </a:rPr>
              <a:t>MC</a:t>
            </a:r>
          </a:p>
        </p:txBody>
      </p:sp>
      <p:sp>
        <p:nvSpPr>
          <p:cNvPr id="86" name="Freeform 35"/>
          <p:cNvSpPr>
            <a:spLocks/>
          </p:cNvSpPr>
          <p:nvPr/>
        </p:nvSpPr>
        <p:spPr bwMode="auto">
          <a:xfrm>
            <a:off x="5394642" y="2039987"/>
            <a:ext cx="2668587" cy="473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9" y="193"/>
              </a:cxn>
              <a:cxn ang="0">
                <a:pos x="222" y="282"/>
              </a:cxn>
              <a:cxn ang="0">
                <a:pos x="711" y="289"/>
              </a:cxn>
              <a:cxn ang="0">
                <a:pos x="978" y="289"/>
              </a:cxn>
              <a:cxn ang="0">
                <a:pos x="1681" y="289"/>
              </a:cxn>
            </a:cxnLst>
            <a:rect l="0" t="0" r="r" b="b"/>
            <a:pathLst>
              <a:path w="1681" h="298">
                <a:moveTo>
                  <a:pt x="0" y="0"/>
                </a:moveTo>
                <a:cubicBezTo>
                  <a:pt x="11" y="73"/>
                  <a:pt x="22" y="146"/>
                  <a:pt x="59" y="193"/>
                </a:cubicBezTo>
                <a:cubicBezTo>
                  <a:pt x="96" y="240"/>
                  <a:pt x="113" y="266"/>
                  <a:pt x="222" y="282"/>
                </a:cubicBezTo>
                <a:cubicBezTo>
                  <a:pt x="331" y="298"/>
                  <a:pt x="585" y="288"/>
                  <a:pt x="711" y="289"/>
                </a:cubicBezTo>
                <a:cubicBezTo>
                  <a:pt x="837" y="290"/>
                  <a:pt x="816" y="289"/>
                  <a:pt x="978" y="289"/>
                </a:cubicBezTo>
                <a:cubicBezTo>
                  <a:pt x="1140" y="289"/>
                  <a:pt x="1410" y="289"/>
                  <a:pt x="1681" y="289"/>
                </a:cubicBezTo>
              </a:path>
            </a:pathLst>
          </a:custGeom>
          <a:noFill/>
          <a:ln w="57150" cap="flat" cmpd="sng">
            <a:solidFill>
              <a:srgbClr val="2D5AB3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Oval 36"/>
          <p:cNvSpPr>
            <a:spLocks noChangeAspect="1" noChangeArrowheads="1"/>
          </p:cNvSpPr>
          <p:nvPr/>
        </p:nvSpPr>
        <p:spPr bwMode="auto">
          <a:xfrm>
            <a:off x="6445567" y="2420987"/>
            <a:ext cx="119062" cy="1190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Line 37"/>
          <p:cNvSpPr>
            <a:spLocks noChangeShapeType="1"/>
          </p:cNvSpPr>
          <p:nvPr/>
        </p:nvSpPr>
        <p:spPr bwMode="auto">
          <a:xfrm flipV="1">
            <a:off x="6491985" y="1065262"/>
            <a:ext cx="0" cy="133985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Line 38"/>
          <p:cNvSpPr>
            <a:spLocks noChangeShapeType="1"/>
          </p:cNvSpPr>
          <p:nvPr/>
        </p:nvSpPr>
        <p:spPr bwMode="auto">
          <a:xfrm flipH="1">
            <a:off x="5385117" y="1074787"/>
            <a:ext cx="1081087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Line 21"/>
          <p:cNvSpPr>
            <a:spLocks noChangeAspect="1" noChangeShapeType="1"/>
          </p:cNvSpPr>
          <p:nvPr/>
        </p:nvSpPr>
        <p:spPr bwMode="auto">
          <a:xfrm>
            <a:off x="6552438" y="5647309"/>
            <a:ext cx="0" cy="566738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Text Box 22"/>
          <p:cNvSpPr txBox="1">
            <a:spLocks noChangeAspect="1" noChangeArrowheads="1"/>
          </p:cNvSpPr>
          <p:nvPr/>
        </p:nvSpPr>
        <p:spPr bwMode="auto">
          <a:xfrm>
            <a:off x="4850575" y="4769422"/>
            <a:ext cx="5254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b="1" i="1" baseline="-25000" dirty="0">
                <a:latin typeface="Times New Roman" pitchFamily="18" charset="0"/>
                <a:cs typeface="Times New Roman" pitchFamily="18" charset="0"/>
              </a:rPr>
              <a:t>f</a:t>
            </a:r>
            <a:endParaRPr kumimoji="0"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Line 23"/>
          <p:cNvSpPr>
            <a:spLocks noChangeAspect="1" noChangeShapeType="1"/>
          </p:cNvSpPr>
          <p:nvPr/>
        </p:nvSpPr>
        <p:spPr bwMode="auto">
          <a:xfrm flipH="1">
            <a:off x="5409438" y="5037709"/>
            <a:ext cx="1096963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 type="none" w="lg" len="lg"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Text Box 24"/>
          <p:cNvSpPr txBox="1">
            <a:spLocks noChangeAspect="1" noChangeArrowheads="1"/>
          </p:cNvSpPr>
          <p:nvPr/>
        </p:nvSpPr>
        <p:spPr bwMode="auto">
          <a:xfrm>
            <a:off x="6366701" y="6152134"/>
            <a:ext cx="4445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1600" b="1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sz="1600" b="1" i="1" baseline="-25000">
                <a:latin typeface="Times New Roman" pitchFamily="18" charset="0"/>
                <a:cs typeface="Times New Roman" pitchFamily="18" charset="0"/>
              </a:rPr>
              <a:t>f</a:t>
            </a:r>
            <a:endParaRPr kumimoji="0" lang="en-US" sz="16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Line 32"/>
          <p:cNvSpPr>
            <a:spLocks noChangeShapeType="1"/>
          </p:cNvSpPr>
          <p:nvPr/>
        </p:nvSpPr>
        <p:spPr bwMode="auto">
          <a:xfrm flipV="1">
            <a:off x="6552438" y="5037709"/>
            <a:ext cx="0" cy="5842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714238" y="4597972"/>
            <a:ext cx="2914650" cy="1633873"/>
            <a:chOff x="5714238" y="4597972"/>
            <a:chExt cx="2914650" cy="1633873"/>
          </a:xfrm>
        </p:grpSpPr>
        <p:sp>
          <p:nvSpPr>
            <p:cNvPr id="131" name="Text Box 40"/>
            <p:cNvSpPr txBox="1">
              <a:spLocks noChangeAspect="1" noChangeArrowheads="1"/>
            </p:cNvSpPr>
            <p:nvPr/>
          </p:nvSpPr>
          <p:spPr bwMode="auto">
            <a:xfrm>
              <a:off x="8217726" y="5810822"/>
              <a:ext cx="411162" cy="271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60000"/>
                </a:lnSpc>
              </a:pPr>
              <a:r>
                <a:rPr kumimoji="0" lang="en-US" b="1" i="1">
                  <a:solidFill>
                    <a:srgbClr val="C800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kumimoji="0" lang="en-US" b="1" i="1" baseline="-25000">
                  <a:solidFill>
                    <a:srgbClr val="C8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kumimoji="0" lang="en-US" b="1" i="1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2" name="Line 41"/>
            <p:cNvSpPr>
              <a:spLocks noChangeShapeType="1"/>
            </p:cNvSpPr>
            <p:nvPr/>
          </p:nvSpPr>
          <p:spPr bwMode="auto">
            <a:xfrm>
              <a:off x="5744401" y="4597972"/>
              <a:ext cx="2527300" cy="1328737"/>
            </a:xfrm>
            <a:prstGeom prst="line">
              <a:avLst/>
            </a:prstGeom>
            <a:noFill/>
            <a:ln w="57150">
              <a:solidFill>
                <a:srgbClr val="C80000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" name="Line 42"/>
            <p:cNvSpPr>
              <a:spLocks noChangeShapeType="1"/>
            </p:cNvSpPr>
            <p:nvPr/>
          </p:nvSpPr>
          <p:spPr bwMode="auto">
            <a:xfrm>
              <a:off x="5714238" y="4885309"/>
              <a:ext cx="1158875" cy="1079500"/>
            </a:xfrm>
            <a:prstGeom prst="line">
              <a:avLst/>
            </a:prstGeom>
            <a:noFill/>
            <a:ln w="57150">
              <a:solidFill>
                <a:srgbClr val="D107AB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" name="Text Box 43"/>
            <p:cNvSpPr txBox="1">
              <a:spLocks noChangeAspect="1" noChangeArrowheads="1"/>
            </p:cNvSpPr>
            <p:nvPr/>
          </p:nvSpPr>
          <p:spPr bwMode="auto">
            <a:xfrm>
              <a:off x="6795707" y="5960745"/>
              <a:ext cx="668337" cy="271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60000"/>
                </a:lnSpc>
              </a:pPr>
              <a:r>
                <a:rPr kumimoji="0" lang="en-US" b="1" i="1">
                  <a:solidFill>
                    <a:srgbClr val="D107AB"/>
                  </a:solidFill>
                  <a:latin typeface="Times New Roman" pitchFamily="18" charset="0"/>
                  <a:cs typeface="Times New Roman" pitchFamily="18" charset="0"/>
                </a:rPr>
                <a:t>MR</a:t>
              </a:r>
              <a:r>
                <a:rPr kumimoji="0" lang="en-US" b="1" i="1" baseline="-25000">
                  <a:solidFill>
                    <a:srgbClr val="D107AB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kumimoji="0" lang="en-US" b="1" i="1">
                <a:solidFill>
                  <a:srgbClr val="D107AB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5" name="Text Box 45"/>
          <p:cNvSpPr txBox="1">
            <a:spLocks noChangeAspect="1" noChangeArrowheads="1"/>
          </p:cNvSpPr>
          <p:nvPr/>
        </p:nvSpPr>
        <p:spPr bwMode="auto">
          <a:xfrm>
            <a:off x="7906576" y="5386959"/>
            <a:ext cx="604837" cy="2711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60000"/>
              </a:lnSpc>
            </a:pPr>
            <a:r>
              <a:rPr kumimoji="0" lang="en-US" b="1" i="1">
                <a:solidFill>
                  <a:srgbClr val="2D5AB3"/>
                </a:solidFill>
                <a:latin typeface="Times New Roman" pitchFamily="18" charset="0"/>
                <a:cs typeface="Times New Roman" pitchFamily="18" charset="0"/>
              </a:rPr>
              <a:t>MC</a:t>
            </a:r>
          </a:p>
        </p:txBody>
      </p:sp>
      <p:sp>
        <p:nvSpPr>
          <p:cNvPr id="136" name="Freeform 46"/>
          <p:cNvSpPr>
            <a:spLocks/>
          </p:cNvSpPr>
          <p:nvPr/>
        </p:nvSpPr>
        <p:spPr bwMode="auto">
          <a:xfrm>
            <a:off x="5426901" y="5196459"/>
            <a:ext cx="2668587" cy="473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9" y="193"/>
              </a:cxn>
              <a:cxn ang="0">
                <a:pos x="222" y="282"/>
              </a:cxn>
              <a:cxn ang="0">
                <a:pos x="711" y="289"/>
              </a:cxn>
              <a:cxn ang="0">
                <a:pos x="978" y="289"/>
              </a:cxn>
              <a:cxn ang="0">
                <a:pos x="1681" y="289"/>
              </a:cxn>
            </a:cxnLst>
            <a:rect l="0" t="0" r="r" b="b"/>
            <a:pathLst>
              <a:path w="1681" h="298">
                <a:moveTo>
                  <a:pt x="0" y="0"/>
                </a:moveTo>
                <a:cubicBezTo>
                  <a:pt x="11" y="73"/>
                  <a:pt x="22" y="146"/>
                  <a:pt x="59" y="193"/>
                </a:cubicBezTo>
                <a:cubicBezTo>
                  <a:pt x="96" y="240"/>
                  <a:pt x="113" y="266"/>
                  <a:pt x="222" y="282"/>
                </a:cubicBezTo>
                <a:cubicBezTo>
                  <a:pt x="331" y="298"/>
                  <a:pt x="585" y="288"/>
                  <a:pt x="711" y="289"/>
                </a:cubicBezTo>
                <a:cubicBezTo>
                  <a:pt x="837" y="290"/>
                  <a:pt x="816" y="289"/>
                  <a:pt x="978" y="289"/>
                </a:cubicBezTo>
                <a:cubicBezTo>
                  <a:pt x="1140" y="289"/>
                  <a:pt x="1410" y="289"/>
                  <a:pt x="1681" y="289"/>
                </a:cubicBezTo>
              </a:path>
            </a:pathLst>
          </a:custGeom>
          <a:noFill/>
          <a:ln w="57150" cap="flat" cmpd="sng">
            <a:solidFill>
              <a:srgbClr val="2D5AB3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Oval 47"/>
          <p:cNvSpPr>
            <a:spLocks noChangeAspect="1" noChangeArrowheads="1"/>
          </p:cNvSpPr>
          <p:nvPr/>
        </p:nvSpPr>
        <p:spPr bwMode="auto">
          <a:xfrm>
            <a:off x="6487351" y="5582222"/>
            <a:ext cx="119062" cy="1190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8" name="Group 48"/>
          <p:cNvGrpSpPr>
            <a:grpSpLocks/>
          </p:cNvGrpSpPr>
          <p:nvPr/>
        </p:nvGrpSpPr>
        <p:grpSpPr bwMode="auto">
          <a:xfrm>
            <a:off x="4844288" y="4028059"/>
            <a:ext cx="3546475" cy="338138"/>
            <a:chOff x="3292" y="2484"/>
            <a:chExt cx="2234" cy="213"/>
          </a:xfrm>
        </p:grpSpPr>
        <p:sp>
          <p:nvSpPr>
            <p:cNvPr id="139" name="Text Box 49"/>
            <p:cNvSpPr txBox="1">
              <a:spLocks noChangeAspect="1" noChangeArrowheads="1"/>
            </p:cNvSpPr>
            <p:nvPr/>
          </p:nvSpPr>
          <p:spPr bwMode="auto">
            <a:xfrm>
              <a:off x="3292" y="2484"/>
              <a:ext cx="331" cy="213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kumimoji="0" lang="en-US" sz="1600" b="1" i="1" dirty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kumimoji="0" lang="en-US" sz="1600" b="1" i="1" baseline="-25000" dirty="0">
                  <a:latin typeface="Times New Roman" pitchFamily="18" charset="0"/>
                  <a:cs typeface="Times New Roman" pitchFamily="18" charset="0"/>
                </a:rPr>
                <a:t>i</a:t>
              </a:r>
              <a:endParaRPr kumimoji="0" lang="en-US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0" name="Line 50"/>
            <p:cNvSpPr>
              <a:spLocks noChangeShapeType="1"/>
            </p:cNvSpPr>
            <p:nvPr/>
          </p:nvSpPr>
          <p:spPr bwMode="auto">
            <a:xfrm>
              <a:off x="3654" y="2592"/>
              <a:ext cx="1872" cy="0"/>
            </a:xfrm>
            <a:prstGeom prst="line">
              <a:avLst/>
            </a:prstGeom>
            <a:noFill/>
            <a:ln w="31750" cap="rnd">
              <a:solidFill>
                <a:schemeClr val="tx1"/>
              </a:solidFill>
              <a:prstDash val="sysDot"/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1" name="Line 53"/>
          <p:cNvSpPr>
            <a:spLocks noChangeShapeType="1"/>
          </p:cNvSpPr>
          <p:nvPr/>
        </p:nvSpPr>
        <p:spPr bwMode="auto">
          <a:xfrm>
            <a:off x="4988687" y="4275709"/>
            <a:ext cx="0" cy="685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2" name="Group 66"/>
          <p:cNvGrpSpPr>
            <a:grpSpLocks/>
          </p:cNvGrpSpPr>
          <p:nvPr/>
        </p:nvGrpSpPr>
        <p:grpSpPr bwMode="auto">
          <a:xfrm>
            <a:off x="2677541" y="5328926"/>
            <a:ext cx="2514600" cy="1066800"/>
            <a:chOff x="3810" y="1824"/>
            <a:chExt cx="1584" cy="672"/>
          </a:xfrm>
        </p:grpSpPr>
        <p:sp>
          <p:nvSpPr>
            <p:cNvPr id="143" name="Rectangle 64"/>
            <p:cNvSpPr>
              <a:spLocks noChangeArrowheads="1"/>
            </p:cNvSpPr>
            <p:nvPr/>
          </p:nvSpPr>
          <p:spPr bwMode="auto">
            <a:xfrm>
              <a:off x="3936" y="1872"/>
              <a:ext cx="1344" cy="576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4" name="Rectangle 62" descr="Newsprint"/>
            <p:cNvSpPr>
              <a:spLocks noChangeArrowheads="1"/>
            </p:cNvSpPr>
            <p:nvPr/>
          </p:nvSpPr>
          <p:spPr bwMode="auto">
            <a:xfrm>
              <a:off x="3810" y="1824"/>
              <a:ext cx="1584" cy="67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70000"/>
                </a:lnSpc>
              </a:pPr>
              <a:r>
                <a:rPr kumimoji="0" lang="en-US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Individual firms have</a:t>
              </a:r>
            </a:p>
            <a:p>
              <a:pPr algn="ctr">
                <a:lnSpc>
                  <a:spcPct val="70000"/>
                </a:lnSpc>
              </a:pPr>
              <a:r>
                <a:rPr kumimoji="0" lang="en-US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an incentive to cheat </a:t>
              </a:r>
            </a:p>
            <a:p>
              <a:pPr algn="ctr">
                <a:lnSpc>
                  <a:spcPct val="70000"/>
                </a:lnSpc>
              </a:pPr>
              <a:r>
                <a:rPr kumimoji="0" lang="en-US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by cutting price to </a:t>
              </a:r>
            </a:p>
            <a:p>
              <a:pPr algn="ctr">
                <a:lnSpc>
                  <a:spcPct val="70000"/>
                </a:lnSpc>
              </a:pPr>
              <a:r>
                <a:rPr kumimoji="0" lang="en-US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expand output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7175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3" grpId="0" autoUpdateAnimBg="0"/>
      <p:bldP spid="84" grpId="0" autoUpdateAnimBg="0"/>
      <p:bldP spid="88" grpId="0" animBg="1" autoUpdateAnimBg="0"/>
      <p:bldP spid="89" grpId="0" animBg="1"/>
      <p:bldP spid="100" grpId="0" animBg="1"/>
      <p:bldP spid="126" grpId="0" animBg="1"/>
      <p:bldP spid="127" grpId="0" autoUpdateAnimBg="0"/>
      <p:bldP spid="128" grpId="0" animBg="1"/>
      <p:bldP spid="129" grpId="0" autoUpdateAnimBg="0"/>
      <p:bldP spid="130" grpId="0" animBg="1"/>
      <p:bldP spid="137" grpId="0" animBg="1" autoUpdateAnimBg="0"/>
      <p:bldP spid="1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1841"/>
            <a:ext cx="7772400" cy="1864086"/>
          </a:xfrm>
        </p:spPr>
        <p:txBody>
          <a:bodyPr anchor="ctr"/>
          <a:lstStyle/>
          <a:p>
            <a:r>
              <a:rPr lang="en-US" dirty="0"/>
              <a:t>Why are Entry Barriers</a:t>
            </a:r>
            <a:br>
              <a:rPr lang="en-US" dirty="0"/>
            </a:br>
            <a:r>
              <a:rPr lang="en-US" dirty="0"/>
              <a:t>Sometimes High?</a:t>
            </a:r>
          </a:p>
        </p:txBody>
      </p:sp>
    </p:spTree>
    <p:extLst>
      <p:ext uri="{BB962C8B-B14F-4D97-AF65-F5344CB8AC3E}">
        <p14:creationId xmlns:p14="http://schemas.microsoft.com/office/powerpoint/2010/main" val="119082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9569" y="438975"/>
            <a:ext cx="8904855" cy="74974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Century Schoolbook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/>
              <a:t>Obstacles to Collusion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" y="1591057"/>
            <a:ext cx="8932985" cy="430682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18489"/>
            <a:ext cx="8883750" cy="4069079"/>
          </a:xfrm>
        </p:spPr>
        <p:txBody>
          <a:bodyPr/>
          <a:lstStyle/>
          <a:p>
            <a:pPr marL="231775" indent="-231775"/>
            <a:r>
              <a:rPr lang="en-US" sz="2400" dirty="0">
                <a:solidFill>
                  <a:schemeClr val="tx1"/>
                </a:solidFill>
              </a:rPr>
              <a:t>As the </a:t>
            </a:r>
            <a:r>
              <a:rPr lang="en-US" sz="2400" b="1" i="1" dirty="0">
                <a:solidFill>
                  <a:schemeClr val="tx1"/>
                </a:solidFill>
              </a:rPr>
              <a:t>number of firms</a:t>
            </a:r>
            <a:r>
              <a:rPr lang="en-US" sz="2400" dirty="0">
                <a:solidFill>
                  <a:schemeClr val="tx1"/>
                </a:solidFill>
              </a:rPr>
              <a:t> in an oligopolistic market increases, the likelihood of effective collusion declines.</a:t>
            </a:r>
          </a:p>
          <a:p>
            <a:pPr marL="231775" indent="-231775"/>
            <a:r>
              <a:rPr lang="en-US" sz="2400" dirty="0">
                <a:solidFill>
                  <a:schemeClr val="tx1"/>
                </a:solidFill>
              </a:rPr>
              <a:t>When it is </a:t>
            </a:r>
            <a:r>
              <a:rPr lang="en-US" sz="2400" b="1" i="1" dirty="0">
                <a:solidFill>
                  <a:schemeClr val="tx1"/>
                </a:solidFill>
              </a:rPr>
              <a:t>difficult to detect cheating </a:t>
            </a:r>
            <a:r>
              <a:rPr lang="en-US" sz="2400" dirty="0">
                <a:solidFill>
                  <a:schemeClr val="tx1"/>
                </a:solidFill>
              </a:rPr>
              <a:t>(secret price cuts), effective collusion is less likely.</a:t>
            </a:r>
          </a:p>
          <a:p>
            <a:pPr marL="231775" indent="-231775"/>
            <a:r>
              <a:rPr lang="en-US" sz="2400" b="1" i="1" dirty="0">
                <a:solidFill>
                  <a:schemeClr val="tx1"/>
                </a:solidFill>
              </a:rPr>
              <a:t>Low entry barriers </a:t>
            </a:r>
            <a:r>
              <a:rPr lang="en-US" sz="2400" dirty="0">
                <a:solidFill>
                  <a:schemeClr val="tx1"/>
                </a:solidFill>
              </a:rPr>
              <a:t>also make effective collusion less likely because profit attracts additional rivals.</a:t>
            </a:r>
          </a:p>
          <a:p>
            <a:pPr marL="231775" indent="-231775"/>
            <a:r>
              <a:rPr lang="en-US" sz="2400" b="1" i="1" dirty="0">
                <a:solidFill>
                  <a:schemeClr val="tx1"/>
                </a:solidFill>
              </a:rPr>
              <a:t>Unstable demand conditions </a:t>
            </a:r>
            <a:r>
              <a:rPr lang="en-US" sz="2400" dirty="0">
                <a:solidFill>
                  <a:schemeClr val="tx1"/>
                </a:solidFill>
              </a:rPr>
              <a:t>lead to honest differences among firms about the size of shares and price that maximizes total profit.</a:t>
            </a:r>
          </a:p>
          <a:p>
            <a:pPr marL="231775" indent="-231775"/>
            <a:r>
              <a:rPr lang="en-US" sz="2400" b="1" i="1" dirty="0">
                <a:solidFill>
                  <a:schemeClr val="tx1"/>
                </a:solidFill>
              </a:rPr>
              <a:t>Rigorous enforcement of antitrust law</a:t>
            </a:r>
            <a:r>
              <a:rPr lang="en-US" sz="2400" dirty="0">
                <a:solidFill>
                  <a:schemeClr val="tx1"/>
                </a:solidFill>
              </a:rPr>
              <a:t> makes collusion potentially more costly.</a:t>
            </a:r>
          </a:p>
        </p:txBody>
      </p:sp>
    </p:spTree>
    <p:extLst>
      <p:ext uri="{BB962C8B-B14F-4D97-AF65-F5344CB8AC3E}">
        <p14:creationId xmlns:p14="http://schemas.microsoft.com/office/powerpoint/2010/main" val="163150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Thought: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675" y="1593052"/>
            <a:ext cx="8941332" cy="4403479"/>
          </a:xfrm>
        </p:spPr>
        <p:txBody>
          <a:bodyPr/>
          <a:lstStyle/>
          <a:p>
            <a:pPr marL="341313" indent="-341313">
              <a:buAutoNum type="arabicPeriod"/>
            </a:pPr>
            <a:r>
              <a:rPr lang="en-US" sz="2500" dirty="0" smtClean="0">
                <a:solidFill>
                  <a:srgbClr val="32302A"/>
                </a:solidFill>
              </a:rPr>
              <a:t>Which </a:t>
            </a:r>
            <a:r>
              <a:rPr lang="en-US" sz="2500" dirty="0">
                <a:solidFill>
                  <a:srgbClr val="32302A"/>
                </a:solidFill>
              </a:rPr>
              <a:t>of the following is the best example </a:t>
            </a:r>
            <a:r>
              <a:rPr lang="en-US" sz="2500" dirty="0" smtClean="0">
                <a:solidFill>
                  <a:srgbClr val="32302A"/>
                </a:solidFill>
              </a:rPr>
              <a:t>of an </a:t>
            </a:r>
            <a:r>
              <a:rPr lang="en-US" sz="2500" dirty="0" err="1">
                <a:solidFill>
                  <a:srgbClr val="32302A"/>
                </a:solidFill>
              </a:rPr>
              <a:t>oligopolist</a:t>
            </a:r>
            <a:r>
              <a:rPr lang="en-US" sz="2500" dirty="0">
                <a:solidFill>
                  <a:srgbClr val="32302A"/>
                </a:solidFill>
              </a:rPr>
              <a:t>? </a:t>
            </a:r>
            <a:endParaRPr lang="en-US" sz="2500" dirty="0" smtClean="0">
              <a:solidFill>
                <a:srgbClr val="32302A"/>
              </a:solidFill>
            </a:endParaRPr>
          </a:p>
          <a:p>
            <a:pPr marL="685800" indent="-338138">
              <a:buNone/>
            </a:pPr>
            <a:r>
              <a:rPr lang="en-US" sz="2500" dirty="0">
                <a:solidFill>
                  <a:srgbClr val="32302A"/>
                </a:solidFill>
              </a:rPr>
              <a:t>a.	McDonald’s, a fast food restaurant chain</a:t>
            </a:r>
          </a:p>
          <a:p>
            <a:pPr marL="685800" indent="-338138">
              <a:buNone/>
            </a:pPr>
            <a:r>
              <a:rPr lang="en-US" sz="2500" dirty="0">
                <a:solidFill>
                  <a:srgbClr val="32302A"/>
                </a:solidFill>
              </a:rPr>
              <a:t>b.	Boeing, a large aircraft manufacturer </a:t>
            </a:r>
          </a:p>
          <a:p>
            <a:pPr marL="804862" indent="-457200">
              <a:buAutoNum type="alphaLcPeriod" startAt="3"/>
            </a:pPr>
            <a:r>
              <a:rPr lang="en-US" sz="2500" dirty="0" smtClean="0">
                <a:solidFill>
                  <a:srgbClr val="32302A"/>
                </a:solidFill>
              </a:rPr>
              <a:t>Wal-Mart</a:t>
            </a:r>
            <a:r>
              <a:rPr lang="en-US" sz="2500" dirty="0">
                <a:solidFill>
                  <a:srgbClr val="32302A"/>
                </a:solidFill>
              </a:rPr>
              <a:t>, a large retailing firm </a:t>
            </a:r>
            <a:endParaRPr lang="en-US" sz="2500" dirty="0" smtClean="0">
              <a:solidFill>
                <a:srgbClr val="32302A"/>
              </a:solidFill>
            </a:endParaRPr>
          </a:p>
          <a:p>
            <a:pPr marL="347662" indent="0">
              <a:buNone/>
            </a:pPr>
            <a:endParaRPr lang="en-US" sz="500" dirty="0">
              <a:solidFill>
                <a:srgbClr val="32302A"/>
              </a:solidFill>
            </a:endParaRPr>
          </a:p>
          <a:p>
            <a:pPr marL="0" indent="0">
              <a:buNone/>
            </a:pPr>
            <a:r>
              <a:rPr lang="en-US" sz="2500" dirty="0">
                <a:solidFill>
                  <a:srgbClr val="32302A"/>
                </a:solidFill>
              </a:rPr>
              <a:t>2. What makes a market oligopolistic</a:t>
            </a:r>
            <a:r>
              <a:rPr lang="en-US" sz="2500" dirty="0" smtClean="0">
                <a:solidFill>
                  <a:srgbClr val="32302A"/>
                </a:solidFill>
              </a:rPr>
              <a:t>?</a:t>
            </a:r>
          </a:p>
          <a:p>
            <a:pPr marL="0" indent="0">
              <a:buNone/>
            </a:pPr>
            <a:endParaRPr lang="en-US" sz="500" dirty="0">
              <a:solidFill>
                <a:srgbClr val="32302A"/>
              </a:solidFill>
            </a:endParaRPr>
          </a:p>
          <a:p>
            <a:pPr marL="347663" indent="-347663">
              <a:buNone/>
            </a:pPr>
            <a:r>
              <a:rPr lang="en-US" sz="2500" dirty="0">
                <a:solidFill>
                  <a:srgbClr val="32302A"/>
                </a:solidFill>
              </a:rPr>
              <a:t>3. When are </a:t>
            </a:r>
            <a:r>
              <a:rPr lang="en-US" sz="2500" dirty="0" err="1">
                <a:solidFill>
                  <a:srgbClr val="32302A"/>
                </a:solidFill>
              </a:rPr>
              <a:t>oligopolists</a:t>
            </a:r>
            <a:r>
              <a:rPr lang="en-US" sz="2500" dirty="0">
                <a:solidFill>
                  <a:srgbClr val="32302A"/>
                </a:solidFill>
              </a:rPr>
              <a:t> likely to collude? </a:t>
            </a:r>
            <a:r>
              <a:rPr lang="en-US" sz="2500" dirty="0" smtClean="0">
                <a:solidFill>
                  <a:srgbClr val="32302A"/>
                </a:solidFill>
              </a:rPr>
              <a:t>Why is </a:t>
            </a:r>
            <a:r>
              <a:rPr lang="en-US" sz="2500" dirty="0">
                <a:solidFill>
                  <a:srgbClr val="32302A"/>
                </a:solidFill>
              </a:rPr>
              <a:t>it impossible to construct a general </a:t>
            </a:r>
            <a:r>
              <a:rPr lang="en-US" sz="2500" dirty="0" smtClean="0">
                <a:solidFill>
                  <a:srgbClr val="32302A"/>
                </a:solidFill>
              </a:rPr>
              <a:t>theory of </a:t>
            </a:r>
            <a:r>
              <a:rPr lang="en-US" sz="2500" dirty="0">
                <a:solidFill>
                  <a:srgbClr val="32302A"/>
                </a:solidFill>
              </a:rPr>
              <a:t>output and price for an </a:t>
            </a:r>
            <a:r>
              <a:rPr lang="en-US" sz="2500" dirty="0" err="1">
                <a:solidFill>
                  <a:srgbClr val="32302A"/>
                </a:solidFill>
              </a:rPr>
              <a:t>oligopolist</a:t>
            </a:r>
            <a:r>
              <a:rPr lang="en-US" sz="2500" dirty="0" smtClean="0">
                <a:solidFill>
                  <a:srgbClr val="32302A"/>
                </a:solidFill>
              </a:rPr>
              <a:t>?</a:t>
            </a:r>
          </a:p>
          <a:p>
            <a:pPr marL="347663" indent="-347663">
              <a:buNone/>
            </a:pPr>
            <a:endParaRPr lang="en-US" sz="500" dirty="0">
              <a:solidFill>
                <a:srgbClr val="32302A"/>
              </a:solidFill>
            </a:endParaRPr>
          </a:p>
          <a:p>
            <a:pPr marL="284163" indent="-284163">
              <a:buNone/>
            </a:pPr>
            <a:r>
              <a:rPr lang="en-US" sz="2500" dirty="0">
                <a:solidFill>
                  <a:srgbClr val="32302A"/>
                </a:solidFill>
              </a:rPr>
              <a:t>4. If </a:t>
            </a:r>
            <a:r>
              <a:rPr lang="en-US" sz="2500" dirty="0" err="1">
                <a:solidFill>
                  <a:srgbClr val="32302A"/>
                </a:solidFill>
              </a:rPr>
              <a:t>oligopolists</a:t>
            </a:r>
            <a:r>
              <a:rPr lang="en-US" sz="2500" dirty="0">
                <a:solidFill>
                  <a:srgbClr val="32302A"/>
                </a:solidFill>
              </a:rPr>
              <a:t> collude and raise price, </a:t>
            </a:r>
            <a:r>
              <a:rPr lang="en-US" sz="2500" dirty="0" smtClean="0">
                <a:solidFill>
                  <a:srgbClr val="32302A"/>
                </a:solidFill>
              </a:rPr>
              <a:t>what must </a:t>
            </a:r>
            <a:r>
              <a:rPr lang="en-US" sz="2500" dirty="0">
                <a:solidFill>
                  <a:srgbClr val="32302A"/>
                </a:solidFill>
              </a:rPr>
              <a:t>they do to output?  How will this </a:t>
            </a:r>
            <a:r>
              <a:rPr lang="en-US" sz="2500" dirty="0" smtClean="0">
                <a:solidFill>
                  <a:srgbClr val="32302A"/>
                </a:solidFill>
              </a:rPr>
              <a:t>affect their </a:t>
            </a:r>
            <a:r>
              <a:rPr lang="en-US" sz="2500" dirty="0">
                <a:solidFill>
                  <a:srgbClr val="32302A"/>
                </a:solidFill>
              </a:rPr>
              <a:t>ability to collude?  Why</a:t>
            </a:r>
            <a:r>
              <a:rPr lang="en-US" sz="2500" dirty="0" smtClean="0">
                <a:solidFill>
                  <a:srgbClr val="32302A"/>
                </a:solidFill>
              </a:rPr>
              <a:t>?</a:t>
            </a:r>
            <a:endParaRPr lang="en-US" sz="2500" dirty="0">
              <a:solidFill>
                <a:srgbClr val="32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94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Thought: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675" y="1565620"/>
            <a:ext cx="8883749" cy="4403479"/>
          </a:xfrm>
        </p:spPr>
        <p:txBody>
          <a:bodyPr/>
          <a:lstStyle/>
          <a:p>
            <a:pPr marL="347663" indent="-347663">
              <a:spcBef>
                <a:spcPts val="0"/>
              </a:spcBef>
              <a:buNone/>
              <a:tabLst>
                <a:tab pos="284163" algn="l"/>
              </a:tabLst>
            </a:pPr>
            <a:r>
              <a:rPr lang="en-US" sz="2600" dirty="0">
                <a:solidFill>
                  <a:srgbClr val="32302A"/>
                </a:solidFill>
              </a:rPr>
              <a:t>5.	Because the demand curve of firms is more elastic than the industry demand curve, an </a:t>
            </a:r>
            <a:r>
              <a:rPr lang="en-US" sz="2600" dirty="0" err="1">
                <a:solidFill>
                  <a:srgbClr val="32302A"/>
                </a:solidFill>
              </a:rPr>
              <a:t>oligopolist</a:t>
            </a:r>
            <a:r>
              <a:rPr lang="en-US" sz="2600" dirty="0">
                <a:solidFill>
                  <a:srgbClr val="32302A"/>
                </a:solidFill>
              </a:rPr>
              <a:t> (or cartel member) will be able to gain by secretly raising its price above the price that maximizes the joint profits of the firms in the industry. </a:t>
            </a:r>
            <a:br>
              <a:rPr lang="en-US" sz="2600" dirty="0">
                <a:solidFill>
                  <a:srgbClr val="32302A"/>
                </a:solidFill>
              </a:rPr>
            </a:br>
            <a:r>
              <a:rPr lang="en-US" sz="2600" dirty="0">
                <a:solidFill>
                  <a:srgbClr val="32302A"/>
                </a:solidFill>
              </a:rPr>
              <a:t>– Is this true or false</a:t>
            </a:r>
            <a:r>
              <a:rPr lang="en-US" sz="2600" dirty="0" smtClean="0">
                <a:solidFill>
                  <a:srgbClr val="32302A"/>
                </a:solidFill>
              </a:rPr>
              <a:t>?</a:t>
            </a:r>
            <a:endParaRPr lang="en-US" sz="2600" dirty="0">
              <a:solidFill>
                <a:srgbClr val="32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23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1841"/>
            <a:ext cx="7772400" cy="1864086"/>
          </a:xfrm>
        </p:spPr>
        <p:txBody>
          <a:bodyPr anchor="ctr"/>
          <a:lstStyle/>
          <a:p>
            <a:r>
              <a:rPr lang="en-US" dirty="0"/>
              <a:t>Market Power and Profit:</a:t>
            </a:r>
            <a:br>
              <a:rPr lang="en-US" dirty="0"/>
            </a:br>
            <a:r>
              <a:rPr lang="en-US" dirty="0"/>
              <a:t>The Early Bird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Catches </a:t>
            </a:r>
            <a:r>
              <a:rPr lang="en-US" dirty="0"/>
              <a:t>the Worm</a:t>
            </a:r>
          </a:p>
        </p:txBody>
      </p:sp>
    </p:spTree>
    <p:extLst>
      <p:ext uri="{BB962C8B-B14F-4D97-AF65-F5344CB8AC3E}">
        <p14:creationId xmlns:p14="http://schemas.microsoft.com/office/powerpoint/2010/main" val="363720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91056"/>
            <a:ext cx="8932985" cy="432511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29831"/>
            <a:ext cx="8904855" cy="704026"/>
          </a:xfrm>
        </p:spPr>
        <p:txBody>
          <a:bodyPr/>
          <a:lstStyle/>
          <a:p>
            <a:r>
              <a:rPr lang="en-US" dirty="0"/>
              <a:t>Market Power and Profit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55064"/>
            <a:ext cx="8783869" cy="3712464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Just because a firm earns economic profit does not mean </a:t>
            </a:r>
            <a:r>
              <a:rPr lang="en-US" sz="2600" dirty="0" smtClean="0">
                <a:solidFill>
                  <a:srgbClr val="32302A"/>
                </a:solidFill>
              </a:rPr>
              <a:t/>
            </a:r>
            <a:br>
              <a:rPr lang="en-US" sz="2600" dirty="0" smtClean="0">
                <a:solidFill>
                  <a:srgbClr val="32302A"/>
                </a:solidFill>
              </a:rPr>
            </a:br>
            <a:r>
              <a:rPr lang="en-US" sz="2600" dirty="0" smtClean="0">
                <a:solidFill>
                  <a:srgbClr val="32302A"/>
                </a:solidFill>
              </a:rPr>
              <a:t>that </a:t>
            </a:r>
            <a:r>
              <a:rPr lang="en-US" sz="2600" dirty="0">
                <a:solidFill>
                  <a:srgbClr val="32302A"/>
                </a:solidFill>
              </a:rPr>
              <a:t>ownership of the firm’s stock will be more profitable.</a:t>
            </a: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The value of any profit resulting from market power </a:t>
            </a:r>
            <a:r>
              <a:rPr lang="en-US" dirty="0" smtClean="0">
                <a:solidFill>
                  <a:srgbClr val="32302A"/>
                </a:solidFill>
              </a:rPr>
              <a:t>will </a:t>
            </a:r>
            <a:br>
              <a:rPr lang="en-US" dirty="0" smtClean="0">
                <a:solidFill>
                  <a:srgbClr val="32302A"/>
                </a:solidFill>
              </a:rPr>
            </a:br>
            <a:r>
              <a:rPr lang="en-US" dirty="0" smtClean="0">
                <a:solidFill>
                  <a:srgbClr val="32302A"/>
                </a:solidFill>
              </a:rPr>
              <a:t>be </a:t>
            </a:r>
            <a:r>
              <a:rPr lang="en-US" dirty="0">
                <a:solidFill>
                  <a:srgbClr val="32302A"/>
                </a:solidFill>
              </a:rPr>
              <a:t>capitalized into the stock price.</a:t>
            </a:r>
          </a:p>
        </p:txBody>
      </p:sp>
    </p:spTree>
    <p:extLst>
      <p:ext uri="{BB962C8B-B14F-4D97-AF65-F5344CB8AC3E}">
        <p14:creationId xmlns:p14="http://schemas.microsoft.com/office/powerpoint/2010/main" val="3817579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1841"/>
            <a:ext cx="7772400" cy="1864086"/>
          </a:xfrm>
        </p:spPr>
        <p:txBody>
          <a:bodyPr anchor="ctr"/>
          <a:lstStyle/>
          <a:p>
            <a:r>
              <a:rPr lang="en-US" dirty="0"/>
              <a:t>Defects of Markets</a:t>
            </a:r>
            <a:br>
              <a:rPr lang="en-US" dirty="0"/>
            </a:br>
            <a:r>
              <a:rPr lang="en-US" dirty="0"/>
              <a:t>with High Entry Barriers</a:t>
            </a:r>
          </a:p>
        </p:txBody>
      </p:sp>
    </p:spTree>
    <p:extLst>
      <p:ext uri="{BB962C8B-B14F-4D97-AF65-F5344CB8AC3E}">
        <p14:creationId xmlns:p14="http://schemas.microsoft.com/office/powerpoint/2010/main" val="282612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91056"/>
            <a:ext cx="8932985" cy="432511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82942"/>
            <a:ext cx="8904855" cy="1252666"/>
          </a:xfrm>
        </p:spPr>
        <p:txBody>
          <a:bodyPr/>
          <a:lstStyle/>
          <a:p>
            <a:r>
              <a:rPr lang="en-US" dirty="0"/>
              <a:t>Defects of Markets</a:t>
            </a:r>
            <a:br>
              <a:rPr lang="en-US" dirty="0"/>
            </a:br>
            <a:r>
              <a:rPr lang="en-US" dirty="0"/>
              <a:t>with High Entry Barriers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55064"/>
            <a:ext cx="8783869" cy="3712464"/>
          </a:xfrm>
        </p:spPr>
        <p:txBody>
          <a:bodyPr/>
          <a:lstStyle/>
          <a:p>
            <a:pPr marL="231775" indent="-231775"/>
            <a:r>
              <a:rPr lang="en-US" sz="2500" dirty="0">
                <a:solidFill>
                  <a:srgbClr val="32302A"/>
                </a:solidFill>
              </a:rPr>
              <a:t>When entry barriers are high and there are few, if any, alternative suppliers, the discipline of market forces is weakened</a:t>
            </a:r>
            <a:r>
              <a:rPr lang="en-US" sz="2500" dirty="0" smtClean="0">
                <a:solidFill>
                  <a:srgbClr val="32302A"/>
                </a:solidFill>
              </a:rPr>
              <a:t>.</a:t>
            </a:r>
          </a:p>
          <a:p>
            <a:pPr marL="231775" indent="-231775"/>
            <a:r>
              <a:rPr lang="en-US" sz="2500" b="1" i="1" dirty="0" err="1">
                <a:solidFill>
                  <a:srgbClr val="32302A"/>
                </a:solidFill>
              </a:rPr>
              <a:t>Allocative</a:t>
            </a:r>
            <a:r>
              <a:rPr lang="en-US" sz="2500" b="1" i="1" dirty="0">
                <a:solidFill>
                  <a:srgbClr val="32302A"/>
                </a:solidFill>
              </a:rPr>
              <a:t> inefficiency</a:t>
            </a:r>
            <a:r>
              <a:rPr lang="en-US" sz="2500" dirty="0">
                <a:solidFill>
                  <a:srgbClr val="32302A"/>
                </a:solidFill>
              </a:rPr>
              <a:t>:  </a:t>
            </a:r>
            <a:br>
              <a:rPr lang="en-US" sz="2500" dirty="0">
                <a:solidFill>
                  <a:srgbClr val="32302A"/>
                </a:solidFill>
              </a:rPr>
            </a:br>
            <a:r>
              <a:rPr lang="en-US" sz="2500" dirty="0">
                <a:solidFill>
                  <a:srgbClr val="32302A"/>
                </a:solidFill>
              </a:rPr>
              <a:t>A firm with market power may reduce output and set price above both ATC and MC.  As a result, the firm fails to supply units that are valued more than their marginal cost.</a:t>
            </a:r>
          </a:p>
          <a:p>
            <a:pPr marL="231775" indent="-231775"/>
            <a:r>
              <a:rPr lang="en-US" sz="2500" dirty="0">
                <a:solidFill>
                  <a:srgbClr val="32302A"/>
                </a:solidFill>
              </a:rPr>
              <a:t>Government grants of monopoly encourage </a:t>
            </a:r>
            <a:r>
              <a:rPr lang="en-US" sz="2500" b="1" i="1" dirty="0">
                <a:solidFill>
                  <a:srgbClr val="32302A"/>
                </a:solidFill>
              </a:rPr>
              <a:t>rent seeking</a:t>
            </a:r>
            <a:r>
              <a:rPr lang="en-US" sz="2500" dirty="0">
                <a:solidFill>
                  <a:srgbClr val="32302A"/>
                </a:solidFill>
              </a:rPr>
              <a:t>.</a:t>
            </a:r>
          </a:p>
          <a:p>
            <a:pPr marL="631825" lvl="1" indent="-231775"/>
            <a:r>
              <a:rPr lang="en-US" sz="2500" dirty="0">
                <a:solidFill>
                  <a:srgbClr val="32302A"/>
                </a:solidFill>
              </a:rPr>
              <a:t>Resources will be wasted by firms attempting to secure </a:t>
            </a:r>
            <a:r>
              <a:rPr lang="en-US" sz="2500" dirty="0" smtClean="0">
                <a:solidFill>
                  <a:srgbClr val="32302A"/>
                </a:solidFill>
              </a:rPr>
              <a:t/>
            </a:r>
            <a:br>
              <a:rPr lang="en-US" sz="2500" dirty="0" smtClean="0">
                <a:solidFill>
                  <a:srgbClr val="32302A"/>
                </a:solidFill>
              </a:rPr>
            </a:br>
            <a:r>
              <a:rPr lang="en-US" sz="2500" dirty="0" smtClean="0">
                <a:solidFill>
                  <a:srgbClr val="32302A"/>
                </a:solidFill>
              </a:rPr>
              <a:t>and </a:t>
            </a:r>
            <a:r>
              <a:rPr lang="en-US" sz="2500" dirty="0">
                <a:solidFill>
                  <a:srgbClr val="32302A"/>
                </a:solidFill>
              </a:rPr>
              <a:t>maintain market protection</a:t>
            </a:r>
            <a:r>
              <a:rPr lang="en-US" sz="2500" dirty="0" smtClean="0">
                <a:solidFill>
                  <a:srgbClr val="32302A"/>
                </a:solidFill>
              </a:rPr>
              <a:t>.</a:t>
            </a:r>
            <a:endParaRPr lang="en-US" sz="2500" dirty="0">
              <a:solidFill>
                <a:srgbClr val="32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14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1841"/>
            <a:ext cx="7772400" cy="1864086"/>
          </a:xfrm>
        </p:spPr>
        <p:txBody>
          <a:bodyPr anchor="ctr"/>
          <a:lstStyle/>
          <a:p>
            <a:r>
              <a:rPr lang="en-US" dirty="0"/>
              <a:t>Policy Alternatives</a:t>
            </a:r>
            <a:br>
              <a:rPr lang="en-US" dirty="0"/>
            </a:br>
            <a:r>
              <a:rPr lang="en-US" dirty="0"/>
              <a:t>When Entry Barriers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are </a:t>
            </a:r>
            <a:r>
              <a:rPr lang="en-US" dirty="0"/>
              <a:t>High</a:t>
            </a:r>
          </a:p>
        </p:txBody>
      </p:sp>
    </p:spTree>
    <p:extLst>
      <p:ext uri="{BB962C8B-B14F-4D97-AF65-F5344CB8AC3E}">
        <p14:creationId xmlns:p14="http://schemas.microsoft.com/office/powerpoint/2010/main" val="1140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9569" y="448056"/>
            <a:ext cx="8904855" cy="740664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Century Schoolbook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/>
              <a:t>Natural Monopoly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" y="1591057"/>
            <a:ext cx="8932985" cy="430682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09345"/>
            <a:ext cx="8883750" cy="4215383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chemeClr val="tx1"/>
                </a:solidFill>
              </a:rPr>
              <a:t>A </a:t>
            </a:r>
            <a:r>
              <a:rPr lang="en-US" sz="2600" b="1" i="1" dirty="0">
                <a:solidFill>
                  <a:schemeClr val="tx1"/>
                </a:solidFill>
              </a:rPr>
              <a:t>natural monopoly</a:t>
            </a:r>
            <a:r>
              <a:rPr lang="en-US" sz="2600" dirty="0">
                <a:solidFill>
                  <a:schemeClr val="tx1"/>
                </a:solidFill>
              </a:rPr>
              <a:t> exists when </a:t>
            </a:r>
            <a:r>
              <a:rPr lang="en-US" sz="2600" b="1" i="1" dirty="0">
                <a:solidFill>
                  <a:schemeClr val="tx1"/>
                </a:solidFill>
              </a:rPr>
              <a:t>long-run average total costs</a:t>
            </a:r>
            <a:r>
              <a:rPr lang="en-US" sz="2600" dirty="0">
                <a:solidFill>
                  <a:schemeClr val="tx1"/>
                </a:solidFill>
              </a:rPr>
              <a:t> continue to decline as firm size increases over the entire range of market demand.</a:t>
            </a:r>
          </a:p>
          <a:p>
            <a:pPr marL="631825" lvl="1" indent="-231775"/>
            <a:r>
              <a:rPr lang="en-US" dirty="0">
                <a:solidFill>
                  <a:schemeClr val="tx1"/>
                </a:solidFill>
              </a:rPr>
              <a:t>With natural monopoly, the larger firm always has a lower per unit cost. Thus, a single firm will dominate the market.</a:t>
            </a:r>
          </a:p>
          <a:p>
            <a:pPr marL="631825" lvl="1" indent="-231775"/>
            <a:r>
              <a:rPr lang="en-US" dirty="0">
                <a:solidFill>
                  <a:schemeClr val="tx1"/>
                </a:solidFill>
              </a:rPr>
              <a:t>Examples include cable television, local telephone service, and local electric power and water distribution.</a:t>
            </a:r>
          </a:p>
        </p:txBody>
      </p:sp>
    </p:spTree>
    <p:extLst>
      <p:ext uri="{BB962C8B-B14F-4D97-AF65-F5344CB8AC3E}">
        <p14:creationId xmlns:p14="http://schemas.microsoft.com/office/powerpoint/2010/main" val="32840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9569" y="475488"/>
            <a:ext cx="8904855" cy="72237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Century Schoolbook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/>
              <a:t>Monopoly:  Policy Alternatives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" y="1591057"/>
            <a:ext cx="8932985" cy="430682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09345"/>
            <a:ext cx="8883750" cy="4215383"/>
          </a:xfrm>
        </p:spPr>
        <p:txBody>
          <a:bodyPr/>
          <a:lstStyle/>
          <a:p>
            <a:pPr marL="231775" indent="-231775"/>
            <a:r>
              <a:rPr lang="en-US" sz="2500" dirty="0">
                <a:solidFill>
                  <a:schemeClr val="tx1"/>
                </a:solidFill>
              </a:rPr>
              <a:t>When monopoly is present, the following are the major policy alternatives:</a:t>
            </a:r>
          </a:p>
          <a:p>
            <a:pPr marL="631825" lvl="1" indent="-231775"/>
            <a:r>
              <a:rPr lang="en-US" sz="2500" dirty="0">
                <a:solidFill>
                  <a:schemeClr val="tx1"/>
                </a:solidFill>
              </a:rPr>
              <a:t>Design antitrust policy to increase the number of firms in the industry.</a:t>
            </a:r>
          </a:p>
          <a:p>
            <a:pPr marL="631825" lvl="1" indent="-231775"/>
            <a:r>
              <a:rPr lang="en-US" sz="2500" dirty="0">
                <a:solidFill>
                  <a:schemeClr val="tx1"/>
                </a:solidFill>
              </a:rPr>
              <a:t>Relax regulations that limit entry and </a:t>
            </a:r>
            <a:r>
              <a:rPr lang="en-US" sz="2500" dirty="0" smtClean="0">
                <a:solidFill>
                  <a:schemeClr val="tx1"/>
                </a:solidFill>
              </a:rPr>
              <a:t>reduce </a:t>
            </a:r>
            <a:r>
              <a:rPr lang="en-US" sz="2500" dirty="0">
                <a:solidFill>
                  <a:schemeClr val="tx1"/>
                </a:solidFill>
              </a:rPr>
              <a:t>competition.</a:t>
            </a:r>
          </a:p>
          <a:p>
            <a:pPr marL="631825" lvl="1" indent="-231775"/>
            <a:r>
              <a:rPr lang="en-US" sz="2500" dirty="0">
                <a:solidFill>
                  <a:schemeClr val="tx1"/>
                </a:solidFill>
              </a:rPr>
              <a:t>Reduce regulations that limit competition from foreign firms (e.g. tariffs and quotas).</a:t>
            </a:r>
          </a:p>
          <a:p>
            <a:pPr marL="631825" lvl="1" indent="-231775"/>
            <a:r>
              <a:rPr lang="en-US" sz="2500" dirty="0">
                <a:solidFill>
                  <a:schemeClr val="tx1"/>
                </a:solidFill>
              </a:rPr>
              <a:t>Regulate prices charged by protected producers.</a:t>
            </a:r>
          </a:p>
          <a:p>
            <a:pPr marL="631825" lvl="1" indent="-231775"/>
            <a:r>
              <a:rPr lang="en-US" sz="2500" dirty="0">
                <a:solidFill>
                  <a:schemeClr val="tx1"/>
                </a:solidFill>
              </a:rPr>
              <a:t>Supply market with government production.</a:t>
            </a:r>
          </a:p>
        </p:txBody>
      </p:sp>
    </p:spTree>
    <p:extLst>
      <p:ext uri="{BB962C8B-B14F-4D97-AF65-F5344CB8AC3E}">
        <p14:creationId xmlns:p14="http://schemas.microsoft.com/office/powerpoint/2010/main" val="384482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9569" y="448119"/>
            <a:ext cx="8904855" cy="74974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Century Schoolbook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/>
              <a:t>Entry Barriers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" y="1572770"/>
            <a:ext cx="8932985" cy="434340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554482"/>
            <a:ext cx="8883750" cy="4498846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chemeClr val="tx1"/>
                </a:solidFill>
              </a:rPr>
              <a:t>A few examples of factors that may serve as ‘</a:t>
            </a:r>
            <a:r>
              <a:rPr lang="en-US" sz="2600" b="1" i="1" dirty="0">
                <a:solidFill>
                  <a:schemeClr val="tx1"/>
                </a:solidFill>
              </a:rPr>
              <a:t>barriers</a:t>
            </a:r>
            <a:r>
              <a:rPr lang="en-US" sz="2600" dirty="0">
                <a:solidFill>
                  <a:schemeClr val="tx1"/>
                </a:solidFill>
              </a:rPr>
              <a:t>’ to </a:t>
            </a:r>
            <a:r>
              <a:rPr lang="en-US" sz="2600" dirty="0" smtClean="0">
                <a:solidFill>
                  <a:schemeClr val="tx1"/>
                </a:solidFill>
              </a:rPr>
              <a:t/>
            </a:r>
            <a:br>
              <a:rPr lang="en-US" sz="2600" dirty="0" smtClean="0">
                <a:solidFill>
                  <a:schemeClr val="tx1"/>
                </a:solidFill>
              </a:rPr>
            </a:br>
            <a:r>
              <a:rPr lang="en-US" sz="2600" dirty="0" smtClean="0">
                <a:solidFill>
                  <a:schemeClr val="tx1"/>
                </a:solidFill>
              </a:rPr>
              <a:t>free </a:t>
            </a:r>
            <a:r>
              <a:rPr lang="en-US" sz="2600" dirty="0">
                <a:solidFill>
                  <a:schemeClr val="tx1"/>
                </a:solidFill>
              </a:rPr>
              <a:t>entry into a market:</a:t>
            </a:r>
          </a:p>
          <a:p>
            <a:pPr marL="631825" lvl="1" indent="-231775"/>
            <a:r>
              <a:rPr lang="en-US" dirty="0">
                <a:solidFill>
                  <a:schemeClr val="tx1"/>
                </a:solidFill>
              </a:rPr>
              <a:t>economies of scale</a:t>
            </a:r>
          </a:p>
          <a:p>
            <a:pPr marL="631825" lvl="1" indent="-231775"/>
            <a:r>
              <a:rPr lang="en-US" dirty="0">
                <a:solidFill>
                  <a:schemeClr val="tx1"/>
                </a:solidFill>
              </a:rPr>
              <a:t>government licensing</a:t>
            </a:r>
          </a:p>
          <a:p>
            <a:pPr marL="631825" lvl="1" indent="-231775"/>
            <a:r>
              <a:rPr lang="en-US" dirty="0">
                <a:solidFill>
                  <a:schemeClr val="tx1"/>
                </a:solidFill>
              </a:rPr>
              <a:t>patents</a:t>
            </a:r>
          </a:p>
          <a:p>
            <a:pPr marL="631825" lvl="1" indent="-231775"/>
            <a:r>
              <a:rPr lang="en-US" dirty="0">
                <a:solidFill>
                  <a:schemeClr val="tx1"/>
                </a:solidFill>
              </a:rPr>
              <a:t>control over an essential </a:t>
            </a:r>
            <a:r>
              <a:rPr lang="en-US" dirty="0" smtClean="0">
                <a:solidFill>
                  <a:schemeClr val="tx1"/>
                </a:solidFill>
              </a:rPr>
              <a:t>resource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33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850392"/>
            <a:ext cx="8977930" cy="5071145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3" y="986605"/>
            <a:ext cx="4241307" cy="4870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unregulated monopolist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with 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cost structure here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produces where </a:t>
            </a:r>
            <a:r>
              <a:rPr lang="en-US" sz="20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(at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000" b="1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charges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b="1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2000" i="1" u="sng" dirty="0">
                <a:latin typeface="Times New Roman" pitchFamily="18" charset="0"/>
                <a:cs typeface="Times New Roman" pitchFamily="18" charset="0"/>
              </a:rPr>
              <a:t>efficiency viewpoint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this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output is too small and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price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high.  Why?</a:t>
            </a:r>
          </a:p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regulatory agency forces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monopolist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reduce its price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average cost pricing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monopolist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expands output to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0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Ideally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we would like output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be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expanded to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output level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0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MC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marginal cost pricing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but regulatory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bodies do not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usually attempt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keep prices as low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Can you explain why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67" name="Title 1"/>
          <p:cNvSpPr>
            <a:spLocks noGrp="1"/>
          </p:cNvSpPr>
          <p:nvPr>
            <p:ph type="title"/>
          </p:nvPr>
        </p:nvSpPr>
        <p:spPr>
          <a:xfrm>
            <a:off x="119569" y="158233"/>
            <a:ext cx="8904855" cy="596684"/>
          </a:xfrm>
        </p:spPr>
        <p:txBody>
          <a:bodyPr/>
          <a:lstStyle/>
          <a:p>
            <a:r>
              <a:rPr lang="en-US" sz="3600" dirty="0"/>
              <a:t>When a Monopolist Incurs Losses </a:t>
            </a:r>
          </a:p>
        </p:txBody>
      </p:sp>
      <p:sp>
        <p:nvSpPr>
          <p:cNvPr id="51" name="Text Box 54"/>
          <p:cNvSpPr txBox="1">
            <a:spLocks noChangeArrowheads="1"/>
          </p:cNvSpPr>
          <p:nvPr/>
        </p:nvSpPr>
        <p:spPr bwMode="auto">
          <a:xfrm>
            <a:off x="4370324" y="1080242"/>
            <a:ext cx="787400" cy="29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kumimoji="0" lang="en-US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dirty="0">
                <a:latin typeface="Times New Roman" pitchFamily="18" charset="0"/>
                <a:cs typeface="Times New Roman" pitchFamily="18" charset="0"/>
              </a:rPr>
              <a:t>rice</a:t>
            </a:r>
          </a:p>
        </p:txBody>
      </p:sp>
      <p:sp>
        <p:nvSpPr>
          <p:cNvPr id="62" name="Text Box 55"/>
          <p:cNvSpPr txBox="1">
            <a:spLocks noChangeArrowheads="1"/>
          </p:cNvSpPr>
          <p:nvPr/>
        </p:nvSpPr>
        <p:spPr bwMode="auto">
          <a:xfrm>
            <a:off x="7991730" y="5245227"/>
            <a:ext cx="977392" cy="51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kumimoji="0"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sz="1600" dirty="0" smtClean="0">
                <a:latin typeface="Times New Roman" pitchFamily="18" charset="0"/>
                <a:cs typeface="Times New Roman" pitchFamily="18" charset="0"/>
              </a:rPr>
              <a:t>uantity</a:t>
            </a:r>
            <a:br>
              <a:rPr kumimoji="0"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kumimoji="0" lang="en-US" sz="1600" dirty="0">
                <a:latin typeface="Times New Roman" pitchFamily="18" charset="0"/>
                <a:cs typeface="Times New Roman" pitchFamily="18" charset="0"/>
              </a:rPr>
              <a:t>time</a:t>
            </a:r>
          </a:p>
        </p:txBody>
      </p:sp>
      <p:grpSp>
        <p:nvGrpSpPr>
          <p:cNvPr id="64" name="Group 58"/>
          <p:cNvGrpSpPr>
            <a:grpSpLocks/>
          </p:cNvGrpSpPr>
          <p:nvPr/>
        </p:nvGrpSpPr>
        <p:grpSpPr bwMode="auto">
          <a:xfrm>
            <a:off x="4700015" y="1344930"/>
            <a:ext cx="3733388" cy="4211320"/>
            <a:chOff x="3024" y="822"/>
            <a:chExt cx="1824" cy="2966"/>
          </a:xfrm>
        </p:grpSpPr>
        <p:sp>
          <p:nvSpPr>
            <p:cNvPr id="65" name="Line 59"/>
            <p:cNvSpPr>
              <a:spLocks noChangeShapeType="1"/>
            </p:cNvSpPr>
            <p:nvPr/>
          </p:nvSpPr>
          <p:spPr bwMode="auto">
            <a:xfrm>
              <a:off x="3024" y="3788"/>
              <a:ext cx="1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Line 60"/>
            <p:cNvSpPr>
              <a:spLocks noChangeShapeType="1"/>
            </p:cNvSpPr>
            <p:nvPr/>
          </p:nvSpPr>
          <p:spPr bwMode="auto">
            <a:xfrm>
              <a:off x="3031" y="822"/>
              <a:ext cx="0" cy="29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86" name="Straight Connector 85"/>
          <p:cNvCxnSpPr/>
          <p:nvPr/>
        </p:nvCxnSpPr>
        <p:spPr>
          <a:xfrm>
            <a:off x="4265233" y="1014699"/>
            <a:ext cx="25222" cy="4761674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 Box 5"/>
          <p:cNvSpPr txBox="1">
            <a:spLocks noChangeAspect="1" noChangeArrowheads="1"/>
          </p:cNvSpPr>
          <p:nvPr/>
        </p:nvSpPr>
        <p:spPr bwMode="auto">
          <a:xfrm>
            <a:off x="8257286" y="4964938"/>
            <a:ext cx="461963" cy="29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60000"/>
              </a:lnSpc>
            </a:pPr>
            <a:r>
              <a:rPr kumimoji="0" lang="en-US" sz="2000" b="1" i="1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41" name="Line 8"/>
          <p:cNvSpPr>
            <a:spLocks noChangeAspect="1" noChangeShapeType="1"/>
          </p:cNvSpPr>
          <p:nvPr/>
        </p:nvSpPr>
        <p:spPr bwMode="auto">
          <a:xfrm>
            <a:off x="6368161" y="4987163"/>
            <a:ext cx="0" cy="53975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 Box 9"/>
          <p:cNvSpPr txBox="1">
            <a:spLocks noChangeAspect="1" noChangeArrowheads="1"/>
          </p:cNvSpPr>
          <p:nvPr/>
        </p:nvSpPr>
        <p:spPr bwMode="auto">
          <a:xfrm>
            <a:off x="4244086" y="2431288"/>
            <a:ext cx="4857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b="1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endParaRPr kumimoji="0"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 Box 11"/>
          <p:cNvSpPr txBox="1">
            <a:spLocks noChangeAspect="1" noChangeArrowheads="1"/>
          </p:cNvSpPr>
          <p:nvPr/>
        </p:nvSpPr>
        <p:spPr bwMode="auto">
          <a:xfrm>
            <a:off x="6466586" y="5215763"/>
            <a:ext cx="685800" cy="25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60000"/>
              </a:lnSpc>
            </a:pPr>
            <a:r>
              <a:rPr kumimoji="0" lang="en-US" b="1" i="1" dirty="0">
                <a:solidFill>
                  <a:srgbClr val="D107AB"/>
                </a:solidFill>
                <a:latin typeface="Times New Roman" pitchFamily="18" charset="0"/>
                <a:cs typeface="Times New Roman" pitchFamily="18" charset="0"/>
              </a:rPr>
              <a:t>MR</a:t>
            </a:r>
          </a:p>
        </p:txBody>
      </p:sp>
      <p:sp>
        <p:nvSpPr>
          <p:cNvPr id="44" name="Text Box 12"/>
          <p:cNvSpPr txBox="1">
            <a:spLocks noChangeAspect="1" noChangeArrowheads="1"/>
          </p:cNvSpPr>
          <p:nvPr/>
        </p:nvSpPr>
        <p:spPr bwMode="auto">
          <a:xfrm>
            <a:off x="6006211" y="5504688"/>
            <a:ext cx="6175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b="1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endParaRPr kumimoji="0"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Line 13"/>
          <p:cNvSpPr>
            <a:spLocks noChangeAspect="1" noChangeShapeType="1"/>
          </p:cNvSpPr>
          <p:nvPr/>
        </p:nvSpPr>
        <p:spPr bwMode="auto">
          <a:xfrm flipV="1">
            <a:off x="6368161" y="2631313"/>
            <a:ext cx="0" cy="2232025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 Box 14"/>
          <p:cNvSpPr txBox="1">
            <a:spLocks noChangeAspect="1" noChangeArrowheads="1"/>
          </p:cNvSpPr>
          <p:nvPr/>
        </p:nvSpPr>
        <p:spPr bwMode="auto">
          <a:xfrm>
            <a:off x="8116062" y="3639058"/>
            <a:ext cx="937831" cy="25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lnSpc>
                <a:spcPct val="60000"/>
              </a:lnSpc>
            </a:pPr>
            <a:r>
              <a:rPr kumimoji="0" lang="en-US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LRATC</a:t>
            </a:r>
            <a:endParaRPr kumimoji="0" lang="en-US" sz="1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 Box 15"/>
          <p:cNvSpPr txBox="1">
            <a:spLocks noChangeAspect="1" noChangeArrowheads="1"/>
          </p:cNvSpPr>
          <p:nvPr/>
        </p:nvSpPr>
        <p:spPr bwMode="auto">
          <a:xfrm>
            <a:off x="8433403" y="4079113"/>
            <a:ext cx="546894" cy="25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lnSpc>
                <a:spcPct val="60000"/>
              </a:lnSpc>
            </a:pPr>
            <a:r>
              <a:rPr kumimoji="0" lang="en-US" b="1" i="1" dirty="0">
                <a:solidFill>
                  <a:srgbClr val="2D5AB3"/>
                </a:solidFill>
                <a:latin typeface="Times New Roman" pitchFamily="18" charset="0"/>
                <a:cs typeface="Times New Roman" pitchFamily="18" charset="0"/>
              </a:rPr>
              <a:t>MC</a:t>
            </a:r>
            <a:endParaRPr kumimoji="0" lang="en-US" sz="1400" b="1" i="1" dirty="0">
              <a:solidFill>
                <a:srgbClr val="2D5AB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Line 16"/>
          <p:cNvSpPr>
            <a:spLocks noChangeAspect="1" noChangeShapeType="1"/>
          </p:cNvSpPr>
          <p:nvPr/>
        </p:nvSpPr>
        <p:spPr bwMode="auto">
          <a:xfrm flipH="1">
            <a:off x="4711129" y="2631313"/>
            <a:ext cx="1644332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 type="none" w="lg" len="lg"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Freeform 19"/>
          <p:cNvSpPr>
            <a:spLocks/>
          </p:cNvSpPr>
          <p:nvPr/>
        </p:nvSpPr>
        <p:spPr bwMode="auto">
          <a:xfrm>
            <a:off x="4883849" y="1558163"/>
            <a:ext cx="1655762" cy="3810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43" y="2400"/>
              </a:cxn>
            </a:cxnLst>
            <a:rect l="0" t="0" r="r" b="b"/>
            <a:pathLst>
              <a:path w="1043" h="2400">
                <a:moveTo>
                  <a:pt x="0" y="0"/>
                </a:moveTo>
                <a:lnTo>
                  <a:pt x="1043" y="2400"/>
                </a:lnTo>
              </a:path>
            </a:pathLst>
          </a:custGeom>
          <a:noFill/>
          <a:ln w="57150">
            <a:solidFill>
              <a:srgbClr val="D107AB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Freeform 20"/>
          <p:cNvSpPr>
            <a:spLocks/>
          </p:cNvSpPr>
          <p:nvPr/>
        </p:nvSpPr>
        <p:spPr bwMode="auto">
          <a:xfrm>
            <a:off x="5247386" y="1193038"/>
            <a:ext cx="3092450" cy="3833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48" y="2415"/>
              </a:cxn>
            </a:cxnLst>
            <a:rect l="0" t="0" r="r" b="b"/>
            <a:pathLst>
              <a:path w="1948" h="2415">
                <a:moveTo>
                  <a:pt x="0" y="0"/>
                </a:moveTo>
                <a:lnTo>
                  <a:pt x="1948" y="2415"/>
                </a:lnTo>
              </a:path>
            </a:pathLst>
          </a:custGeom>
          <a:noFill/>
          <a:ln w="57150">
            <a:solidFill>
              <a:srgbClr val="C80000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 Box 22"/>
          <p:cNvSpPr txBox="1">
            <a:spLocks noChangeAspect="1" noChangeArrowheads="1"/>
          </p:cNvSpPr>
          <p:nvPr/>
        </p:nvSpPr>
        <p:spPr bwMode="auto">
          <a:xfrm>
            <a:off x="4242499" y="3690176"/>
            <a:ext cx="4857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b="1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b="1" i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 Box 23"/>
          <p:cNvSpPr txBox="1">
            <a:spLocks noChangeAspect="1" noChangeArrowheads="1"/>
          </p:cNvSpPr>
          <p:nvPr/>
        </p:nvSpPr>
        <p:spPr bwMode="auto">
          <a:xfrm>
            <a:off x="4244086" y="4428363"/>
            <a:ext cx="4857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 Box 24"/>
          <p:cNvSpPr txBox="1">
            <a:spLocks noChangeAspect="1" noChangeArrowheads="1"/>
          </p:cNvSpPr>
          <p:nvPr/>
        </p:nvSpPr>
        <p:spPr bwMode="auto">
          <a:xfrm>
            <a:off x="7087299" y="5504688"/>
            <a:ext cx="6175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b="1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b="1" i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 Box 25"/>
          <p:cNvSpPr txBox="1">
            <a:spLocks noChangeAspect="1" noChangeArrowheads="1"/>
          </p:cNvSpPr>
          <p:nvPr/>
        </p:nvSpPr>
        <p:spPr bwMode="auto">
          <a:xfrm>
            <a:off x="7671499" y="5504688"/>
            <a:ext cx="6175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en-US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Freeform 26"/>
          <p:cNvSpPr>
            <a:spLocks/>
          </p:cNvSpPr>
          <p:nvPr/>
        </p:nvSpPr>
        <p:spPr bwMode="auto">
          <a:xfrm>
            <a:off x="4953699" y="4345813"/>
            <a:ext cx="3733800" cy="6350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624" y="336"/>
              </a:cxn>
              <a:cxn ang="0">
                <a:pos x="1248" y="384"/>
              </a:cxn>
              <a:cxn ang="0">
                <a:pos x="1776" y="240"/>
              </a:cxn>
              <a:cxn ang="0">
                <a:pos x="2352" y="0"/>
              </a:cxn>
            </a:cxnLst>
            <a:rect l="0" t="0" r="r" b="b"/>
            <a:pathLst>
              <a:path w="2352" h="400">
                <a:moveTo>
                  <a:pt x="0" y="192"/>
                </a:moveTo>
                <a:cubicBezTo>
                  <a:pt x="208" y="248"/>
                  <a:pt x="416" y="304"/>
                  <a:pt x="624" y="336"/>
                </a:cubicBezTo>
                <a:cubicBezTo>
                  <a:pt x="832" y="368"/>
                  <a:pt x="1056" y="400"/>
                  <a:pt x="1248" y="384"/>
                </a:cubicBezTo>
                <a:cubicBezTo>
                  <a:pt x="1440" y="368"/>
                  <a:pt x="1592" y="304"/>
                  <a:pt x="1776" y="240"/>
                </a:cubicBezTo>
                <a:cubicBezTo>
                  <a:pt x="1960" y="176"/>
                  <a:pt x="2156" y="88"/>
                  <a:pt x="2352" y="0"/>
                </a:cubicBezTo>
              </a:path>
            </a:pathLst>
          </a:custGeom>
          <a:noFill/>
          <a:ln w="57150" cap="flat" cmpd="sng">
            <a:solidFill>
              <a:srgbClr val="2D5AB3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Freeform 27"/>
          <p:cNvSpPr>
            <a:spLocks/>
          </p:cNvSpPr>
          <p:nvPr/>
        </p:nvSpPr>
        <p:spPr bwMode="auto">
          <a:xfrm>
            <a:off x="4790186" y="2783713"/>
            <a:ext cx="3733800" cy="1143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144"/>
              </a:cxn>
              <a:cxn ang="0">
                <a:pos x="240" y="336"/>
              </a:cxn>
              <a:cxn ang="0">
                <a:pos x="624" y="480"/>
              </a:cxn>
              <a:cxn ang="0">
                <a:pos x="1248" y="576"/>
              </a:cxn>
              <a:cxn ang="0">
                <a:pos x="2256" y="624"/>
              </a:cxn>
            </a:cxnLst>
            <a:rect l="0" t="0" r="r" b="b"/>
            <a:pathLst>
              <a:path w="2256" h="624">
                <a:moveTo>
                  <a:pt x="0" y="0"/>
                </a:moveTo>
                <a:cubicBezTo>
                  <a:pt x="4" y="44"/>
                  <a:pt x="8" y="88"/>
                  <a:pt x="48" y="144"/>
                </a:cubicBezTo>
                <a:cubicBezTo>
                  <a:pt x="88" y="200"/>
                  <a:pt x="144" y="280"/>
                  <a:pt x="240" y="336"/>
                </a:cubicBezTo>
                <a:cubicBezTo>
                  <a:pt x="336" y="392"/>
                  <a:pt x="456" y="440"/>
                  <a:pt x="624" y="480"/>
                </a:cubicBezTo>
                <a:cubicBezTo>
                  <a:pt x="792" y="520"/>
                  <a:pt x="976" y="552"/>
                  <a:pt x="1248" y="576"/>
                </a:cubicBezTo>
                <a:cubicBezTo>
                  <a:pt x="1520" y="600"/>
                  <a:pt x="1888" y="612"/>
                  <a:pt x="2256" y="624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Oval 28"/>
          <p:cNvSpPr>
            <a:spLocks noChangeAspect="1" noChangeArrowheads="1"/>
          </p:cNvSpPr>
          <p:nvPr/>
        </p:nvSpPr>
        <p:spPr bwMode="auto">
          <a:xfrm>
            <a:off x="6303074" y="4863338"/>
            <a:ext cx="115887" cy="115888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0" lang="en-US" sz="20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Line 29"/>
          <p:cNvSpPr>
            <a:spLocks noChangeShapeType="1"/>
          </p:cNvSpPr>
          <p:nvPr/>
        </p:nvSpPr>
        <p:spPr bwMode="auto">
          <a:xfrm flipH="1">
            <a:off x="4711128" y="3875913"/>
            <a:ext cx="2638107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 type="none" w="lg" len="lg"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Line 30"/>
          <p:cNvSpPr>
            <a:spLocks noChangeAspect="1" noChangeShapeType="1"/>
          </p:cNvSpPr>
          <p:nvPr/>
        </p:nvSpPr>
        <p:spPr bwMode="auto">
          <a:xfrm>
            <a:off x="7403211" y="3926713"/>
            <a:ext cx="0" cy="16002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Line 31"/>
          <p:cNvSpPr>
            <a:spLocks noChangeShapeType="1"/>
          </p:cNvSpPr>
          <p:nvPr/>
        </p:nvSpPr>
        <p:spPr bwMode="auto">
          <a:xfrm flipH="1">
            <a:off x="4736591" y="4634738"/>
            <a:ext cx="3202749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 type="none" w="lg" len="lg"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Line 32"/>
          <p:cNvSpPr>
            <a:spLocks noChangeAspect="1" noChangeShapeType="1"/>
          </p:cNvSpPr>
          <p:nvPr/>
        </p:nvSpPr>
        <p:spPr bwMode="auto">
          <a:xfrm>
            <a:off x="8019161" y="4701413"/>
            <a:ext cx="0" cy="84455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 type="none" w="lg" len="lg"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Oval 33"/>
          <p:cNvSpPr>
            <a:spLocks noChangeAspect="1" noChangeArrowheads="1"/>
          </p:cNvSpPr>
          <p:nvPr/>
        </p:nvSpPr>
        <p:spPr bwMode="auto">
          <a:xfrm>
            <a:off x="7963599" y="4568063"/>
            <a:ext cx="115887" cy="115888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Oval 43"/>
          <p:cNvSpPr>
            <a:spLocks noChangeAspect="1" noChangeArrowheads="1"/>
          </p:cNvSpPr>
          <p:nvPr/>
        </p:nvSpPr>
        <p:spPr bwMode="auto">
          <a:xfrm>
            <a:off x="7338124" y="3817176"/>
            <a:ext cx="115887" cy="115887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0" name="Group 72"/>
          <p:cNvGrpSpPr>
            <a:grpSpLocks/>
          </p:cNvGrpSpPr>
          <p:nvPr/>
        </p:nvGrpSpPr>
        <p:grpSpPr bwMode="auto">
          <a:xfrm>
            <a:off x="6323709" y="1593088"/>
            <a:ext cx="1285875" cy="2181225"/>
            <a:chOff x="4018" y="1038"/>
            <a:chExt cx="810" cy="1374"/>
          </a:xfrm>
        </p:grpSpPr>
        <p:sp>
          <p:nvSpPr>
            <p:cNvPr id="71" name="Freeform 38"/>
            <p:cNvSpPr>
              <a:spLocks/>
            </p:cNvSpPr>
            <p:nvPr/>
          </p:nvSpPr>
          <p:spPr bwMode="auto">
            <a:xfrm>
              <a:off x="4332" y="1356"/>
              <a:ext cx="496" cy="1056"/>
            </a:xfrm>
            <a:custGeom>
              <a:avLst/>
              <a:gdLst/>
              <a:ahLst/>
              <a:cxnLst>
                <a:cxn ang="0">
                  <a:pos x="112" y="0"/>
                </a:cxn>
                <a:cxn ang="0">
                  <a:pos x="112" y="240"/>
                </a:cxn>
                <a:cxn ang="0">
                  <a:pos x="16" y="384"/>
                </a:cxn>
                <a:cxn ang="0">
                  <a:pos x="64" y="528"/>
                </a:cxn>
                <a:cxn ang="0">
                  <a:pos x="400" y="624"/>
                </a:cxn>
                <a:cxn ang="0">
                  <a:pos x="496" y="768"/>
                </a:cxn>
                <a:cxn ang="0">
                  <a:pos x="400" y="1008"/>
                </a:cxn>
              </a:cxnLst>
              <a:rect l="0" t="0" r="r" b="b"/>
              <a:pathLst>
                <a:path w="496" h="1008">
                  <a:moveTo>
                    <a:pt x="112" y="0"/>
                  </a:moveTo>
                  <a:cubicBezTo>
                    <a:pt x="120" y="88"/>
                    <a:pt x="128" y="176"/>
                    <a:pt x="112" y="240"/>
                  </a:cubicBezTo>
                  <a:cubicBezTo>
                    <a:pt x="96" y="304"/>
                    <a:pt x="24" y="336"/>
                    <a:pt x="16" y="384"/>
                  </a:cubicBezTo>
                  <a:cubicBezTo>
                    <a:pt x="8" y="432"/>
                    <a:pt x="0" y="488"/>
                    <a:pt x="64" y="528"/>
                  </a:cubicBezTo>
                  <a:cubicBezTo>
                    <a:pt x="128" y="568"/>
                    <a:pt x="328" y="584"/>
                    <a:pt x="400" y="624"/>
                  </a:cubicBezTo>
                  <a:cubicBezTo>
                    <a:pt x="472" y="664"/>
                    <a:pt x="496" y="704"/>
                    <a:pt x="496" y="768"/>
                  </a:cubicBezTo>
                  <a:cubicBezTo>
                    <a:pt x="496" y="832"/>
                    <a:pt x="448" y="920"/>
                    <a:pt x="400" y="1008"/>
                  </a:cubicBezTo>
                </a:path>
              </a:pathLst>
            </a:custGeom>
            <a:noFill/>
            <a:ln w="31750" cap="flat" cmpd="sng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63500" dist="35921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2" name="Group 70"/>
            <p:cNvGrpSpPr>
              <a:grpSpLocks/>
            </p:cNvGrpSpPr>
            <p:nvPr/>
          </p:nvGrpSpPr>
          <p:grpSpPr bwMode="auto">
            <a:xfrm>
              <a:off x="4018" y="1038"/>
              <a:ext cx="786" cy="342"/>
              <a:chOff x="4018" y="1038"/>
              <a:chExt cx="786" cy="342"/>
            </a:xfrm>
          </p:grpSpPr>
          <p:sp>
            <p:nvSpPr>
              <p:cNvPr id="73" name="Rectangle 66"/>
              <p:cNvSpPr>
                <a:spLocks noChangeArrowheads="1"/>
              </p:cNvSpPr>
              <p:nvPr/>
            </p:nvSpPr>
            <p:spPr bwMode="auto">
              <a:xfrm>
                <a:off x="4036" y="1038"/>
                <a:ext cx="756" cy="330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4" name="Rectangle 39" descr="Parchment"/>
              <p:cNvSpPr>
                <a:spLocks noChangeAspect="1" noChangeArrowheads="1"/>
              </p:cNvSpPr>
              <p:nvPr/>
            </p:nvSpPr>
            <p:spPr bwMode="auto">
              <a:xfrm>
                <a:off x="4018" y="1038"/>
                <a:ext cx="786" cy="3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kumimoji="0" lang="en-US" sz="1600" b="1" i="1" dirty="0">
                    <a:latin typeface="Times New Roman" pitchFamily="18" charset="0"/>
                    <a:cs typeface="Times New Roman" pitchFamily="18" charset="0"/>
                  </a:rPr>
                  <a:t>Average cost</a:t>
                </a:r>
                <a:br>
                  <a:rPr kumimoji="0" lang="en-US" sz="1600" b="1" i="1" dirty="0">
                    <a:latin typeface="Times New Roman" pitchFamily="18" charset="0"/>
                    <a:cs typeface="Times New Roman" pitchFamily="18" charset="0"/>
                  </a:rPr>
                </a:br>
                <a:r>
                  <a:rPr kumimoji="0" lang="en-US" sz="1600" b="1" i="1" dirty="0">
                    <a:latin typeface="Times New Roman" pitchFamily="18" charset="0"/>
                    <a:cs typeface="Times New Roman" pitchFamily="18" charset="0"/>
                  </a:rPr>
                  <a:t>pricing</a:t>
                </a:r>
              </a:p>
            </p:txBody>
          </p:sp>
        </p:grpSp>
      </p:grpSp>
      <p:grpSp>
        <p:nvGrpSpPr>
          <p:cNvPr id="75" name="Group 73"/>
          <p:cNvGrpSpPr>
            <a:grpSpLocks/>
          </p:cNvGrpSpPr>
          <p:nvPr/>
        </p:nvGrpSpPr>
        <p:grpSpPr bwMode="auto">
          <a:xfrm>
            <a:off x="7411149" y="2250313"/>
            <a:ext cx="1570037" cy="2209800"/>
            <a:chOff x="4703" y="1452"/>
            <a:chExt cx="989" cy="1392"/>
          </a:xfrm>
        </p:grpSpPr>
        <p:sp>
          <p:nvSpPr>
            <p:cNvPr id="76" name="Freeform 35"/>
            <p:cNvSpPr>
              <a:spLocks/>
            </p:cNvSpPr>
            <p:nvPr/>
          </p:nvSpPr>
          <p:spPr bwMode="auto">
            <a:xfrm>
              <a:off x="4911" y="1788"/>
              <a:ext cx="304" cy="1056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272" y="288"/>
                </a:cxn>
                <a:cxn ang="0">
                  <a:pos x="80" y="432"/>
                </a:cxn>
                <a:cxn ang="0">
                  <a:pos x="32" y="576"/>
                </a:cxn>
                <a:cxn ang="0">
                  <a:pos x="32" y="768"/>
                </a:cxn>
                <a:cxn ang="0">
                  <a:pos x="224" y="912"/>
                </a:cxn>
                <a:cxn ang="0">
                  <a:pos x="224" y="1056"/>
                </a:cxn>
              </a:cxnLst>
              <a:rect l="0" t="0" r="r" b="b"/>
              <a:pathLst>
                <a:path w="304" h="1056">
                  <a:moveTo>
                    <a:pt x="272" y="0"/>
                  </a:moveTo>
                  <a:cubicBezTo>
                    <a:pt x="288" y="108"/>
                    <a:pt x="304" y="216"/>
                    <a:pt x="272" y="288"/>
                  </a:cubicBezTo>
                  <a:cubicBezTo>
                    <a:pt x="240" y="360"/>
                    <a:pt x="120" y="384"/>
                    <a:pt x="80" y="432"/>
                  </a:cubicBezTo>
                  <a:cubicBezTo>
                    <a:pt x="40" y="480"/>
                    <a:pt x="40" y="520"/>
                    <a:pt x="32" y="576"/>
                  </a:cubicBezTo>
                  <a:cubicBezTo>
                    <a:pt x="24" y="632"/>
                    <a:pt x="0" y="712"/>
                    <a:pt x="32" y="768"/>
                  </a:cubicBezTo>
                  <a:cubicBezTo>
                    <a:pt x="64" y="824"/>
                    <a:pt x="192" y="864"/>
                    <a:pt x="224" y="912"/>
                  </a:cubicBezTo>
                  <a:cubicBezTo>
                    <a:pt x="256" y="960"/>
                    <a:pt x="240" y="1008"/>
                    <a:pt x="224" y="1056"/>
                  </a:cubicBezTo>
                </a:path>
              </a:pathLst>
            </a:custGeom>
            <a:noFill/>
            <a:ln w="31750" cap="flat" cmpd="sng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>
              <a:outerShdw blurRad="63500" dist="35921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7" name="Group 71"/>
            <p:cNvGrpSpPr>
              <a:grpSpLocks/>
            </p:cNvGrpSpPr>
            <p:nvPr/>
          </p:nvGrpSpPr>
          <p:grpSpPr bwMode="auto">
            <a:xfrm>
              <a:off x="4703" y="1452"/>
              <a:ext cx="989" cy="342"/>
              <a:chOff x="4703" y="1452"/>
              <a:chExt cx="989" cy="342"/>
            </a:xfrm>
          </p:grpSpPr>
          <p:sp>
            <p:nvSpPr>
              <p:cNvPr id="78" name="Rectangle 67"/>
              <p:cNvSpPr>
                <a:spLocks noChangeArrowheads="1"/>
              </p:cNvSpPr>
              <p:nvPr/>
            </p:nvSpPr>
            <p:spPr bwMode="auto">
              <a:xfrm>
                <a:off x="4798" y="1452"/>
                <a:ext cx="826" cy="336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9" name="Rectangle 36" descr="Parchment"/>
              <p:cNvSpPr>
                <a:spLocks noChangeAspect="1" noChangeArrowheads="1"/>
              </p:cNvSpPr>
              <p:nvPr/>
            </p:nvSpPr>
            <p:spPr bwMode="auto">
              <a:xfrm>
                <a:off x="4703" y="1452"/>
                <a:ext cx="989" cy="3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kumimoji="0" lang="en-US" sz="1600" b="1" i="1" dirty="0">
                    <a:latin typeface="Times New Roman" pitchFamily="18" charset="0"/>
                    <a:cs typeface="Times New Roman" pitchFamily="18" charset="0"/>
                  </a:rPr>
                  <a:t>Marginal cost</a:t>
                </a:r>
                <a:br>
                  <a:rPr kumimoji="0" lang="en-US" sz="1600" b="1" i="1" dirty="0">
                    <a:latin typeface="Times New Roman" pitchFamily="18" charset="0"/>
                    <a:cs typeface="Times New Roman" pitchFamily="18" charset="0"/>
                  </a:rPr>
                </a:br>
                <a:r>
                  <a:rPr kumimoji="0" lang="en-US" sz="1600" b="1" i="1" dirty="0">
                    <a:latin typeface="Times New Roman" pitchFamily="18" charset="0"/>
                    <a:cs typeface="Times New Roman" pitchFamily="18" charset="0"/>
                  </a:rPr>
                  <a:t>pricing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8777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uiExpand="1" build="p"/>
      <p:bldP spid="41" grpId="0" animBg="1"/>
      <p:bldP spid="42" grpId="0" autoUpdateAnimBg="0"/>
      <p:bldP spid="44" grpId="0" autoUpdateAnimBg="0"/>
      <p:bldP spid="45" grpId="0" animBg="1"/>
      <p:bldP spid="48" grpId="0" animBg="1"/>
      <p:bldP spid="52" grpId="0" autoUpdateAnimBg="0"/>
      <p:bldP spid="53" grpId="0" autoUpdateAnimBg="0"/>
      <p:bldP spid="54" grpId="0" autoUpdateAnimBg="0"/>
      <p:bldP spid="55" grpId="0" autoUpdateAnimBg="0"/>
      <p:bldP spid="58" grpId="0" animBg="1" autoUpdateAnimBg="0"/>
      <p:bldP spid="59" grpId="0" animBg="1"/>
      <p:bldP spid="60" grpId="0" animBg="1"/>
      <p:bldP spid="63" grpId="0" animBg="1"/>
      <p:bldP spid="67" grpId="0" animBg="1"/>
      <p:bldP spid="68" grpId="0" animBg="1"/>
      <p:bldP spid="6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9569" y="155448"/>
            <a:ext cx="8904855" cy="121615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Century Schoolbook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/>
              <a:t>Problems with </a:t>
            </a:r>
          </a:p>
          <a:p>
            <a:r>
              <a:rPr lang="en-US" dirty="0"/>
              <a:t>Government Intervention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" y="1591057"/>
            <a:ext cx="8932985" cy="430682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581913"/>
            <a:ext cx="8883750" cy="4215383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chemeClr val="tx1"/>
                </a:solidFill>
              </a:rPr>
              <a:t>Problems with price regulation:</a:t>
            </a:r>
          </a:p>
          <a:p>
            <a:pPr marL="631825" lvl="1" indent="-231775"/>
            <a:r>
              <a:rPr lang="en-US" b="1" i="1" dirty="0">
                <a:solidFill>
                  <a:schemeClr val="tx1"/>
                </a:solidFill>
              </a:rPr>
              <a:t>Lack of information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en-US" dirty="0">
                <a:solidFill>
                  <a:schemeClr val="tx1"/>
                </a:solidFill>
              </a:rPr>
              <a:t>do regulators know the cost structures behind the firm’s real ATC?</a:t>
            </a:r>
          </a:p>
          <a:p>
            <a:pPr marL="631825" lvl="1" indent="-231775"/>
            <a:r>
              <a:rPr lang="en-US" b="1" i="1" dirty="0">
                <a:solidFill>
                  <a:schemeClr val="tx1"/>
                </a:solidFill>
              </a:rPr>
              <a:t>Cost shifting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en-US" dirty="0">
                <a:solidFill>
                  <a:schemeClr val="tx1"/>
                </a:solidFill>
              </a:rPr>
              <a:t>with P = ATC, do monopolists have much incentive to keep costs low?</a:t>
            </a:r>
          </a:p>
          <a:p>
            <a:pPr marL="631825" lvl="1" indent="-231775"/>
            <a:r>
              <a:rPr lang="en-US" b="1" i="1" dirty="0">
                <a:solidFill>
                  <a:schemeClr val="tx1"/>
                </a:solidFill>
              </a:rPr>
              <a:t>Special interest influence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en-US" dirty="0">
                <a:solidFill>
                  <a:schemeClr val="tx1"/>
                </a:solidFill>
              </a:rPr>
              <a:t>will monopolists have an incentive to influence the decisions </a:t>
            </a:r>
            <a:r>
              <a:rPr lang="en-US" dirty="0" smtClean="0">
                <a:solidFill>
                  <a:schemeClr val="tx1"/>
                </a:solidFill>
              </a:rPr>
              <a:t>of </a:t>
            </a:r>
            <a:r>
              <a:rPr lang="en-US" dirty="0">
                <a:solidFill>
                  <a:schemeClr val="tx1"/>
                </a:solidFill>
              </a:rPr>
              <a:t>regulatory bodies?</a:t>
            </a:r>
          </a:p>
        </p:txBody>
      </p:sp>
    </p:spTree>
    <p:extLst>
      <p:ext uri="{BB962C8B-B14F-4D97-AF65-F5344CB8AC3E}">
        <p14:creationId xmlns:p14="http://schemas.microsoft.com/office/powerpoint/2010/main" val="148881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9569" y="155448"/>
            <a:ext cx="8904855" cy="121615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Century Schoolbook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/>
              <a:t>Problems with </a:t>
            </a:r>
          </a:p>
          <a:p>
            <a:r>
              <a:rPr lang="en-US" dirty="0"/>
              <a:t>Government </a:t>
            </a:r>
            <a:r>
              <a:rPr lang="en-US" dirty="0" smtClean="0"/>
              <a:t>Production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1440" y="1591057"/>
            <a:ext cx="8932985" cy="430682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09345"/>
            <a:ext cx="8883750" cy="4215383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chemeClr val="tx1"/>
                </a:solidFill>
              </a:rPr>
              <a:t>Problems with </a:t>
            </a:r>
            <a:r>
              <a:rPr lang="en-US" sz="2600" b="1" i="1" dirty="0">
                <a:solidFill>
                  <a:schemeClr val="tx1"/>
                </a:solidFill>
              </a:rPr>
              <a:t>government production</a:t>
            </a:r>
            <a:r>
              <a:rPr lang="en-US" sz="2600" dirty="0">
                <a:solidFill>
                  <a:schemeClr val="tx1"/>
                </a:solidFill>
              </a:rPr>
              <a:t>:</a:t>
            </a:r>
          </a:p>
          <a:p>
            <a:pPr marL="631825" lvl="1" indent="-231775"/>
            <a:r>
              <a:rPr lang="en-US" dirty="0" smtClean="0">
                <a:solidFill>
                  <a:schemeClr val="tx1"/>
                </a:solidFill>
              </a:rPr>
              <a:t>less incentive </a:t>
            </a:r>
            <a:r>
              <a:rPr lang="en-US" dirty="0">
                <a:solidFill>
                  <a:schemeClr val="tx1"/>
                </a:solidFill>
              </a:rPr>
              <a:t>to minimize costs and adopt new </a:t>
            </a:r>
            <a:r>
              <a:rPr lang="en-US" dirty="0" smtClean="0">
                <a:solidFill>
                  <a:schemeClr val="tx1"/>
                </a:solidFill>
              </a:rPr>
              <a:t>technologies</a:t>
            </a:r>
            <a:endParaRPr lang="en-US" dirty="0">
              <a:solidFill>
                <a:schemeClr val="tx1"/>
              </a:solidFill>
            </a:endParaRPr>
          </a:p>
          <a:p>
            <a:pPr marL="631825" lvl="1" indent="-231775"/>
            <a:r>
              <a:rPr lang="en-US" dirty="0">
                <a:solidFill>
                  <a:schemeClr val="tx1"/>
                </a:solidFill>
              </a:rPr>
              <a:t>fewer incentives to satisfy customers, improve quality, and introduce new products</a:t>
            </a:r>
          </a:p>
          <a:p>
            <a:pPr marL="631825" lvl="1" indent="-231775"/>
            <a:r>
              <a:rPr lang="en-US" dirty="0">
                <a:solidFill>
                  <a:schemeClr val="tx1"/>
                </a:solidFill>
              </a:rPr>
              <a:t>political considerations may influence the decision making of the firm</a:t>
            </a:r>
          </a:p>
        </p:txBody>
      </p:sp>
    </p:spTree>
    <p:extLst>
      <p:ext uri="{BB962C8B-B14F-4D97-AF65-F5344CB8AC3E}">
        <p14:creationId xmlns:p14="http://schemas.microsoft.com/office/powerpoint/2010/main" val="279648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9569" y="429768"/>
            <a:ext cx="8904855" cy="70408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Century Schoolbook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/>
              <a:t>Pulling It All Together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" y="1591057"/>
            <a:ext cx="8932985" cy="430682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09345"/>
            <a:ext cx="8883750" cy="4215383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chemeClr val="tx1"/>
                </a:solidFill>
              </a:rPr>
              <a:t>With unregulated monopoly, output is too small and price </a:t>
            </a:r>
            <a:r>
              <a:rPr lang="en-US" sz="2600" dirty="0" smtClean="0">
                <a:solidFill>
                  <a:schemeClr val="tx1"/>
                </a:solidFill>
              </a:rPr>
              <a:t/>
            </a:r>
            <a:br>
              <a:rPr lang="en-US" sz="2600" dirty="0" smtClean="0">
                <a:solidFill>
                  <a:schemeClr val="tx1"/>
                </a:solidFill>
              </a:rPr>
            </a:br>
            <a:r>
              <a:rPr lang="en-US" sz="2600" dirty="0" smtClean="0">
                <a:solidFill>
                  <a:schemeClr val="tx1"/>
                </a:solidFill>
              </a:rPr>
              <a:t>is </a:t>
            </a:r>
            <a:r>
              <a:rPr lang="en-US" sz="2600" dirty="0">
                <a:solidFill>
                  <a:schemeClr val="tx1"/>
                </a:solidFill>
              </a:rPr>
              <a:t>too high.</a:t>
            </a:r>
          </a:p>
          <a:p>
            <a:pPr marL="231775" indent="-231775"/>
            <a:r>
              <a:rPr lang="en-US" sz="2600" dirty="0">
                <a:solidFill>
                  <a:schemeClr val="tx1"/>
                </a:solidFill>
              </a:rPr>
              <a:t>When economies of scale are important, antitrust policy that increases the number of firms will lead to higher per-unit costs.</a:t>
            </a:r>
          </a:p>
          <a:p>
            <a:pPr marL="231775" indent="-231775"/>
            <a:r>
              <a:rPr lang="en-US" sz="2600" dirty="0">
                <a:solidFill>
                  <a:schemeClr val="tx1"/>
                </a:solidFill>
              </a:rPr>
              <a:t>Ideal outcomes are unlikely to be achieved through either price regulation or government operation of the firm.</a:t>
            </a:r>
          </a:p>
          <a:p>
            <a:pPr marL="231775" indent="-231775"/>
            <a:r>
              <a:rPr lang="en-US" sz="2600" dirty="0">
                <a:solidFill>
                  <a:schemeClr val="tx1"/>
                </a:solidFill>
              </a:rPr>
              <a:t>When feasible, reduction of artificial entry barriers is the most attractive alternative.</a:t>
            </a:r>
          </a:p>
        </p:txBody>
      </p:sp>
    </p:spTree>
    <p:extLst>
      <p:ext uri="{BB962C8B-B14F-4D97-AF65-F5344CB8AC3E}">
        <p14:creationId xmlns:p14="http://schemas.microsoft.com/office/powerpoint/2010/main" val="421971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1841"/>
            <a:ext cx="7772400" cy="1864086"/>
          </a:xfrm>
        </p:spPr>
        <p:txBody>
          <a:bodyPr anchor="ctr"/>
          <a:lstStyle/>
          <a:p>
            <a:r>
              <a:rPr lang="en-US" dirty="0"/>
              <a:t>The Competitive Process </a:t>
            </a:r>
            <a:br>
              <a:rPr lang="en-US" dirty="0"/>
            </a:br>
            <a:r>
              <a:rPr lang="en-US" dirty="0"/>
              <a:t>in the Real World</a:t>
            </a:r>
          </a:p>
        </p:txBody>
      </p:sp>
    </p:spTree>
    <p:extLst>
      <p:ext uri="{BB962C8B-B14F-4D97-AF65-F5344CB8AC3E}">
        <p14:creationId xmlns:p14="http://schemas.microsoft.com/office/powerpoint/2010/main" val="52860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9569" y="475488"/>
            <a:ext cx="8904855" cy="72237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Century Schoolbook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/>
              <a:t>Competition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" y="1591057"/>
            <a:ext cx="8932985" cy="430682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09345"/>
            <a:ext cx="8883750" cy="4215383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chemeClr val="tx1"/>
                </a:solidFill>
              </a:rPr>
              <a:t>Competitive forces are present even in markets with </a:t>
            </a:r>
            <a:r>
              <a:rPr lang="en-US" sz="2600" dirty="0" smtClean="0">
                <a:solidFill>
                  <a:schemeClr val="tx1"/>
                </a:solidFill>
              </a:rPr>
              <a:t/>
            </a:r>
            <a:br>
              <a:rPr lang="en-US" sz="2600" dirty="0" smtClean="0">
                <a:solidFill>
                  <a:schemeClr val="tx1"/>
                </a:solidFill>
              </a:rPr>
            </a:br>
            <a:r>
              <a:rPr lang="en-US" sz="2600" dirty="0" smtClean="0">
                <a:solidFill>
                  <a:schemeClr val="tx1"/>
                </a:solidFill>
              </a:rPr>
              <a:t>high </a:t>
            </a:r>
            <a:r>
              <a:rPr lang="en-US" sz="2600" dirty="0">
                <a:solidFill>
                  <a:schemeClr val="tx1"/>
                </a:solidFill>
              </a:rPr>
              <a:t>entry barriers.</a:t>
            </a:r>
          </a:p>
          <a:p>
            <a:pPr marL="631825" lvl="1" indent="-231775"/>
            <a:r>
              <a:rPr lang="en-US" sz="2500" i="1" dirty="0">
                <a:solidFill>
                  <a:schemeClr val="tx1"/>
                </a:solidFill>
              </a:rPr>
              <a:t>Product-quality competition</a:t>
            </a:r>
            <a:r>
              <a:rPr lang="en-US" sz="2500" dirty="0">
                <a:solidFill>
                  <a:schemeClr val="tx1"/>
                </a:solidFill>
              </a:rPr>
              <a:t> and the </a:t>
            </a:r>
            <a:r>
              <a:rPr lang="en-US" sz="2500" i="1" dirty="0">
                <a:solidFill>
                  <a:schemeClr val="tx1"/>
                </a:solidFill>
              </a:rPr>
              <a:t>development of viable substitutes</a:t>
            </a:r>
            <a:r>
              <a:rPr lang="en-US" sz="2500" dirty="0">
                <a:solidFill>
                  <a:schemeClr val="tx1"/>
                </a:solidFill>
              </a:rPr>
              <a:t> are important elements of the competitive process.</a:t>
            </a:r>
          </a:p>
          <a:p>
            <a:pPr marL="631825" lvl="1" indent="-231775"/>
            <a:r>
              <a:rPr lang="en-US" sz="2500" b="1" i="1" dirty="0">
                <a:solidFill>
                  <a:schemeClr val="tx1"/>
                </a:solidFill>
              </a:rPr>
              <a:t>Dynamic competition</a:t>
            </a:r>
            <a:r>
              <a:rPr lang="en-US" sz="2500" dirty="0">
                <a:solidFill>
                  <a:schemeClr val="tx1"/>
                </a:solidFill>
              </a:rPr>
              <a:t>:  </a:t>
            </a:r>
            <a:br>
              <a:rPr lang="en-US" sz="2500" dirty="0">
                <a:solidFill>
                  <a:schemeClr val="tx1"/>
                </a:solidFill>
              </a:rPr>
            </a:br>
            <a:r>
              <a:rPr lang="en-US" sz="2500" dirty="0">
                <a:solidFill>
                  <a:schemeClr val="tx1"/>
                </a:solidFill>
              </a:rPr>
              <a:t>profitability </a:t>
            </a:r>
            <a:r>
              <a:rPr lang="en-US" sz="2500" dirty="0" smtClean="0">
                <a:solidFill>
                  <a:schemeClr val="tx1"/>
                </a:solidFill>
              </a:rPr>
              <a:t>and </a:t>
            </a:r>
            <a:r>
              <a:rPr lang="en-US" sz="2500" dirty="0">
                <a:solidFill>
                  <a:schemeClr val="tx1"/>
                </a:solidFill>
              </a:rPr>
              <a:t>high prices encourage innovation </a:t>
            </a:r>
            <a:r>
              <a:rPr lang="en-US" sz="2500" dirty="0" smtClean="0">
                <a:solidFill>
                  <a:schemeClr val="tx1"/>
                </a:solidFill>
              </a:rPr>
              <a:t>and </a:t>
            </a:r>
            <a:r>
              <a:rPr lang="en-US" sz="2500" dirty="0">
                <a:solidFill>
                  <a:schemeClr val="tx1"/>
                </a:solidFill>
              </a:rPr>
              <a:t>technological change.</a:t>
            </a:r>
          </a:p>
          <a:p>
            <a:pPr marL="631825" lvl="1" indent="-231775"/>
            <a:r>
              <a:rPr lang="en-US" sz="2500" dirty="0">
                <a:solidFill>
                  <a:schemeClr val="tx1"/>
                </a:solidFill>
              </a:rPr>
              <a:t>In recent decades, lower transportation </a:t>
            </a:r>
            <a:r>
              <a:rPr lang="en-US" sz="2500" dirty="0" smtClean="0">
                <a:solidFill>
                  <a:schemeClr val="tx1"/>
                </a:solidFill>
              </a:rPr>
              <a:t>&amp; </a:t>
            </a:r>
            <a:r>
              <a:rPr lang="en-US" sz="2500" dirty="0">
                <a:solidFill>
                  <a:schemeClr val="tx1"/>
                </a:solidFill>
              </a:rPr>
              <a:t>communication </a:t>
            </a:r>
            <a:r>
              <a:rPr lang="en-US" sz="2500" dirty="0" smtClean="0">
                <a:solidFill>
                  <a:schemeClr val="tx1"/>
                </a:solidFill>
              </a:rPr>
              <a:t/>
            </a:r>
            <a:br>
              <a:rPr lang="en-US" sz="2500" dirty="0" smtClean="0">
                <a:solidFill>
                  <a:schemeClr val="tx1"/>
                </a:solidFill>
              </a:rPr>
            </a:br>
            <a:r>
              <a:rPr lang="en-US" sz="2500" dirty="0" smtClean="0">
                <a:solidFill>
                  <a:schemeClr val="tx1"/>
                </a:solidFill>
              </a:rPr>
              <a:t>costs </a:t>
            </a:r>
            <a:r>
              <a:rPr lang="en-US" sz="2500" dirty="0">
                <a:solidFill>
                  <a:schemeClr val="tx1"/>
                </a:solidFill>
              </a:rPr>
              <a:t>have broadened markets and increased competition.</a:t>
            </a:r>
          </a:p>
        </p:txBody>
      </p:sp>
    </p:spTree>
    <p:extLst>
      <p:ext uri="{BB962C8B-B14F-4D97-AF65-F5344CB8AC3E}">
        <p14:creationId xmlns:p14="http://schemas.microsoft.com/office/powerpoint/2010/main" val="323109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Thought: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675" y="1565620"/>
            <a:ext cx="8941332" cy="4403479"/>
          </a:xfrm>
        </p:spPr>
        <p:txBody>
          <a:bodyPr/>
          <a:lstStyle/>
          <a:p>
            <a:pPr marL="341313" indent="-341313">
              <a:spcBef>
                <a:spcPts val="0"/>
              </a:spcBef>
              <a:buAutoNum type="arabicPeriod"/>
            </a:pPr>
            <a:r>
              <a:rPr lang="en-US" sz="2500" dirty="0" smtClean="0">
                <a:solidFill>
                  <a:srgbClr val="32302A"/>
                </a:solidFill>
              </a:rPr>
              <a:t>How will high market entry barriers influence:</a:t>
            </a:r>
            <a:br>
              <a:rPr lang="en-US" sz="2500" dirty="0" smtClean="0">
                <a:solidFill>
                  <a:srgbClr val="32302A"/>
                </a:solidFill>
              </a:rPr>
            </a:br>
            <a:endParaRPr lang="en-US" sz="700" dirty="0" smtClean="0">
              <a:solidFill>
                <a:srgbClr val="32302A"/>
              </a:solidFill>
            </a:endParaRPr>
          </a:p>
          <a:p>
            <a:pPr marL="804863" indent="-457200">
              <a:spcBef>
                <a:spcPts val="0"/>
              </a:spcBef>
              <a:buNone/>
            </a:pPr>
            <a:r>
              <a:rPr lang="en-US" sz="2500" dirty="0" smtClean="0">
                <a:solidFill>
                  <a:srgbClr val="32302A"/>
                </a:solidFill>
              </a:rPr>
              <a:t>(a) the long‑run profitability of the firms, </a:t>
            </a:r>
          </a:p>
          <a:p>
            <a:pPr marL="804863" indent="-457200">
              <a:spcBef>
                <a:spcPts val="0"/>
              </a:spcBef>
              <a:buNone/>
            </a:pPr>
            <a:r>
              <a:rPr lang="en-US" sz="2500" dirty="0" smtClean="0">
                <a:solidFill>
                  <a:srgbClr val="32302A"/>
                </a:solidFill>
              </a:rPr>
              <a:t>(b) the cost efficiency of the industry’s firms, </a:t>
            </a:r>
          </a:p>
          <a:p>
            <a:pPr marL="804863" indent="-457200">
              <a:spcBef>
                <a:spcPts val="0"/>
              </a:spcBef>
              <a:buNone/>
            </a:pPr>
            <a:r>
              <a:rPr lang="en-US" sz="2500" dirty="0" smtClean="0">
                <a:solidFill>
                  <a:srgbClr val="32302A"/>
                </a:solidFill>
              </a:rPr>
              <a:t>(c) the likelihood that some inefficient (high cost) firms </a:t>
            </a:r>
            <a:br>
              <a:rPr lang="en-US" sz="2500" dirty="0" smtClean="0">
                <a:solidFill>
                  <a:srgbClr val="32302A"/>
                </a:solidFill>
              </a:rPr>
            </a:br>
            <a:r>
              <a:rPr lang="en-US" sz="2500" dirty="0" smtClean="0">
                <a:solidFill>
                  <a:srgbClr val="32302A"/>
                </a:solidFill>
              </a:rPr>
              <a:t>will survive, and, </a:t>
            </a:r>
          </a:p>
          <a:p>
            <a:pPr marL="804863" indent="-457200">
              <a:spcBef>
                <a:spcPts val="0"/>
              </a:spcBef>
              <a:buNone/>
            </a:pPr>
            <a:r>
              <a:rPr lang="en-US" sz="2500" dirty="0" smtClean="0">
                <a:solidFill>
                  <a:srgbClr val="32302A"/>
                </a:solidFill>
              </a:rPr>
              <a:t>(d) entrepreneurs’ incentives to develop substitute products?</a:t>
            </a:r>
            <a:br>
              <a:rPr lang="en-US" sz="2500" dirty="0" smtClean="0">
                <a:solidFill>
                  <a:srgbClr val="32302A"/>
                </a:solidFill>
              </a:rPr>
            </a:br>
            <a:endParaRPr lang="en-US" sz="700" dirty="0" smtClean="0">
              <a:solidFill>
                <a:srgbClr val="32302A"/>
              </a:solidFill>
            </a:endParaRPr>
          </a:p>
          <a:p>
            <a:pPr marL="347663" indent="0">
              <a:spcBef>
                <a:spcPts val="0"/>
              </a:spcBef>
              <a:buNone/>
            </a:pPr>
            <a:r>
              <a:rPr lang="en-US" sz="2500" dirty="0" smtClean="0">
                <a:solidFill>
                  <a:srgbClr val="32302A"/>
                </a:solidFill>
              </a:rPr>
              <a:t>Are competitive pressures present in markets with high </a:t>
            </a:r>
            <a:br>
              <a:rPr lang="en-US" sz="2500" dirty="0" smtClean="0">
                <a:solidFill>
                  <a:srgbClr val="32302A"/>
                </a:solidFill>
              </a:rPr>
            </a:br>
            <a:r>
              <a:rPr lang="en-US" sz="2500" dirty="0" smtClean="0">
                <a:solidFill>
                  <a:srgbClr val="32302A"/>
                </a:solidFill>
              </a:rPr>
              <a:t>barriers to entry? </a:t>
            </a:r>
            <a:endParaRPr lang="en-US" sz="2500" dirty="0">
              <a:solidFill>
                <a:srgbClr val="32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93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Thought: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675" y="1565620"/>
            <a:ext cx="8883749" cy="4403479"/>
          </a:xfrm>
        </p:spPr>
        <p:txBody>
          <a:bodyPr/>
          <a:lstStyle/>
          <a:p>
            <a:pPr marL="347663" indent="-347663">
              <a:spcBef>
                <a:spcPts val="0"/>
              </a:spcBef>
              <a:buNone/>
              <a:tabLst>
                <a:tab pos="284163" algn="l"/>
              </a:tabLst>
            </a:pPr>
            <a:r>
              <a:rPr lang="en-US" sz="2600" dirty="0">
                <a:solidFill>
                  <a:srgbClr val="32302A"/>
                </a:solidFill>
              </a:rPr>
              <a:t>2. Consider a market where the cost of providing a good continuously declines as output is expanded. Would anti-trust legislation improve performance in this market? What regulation would improve the efficiency of such a market</a:t>
            </a:r>
            <a:r>
              <a:rPr lang="en-US" sz="2600" dirty="0" smtClean="0">
                <a:solidFill>
                  <a:srgbClr val="32302A"/>
                </a:solidFill>
              </a:rPr>
              <a:t>?</a:t>
            </a:r>
          </a:p>
          <a:p>
            <a:pPr marL="347663" indent="-347663">
              <a:spcBef>
                <a:spcPts val="0"/>
              </a:spcBef>
              <a:buNone/>
              <a:tabLst>
                <a:tab pos="284163" algn="l"/>
              </a:tabLst>
            </a:pPr>
            <a:endParaRPr lang="en-US" sz="1200" dirty="0">
              <a:solidFill>
                <a:srgbClr val="32302A"/>
              </a:solidFill>
            </a:endParaRPr>
          </a:p>
          <a:p>
            <a:pPr marL="347663" indent="-347663">
              <a:spcBef>
                <a:spcPts val="0"/>
              </a:spcBef>
              <a:buNone/>
              <a:tabLst>
                <a:tab pos="284163" algn="l"/>
              </a:tabLst>
            </a:pPr>
            <a:r>
              <a:rPr lang="en-US" sz="2600" dirty="0" smtClean="0">
                <a:solidFill>
                  <a:srgbClr val="32302A"/>
                </a:solidFill>
              </a:rPr>
              <a:t>3. </a:t>
            </a:r>
            <a:r>
              <a:rPr lang="en-US" sz="2600" dirty="0">
                <a:solidFill>
                  <a:srgbClr val="32302A"/>
                </a:solidFill>
              </a:rPr>
              <a:t>What is natural monopoly?  Why is competition difficult to maintain when natural monopoly is present?</a:t>
            </a:r>
          </a:p>
        </p:txBody>
      </p:sp>
    </p:spTree>
    <p:extLst>
      <p:ext uri="{BB962C8B-B14F-4D97-AF65-F5344CB8AC3E}">
        <p14:creationId xmlns:p14="http://schemas.microsoft.com/office/powerpoint/2010/main" val="251895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Thought: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675" y="1565620"/>
            <a:ext cx="8883749" cy="4403479"/>
          </a:xfrm>
        </p:spPr>
        <p:txBody>
          <a:bodyPr/>
          <a:lstStyle/>
          <a:p>
            <a:pPr marL="347663" indent="-347663">
              <a:spcBef>
                <a:spcPts val="0"/>
              </a:spcBef>
              <a:buNone/>
              <a:tabLst>
                <a:tab pos="284163" algn="l"/>
              </a:tabLst>
            </a:pPr>
            <a:r>
              <a:rPr lang="en-US" sz="2600" dirty="0" smtClean="0">
                <a:solidFill>
                  <a:srgbClr val="32302A"/>
                </a:solidFill>
              </a:rPr>
              <a:t>4. </a:t>
            </a:r>
            <a:r>
              <a:rPr lang="en-US" sz="2600" dirty="0">
                <a:solidFill>
                  <a:srgbClr val="32302A"/>
                </a:solidFill>
              </a:rPr>
              <a:t>Which of the following best explains </a:t>
            </a:r>
            <a:r>
              <a:rPr lang="en-US" sz="2600" dirty="0" smtClean="0">
                <a:solidFill>
                  <a:srgbClr val="32302A"/>
                </a:solidFill>
              </a:rPr>
              <a:t>why monopoly </a:t>
            </a:r>
            <a:r>
              <a:rPr lang="en-US" sz="2600" dirty="0">
                <a:solidFill>
                  <a:srgbClr val="32302A"/>
                </a:solidFill>
              </a:rPr>
              <a:t>is harmful from the </a:t>
            </a:r>
            <a:r>
              <a:rPr lang="en-US" sz="2600" dirty="0" smtClean="0">
                <a:solidFill>
                  <a:srgbClr val="32302A"/>
                </a:solidFill>
              </a:rPr>
              <a:t>viewpoint of </a:t>
            </a:r>
            <a:r>
              <a:rPr lang="en-US" sz="2600" dirty="0">
                <a:solidFill>
                  <a:srgbClr val="32302A"/>
                </a:solidFill>
              </a:rPr>
              <a:t>economic efficiency? </a:t>
            </a:r>
          </a:p>
          <a:p>
            <a:pPr marL="576263" indent="-292100">
              <a:spcBef>
                <a:spcPts val="0"/>
              </a:spcBef>
              <a:buNone/>
            </a:pPr>
            <a:r>
              <a:rPr lang="en-US" sz="2600" dirty="0">
                <a:solidFill>
                  <a:srgbClr val="32302A"/>
                </a:solidFill>
              </a:rPr>
              <a:t>a. Units of output that are valued more </a:t>
            </a:r>
            <a:r>
              <a:rPr lang="en-US" sz="2600" dirty="0" smtClean="0">
                <a:solidFill>
                  <a:srgbClr val="32302A"/>
                </a:solidFill>
              </a:rPr>
              <a:t>highly than </a:t>
            </a:r>
            <a:r>
              <a:rPr lang="en-US" sz="2600" dirty="0">
                <a:solidFill>
                  <a:srgbClr val="32302A"/>
                </a:solidFill>
              </a:rPr>
              <a:t>their cost will not be produced by a </a:t>
            </a:r>
            <a:r>
              <a:rPr lang="en-US" sz="2600" dirty="0" smtClean="0">
                <a:solidFill>
                  <a:srgbClr val="32302A"/>
                </a:solidFill>
              </a:rPr>
              <a:t>profit maximizing </a:t>
            </a:r>
            <a:r>
              <a:rPr lang="en-US" sz="2600" dirty="0">
                <a:solidFill>
                  <a:srgbClr val="32302A"/>
                </a:solidFill>
              </a:rPr>
              <a:t>monopolist.</a:t>
            </a:r>
          </a:p>
          <a:p>
            <a:pPr marL="576263" indent="-292100">
              <a:spcBef>
                <a:spcPts val="0"/>
              </a:spcBef>
              <a:buNone/>
            </a:pPr>
            <a:r>
              <a:rPr lang="en-US" sz="2600" dirty="0">
                <a:solidFill>
                  <a:srgbClr val="32302A"/>
                </a:solidFill>
              </a:rPr>
              <a:t>b. A profit maximizing monopolist will </a:t>
            </a:r>
            <a:r>
              <a:rPr lang="en-US" sz="2600" dirty="0" smtClean="0">
                <a:solidFill>
                  <a:srgbClr val="32302A"/>
                </a:solidFill>
              </a:rPr>
              <a:t>produce an </a:t>
            </a:r>
            <a:r>
              <a:rPr lang="en-US" sz="2600" dirty="0">
                <a:solidFill>
                  <a:srgbClr val="32302A"/>
                </a:solidFill>
              </a:rPr>
              <a:t>output that is too large. </a:t>
            </a:r>
          </a:p>
          <a:p>
            <a:pPr marL="576263" indent="-292100">
              <a:spcBef>
                <a:spcPts val="0"/>
              </a:spcBef>
              <a:buNone/>
            </a:pPr>
            <a:r>
              <a:rPr lang="en-US" sz="2600" dirty="0">
                <a:solidFill>
                  <a:srgbClr val="32302A"/>
                </a:solidFill>
              </a:rPr>
              <a:t>c. An unregulated monopolist will have </a:t>
            </a:r>
            <a:r>
              <a:rPr lang="en-US" sz="2600" dirty="0" smtClean="0">
                <a:solidFill>
                  <a:srgbClr val="32302A"/>
                </a:solidFill>
              </a:rPr>
              <a:t>little incentive </a:t>
            </a:r>
            <a:r>
              <a:rPr lang="en-US" sz="2600" dirty="0">
                <a:solidFill>
                  <a:srgbClr val="32302A"/>
                </a:solidFill>
              </a:rPr>
              <a:t>to produce efficiently (at a low cost). </a:t>
            </a:r>
          </a:p>
        </p:txBody>
      </p:sp>
    </p:spTree>
    <p:extLst>
      <p:ext uri="{BB962C8B-B14F-4D97-AF65-F5344CB8AC3E}">
        <p14:creationId xmlns:p14="http://schemas.microsoft.com/office/powerpoint/2010/main" val="124404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Thought: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675" y="1565620"/>
            <a:ext cx="8883749" cy="4403479"/>
          </a:xfrm>
        </p:spPr>
        <p:txBody>
          <a:bodyPr/>
          <a:lstStyle/>
          <a:p>
            <a:pPr marL="347663" indent="-347663">
              <a:spcBef>
                <a:spcPts val="0"/>
              </a:spcBef>
              <a:buNone/>
              <a:tabLst>
                <a:tab pos="284163" algn="l"/>
              </a:tabLst>
            </a:pPr>
            <a:r>
              <a:rPr lang="en-US" sz="2600" dirty="0" smtClean="0">
                <a:solidFill>
                  <a:srgbClr val="32302A"/>
                </a:solidFill>
              </a:rPr>
              <a:t>5. </a:t>
            </a:r>
            <a:r>
              <a:rPr lang="en-US" sz="2600" dirty="0">
                <a:solidFill>
                  <a:srgbClr val="32302A"/>
                </a:solidFill>
              </a:rPr>
              <a:t>Why is oligopolistic collusion more difficult when there is product variation than when the products of all firms are identical</a:t>
            </a:r>
            <a:r>
              <a:rPr lang="en-US" sz="2600" dirty="0" smtClean="0">
                <a:solidFill>
                  <a:srgbClr val="32302A"/>
                </a:solidFill>
              </a:rPr>
              <a:t>?</a:t>
            </a:r>
            <a:endParaRPr lang="en-US" sz="1000" dirty="0" smtClean="0">
              <a:solidFill>
                <a:srgbClr val="32302A"/>
              </a:solidFill>
            </a:endParaRPr>
          </a:p>
          <a:p>
            <a:pPr marL="347663" indent="-347663">
              <a:spcBef>
                <a:spcPts val="0"/>
              </a:spcBef>
              <a:buNone/>
              <a:tabLst>
                <a:tab pos="284163" algn="l"/>
              </a:tabLst>
            </a:pPr>
            <a:endParaRPr lang="en-US" sz="1000" dirty="0">
              <a:solidFill>
                <a:srgbClr val="32302A"/>
              </a:solidFill>
            </a:endParaRPr>
          </a:p>
          <a:p>
            <a:pPr marL="347663" indent="-347663">
              <a:spcBef>
                <a:spcPts val="0"/>
              </a:spcBef>
              <a:buNone/>
              <a:tabLst>
                <a:tab pos="284163" algn="l"/>
              </a:tabLst>
            </a:pPr>
            <a:r>
              <a:rPr lang="en-US" sz="2600" dirty="0">
                <a:solidFill>
                  <a:srgbClr val="32302A"/>
                </a:solidFill>
              </a:rPr>
              <a:t>6. Is the U.S. economy more competitive or </a:t>
            </a:r>
            <a:r>
              <a:rPr lang="en-US" sz="2600" dirty="0" smtClean="0">
                <a:solidFill>
                  <a:srgbClr val="32302A"/>
                </a:solidFill>
              </a:rPr>
              <a:t>less competitive </a:t>
            </a:r>
            <a:r>
              <a:rPr lang="en-US" sz="2600" dirty="0">
                <a:solidFill>
                  <a:srgbClr val="32302A"/>
                </a:solidFill>
              </a:rPr>
              <a:t>than was the case 50 years ago</a:t>
            </a:r>
            <a:r>
              <a:rPr lang="en-US" sz="2600" dirty="0" smtClean="0">
                <a:solidFill>
                  <a:srgbClr val="32302A"/>
                </a:solidFill>
              </a:rPr>
              <a:t>? What </a:t>
            </a:r>
            <a:r>
              <a:rPr lang="en-US" sz="2600" dirty="0">
                <a:solidFill>
                  <a:srgbClr val="32302A"/>
                </a:solidFill>
              </a:rPr>
              <a:t>are some of the factors that have </a:t>
            </a:r>
            <a:r>
              <a:rPr lang="en-US" sz="2600" dirty="0" smtClean="0">
                <a:solidFill>
                  <a:srgbClr val="32302A"/>
                </a:solidFill>
              </a:rPr>
              <a:t>altered the </a:t>
            </a:r>
            <a:r>
              <a:rPr lang="en-US" sz="2600" dirty="0">
                <a:solidFill>
                  <a:srgbClr val="32302A"/>
                </a:solidFill>
              </a:rPr>
              <a:t>competitiveness of markets in </a:t>
            </a:r>
            <a:r>
              <a:rPr lang="en-US" sz="2600" dirty="0" smtClean="0">
                <a:solidFill>
                  <a:srgbClr val="32302A"/>
                </a:solidFill>
              </a:rPr>
              <a:t>recent decades</a:t>
            </a:r>
            <a:r>
              <a:rPr lang="en-US" sz="2600" dirty="0">
                <a:solidFill>
                  <a:srgbClr val="32302A"/>
                </a:solidFill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87790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1841"/>
            <a:ext cx="7772400" cy="1864086"/>
          </a:xfrm>
        </p:spPr>
        <p:txBody>
          <a:bodyPr anchor="ctr"/>
          <a:lstStyle/>
          <a:p>
            <a:r>
              <a:rPr lang="en-US" dirty="0"/>
              <a:t>Characteristics </a:t>
            </a:r>
            <a:br>
              <a:rPr lang="en-US" dirty="0"/>
            </a:br>
            <a:r>
              <a:rPr lang="en-US" dirty="0"/>
              <a:t>of a Monopoly</a:t>
            </a:r>
          </a:p>
        </p:txBody>
      </p:sp>
    </p:spTree>
    <p:extLst>
      <p:ext uri="{BB962C8B-B14F-4D97-AF65-F5344CB8AC3E}">
        <p14:creationId xmlns:p14="http://schemas.microsoft.com/office/powerpoint/2010/main" val="258467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>
          <a:xfrm>
            <a:off x="2378995" y="2285998"/>
            <a:ext cx="4083798" cy="2151897"/>
          </a:xfrm>
        </p:spPr>
        <p:txBody>
          <a:bodyPr/>
          <a:lstStyle/>
          <a:p>
            <a:pPr marL="511175" indent="-511175" algn="ctr">
              <a:lnSpc>
                <a:spcPct val="80000"/>
              </a:lnSpc>
              <a:buClr>
                <a:schemeClr val="hlink"/>
              </a:buClr>
              <a:buNone/>
            </a:pPr>
            <a:r>
              <a:rPr lang="en-US" sz="6600" b="1" i="1" dirty="0" smtClean="0">
                <a:solidFill>
                  <a:srgbClr val="32302A"/>
                </a:solidFill>
                <a:latin typeface="Times New Roman" pitchFamily="18" charset="0"/>
                <a:cs typeface="Times New Roman" pitchFamily="18" charset="0"/>
              </a:rPr>
              <a:t>End of</a:t>
            </a:r>
          </a:p>
          <a:p>
            <a:pPr marL="511175" indent="-511175" algn="ctr">
              <a:lnSpc>
                <a:spcPct val="80000"/>
              </a:lnSpc>
              <a:buClr>
                <a:schemeClr val="hlink"/>
              </a:buClr>
              <a:buNone/>
            </a:pPr>
            <a:r>
              <a:rPr lang="en-US" sz="6600" b="1" i="1" dirty="0" smtClean="0">
                <a:solidFill>
                  <a:srgbClr val="32302A"/>
                </a:solidFill>
                <a:latin typeface="Times New Roman" pitchFamily="18" charset="0"/>
                <a:cs typeface="Times New Roman" pitchFamily="18" charset="0"/>
              </a:rPr>
              <a:t>Chapter 24</a:t>
            </a:r>
            <a:endParaRPr lang="en-US" sz="6600" b="1" i="1" dirty="0">
              <a:solidFill>
                <a:srgbClr val="32302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54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9569" y="448119"/>
            <a:ext cx="8904855" cy="74974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Century Schoolbook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/>
              <a:t>Monopoly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" y="1572770"/>
            <a:ext cx="8932985" cy="434340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554482"/>
            <a:ext cx="8883750" cy="4498846"/>
          </a:xfrm>
        </p:spPr>
        <p:txBody>
          <a:bodyPr/>
          <a:lstStyle/>
          <a:p>
            <a:pPr marL="231775" indent="-231775"/>
            <a:r>
              <a:rPr lang="en-US" sz="2500" b="1" i="1" dirty="0">
                <a:solidFill>
                  <a:schemeClr val="tx1"/>
                </a:solidFill>
              </a:rPr>
              <a:t>Monopoly</a:t>
            </a:r>
            <a:r>
              <a:rPr lang="en-US" sz="2500" dirty="0">
                <a:solidFill>
                  <a:schemeClr val="tx1"/>
                </a:solidFill>
              </a:rPr>
              <a:t> is a market with:</a:t>
            </a:r>
          </a:p>
          <a:p>
            <a:pPr marL="631825" lvl="1" indent="-231775"/>
            <a:r>
              <a:rPr lang="en-US" sz="2500" dirty="0">
                <a:solidFill>
                  <a:schemeClr val="tx1"/>
                </a:solidFill>
              </a:rPr>
              <a:t>high entry barriers, and,</a:t>
            </a:r>
          </a:p>
          <a:p>
            <a:pPr marL="631825" lvl="1" indent="-231775"/>
            <a:r>
              <a:rPr lang="en-US" sz="2500" dirty="0">
                <a:solidFill>
                  <a:schemeClr val="tx1"/>
                </a:solidFill>
              </a:rPr>
              <a:t>a single seller of a well-defined product for which there </a:t>
            </a:r>
            <a:r>
              <a:rPr lang="en-US" sz="2500" dirty="0" smtClean="0">
                <a:solidFill>
                  <a:schemeClr val="tx1"/>
                </a:solidFill>
              </a:rPr>
              <a:t>are </a:t>
            </a:r>
            <a:br>
              <a:rPr lang="en-US" sz="2500" dirty="0" smtClean="0">
                <a:solidFill>
                  <a:schemeClr val="tx1"/>
                </a:solidFill>
              </a:rPr>
            </a:br>
            <a:r>
              <a:rPr lang="en-US" sz="2500" dirty="0" smtClean="0">
                <a:solidFill>
                  <a:schemeClr val="tx1"/>
                </a:solidFill>
              </a:rPr>
              <a:t>no </a:t>
            </a:r>
            <a:r>
              <a:rPr lang="en-US" sz="2500" dirty="0">
                <a:solidFill>
                  <a:schemeClr val="tx1"/>
                </a:solidFill>
              </a:rPr>
              <a:t>good substitutes.</a:t>
            </a:r>
          </a:p>
          <a:p>
            <a:pPr marL="231775" indent="-231775"/>
            <a:r>
              <a:rPr lang="en-US" sz="2500" dirty="0">
                <a:solidFill>
                  <a:schemeClr val="tx1"/>
                </a:solidFill>
              </a:rPr>
              <a:t>Only a few markets exist with a single seller, but they are nonetheless worth studying.</a:t>
            </a:r>
          </a:p>
          <a:p>
            <a:pPr marL="631825" lvl="1" indent="-231775"/>
            <a:r>
              <a:rPr lang="en-US" sz="2500" dirty="0">
                <a:solidFill>
                  <a:schemeClr val="tx1"/>
                </a:solidFill>
              </a:rPr>
              <a:t>The monopoly model helps us understand markets such as those for cable television </a:t>
            </a:r>
            <a:r>
              <a:rPr lang="en-US" sz="2500" dirty="0" smtClean="0">
                <a:solidFill>
                  <a:schemeClr val="tx1"/>
                </a:solidFill>
              </a:rPr>
              <a:t>and </a:t>
            </a:r>
            <a:r>
              <a:rPr lang="en-US" sz="2500" dirty="0">
                <a:solidFill>
                  <a:schemeClr val="tx1"/>
                </a:solidFill>
              </a:rPr>
              <a:t>local phone service.</a:t>
            </a:r>
          </a:p>
          <a:p>
            <a:pPr marL="631825" lvl="1" indent="-231775"/>
            <a:r>
              <a:rPr lang="en-US" sz="2500" dirty="0">
                <a:solidFill>
                  <a:schemeClr val="tx1"/>
                </a:solidFill>
              </a:rPr>
              <a:t>Monopoly theory also enhances our understanding of markets with only a few sellers.</a:t>
            </a:r>
          </a:p>
        </p:txBody>
      </p:sp>
    </p:spTree>
    <p:extLst>
      <p:ext uri="{BB962C8B-B14F-4D97-AF65-F5344CB8AC3E}">
        <p14:creationId xmlns:p14="http://schemas.microsoft.com/office/powerpoint/2010/main" val="76344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9569" y="475551"/>
            <a:ext cx="8904855" cy="74974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Century Schoolbook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/>
              <a:t>Price and Output Under Monopoly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" y="1581912"/>
            <a:ext cx="8932985" cy="4334258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45952"/>
            <a:ext cx="8883750" cy="4160488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chemeClr val="tx1"/>
                </a:solidFill>
              </a:rPr>
              <a:t>As there is only one producer of a good </a:t>
            </a:r>
            <a:r>
              <a:rPr lang="en-US" sz="2600" dirty="0" smtClean="0">
                <a:solidFill>
                  <a:schemeClr val="tx1"/>
                </a:solidFill>
              </a:rPr>
              <a:t>or </a:t>
            </a:r>
            <a:r>
              <a:rPr lang="en-US" sz="2600" dirty="0">
                <a:solidFill>
                  <a:schemeClr val="tx1"/>
                </a:solidFill>
              </a:rPr>
              <a:t>service in a market with a monopoly, </a:t>
            </a:r>
            <a:r>
              <a:rPr lang="en-US" sz="2600" dirty="0" smtClean="0">
                <a:solidFill>
                  <a:schemeClr val="tx1"/>
                </a:solidFill>
              </a:rPr>
              <a:t>the </a:t>
            </a:r>
            <a:r>
              <a:rPr lang="en-US" sz="2600" dirty="0">
                <a:solidFill>
                  <a:schemeClr val="tx1"/>
                </a:solidFill>
              </a:rPr>
              <a:t>market demand curve is the monopolist’s demand curve.</a:t>
            </a:r>
          </a:p>
          <a:p>
            <a:pPr marL="231775" indent="-231775"/>
            <a:r>
              <a:rPr lang="en-US" sz="2600" dirty="0">
                <a:solidFill>
                  <a:schemeClr val="tx1"/>
                </a:solidFill>
              </a:rPr>
              <a:t>In order to maximize its profits, a monopolist will expand </a:t>
            </a:r>
            <a:r>
              <a:rPr lang="en-US" sz="2600" dirty="0" smtClean="0">
                <a:solidFill>
                  <a:schemeClr val="tx1"/>
                </a:solidFill>
              </a:rPr>
              <a:t/>
            </a:r>
            <a:br>
              <a:rPr lang="en-US" sz="2600" dirty="0" smtClean="0">
                <a:solidFill>
                  <a:schemeClr val="tx1"/>
                </a:solidFill>
              </a:rPr>
            </a:br>
            <a:r>
              <a:rPr lang="en-US" sz="2600" dirty="0" smtClean="0">
                <a:solidFill>
                  <a:schemeClr val="tx1"/>
                </a:solidFill>
              </a:rPr>
              <a:t>its </a:t>
            </a:r>
            <a:r>
              <a:rPr lang="en-US" sz="2600" dirty="0">
                <a:solidFill>
                  <a:schemeClr val="tx1"/>
                </a:solidFill>
              </a:rPr>
              <a:t>output until </a:t>
            </a:r>
            <a:r>
              <a:rPr lang="en-US" sz="2600" b="1" i="1" dirty="0">
                <a:solidFill>
                  <a:schemeClr val="tx1"/>
                </a:solidFill>
              </a:rPr>
              <a:t>marginal revenue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i="1" dirty="0">
                <a:solidFill>
                  <a:schemeClr val="tx1"/>
                </a:solidFill>
              </a:rPr>
              <a:t>just equals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b="1" i="1" dirty="0">
                <a:solidFill>
                  <a:schemeClr val="tx1"/>
                </a:solidFill>
              </a:rPr>
              <a:t>marginal cost</a:t>
            </a:r>
            <a:r>
              <a:rPr lang="en-US" sz="2600" dirty="0">
                <a:solidFill>
                  <a:schemeClr val="tx1"/>
                </a:solidFill>
              </a:rPr>
              <a:t>.</a:t>
            </a:r>
          </a:p>
          <a:p>
            <a:pPr marL="631825" lvl="1" indent="-231775"/>
            <a:r>
              <a:rPr lang="en-US" dirty="0">
                <a:solidFill>
                  <a:schemeClr val="tx1"/>
                </a:solidFill>
              </a:rPr>
              <a:t>The monopolist will charge the price along the demand curve consistent with that level </a:t>
            </a:r>
            <a:r>
              <a:rPr lang="en-US" dirty="0" smtClean="0">
                <a:solidFill>
                  <a:schemeClr val="tx1"/>
                </a:solidFill>
              </a:rPr>
              <a:t>of </a:t>
            </a:r>
            <a:r>
              <a:rPr lang="en-US" dirty="0">
                <a:solidFill>
                  <a:schemeClr val="tx1"/>
                </a:solidFill>
              </a:rPr>
              <a:t>output.</a:t>
            </a:r>
          </a:p>
        </p:txBody>
      </p:sp>
    </p:spTree>
    <p:extLst>
      <p:ext uri="{BB962C8B-B14F-4D97-AF65-F5344CB8AC3E}">
        <p14:creationId xmlns:p14="http://schemas.microsoft.com/office/powerpoint/2010/main" val="111245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850392"/>
            <a:ext cx="8977930" cy="5071145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3" y="1489525"/>
            <a:ext cx="4253918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monopolist will reduce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price and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expand output as long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monopolist will raise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price and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reduce output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whenever </a:t>
            </a:r>
            <a:r>
              <a:rPr lang="en-US" sz="2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Output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level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will result … </a:t>
            </a:r>
          </a:p>
        </p:txBody>
      </p:sp>
      <p:cxnSp>
        <p:nvCxnSpPr>
          <p:cNvPr id="92" name="Straight Connector 91"/>
          <p:cNvCxnSpPr/>
          <p:nvPr/>
        </p:nvCxnSpPr>
        <p:spPr>
          <a:xfrm>
            <a:off x="4301809" y="1014699"/>
            <a:ext cx="25222" cy="4761674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7" name="Title 1"/>
          <p:cNvSpPr>
            <a:spLocks noGrp="1"/>
          </p:cNvSpPr>
          <p:nvPr>
            <p:ph type="title"/>
          </p:nvPr>
        </p:nvSpPr>
        <p:spPr>
          <a:xfrm>
            <a:off x="119569" y="149089"/>
            <a:ext cx="8904855" cy="596684"/>
          </a:xfrm>
        </p:spPr>
        <p:txBody>
          <a:bodyPr/>
          <a:lstStyle/>
          <a:p>
            <a:r>
              <a:rPr lang="en-US" sz="3600" dirty="0"/>
              <a:t>Price and Output Under Monopoly</a:t>
            </a:r>
          </a:p>
        </p:txBody>
      </p:sp>
      <p:sp>
        <p:nvSpPr>
          <p:cNvPr id="50" name="Text Box 10"/>
          <p:cNvSpPr txBox="1">
            <a:spLocks noChangeArrowheads="1"/>
          </p:cNvSpPr>
          <p:nvPr/>
        </p:nvSpPr>
        <p:spPr bwMode="auto">
          <a:xfrm>
            <a:off x="70065" y="3754189"/>
            <a:ext cx="4253918" cy="1315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average total cost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5888" indent="-115888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price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ATC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firm is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making economic profits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equal to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area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P – A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1" name="Text Box 54"/>
          <p:cNvSpPr txBox="1">
            <a:spLocks noChangeArrowheads="1"/>
          </p:cNvSpPr>
          <p:nvPr/>
        </p:nvSpPr>
        <p:spPr bwMode="auto">
          <a:xfrm>
            <a:off x="4370324" y="1080242"/>
            <a:ext cx="787400" cy="269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kumimoji="0" lang="en-US" sz="1600">
                <a:latin typeface="Times New Roman" pitchFamily="18" charset="0"/>
                <a:cs typeface="Times New Roman" pitchFamily="18" charset="0"/>
              </a:rPr>
              <a:t>Price</a:t>
            </a:r>
          </a:p>
        </p:txBody>
      </p:sp>
      <p:sp>
        <p:nvSpPr>
          <p:cNvPr id="62" name="Text Box 55"/>
          <p:cNvSpPr txBox="1">
            <a:spLocks noChangeArrowheads="1"/>
          </p:cNvSpPr>
          <p:nvPr/>
        </p:nvSpPr>
        <p:spPr bwMode="auto">
          <a:xfrm>
            <a:off x="7341870" y="5418963"/>
            <a:ext cx="1590675" cy="28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kumimoji="0" lang="en-US" sz="1600">
                <a:latin typeface="Times New Roman" pitchFamily="18" charset="0"/>
                <a:cs typeface="Times New Roman" pitchFamily="18" charset="0"/>
              </a:rPr>
              <a:t>Quantity/time</a:t>
            </a:r>
          </a:p>
        </p:txBody>
      </p:sp>
      <p:grpSp>
        <p:nvGrpSpPr>
          <p:cNvPr id="64" name="Group 58"/>
          <p:cNvGrpSpPr>
            <a:grpSpLocks/>
          </p:cNvGrpSpPr>
          <p:nvPr/>
        </p:nvGrpSpPr>
        <p:grpSpPr bwMode="auto">
          <a:xfrm>
            <a:off x="4700016" y="1344930"/>
            <a:ext cx="2895600" cy="4211320"/>
            <a:chOff x="3024" y="822"/>
            <a:chExt cx="1824" cy="2966"/>
          </a:xfrm>
        </p:grpSpPr>
        <p:sp>
          <p:nvSpPr>
            <p:cNvPr id="65" name="Line 59"/>
            <p:cNvSpPr>
              <a:spLocks noChangeShapeType="1"/>
            </p:cNvSpPr>
            <p:nvPr/>
          </p:nvSpPr>
          <p:spPr bwMode="auto">
            <a:xfrm>
              <a:off x="3024" y="3788"/>
              <a:ext cx="1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Line 60"/>
            <p:cNvSpPr>
              <a:spLocks noChangeShapeType="1"/>
            </p:cNvSpPr>
            <p:nvPr/>
          </p:nvSpPr>
          <p:spPr bwMode="auto">
            <a:xfrm>
              <a:off x="3031" y="822"/>
              <a:ext cx="0" cy="29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1" name="Freeform 116"/>
          <p:cNvSpPr>
            <a:spLocks/>
          </p:cNvSpPr>
          <p:nvPr/>
        </p:nvSpPr>
        <p:spPr bwMode="auto">
          <a:xfrm>
            <a:off x="4729226" y="1492631"/>
            <a:ext cx="1746250" cy="299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00" y="1308"/>
              </a:cxn>
              <a:cxn ang="0">
                <a:pos x="952" y="1468"/>
              </a:cxn>
              <a:cxn ang="0">
                <a:pos x="820" y="1584"/>
              </a:cxn>
              <a:cxn ang="0">
                <a:pos x="616" y="1732"/>
              </a:cxn>
              <a:cxn ang="0">
                <a:pos x="348" y="1888"/>
              </a:cxn>
              <a:cxn ang="0">
                <a:pos x="0" y="1888"/>
              </a:cxn>
              <a:cxn ang="0">
                <a:pos x="0" y="0"/>
              </a:cxn>
            </a:cxnLst>
            <a:rect l="0" t="0" r="r" b="b"/>
            <a:pathLst>
              <a:path w="1100" h="1888">
                <a:moveTo>
                  <a:pt x="0" y="0"/>
                </a:moveTo>
                <a:lnTo>
                  <a:pt x="1100" y="1308"/>
                </a:lnTo>
                <a:lnTo>
                  <a:pt x="952" y="1468"/>
                </a:lnTo>
                <a:lnTo>
                  <a:pt x="820" y="1584"/>
                </a:lnTo>
                <a:lnTo>
                  <a:pt x="616" y="1732"/>
                </a:lnTo>
                <a:lnTo>
                  <a:pt x="348" y="1888"/>
                </a:lnTo>
                <a:lnTo>
                  <a:pt x="0" y="1888"/>
                </a:lnTo>
                <a:lnTo>
                  <a:pt x="0" y="0"/>
                </a:lnTo>
                <a:close/>
              </a:path>
            </a:pathLst>
          </a:custGeom>
          <a:solidFill>
            <a:srgbClr val="8AE49F">
              <a:alpha val="50000"/>
            </a:srgbClr>
          </a:solidFill>
          <a:ln w="12700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Freeform 2"/>
          <p:cNvSpPr>
            <a:spLocks/>
          </p:cNvSpPr>
          <p:nvPr/>
        </p:nvSpPr>
        <p:spPr bwMode="auto">
          <a:xfrm>
            <a:off x="6456426" y="1295781"/>
            <a:ext cx="1295400" cy="3810000"/>
          </a:xfrm>
          <a:custGeom>
            <a:avLst/>
            <a:gdLst/>
            <a:ahLst/>
            <a:cxnLst>
              <a:cxn ang="0">
                <a:pos x="0" y="1440"/>
              </a:cxn>
              <a:cxn ang="0">
                <a:pos x="816" y="2400"/>
              </a:cxn>
              <a:cxn ang="0">
                <a:pos x="816" y="0"/>
              </a:cxn>
              <a:cxn ang="0">
                <a:pos x="720" y="0"/>
              </a:cxn>
              <a:cxn ang="0">
                <a:pos x="672" y="336"/>
              </a:cxn>
              <a:cxn ang="0">
                <a:pos x="576" y="672"/>
              </a:cxn>
              <a:cxn ang="0">
                <a:pos x="336" y="1008"/>
              </a:cxn>
              <a:cxn ang="0">
                <a:pos x="144" y="1296"/>
              </a:cxn>
              <a:cxn ang="0">
                <a:pos x="0" y="1440"/>
              </a:cxn>
            </a:cxnLst>
            <a:rect l="0" t="0" r="r" b="b"/>
            <a:pathLst>
              <a:path w="816" h="2400">
                <a:moveTo>
                  <a:pt x="0" y="1440"/>
                </a:moveTo>
                <a:lnTo>
                  <a:pt x="816" y="2400"/>
                </a:lnTo>
                <a:lnTo>
                  <a:pt x="816" y="0"/>
                </a:lnTo>
                <a:lnTo>
                  <a:pt x="720" y="0"/>
                </a:lnTo>
                <a:lnTo>
                  <a:pt x="672" y="336"/>
                </a:lnTo>
                <a:lnTo>
                  <a:pt x="576" y="672"/>
                </a:lnTo>
                <a:lnTo>
                  <a:pt x="336" y="1008"/>
                </a:lnTo>
                <a:lnTo>
                  <a:pt x="144" y="1296"/>
                </a:lnTo>
                <a:lnTo>
                  <a:pt x="0" y="1440"/>
                </a:lnTo>
                <a:close/>
              </a:path>
            </a:pathLst>
          </a:custGeom>
          <a:solidFill>
            <a:srgbClr val="96A6F6">
              <a:alpha val="50000"/>
            </a:srgbClr>
          </a:solidFill>
          <a:ln w="19050" cap="rnd" cmpd="sng">
            <a:noFill/>
            <a:prstDash val="sysDot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Freeform 9"/>
          <p:cNvSpPr>
            <a:spLocks noChangeAspect="1"/>
          </p:cNvSpPr>
          <p:nvPr/>
        </p:nvSpPr>
        <p:spPr bwMode="auto">
          <a:xfrm>
            <a:off x="5300726" y="1127506"/>
            <a:ext cx="2332038" cy="3360738"/>
          </a:xfrm>
          <a:custGeom>
            <a:avLst/>
            <a:gdLst/>
            <a:ahLst/>
            <a:cxnLst>
              <a:cxn ang="0">
                <a:pos x="0" y="2352"/>
              </a:cxn>
              <a:cxn ang="0">
                <a:pos x="672" y="1872"/>
              </a:cxn>
              <a:cxn ang="0">
                <a:pos x="1392" y="960"/>
              </a:cxn>
              <a:cxn ang="0">
                <a:pos x="1632" y="0"/>
              </a:cxn>
            </a:cxnLst>
            <a:rect l="0" t="0" r="r" b="b"/>
            <a:pathLst>
              <a:path w="1632" h="2352">
                <a:moveTo>
                  <a:pt x="0" y="2352"/>
                </a:moveTo>
                <a:cubicBezTo>
                  <a:pt x="220" y="2228"/>
                  <a:pt x="440" y="2104"/>
                  <a:pt x="672" y="1872"/>
                </a:cubicBezTo>
                <a:cubicBezTo>
                  <a:pt x="904" y="1640"/>
                  <a:pt x="1232" y="1272"/>
                  <a:pt x="1392" y="960"/>
                </a:cubicBezTo>
                <a:cubicBezTo>
                  <a:pt x="1552" y="648"/>
                  <a:pt x="1592" y="324"/>
                  <a:pt x="1632" y="0"/>
                </a:cubicBezTo>
              </a:path>
            </a:pathLst>
          </a:custGeom>
          <a:noFill/>
          <a:ln w="57150" cap="flat" cmpd="sng">
            <a:solidFill>
              <a:srgbClr val="2D5AB3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Rectangle 10"/>
          <p:cNvSpPr>
            <a:spLocks noChangeAspect="1" noChangeArrowheads="1"/>
          </p:cNvSpPr>
          <p:nvPr/>
        </p:nvSpPr>
        <p:spPr bwMode="auto">
          <a:xfrm>
            <a:off x="4743514" y="2599119"/>
            <a:ext cx="1714500" cy="547687"/>
          </a:xfrm>
          <a:prstGeom prst="rect">
            <a:avLst/>
          </a:prstGeom>
          <a:solidFill>
            <a:srgbClr val="FFFF67">
              <a:alpha val="50000"/>
            </a:srgbClr>
          </a:solidFill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 Box 11"/>
          <p:cNvSpPr txBox="1">
            <a:spLocks noChangeAspect="1" noChangeArrowheads="1"/>
          </p:cNvSpPr>
          <p:nvPr/>
        </p:nvSpPr>
        <p:spPr bwMode="auto">
          <a:xfrm>
            <a:off x="8209026" y="3600831"/>
            <a:ext cx="4619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60000"/>
              </a:lnSpc>
            </a:pPr>
            <a:r>
              <a:rPr kumimoji="0" lang="en-US" sz="2000" b="1" i="1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86" name="Line 14"/>
          <p:cNvSpPr>
            <a:spLocks noChangeAspect="1" noChangeShapeType="1"/>
          </p:cNvSpPr>
          <p:nvPr/>
        </p:nvSpPr>
        <p:spPr bwMode="auto">
          <a:xfrm>
            <a:off x="6467539" y="3597656"/>
            <a:ext cx="0" cy="1919288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 Box 15"/>
          <p:cNvSpPr txBox="1">
            <a:spLocks noChangeAspect="1" noChangeArrowheads="1"/>
          </p:cNvSpPr>
          <p:nvPr/>
        </p:nvSpPr>
        <p:spPr bwMode="auto">
          <a:xfrm>
            <a:off x="4339463" y="2430844"/>
            <a:ext cx="374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P</a:t>
            </a:r>
            <a:endParaRPr kumimoji="0"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Line 17"/>
          <p:cNvSpPr>
            <a:spLocks noChangeAspect="1" noChangeShapeType="1"/>
          </p:cNvSpPr>
          <p:nvPr/>
        </p:nvSpPr>
        <p:spPr bwMode="auto">
          <a:xfrm flipH="1">
            <a:off x="4751451" y="2599119"/>
            <a:ext cx="1685925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 type="none" w="lg" len="lg"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Line 18"/>
          <p:cNvSpPr>
            <a:spLocks noChangeAspect="1" noChangeShapeType="1"/>
          </p:cNvSpPr>
          <p:nvPr/>
        </p:nvSpPr>
        <p:spPr bwMode="auto">
          <a:xfrm flipH="1" flipV="1">
            <a:off x="4743514" y="1500569"/>
            <a:ext cx="2976562" cy="3605212"/>
          </a:xfrm>
          <a:prstGeom prst="line">
            <a:avLst/>
          </a:prstGeom>
          <a:noFill/>
          <a:ln w="57150">
            <a:solidFill>
              <a:srgbClr val="D107AB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 Box 19"/>
          <p:cNvSpPr txBox="1">
            <a:spLocks noChangeAspect="1" noChangeArrowheads="1"/>
          </p:cNvSpPr>
          <p:nvPr/>
        </p:nvSpPr>
        <p:spPr bwMode="auto">
          <a:xfrm>
            <a:off x="7647051" y="5029581"/>
            <a:ext cx="685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60000"/>
              </a:lnSpc>
            </a:pPr>
            <a:r>
              <a:rPr kumimoji="0" lang="en-US" sz="2000" b="1" i="1">
                <a:solidFill>
                  <a:srgbClr val="D107AB"/>
                </a:solidFill>
                <a:latin typeface="Times New Roman" pitchFamily="18" charset="0"/>
                <a:cs typeface="Times New Roman" pitchFamily="18" charset="0"/>
              </a:rPr>
              <a:t>MR</a:t>
            </a:r>
          </a:p>
        </p:txBody>
      </p:sp>
      <p:sp>
        <p:nvSpPr>
          <p:cNvPr id="91" name="Line 20"/>
          <p:cNvSpPr>
            <a:spLocks noChangeAspect="1" noChangeShapeType="1"/>
          </p:cNvSpPr>
          <p:nvPr/>
        </p:nvSpPr>
        <p:spPr bwMode="auto">
          <a:xfrm flipH="1" flipV="1">
            <a:off x="4722876" y="1470406"/>
            <a:ext cx="3567113" cy="2332038"/>
          </a:xfrm>
          <a:prstGeom prst="line">
            <a:avLst/>
          </a:prstGeom>
          <a:noFill/>
          <a:ln w="57150">
            <a:solidFill>
              <a:srgbClr val="C80000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 Box 21"/>
          <p:cNvSpPr txBox="1">
            <a:spLocks noChangeAspect="1" noChangeArrowheads="1"/>
          </p:cNvSpPr>
          <p:nvPr/>
        </p:nvSpPr>
        <p:spPr bwMode="auto">
          <a:xfrm>
            <a:off x="6157976" y="5492369"/>
            <a:ext cx="6175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q</a:t>
            </a:r>
            <a:endParaRPr kumimoji="0"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Freeform 22"/>
          <p:cNvSpPr>
            <a:spLocks noChangeAspect="1"/>
          </p:cNvSpPr>
          <p:nvPr/>
        </p:nvSpPr>
        <p:spPr bwMode="auto">
          <a:xfrm>
            <a:off x="5202301" y="1402144"/>
            <a:ext cx="3292475" cy="18526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480"/>
              </a:cxn>
              <a:cxn ang="0">
                <a:pos x="672" y="864"/>
              </a:cxn>
              <a:cxn ang="0">
                <a:pos x="1248" y="1008"/>
              </a:cxn>
              <a:cxn ang="0">
                <a:pos x="1776" y="864"/>
              </a:cxn>
              <a:cxn ang="0">
                <a:pos x="2352" y="480"/>
              </a:cxn>
            </a:cxnLst>
            <a:rect l="0" t="0" r="r" b="b"/>
            <a:pathLst>
              <a:path w="2352" h="1008">
                <a:moveTo>
                  <a:pt x="0" y="0"/>
                </a:moveTo>
                <a:cubicBezTo>
                  <a:pt x="88" y="168"/>
                  <a:pt x="176" y="336"/>
                  <a:pt x="288" y="480"/>
                </a:cubicBezTo>
                <a:cubicBezTo>
                  <a:pt x="400" y="624"/>
                  <a:pt x="512" y="776"/>
                  <a:pt x="672" y="864"/>
                </a:cubicBezTo>
                <a:cubicBezTo>
                  <a:pt x="832" y="952"/>
                  <a:pt x="1064" y="1008"/>
                  <a:pt x="1248" y="1008"/>
                </a:cubicBezTo>
                <a:cubicBezTo>
                  <a:pt x="1432" y="1008"/>
                  <a:pt x="1592" y="952"/>
                  <a:pt x="1776" y="864"/>
                </a:cubicBezTo>
                <a:cubicBezTo>
                  <a:pt x="1960" y="776"/>
                  <a:pt x="2156" y="628"/>
                  <a:pt x="2352" y="480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Line 23"/>
          <p:cNvSpPr>
            <a:spLocks noChangeAspect="1" noChangeShapeType="1"/>
          </p:cNvSpPr>
          <p:nvPr/>
        </p:nvSpPr>
        <p:spPr bwMode="auto">
          <a:xfrm flipV="1">
            <a:off x="6458014" y="2684844"/>
            <a:ext cx="0" cy="8128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 Box 24"/>
          <p:cNvSpPr txBox="1">
            <a:spLocks noChangeAspect="1" noChangeArrowheads="1"/>
          </p:cNvSpPr>
          <p:nvPr/>
        </p:nvSpPr>
        <p:spPr bwMode="auto">
          <a:xfrm>
            <a:off x="7604189" y="990981"/>
            <a:ext cx="685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60000"/>
              </a:lnSpc>
            </a:pPr>
            <a:r>
              <a:rPr kumimoji="0" lang="en-US" sz="2000" b="1" i="1">
                <a:solidFill>
                  <a:srgbClr val="2D5AB3"/>
                </a:solidFill>
                <a:latin typeface="Times New Roman" pitchFamily="18" charset="0"/>
                <a:cs typeface="Times New Roman" pitchFamily="18" charset="0"/>
              </a:rPr>
              <a:t>MC</a:t>
            </a:r>
            <a:endParaRPr kumimoji="0" lang="en-US" sz="1600" b="1" i="1">
              <a:solidFill>
                <a:srgbClr val="2D5AB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 Box 25"/>
          <p:cNvSpPr txBox="1">
            <a:spLocks noChangeAspect="1" noChangeArrowheads="1"/>
          </p:cNvSpPr>
          <p:nvPr/>
        </p:nvSpPr>
        <p:spPr bwMode="auto">
          <a:xfrm>
            <a:off x="8078851" y="1991106"/>
            <a:ext cx="8921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60000"/>
              </a:lnSpc>
            </a:pPr>
            <a:r>
              <a:rPr kumimoji="0" lang="en-US" sz="20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ATC</a:t>
            </a:r>
            <a:endParaRPr kumimoji="0" lang="en-US" sz="1600" b="1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Text Box 26"/>
          <p:cNvSpPr txBox="1">
            <a:spLocks noChangeAspect="1" noChangeArrowheads="1"/>
          </p:cNvSpPr>
          <p:nvPr/>
        </p:nvSpPr>
        <p:spPr bwMode="auto">
          <a:xfrm>
            <a:off x="4333113" y="2945194"/>
            <a:ext cx="3762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C</a:t>
            </a:r>
            <a:endParaRPr kumimoji="0"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Line 27"/>
          <p:cNvSpPr>
            <a:spLocks noChangeAspect="1" noChangeShapeType="1"/>
          </p:cNvSpPr>
          <p:nvPr/>
        </p:nvSpPr>
        <p:spPr bwMode="auto">
          <a:xfrm flipH="1">
            <a:off x="4753039" y="3146806"/>
            <a:ext cx="1685925" cy="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 type="none" w="lg" len="lg"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Oval 28"/>
          <p:cNvSpPr>
            <a:spLocks noChangeAspect="1" noChangeArrowheads="1"/>
          </p:cNvSpPr>
          <p:nvPr/>
        </p:nvSpPr>
        <p:spPr bwMode="auto">
          <a:xfrm>
            <a:off x="6407214" y="3510344"/>
            <a:ext cx="115887" cy="115887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1" name="Group 117"/>
          <p:cNvGrpSpPr>
            <a:grpSpLocks/>
          </p:cNvGrpSpPr>
          <p:nvPr/>
        </p:nvGrpSpPr>
        <p:grpSpPr bwMode="auto">
          <a:xfrm>
            <a:off x="6397689" y="2819781"/>
            <a:ext cx="428625" cy="374650"/>
            <a:chOff x="4007" y="1860"/>
            <a:chExt cx="270" cy="236"/>
          </a:xfrm>
        </p:grpSpPr>
        <p:sp>
          <p:nvSpPr>
            <p:cNvPr id="102" name="Oval 35"/>
            <p:cNvSpPr>
              <a:spLocks noChangeAspect="1" noChangeArrowheads="1"/>
            </p:cNvSpPr>
            <p:nvPr/>
          </p:nvSpPr>
          <p:spPr bwMode="auto">
            <a:xfrm>
              <a:off x="4007" y="2023"/>
              <a:ext cx="73" cy="73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" name="Text Box 36"/>
            <p:cNvSpPr txBox="1">
              <a:spLocks noChangeAspect="1" noChangeArrowheads="1"/>
            </p:cNvSpPr>
            <p:nvPr/>
          </p:nvSpPr>
          <p:spPr bwMode="auto">
            <a:xfrm>
              <a:off x="4040" y="1860"/>
              <a:ext cx="23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kumimoji="0" lang="en-US" b="1" i="1"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4" name="Group 118"/>
          <p:cNvGrpSpPr>
            <a:grpSpLocks/>
          </p:cNvGrpSpPr>
          <p:nvPr/>
        </p:nvGrpSpPr>
        <p:grpSpPr bwMode="auto">
          <a:xfrm>
            <a:off x="6397689" y="2264159"/>
            <a:ext cx="434975" cy="379413"/>
            <a:chOff x="4007" y="1510"/>
            <a:chExt cx="274" cy="239"/>
          </a:xfrm>
        </p:grpSpPr>
        <p:sp>
          <p:nvSpPr>
            <p:cNvPr id="105" name="Oval 38"/>
            <p:cNvSpPr>
              <a:spLocks noChangeAspect="1" noChangeArrowheads="1"/>
            </p:cNvSpPr>
            <p:nvPr/>
          </p:nvSpPr>
          <p:spPr bwMode="auto">
            <a:xfrm>
              <a:off x="4007" y="1676"/>
              <a:ext cx="73" cy="73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kumimoji="0" lang="en-US"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6" name="Text Box 39"/>
            <p:cNvSpPr txBox="1">
              <a:spLocks noChangeAspect="1" noChangeArrowheads="1"/>
            </p:cNvSpPr>
            <p:nvPr/>
          </p:nvSpPr>
          <p:spPr bwMode="auto">
            <a:xfrm>
              <a:off x="4044" y="1510"/>
              <a:ext cx="23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kumimoji="0" lang="en-US" b="1" i="1">
                  <a:latin typeface="Times New Roman" pitchFamily="18" charset="0"/>
                  <a:cs typeface="Times New Roman" pitchFamily="18" charset="0"/>
                </a:rPr>
                <a:t>A</a:t>
              </a:r>
              <a:endParaRPr kumimoji="0"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7" name="Group 86"/>
          <p:cNvGrpSpPr>
            <a:grpSpLocks/>
          </p:cNvGrpSpPr>
          <p:nvPr/>
        </p:nvGrpSpPr>
        <p:grpSpPr bwMode="auto">
          <a:xfrm>
            <a:off x="4830824" y="4038979"/>
            <a:ext cx="1235075" cy="1076325"/>
            <a:chOff x="3008" y="2544"/>
            <a:chExt cx="778" cy="678"/>
          </a:xfrm>
        </p:grpSpPr>
        <p:sp>
          <p:nvSpPr>
            <p:cNvPr id="108" name="Freeform 85"/>
            <p:cNvSpPr>
              <a:spLocks/>
            </p:cNvSpPr>
            <p:nvPr/>
          </p:nvSpPr>
          <p:spPr bwMode="auto">
            <a:xfrm>
              <a:off x="3008" y="2544"/>
              <a:ext cx="496" cy="528"/>
            </a:xfrm>
            <a:custGeom>
              <a:avLst/>
              <a:gdLst/>
              <a:ahLst/>
              <a:cxnLst>
                <a:cxn ang="0">
                  <a:pos x="400" y="528"/>
                </a:cxn>
                <a:cxn ang="0">
                  <a:pos x="496" y="384"/>
                </a:cxn>
                <a:cxn ang="0">
                  <a:pos x="400" y="336"/>
                </a:cxn>
                <a:cxn ang="0">
                  <a:pos x="64" y="336"/>
                </a:cxn>
                <a:cxn ang="0">
                  <a:pos x="16" y="192"/>
                </a:cxn>
                <a:cxn ang="0">
                  <a:pos x="160" y="0"/>
                </a:cxn>
              </a:cxnLst>
              <a:rect l="0" t="0" r="r" b="b"/>
              <a:pathLst>
                <a:path w="496" h="528">
                  <a:moveTo>
                    <a:pt x="400" y="528"/>
                  </a:moveTo>
                  <a:cubicBezTo>
                    <a:pt x="448" y="472"/>
                    <a:pt x="496" y="416"/>
                    <a:pt x="496" y="384"/>
                  </a:cubicBezTo>
                  <a:cubicBezTo>
                    <a:pt x="496" y="352"/>
                    <a:pt x="472" y="344"/>
                    <a:pt x="400" y="336"/>
                  </a:cubicBezTo>
                  <a:cubicBezTo>
                    <a:pt x="328" y="328"/>
                    <a:pt x="128" y="360"/>
                    <a:pt x="64" y="336"/>
                  </a:cubicBezTo>
                  <a:cubicBezTo>
                    <a:pt x="0" y="312"/>
                    <a:pt x="0" y="248"/>
                    <a:pt x="16" y="192"/>
                  </a:cubicBezTo>
                  <a:cubicBezTo>
                    <a:pt x="32" y="136"/>
                    <a:pt x="96" y="68"/>
                    <a:pt x="160" y="0"/>
                  </a:cubicBezTo>
                </a:path>
              </a:pathLst>
            </a:custGeom>
            <a:noFill/>
            <a:ln w="31750" cap="flat" cmpd="sng">
              <a:solidFill>
                <a:schemeClr val="tx1"/>
              </a:solidFill>
              <a:prstDash val="solid"/>
              <a:round/>
              <a:headEnd/>
              <a:tailEnd type="oval" w="med" len="med"/>
            </a:ln>
            <a:effectLst>
              <a:outerShdw blurRad="63500" dist="35921" dir="2700000" algn="ctr" rotWithShape="0">
                <a:srgbClr val="808080"/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9" name="Group 84"/>
            <p:cNvGrpSpPr>
              <a:grpSpLocks/>
            </p:cNvGrpSpPr>
            <p:nvPr/>
          </p:nvGrpSpPr>
          <p:grpSpPr bwMode="auto">
            <a:xfrm>
              <a:off x="3018" y="3018"/>
              <a:ext cx="768" cy="204"/>
              <a:chOff x="3018" y="3018"/>
              <a:chExt cx="768" cy="204"/>
            </a:xfrm>
          </p:grpSpPr>
          <p:sp>
            <p:nvSpPr>
              <p:cNvPr id="110" name="Rectangle 73"/>
              <p:cNvSpPr>
                <a:spLocks noChangeArrowheads="1"/>
              </p:cNvSpPr>
              <p:nvPr/>
            </p:nvSpPr>
            <p:spPr bwMode="auto">
              <a:xfrm>
                <a:off x="3018" y="3018"/>
                <a:ext cx="768" cy="192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1" name="Text Box 68"/>
              <p:cNvSpPr txBox="1">
                <a:spLocks noChangeAspect="1" noChangeArrowheads="1"/>
              </p:cNvSpPr>
              <p:nvPr/>
            </p:nvSpPr>
            <p:spPr bwMode="auto">
              <a:xfrm>
                <a:off x="3024" y="3042"/>
                <a:ext cx="724" cy="180"/>
              </a:xfrm>
              <a:prstGeom prst="rect">
                <a:avLst/>
              </a:prstGeom>
              <a:noFill/>
              <a:ln w="19050" cap="rnd">
                <a:noFill/>
                <a:prstDash val="sysDot"/>
                <a:miter lim="800000"/>
                <a:headEnd/>
                <a:tailEnd type="none" w="lg" len="lg"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70000"/>
                  </a:lnSpc>
                </a:pPr>
                <a:r>
                  <a:rPr kumimoji="0" lang="en-US" b="1" i="1">
                    <a:solidFill>
                      <a:srgbClr val="D107AB"/>
                    </a:solidFill>
                    <a:latin typeface="Times New Roman" pitchFamily="18" charset="0"/>
                    <a:cs typeface="Times New Roman" pitchFamily="18" charset="0"/>
                  </a:rPr>
                  <a:t>MR</a:t>
                </a:r>
                <a:r>
                  <a:rPr kumimoji="0" lang="en-US" b="1" i="1">
                    <a:latin typeface="Times New Roman" pitchFamily="18" charset="0"/>
                    <a:cs typeface="Times New Roman" pitchFamily="18" charset="0"/>
                  </a:rPr>
                  <a:t> &gt; </a:t>
                </a:r>
                <a:r>
                  <a:rPr kumimoji="0" lang="en-US" b="1" i="1">
                    <a:solidFill>
                      <a:srgbClr val="2D5AB3"/>
                    </a:solidFill>
                    <a:latin typeface="Times New Roman" pitchFamily="18" charset="0"/>
                    <a:cs typeface="Times New Roman" pitchFamily="18" charset="0"/>
                  </a:rPr>
                  <a:t>MC</a:t>
                </a:r>
              </a:p>
            </p:txBody>
          </p:sp>
        </p:grpSp>
      </p:grpSp>
      <p:grpSp>
        <p:nvGrpSpPr>
          <p:cNvPr id="112" name="Group 88"/>
          <p:cNvGrpSpPr>
            <a:grpSpLocks/>
          </p:cNvGrpSpPr>
          <p:nvPr/>
        </p:nvGrpSpPr>
        <p:grpSpPr bwMode="auto">
          <a:xfrm>
            <a:off x="7237474" y="3810381"/>
            <a:ext cx="1739900" cy="971550"/>
            <a:chOff x="4524" y="2400"/>
            <a:chExt cx="1096" cy="612"/>
          </a:xfrm>
        </p:grpSpPr>
        <p:sp>
          <p:nvSpPr>
            <p:cNvPr id="113" name="Freeform 87"/>
            <p:cNvSpPr>
              <a:spLocks/>
            </p:cNvSpPr>
            <p:nvPr/>
          </p:nvSpPr>
          <p:spPr bwMode="auto">
            <a:xfrm>
              <a:off x="4524" y="2400"/>
              <a:ext cx="832" cy="480"/>
            </a:xfrm>
            <a:custGeom>
              <a:avLst/>
              <a:gdLst/>
              <a:ahLst/>
              <a:cxnLst>
                <a:cxn ang="0">
                  <a:pos x="672" y="480"/>
                </a:cxn>
                <a:cxn ang="0">
                  <a:pos x="816" y="336"/>
                </a:cxn>
                <a:cxn ang="0">
                  <a:pos x="768" y="240"/>
                </a:cxn>
                <a:cxn ang="0">
                  <a:pos x="528" y="192"/>
                </a:cxn>
                <a:cxn ang="0">
                  <a:pos x="240" y="240"/>
                </a:cxn>
                <a:cxn ang="0">
                  <a:pos x="48" y="192"/>
                </a:cxn>
                <a:cxn ang="0">
                  <a:pos x="0" y="0"/>
                </a:cxn>
              </a:cxnLst>
              <a:rect l="0" t="0" r="r" b="b"/>
              <a:pathLst>
                <a:path w="832" h="480">
                  <a:moveTo>
                    <a:pt x="672" y="480"/>
                  </a:moveTo>
                  <a:cubicBezTo>
                    <a:pt x="736" y="428"/>
                    <a:pt x="800" y="376"/>
                    <a:pt x="816" y="336"/>
                  </a:cubicBezTo>
                  <a:cubicBezTo>
                    <a:pt x="832" y="296"/>
                    <a:pt x="816" y="264"/>
                    <a:pt x="768" y="240"/>
                  </a:cubicBezTo>
                  <a:cubicBezTo>
                    <a:pt x="720" y="216"/>
                    <a:pt x="616" y="192"/>
                    <a:pt x="528" y="192"/>
                  </a:cubicBezTo>
                  <a:cubicBezTo>
                    <a:pt x="440" y="192"/>
                    <a:pt x="320" y="240"/>
                    <a:pt x="240" y="240"/>
                  </a:cubicBezTo>
                  <a:cubicBezTo>
                    <a:pt x="160" y="240"/>
                    <a:pt x="88" y="232"/>
                    <a:pt x="48" y="192"/>
                  </a:cubicBezTo>
                  <a:cubicBezTo>
                    <a:pt x="8" y="152"/>
                    <a:pt x="4" y="76"/>
                    <a:pt x="0" y="0"/>
                  </a:cubicBezTo>
                </a:path>
              </a:pathLst>
            </a:custGeom>
            <a:noFill/>
            <a:ln w="31750" cap="flat" cmpd="sng">
              <a:solidFill>
                <a:schemeClr val="tx1"/>
              </a:solidFill>
              <a:prstDash val="solid"/>
              <a:round/>
              <a:headEnd/>
              <a:tailEnd type="oval" w="med" len="med"/>
            </a:ln>
            <a:effectLst>
              <a:outerShdw blurRad="63500" dist="35921" dir="2700000" algn="ctr" rotWithShape="0">
                <a:srgbClr val="808080"/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14" name="Group 83"/>
            <p:cNvGrpSpPr>
              <a:grpSpLocks/>
            </p:cNvGrpSpPr>
            <p:nvPr/>
          </p:nvGrpSpPr>
          <p:grpSpPr bwMode="auto">
            <a:xfrm>
              <a:off x="4890" y="2803"/>
              <a:ext cx="730" cy="209"/>
              <a:chOff x="4182" y="3605"/>
              <a:chExt cx="730" cy="209"/>
            </a:xfrm>
          </p:grpSpPr>
          <p:sp>
            <p:nvSpPr>
              <p:cNvPr id="115" name="Rectangle 82"/>
              <p:cNvSpPr>
                <a:spLocks noChangeArrowheads="1"/>
              </p:cNvSpPr>
              <p:nvPr/>
            </p:nvSpPr>
            <p:spPr bwMode="auto">
              <a:xfrm>
                <a:off x="4182" y="3605"/>
                <a:ext cx="724" cy="203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6" name="Text Box 71"/>
              <p:cNvSpPr txBox="1">
                <a:spLocks noChangeAspect="1" noChangeArrowheads="1"/>
              </p:cNvSpPr>
              <p:nvPr/>
            </p:nvSpPr>
            <p:spPr bwMode="auto">
              <a:xfrm>
                <a:off x="4188" y="3634"/>
                <a:ext cx="724" cy="180"/>
              </a:xfrm>
              <a:prstGeom prst="rect">
                <a:avLst/>
              </a:prstGeom>
              <a:noFill/>
              <a:ln w="19050" cap="rnd">
                <a:noFill/>
                <a:prstDash val="sysDot"/>
                <a:miter lim="800000"/>
                <a:headEnd/>
                <a:tailEnd type="none" w="lg" len="lg"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70000"/>
                  </a:lnSpc>
                </a:pPr>
                <a:r>
                  <a:rPr kumimoji="0" lang="en-US" b="1" i="1">
                    <a:solidFill>
                      <a:srgbClr val="D107AB"/>
                    </a:solidFill>
                    <a:latin typeface="Times New Roman" pitchFamily="18" charset="0"/>
                    <a:cs typeface="Times New Roman" pitchFamily="18" charset="0"/>
                  </a:rPr>
                  <a:t>MR</a:t>
                </a:r>
                <a:r>
                  <a:rPr kumimoji="0" lang="en-US" b="1" i="1">
                    <a:latin typeface="Times New Roman" pitchFamily="18" charset="0"/>
                    <a:cs typeface="Times New Roman" pitchFamily="18" charset="0"/>
                  </a:rPr>
                  <a:t> &lt; </a:t>
                </a:r>
                <a:r>
                  <a:rPr kumimoji="0" lang="en-US" b="1" i="1">
                    <a:solidFill>
                      <a:srgbClr val="2D5AB3"/>
                    </a:solidFill>
                    <a:latin typeface="Times New Roman" pitchFamily="18" charset="0"/>
                    <a:cs typeface="Times New Roman" pitchFamily="18" charset="0"/>
                  </a:rPr>
                  <a:t>MC</a:t>
                </a:r>
                <a:endParaRPr kumimoji="0" lang="en-US" sz="2000" b="1" i="1">
                  <a:solidFill>
                    <a:srgbClr val="2D5AB3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17" name="Line 91"/>
          <p:cNvSpPr>
            <a:spLocks noChangeShapeType="1"/>
          </p:cNvSpPr>
          <p:nvPr/>
        </p:nvSpPr>
        <p:spPr bwMode="auto">
          <a:xfrm>
            <a:off x="5351526" y="5709857"/>
            <a:ext cx="9144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Line 92"/>
          <p:cNvSpPr>
            <a:spLocks noChangeShapeType="1"/>
          </p:cNvSpPr>
          <p:nvPr/>
        </p:nvSpPr>
        <p:spPr bwMode="auto">
          <a:xfrm>
            <a:off x="6637401" y="5709857"/>
            <a:ext cx="9144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stealth" w="lg" len="lg"/>
            <a:tailEnd type="none" w="lg" len="lg"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9" name="Group 100"/>
          <p:cNvGrpSpPr>
            <a:grpSpLocks/>
          </p:cNvGrpSpPr>
          <p:nvPr/>
        </p:nvGrpSpPr>
        <p:grpSpPr bwMode="auto">
          <a:xfrm>
            <a:off x="5961126" y="1200531"/>
            <a:ext cx="1143000" cy="1573213"/>
            <a:chOff x="3732" y="884"/>
            <a:chExt cx="720" cy="991"/>
          </a:xfrm>
        </p:grpSpPr>
        <p:sp>
          <p:nvSpPr>
            <p:cNvPr id="120" name="Line 31"/>
            <p:cNvSpPr>
              <a:spLocks noChangeAspect="1" noChangeShapeType="1"/>
            </p:cNvSpPr>
            <p:nvPr/>
          </p:nvSpPr>
          <p:spPr bwMode="auto">
            <a:xfrm flipH="1">
              <a:off x="3852" y="1190"/>
              <a:ext cx="240" cy="68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21" name="Group 99"/>
            <p:cNvGrpSpPr>
              <a:grpSpLocks/>
            </p:cNvGrpSpPr>
            <p:nvPr/>
          </p:nvGrpSpPr>
          <p:grpSpPr bwMode="auto">
            <a:xfrm>
              <a:off x="3732" y="884"/>
              <a:ext cx="720" cy="342"/>
              <a:chOff x="3744" y="854"/>
              <a:chExt cx="720" cy="342"/>
            </a:xfrm>
          </p:grpSpPr>
          <p:sp>
            <p:nvSpPr>
              <p:cNvPr id="122" name="Rectangle 96"/>
              <p:cNvSpPr>
                <a:spLocks noChangeArrowheads="1"/>
              </p:cNvSpPr>
              <p:nvPr/>
            </p:nvSpPr>
            <p:spPr bwMode="auto">
              <a:xfrm>
                <a:off x="3762" y="870"/>
                <a:ext cx="678" cy="312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3" name="Rectangle 30" descr="Parchment"/>
              <p:cNvSpPr>
                <a:spLocks noChangeAspect="1" noChangeArrowheads="1"/>
              </p:cNvSpPr>
              <p:nvPr/>
            </p:nvSpPr>
            <p:spPr bwMode="auto">
              <a:xfrm>
                <a:off x="3744" y="854"/>
                <a:ext cx="720" cy="3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70000"/>
                  </a:lnSpc>
                </a:pPr>
                <a:r>
                  <a:rPr kumimoji="0" lang="en-US" sz="1600" b="1" i="1" dirty="0">
                    <a:latin typeface="Times New Roman" pitchFamily="18" charset="0"/>
                    <a:cs typeface="Times New Roman" pitchFamily="18" charset="0"/>
                  </a:rPr>
                  <a:t>Economic</a:t>
                </a:r>
                <a:br>
                  <a:rPr kumimoji="0" lang="en-US" sz="1600" b="1" i="1" dirty="0">
                    <a:latin typeface="Times New Roman" pitchFamily="18" charset="0"/>
                    <a:cs typeface="Times New Roman" pitchFamily="18" charset="0"/>
                  </a:rPr>
                </a:br>
                <a:r>
                  <a:rPr kumimoji="0" lang="en-US" sz="1600" b="1" i="1" dirty="0">
                    <a:latin typeface="Times New Roman" pitchFamily="18" charset="0"/>
                    <a:cs typeface="Times New Roman" pitchFamily="18" charset="0"/>
                  </a:rPr>
                  <a:t>profits</a:t>
                </a:r>
              </a:p>
            </p:txBody>
          </p:sp>
        </p:grpSp>
      </p:grpSp>
      <p:sp>
        <p:nvSpPr>
          <p:cNvPr id="4" name="Rectangle 3"/>
          <p:cNvSpPr/>
          <p:nvPr/>
        </p:nvSpPr>
        <p:spPr>
          <a:xfrm>
            <a:off x="213104" y="2779465"/>
            <a:ext cx="40887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and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price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(along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height of the </a:t>
            </a:r>
            <a:r>
              <a:rPr lang="en-US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demand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curve) will be charged. </a:t>
            </a:r>
          </a:p>
        </p:txBody>
      </p:sp>
    </p:spTree>
    <p:extLst>
      <p:ext uri="{BB962C8B-B14F-4D97-AF65-F5344CB8AC3E}">
        <p14:creationId xmlns:p14="http://schemas.microsoft.com/office/powerpoint/2010/main" val="237736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00"/>
                            </p:stCondLst>
                            <p:childTnLst>
                              <p:par>
                                <p:cTn id="89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500"/>
                            </p:stCondLst>
                            <p:childTnLst>
                              <p:par>
                                <p:cTn id="9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000"/>
                            </p:stCondLst>
                            <p:childTnLst>
                              <p:par>
                                <p:cTn id="101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500"/>
                            </p:stCondLst>
                            <p:childTnLst>
                              <p:par>
                                <p:cTn id="10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12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1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6000"/>
                            </p:stCondLst>
                            <p:childTnLst>
                              <p:par>
                                <p:cTn id="124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6500"/>
                            </p:stCondLst>
                            <p:childTnLst>
                              <p:par>
                                <p:cTn id="1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7000"/>
                            </p:stCondLst>
                            <p:childTnLst>
                              <p:par>
                                <p:cTn id="1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7500"/>
                            </p:stCondLst>
                            <p:childTnLst>
                              <p:par>
                                <p:cTn id="139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uiExpand="1" build="p"/>
      <p:bldP spid="50" grpId="0" uiExpand="1" build="p"/>
      <p:bldP spid="81" grpId="0" animBg="1"/>
      <p:bldP spid="82" grpId="0" animBg="1"/>
      <p:bldP spid="84" grpId="0" animBg="1"/>
      <p:bldP spid="86" grpId="0" animBg="1"/>
      <p:bldP spid="87" grpId="0" autoUpdateAnimBg="0"/>
      <p:bldP spid="88" grpId="0" animBg="1"/>
      <p:bldP spid="93" grpId="0" autoUpdateAnimBg="0"/>
      <p:bldP spid="95" grpId="0" animBg="1"/>
      <p:bldP spid="98" grpId="0" autoUpdateAnimBg="0"/>
      <p:bldP spid="99" grpId="0" animBg="1"/>
      <p:bldP spid="100" grpId="0" animBg="1"/>
      <p:bldP spid="117" grpId="0" animBg="1"/>
      <p:bldP spid="118" grpId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9569" y="100647"/>
            <a:ext cx="8904855" cy="74974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Century Schoolbook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/>
              <a:t>Price and Output Under Monopoly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" y="822992"/>
            <a:ext cx="8932985" cy="5093178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09092" y="1680845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0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767193" y="1633220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----</a:t>
            </a: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460680" y="1684782"/>
            <a:ext cx="81946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362866" y="994791"/>
            <a:ext cx="1494705" cy="683264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Total </a:t>
            </a:r>
            <a:r>
              <a:rPr kumimoji="0" lang="en-US" sz="1600" b="1" i="1" dirty="0" smtClean="0">
                <a:latin typeface="Times New Roman" pitchFamily="18" charset="0"/>
                <a:cs typeface="Times New Roman" pitchFamily="18" charset="0"/>
              </a:rPr>
              <a:t>Revenue</a:t>
            </a:r>
            <a:endParaRPr kumimoji="0" lang="en-US" sz="1600" b="1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en-US" sz="1600" dirty="0">
                <a:latin typeface="Times New Roman" pitchFamily="18" charset="0"/>
                <a:cs typeface="Times New Roman" pitchFamily="18" charset="0"/>
              </a:rPr>
              <a:t>(1)</a:t>
            </a:r>
            <a:r>
              <a:rPr kumimoji="0" lang="en-US" sz="1600" i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en-US" sz="1600" dirty="0">
                <a:latin typeface="Times New Roman" pitchFamily="18" charset="0"/>
                <a:cs typeface="Times New Roman" pitchFamily="18" charset="0"/>
              </a:rPr>
              <a:t>(2)</a:t>
            </a:r>
          </a:p>
          <a:p>
            <a:pPr algn="ctr">
              <a:lnSpc>
                <a:spcPct val="80000"/>
              </a:lnSpc>
            </a:pPr>
            <a:r>
              <a:rPr kumimoji="0" lang="en-US" sz="1600" dirty="0">
                <a:latin typeface="Times New Roman" pitchFamily="18" charset="0"/>
                <a:cs typeface="Times New Roman" pitchFamily="18" charset="0"/>
              </a:rPr>
              <a:t>= (3)</a:t>
            </a:r>
            <a:endParaRPr kumimoji="0" lang="en-US" sz="1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459218" y="1068578"/>
            <a:ext cx="1130300" cy="609398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</a:pPr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Price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1600" b="0" dirty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400" b="0" i="1" dirty="0">
                <a:latin typeface="Times New Roman" pitchFamily="18" charset="0"/>
                <a:cs typeface="Times New Roman" pitchFamily="18" charset="0"/>
              </a:rPr>
              <a:t>(per unit)</a:t>
            </a:r>
            <a:endParaRPr kumimoji="0" lang="en-US" sz="1600" b="0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70000"/>
              </a:lnSpc>
            </a:pPr>
            <a:r>
              <a:rPr kumimoji="0" lang="en-US" sz="1600" dirty="0">
                <a:latin typeface="Times New Roman" pitchFamily="18" charset="0"/>
                <a:cs typeface="Times New Roman" pitchFamily="18" charset="0"/>
              </a:rPr>
              <a:t>(2)</a:t>
            </a:r>
            <a:endParaRPr kumimoji="0" lang="en-US" sz="1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581832" y="821817"/>
            <a:ext cx="848309" cy="880241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1600" b="0" dirty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Output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1600" b="0" dirty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400" b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1400" b="0" i="1" dirty="0">
                <a:latin typeface="Times New Roman" pitchFamily="18" charset="0"/>
                <a:cs typeface="Times New Roman" pitchFamily="18" charset="0"/>
              </a:rPr>
              <a:t>per day)</a:t>
            </a:r>
            <a:r>
              <a:rPr kumimoji="0" lang="en-US" sz="1600" b="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1600" b="0" i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dirty="0">
                <a:latin typeface="Times New Roman" pitchFamily="18" charset="0"/>
                <a:cs typeface="Times New Roman" pitchFamily="18" charset="0"/>
              </a:rPr>
              <a:t>(1)</a:t>
            </a:r>
            <a:endParaRPr kumimoji="0" lang="en-US" sz="1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737286" y="2036445"/>
            <a:ext cx="3898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1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1602093" y="1999933"/>
            <a:ext cx="9239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$25.00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724205" y="2315845"/>
            <a:ext cx="3898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2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733730" y="2582545"/>
            <a:ext cx="3898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3</a:t>
            </a: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736905" y="2874645"/>
            <a:ext cx="3898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4</a:t>
            </a: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733730" y="3141345"/>
            <a:ext cx="3898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5</a:t>
            </a: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733730" y="3427095"/>
            <a:ext cx="3898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6</a:t>
            </a: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733730" y="3674745"/>
            <a:ext cx="3898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7</a:t>
            </a: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733730" y="3928745"/>
            <a:ext cx="3898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8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733730" y="4233545"/>
            <a:ext cx="3898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9</a:t>
            </a: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625780" y="4487545"/>
            <a:ext cx="49244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10</a:t>
            </a: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05430" y="1641158"/>
            <a:ext cx="666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-----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174605" y="1685608"/>
            <a:ext cx="9588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$50.00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4009329" y="1000697"/>
            <a:ext cx="1119602" cy="683264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Total </a:t>
            </a:r>
            <a:r>
              <a:rPr kumimoji="0" lang="en-US" sz="1600" b="1" i="1" dirty="0" smtClean="0">
                <a:latin typeface="Times New Roman" pitchFamily="18" charset="0"/>
                <a:cs typeface="Times New Roman" pitchFamily="18" charset="0"/>
              </a:rPr>
              <a:t>Costs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1600" b="0" dirty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1400" b="0" i="1" dirty="0">
                <a:latin typeface="Times New Roman" pitchFamily="18" charset="0"/>
                <a:cs typeface="Times New Roman" pitchFamily="18" charset="0"/>
              </a:rPr>
              <a:t>per day)</a:t>
            </a:r>
            <a:r>
              <a:rPr kumimoji="0"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kumimoji="0"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dirty="0">
                <a:latin typeface="Times New Roman" pitchFamily="18" charset="0"/>
                <a:cs typeface="Times New Roman" pitchFamily="18" charset="0"/>
              </a:rPr>
              <a:t>(4)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5444399" y="799973"/>
            <a:ext cx="837088" cy="880241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kumimoji="0" lang="en-US" sz="1600" b="0" dirty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Profit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1600" b="0" dirty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dirty="0">
                <a:latin typeface="Times New Roman" pitchFamily="18" charset="0"/>
                <a:cs typeface="Times New Roman" pitchFamily="18" charset="0"/>
              </a:rPr>
              <a:t>(3) - (4)</a:t>
            </a:r>
            <a:br>
              <a:rPr kumimoji="0"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dirty="0">
                <a:latin typeface="Times New Roman" pitchFamily="18" charset="0"/>
                <a:cs typeface="Times New Roman" pitchFamily="18" charset="0"/>
              </a:rPr>
              <a:t>= (5)   </a:t>
            </a:r>
            <a:endParaRPr kumimoji="0" lang="en-US" sz="1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6505722" y="799973"/>
            <a:ext cx="984564" cy="880241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kumimoji="0" lang="en-US" sz="1600" b="0" dirty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1" dirty="0">
                <a:solidFill>
                  <a:srgbClr val="2D5AB3"/>
                </a:solidFill>
                <a:latin typeface="Times New Roman" pitchFamily="18" charset="0"/>
                <a:cs typeface="Times New Roman" pitchFamily="18" charset="0"/>
              </a:rPr>
              <a:t>Marginal</a:t>
            </a:r>
            <a:br>
              <a:rPr kumimoji="0" lang="en-US" sz="1600" b="1" i="1" dirty="0">
                <a:solidFill>
                  <a:srgbClr val="2D5AB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1" dirty="0">
                <a:solidFill>
                  <a:srgbClr val="2D5AB3"/>
                </a:solidFill>
                <a:latin typeface="Times New Roman" pitchFamily="18" charset="0"/>
                <a:cs typeface="Times New Roman" pitchFamily="18" charset="0"/>
              </a:rPr>
              <a:t>cost</a:t>
            </a:r>
            <a:r>
              <a:rPr kumimoji="0"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dirty="0">
                <a:latin typeface="Times New Roman" pitchFamily="18" charset="0"/>
                <a:cs typeface="Times New Roman" pitchFamily="18" charset="0"/>
              </a:rPr>
              <a:t>(6)</a:t>
            </a:r>
            <a:endParaRPr kumimoji="0" lang="en-US" sz="1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7750322" y="790829"/>
            <a:ext cx="984564" cy="880241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kumimoji="0" lang="en-US" sz="1600" b="0" dirty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1" dirty="0">
                <a:solidFill>
                  <a:srgbClr val="D107AB"/>
                </a:solidFill>
                <a:latin typeface="Times New Roman" pitchFamily="18" charset="0"/>
                <a:cs typeface="Times New Roman" pitchFamily="18" charset="0"/>
              </a:rPr>
              <a:t>Marginal</a:t>
            </a:r>
            <a:br>
              <a:rPr kumimoji="0" lang="en-US" sz="1600" b="1" i="1" dirty="0">
                <a:solidFill>
                  <a:srgbClr val="D107AB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1" i="1" dirty="0">
                <a:solidFill>
                  <a:srgbClr val="D107AB"/>
                </a:solidFill>
                <a:latin typeface="Times New Roman" pitchFamily="18" charset="0"/>
                <a:cs typeface="Times New Roman" pitchFamily="18" charset="0"/>
              </a:rPr>
              <a:t>revenue</a:t>
            </a:r>
            <a:r>
              <a:rPr kumimoji="0"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dirty="0">
                <a:latin typeface="Times New Roman" pitchFamily="18" charset="0"/>
                <a:cs typeface="Times New Roman" pitchFamily="18" charset="0"/>
              </a:rPr>
              <a:t>(7)</a:t>
            </a:r>
            <a:endParaRPr kumimoji="0" lang="en-US" sz="1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1602093" y="2309495"/>
            <a:ext cx="9239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$24.00</a:t>
            </a: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1602093" y="2582545"/>
            <a:ext cx="9239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$23.00</a:t>
            </a:r>
          </a:p>
        </p:txBody>
      </p:sp>
      <p:sp>
        <p:nvSpPr>
          <p:cNvPr id="32" name="Text Box 28"/>
          <p:cNvSpPr txBox="1">
            <a:spLocks noChangeArrowheads="1"/>
          </p:cNvSpPr>
          <p:nvPr/>
        </p:nvSpPr>
        <p:spPr bwMode="auto">
          <a:xfrm>
            <a:off x="1595743" y="2846070"/>
            <a:ext cx="9239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$22.00</a:t>
            </a:r>
          </a:p>
        </p:txBody>
      </p:sp>
      <p:sp>
        <p:nvSpPr>
          <p:cNvPr id="33" name="Text Box 29"/>
          <p:cNvSpPr txBox="1">
            <a:spLocks noChangeArrowheads="1"/>
          </p:cNvSpPr>
          <p:nvPr/>
        </p:nvSpPr>
        <p:spPr bwMode="auto">
          <a:xfrm>
            <a:off x="1602093" y="3119120"/>
            <a:ext cx="9239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$21.00</a:t>
            </a:r>
          </a:p>
        </p:txBody>
      </p:sp>
      <p:sp>
        <p:nvSpPr>
          <p:cNvPr id="34" name="Text Box 30"/>
          <p:cNvSpPr txBox="1">
            <a:spLocks noChangeArrowheads="1"/>
          </p:cNvSpPr>
          <p:nvPr/>
        </p:nvSpPr>
        <p:spPr bwMode="auto">
          <a:xfrm>
            <a:off x="1602093" y="3392170"/>
            <a:ext cx="9239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$19.75</a:t>
            </a:r>
          </a:p>
        </p:txBody>
      </p: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1602093" y="3636645"/>
            <a:ext cx="9239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$18.50</a:t>
            </a:r>
          </a:p>
        </p:txBody>
      </p:sp>
      <p:sp>
        <p:nvSpPr>
          <p:cNvPr id="36" name="Text Box 32"/>
          <p:cNvSpPr txBox="1">
            <a:spLocks noChangeArrowheads="1"/>
          </p:cNvSpPr>
          <p:nvPr/>
        </p:nvSpPr>
        <p:spPr bwMode="auto">
          <a:xfrm>
            <a:off x="1602093" y="3912870"/>
            <a:ext cx="9239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$17.25</a:t>
            </a:r>
          </a:p>
        </p:txBody>
      </p:sp>
      <p:sp>
        <p:nvSpPr>
          <p:cNvPr id="37" name="Text Box 33"/>
          <p:cNvSpPr txBox="1">
            <a:spLocks noChangeArrowheads="1"/>
          </p:cNvSpPr>
          <p:nvPr/>
        </p:nvSpPr>
        <p:spPr bwMode="auto">
          <a:xfrm>
            <a:off x="1598918" y="4185920"/>
            <a:ext cx="9239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$16.00</a:t>
            </a:r>
          </a:p>
        </p:txBody>
      </p:sp>
      <p:sp>
        <p:nvSpPr>
          <p:cNvPr id="38" name="Text Box 34"/>
          <p:cNvSpPr txBox="1">
            <a:spLocks noChangeArrowheads="1"/>
          </p:cNvSpPr>
          <p:nvPr/>
        </p:nvSpPr>
        <p:spPr bwMode="auto">
          <a:xfrm>
            <a:off x="1602093" y="4458970"/>
            <a:ext cx="9239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$14.75</a:t>
            </a:r>
          </a:p>
        </p:txBody>
      </p:sp>
      <p:sp>
        <p:nvSpPr>
          <p:cNvPr id="39" name="Text Box 35"/>
          <p:cNvSpPr txBox="1">
            <a:spLocks noChangeArrowheads="1"/>
          </p:cNvSpPr>
          <p:nvPr/>
        </p:nvSpPr>
        <p:spPr bwMode="auto">
          <a:xfrm>
            <a:off x="2813355" y="1991995"/>
            <a:ext cx="9239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$25.00</a:t>
            </a:r>
          </a:p>
        </p:txBody>
      </p:sp>
      <p:sp>
        <p:nvSpPr>
          <p:cNvPr id="40" name="Text Box 36"/>
          <p:cNvSpPr txBox="1">
            <a:spLocks noChangeArrowheads="1"/>
          </p:cNvSpPr>
          <p:nvPr/>
        </p:nvSpPr>
        <p:spPr bwMode="auto">
          <a:xfrm>
            <a:off x="2813355" y="2301558"/>
            <a:ext cx="9239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$48.00</a:t>
            </a:r>
          </a:p>
        </p:txBody>
      </p:sp>
      <p:sp>
        <p:nvSpPr>
          <p:cNvPr id="41" name="Text Box 37"/>
          <p:cNvSpPr txBox="1">
            <a:spLocks noChangeArrowheads="1"/>
          </p:cNvSpPr>
          <p:nvPr/>
        </p:nvSpPr>
        <p:spPr bwMode="auto">
          <a:xfrm>
            <a:off x="2813355" y="2574608"/>
            <a:ext cx="9239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$69.00</a:t>
            </a:r>
          </a:p>
        </p:txBody>
      </p:sp>
      <p:sp>
        <p:nvSpPr>
          <p:cNvPr id="42" name="Text Box 38"/>
          <p:cNvSpPr txBox="1">
            <a:spLocks noChangeArrowheads="1"/>
          </p:cNvSpPr>
          <p:nvPr/>
        </p:nvSpPr>
        <p:spPr bwMode="auto">
          <a:xfrm>
            <a:off x="2813355" y="2838133"/>
            <a:ext cx="9239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$88.00</a:t>
            </a:r>
          </a:p>
        </p:txBody>
      </p:sp>
      <p:sp>
        <p:nvSpPr>
          <p:cNvPr id="43" name="Text Box 39"/>
          <p:cNvSpPr txBox="1">
            <a:spLocks noChangeArrowheads="1"/>
          </p:cNvSpPr>
          <p:nvPr/>
        </p:nvSpPr>
        <p:spPr bwMode="auto">
          <a:xfrm>
            <a:off x="2708580" y="3111183"/>
            <a:ext cx="1057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$105.00</a:t>
            </a:r>
          </a:p>
        </p:txBody>
      </p:sp>
      <p:sp>
        <p:nvSpPr>
          <p:cNvPr id="44" name="Text Box 40"/>
          <p:cNvSpPr txBox="1">
            <a:spLocks noChangeArrowheads="1"/>
          </p:cNvSpPr>
          <p:nvPr/>
        </p:nvSpPr>
        <p:spPr bwMode="auto">
          <a:xfrm>
            <a:off x="2708580" y="3384233"/>
            <a:ext cx="10763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$118.50</a:t>
            </a:r>
          </a:p>
        </p:txBody>
      </p:sp>
      <p:sp>
        <p:nvSpPr>
          <p:cNvPr id="45" name="Text Box 41"/>
          <p:cNvSpPr txBox="1">
            <a:spLocks noChangeArrowheads="1"/>
          </p:cNvSpPr>
          <p:nvPr/>
        </p:nvSpPr>
        <p:spPr bwMode="auto">
          <a:xfrm>
            <a:off x="2705405" y="3628708"/>
            <a:ext cx="1181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$129.50</a:t>
            </a:r>
          </a:p>
        </p:txBody>
      </p:sp>
      <p:sp>
        <p:nvSpPr>
          <p:cNvPr id="46" name="Text Box 42"/>
          <p:cNvSpPr txBox="1">
            <a:spLocks noChangeArrowheads="1"/>
          </p:cNvSpPr>
          <p:nvPr/>
        </p:nvSpPr>
        <p:spPr bwMode="auto">
          <a:xfrm>
            <a:off x="2708580" y="3904933"/>
            <a:ext cx="1181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$138.00</a:t>
            </a:r>
          </a:p>
        </p:txBody>
      </p:sp>
      <p:sp>
        <p:nvSpPr>
          <p:cNvPr id="47" name="Text Box 43"/>
          <p:cNvSpPr txBox="1">
            <a:spLocks noChangeArrowheads="1"/>
          </p:cNvSpPr>
          <p:nvPr/>
        </p:nvSpPr>
        <p:spPr bwMode="auto">
          <a:xfrm>
            <a:off x="2708580" y="4177983"/>
            <a:ext cx="1092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$144.00</a:t>
            </a:r>
          </a:p>
        </p:txBody>
      </p:sp>
      <p:sp>
        <p:nvSpPr>
          <p:cNvPr id="48" name="Text Box 44"/>
          <p:cNvSpPr txBox="1">
            <a:spLocks noChangeArrowheads="1"/>
          </p:cNvSpPr>
          <p:nvPr/>
        </p:nvSpPr>
        <p:spPr bwMode="auto">
          <a:xfrm>
            <a:off x="2708580" y="4451033"/>
            <a:ext cx="10858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$147.50</a:t>
            </a:r>
          </a:p>
        </p:txBody>
      </p:sp>
      <p:sp>
        <p:nvSpPr>
          <p:cNvPr id="49" name="Text Box 45"/>
          <p:cNvSpPr txBox="1">
            <a:spLocks noChangeArrowheads="1"/>
          </p:cNvSpPr>
          <p:nvPr/>
        </p:nvSpPr>
        <p:spPr bwMode="auto">
          <a:xfrm>
            <a:off x="4171430" y="1984058"/>
            <a:ext cx="9239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$60.00</a:t>
            </a:r>
          </a:p>
        </p:txBody>
      </p:sp>
      <p:sp>
        <p:nvSpPr>
          <p:cNvPr id="50" name="Text Box 46"/>
          <p:cNvSpPr txBox="1">
            <a:spLocks noChangeArrowheads="1"/>
          </p:cNvSpPr>
          <p:nvPr/>
        </p:nvSpPr>
        <p:spPr bwMode="auto">
          <a:xfrm>
            <a:off x="4171430" y="2293620"/>
            <a:ext cx="9239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$69.00</a:t>
            </a:r>
          </a:p>
        </p:txBody>
      </p:sp>
      <p:sp>
        <p:nvSpPr>
          <p:cNvPr id="51" name="Text Box 47"/>
          <p:cNvSpPr txBox="1">
            <a:spLocks noChangeArrowheads="1"/>
          </p:cNvSpPr>
          <p:nvPr/>
        </p:nvSpPr>
        <p:spPr bwMode="auto">
          <a:xfrm>
            <a:off x="4171430" y="2566670"/>
            <a:ext cx="9239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$77.00</a:t>
            </a:r>
          </a:p>
        </p:txBody>
      </p:sp>
      <p:sp>
        <p:nvSpPr>
          <p:cNvPr id="52" name="Text Box 48"/>
          <p:cNvSpPr txBox="1">
            <a:spLocks noChangeArrowheads="1"/>
          </p:cNvSpPr>
          <p:nvPr/>
        </p:nvSpPr>
        <p:spPr bwMode="auto">
          <a:xfrm>
            <a:off x="4174605" y="2830195"/>
            <a:ext cx="9239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$84.00</a:t>
            </a:r>
          </a:p>
        </p:txBody>
      </p:sp>
      <p:sp>
        <p:nvSpPr>
          <p:cNvPr id="53" name="Text Box 49"/>
          <p:cNvSpPr txBox="1">
            <a:spLocks noChangeArrowheads="1"/>
          </p:cNvSpPr>
          <p:nvPr/>
        </p:nvSpPr>
        <p:spPr bwMode="auto">
          <a:xfrm>
            <a:off x="4183749" y="3103245"/>
            <a:ext cx="1057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$90.50</a:t>
            </a:r>
          </a:p>
        </p:txBody>
      </p:sp>
      <p:sp>
        <p:nvSpPr>
          <p:cNvPr id="54" name="Text Box 50"/>
          <p:cNvSpPr txBox="1">
            <a:spLocks noChangeArrowheads="1"/>
          </p:cNvSpPr>
          <p:nvPr/>
        </p:nvSpPr>
        <p:spPr bwMode="auto">
          <a:xfrm>
            <a:off x="4189718" y="3376295"/>
            <a:ext cx="10763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$96.75</a:t>
            </a:r>
          </a:p>
        </p:txBody>
      </p:sp>
      <p:sp>
        <p:nvSpPr>
          <p:cNvPr id="55" name="Text Box 51"/>
          <p:cNvSpPr txBox="1">
            <a:spLocks noChangeArrowheads="1"/>
          </p:cNvSpPr>
          <p:nvPr/>
        </p:nvSpPr>
        <p:spPr bwMode="auto">
          <a:xfrm>
            <a:off x="4084943" y="3620770"/>
            <a:ext cx="1181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$102.75</a:t>
            </a:r>
          </a:p>
        </p:txBody>
      </p:sp>
      <p:sp>
        <p:nvSpPr>
          <p:cNvPr id="56" name="Text Box 52"/>
          <p:cNvSpPr txBox="1">
            <a:spLocks noChangeArrowheads="1"/>
          </p:cNvSpPr>
          <p:nvPr/>
        </p:nvSpPr>
        <p:spPr bwMode="auto">
          <a:xfrm>
            <a:off x="4078593" y="3896995"/>
            <a:ext cx="1181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$108.50</a:t>
            </a:r>
          </a:p>
        </p:txBody>
      </p:sp>
      <p:sp>
        <p:nvSpPr>
          <p:cNvPr id="57" name="Text Box 53"/>
          <p:cNvSpPr txBox="1">
            <a:spLocks noChangeArrowheads="1"/>
          </p:cNvSpPr>
          <p:nvPr/>
        </p:nvSpPr>
        <p:spPr bwMode="auto">
          <a:xfrm>
            <a:off x="4078593" y="4170045"/>
            <a:ext cx="1092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$114.75</a:t>
            </a:r>
          </a:p>
        </p:txBody>
      </p:sp>
      <p:sp>
        <p:nvSpPr>
          <p:cNvPr id="58" name="Text Box 54"/>
          <p:cNvSpPr txBox="1">
            <a:spLocks noChangeArrowheads="1"/>
          </p:cNvSpPr>
          <p:nvPr/>
        </p:nvSpPr>
        <p:spPr bwMode="auto">
          <a:xfrm>
            <a:off x="4078593" y="4443095"/>
            <a:ext cx="10858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$121.25</a:t>
            </a:r>
          </a:p>
        </p:txBody>
      </p:sp>
      <p:sp>
        <p:nvSpPr>
          <p:cNvPr id="59" name="Text Box 55"/>
          <p:cNvSpPr txBox="1">
            <a:spLocks noChangeArrowheads="1"/>
          </p:cNvSpPr>
          <p:nvPr/>
        </p:nvSpPr>
        <p:spPr bwMode="auto">
          <a:xfrm>
            <a:off x="5437112" y="2007870"/>
            <a:ext cx="11207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-$35.00</a:t>
            </a:r>
          </a:p>
        </p:txBody>
      </p:sp>
      <p:sp>
        <p:nvSpPr>
          <p:cNvPr id="60" name="Text Box 56"/>
          <p:cNvSpPr txBox="1">
            <a:spLocks noChangeArrowheads="1"/>
          </p:cNvSpPr>
          <p:nvPr/>
        </p:nvSpPr>
        <p:spPr bwMode="auto">
          <a:xfrm>
            <a:off x="5430762" y="2317433"/>
            <a:ext cx="10509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-$21.00</a:t>
            </a:r>
          </a:p>
        </p:txBody>
      </p:sp>
      <p:sp>
        <p:nvSpPr>
          <p:cNvPr id="61" name="Text Box 57"/>
          <p:cNvSpPr txBox="1">
            <a:spLocks noChangeArrowheads="1"/>
          </p:cNvSpPr>
          <p:nvPr/>
        </p:nvSpPr>
        <p:spPr bwMode="auto">
          <a:xfrm>
            <a:off x="5535918" y="2590483"/>
            <a:ext cx="9239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-$8.00</a:t>
            </a:r>
          </a:p>
        </p:txBody>
      </p:sp>
      <p:sp>
        <p:nvSpPr>
          <p:cNvPr id="62" name="Text Box 58"/>
          <p:cNvSpPr txBox="1">
            <a:spLocks noChangeArrowheads="1"/>
          </p:cNvSpPr>
          <p:nvPr/>
        </p:nvSpPr>
        <p:spPr bwMode="auto">
          <a:xfrm>
            <a:off x="5618468" y="2854008"/>
            <a:ext cx="9239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$4.00</a:t>
            </a:r>
          </a:p>
        </p:txBody>
      </p:sp>
      <p:sp>
        <p:nvSpPr>
          <p:cNvPr id="63" name="Text Box 59"/>
          <p:cNvSpPr txBox="1">
            <a:spLocks noChangeArrowheads="1"/>
          </p:cNvSpPr>
          <p:nvPr/>
        </p:nvSpPr>
        <p:spPr bwMode="auto">
          <a:xfrm>
            <a:off x="5494643" y="3127058"/>
            <a:ext cx="9239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$14.50</a:t>
            </a:r>
          </a:p>
        </p:txBody>
      </p:sp>
      <p:sp>
        <p:nvSpPr>
          <p:cNvPr id="64" name="Text Box 60"/>
          <p:cNvSpPr txBox="1">
            <a:spLocks noChangeArrowheads="1"/>
          </p:cNvSpPr>
          <p:nvPr/>
        </p:nvSpPr>
        <p:spPr bwMode="auto">
          <a:xfrm>
            <a:off x="5494643" y="3400108"/>
            <a:ext cx="9239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$21.75</a:t>
            </a:r>
          </a:p>
        </p:txBody>
      </p:sp>
      <p:sp>
        <p:nvSpPr>
          <p:cNvPr id="65" name="Text Box 61"/>
          <p:cNvSpPr txBox="1">
            <a:spLocks noChangeArrowheads="1"/>
          </p:cNvSpPr>
          <p:nvPr/>
        </p:nvSpPr>
        <p:spPr bwMode="auto">
          <a:xfrm>
            <a:off x="5494643" y="3644583"/>
            <a:ext cx="9239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$26.75</a:t>
            </a:r>
          </a:p>
        </p:txBody>
      </p:sp>
      <p:sp>
        <p:nvSpPr>
          <p:cNvPr id="66" name="Text Box 62"/>
          <p:cNvSpPr txBox="1">
            <a:spLocks noChangeArrowheads="1"/>
          </p:cNvSpPr>
          <p:nvPr/>
        </p:nvSpPr>
        <p:spPr bwMode="auto">
          <a:xfrm>
            <a:off x="5494643" y="3920808"/>
            <a:ext cx="9239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$29.50</a:t>
            </a:r>
          </a:p>
        </p:txBody>
      </p:sp>
      <p:sp>
        <p:nvSpPr>
          <p:cNvPr id="67" name="Text Box 63"/>
          <p:cNvSpPr txBox="1">
            <a:spLocks noChangeArrowheads="1"/>
          </p:cNvSpPr>
          <p:nvPr/>
        </p:nvSpPr>
        <p:spPr bwMode="auto">
          <a:xfrm>
            <a:off x="5491468" y="4193858"/>
            <a:ext cx="9239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$29.25</a:t>
            </a:r>
          </a:p>
        </p:txBody>
      </p:sp>
      <p:sp>
        <p:nvSpPr>
          <p:cNvPr id="68" name="Text Box 64"/>
          <p:cNvSpPr txBox="1">
            <a:spLocks noChangeArrowheads="1"/>
          </p:cNvSpPr>
          <p:nvPr/>
        </p:nvSpPr>
        <p:spPr bwMode="auto">
          <a:xfrm>
            <a:off x="5494643" y="4466908"/>
            <a:ext cx="9239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$26.25</a:t>
            </a:r>
          </a:p>
        </p:txBody>
      </p:sp>
      <p:sp>
        <p:nvSpPr>
          <p:cNvPr id="69" name="Text Box 65"/>
          <p:cNvSpPr txBox="1">
            <a:spLocks noChangeArrowheads="1"/>
          </p:cNvSpPr>
          <p:nvPr/>
        </p:nvSpPr>
        <p:spPr bwMode="auto">
          <a:xfrm>
            <a:off x="5433937" y="1687195"/>
            <a:ext cx="11049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-$50.00</a:t>
            </a:r>
          </a:p>
        </p:txBody>
      </p:sp>
      <p:sp>
        <p:nvSpPr>
          <p:cNvPr id="70" name="Text Box 76"/>
          <p:cNvSpPr txBox="1">
            <a:spLocks noChangeArrowheads="1"/>
          </p:cNvSpPr>
          <p:nvPr/>
        </p:nvSpPr>
        <p:spPr bwMode="auto">
          <a:xfrm>
            <a:off x="6848780" y="1658620"/>
            <a:ext cx="6032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----</a:t>
            </a:r>
          </a:p>
        </p:txBody>
      </p:sp>
      <p:grpSp>
        <p:nvGrpSpPr>
          <p:cNvPr id="71" name="Group 114"/>
          <p:cNvGrpSpPr>
            <a:grpSpLocks/>
          </p:cNvGrpSpPr>
          <p:nvPr/>
        </p:nvGrpSpPr>
        <p:grpSpPr bwMode="auto">
          <a:xfrm>
            <a:off x="6648755" y="2007870"/>
            <a:ext cx="2012950" cy="338138"/>
            <a:chOff x="4080" y="2284"/>
            <a:chExt cx="1268" cy="213"/>
          </a:xfrm>
        </p:grpSpPr>
        <p:sp>
          <p:nvSpPr>
            <p:cNvPr id="72" name="Text Box 66"/>
            <p:cNvSpPr txBox="1">
              <a:spLocks noChangeArrowheads="1"/>
            </p:cNvSpPr>
            <p:nvPr/>
          </p:nvSpPr>
          <p:spPr bwMode="auto">
            <a:xfrm>
              <a:off x="4080" y="2284"/>
              <a:ext cx="58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$10.00</a:t>
              </a:r>
            </a:p>
          </p:txBody>
        </p:sp>
        <p:sp>
          <p:nvSpPr>
            <p:cNvPr id="73" name="Text Box 77"/>
            <p:cNvSpPr txBox="1">
              <a:spLocks noChangeArrowheads="1"/>
            </p:cNvSpPr>
            <p:nvPr/>
          </p:nvSpPr>
          <p:spPr bwMode="auto">
            <a:xfrm>
              <a:off x="4766" y="2284"/>
              <a:ext cx="58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$25.00</a:t>
              </a:r>
            </a:p>
          </p:txBody>
        </p:sp>
      </p:grpSp>
      <p:grpSp>
        <p:nvGrpSpPr>
          <p:cNvPr id="74" name="Group 115"/>
          <p:cNvGrpSpPr>
            <a:grpSpLocks/>
          </p:cNvGrpSpPr>
          <p:nvPr/>
        </p:nvGrpSpPr>
        <p:grpSpPr bwMode="auto">
          <a:xfrm>
            <a:off x="6775755" y="2317433"/>
            <a:ext cx="1885950" cy="338137"/>
            <a:chOff x="4160" y="2479"/>
            <a:chExt cx="1188" cy="213"/>
          </a:xfrm>
        </p:grpSpPr>
        <p:sp>
          <p:nvSpPr>
            <p:cNvPr id="75" name="Text Box 67"/>
            <p:cNvSpPr txBox="1">
              <a:spLocks noChangeArrowheads="1"/>
            </p:cNvSpPr>
            <p:nvPr/>
          </p:nvSpPr>
          <p:spPr bwMode="auto">
            <a:xfrm>
              <a:off x="4160" y="2479"/>
              <a:ext cx="58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$9.00</a:t>
              </a:r>
            </a:p>
          </p:txBody>
        </p:sp>
        <p:sp>
          <p:nvSpPr>
            <p:cNvPr id="76" name="Text Box 78"/>
            <p:cNvSpPr txBox="1">
              <a:spLocks noChangeArrowheads="1"/>
            </p:cNvSpPr>
            <p:nvPr/>
          </p:nvSpPr>
          <p:spPr bwMode="auto">
            <a:xfrm>
              <a:off x="4766" y="2479"/>
              <a:ext cx="58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$23.00</a:t>
              </a:r>
            </a:p>
          </p:txBody>
        </p:sp>
      </p:grpSp>
      <p:grpSp>
        <p:nvGrpSpPr>
          <p:cNvPr id="77" name="Group 116"/>
          <p:cNvGrpSpPr>
            <a:grpSpLocks/>
          </p:cNvGrpSpPr>
          <p:nvPr/>
        </p:nvGrpSpPr>
        <p:grpSpPr bwMode="auto">
          <a:xfrm>
            <a:off x="6778930" y="2590483"/>
            <a:ext cx="1885950" cy="338137"/>
            <a:chOff x="4162" y="2651"/>
            <a:chExt cx="1188" cy="213"/>
          </a:xfrm>
        </p:grpSpPr>
        <p:sp>
          <p:nvSpPr>
            <p:cNvPr id="78" name="Text Box 68"/>
            <p:cNvSpPr txBox="1">
              <a:spLocks noChangeArrowheads="1"/>
            </p:cNvSpPr>
            <p:nvPr/>
          </p:nvSpPr>
          <p:spPr bwMode="auto">
            <a:xfrm>
              <a:off x="4162" y="2651"/>
              <a:ext cx="58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$8.00</a:t>
              </a:r>
            </a:p>
          </p:txBody>
        </p:sp>
        <p:sp>
          <p:nvSpPr>
            <p:cNvPr id="79" name="Text Box 79"/>
            <p:cNvSpPr txBox="1">
              <a:spLocks noChangeArrowheads="1"/>
            </p:cNvSpPr>
            <p:nvPr/>
          </p:nvSpPr>
          <p:spPr bwMode="auto">
            <a:xfrm>
              <a:off x="4768" y="2651"/>
              <a:ext cx="58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$21.00</a:t>
              </a:r>
            </a:p>
          </p:txBody>
        </p:sp>
      </p:grpSp>
      <p:grpSp>
        <p:nvGrpSpPr>
          <p:cNvPr id="80" name="Group 117"/>
          <p:cNvGrpSpPr>
            <a:grpSpLocks/>
          </p:cNvGrpSpPr>
          <p:nvPr/>
        </p:nvGrpSpPr>
        <p:grpSpPr bwMode="auto">
          <a:xfrm>
            <a:off x="6788455" y="2854007"/>
            <a:ext cx="1876425" cy="338137"/>
            <a:chOff x="4168" y="2817"/>
            <a:chExt cx="1182" cy="213"/>
          </a:xfrm>
        </p:grpSpPr>
        <p:sp>
          <p:nvSpPr>
            <p:cNvPr id="81" name="Text Box 69"/>
            <p:cNvSpPr txBox="1">
              <a:spLocks noChangeArrowheads="1"/>
            </p:cNvSpPr>
            <p:nvPr/>
          </p:nvSpPr>
          <p:spPr bwMode="auto">
            <a:xfrm>
              <a:off x="4168" y="2817"/>
              <a:ext cx="58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$7.00</a:t>
              </a:r>
            </a:p>
          </p:txBody>
        </p:sp>
        <p:sp>
          <p:nvSpPr>
            <p:cNvPr id="82" name="Text Box 80"/>
            <p:cNvSpPr txBox="1">
              <a:spLocks noChangeArrowheads="1"/>
            </p:cNvSpPr>
            <p:nvPr/>
          </p:nvSpPr>
          <p:spPr bwMode="auto">
            <a:xfrm>
              <a:off x="4768" y="2817"/>
              <a:ext cx="58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$19.00</a:t>
              </a:r>
            </a:p>
          </p:txBody>
        </p:sp>
      </p:grpSp>
      <p:grpSp>
        <p:nvGrpSpPr>
          <p:cNvPr id="83" name="Group 118"/>
          <p:cNvGrpSpPr>
            <a:grpSpLocks/>
          </p:cNvGrpSpPr>
          <p:nvPr/>
        </p:nvGrpSpPr>
        <p:grpSpPr bwMode="auto">
          <a:xfrm>
            <a:off x="6763055" y="3127057"/>
            <a:ext cx="1895475" cy="338137"/>
            <a:chOff x="4152" y="2989"/>
            <a:chExt cx="1194" cy="213"/>
          </a:xfrm>
        </p:grpSpPr>
        <p:sp>
          <p:nvSpPr>
            <p:cNvPr id="84" name="Text Box 70"/>
            <p:cNvSpPr txBox="1">
              <a:spLocks noChangeArrowheads="1"/>
            </p:cNvSpPr>
            <p:nvPr/>
          </p:nvSpPr>
          <p:spPr bwMode="auto">
            <a:xfrm>
              <a:off x="4152" y="2989"/>
              <a:ext cx="58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$6.50</a:t>
              </a:r>
            </a:p>
          </p:txBody>
        </p:sp>
        <p:sp>
          <p:nvSpPr>
            <p:cNvPr id="85" name="Text Box 81"/>
            <p:cNvSpPr txBox="1">
              <a:spLocks noChangeArrowheads="1"/>
            </p:cNvSpPr>
            <p:nvPr/>
          </p:nvSpPr>
          <p:spPr bwMode="auto">
            <a:xfrm>
              <a:off x="4764" y="2989"/>
              <a:ext cx="58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$17.00</a:t>
              </a:r>
            </a:p>
          </p:txBody>
        </p:sp>
      </p:grpSp>
      <p:grpSp>
        <p:nvGrpSpPr>
          <p:cNvPr id="86" name="Group 119"/>
          <p:cNvGrpSpPr>
            <a:grpSpLocks/>
          </p:cNvGrpSpPr>
          <p:nvPr/>
        </p:nvGrpSpPr>
        <p:grpSpPr bwMode="auto">
          <a:xfrm>
            <a:off x="6772580" y="3400107"/>
            <a:ext cx="1885950" cy="338137"/>
            <a:chOff x="4158" y="3161"/>
            <a:chExt cx="1188" cy="213"/>
          </a:xfrm>
        </p:grpSpPr>
        <p:sp>
          <p:nvSpPr>
            <p:cNvPr id="87" name="Text Box 71"/>
            <p:cNvSpPr txBox="1">
              <a:spLocks noChangeArrowheads="1"/>
            </p:cNvSpPr>
            <p:nvPr/>
          </p:nvSpPr>
          <p:spPr bwMode="auto">
            <a:xfrm>
              <a:off x="4158" y="3161"/>
              <a:ext cx="58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$6.25</a:t>
              </a:r>
            </a:p>
          </p:txBody>
        </p:sp>
        <p:sp>
          <p:nvSpPr>
            <p:cNvPr id="88" name="Text Box 82"/>
            <p:cNvSpPr txBox="1">
              <a:spLocks noChangeArrowheads="1"/>
            </p:cNvSpPr>
            <p:nvPr/>
          </p:nvSpPr>
          <p:spPr bwMode="auto">
            <a:xfrm>
              <a:off x="4764" y="3161"/>
              <a:ext cx="58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$13.50</a:t>
              </a:r>
            </a:p>
          </p:txBody>
        </p:sp>
      </p:grpSp>
      <p:grpSp>
        <p:nvGrpSpPr>
          <p:cNvPr id="89" name="Group 120"/>
          <p:cNvGrpSpPr>
            <a:grpSpLocks/>
          </p:cNvGrpSpPr>
          <p:nvPr/>
        </p:nvGrpSpPr>
        <p:grpSpPr bwMode="auto">
          <a:xfrm>
            <a:off x="6771818" y="3644582"/>
            <a:ext cx="1905000" cy="338137"/>
            <a:chOff x="4146" y="3315"/>
            <a:chExt cx="1200" cy="213"/>
          </a:xfrm>
        </p:grpSpPr>
        <p:sp>
          <p:nvSpPr>
            <p:cNvPr id="90" name="Text Box 72"/>
            <p:cNvSpPr txBox="1">
              <a:spLocks noChangeArrowheads="1"/>
            </p:cNvSpPr>
            <p:nvPr/>
          </p:nvSpPr>
          <p:spPr bwMode="auto">
            <a:xfrm>
              <a:off x="4146" y="3315"/>
              <a:ext cx="58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$6.00</a:t>
              </a:r>
            </a:p>
          </p:txBody>
        </p:sp>
        <p:sp>
          <p:nvSpPr>
            <p:cNvPr id="91" name="Text Box 83"/>
            <p:cNvSpPr txBox="1">
              <a:spLocks noChangeArrowheads="1"/>
            </p:cNvSpPr>
            <p:nvPr/>
          </p:nvSpPr>
          <p:spPr bwMode="auto">
            <a:xfrm>
              <a:off x="4764" y="3315"/>
              <a:ext cx="58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$11.00</a:t>
              </a:r>
            </a:p>
          </p:txBody>
        </p:sp>
      </p:grpSp>
      <p:grpSp>
        <p:nvGrpSpPr>
          <p:cNvPr id="92" name="Group 121"/>
          <p:cNvGrpSpPr>
            <a:grpSpLocks/>
          </p:cNvGrpSpPr>
          <p:nvPr/>
        </p:nvGrpSpPr>
        <p:grpSpPr bwMode="auto">
          <a:xfrm>
            <a:off x="6772580" y="3920807"/>
            <a:ext cx="2009775" cy="338137"/>
            <a:chOff x="4158" y="3489"/>
            <a:chExt cx="1266" cy="213"/>
          </a:xfrm>
        </p:grpSpPr>
        <p:sp>
          <p:nvSpPr>
            <p:cNvPr id="93" name="Text Box 73"/>
            <p:cNvSpPr txBox="1">
              <a:spLocks noChangeArrowheads="1"/>
            </p:cNvSpPr>
            <p:nvPr/>
          </p:nvSpPr>
          <p:spPr bwMode="auto">
            <a:xfrm>
              <a:off x="4158" y="3489"/>
              <a:ext cx="58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$5.75</a:t>
              </a:r>
            </a:p>
          </p:txBody>
        </p:sp>
        <p:sp>
          <p:nvSpPr>
            <p:cNvPr id="94" name="Text Box 84"/>
            <p:cNvSpPr txBox="1">
              <a:spLocks noChangeArrowheads="1"/>
            </p:cNvSpPr>
            <p:nvPr/>
          </p:nvSpPr>
          <p:spPr bwMode="auto">
            <a:xfrm>
              <a:off x="4842" y="3489"/>
              <a:ext cx="58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$8.50</a:t>
              </a:r>
            </a:p>
          </p:txBody>
        </p:sp>
      </p:grpSp>
      <p:grpSp>
        <p:nvGrpSpPr>
          <p:cNvPr id="95" name="Group 123"/>
          <p:cNvGrpSpPr>
            <a:grpSpLocks/>
          </p:cNvGrpSpPr>
          <p:nvPr/>
        </p:nvGrpSpPr>
        <p:grpSpPr bwMode="auto">
          <a:xfrm>
            <a:off x="6778930" y="4193857"/>
            <a:ext cx="2000250" cy="338137"/>
            <a:chOff x="4162" y="3661"/>
            <a:chExt cx="1260" cy="213"/>
          </a:xfrm>
        </p:grpSpPr>
        <p:sp>
          <p:nvSpPr>
            <p:cNvPr id="96" name="Text Box 74"/>
            <p:cNvSpPr txBox="1">
              <a:spLocks noChangeArrowheads="1"/>
            </p:cNvSpPr>
            <p:nvPr/>
          </p:nvSpPr>
          <p:spPr bwMode="auto">
            <a:xfrm>
              <a:off x="4162" y="3661"/>
              <a:ext cx="58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$6.25</a:t>
              </a:r>
            </a:p>
          </p:txBody>
        </p:sp>
        <p:sp>
          <p:nvSpPr>
            <p:cNvPr id="97" name="Text Box 85"/>
            <p:cNvSpPr txBox="1">
              <a:spLocks noChangeArrowheads="1"/>
            </p:cNvSpPr>
            <p:nvPr/>
          </p:nvSpPr>
          <p:spPr bwMode="auto">
            <a:xfrm>
              <a:off x="4840" y="3661"/>
              <a:ext cx="58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$6.00</a:t>
              </a:r>
            </a:p>
          </p:txBody>
        </p:sp>
      </p:grpSp>
      <p:grpSp>
        <p:nvGrpSpPr>
          <p:cNvPr id="98" name="Group 124"/>
          <p:cNvGrpSpPr>
            <a:grpSpLocks/>
          </p:cNvGrpSpPr>
          <p:nvPr/>
        </p:nvGrpSpPr>
        <p:grpSpPr bwMode="auto">
          <a:xfrm>
            <a:off x="6772580" y="4466907"/>
            <a:ext cx="2009775" cy="338137"/>
            <a:chOff x="4158" y="3833"/>
            <a:chExt cx="1266" cy="213"/>
          </a:xfrm>
        </p:grpSpPr>
        <p:sp>
          <p:nvSpPr>
            <p:cNvPr id="99" name="Text Box 75"/>
            <p:cNvSpPr txBox="1">
              <a:spLocks noChangeArrowheads="1"/>
            </p:cNvSpPr>
            <p:nvPr/>
          </p:nvSpPr>
          <p:spPr bwMode="auto">
            <a:xfrm>
              <a:off x="4158" y="3833"/>
              <a:ext cx="58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$6.50</a:t>
              </a:r>
            </a:p>
          </p:txBody>
        </p:sp>
        <p:sp>
          <p:nvSpPr>
            <p:cNvPr id="100" name="Text Box 86"/>
            <p:cNvSpPr txBox="1">
              <a:spLocks noChangeArrowheads="1"/>
            </p:cNvSpPr>
            <p:nvPr/>
          </p:nvSpPr>
          <p:spPr bwMode="auto">
            <a:xfrm>
              <a:off x="4842" y="3833"/>
              <a:ext cx="58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6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$3.50</a:t>
              </a:r>
            </a:p>
          </p:txBody>
        </p:sp>
      </p:grpSp>
      <p:sp>
        <p:nvSpPr>
          <p:cNvPr id="101" name="Text Box 87"/>
          <p:cNvSpPr txBox="1">
            <a:spLocks noChangeArrowheads="1"/>
          </p:cNvSpPr>
          <p:nvPr/>
        </p:nvSpPr>
        <p:spPr bwMode="auto">
          <a:xfrm>
            <a:off x="7966380" y="1658620"/>
            <a:ext cx="6032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----</a:t>
            </a:r>
          </a:p>
        </p:txBody>
      </p:sp>
      <p:sp>
        <p:nvSpPr>
          <p:cNvPr id="102" name="AutoShape 88"/>
          <p:cNvSpPr>
            <a:spLocks noChangeAspect="1" noChangeArrowheads="1"/>
          </p:cNvSpPr>
          <p:nvPr/>
        </p:nvSpPr>
        <p:spPr bwMode="auto">
          <a:xfrm>
            <a:off x="359080" y="1915795"/>
            <a:ext cx="447675" cy="268288"/>
          </a:xfrm>
          <a:prstGeom prst="curvedRightArrow">
            <a:avLst>
              <a:gd name="adj1" fmla="val 21679"/>
              <a:gd name="adj2" fmla="val 39972"/>
              <a:gd name="adj3" fmla="val 43385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AutoShape 89"/>
          <p:cNvSpPr>
            <a:spLocks noChangeAspect="1" noChangeArrowheads="1"/>
          </p:cNvSpPr>
          <p:nvPr/>
        </p:nvSpPr>
        <p:spPr bwMode="auto">
          <a:xfrm>
            <a:off x="352730" y="2209483"/>
            <a:ext cx="447675" cy="268287"/>
          </a:xfrm>
          <a:prstGeom prst="curvedRightArrow">
            <a:avLst>
              <a:gd name="adj1" fmla="val 18067"/>
              <a:gd name="adj2" fmla="val 39972"/>
              <a:gd name="adj3" fmla="val 43385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AutoShape 90"/>
          <p:cNvSpPr>
            <a:spLocks noChangeAspect="1" noChangeArrowheads="1"/>
          </p:cNvSpPr>
          <p:nvPr/>
        </p:nvSpPr>
        <p:spPr bwMode="auto">
          <a:xfrm>
            <a:off x="362255" y="2511108"/>
            <a:ext cx="447675" cy="268287"/>
          </a:xfrm>
          <a:prstGeom prst="curvedRightArrow">
            <a:avLst>
              <a:gd name="adj1" fmla="val 18067"/>
              <a:gd name="adj2" fmla="val 39972"/>
              <a:gd name="adj3" fmla="val 43385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AutoShape 91"/>
          <p:cNvSpPr>
            <a:spLocks noChangeAspect="1" noChangeArrowheads="1"/>
          </p:cNvSpPr>
          <p:nvPr/>
        </p:nvSpPr>
        <p:spPr bwMode="auto">
          <a:xfrm>
            <a:off x="359080" y="2784158"/>
            <a:ext cx="447675" cy="268287"/>
          </a:xfrm>
          <a:prstGeom prst="curvedRightArrow">
            <a:avLst>
              <a:gd name="adj1" fmla="val 18067"/>
              <a:gd name="adj2" fmla="val 39972"/>
              <a:gd name="adj3" fmla="val 43385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AutoShape 92"/>
          <p:cNvSpPr>
            <a:spLocks noChangeAspect="1" noChangeArrowheads="1"/>
          </p:cNvSpPr>
          <p:nvPr/>
        </p:nvSpPr>
        <p:spPr bwMode="auto">
          <a:xfrm>
            <a:off x="359080" y="3073083"/>
            <a:ext cx="447675" cy="268287"/>
          </a:xfrm>
          <a:prstGeom prst="curvedRightArrow">
            <a:avLst>
              <a:gd name="adj1" fmla="val 21678"/>
              <a:gd name="adj2" fmla="val 39972"/>
              <a:gd name="adj3" fmla="val 43385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AutoShape 93"/>
          <p:cNvSpPr>
            <a:spLocks noChangeAspect="1" noChangeArrowheads="1"/>
          </p:cNvSpPr>
          <p:nvPr/>
        </p:nvSpPr>
        <p:spPr bwMode="auto">
          <a:xfrm>
            <a:off x="362255" y="3363595"/>
            <a:ext cx="447675" cy="268288"/>
          </a:xfrm>
          <a:prstGeom prst="curvedRightArrow">
            <a:avLst>
              <a:gd name="adj1" fmla="val 18066"/>
              <a:gd name="adj2" fmla="val 39972"/>
              <a:gd name="adj3" fmla="val 43385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AutoShape 94"/>
          <p:cNvSpPr>
            <a:spLocks noChangeAspect="1" noChangeArrowheads="1"/>
          </p:cNvSpPr>
          <p:nvPr/>
        </p:nvSpPr>
        <p:spPr bwMode="auto">
          <a:xfrm>
            <a:off x="359080" y="3639820"/>
            <a:ext cx="447675" cy="268288"/>
          </a:xfrm>
          <a:prstGeom prst="curvedRightArrow">
            <a:avLst>
              <a:gd name="adj1" fmla="val 18066"/>
              <a:gd name="adj2" fmla="val 39972"/>
              <a:gd name="adj3" fmla="val 43385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AutoShape 95"/>
          <p:cNvSpPr>
            <a:spLocks noChangeAspect="1" noChangeArrowheads="1"/>
          </p:cNvSpPr>
          <p:nvPr/>
        </p:nvSpPr>
        <p:spPr bwMode="auto">
          <a:xfrm>
            <a:off x="371780" y="3917633"/>
            <a:ext cx="447675" cy="268287"/>
          </a:xfrm>
          <a:prstGeom prst="curvedRightArrow">
            <a:avLst>
              <a:gd name="adj1" fmla="val 21679"/>
              <a:gd name="adj2" fmla="val 39972"/>
              <a:gd name="adj3" fmla="val 43385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Text Box 96"/>
          <p:cNvSpPr txBox="1">
            <a:spLocks noChangeArrowheads="1"/>
          </p:cNvSpPr>
          <p:nvPr/>
        </p:nvSpPr>
        <p:spPr bwMode="auto">
          <a:xfrm>
            <a:off x="7386943" y="1909445"/>
            <a:ext cx="386644" cy="523220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2800" b="1" dirty="0">
                <a:latin typeface="Times New Roman" pitchFamily="18" charset="0"/>
                <a:cs typeface="Times New Roman" pitchFamily="18" charset="0"/>
              </a:rPr>
              <a:t>&lt;</a:t>
            </a:r>
          </a:p>
        </p:txBody>
      </p:sp>
      <p:sp>
        <p:nvSpPr>
          <p:cNvPr id="111" name="Text Box 97"/>
          <p:cNvSpPr txBox="1">
            <a:spLocks noChangeArrowheads="1"/>
          </p:cNvSpPr>
          <p:nvPr/>
        </p:nvSpPr>
        <p:spPr bwMode="auto">
          <a:xfrm>
            <a:off x="7386943" y="2214245"/>
            <a:ext cx="386644" cy="523220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2800" b="1">
                <a:latin typeface="Times New Roman" pitchFamily="18" charset="0"/>
                <a:cs typeface="Times New Roman" pitchFamily="18" charset="0"/>
              </a:rPr>
              <a:t>&lt;</a:t>
            </a:r>
          </a:p>
        </p:txBody>
      </p:sp>
      <p:sp>
        <p:nvSpPr>
          <p:cNvPr id="112" name="Text Box 98"/>
          <p:cNvSpPr txBox="1">
            <a:spLocks noChangeArrowheads="1"/>
          </p:cNvSpPr>
          <p:nvPr/>
        </p:nvSpPr>
        <p:spPr bwMode="auto">
          <a:xfrm>
            <a:off x="7386943" y="2498408"/>
            <a:ext cx="386644" cy="523220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2800" b="1">
                <a:latin typeface="Times New Roman" pitchFamily="18" charset="0"/>
                <a:cs typeface="Times New Roman" pitchFamily="18" charset="0"/>
              </a:rPr>
              <a:t>&lt;</a:t>
            </a:r>
          </a:p>
        </p:txBody>
      </p:sp>
      <p:sp>
        <p:nvSpPr>
          <p:cNvPr id="113" name="Text Box 99"/>
          <p:cNvSpPr txBox="1">
            <a:spLocks noChangeArrowheads="1"/>
          </p:cNvSpPr>
          <p:nvPr/>
        </p:nvSpPr>
        <p:spPr bwMode="auto">
          <a:xfrm>
            <a:off x="7386943" y="2758758"/>
            <a:ext cx="386644" cy="523220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2800" b="1">
                <a:latin typeface="Times New Roman" pitchFamily="18" charset="0"/>
                <a:cs typeface="Times New Roman" pitchFamily="18" charset="0"/>
              </a:rPr>
              <a:t>&lt;</a:t>
            </a:r>
          </a:p>
        </p:txBody>
      </p:sp>
      <p:sp>
        <p:nvSpPr>
          <p:cNvPr id="114" name="Text Box 100"/>
          <p:cNvSpPr txBox="1">
            <a:spLocks noChangeArrowheads="1"/>
          </p:cNvSpPr>
          <p:nvPr/>
        </p:nvSpPr>
        <p:spPr bwMode="auto">
          <a:xfrm>
            <a:off x="7386943" y="3030220"/>
            <a:ext cx="386644" cy="523220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2800" b="1">
                <a:latin typeface="Times New Roman" pitchFamily="18" charset="0"/>
                <a:cs typeface="Times New Roman" pitchFamily="18" charset="0"/>
              </a:rPr>
              <a:t>&lt;</a:t>
            </a:r>
          </a:p>
        </p:txBody>
      </p:sp>
      <p:sp>
        <p:nvSpPr>
          <p:cNvPr id="115" name="Text Box 101"/>
          <p:cNvSpPr txBox="1">
            <a:spLocks noChangeArrowheads="1"/>
          </p:cNvSpPr>
          <p:nvPr/>
        </p:nvSpPr>
        <p:spPr bwMode="auto">
          <a:xfrm>
            <a:off x="7386943" y="3312795"/>
            <a:ext cx="386644" cy="523220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2800" b="1">
                <a:latin typeface="Times New Roman" pitchFamily="18" charset="0"/>
                <a:cs typeface="Times New Roman" pitchFamily="18" charset="0"/>
              </a:rPr>
              <a:t>&lt;</a:t>
            </a:r>
          </a:p>
        </p:txBody>
      </p:sp>
      <p:sp>
        <p:nvSpPr>
          <p:cNvPr id="116" name="Text Box 102"/>
          <p:cNvSpPr txBox="1">
            <a:spLocks noChangeArrowheads="1"/>
          </p:cNvSpPr>
          <p:nvPr/>
        </p:nvSpPr>
        <p:spPr bwMode="auto">
          <a:xfrm>
            <a:off x="7388530" y="3563620"/>
            <a:ext cx="386644" cy="523220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2800" b="1">
                <a:latin typeface="Times New Roman" pitchFamily="18" charset="0"/>
                <a:cs typeface="Times New Roman" pitchFamily="18" charset="0"/>
              </a:rPr>
              <a:t>&lt;</a:t>
            </a:r>
          </a:p>
        </p:txBody>
      </p:sp>
      <p:sp>
        <p:nvSpPr>
          <p:cNvPr id="117" name="Text Box 103"/>
          <p:cNvSpPr txBox="1">
            <a:spLocks noChangeArrowheads="1"/>
          </p:cNvSpPr>
          <p:nvPr/>
        </p:nvSpPr>
        <p:spPr bwMode="auto">
          <a:xfrm>
            <a:off x="7388530" y="3812858"/>
            <a:ext cx="386644" cy="523220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2800" b="1">
                <a:latin typeface="Times New Roman" pitchFamily="18" charset="0"/>
                <a:cs typeface="Times New Roman" pitchFamily="18" charset="0"/>
              </a:rPr>
              <a:t>&lt;</a:t>
            </a:r>
          </a:p>
        </p:txBody>
      </p:sp>
      <p:sp>
        <p:nvSpPr>
          <p:cNvPr id="125" name="Text Box 132"/>
          <p:cNvSpPr txBox="1">
            <a:spLocks noChangeArrowheads="1"/>
          </p:cNvSpPr>
          <p:nvPr/>
        </p:nvSpPr>
        <p:spPr bwMode="auto">
          <a:xfrm>
            <a:off x="3020492" y="1134809"/>
            <a:ext cx="27603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Text Box 10"/>
          <p:cNvSpPr txBox="1">
            <a:spLocks noChangeArrowheads="1"/>
          </p:cNvSpPr>
          <p:nvPr/>
        </p:nvSpPr>
        <p:spPr bwMode="auto">
          <a:xfrm>
            <a:off x="402443" y="4880016"/>
            <a:ext cx="8407344" cy="958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ts val="300"/>
              </a:spcBef>
              <a:buFontTx/>
              <a:buChar char="•"/>
            </a:pP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A monopolist will reduce price and expand output as long as </a:t>
            </a:r>
            <a:r>
              <a:rPr lang="en-US" sz="1900" b="1" i="1" dirty="0"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i="1" dirty="0">
                <a:latin typeface="Times New Roman" pitchFamily="18" charset="0"/>
                <a:cs typeface="Times New Roman" pitchFamily="18" charset="0"/>
              </a:rPr>
              <a:t>MC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5888" indent="-115888">
              <a:lnSpc>
                <a:spcPct val="90000"/>
              </a:lnSpc>
              <a:spcBef>
                <a:spcPts val="300"/>
              </a:spcBef>
              <a:buFontTx/>
              <a:buChar char="•"/>
            </a:pP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As the monopolist reduces </a:t>
            </a:r>
            <a: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and expands </a:t>
            </a:r>
            <a: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profits increase as long as </a:t>
            </a:r>
            <a:r>
              <a:rPr lang="en-US" sz="1900" b="1" i="1" dirty="0"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i="1" dirty="0">
                <a:latin typeface="Times New Roman" pitchFamily="18" charset="0"/>
                <a:cs typeface="Times New Roman" pitchFamily="18" charset="0"/>
              </a:rPr>
              <a:t>MC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5888" indent="-115888">
              <a:lnSpc>
                <a:spcPct val="90000"/>
              </a:lnSpc>
              <a:spcBef>
                <a:spcPts val="300"/>
              </a:spcBef>
              <a:buFontTx/>
              <a:buChar char="•"/>
            </a:pP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Here an output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level of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8 a day will maximize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profits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8" name="Line 5"/>
          <p:cNvSpPr>
            <a:spLocks noChangeShapeType="1"/>
          </p:cNvSpPr>
          <p:nvPr/>
        </p:nvSpPr>
        <p:spPr bwMode="auto">
          <a:xfrm>
            <a:off x="457632" y="4827270"/>
            <a:ext cx="81946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8" name="Group 113"/>
          <p:cNvGrpSpPr>
            <a:grpSpLocks/>
          </p:cNvGrpSpPr>
          <p:nvPr/>
        </p:nvGrpSpPr>
        <p:grpSpPr bwMode="auto">
          <a:xfrm>
            <a:off x="3581705" y="3926457"/>
            <a:ext cx="2819400" cy="989035"/>
            <a:chOff x="2176" y="3504"/>
            <a:chExt cx="1776" cy="623"/>
          </a:xfrm>
        </p:grpSpPr>
        <p:sp>
          <p:nvSpPr>
            <p:cNvPr id="119" name="Line 104"/>
            <p:cNvSpPr>
              <a:spLocks noChangeShapeType="1"/>
            </p:cNvSpPr>
            <p:nvPr/>
          </p:nvSpPr>
          <p:spPr bwMode="auto">
            <a:xfrm flipV="1">
              <a:off x="2865" y="3600"/>
              <a:ext cx="453" cy="36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20" name="Group 105"/>
            <p:cNvGrpSpPr>
              <a:grpSpLocks/>
            </p:cNvGrpSpPr>
            <p:nvPr/>
          </p:nvGrpSpPr>
          <p:grpSpPr bwMode="auto">
            <a:xfrm>
              <a:off x="2176" y="3781"/>
              <a:ext cx="716" cy="346"/>
              <a:chOff x="821" y="3321"/>
              <a:chExt cx="818" cy="398"/>
            </a:xfrm>
          </p:grpSpPr>
          <p:sp>
            <p:nvSpPr>
              <p:cNvPr id="122" name="Rectangle 106"/>
              <p:cNvSpPr>
                <a:spLocks noChangeArrowheads="1"/>
              </p:cNvSpPr>
              <p:nvPr/>
            </p:nvSpPr>
            <p:spPr bwMode="auto">
              <a:xfrm>
                <a:off x="821" y="3321"/>
                <a:ext cx="818" cy="384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3" name="Rectangle 107" descr="Newsprint"/>
              <p:cNvSpPr>
                <a:spLocks noChangeArrowheads="1"/>
              </p:cNvSpPr>
              <p:nvPr/>
            </p:nvSpPr>
            <p:spPr bwMode="auto">
              <a:xfrm>
                <a:off x="828" y="3335"/>
                <a:ext cx="788" cy="384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 type="none" w="lg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70000"/>
                  </a:lnSpc>
                </a:pPr>
                <a:r>
                  <a:rPr kumimoji="0" lang="en-US" sz="1600" b="1" i="1" dirty="0">
                    <a:latin typeface="Times New Roman" pitchFamily="18" charset="0"/>
                    <a:cs typeface="Times New Roman" pitchFamily="18" charset="0"/>
                  </a:rPr>
                  <a:t>Maximum</a:t>
                </a:r>
                <a:br>
                  <a:rPr kumimoji="0" lang="en-US" sz="1600" b="1" i="1" dirty="0">
                    <a:latin typeface="Times New Roman" pitchFamily="18" charset="0"/>
                    <a:cs typeface="Times New Roman" pitchFamily="18" charset="0"/>
                  </a:rPr>
                </a:br>
                <a:r>
                  <a:rPr kumimoji="0" lang="en-US" sz="1600" b="1" i="1" dirty="0">
                    <a:latin typeface="Times New Roman" pitchFamily="18" charset="0"/>
                    <a:cs typeface="Times New Roman" pitchFamily="18" charset="0"/>
                  </a:rPr>
                  <a:t>profits</a:t>
                </a:r>
              </a:p>
            </p:txBody>
          </p:sp>
        </p:grpSp>
        <p:sp>
          <p:nvSpPr>
            <p:cNvPr id="121" name="Oval 108"/>
            <p:cNvSpPr>
              <a:spLocks noChangeArrowheads="1"/>
            </p:cNvSpPr>
            <p:nvPr/>
          </p:nvSpPr>
          <p:spPr bwMode="auto">
            <a:xfrm>
              <a:off x="3324" y="3504"/>
              <a:ext cx="628" cy="199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lg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779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"/>
                            </p:stCondLst>
                            <p:childTnLst>
                              <p:par>
                                <p:cTn id="18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50"/>
                            </p:stCondLst>
                            <p:childTnLst>
                              <p:par>
                                <p:cTn id="2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50"/>
                            </p:stCondLst>
                            <p:childTnLst>
                              <p:par>
                                <p:cTn id="4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250"/>
                            </p:stCondLst>
                            <p:childTnLst>
                              <p:par>
                                <p:cTn id="52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750"/>
                            </p:stCondLst>
                            <p:childTnLst>
                              <p:par>
                                <p:cTn id="6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250"/>
                            </p:stCondLst>
                            <p:childTnLst>
                              <p:par>
                                <p:cTn id="74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5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5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500"/>
                            </p:stCondLst>
                            <p:childTnLst>
                              <p:par>
                                <p:cTn id="7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5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5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5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750"/>
                            </p:stCondLst>
                            <p:childTnLst>
                              <p:par>
                                <p:cTn id="86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000"/>
                            </p:stCondLst>
                            <p:childTnLst>
                              <p:par>
                                <p:cTn id="9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5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5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250"/>
                            </p:stCondLst>
                            <p:childTnLst>
                              <p:par>
                                <p:cTn id="9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500"/>
                            </p:stCondLst>
                            <p:childTnLst>
                              <p:par>
                                <p:cTn id="103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2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750"/>
                            </p:stCondLst>
                            <p:childTnLst>
                              <p:par>
                                <p:cTn id="108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25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5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1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2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250"/>
                            </p:stCondLst>
                            <p:childTnLst>
                              <p:par>
                                <p:cTn id="120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2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500"/>
                            </p:stCondLst>
                            <p:childTnLst>
                              <p:par>
                                <p:cTn id="12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25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5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750"/>
                            </p:stCondLst>
                            <p:childTnLst>
                              <p:par>
                                <p:cTn id="13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6000"/>
                            </p:stCondLst>
                            <p:childTnLst>
                              <p:par>
                                <p:cTn id="137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2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6250"/>
                            </p:stCondLst>
                            <p:childTnLst>
                              <p:par>
                                <p:cTn id="142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6500"/>
                            </p:stCondLst>
                            <p:childTnLst>
                              <p:par>
                                <p:cTn id="1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25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25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2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750"/>
                            </p:stCondLst>
                            <p:childTnLst>
                              <p:par>
                                <p:cTn id="166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000"/>
                            </p:stCondLst>
                            <p:childTnLst>
                              <p:par>
                                <p:cTn id="171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250"/>
                            </p:stCondLst>
                            <p:childTnLst>
                              <p:par>
                                <p:cTn id="176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2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500"/>
                            </p:stCondLst>
                            <p:childTnLst>
                              <p:par>
                                <p:cTn id="181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750"/>
                            </p:stCondLst>
                            <p:childTnLst>
                              <p:par>
                                <p:cTn id="186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2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2000"/>
                            </p:stCondLst>
                            <p:childTnLst>
                              <p:par>
                                <p:cTn id="191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2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2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2250"/>
                            </p:stCondLst>
                            <p:childTnLst>
                              <p:par>
                                <p:cTn id="196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500"/>
                            </p:stCondLst>
                            <p:childTnLst>
                              <p:par>
                                <p:cTn id="20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3000"/>
                            </p:stCondLst>
                            <p:childTnLst>
                              <p:par>
                                <p:cTn id="2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3250"/>
                            </p:stCondLst>
                            <p:childTnLst>
                              <p:par>
                                <p:cTn id="2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utoUpdateAnimBg="0"/>
      <p:bldP spid="111" grpId="0" autoUpdateAnimBg="0"/>
      <p:bldP spid="112" grpId="0" autoUpdateAnimBg="0"/>
      <p:bldP spid="113" grpId="0" autoUpdateAnimBg="0"/>
      <p:bldP spid="115" grpId="0" autoUpdateAnimBg="0"/>
      <p:bldP spid="116" grpId="0" autoUpdateAnimBg="0"/>
      <p:bldP spid="117" grpId="0" autoUpdateAnimBg="0"/>
      <p:bldP spid="1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91056"/>
            <a:ext cx="8932985" cy="432511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29831"/>
            <a:ext cx="8904855" cy="704026"/>
          </a:xfrm>
        </p:spPr>
        <p:txBody>
          <a:bodyPr/>
          <a:lstStyle/>
          <a:p>
            <a:r>
              <a:rPr lang="en-US" dirty="0"/>
              <a:t>Profits Under Monopoly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55064"/>
            <a:ext cx="8783869" cy="3712464"/>
          </a:xfrm>
        </p:spPr>
        <p:txBody>
          <a:bodyPr/>
          <a:lstStyle/>
          <a:p>
            <a:pPr marL="231775" indent="-231775"/>
            <a:r>
              <a:rPr lang="en-US" sz="2600" b="1" i="1" dirty="0">
                <a:solidFill>
                  <a:srgbClr val="32302A"/>
                </a:solidFill>
              </a:rPr>
              <a:t>High entry barriers</a:t>
            </a:r>
            <a:r>
              <a:rPr lang="en-US" sz="2600" dirty="0">
                <a:solidFill>
                  <a:srgbClr val="32302A"/>
                </a:solidFill>
              </a:rPr>
              <a:t> protect monopolists from competitive pressures.</a:t>
            </a: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Monopolists </a:t>
            </a:r>
            <a:r>
              <a:rPr lang="en-US" b="1" i="1" dirty="0">
                <a:solidFill>
                  <a:srgbClr val="32302A"/>
                </a:solidFill>
              </a:rPr>
              <a:t>can</a:t>
            </a:r>
            <a:r>
              <a:rPr lang="en-US" dirty="0">
                <a:solidFill>
                  <a:srgbClr val="32302A"/>
                </a:solidFill>
              </a:rPr>
              <a:t> </a:t>
            </a:r>
            <a:r>
              <a:rPr lang="en-US" b="1" i="1" dirty="0">
                <a:solidFill>
                  <a:srgbClr val="32302A"/>
                </a:solidFill>
              </a:rPr>
              <a:t>earn long-run </a:t>
            </a:r>
            <a:r>
              <a:rPr lang="en-US" b="1" i="1" dirty="0" smtClean="0">
                <a:solidFill>
                  <a:srgbClr val="32302A"/>
                </a:solidFill>
              </a:rPr>
              <a:t>economic profits</a:t>
            </a:r>
            <a:r>
              <a:rPr lang="en-US" dirty="0">
                <a:solidFill>
                  <a:srgbClr val="32302A"/>
                </a:solidFill>
              </a:rPr>
              <a:t>.</a:t>
            </a:r>
          </a:p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However, even a monopolist will </a:t>
            </a:r>
            <a:r>
              <a:rPr lang="en-US" sz="2600" b="1" i="1" dirty="0">
                <a:solidFill>
                  <a:srgbClr val="32302A"/>
                </a:solidFill>
              </a:rPr>
              <a:t>not always</a:t>
            </a:r>
            <a:r>
              <a:rPr lang="en-US" sz="2600" dirty="0">
                <a:solidFill>
                  <a:srgbClr val="32302A"/>
                </a:solidFill>
              </a:rPr>
              <a:t> be able to </a:t>
            </a:r>
            <a:r>
              <a:rPr lang="en-US" sz="2600" b="1" i="1" dirty="0">
                <a:solidFill>
                  <a:srgbClr val="32302A"/>
                </a:solidFill>
              </a:rPr>
              <a:t>earn </a:t>
            </a:r>
            <a:r>
              <a:rPr lang="en-US" sz="2600" b="1" i="1" dirty="0" smtClean="0">
                <a:solidFill>
                  <a:srgbClr val="32302A"/>
                </a:solidFill>
              </a:rPr>
              <a:t/>
            </a:r>
            <a:br>
              <a:rPr lang="en-US" sz="2600" b="1" i="1" dirty="0" smtClean="0">
                <a:solidFill>
                  <a:srgbClr val="32302A"/>
                </a:solidFill>
              </a:rPr>
            </a:br>
            <a:r>
              <a:rPr lang="en-US" sz="2600" b="1" i="1" dirty="0" smtClean="0">
                <a:solidFill>
                  <a:srgbClr val="32302A"/>
                </a:solidFill>
              </a:rPr>
              <a:t>an economic profit</a:t>
            </a:r>
            <a:r>
              <a:rPr lang="en-US" sz="2600" dirty="0">
                <a:solidFill>
                  <a:srgbClr val="32302A"/>
                </a:solidFill>
              </a:rPr>
              <a:t>.</a:t>
            </a:r>
          </a:p>
          <a:p>
            <a:pPr marL="631825" lvl="1" indent="-231775"/>
            <a:r>
              <a:rPr lang="en-US" dirty="0">
                <a:solidFill>
                  <a:srgbClr val="32302A"/>
                </a:solidFill>
              </a:rPr>
              <a:t>When </a:t>
            </a:r>
            <a:r>
              <a:rPr lang="en-US" b="1" i="1" dirty="0">
                <a:solidFill>
                  <a:srgbClr val="32302A"/>
                </a:solidFill>
              </a:rPr>
              <a:t>ATC</a:t>
            </a:r>
            <a:r>
              <a:rPr lang="en-US" dirty="0">
                <a:solidFill>
                  <a:srgbClr val="32302A"/>
                </a:solidFill>
              </a:rPr>
              <a:t> is above the </a:t>
            </a:r>
            <a:r>
              <a:rPr lang="en-US" b="1" i="1" dirty="0">
                <a:solidFill>
                  <a:srgbClr val="32302A"/>
                </a:solidFill>
              </a:rPr>
              <a:t>demand</a:t>
            </a:r>
            <a:r>
              <a:rPr lang="en-US" dirty="0">
                <a:solidFill>
                  <a:srgbClr val="32302A"/>
                </a:solidFill>
              </a:rPr>
              <a:t> curve at all possible output rates, the monopolist will be unable to cover costs (unable to earn a profit).</a:t>
            </a:r>
          </a:p>
        </p:txBody>
      </p:sp>
    </p:spTree>
    <p:extLst>
      <p:ext uri="{BB962C8B-B14F-4D97-AF65-F5344CB8AC3E}">
        <p14:creationId xmlns:p14="http://schemas.microsoft.com/office/powerpoint/2010/main" val="194628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Gwartney PPT 2011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24792</TotalTime>
  <Words>1609</Words>
  <Application>Microsoft Office PowerPoint</Application>
  <PresentationFormat>On-screen Show (4:3)</PresentationFormat>
  <Paragraphs>354</Paragraphs>
  <Slides>40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Price-Searcher Markets  with High Entry Barriers</vt:lpstr>
      <vt:lpstr>Why are Entry Barriers Sometimes High?</vt:lpstr>
      <vt:lpstr>PowerPoint Presentation</vt:lpstr>
      <vt:lpstr>Characteristics  of a Monopoly</vt:lpstr>
      <vt:lpstr>PowerPoint Presentation</vt:lpstr>
      <vt:lpstr>PowerPoint Presentation</vt:lpstr>
      <vt:lpstr>Price and Output Under Monopoly</vt:lpstr>
      <vt:lpstr>PowerPoint Presentation</vt:lpstr>
      <vt:lpstr>Profits Under Monopoly</vt:lpstr>
      <vt:lpstr>When a Monopolist Incurs Losses </vt:lpstr>
      <vt:lpstr>Questions for Thought: </vt:lpstr>
      <vt:lpstr>The Characteristics  of an Oligopoly</vt:lpstr>
      <vt:lpstr>Characteristics of Oligopoly</vt:lpstr>
      <vt:lpstr>Economies of Scale and Oligopoly</vt:lpstr>
      <vt:lpstr>Price and Output Under Oligopoly</vt:lpstr>
      <vt:lpstr>Price and Output Under Oligopoly</vt:lpstr>
      <vt:lpstr>Price and Output Under Oligopoly</vt:lpstr>
      <vt:lpstr>Incentive to Collude</vt:lpstr>
      <vt:lpstr>Gaining from  Cheating</vt:lpstr>
      <vt:lpstr>PowerPoint Presentation</vt:lpstr>
      <vt:lpstr>Questions for Thought: </vt:lpstr>
      <vt:lpstr>Questions for Thought: </vt:lpstr>
      <vt:lpstr>Market Power and Profit: The Early Bird  Catches the Worm</vt:lpstr>
      <vt:lpstr>Market Power and Profit</vt:lpstr>
      <vt:lpstr>Defects of Markets with High Entry Barriers</vt:lpstr>
      <vt:lpstr>Defects of Markets with High Entry Barriers</vt:lpstr>
      <vt:lpstr>Policy Alternatives When Entry Barriers  are High</vt:lpstr>
      <vt:lpstr>PowerPoint Presentation</vt:lpstr>
      <vt:lpstr>PowerPoint Presentation</vt:lpstr>
      <vt:lpstr>When a Monopolist Incurs Losses </vt:lpstr>
      <vt:lpstr>PowerPoint Presentation</vt:lpstr>
      <vt:lpstr>PowerPoint Presentation</vt:lpstr>
      <vt:lpstr>PowerPoint Presentation</vt:lpstr>
      <vt:lpstr>The Competitive Process  in the Real World</vt:lpstr>
      <vt:lpstr>PowerPoint Presentation</vt:lpstr>
      <vt:lpstr>Questions for Thought: </vt:lpstr>
      <vt:lpstr>Questions for Thought: </vt:lpstr>
      <vt:lpstr>Questions for Thought: </vt:lpstr>
      <vt:lpstr>Questions for Thought: </vt:lpstr>
      <vt:lpstr>PowerPoint Presentation</vt:lpstr>
    </vt:vector>
  </TitlesOfParts>
  <Company>University Of Tampa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24</dc:title>
  <dc:subject>Money and the Banking System</dc:subject>
  <dc:creator>Dr. Chuck D. Skipton</dc:creator>
  <cp:keywords>Price-Searcher Markets with High Entry Barriers</cp:keywords>
  <cp:lastModifiedBy>Todd Myers</cp:lastModifiedBy>
  <cp:revision>1134</cp:revision>
  <cp:lastPrinted>2011-12-29T00:01:54Z</cp:lastPrinted>
  <dcterms:created xsi:type="dcterms:W3CDTF">2011-12-23T16:39:02Z</dcterms:created>
  <dcterms:modified xsi:type="dcterms:W3CDTF">2012-08-20T19:03:25Z</dcterms:modified>
</cp:coreProperties>
</file>