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9" r:id="rId2"/>
    <p:sldId id="260" r:id="rId3"/>
    <p:sldId id="924" r:id="rId4"/>
    <p:sldId id="955" r:id="rId5"/>
    <p:sldId id="956" r:id="rId6"/>
    <p:sldId id="897" r:id="rId7"/>
    <p:sldId id="900" r:id="rId8"/>
    <p:sldId id="940" r:id="rId9"/>
    <p:sldId id="795" r:id="rId10"/>
    <p:sldId id="922" r:id="rId11"/>
    <p:sldId id="895" r:id="rId12"/>
    <p:sldId id="943" r:id="rId13"/>
    <p:sldId id="834" r:id="rId14"/>
    <p:sldId id="942" r:id="rId15"/>
    <p:sldId id="957" r:id="rId16"/>
    <p:sldId id="958" r:id="rId17"/>
    <p:sldId id="959" r:id="rId18"/>
    <p:sldId id="960" r:id="rId19"/>
    <p:sldId id="923" r:id="rId20"/>
    <p:sldId id="797" r:id="rId21"/>
    <p:sldId id="906" r:id="rId22"/>
    <p:sldId id="951" r:id="rId23"/>
    <p:sldId id="962" r:id="rId24"/>
    <p:sldId id="961" r:id="rId25"/>
    <p:sldId id="929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3E3AB0-2AD7-41C3-9996-3FAD3F2A5BF4}">
          <p14:sldIdLst>
            <p14:sldId id="259"/>
            <p14:sldId id="260"/>
            <p14:sldId id="924"/>
            <p14:sldId id="955"/>
            <p14:sldId id="956"/>
            <p14:sldId id="897"/>
            <p14:sldId id="900"/>
            <p14:sldId id="940"/>
            <p14:sldId id="795"/>
            <p14:sldId id="922"/>
            <p14:sldId id="895"/>
            <p14:sldId id="943"/>
            <p14:sldId id="834"/>
            <p14:sldId id="942"/>
            <p14:sldId id="957"/>
            <p14:sldId id="958"/>
            <p14:sldId id="959"/>
            <p14:sldId id="960"/>
            <p14:sldId id="923"/>
            <p14:sldId id="797"/>
            <p14:sldId id="906"/>
            <p14:sldId id="951"/>
            <p14:sldId id="962"/>
            <p14:sldId id="961"/>
            <p14:sldId id="929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CC"/>
    <a:srgbClr val="FFFF66"/>
    <a:srgbClr val="E28700"/>
    <a:srgbClr val="FDA799"/>
    <a:srgbClr val="80DB2D"/>
    <a:srgbClr val="FDFAE9"/>
    <a:srgbClr val="44601E"/>
    <a:srgbClr val="E1F5E1"/>
    <a:srgbClr val="F0E9D0"/>
    <a:srgbClr val="EEED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56" autoAdjust="0"/>
    <p:restoredTop sz="94673" autoAdjust="0"/>
  </p:normalViewPr>
  <p:slideViewPr>
    <p:cSldViewPr snapToGrid="0" snapToObjects="1">
      <p:cViewPr varScale="1">
        <p:scale>
          <a:sx n="108" d="100"/>
          <a:sy n="108" d="100"/>
        </p:scale>
        <p:origin x="-984" y="-78"/>
      </p:cViewPr>
      <p:guideLst>
        <p:guide orient="horz" pos="3926"/>
        <p:guide pos="56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20"/>
    </p:cViewPr>
  </p:sorterViewPr>
  <p:notesViewPr>
    <p:cSldViewPr snapToGrid="0" snapToObjects="1">
      <p:cViewPr varScale="1">
        <p:scale>
          <a:sx n="101" d="100"/>
          <a:sy n="101" d="100"/>
        </p:scale>
        <p:origin x="-35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59276-451D-43C9-813E-64E3A18F484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420412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Slides from 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Private and Public Choice 14th ed.”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James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&amp; David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Macpherson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12643" y="8685213"/>
            <a:ext cx="1143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68962-1D3C-40FF-9F8C-4139F6810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3695" y="847843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46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D4C36-653B-48C7-AF84-E47CA5954DE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8685213"/>
            <a:ext cx="5250731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Notes for:   “Private and Public Choice 14th ed.”</a:t>
            </a:r>
          </a:p>
          <a:p>
            <a:pPr>
              <a:defRPr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                      James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&amp; David Macpherson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4999" y="8685213"/>
            <a:ext cx="1141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D8D62-E453-4738-A912-78A33588E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95" y="857270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5764" y="1640590"/>
            <a:ext cx="1392701" cy="1524642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52982" y="1682794"/>
            <a:ext cx="1000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82961" y="2151724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2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39233" y="2564151"/>
            <a:ext cx="88941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34383" y="2577454"/>
            <a:ext cx="1546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1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Placeholder 1"/>
          <p:cNvSpPr>
            <a:spLocks noGrp="1"/>
          </p:cNvSpPr>
          <p:nvPr userDrawn="1">
            <p:ph type="title"/>
          </p:nvPr>
        </p:nvSpPr>
        <p:spPr>
          <a:xfrm>
            <a:off x="1406939" y="1923756"/>
            <a:ext cx="7565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aseline="0"/>
            </a:lvl1pPr>
          </a:lstStyle>
          <a:p>
            <a:endParaRPr lang="en-US" dirty="0"/>
          </a:p>
        </p:txBody>
      </p:sp>
      <p:sp>
        <p:nvSpPr>
          <p:cNvPr id="21" name="Line 59"/>
          <p:cNvSpPr>
            <a:spLocks noChangeShapeType="1"/>
          </p:cNvSpPr>
          <p:nvPr userDrawn="1"/>
        </p:nvSpPr>
        <p:spPr bwMode="auto">
          <a:xfrm>
            <a:off x="1428435" y="3111882"/>
            <a:ext cx="7543800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000">
              <a:latin typeface="Times New Roman" pitchFamily="-110" charset="0"/>
            </a:endParaRPr>
          </a:p>
        </p:txBody>
      </p:sp>
      <p:sp>
        <p:nvSpPr>
          <p:cNvPr id="22" name="Text Box 60"/>
          <p:cNvSpPr txBox="1">
            <a:spLocks noChangeArrowheads="1"/>
          </p:cNvSpPr>
          <p:nvPr userDrawn="1"/>
        </p:nvSpPr>
        <p:spPr bwMode="auto">
          <a:xfrm>
            <a:off x="1477120" y="4855530"/>
            <a:ext cx="74769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Accompany: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Economics:  Private and Public </a:t>
            </a:r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Choice, 14th 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ed.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defRPr/>
            </a:pP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                           James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&amp; David Macpherson</a:t>
            </a:r>
          </a:p>
        </p:txBody>
      </p:sp>
      <p:sp>
        <p:nvSpPr>
          <p:cNvPr id="23" name="Text Box 61"/>
          <p:cNvSpPr txBox="1">
            <a:spLocks noChangeArrowheads="1"/>
          </p:cNvSpPr>
          <p:nvPr userDrawn="1"/>
        </p:nvSpPr>
        <p:spPr bwMode="auto">
          <a:xfrm>
            <a:off x="1487952" y="5454211"/>
            <a:ext cx="59763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Slides authored and animated by: 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kumimoji="0" lang="en-US" sz="1600" b="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&amp; Charles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Skipton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65"/>
          <p:cNvSpPr txBox="1">
            <a:spLocks noChangeArrowheads="1"/>
          </p:cNvSpPr>
          <p:nvPr userDrawn="1"/>
        </p:nvSpPr>
        <p:spPr bwMode="auto">
          <a:xfrm>
            <a:off x="1502249" y="3340140"/>
            <a:ext cx="22829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i="1" dirty="0">
                <a:latin typeface="Times New Roman" pitchFamily="-110" charset="0"/>
              </a:rPr>
              <a:t>Full Length</a:t>
            </a:r>
            <a:r>
              <a:rPr kumimoji="0" lang="en-US" sz="2000" b="0" dirty="0">
                <a:latin typeface="Times New Roman" pitchFamily="-110" charset="0"/>
              </a:rPr>
              <a:t> Text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</a:p>
        </p:txBody>
      </p:sp>
      <p:sp>
        <p:nvSpPr>
          <p:cNvPr id="25" name="Text Box 66"/>
          <p:cNvSpPr txBox="1">
            <a:spLocks noChangeArrowheads="1"/>
          </p:cNvSpPr>
          <p:nvPr userDrawn="1"/>
        </p:nvSpPr>
        <p:spPr bwMode="auto">
          <a:xfrm>
            <a:off x="1505424" y="3794165"/>
            <a:ext cx="23167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i="1" dirty="0" smtClean="0">
                <a:latin typeface="Times New Roman" pitchFamily="-110" charset="0"/>
              </a:rPr>
              <a:t>Micro </a:t>
            </a:r>
            <a:r>
              <a:rPr kumimoji="0" lang="en-US" sz="2000" i="1" dirty="0">
                <a:latin typeface="Times New Roman" pitchFamily="-110" charset="0"/>
              </a:rPr>
              <a:t>Only</a:t>
            </a:r>
            <a:r>
              <a:rPr kumimoji="0" lang="en-US" sz="2000" b="0" dirty="0">
                <a:latin typeface="Times New Roman" pitchFamily="-110" charset="0"/>
              </a:rPr>
              <a:t>  </a:t>
            </a:r>
            <a:r>
              <a:rPr kumimoji="0" lang="en-US" sz="2000" dirty="0">
                <a:latin typeface="Times New Roman" pitchFamily="-110" charset="0"/>
              </a:rPr>
              <a:t>Text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</a:p>
        </p:txBody>
      </p:sp>
      <p:sp>
        <p:nvSpPr>
          <p:cNvPr id="26" name="Text Box 67"/>
          <p:cNvSpPr txBox="1">
            <a:spLocks noChangeArrowheads="1"/>
          </p:cNvSpPr>
          <p:nvPr userDrawn="1"/>
        </p:nvSpPr>
        <p:spPr bwMode="auto">
          <a:xfrm>
            <a:off x="3791353" y="3338553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5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7" name="Text Box 68"/>
          <p:cNvSpPr txBox="1">
            <a:spLocks noChangeArrowheads="1"/>
          </p:cNvSpPr>
          <p:nvPr userDrawn="1"/>
        </p:nvSpPr>
        <p:spPr bwMode="auto">
          <a:xfrm>
            <a:off x="3791353" y="3794165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5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8" name="Text Box 69"/>
          <p:cNvSpPr txBox="1">
            <a:spLocks noChangeArrowheads="1"/>
          </p:cNvSpPr>
          <p:nvPr userDrawn="1"/>
        </p:nvSpPr>
        <p:spPr bwMode="auto">
          <a:xfrm>
            <a:off x="4944062" y="3338553"/>
            <a:ext cx="13869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Chapter</a:t>
            </a:r>
            <a:r>
              <a:rPr kumimoji="0" lang="en-US" sz="2000" b="0" dirty="0" smtClean="0">
                <a:latin typeface="Times New Roman" pitchFamily="-110" charset="0"/>
              </a:rPr>
              <a:t>: 26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9" name="Text Box 70"/>
          <p:cNvSpPr txBox="1">
            <a:spLocks noChangeArrowheads="1"/>
          </p:cNvSpPr>
          <p:nvPr userDrawn="1"/>
        </p:nvSpPr>
        <p:spPr bwMode="auto">
          <a:xfrm>
            <a:off x="4944062" y="3794165"/>
            <a:ext cx="13869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 smtClean="0">
                <a:latin typeface="Times New Roman" pitchFamily="-110" charset="0"/>
              </a:rPr>
              <a:t>Chapter: 13</a:t>
            </a:r>
            <a:endParaRPr kumimoji="0" lang="en-US" sz="2000" b="0" dirty="0">
              <a:latin typeface="Times New Roman" pitchFamily="-110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685800" y="1702073"/>
            <a:ext cx="7772400" cy="2096204"/>
          </a:xfrm>
          <a:prstGeom prst="roundRect">
            <a:avLst>
              <a:gd name="adj" fmla="val 9490"/>
            </a:avLst>
          </a:prstGeom>
          <a:solidFill>
            <a:srgbClr val="515A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1649"/>
            <a:ext cx="7772400" cy="1864086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" name="TextBox 8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23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21769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7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>
            <a:picLocks noChangeAspect="1"/>
          </p:cNvPicPr>
          <p:nvPr/>
        </p:nvPicPr>
        <p:blipFill>
          <a:blip r:embed="rId15"/>
          <a:srcRect t="43200"/>
          <a:stretch>
            <a:fillRect/>
          </a:stretch>
        </p:blipFill>
        <p:spPr>
          <a:xfrm>
            <a:off x="-14039" y="5906194"/>
            <a:ext cx="9172575" cy="893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Rounded Rectangle 49"/>
          <p:cNvSpPr>
            <a:spLocks/>
          </p:cNvSpPr>
          <p:nvPr/>
        </p:nvSpPr>
        <p:spPr>
          <a:xfrm>
            <a:off x="8147190" y="6637804"/>
            <a:ext cx="978648" cy="206967"/>
          </a:xfrm>
          <a:prstGeom prst="roundRect">
            <a:avLst/>
          </a:prstGeom>
          <a:solidFill>
            <a:srgbClr val="444C52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1033980" y="6677770"/>
            <a:ext cx="68580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Copyright ©</a:t>
            </a:r>
            <a:r>
              <a:rPr kumimoji="0" lang="en-US" sz="800" b="0" i="1" dirty="0" smtClean="0">
                <a:solidFill>
                  <a:schemeClr val="tx1"/>
                </a:solidFill>
                <a:latin typeface="Times New Roman" pitchFamily="-110" charset="0"/>
              </a:rPr>
              <a:t>2013 </a:t>
            </a:r>
            <a:r>
              <a:rPr kumimoji="0" lang="en-US" sz="800" b="0" i="1" dirty="0" err="1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</a:p>
        </p:txBody>
      </p:sp>
      <p:pic>
        <p:nvPicPr>
          <p:cNvPr id="8" name="Picture 7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1758" y="2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4097" y="28136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" name="Rectangle 4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280926" y="6599443"/>
            <a:ext cx="830794" cy="26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defRPr/>
            </a:pPr>
            <a:r>
              <a:rPr lang="en-US" sz="1100" b="0" dirty="0" smtClean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First </a:t>
            </a:r>
            <a:r>
              <a:rPr lang="en-US" sz="1100" b="0" dirty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page</a:t>
            </a:r>
          </a:p>
        </p:txBody>
      </p:sp>
      <p:sp>
        <p:nvSpPr>
          <p:cNvPr id="54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182360" y="6663891"/>
            <a:ext cx="145314" cy="156703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  <p:sp>
        <p:nvSpPr>
          <p:cNvPr id="55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959372" y="6663891"/>
            <a:ext cx="145314" cy="15670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26389" y="1200404"/>
            <a:ext cx="7634484" cy="1864086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rPr lang="en-US" dirty="0"/>
              <a:t>Earnings, </a:t>
            </a:r>
            <a:r>
              <a:rPr lang="en-US" dirty="0" smtClean="0"/>
              <a:t>Productivity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and the Job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The Economics of</a:t>
            </a:r>
            <a:br>
              <a:rPr lang="en-US" dirty="0"/>
            </a:br>
            <a:r>
              <a:rPr lang="en-US" dirty="0"/>
              <a:t>Employment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25846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48119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Wage Discrimination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When white workers are preferred to minority workers 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(</a:t>
            </a:r>
            <a:r>
              <a:rPr lang="en-US" sz="2600" dirty="0">
                <a:solidFill>
                  <a:schemeClr val="tx1"/>
                </a:solidFill>
              </a:rPr>
              <a:t>or </a:t>
            </a:r>
            <a:r>
              <a:rPr lang="en-US" sz="2600" dirty="0" smtClean="0">
                <a:solidFill>
                  <a:schemeClr val="tx1"/>
                </a:solidFill>
              </a:rPr>
              <a:t>men </a:t>
            </a:r>
            <a:r>
              <a:rPr lang="en-US" sz="2600" dirty="0">
                <a:solidFill>
                  <a:schemeClr val="tx1"/>
                </a:solidFill>
              </a:rPr>
              <a:t>to women), the demand for minority workers 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is </a:t>
            </a:r>
            <a:r>
              <a:rPr lang="en-US" sz="2600" dirty="0">
                <a:solidFill>
                  <a:schemeClr val="tx1"/>
                </a:solidFill>
              </a:rPr>
              <a:t>reduced.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Minority workers receive lower wages.</a:t>
            </a:r>
          </a:p>
        </p:txBody>
      </p:sp>
    </p:spTree>
    <p:extLst>
      <p:ext uri="{BB962C8B-B14F-4D97-AF65-F5344CB8AC3E}">
        <p14:creationId xmlns:p14="http://schemas.microsoft.com/office/powerpoint/2010/main" val="76344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cxnSp>
        <p:nvCxnSpPr>
          <p:cNvPr id="92" name="Straight Connector 91"/>
          <p:cNvCxnSpPr/>
          <p:nvPr/>
        </p:nvCxnSpPr>
        <p:spPr>
          <a:xfrm>
            <a:off x="4146361" y="106041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Impact of Wage Discrimination</a:t>
            </a: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4370324" y="1007090"/>
            <a:ext cx="9606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sz="20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ages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55"/>
          <p:cNvSpPr txBox="1">
            <a:spLocks noChangeArrowheads="1"/>
          </p:cNvSpPr>
          <p:nvPr/>
        </p:nvSpPr>
        <p:spPr bwMode="auto">
          <a:xfrm>
            <a:off x="7737095" y="5345811"/>
            <a:ext cx="1277748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kumimoji="0"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uantity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Employment)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4700016" y="1251331"/>
            <a:ext cx="3447288" cy="4231767"/>
            <a:chOff x="3024" y="822"/>
            <a:chExt cx="1824" cy="2966"/>
          </a:xfrm>
        </p:grpSpPr>
        <p:sp>
          <p:nvSpPr>
            <p:cNvPr id="65" name="Line 59"/>
            <p:cNvSpPr>
              <a:spLocks noChangeShapeType="1"/>
            </p:cNvSpPr>
            <p:nvPr/>
          </p:nvSpPr>
          <p:spPr bwMode="auto">
            <a:xfrm>
              <a:off x="3024" y="3788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3031" y="822"/>
              <a:ext cx="0" cy="29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1937581"/>
            <a:ext cx="4187610" cy="2340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employment discrimination against minorities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(or women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), 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demand for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their services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will decline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result of this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lower demand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equilibrium wage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for minorities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will be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lower,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200" b="1" i="1" baseline="-25000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200" b="1" i="1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7" name="Group 42"/>
          <p:cNvGrpSpPr>
            <a:grpSpLocks/>
          </p:cNvGrpSpPr>
          <p:nvPr/>
        </p:nvGrpSpPr>
        <p:grpSpPr bwMode="auto">
          <a:xfrm>
            <a:off x="4928616" y="1801178"/>
            <a:ext cx="3843338" cy="2822575"/>
            <a:chOff x="2880" y="1162"/>
            <a:chExt cx="2421" cy="1778"/>
          </a:xfrm>
        </p:grpSpPr>
        <p:sp>
          <p:nvSpPr>
            <p:cNvPr id="68" name="Line 4"/>
            <p:cNvSpPr>
              <a:spLocks noChangeShapeType="1"/>
            </p:cNvSpPr>
            <p:nvPr/>
          </p:nvSpPr>
          <p:spPr bwMode="auto">
            <a:xfrm>
              <a:off x="2880" y="1162"/>
              <a:ext cx="1632" cy="1632"/>
            </a:xfrm>
            <a:prstGeom prst="line">
              <a:avLst/>
            </a:prstGeom>
            <a:noFill/>
            <a:ln w="57150">
              <a:solidFill>
                <a:srgbClr val="C80000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 Box 5"/>
            <p:cNvSpPr txBox="1">
              <a:spLocks noChangeAspect="1" noChangeArrowheads="1"/>
            </p:cNvSpPr>
            <p:nvPr/>
          </p:nvSpPr>
          <p:spPr bwMode="auto">
            <a:xfrm>
              <a:off x="4386" y="2766"/>
              <a:ext cx="91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60000"/>
                </a:lnSpc>
              </a:pPr>
              <a:r>
                <a:rPr kumimoji="0" lang="en-US" sz="2000" b="1" i="1" dirty="0" err="1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sz="2000" b="1" i="1" baseline="-25000" dirty="0" err="1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minorities</a:t>
              </a:r>
              <a:endParaRPr kumimoji="0" lang="en-US" sz="2000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Line 6"/>
            <p:cNvSpPr>
              <a:spLocks noChangeShapeType="1"/>
            </p:cNvSpPr>
            <p:nvPr/>
          </p:nvSpPr>
          <p:spPr bwMode="auto">
            <a:xfrm flipH="1">
              <a:off x="3050" y="1218"/>
              <a:ext cx="39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Line 7"/>
            <p:cNvSpPr>
              <a:spLocks noChangeShapeType="1"/>
            </p:cNvSpPr>
            <p:nvPr/>
          </p:nvSpPr>
          <p:spPr bwMode="auto">
            <a:xfrm flipH="1">
              <a:off x="4224" y="2400"/>
              <a:ext cx="39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" name="Line 8"/>
          <p:cNvSpPr>
            <a:spLocks noChangeShapeType="1"/>
          </p:cNvSpPr>
          <p:nvPr/>
        </p:nvSpPr>
        <p:spPr bwMode="auto">
          <a:xfrm flipV="1">
            <a:off x="5690616" y="1709103"/>
            <a:ext cx="2133600" cy="297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12"/>
          <p:cNvSpPr txBox="1">
            <a:spLocks noChangeAspect="1" noChangeArrowheads="1"/>
          </p:cNvSpPr>
          <p:nvPr/>
        </p:nvSpPr>
        <p:spPr bwMode="auto">
          <a:xfrm>
            <a:off x="7724204" y="1418590"/>
            <a:ext cx="4619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74" name="Line 15"/>
          <p:cNvSpPr>
            <a:spLocks noChangeAspect="1" noChangeShapeType="1"/>
          </p:cNvSpPr>
          <p:nvPr/>
        </p:nvSpPr>
        <p:spPr bwMode="auto">
          <a:xfrm>
            <a:off x="6585966" y="3534728"/>
            <a:ext cx="0" cy="191928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Line 17"/>
          <p:cNvSpPr>
            <a:spLocks noChangeAspect="1" noChangeShapeType="1"/>
          </p:cNvSpPr>
          <p:nvPr/>
        </p:nvSpPr>
        <p:spPr bwMode="auto">
          <a:xfrm flipH="1">
            <a:off x="4758754" y="2852103"/>
            <a:ext cx="2151062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 Box 18"/>
          <p:cNvSpPr txBox="1">
            <a:spLocks noChangeAspect="1" noChangeArrowheads="1"/>
          </p:cNvSpPr>
          <p:nvPr/>
        </p:nvSpPr>
        <p:spPr bwMode="auto">
          <a:xfrm>
            <a:off x="6281166" y="5442903"/>
            <a:ext cx="6175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2000" b="1" i="1" baseline="-25000">
                <a:latin typeface="Times New Roman" pitchFamily="18" charset="0"/>
                <a:cs typeface="Times New Roman" pitchFamily="18" charset="0"/>
              </a:rPr>
              <a:t>m</a:t>
            </a:r>
            <a:endParaRPr kumimoji="0"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19"/>
          <p:cNvSpPr txBox="1">
            <a:spLocks noChangeAspect="1" noChangeArrowheads="1"/>
          </p:cNvSpPr>
          <p:nvPr/>
        </p:nvSpPr>
        <p:spPr bwMode="auto">
          <a:xfrm>
            <a:off x="4043553" y="3262948"/>
            <a:ext cx="6778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2000" b="1" i="1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0" lang="en-US" sz="2000" b="1" i="1" baseline="-25000">
                <a:latin typeface="Times New Roman" pitchFamily="18" charset="0"/>
                <a:cs typeface="Times New Roman" pitchFamily="18" charset="0"/>
              </a:rPr>
              <a:t>m</a:t>
            </a:r>
            <a:endParaRPr kumimoji="0"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Line 20"/>
          <p:cNvSpPr>
            <a:spLocks noChangeAspect="1" noChangeShapeType="1"/>
          </p:cNvSpPr>
          <p:nvPr/>
        </p:nvSpPr>
        <p:spPr bwMode="auto">
          <a:xfrm flipH="1">
            <a:off x="4758754" y="3461703"/>
            <a:ext cx="1779587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9" name="Group 40"/>
          <p:cNvGrpSpPr>
            <a:grpSpLocks/>
          </p:cNvGrpSpPr>
          <p:nvPr/>
        </p:nvGrpSpPr>
        <p:grpSpPr bwMode="auto">
          <a:xfrm>
            <a:off x="6535166" y="3217232"/>
            <a:ext cx="466725" cy="369888"/>
            <a:chOff x="3892" y="2054"/>
            <a:chExt cx="294" cy="233"/>
          </a:xfrm>
        </p:grpSpPr>
        <p:sp>
          <p:nvSpPr>
            <p:cNvPr id="80" name="Oval 23"/>
            <p:cNvSpPr>
              <a:spLocks noChangeAspect="1" noChangeArrowheads="1"/>
            </p:cNvSpPr>
            <p:nvPr/>
          </p:nvSpPr>
          <p:spPr bwMode="auto">
            <a:xfrm>
              <a:off x="3892" y="2169"/>
              <a:ext cx="73" cy="73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Text Box 24"/>
            <p:cNvSpPr txBox="1">
              <a:spLocks noChangeAspect="1" noChangeArrowheads="1"/>
            </p:cNvSpPr>
            <p:nvPr/>
          </p:nvSpPr>
          <p:spPr bwMode="auto">
            <a:xfrm>
              <a:off x="3949" y="2054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 i="1"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2" name="Line 25"/>
          <p:cNvSpPr>
            <a:spLocks noChangeAspect="1" noChangeShapeType="1"/>
          </p:cNvSpPr>
          <p:nvPr/>
        </p:nvSpPr>
        <p:spPr bwMode="auto">
          <a:xfrm>
            <a:off x="6992366" y="2918778"/>
            <a:ext cx="0" cy="25400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 Box 26"/>
          <p:cNvSpPr txBox="1">
            <a:spLocks noChangeAspect="1" noChangeArrowheads="1"/>
          </p:cNvSpPr>
          <p:nvPr/>
        </p:nvSpPr>
        <p:spPr bwMode="auto">
          <a:xfrm>
            <a:off x="6755829" y="5442903"/>
            <a:ext cx="6175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000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2000" b="1" i="1" baseline="-25000">
                <a:latin typeface="Times New Roman" pitchFamily="18" charset="0"/>
                <a:cs typeface="Times New Roman" pitchFamily="18" charset="0"/>
              </a:rPr>
              <a:t>w</a:t>
            </a:r>
            <a:endParaRPr kumimoji="0"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Line 28"/>
          <p:cNvSpPr>
            <a:spLocks noChangeShapeType="1"/>
          </p:cNvSpPr>
          <p:nvPr/>
        </p:nvSpPr>
        <p:spPr bwMode="auto">
          <a:xfrm>
            <a:off x="5309616" y="1175703"/>
            <a:ext cx="2590800" cy="2590800"/>
          </a:xfrm>
          <a:prstGeom prst="line">
            <a:avLst/>
          </a:prstGeom>
          <a:noFill/>
          <a:ln w="57150">
            <a:solidFill>
              <a:srgbClr val="C80000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 Box 29"/>
          <p:cNvSpPr txBox="1">
            <a:spLocks noChangeAspect="1" noChangeArrowheads="1"/>
          </p:cNvSpPr>
          <p:nvPr/>
        </p:nvSpPr>
        <p:spPr bwMode="auto">
          <a:xfrm>
            <a:off x="7803579" y="3690303"/>
            <a:ext cx="1074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 i="1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000" b="1" i="1" baseline="-2500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whites</a:t>
            </a:r>
            <a:endParaRPr kumimoji="0" lang="en-US" sz="2000" b="1" i="1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6" name="Group 41"/>
          <p:cNvGrpSpPr>
            <a:grpSpLocks/>
          </p:cNvGrpSpPr>
          <p:nvPr/>
        </p:nvGrpSpPr>
        <p:grpSpPr bwMode="auto">
          <a:xfrm>
            <a:off x="6932041" y="2604457"/>
            <a:ext cx="477838" cy="369888"/>
            <a:chOff x="4142" y="1668"/>
            <a:chExt cx="301" cy="233"/>
          </a:xfrm>
        </p:grpSpPr>
        <p:sp>
          <p:nvSpPr>
            <p:cNvPr id="87" name="Oval 31"/>
            <p:cNvSpPr>
              <a:spLocks noChangeAspect="1" noChangeArrowheads="1"/>
            </p:cNvSpPr>
            <p:nvPr/>
          </p:nvSpPr>
          <p:spPr bwMode="auto">
            <a:xfrm>
              <a:off x="4142" y="1788"/>
              <a:ext cx="73" cy="73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Text Box 32"/>
            <p:cNvSpPr txBox="1">
              <a:spLocks noChangeAspect="1" noChangeArrowheads="1"/>
            </p:cNvSpPr>
            <p:nvPr/>
          </p:nvSpPr>
          <p:spPr bwMode="auto">
            <a:xfrm>
              <a:off x="4206" y="1668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 i="1"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9" name="Text Box 33"/>
          <p:cNvSpPr txBox="1">
            <a:spLocks noChangeAspect="1" noChangeArrowheads="1"/>
          </p:cNvSpPr>
          <p:nvPr/>
        </p:nvSpPr>
        <p:spPr bwMode="auto">
          <a:xfrm>
            <a:off x="4043553" y="2653348"/>
            <a:ext cx="6778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2000" b="1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0" lang="en-US" sz="2000" b="1" i="1" baseline="-25000" dirty="0" err="1">
                <a:latin typeface="Times New Roman" pitchFamily="18" charset="0"/>
                <a:cs typeface="Times New Roman" pitchFamily="18" charset="0"/>
              </a:rPr>
              <a:t>w</a:t>
            </a:r>
            <a:endParaRPr kumimoji="0"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63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6" grpId="0"/>
      <p:bldP spid="77" grpId="0"/>
      <p:bldP spid="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48119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Employment Discrimination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63624"/>
            <a:ext cx="8932985" cy="4352546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00200"/>
            <a:ext cx="8883750" cy="4087368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When discrimination is present, the entry </a:t>
            </a:r>
            <a:r>
              <a:rPr lang="en-US" sz="2600" dirty="0" smtClean="0">
                <a:solidFill>
                  <a:schemeClr val="tx1"/>
                </a:solidFill>
              </a:rPr>
              <a:t>of </a:t>
            </a:r>
            <a:r>
              <a:rPr lang="en-US" sz="2600" dirty="0">
                <a:solidFill>
                  <a:schemeClr val="tx1"/>
                </a:solidFill>
              </a:rPr>
              <a:t>minority workers into some types of jobs and occupations may be restricted.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If so, the </a:t>
            </a:r>
            <a:r>
              <a:rPr lang="en-US" b="1" i="1" dirty="0">
                <a:solidFill>
                  <a:schemeClr val="tx1"/>
                </a:solidFill>
              </a:rPr>
              <a:t>supply </a:t>
            </a:r>
            <a:r>
              <a:rPr lang="en-US" dirty="0">
                <a:solidFill>
                  <a:schemeClr val="tx1"/>
                </a:solidFill>
              </a:rPr>
              <a:t>in unrestricted jobs will increase,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causing </a:t>
            </a:r>
            <a:r>
              <a:rPr lang="en-US" dirty="0">
                <a:solidFill>
                  <a:schemeClr val="tx1"/>
                </a:solidFill>
              </a:rPr>
              <a:t>wages to fall in these jobs.</a:t>
            </a:r>
          </a:p>
          <a:p>
            <a:pPr marL="631825" lvl="1" indent="-231775"/>
            <a:r>
              <a:rPr lang="en-US" dirty="0" smtClean="0">
                <a:solidFill>
                  <a:schemeClr val="tx1"/>
                </a:solidFill>
              </a:rPr>
              <a:t>When the </a:t>
            </a:r>
            <a:r>
              <a:rPr lang="en-US" b="1" i="1" dirty="0" smtClean="0">
                <a:solidFill>
                  <a:schemeClr val="tx1"/>
                </a:solidFill>
              </a:rPr>
              <a:t>supply</a:t>
            </a:r>
            <a:r>
              <a:rPr lang="en-US" dirty="0" smtClean="0">
                <a:solidFill>
                  <a:schemeClr val="tx1"/>
                </a:solidFill>
              </a:rPr>
              <a:t> of minorities (or women) to an occupation is restricted, the wages of white males will rise.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5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43716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Employment Discrimination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81912"/>
            <a:ext cx="8932985" cy="4315969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91055"/>
            <a:ext cx="8883750" cy="3986785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chemeClr val="tx1"/>
                </a:solidFill>
              </a:rPr>
              <a:t>Discrimination is costly </a:t>
            </a:r>
            <a:r>
              <a:rPr lang="en-US" sz="2600" dirty="0">
                <a:solidFill>
                  <a:schemeClr val="tx1"/>
                </a:solidFill>
              </a:rPr>
              <a:t>to employers.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When employers can hire equally productive minorities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or women) at a lower wage than whites (men), the profit motive gives them a strong incentive to do so.</a:t>
            </a:r>
          </a:p>
          <a:p>
            <a:pPr marL="1031875" lvl="2" indent="-231775"/>
            <a:r>
              <a:rPr lang="en-US" dirty="0">
                <a:solidFill>
                  <a:schemeClr val="tx1"/>
                </a:solidFill>
              </a:rPr>
              <a:t>Employers who ignore minority and gender status when employing workers will have lower wage costs than employers who discriminate.</a:t>
            </a:r>
          </a:p>
        </p:txBody>
      </p:sp>
    </p:spTree>
    <p:extLst>
      <p:ext uri="{BB962C8B-B14F-4D97-AF65-F5344CB8AC3E}">
        <p14:creationId xmlns:p14="http://schemas.microsoft.com/office/powerpoint/2010/main" val="295077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155510"/>
            <a:ext cx="8904855" cy="1289241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Employment Discrimination </a:t>
            </a:r>
          </a:p>
          <a:p>
            <a:r>
              <a:rPr lang="en-US" dirty="0"/>
              <a:t>and Earnings of Minorities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81912"/>
            <a:ext cx="8932985" cy="4315969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91055"/>
            <a:ext cx="8883750" cy="3986785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Earnings may differ among groups for reasons besides employment discrimination.</a:t>
            </a:r>
          </a:p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To measure the extent of employment discrimination, we must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adjust earnings for differences between groups </a:t>
            </a:r>
            <a:r>
              <a:rPr lang="en-US" dirty="0" smtClean="0">
                <a:solidFill>
                  <a:schemeClr val="tx1"/>
                </a:solidFill>
              </a:rPr>
              <a:t>in productivity-related </a:t>
            </a:r>
            <a:r>
              <a:rPr lang="en-US" dirty="0">
                <a:solidFill>
                  <a:schemeClr val="tx1"/>
                </a:solidFill>
              </a:rPr>
              <a:t>factors such </a:t>
            </a:r>
            <a:r>
              <a:rPr lang="en-US" dirty="0" smtClean="0">
                <a:solidFill>
                  <a:schemeClr val="tx1"/>
                </a:solidFill>
              </a:rPr>
              <a:t>as </a:t>
            </a:r>
            <a:r>
              <a:rPr lang="en-US" dirty="0">
                <a:solidFill>
                  <a:schemeClr val="tx1"/>
                </a:solidFill>
              </a:rPr>
              <a:t>education, and, 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then make comparisons between similarly qualified groups of workers who differ only in race or gender.</a:t>
            </a:r>
          </a:p>
        </p:txBody>
      </p:sp>
    </p:spTree>
    <p:extLst>
      <p:ext uri="{BB962C8B-B14F-4D97-AF65-F5344CB8AC3E}">
        <p14:creationId xmlns:p14="http://schemas.microsoft.com/office/powerpoint/2010/main" val="34058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600200"/>
            <a:ext cx="8977930" cy="4321337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267960"/>
            <a:ext cx="8904855" cy="1185935"/>
          </a:xfrm>
        </p:spPr>
        <p:txBody>
          <a:bodyPr/>
          <a:lstStyle/>
          <a:p>
            <a:r>
              <a:rPr lang="en-US" sz="3200" dirty="0" smtClean="0"/>
              <a:t>Actual &amp; </a:t>
            </a:r>
            <a:r>
              <a:rPr lang="en-US" sz="3200" dirty="0"/>
              <a:t>Productivity-Adjusted </a:t>
            </a:r>
            <a:r>
              <a:rPr lang="en-US" sz="3200" dirty="0" smtClean="0"/>
              <a:t>Wages </a:t>
            </a:r>
            <a:br>
              <a:rPr lang="en-US" sz="3200" dirty="0" smtClean="0"/>
            </a:br>
            <a:r>
              <a:rPr lang="en-US" sz="3200" dirty="0" smtClean="0"/>
              <a:t>of </a:t>
            </a:r>
            <a:r>
              <a:rPr lang="en-US" sz="3200" dirty="0"/>
              <a:t>Minorities Compared to </a:t>
            </a:r>
            <a:r>
              <a:rPr lang="en-US" sz="3200" dirty="0" smtClean="0"/>
              <a:t>Whites 2005-2008</a:t>
            </a:r>
            <a:r>
              <a:rPr lang="en-US" sz="3200" dirty="0"/>
              <a:t>*</a:t>
            </a:r>
          </a:p>
        </p:txBody>
      </p:sp>
      <p:sp>
        <p:nvSpPr>
          <p:cNvPr id="34" name="Rectangle 8"/>
          <p:cNvSpPr>
            <a:spLocks noChangeAspect="1" noChangeArrowheads="1"/>
          </p:cNvSpPr>
          <p:nvPr/>
        </p:nvSpPr>
        <p:spPr bwMode="auto">
          <a:xfrm>
            <a:off x="4193858" y="1786382"/>
            <a:ext cx="4540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Men</a:t>
            </a:r>
            <a:endParaRPr lang="en-US" sz="21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10"/>
          <p:cNvSpPr>
            <a:spLocks noChangeAspect="1" noChangeArrowheads="1"/>
          </p:cNvSpPr>
          <p:nvPr/>
        </p:nvSpPr>
        <p:spPr bwMode="auto">
          <a:xfrm>
            <a:off x="6568758" y="1786382"/>
            <a:ext cx="766762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Women</a:t>
            </a:r>
            <a:endParaRPr lang="en-US" sz="21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11"/>
          <p:cNvSpPr>
            <a:spLocks noChangeAspect="1" noChangeArrowheads="1"/>
          </p:cNvSpPr>
          <p:nvPr/>
        </p:nvSpPr>
        <p:spPr bwMode="auto">
          <a:xfrm>
            <a:off x="3565208" y="2130870"/>
            <a:ext cx="77628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9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Actual</a:t>
            </a:r>
            <a:endParaRPr lang="en-US" sz="1900" b="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12"/>
          <p:cNvSpPr>
            <a:spLocks noChangeAspect="1" noChangeArrowheads="1"/>
          </p:cNvSpPr>
          <p:nvPr/>
        </p:nvSpPr>
        <p:spPr bwMode="auto">
          <a:xfrm>
            <a:off x="4555808" y="2130870"/>
            <a:ext cx="9604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9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Adjusted</a:t>
            </a:r>
            <a:endParaRPr lang="en-US" sz="1900" b="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13"/>
          <p:cNvSpPr>
            <a:spLocks noChangeAspect="1" noChangeArrowheads="1"/>
          </p:cNvSpPr>
          <p:nvPr/>
        </p:nvSpPr>
        <p:spPr bwMode="auto">
          <a:xfrm>
            <a:off x="6073458" y="2130870"/>
            <a:ext cx="77628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9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Actual</a:t>
            </a:r>
            <a:endParaRPr lang="en-US" sz="1900" b="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14"/>
          <p:cNvSpPr>
            <a:spLocks noChangeAspect="1" noChangeArrowheads="1"/>
          </p:cNvSpPr>
          <p:nvPr/>
        </p:nvSpPr>
        <p:spPr bwMode="auto">
          <a:xfrm>
            <a:off x="7064058" y="2130870"/>
            <a:ext cx="9604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9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Adjusted</a:t>
            </a:r>
            <a:endParaRPr lang="en-US" sz="1900" b="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15"/>
          <p:cNvSpPr>
            <a:spLocks noChangeAspect="1" noChangeShapeType="1"/>
          </p:cNvSpPr>
          <p:nvPr/>
        </p:nvSpPr>
        <p:spPr bwMode="auto">
          <a:xfrm>
            <a:off x="1126109" y="2445195"/>
            <a:ext cx="682625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850392" y="4666424"/>
            <a:ext cx="7120255" cy="3139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sz="2000" b="0" i="1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 Primarily Chinese-Americans and Japanese-Americans.</a:t>
            </a:r>
            <a:endParaRPr kumimoji="0"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17"/>
          <p:cNvSpPr>
            <a:spLocks noChangeAspect="1" noChangeArrowheads="1"/>
          </p:cNvSpPr>
          <p:nvPr/>
        </p:nvSpPr>
        <p:spPr bwMode="auto">
          <a:xfrm>
            <a:off x="1137920" y="2524570"/>
            <a:ext cx="5476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White </a:t>
            </a:r>
            <a:endParaRPr lang="en-US" sz="21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18"/>
          <p:cNvSpPr>
            <a:spLocks noChangeAspect="1" noChangeArrowheads="1"/>
          </p:cNvSpPr>
          <p:nvPr/>
        </p:nvSpPr>
        <p:spPr bwMode="auto">
          <a:xfrm>
            <a:off x="3682683" y="2524570"/>
            <a:ext cx="3587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endParaRPr lang="en-US" sz="21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19"/>
          <p:cNvSpPr>
            <a:spLocks noChangeAspect="1" noChangeArrowheads="1"/>
          </p:cNvSpPr>
          <p:nvPr/>
        </p:nvSpPr>
        <p:spPr bwMode="auto">
          <a:xfrm>
            <a:off x="4739958" y="2524570"/>
            <a:ext cx="3587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endParaRPr lang="en-US" sz="21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20"/>
          <p:cNvSpPr>
            <a:spLocks noChangeAspect="1" noChangeArrowheads="1"/>
          </p:cNvSpPr>
          <p:nvPr/>
        </p:nvSpPr>
        <p:spPr bwMode="auto">
          <a:xfrm>
            <a:off x="6176645" y="2524570"/>
            <a:ext cx="3587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endParaRPr lang="en-US" sz="21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21"/>
          <p:cNvSpPr>
            <a:spLocks noChangeAspect="1" noChangeArrowheads="1"/>
          </p:cNvSpPr>
          <p:nvPr/>
        </p:nvSpPr>
        <p:spPr bwMode="auto">
          <a:xfrm>
            <a:off x="7314883" y="2524570"/>
            <a:ext cx="3587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endParaRPr lang="en-US" sz="21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22"/>
          <p:cNvSpPr>
            <a:spLocks noChangeAspect="1" noChangeArrowheads="1"/>
          </p:cNvSpPr>
          <p:nvPr/>
        </p:nvSpPr>
        <p:spPr bwMode="auto">
          <a:xfrm>
            <a:off x="1137920" y="2824607"/>
            <a:ext cx="14176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African-American </a:t>
            </a:r>
            <a:endParaRPr lang="en-US" sz="21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23"/>
          <p:cNvSpPr>
            <a:spLocks noChangeAspect="1" noChangeArrowheads="1"/>
          </p:cNvSpPr>
          <p:nvPr/>
        </p:nvSpPr>
        <p:spPr bwMode="auto">
          <a:xfrm>
            <a:off x="1137920" y="3134170"/>
            <a:ext cx="12779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American Indian </a:t>
            </a:r>
            <a:endParaRPr lang="en-US" sz="21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24"/>
          <p:cNvSpPr>
            <a:spLocks noChangeAspect="1" noChangeArrowheads="1"/>
          </p:cNvSpPr>
          <p:nvPr/>
        </p:nvSpPr>
        <p:spPr bwMode="auto">
          <a:xfrm>
            <a:off x="1137920" y="3451670"/>
            <a:ext cx="12668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Asian-American</a:t>
            </a:r>
            <a:r>
              <a:rPr lang="en-US" sz="9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0" i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1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25"/>
          <p:cNvSpPr>
            <a:spLocks noChangeAspect="1" noChangeArrowheads="1"/>
          </p:cNvSpPr>
          <p:nvPr/>
        </p:nvSpPr>
        <p:spPr bwMode="auto">
          <a:xfrm>
            <a:off x="1137920" y="3761232"/>
            <a:ext cx="14747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Mexican-American </a:t>
            </a:r>
            <a:endParaRPr lang="en-US" sz="21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26"/>
          <p:cNvSpPr>
            <a:spLocks noChangeAspect="1" noChangeArrowheads="1"/>
          </p:cNvSpPr>
          <p:nvPr/>
        </p:nvSpPr>
        <p:spPr bwMode="auto">
          <a:xfrm>
            <a:off x="1137920" y="4080320"/>
            <a:ext cx="11255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 Hispanic</a:t>
            </a:r>
            <a:endParaRPr lang="en-US" sz="21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27"/>
          <p:cNvSpPr>
            <a:spLocks noChangeAspect="1" noChangeArrowheads="1"/>
          </p:cNvSpPr>
          <p:nvPr/>
        </p:nvSpPr>
        <p:spPr bwMode="auto">
          <a:xfrm>
            <a:off x="3773170" y="2824607"/>
            <a:ext cx="2952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77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28"/>
          <p:cNvSpPr>
            <a:spLocks noChangeAspect="1" noChangeArrowheads="1"/>
          </p:cNvSpPr>
          <p:nvPr/>
        </p:nvSpPr>
        <p:spPr bwMode="auto">
          <a:xfrm>
            <a:off x="3773170" y="3134170"/>
            <a:ext cx="3111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79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29"/>
          <p:cNvSpPr>
            <a:spLocks noChangeAspect="1" noChangeArrowheads="1"/>
          </p:cNvSpPr>
          <p:nvPr/>
        </p:nvSpPr>
        <p:spPr bwMode="auto">
          <a:xfrm>
            <a:off x="3820795" y="3451670"/>
            <a:ext cx="2984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r"/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104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30"/>
          <p:cNvSpPr>
            <a:spLocks noChangeAspect="1" noChangeArrowheads="1"/>
          </p:cNvSpPr>
          <p:nvPr/>
        </p:nvSpPr>
        <p:spPr bwMode="auto">
          <a:xfrm>
            <a:off x="3773170" y="3761232"/>
            <a:ext cx="2936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65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31"/>
          <p:cNvSpPr>
            <a:spLocks noChangeAspect="1" noChangeArrowheads="1"/>
          </p:cNvSpPr>
          <p:nvPr/>
        </p:nvSpPr>
        <p:spPr bwMode="auto">
          <a:xfrm>
            <a:off x="3773170" y="4080320"/>
            <a:ext cx="2540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76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32"/>
          <p:cNvSpPr>
            <a:spLocks noChangeAspect="1" noChangeArrowheads="1"/>
          </p:cNvSpPr>
          <p:nvPr/>
        </p:nvSpPr>
        <p:spPr bwMode="auto">
          <a:xfrm>
            <a:off x="4832033" y="2824607"/>
            <a:ext cx="2952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84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33"/>
          <p:cNvSpPr>
            <a:spLocks noChangeAspect="1" noChangeArrowheads="1"/>
          </p:cNvSpPr>
          <p:nvPr/>
        </p:nvSpPr>
        <p:spPr bwMode="auto">
          <a:xfrm>
            <a:off x="4832033" y="3134170"/>
            <a:ext cx="2984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92 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34"/>
          <p:cNvSpPr>
            <a:spLocks noChangeAspect="1" noChangeArrowheads="1"/>
          </p:cNvSpPr>
          <p:nvPr/>
        </p:nvSpPr>
        <p:spPr bwMode="auto">
          <a:xfrm>
            <a:off x="4832033" y="3451670"/>
            <a:ext cx="2667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91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35"/>
          <p:cNvSpPr>
            <a:spLocks noChangeAspect="1" noChangeArrowheads="1"/>
          </p:cNvSpPr>
          <p:nvPr/>
        </p:nvSpPr>
        <p:spPr bwMode="auto">
          <a:xfrm>
            <a:off x="4832033" y="3761232"/>
            <a:ext cx="2667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87 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36"/>
          <p:cNvSpPr>
            <a:spLocks noChangeAspect="1" noChangeArrowheads="1"/>
          </p:cNvSpPr>
          <p:nvPr/>
        </p:nvSpPr>
        <p:spPr bwMode="auto">
          <a:xfrm>
            <a:off x="4832033" y="4080320"/>
            <a:ext cx="2222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89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Rectangle 37"/>
          <p:cNvSpPr>
            <a:spLocks noChangeAspect="1" noChangeArrowheads="1"/>
          </p:cNvSpPr>
          <p:nvPr/>
        </p:nvSpPr>
        <p:spPr bwMode="auto">
          <a:xfrm>
            <a:off x="6267133" y="2824607"/>
            <a:ext cx="3000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88 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Rectangle 38"/>
          <p:cNvSpPr>
            <a:spLocks noChangeAspect="1" noChangeArrowheads="1"/>
          </p:cNvSpPr>
          <p:nvPr/>
        </p:nvSpPr>
        <p:spPr bwMode="auto">
          <a:xfrm>
            <a:off x="6267133" y="3134170"/>
            <a:ext cx="2984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84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Rectangle 39"/>
          <p:cNvSpPr>
            <a:spLocks noChangeAspect="1" noChangeArrowheads="1"/>
          </p:cNvSpPr>
          <p:nvPr/>
        </p:nvSpPr>
        <p:spPr bwMode="auto">
          <a:xfrm>
            <a:off x="6176645" y="3451670"/>
            <a:ext cx="355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107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Rectangle 40"/>
          <p:cNvSpPr>
            <a:spLocks noChangeAspect="1" noChangeArrowheads="1"/>
          </p:cNvSpPr>
          <p:nvPr/>
        </p:nvSpPr>
        <p:spPr bwMode="auto">
          <a:xfrm>
            <a:off x="6267133" y="3761232"/>
            <a:ext cx="2952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73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41"/>
          <p:cNvSpPr>
            <a:spLocks noChangeAspect="1" noChangeArrowheads="1"/>
          </p:cNvSpPr>
          <p:nvPr/>
        </p:nvSpPr>
        <p:spPr bwMode="auto">
          <a:xfrm>
            <a:off x="6267133" y="4080320"/>
            <a:ext cx="2524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83</a:t>
            </a:r>
            <a:endParaRPr lang="en-US" sz="21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Rectangle 42"/>
          <p:cNvSpPr>
            <a:spLocks noChangeAspect="1" noChangeArrowheads="1"/>
          </p:cNvSpPr>
          <p:nvPr/>
        </p:nvSpPr>
        <p:spPr bwMode="auto">
          <a:xfrm>
            <a:off x="7405370" y="2824607"/>
            <a:ext cx="2984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92 </a:t>
            </a:r>
            <a:endParaRPr lang="en-US" sz="21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Rectangle 43"/>
          <p:cNvSpPr>
            <a:spLocks noChangeAspect="1" noChangeArrowheads="1"/>
          </p:cNvSpPr>
          <p:nvPr/>
        </p:nvSpPr>
        <p:spPr bwMode="auto">
          <a:xfrm>
            <a:off x="7405370" y="3134170"/>
            <a:ext cx="2984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97 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ectangle 44"/>
          <p:cNvSpPr>
            <a:spLocks noChangeAspect="1" noChangeArrowheads="1"/>
          </p:cNvSpPr>
          <p:nvPr/>
        </p:nvSpPr>
        <p:spPr bwMode="auto">
          <a:xfrm>
            <a:off x="7405370" y="3451670"/>
            <a:ext cx="2984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95 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Rectangle 45"/>
          <p:cNvSpPr>
            <a:spLocks noChangeAspect="1" noChangeArrowheads="1"/>
          </p:cNvSpPr>
          <p:nvPr/>
        </p:nvSpPr>
        <p:spPr bwMode="auto">
          <a:xfrm>
            <a:off x="7405370" y="3761232"/>
            <a:ext cx="2952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93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Rectangle 46"/>
          <p:cNvSpPr>
            <a:spLocks noChangeAspect="1" noChangeArrowheads="1"/>
          </p:cNvSpPr>
          <p:nvPr/>
        </p:nvSpPr>
        <p:spPr bwMode="auto">
          <a:xfrm>
            <a:off x="7405370" y="4080320"/>
            <a:ext cx="2540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21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92</a:t>
            </a:r>
            <a:endParaRPr lang="en-US" sz="2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 Box 51"/>
          <p:cNvSpPr txBox="1">
            <a:spLocks noChangeArrowheads="1"/>
          </p:cNvSpPr>
          <p:nvPr/>
        </p:nvSpPr>
        <p:spPr bwMode="auto">
          <a:xfrm>
            <a:off x="832104" y="4942649"/>
            <a:ext cx="7269480" cy="75713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73038" indent="-173038">
              <a:lnSpc>
                <a:spcPct val="90000"/>
              </a:lnSpc>
            </a:pP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* Data were supplied by David MacPherson, as derived from the </a:t>
            </a:r>
            <a:r>
              <a:rPr kumimoji="0" lang="en-US" sz="1600" b="0" i="1" dirty="0" smtClean="0">
                <a:latin typeface="Times New Roman" pitchFamily="18" charset="0"/>
                <a:cs typeface="Times New Roman" pitchFamily="18" charset="0"/>
              </a:rPr>
              <a:t>2007-2010 Current </a:t>
            </a: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Population Surveys (CPS).  Data were adjusted for years of </a:t>
            </a:r>
            <a:r>
              <a:rPr kumimoji="0" lang="en-US" sz="1600" b="0" i="1" dirty="0" smtClean="0">
                <a:latin typeface="Times New Roman" pitchFamily="18" charset="0"/>
                <a:cs typeface="Times New Roman" pitchFamily="18" charset="0"/>
              </a:rPr>
              <a:t>schooling</a:t>
            </a: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, work experience, region, industry, sector of employment, </a:t>
            </a:r>
            <a:r>
              <a:rPr kumimoji="0" lang="en-US" sz="1600" b="0" i="1" dirty="0" smtClean="0">
                <a:latin typeface="Times New Roman" pitchFamily="18" charset="0"/>
                <a:cs typeface="Times New Roman" pitchFamily="18" charset="0"/>
              </a:rPr>
              <a:t>union status</a:t>
            </a: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, and marital status.</a:t>
            </a:r>
            <a:endParaRPr kumimoji="0"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Line 15"/>
          <p:cNvSpPr>
            <a:spLocks noChangeAspect="1" noChangeShapeType="1"/>
          </p:cNvSpPr>
          <p:nvPr/>
        </p:nvSpPr>
        <p:spPr bwMode="auto">
          <a:xfrm>
            <a:off x="1126109" y="4490403"/>
            <a:ext cx="682625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3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500"/>
                            </p:stCondLst>
                            <p:childTnLst>
                              <p:par>
                                <p:cTn id="8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500"/>
                            </p:stCondLst>
                            <p:childTnLst>
                              <p:par>
                                <p:cTn id="9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7" grpId="0" autoUpdateAnimBg="0"/>
      <p:bldP spid="48" grpId="0" autoUpdateAnimBg="0"/>
      <p:bldP spid="49" grpId="0" autoUpdateAnimBg="0"/>
      <p:bldP spid="50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3" grpId="0" autoUpdateAnimBg="0"/>
      <p:bldP spid="90" grpId="0" autoUpdateAnimBg="0"/>
      <p:bldP spid="91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38188"/>
            <a:ext cx="8883749" cy="440347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600" dirty="0" smtClean="0">
                <a:solidFill>
                  <a:srgbClr val="32302A"/>
                </a:solidFill>
              </a:rPr>
              <a:t>What are major factors that would help explain earnings differences between the following:</a:t>
            </a:r>
          </a:p>
          <a:p>
            <a:pPr marL="630238" indent="-282575">
              <a:buNone/>
            </a:pPr>
            <a:r>
              <a:rPr lang="en-US" sz="2600" dirty="0" smtClean="0">
                <a:solidFill>
                  <a:srgbClr val="32302A"/>
                </a:solidFill>
              </a:rPr>
              <a:t>a. a lawyer and a minister, </a:t>
            </a:r>
          </a:p>
          <a:p>
            <a:pPr marL="630238" indent="-282575">
              <a:buNone/>
            </a:pPr>
            <a:r>
              <a:rPr lang="en-US" sz="2600" dirty="0" smtClean="0">
                <a:solidFill>
                  <a:srgbClr val="32302A"/>
                </a:solidFill>
              </a:rPr>
              <a:t>b. an accountant and a school teacher, </a:t>
            </a:r>
          </a:p>
          <a:p>
            <a:pPr marL="630238" indent="-282575">
              <a:buNone/>
            </a:pPr>
            <a:r>
              <a:rPr lang="en-US" sz="2600" dirty="0" smtClean="0">
                <a:solidFill>
                  <a:srgbClr val="32302A"/>
                </a:solidFill>
              </a:rPr>
              <a:t>c. a business executive and a social worker, </a:t>
            </a:r>
          </a:p>
          <a:p>
            <a:pPr marL="630238" indent="-282575">
              <a:buNone/>
            </a:pPr>
            <a:r>
              <a:rPr lang="en-US" sz="2600" dirty="0" smtClean="0">
                <a:solidFill>
                  <a:srgbClr val="32302A"/>
                </a:solidFill>
              </a:rPr>
              <a:t>d. a country lawyer and a Wall Street lawyer, </a:t>
            </a:r>
          </a:p>
          <a:p>
            <a:pPr marL="630238" indent="-282575">
              <a:buNone/>
            </a:pPr>
            <a:r>
              <a:rPr lang="en-US" sz="2600" dirty="0" smtClean="0">
                <a:solidFill>
                  <a:srgbClr val="32302A"/>
                </a:solidFill>
              </a:rPr>
              <a:t>e. an experienced, skilled craftsperson and a 20‑year‑old </a:t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high school dropout, and, </a:t>
            </a:r>
          </a:p>
          <a:p>
            <a:pPr marL="347663" indent="0">
              <a:buNone/>
            </a:pPr>
            <a:r>
              <a:rPr lang="en-US" sz="2600" dirty="0" smtClean="0">
                <a:solidFill>
                  <a:srgbClr val="32302A"/>
                </a:solidFill>
              </a:rPr>
              <a:t>f. an upper‑story and ground‑floor window washer?</a:t>
            </a:r>
            <a:endParaRPr lang="en-US" sz="26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0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38188"/>
            <a:ext cx="8883749" cy="4403479"/>
          </a:xfrm>
        </p:spPr>
        <p:txBody>
          <a:bodyPr/>
          <a:lstStyle/>
          <a:p>
            <a:pPr marL="228600" indent="-228600">
              <a:buNone/>
            </a:pPr>
            <a:r>
              <a:rPr lang="en-US" sz="2600" dirty="0" smtClean="0">
                <a:solidFill>
                  <a:srgbClr val="32302A"/>
                </a:solidFill>
              </a:rPr>
              <a:t>2. </a:t>
            </a:r>
            <a:r>
              <a:rPr lang="en-US" sz="2600" i="1" dirty="0" smtClean="0">
                <a:solidFill>
                  <a:srgbClr val="32302A"/>
                </a:solidFill>
              </a:rPr>
              <a:t>“If </a:t>
            </a:r>
            <a:r>
              <a:rPr lang="en-US" sz="2600" i="1" dirty="0">
                <a:solidFill>
                  <a:srgbClr val="32302A"/>
                </a:solidFill>
              </a:rPr>
              <a:t>it were not for employment discrimination </a:t>
            </a:r>
            <a:br>
              <a:rPr lang="en-US" sz="2600" i="1" dirty="0">
                <a:solidFill>
                  <a:srgbClr val="32302A"/>
                </a:solidFill>
              </a:rPr>
            </a:br>
            <a:r>
              <a:rPr lang="en-US" sz="2600" i="1" dirty="0">
                <a:solidFill>
                  <a:srgbClr val="32302A"/>
                </a:solidFill>
              </a:rPr>
              <a:t>  against minorities, the average earnings of </a:t>
            </a:r>
            <a:br>
              <a:rPr lang="en-US" sz="2600" i="1" dirty="0">
                <a:solidFill>
                  <a:srgbClr val="32302A"/>
                </a:solidFill>
              </a:rPr>
            </a:br>
            <a:r>
              <a:rPr lang="en-US" sz="2600" i="1" dirty="0">
                <a:solidFill>
                  <a:srgbClr val="32302A"/>
                </a:solidFill>
              </a:rPr>
              <a:t>  minorities and whites would be equal.</a:t>
            </a:r>
            <a:r>
              <a:rPr lang="en-US" sz="2600" dirty="0">
                <a:solidFill>
                  <a:srgbClr val="32302A"/>
                </a:solidFill>
              </a:rPr>
              <a:t>” </a:t>
            </a:r>
            <a:r>
              <a:rPr lang="en-US" sz="2600" dirty="0" smtClean="0">
                <a:solidFill>
                  <a:srgbClr val="32302A"/>
                </a:solidFill>
              </a:rPr>
              <a:t> -- </a:t>
            </a:r>
            <a:r>
              <a:rPr lang="en-US" sz="2600" dirty="0">
                <a:solidFill>
                  <a:srgbClr val="32302A"/>
                </a:solidFill>
              </a:rPr>
              <a:t>Is this true</a:t>
            </a:r>
            <a:r>
              <a:rPr lang="en-US" sz="2600" dirty="0" smtClean="0">
                <a:solidFill>
                  <a:srgbClr val="32302A"/>
                </a:solidFill>
              </a:rPr>
              <a:t>?</a:t>
            </a:r>
            <a:br>
              <a:rPr lang="en-US" sz="2600" dirty="0" smtClean="0">
                <a:solidFill>
                  <a:srgbClr val="32302A"/>
                </a:solidFill>
              </a:rPr>
            </a:br>
            <a:endParaRPr lang="en-US" sz="1000" dirty="0" smtClean="0">
              <a:solidFill>
                <a:srgbClr val="32302A"/>
              </a:solidFill>
            </a:endParaRPr>
          </a:p>
          <a:p>
            <a:pPr marL="457200" indent="-457200">
              <a:buNone/>
            </a:pPr>
            <a:r>
              <a:rPr lang="en-US" sz="2600" dirty="0">
                <a:solidFill>
                  <a:srgbClr val="32302A"/>
                </a:solidFill>
              </a:rPr>
              <a:t>3. “</a:t>
            </a:r>
            <a:r>
              <a:rPr lang="en-US" sz="2600" i="1" dirty="0">
                <a:solidFill>
                  <a:srgbClr val="32302A"/>
                </a:solidFill>
              </a:rPr>
              <a:t>When employment discrimination results </a:t>
            </a:r>
            <a:r>
              <a:rPr lang="en-US" sz="2600" i="1" dirty="0" smtClean="0">
                <a:solidFill>
                  <a:srgbClr val="32302A"/>
                </a:solidFill>
              </a:rPr>
              <a:t>from </a:t>
            </a:r>
            <a:r>
              <a:rPr lang="en-US" sz="2600" i="1" dirty="0">
                <a:solidFill>
                  <a:srgbClr val="32302A"/>
                </a:solidFill>
              </a:rPr>
              <a:t>the personal prejudices of employers</a:t>
            </a:r>
            <a:r>
              <a:rPr lang="en-US" sz="2600" i="1" dirty="0" smtClean="0">
                <a:solidFill>
                  <a:srgbClr val="32302A"/>
                </a:solidFill>
              </a:rPr>
              <a:t>, economic </a:t>
            </a:r>
            <a:r>
              <a:rPr lang="en-US" sz="2600" i="1" dirty="0">
                <a:solidFill>
                  <a:srgbClr val="32302A"/>
                </a:solidFill>
              </a:rPr>
              <a:t>theory suggests that </a:t>
            </a:r>
            <a:r>
              <a:rPr lang="en-US" sz="2600" i="1" dirty="0" smtClean="0">
                <a:solidFill>
                  <a:srgbClr val="32302A"/>
                </a:solidFill>
              </a:rPr>
              <a:t>discrimination by </a:t>
            </a:r>
            <a:r>
              <a:rPr lang="en-US" sz="2600" i="1" dirty="0">
                <a:solidFill>
                  <a:srgbClr val="32302A"/>
                </a:solidFill>
              </a:rPr>
              <a:t>an employer will reduce production </a:t>
            </a:r>
            <a:r>
              <a:rPr lang="en-US" sz="2600" i="1" dirty="0" smtClean="0">
                <a:solidFill>
                  <a:srgbClr val="32302A"/>
                </a:solidFill>
              </a:rPr>
              <a:t>costs since </a:t>
            </a:r>
            <a:r>
              <a:rPr lang="en-US" sz="2600" i="1" dirty="0">
                <a:solidFill>
                  <a:srgbClr val="32302A"/>
                </a:solidFill>
              </a:rPr>
              <a:t>the employer can pay lower wages</a:t>
            </a:r>
            <a:r>
              <a:rPr lang="en-US" sz="2600" i="1" dirty="0" smtClean="0">
                <a:solidFill>
                  <a:srgbClr val="32302A"/>
                </a:solidFill>
              </a:rPr>
              <a:t>.</a:t>
            </a:r>
            <a:r>
              <a:rPr lang="en-US" sz="2600" dirty="0" smtClean="0">
                <a:solidFill>
                  <a:srgbClr val="32302A"/>
                </a:solidFill>
              </a:rPr>
              <a:t>” </a:t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-- </a:t>
            </a:r>
            <a:r>
              <a:rPr lang="en-US" sz="2600" dirty="0">
                <a:solidFill>
                  <a:srgbClr val="32302A"/>
                </a:solidFill>
              </a:rPr>
              <a:t>Is this statement true, false, or uncertain</a:t>
            </a:r>
            <a:r>
              <a:rPr lang="en-US" sz="2600" dirty="0" smtClean="0">
                <a:solidFill>
                  <a:srgbClr val="32302A"/>
                </a:solidFill>
              </a:rPr>
              <a:t>?</a:t>
            </a:r>
            <a:endParaRPr lang="en-US" sz="26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8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38188"/>
            <a:ext cx="8883749" cy="4403479"/>
          </a:xfrm>
        </p:spPr>
        <p:txBody>
          <a:bodyPr/>
          <a:lstStyle/>
          <a:p>
            <a:pPr marL="347663" indent="-347663">
              <a:buNone/>
            </a:pPr>
            <a:r>
              <a:rPr lang="en-US" sz="2500" dirty="0">
                <a:solidFill>
                  <a:srgbClr val="32302A"/>
                </a:solidFill>
              </a:rPr>
              <a:t>4. If Congress suddenly passes legislation that required all U.S. workers to receive the same annual pay, then we would </a:t>
            </a:r>
            <a:r>
              <a:rPr lang="en-US" sz="2500" dirty="0" smtClean="0">
                <a:solidFill>
                  <a:srgbClr val="32302A"/>
                </a:solidFill>
              </a:rPr>
              <a:t>expect… </a:t>
            </a:r>
            <a:endParaRPr lang="en-US" sz="2500" dirty="0">
              <a:solidFill>
                <a:srgbClr val="32302A"/>
              </a:solidFill>
            </a:endParaRPr>
          </a:p>
          <a:p>
            <a:pPr marL="685800" indent="-338138">
              <a:buNone/>
            </a:pPr>
            <a:r>
              <a:rPr lang="en-US" sz="2500" dirty="0">
                <a:solidFill>
                  <a:srgbClr val="32302A"/>
                </a:solidFill>
              </a:rPr>
              <a:t>a.	less human capital investment </a:t>
            </a:r>
          </a:p>
          <a:p>
            <a:pPr marL="685800" indent="-338138">
              <a:buNone/>
            </a:pPr>
            <a:r>
              <a:rPr lang="en-US" sz="2500" dirty="0">
                <a:solidFill>
                  <a:srgbClr val="32302A"/>
                </a:solidFill>
              </a:rPr>
              <a:t>b.	a shortage of workers to fill undesirable jobs</a:t>
            </a:r>
          </a:p>
          <a:p>
            <a:pPr marL="685800" indent="-338138">
              <a:buNone/>
            </a:pPr>
            <a:r>
              <a:rPr lang="en-US" sz="2500" dirty="0">
                <a:solidFill>
                  <a:srgbClr val="32302A"/>
                </a:solidFill>
              </a:rPr>
              <a:t>c.	a surplus of workers to fill easy, desirable jobs </a:t>
            </a:r>
          </a:p>
        </p:txBody>
      </p:sp>
    </p:spTree>
    <p:extLst>
      <p:ext uri="{BB962C8B-B14F-4D97-AF65-F5344CB8AC3E}">
        <p14:creationId xmlns:p14="http://schemas.microsoft.com/office/powerpoint/2010/main" val="41655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Why Do Earnings Differ?</a:t>
            </a:r>
          </a:p>
        </p:txBody>
      </p:sp>
    </p:spTree>
    <p:extLst>
      <p:ext uri="{BB962C8B-B14F-4D97-AF65-F5344CB8AC3E}">
        <p14:creationId xmlns:p14="http://schemas.microsoft.com/office/powerpoint/2010/main" val="11908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The Link Between Productivity and Earnings</a:t>
            </a:r>
          </a:p>
        </p:txBody>
      </p:sp>
    </p:spTree>
    <p:extLst>
      <p:ext uri="{BB962C8B-B14F-4D97-AF65-F5344CB8AC3E}">
        <p14:creationId xmlns:p14="http://schemas.microsoft.com/office/powerpoint/2010/main" val="42763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29831"/>
            <a:ext cx="8904855" cy="704026"/>
          </a:xfrm>
        </p:spPr>
        <p:txBody>
          <a:bodyPr/>
          <a:lstStyle/>
          <a:p>
            <a:r>
              <a:rPr lang="en-US" dirty="0"/>
              <a:t>Productivity and Earnings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600" i="1" dirty="0">
                <a:solidFill>
                  <a:srgbClr val="32302A"/>
                </a:solidFill>
              </a:rPr>
              <a:t>Productivity</a:t>
            </a:r>
            <a:r>
              <a:rPr lang="en-US" sz="2600" dirty="0">
                <a:solidFill>
                  <a:srgbClr val="32302A"/>
                </a:solidFill>
              </a:rPr>
              <a:t> is the source of high wages.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Workers in the U.S. earn high wages because their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output </a:t>
            </a:r>
            <a:r>
              <a:rPr lang="en-US" sz="2600" dirty="0">
                <a:solidFill>
                  <a:srgbClr val="32302A"/>
                </a:solidFill>
              </a:rPr>
              <a:t>per hour is high as </a:t>
            </a:r>
            <a:r>
              <a:rPr lang="en-US" sz="2600" dirty="0" smtClean="0">
                <a:solidFill>
                  <a:srgbClr val="32302A"/>
                </a:solidFill>
              </a:rPr>
              <a:t>a </a:t>
            </a:r>
            <a:r>
              <a:rPr lang="en-US" sz="2600" dirty="0">
                <a:solidFill>
                  <a:srgbClr val="32302A"/>
                </a:solidFill>
              </a:rPr>
              <a:t>result of: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Greater worker knowledge and skills (</a:t>
            </a:r>
            <a:r>
              <a:rPr lang="en-US" b="1" i="1" dirty="0">
                <a:solidFill>
                  <a:srgbClr val="32302A"/>
                </a:solidFill>
              </a:rPr>
              <a:t>human capital</a:t>
            </a:r>
            <a:r>
              <a:rPr lang="en-US" dirty="0">
                <a:solidFill>
                  <a:srgbClr val="32302A"/>
                </a:solidFill>
              </a:rPr>
              <a:t>)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The use of modern machinery </a:t>
            </a:r>
            <a:r>
              <a:rPr lang="en-US" dirty="0" smtClean="0">
                <a:solidFill>
                  <a:srgbClr val="32302A"/>
                </a:solidFill>
              </a:rPr>
              <a:t>(</a:t>
            </a:r>
            <a:r>
              <a:rPr lang="en-US" b="1" i="1" dirty="0">
                <a:solidFill>
                  <a:srgbClr val="32302A"/>
                </a:solidFill>
              </a:rPr>
              <a:t>physical capital</a:t>
            </a:r>
            <a:r>
              <a:rPr lang="en-US" dirty="0">
                <a:solidFill>
                  <a:srgbClr val="32302A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1757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2029021"/>
            <a:ext cx="3658941" cy="2940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Productivity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&amp; compensation per hour are closely related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Relative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1948-73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period, growth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in productivity and real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wages slowed during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1973-95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Productivity &amp; compensation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each rebounded substantially during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1996-2010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time frame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3661729" y="1087851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Productivity and Earnings</a:t>
            </a:r>
          </a:p>
        </p:txBody>
      </p:sp>
      <p:sp>
        <p:nvSpPr>
          <p:cNvPr id="28" name="Rectangle 3"/>
          <p:cNvSpPr>
            <a:spLocks noChangeAspect="1" noChangeArrowheads="1"/>
          </p:cNvSpPr>
          <p:nvPr/>
        </p:nvSpPr>
        <p:spPr bwMode="auto">
          <a:xfrm>
            <a:off x="3649504" y="1858923"/>
            <a:ext cx="6575425" cy="0"/>
          </a:xfrm>
          <a:prstGeom prst="rect">
            <a:avLst/>
          </a:prstGeom>
          <a:solidFill>
            <a:srgbClr val="003F6E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4"/>
          <p:cNvSpPr>
            <a:spLocks noChangeAspect="1" noChangeArrowheads="1"/>
          </p:cNvSpPr>
          <p:nvPr/>
        </p:nvSpPr>
        <p:spPr bwMode="auto">
          <a:xfrm>
            <a:off x="3649504" y="1858923"/>
            <a:ext cx="6575425" cy="0"/>
          </a:xfrm>
          <a:prstGeom prst="rect">
            <a:avLst/>
          </a:prstGeom>
          <a:solidFill>
            <a:srgbClr val="003F6E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63"/>
          <p:cNvGrpSpPr>
            <a:grpSpLocks/>
          </p:cNvGrpSpPr>
          <p:nvPr/>
        </p:nvGrpSpPr>
        <p:grpSpPr bwMode="auto">
          <a:xfrm>
            <a:off x="6565742" y="5112284"/>
            <a:ext cx="2422526" cy="423863"/>
            <a:chOff x="3396" y="761"/>
            <a:chExt cx="1526" cy="267"/>
          </a:xfrm>
        </p:grpSpPr>
        <p:sp>
          <p:nvSpPr>
            <p:cNvPr id="31" name="Rectangle 8"/>
            <p:cNvSpPr>
              <a:spLocks noChangeAspect="1" noChangeArrowheads="1"/>
            </p:cNvSpPr>
            <p:nvPr/>
          </p:nvSpPr>
          <p:spPr bwMode="auto">
            <a:xfrm>
              <a:off x="3396" y="761"/>
              <a:ext cx="1313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Rise in real compensation  </a:t>
              </a:r>
              <a:endParaRPr lang="en-US" sz="1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Rectangle 9"/>
            <p:cNvSpPr>
              <a:spLocks noChangeAspect="1" noChangeArrowheads="1"/>
            </p:cNvSpPr>
            <p:nvPr/>
          </p:nvSpPr>
          <p:spPr bwMode="auto">
            <a:xfrm>
              <a:off x="3569" y="892"/>
              <a:ext cx="111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(private business sector)</a:t>
              </a:r>
              <a:endParaRPr lang="en-US" sz="14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Freeform 10"/>
            <p:cNvSpPr>
              <a:spLocks noChangeAspect="1"/>
            </p:cNvSpPr>
            <p:nvPr/>
          </p:nvSpPr>
          <p:spPr bwMode="auto">
            <a:xfrm>
              <a:off x="4711" y="790"/>
              <a:ext cx="211" cy="2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5" y="0"/>
                </a:cxn>
                <a:cxn ang="0">
                  <a:pos x="645" y="499"/>
                </a:cxn>
                <a:cxn ang="0">
                  <a:pos x="0" y="49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45" h="499">
                  <a:moveTo>
                    <a:pt x="0" y="0"/>
                  </a:moveTo>
                  <a:lnTo>
                    <a:pt x="645" y="0"/>
                  </a:lnTo>
                  <a:lnTo>
                    <a:pt x="645" y="499"/>
                  </a:lnTo>
                  <a:lnTo>
                    <a:pt x="0" y="49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0000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Group 62"/>
          <p:cNvGrpSpPr>
            <a:grpSpLocks/>
          </p:cNvGrpSpPr>
          <p:nvPr/>
        </p:nvGrpSpPr>
        <p:grpSpPr bwMode="auto">
          <a:xfrm>
            <a:off x="3831876" y="5107077"/>
            <a:ext cx="2230438" cy="407988"/>
            <a:chOff x="3543" y="443"/>
            <a:chExt cx="1405" cy="257"/>
          </a:xfrm>
        </p:grpSpPr>
        <p:sp>
          <p:nvSpPr>
            <p:cNvPr id="35" name="Rectangle 12"/>
            <p:cNvSpPr>
              <a:spLocks noChangeAspect="1" noChangeArrowheads="1"/>
            </p:cNvSpPr>
            <p:nvPr/>
          </p:nvSpPr>
          <p:spPr bwMode="auto">
            <a:xfrm>
              <a:off x="3543" y="443"/>
              <a:ext cx="1176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Rise in output per hour  </a:t>
              </a:r>
              <a:endParaRPr lang="en-US" sz="1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Rectangle 13"/>
            <p:cNvSpPr>
              <a:spLocks noChangeAspect="1" noChangeArrowheads="1"/>
            </p:cNvSpPr>
            <p:nvPr/>
          </p:nvSpPr>
          <p:spPr bwMode="auto">
            <a:xfrm>
              <a:off x="3581" y="564"/>
              <a:ext cx="111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(private business sector)</a:t>
              </a:r>
              <a:endParaRPr lang="en-US" sz="14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Freeform 14"/>
            <p:cNvSpPr>
              <a:spLocks noChangeAspect="1"/>
            </p:cNvSpPr>
            <p:nvPr/>
          </p:nvSpPr>
          <p:spPr bwMode="auto">
            <a:xfrm>
              <a:off x="4728" y="466"/>
              <a:ext cx="220" cy="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5" y="0"/>
                </a:cxn>
                <a:cxn ang="0">
                  <a:pos x="645" y="499"/>
                </a:cxn>
                <a:cxn ang="0">
                  <a:pos x="0" y="49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45" h="499">
                  <a:moveTo>
                    <a:pt x="0" y="0"/>
                  </a:moveTo>
                  <a:lnTo>
                    <a:pt x="645" y="0"/>
                  </a:lnTo>
                  <a:lnTo>
                    <a:pt x="645" y="499"/>
                  </a:lnTo>
                  <a:lnTo>
                    <a:pt x="0" y="49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6D4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8" name="Rectangle 15"/>
          <p:cNvSpPr>
            <a:spLocks noChangeAspect="1" noChangeArrowheads="1"/>
          </p:cNvSpPr>
          <p:nvPr/>
        </p:nvSpPr>
        <p:spPr bwMode="auto">
          <a:xfrm>
            <a:off x="5809266" y="4784050"/>
            <a:ext cx="1028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1974–1995</a:t>
            </a:r>
            <a:endParaRPr lang="en-US" sz="18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16"/>
          <p:cNvSpPr>
            <a:spLocks noChangeAspect="1" noChangeArrowheads="1"/>
          </p:cNvSpPr>
          <p:nvPr/>
        </p:nvSpPr>
        <p:spPr bwMode="auto">
          <a:xfrm>
            <a:off x="7598251" y="4784050"/>
            <a:ext cx="10387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1996–2010</a:t>
            </a:r>
            <a:endParaRPr lang="en-US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8"/>
          <p:cNvSpPr>
            <a:spLocks noChangeAspect="1" noChangeArrowheads="1"/>
          </p:cNvSpPr>
          <p:nvPr/>
        </p:nvSpPr>
        <p:spPr bwMode="auto">
          <a:xfrm>
            <a:off x="4061238" y="4784050"/>
            <a:ext cx="1028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1948–1973</a:t>
            </a:r>
            <a:endParaRPr lang="en-US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" name="Group 66"/>
          <p:cNvGrpSpPr>
            <a:grpSpLocks/>
          </p:cNvGrpSpPr>
          <p:nvPr/>
        </p:nvGrpSpPr>
        <p:grpSpPr bwMode="auto">
          <a:xfrm>
            <a:off x="3980275" y="1716258"/>
            <a:ext cx="592138" cy="3005880"/>
            <a:chOff x="1626" y="639"/>
            <a:chExt cx="373" cy="2068"/>
          </a:xfrm>
        </p:grpSpPr>
        <p:sp>
          <p:nvSpPr>
            <p:cNvPr id="42" name="Rectangle 29"/>
            <p:cNvSpPr>
              <a:spLocks noChangeAspect="1" noChangeArrowheads="1"/>
            </p:cNvSpPr>
            <p:nvPr/>
          </p:nvSpPr>
          <p:spPr bwMode="auto">
            <a:xfrm>
              <a:off x="1650" y="639"/>
              <a:ext cx="33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3.2 %</a:t>
              </a:r>
              <a:endPara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>
              <a:off x="1626" y="864"/>
              <a:ext cx="373" cy="18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4" y="0"/>
                </a:cxn>
                <a:cxn ang="0">
                  <a:pos x="894" y="4497"/>
                </a:cxn>
                <a:cxn ang="0">
                  <a:pos x="0" y="449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94" h="4497">
                  <a:moveTo>
                    <a:pt x="0" y="0"/>
                  </a:moveTo>
                  <a:lnTo>
                    <a:pt x="894" y="0"/>
                  </a:lnTo>
                  <a:lnTo>
                    <a:pt x="894" y="4497"/>
                  </a:lnTo>
                  <a:lnTo>
                    <a:pt x="0" y="449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BAED9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4" name="Group 67"/>
          <p:cNvGrpSpPr>
            <a:grpSpLocks/>
          </p:cNvGrpSpPr>
          <p:nvPr/>
        </p:nvGrpSpPr>
        <p:grpSpPr bwMode="auto">
          <a:xfrm>
            <a:off x="4626388" y="2053591"/>
            <a:ext cx="595312" cy="2668547"/>
            <a:chOff x="2033" y="871"/>
            <a:chExt cx="375" cy="1836"/>
          </a:xfrm>
        </p:grpSpPr>
        <p:sp>
          <p:nvSpPr>
            <p:cNvPr id="45" name="Rectangle 32"/>
            <p:cNvSpPr>
              <a:spLocks noChangeAspect="1" noChangeArrowheads="1"/>
            </p:cNvSpPr>
            <p:nvPr/>
          </p:nvSpPr>
          <p:spPr bwMode="auto">
            <a:xfrm>
              <a:off x="2067" y="871"/>
              <a:ext cx="33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2.8 %</a:t>
              </a:r>
              <a:endParaRPr lang="en-US" sz="1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>
              <a:off x="2033" y="1095"/>
              <a:ext cx="375" cy="16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5" y="0"/>
                </a:cxn>
                <a:cxn ang="0">
                  <a:pos x="895" y="4633"/>
                </a:cxn>
                <a:cxn ang="0">
                  <a:pos x="0" y="463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95" h="4633">
                  <a:moveTo>
                    <a:pt x="0" y="0"/>
                  </a:moveTo>
                  <a:lnTo>
                    <a:pt x="895" y="0"/>
                  </a:lnTo>
                  <a:lnTo>
                    <a:pt x="895" y="4633"/>
                  </a:lnTo>
                  <a:lnTo>
                    <a:pt x="0" y="46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0000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Group 68"/>
          <p:cNvGrpSpPr>
            <a:grpSpLocks/>
          </p:cNvGrpSpPr>
          <p:nvPr/>
        </p:nvGrpSpPr>
        <p:grpSpPr bwMode="auto">
          <a:xfrm>
            <a:off x="5721953" y="3145807"/>
            <a:ext cx="595313" cy="1576331"/>
            <a:chOff x="2942" y="1622"/>
            <a:chExt cx="375" cy="1085"/>
          </a:xfrm>
        </p:grpSpPr>
        <p:sp>
          <p:nvSpPr>
            <p:cNvPr id="48" name="Rectangle 35"/>
            <p:cNvSpPr>
              <a:spLocks noChangeAspect="1" noChangeArrowheads="1"/>
            </p:cNvSpPr>
            <p:nvPr/>
          </p:nvSpPr>
          <p:spPr bwMode="auto">
            <a:xfrm>
              <a:off x="2967" y="1622"/>
              <a:ext cx="33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1.5 %</a:t>
              </a:r>
              <a:endPara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Freeform 36"/>
            <p:cNvSpPr>
              <a:spLocks/>
            </p:cNvSpPr>
            <p:nvPr/>
          </p:nvSpPr>
          <p:spPr bwMode="auto">
            <a:xfrm>
              <a:off x="2942" y="1843"/>
              <a:ext cx="37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5" y="0"/>
                </a:cxn>
                <a:cxn ang="0">
                  <a:pos x="895" y="3678"/>
                </a:cxn>
                <a:cxn ang="0">
                  <a:pos x="0" y="36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95" h="3678">
                  <a:moveTo>
                    <a:pt x="0" y="0"/>
                  </a:moveTo>
                  <a:lnTo>
                    <a:pt x="895" y="0"/>
                  </a:lnTo>
                  <a:lnTo>
                    <a:pt x="895" y="3678"/>
                  </a:lnTo>
                  <a:lnTo>
                    <a:pt x="0" y="36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BAED9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2" name="Group 69"/>
          <p:cNvGrpSpPr>
            <a:grpSpLocks/>
          </p:cNvGrpSpPr>
          <p:nvPr/>
        </p:nvGrpSpPr>
        <p:grpSpPr bwMode="auto">
          <a:xfrm>
            <a:off x="6371241" y="3814900"/>
            <a:ext cx="592137" cy="907232"/>
            <a:chOff x="3351" y="2083"/>
            <a:chExt cx="373" cy="624"/>
          </a:xfrm>
        </p:grpSpPr>
        <p:sp>
          <p:nvSpPr>
            <p:cNvPr id="53" name="Rectangle 38"/>
            <p:cNvSpPr>
              <a:spLocks noChangeAspect="1" noChangeArrowheads="1"/>
            </p:cNvSpPr>
            <p:nvPr/>
          </p:nvSpPr>
          <p:spPr bwMode="auto">
            <a:xfrm>
              <a:off x="3370" y="2083"/>
              <a:ext cx="33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0.7 %</a:t>
              </a:r>
              <a:endPara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>
              <a:off x="3351" y="2304"/>
              <a:ext cx="373" cy="4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4" y="0"/>
                </a:cxn>
                <a:cxn ang="0">
                  <a:pos x="894" y="3542"/>
                </a:cxn>
                <a:cxn ang="0">
                  <a:pos x="0" y="354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94" h="3542">
                  <a:moveTo>
                    <a:pt x="0" y="0"/>
                  </a:moveTo>
                  <a:lnTo>
                    <a:pt x="894" y="0"/>
                  </a:lnTo>
                  <a:lnTo>
                    <a:pt x="894" y="3542"/>
                  </a:lnTo>
                  <a:lnTo>
                    <a:pt x="0" y="35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0000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5" name="Group 70"/>
          <p:cNvGrpSpPr>
            <a:grpSpLocks/>
          </p:cNvGrpSpPr>
          <p:nvPr/>
        </p:nvGrpSpPr>
        <p:grpSpPr bwMode="auto">
          <a:xfrm>
            <a:off x="7512526" y="2061578"/>
            <a:ext cx="592138" cy="2653910"/>
            <a:chOff x="4260" y="692"/>
            <a:chExt cx="373" cy="1954"/>
          </a:xfrm>
        </p:grpSpPr>
        <p:sp>
          <p:nvSpPr>
            <p:cNvPr id="56" name="Rectangle 41"/>
            <p:cNvSpPr>
              <a:spLocks noChangeAspect="1" noChangeArrowheads="1"/>
            </p:cNvSpPr>
            <p:nvPr/>
          </p:nvSpPr>
          <p:spPr bwMode="auto">
            <a:xfrm>
              <a:off x="4280" y="692"/>
              <a:ext cx="33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2.8 </a:t>
              </a:r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%</a:t>
              </a:r>
              <a:endPara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>
              <a:off x="4260" y="922"/>
              <a:ext cx="373" cy="17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4" y="0"/>
                </a:cxn>
                <a:cxn ang="0">
                  <a:pos x="894" y="1636"/>
                </a:cxn>
                <a:cxn ang="0">
                  <a:pos x="0" y="163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94" h="1636">
                  <a:moveTo>
                    <a:pt x="0" y="0"/>
                  </a:moveTo>
                  <a:lnTo>
                    <a:pt x="894" y="0"/>
                  </a:lnTo>
                  <a:lnTo>
                    <a:pt x="894" y="1636"/>
                  </a:lnTo>
                  <a:lnTo>
                    <a:pt x="0" y="163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BAED9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9" name="Group 71"/>
          <p:cNvGrpSpPr>
            <a:grpSpLocks/>
          </p:cNvGrpSpPr>
          <p:nvPr/>
        </p:nvGrpSpPr>
        <p:grpSpPr bwMode="auto">
          <a:xfrm>
            <a:off x="8158639" y="3052852"/>
            <a:ext cx="592137" cy="1660947"/>
            <a:chOff x="4667" y="1399"/>
            <a:chExt cx="373" cy="1090"/>
          </a:xfrm>
        </p:grpSpPr>
        <p:sp>
          <p:nvSpPr>
            <p:cNvPr id="60" name="Rectangle 44"/>
            <p:cNvSpPr>
              <a:spLocks noChangeAspect="1" noChangeArrowheads="1"/>
            </p:cNvSpPr>
            <p:nvPr/>
          </p:nvSpPr>
          <p:spPr bwMode="auto">
            <a:xfrm>
              <a:off x="4689" y="1399"/>
              <a:ext cx="33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1.6 </a:t>
              </a:r>
              <a:r>
                <a:rPr lang="en-US" sz="18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%</a:t>
              </a:r>
              <a:endPara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Freeform 45"/>
            <p:cNvSpPr>
              <a:spLocks/>
            </p:cNvSpPr>
            <p:nvPr/>
          </p:nvSpPr>
          <p:spPr bwMode="auto">
            <a:xfrm>
              <a:off x="4667" y="1613"/>
              <a:ext cx="373" cy="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6" y="0"/>
                </a:cxn>
                <a:cxn ang="0">
                  <a:pos x="896" y="546"/>
                </a:cxn>
                <a:cxn ang="0">
                  <a:pos x="0" y="54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96" h="546">
                  <a:moveTo>
                    <a:pt x="0" y="0"/>
                  </a:moveTo>
                  <a:lnTo>
                    <a:pt x="896" y="0"/>
                  </a:lnTo>
                  <a:lnTo>
                    <a:pt x="896" y="546"/>
                  </a:lnTo>
                  <a:lnTo>
                    <a:pt x="0" y="54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0000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656870" y="1337969"/>
            <a:ext cx="5444299" cy="3434969"/>
            <a:chOff x="3656870" y="1337969"/>
            <a:chExt cx="5444299" cy="3434969"/>
          </a:xfrm>
        </p:grpSpPr>
        <p:sp>
          <p:nvSpPr>
            <p:cNvPr id="67" name="Text Box 46"/>
            <p:cNvSpPr txBox="1">
              <a:spLocks noChangeArrowheads="1"/>
            </p:cNvSpPr>
            <p:nvPr/>
          </p:nvSpPr>
          <p:spPr bwMode="auto">
            <a:xfrm>
              <a:off x="3656870" y="1337969"/>
              <a:ext cx="5444299" cy="31393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b="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Annual rate of increase of productivity and real wages</a:t>
              </a:r>
              <a:endParaRPr lang="en-US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Line 50"/>
            <p:cNvSpPr>
              <a:spLocks noChangeShapeType="1"/>
            </p:cNvSpPr>
            <p:nvPr/>
          </p:nvSpPr>
          <p:spPr bwMode="auto">
            <a:xfrm>
              <a:off x="3803904" y="4772938"/>
              <a:ext cx="51692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138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38" grpId="0"/>
      <p:bldP spid="39" grpId="0"/>
      <p:bldP spid="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29831"/>
            <a:ext cx="8904855" cy="704026"/>
          </a:xfrm>
        </p:spPr>
        <p:txBody>
          <a:bodyPr/>
          <a:lstStyle/>
          <a:p>
            <a:r>
              <a:rPr lang="en-US" dirty="0"/>
              <a:t>Productivity Rebound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Productivity rebounded significantly between 1996 and 2008 after being relatively low for the previous 20 years. 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Most economists believe that the increase in productivity growth is the result of the recent computer revolution and related technological innovations.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If the acceleration in productivity continues, increases in wages in the years ahead will be more rapid than during the 1974-1995 period.</a:t>
            </a:r>
          </a:p>
        </p:txBody>
      </p:sp>
    </p:spTree>
    <p:extLst>
      <p:ext uri="{BB962C8B-B14F-4D97-AF65-F5344CB8AC3E}">
        <p14:creationId xmlns:p14="http://schemas.microsoft.com/office/powerpoint/2010/main" val="409144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29831"/>
            <a:ext cx="8904855" cy="704026"/>
          </a:xfrm>
        </p:spPr>
        <p:txBody>
          <a:bodyPr/>
          <a:lstStyle/>
          <a:p>
            <a:r>
              <a:rPr lang="en-US" dirty="0"/>
              <a:t>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Automated methods of production will only be adopted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if </a:t>
            </a:r>
            <a:r>
              <a:rPr lang="en-US" sz="2600" dirty="0">
                <a:solidFill>
                  <a:srgbClr val="32302A"/>
                </a:solidFill>
              </a:rPr>
              <a:t>they reduce costs.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Automation may reduce employment in a specific industry.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But, </a:t>
            </a:r>
            <a:r>
              <a:rPr lang="en-US" dirty="0" smtClean="0">
                <a:solidFill>
                  <a:srgbClr val="32302A"/>
                </a:solidFill>
              </a:rPr>
              <a:t>as it does so it </a:t>
            </a:r>
            <a:r>
              <a:rPr lang="en-US" dirty="0">
                <a:solidFill>
                  <a:srgbClr val="32302A"/>
                </a:solidFill>
              </a:rPr>
              <a:t>also releases resources that can be employed in other areas.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Improved technology permits us to achieve larger output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and </a:t>
            </a:r>
            <a:r>
              <a:rPr lang="en-US" sz="2600" dirty="0">
                <a:solidFill>
                  <a:srgbClr val="32302A"/>
                </a:solidFill>
              </a:rPr>
              <a:t>income levels.</a:t>
            </a:r>
          </a:p>
        </p:txBody>
      </p:sp>
    </p:spTree>
    <p:extLst>
      <p:ext uri="{BB962C8B-B14F-4D97-AF65-F5344CB8AC3E}">
        <p14:creationId xmlns:p14="http://schemas.microsoft.com/office/powerpoint/2010/main" val="282523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93052"/>
            <a:ext cx="8941332" cy="440347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600" dirty="0" smtClean="0">
                <a:solidFill>
                  <a:srgbClr val="32302A"/>
                </a:solidFill>
              </a:rPr>
              <a:t>Why </a:t>
            </a:r>
            <a:r>
              <a:rPr lang="en-US" sz="2600" dirty="0">
                <a:solidFill>
                  <a:srgbClr val="32302A"/>
                </a:solidFill>
              </a:rPr>
              <a:t>are wages higher in the </a:t>
            </a:r>
            <a:r>
              <a:rPr lang="en-US" sz="2600" dirty="0" smtClean="0">
                <a:solidFill>
                  <a:srgbClr val="32302A"/>
                </a:solidFill>
              </a:rPr>
              <a:t>U.S. than </a:t>
            </a:r>
            <a:r>
              <a:rPr lang="en-US" sz="2600" dirty="0">
                <a:solidFill>
                  <a:srgbClr val="32302A"/>
                </a:solidFill>
              </a:rPr>
              <a:t>in India or China?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endParaRPr lang="en-US" sz="1000" dirty="0">
              <a:solidFill>
                <a:srgbClr val="32302A"/>
              </a:solidFill>
            </a:endParaRPr>
          </a:p>
          <a:p>
            <a:pPr marL="341313" indent="-341313">
              <a:buAutoNum type="arabicPeriod"/>
            </a:pPr>
            <a:r>
              <a:rPr lang="en-US" sz="2600" dirty="0" smtClean="0">
                <a:solidFill>
                  <a:srgbClr val="32302A"/>
                </a:solidFill>
              </a:rPr>
              <a:t>“</a:t>
            </a:r>
            <a:r>
              <a:rPr lang="en-US" sz="2600" i="1" dirty="0">
                <a:solidFill>
                  <a:srgbClr val="32302A"/>
                </a:solidFill>
              </a:rPr>
              <a:t>Jobs are the key to economic progress</a:t>
            </a:r>
            <a:r>
              <a:rPr lang="en-US" sz="2600" i="1" dirty="0" smtClean="0">
                <a:solidFill>
                  <a:srgbClr val="32302A"/>
                </a:solidFill>
              </a:rPr>
              <a:t>. Unless </a:t>
            </a:r>
            <a:r>
              <a:rPr lang="en-US" sz="2600" i="1" dirty="0">
                <a:solidFill>
                  <a:srgbClr val="32302A"/>
                </a:solidFill>
              </a:rPr>
              <a:t>we create </a:t>
            </a:r>
            <a:r>
              <a:rPr lang="en-US" sz="2600" i="1" dirty="0" smtClean="0">
                <a:solidFill>
                  <a:srgbClr val="32302A"/>
                </a:solidFill>
              </a:rPr>
              <a:t/>
            </a:r>
            <a:br>
              <a:rPr lang="en-US" sz="2600" i="1" dirty="0" smtClean="0">
                <a:solidFill>
                  <a:srgbClr val="32302A"/>
                </a:solidFill>
              </a:rPr>
            </a:br>
            <a:r>
              <a:rPr lang="en-US" sz="2600" i="1" dirty="0" smtClean="0">
                <a:solidFill>
                  <a:srgbClr val="32302A"/>
                </a:solidFill>
              </a:rPr>
              <a:t>  more </a:t>
            </a:r>
            <a:r>
              <a:rPr lang="en-US" sz="2600" i="1" dirty="0">
                <a:solidFill>
                  <a:srgbClr val="32302A"/>
                </a:solidFill>
              </a:rPr>
              <a:t>jobs, our </a:t>
            </a:r>
            <a:r>
              <a:rPr lang="en-US" sz="2600" i="1" dirty="0" smtClean="0">
                <a:solidFill>
                  <a:srgbClr val="32302A"/>
                </a:solidFill>
              </a:rPr>
              <a:t>standard of </a:t>
            </a:r>
            <a:r>
              <a:rPr lang="en-US" sz="2600" i="1" dirty="0">
                <a:solidFill>
                  <a:srgbClr val="32302A"/>
                </a:solidFill>
              </a:rPr>
              <a:t>living will fall.</a:t>
            </a:r>
            <a:r>
              <a:rPr lang="en-US" sz="2600" dirty="0">
                <a:solidFill>
                  <a:srgbClr val="32302A"/>
                </a:solidFill>
              </a:rPr>
              <a:t>”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-- </a:t>
            </a:r>
            <a:r>
              <a:rPr lang="en-US" sz="2600" dirty="0">
                <a:solidFill>
                  <a:srgbClr val="32302A"/>
                </a:solidFill>
              </a:rPr>
              <a:t>Is this statement true or false</a:t>
            </a:r>
            <a:r>
              <a:rPr lang="en-US" sz="2600" dirty="0" smtClean="0">
                <a:solidFill>
                  <a:srgbClr val="32302A"/>
                </a:solidFill>
              </a:rPr>
              <a:t>?</a:t>
            </a:r>
            <a:br>
              <a:rPr lang="en-US" sz="2600" dirty="0" smtClean="0">
                <a:solidFill>
                  <a:srgbClr val="32302A"/>
                </a:solidFill>
              </a:rPr>
            </a:br>
            <a:endParaRPr lang="en-US" sz="1000" dirty="0">
              <a:solidFill>
                <a:srgbClr val="32302A"/>
              </a:solidFill>
            </a:endParaRPr>
          </a:p>
          <a:p>
            <a:pPr marL="341313" indent="-341313">
              <a:buAutoNum type="arabicPeriod"/>
            </a:pPr>
            <a:r>
              <a:rPr lang="en-US" sz="2600" dirty="0" smtClean="0">
                <a:solidFill>
                  <a:srgbClr val="32302A"/>
                </a:solidFill>
              </a:rPr>
              <a:t>Do </a:t>
            </a:r>
            <a:r>
              <a:rPr lang="en-US" sz="2600" dirty="0">
                <a:solidFill>
                  <a:srgbClr val="32302A"/>
                </a:solidFill>
              </a:rPr>
              <a:t>you think the market system of wage determination is fair? Why or why not?  Can you think of a more equitable system?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If </a:t>
            </a:r>
            <a:r>
              <a:rPr lang="en-US" sz="2600" dirty="0">
                <a:solidFill>
                  <a:srgbClr val="32302A"/>
                </a:solidFill>
              </a:rPr>
              <a:t>so, explain why it is more equitable. </a:t>
            </a:r>
          </a:p>
        </p:txBody>
      </p:sp>
    </p:spTree>
    <p:extLst>
      <p:ext uri="{BB962C8B-B14F-4D97-AF65-F5344CB8AC3E}">
        <p14:creationId xmlns:p14="http://schemas.microsoft.com/office/powerpoint/2010/main" val="30929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2378995" y="2285998"/>
            <a:ext cx="4083798" cy="2151897"/>
          </a:xfrm>
        </p:spPr>
        <p:txBody>
          <a:bodyPr/>
          <a:lstStyle/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End of</a:t>
            </a:r>
          </a:p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Chapter 26</a:t>
            </a:r>
            <a:endParaRPr lang="en-US" sz="6600" b="1" i="1" dirty="0">
              <a:solidFill>
                <a:srgbClr val="3230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29831"/>
            <a:ext cx="8904855" cy="704026"/>
          </a:xfrm>
        </p:spPr>
        <p:txBody>
          <a:bodyPr/>
          <a:lstStyle/>
          <a:p>
            <a:r>
              <a:rPr lang="en-US" dirty="0"/>
              <a:t>Why Do Earnings Differ?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Earnings would be equal if: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all individuals were identical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all jobs were equally attractive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workers were perfectly mobile among jobs</a:t>
            </a:r>
          </a:p>
        </p:txBody>
      </p:sp>
    </p:spTree>
    <p:extLst>
      <p:ext uri="{BB962C8B-B14F-4D97-AF65-F5344CB8AC3E}">
        <p14:creationId xmlns:p14="http://schemas.microsoft.com/office/powerpoint/2010/main" val="54372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82880"/>
            <a:ext cx="8904855" cy="1234440"/>
          </a:xfrm>
        </p:spPr>
        <p:txBody>
          <a:bodyPr/>
          <a:lstStyle/>
          <a:p>
            <a:r>
              <a:rPr lang="en-US" dirty="0"/>
              <a:t>Earnings Differentials </a:t>
            </a:r>
            <a:br>
              <a:rPr lang="en-US" dirty="0"/>
            </a:br>
            <a:r>
              <a:rPr lang="en-US" dirty="0"/>
              <a:t>Due to Non-identical Workers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Worker productivity</a:t>
            </a:r>
            <a:r>
              <a:rPr lang="en-US" sz="2600" dirty="0">
                <a:solidFill>
                  <a:srgbClr val="32302A"/>
                </a:solidFill>
              </a:rPr>
              <a:t>: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More productive workers have greater earnings.</a:t>
            </a:r>
          </a:p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Worker preferences</a:t>
            </a:r>
            <a:r>
              <a:rPr lang="en-US" sz="2600" dirty="0">
                <a:solidFill>
                  <a:srgbClr val="32302A"/>
                </a:solidFill>
              </a:rPr>
              <a:t>: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Workers motivated by monetary objectives are likely </a:t>
            </a:r>
            <a:r>
              <a:rPr lang="en-US" dirty="0" smtClean="0">
                <a:solidFill>
                  <a:srgbClr val="32302A"/>
                </a:solidFill>
              </a:rPr>
              <a:t/>
            </a:r>
            <a:br>
              <a:rPr lang="en-US" dirty="0" smtClean="0">
                <a:solidFill>
                  <a:srgbClr val="32302A"/>
                </a:solidFill>
              </a:rPr>
            </a:br>
            <a:r>
              <a:rPr lang="en-US" dirty="0" smtClean="0">
                <a:solidFill>
                  <a:srgbClr val="32302A"/>
                </a:solidFill>
              </a:rPr>
              <a:t>to </a:t>
            </a:r>
            <a:r>
              <a:rPr lang="en-US" dirty="0">
                <a:solidFill>
                  <a:srgbClr val="32302A"/>
                </a:solidFill>
              </a:rPr>
              <a:t>pursue jobs with higher wages.</a:t>
            </a:r>
          </a:p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Race and gender</a:t>
            </a:r>
            <a:r>
              <a:rPr lang="en-US" sz="2600" dirty="0">
                <a:solidFill>
                  <a:srgbClr val="32302A"/>
                </a:solidFill>
              </a:rPr>
              <a:t>: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Discrimination may lower earnings opportunities </a:t>
            </a:r>
            <a:r>
              <a:rPr lang="en-US" dirty="0" smtClean="0">
                <a:solidFill>
                  <a:srgbClr val="32302A"/>
                </a:solidFill>
              </a:rPr>
              <a:t/>
            </a:r>
            <a:br>
              <a:rPr lang="en-US" dirty="0" smtClean="0">
                <a:solidFill>
                  <a:srgbClr val="32302A"/>
                </a:solidFill>
              </a:rPr>
            </a:br>
            <a:r>
              <a:rPr lang="en-US" dirty="0" smtClean="0">
                <a:solidFill>
                  <a:srgbClr val="32302A"/>
                </a:solidFill>
              </a:rPr>
              <a:t>of </a:t>
            </a:r>
            <a:r>
              <a:rPr lang="en-US" dirty="0">
                <a:solidFill>
                  <a:srgbClr val="32302A"/>
                </a:solidFill>
              </a:rPr>
              <a:t>minorities and women.</a:t>
            </a:r>
          </a:p>
        </p:txBody>
      </p:sp>
    </p:spTree>
    <p:extLst>
      <p:ext uri="{BB962C8B-B14F-4D97-AF65-F5344CB8AC3E}">
        <p14:creationId xmlns:p14="http://schemas.microsoft.com/office/powerpoint/2010/main" val="391570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184725"/>
            <a:ext cx="8977930" cy="473681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75937"/>
            <a:ext cx="8904855" cy="1112783"/>
          </a:xfrm>
        </p:spPr>
        <p:txBody>
          <a:bodyPr/>
          <a:lstStyle/>
          <a:p>
            <a:r>
              <a:rPr lang="en-US" sz="3400" dirty="0"/>
              <a:t>Earnings Differences </a:t>
            </a:r>
            <a:r>
              <a:rPr lang="en-US" sz="3400" dirty="0" smtClean="0"/>
              <a:t>of </a:t>
            </a:r>
            <a:br>
              <a:rPr lang="en-US" sz="3400" dirty="0" smtClean="0"/>
            </a:br>
            <a:r>
              <a:rPr lang="en-US" sz="3400" dirty="0" smtClean="0"/>
              <a:t>Skilled &amp; </a:t>
            </a:r>
            <a:r>
              <a:rPr lang="en-US" sz="3400" dirty="0"/>
              <a:t>Unskilled Workers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2" y="1270069"/>
            <a:ext cx="4614672" cy="148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productivity and, thus, marginal product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skilled workers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greater than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that of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unskilled workers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Hence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demand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skilled workers </a:t>
            </a:r>
            <a:r>
              <a:rPr lang="en-US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9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exceeds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demand for unskilled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workers </a:t>
            </a:r>
            <a:r>
              <a:rPr lang="en-US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9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4694729" y="1353312"/>
            <a:ext cx="25493" cy="4433496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838697" y="2906508"/>
            <a:ext cx="3502442" cy="2900846"/>
            <a:chOff x="518657" y="3218695"/>
            <a:chExt cx="3502442" cy="2332003"/>
          </a:xfrm>
        </p:grpSpPr>
        <p:sp>
          <p:nvSpPr>
            <p:cNvPr id="74" name="Rectangle 226"/>
            <p:cNvSpPr>
              <a:spLocks noChangeArrowheads="1"/>
            </p:cNvSpPr>
            <p:nvPr/>
          </p:nvSpPr>
          <p:spPr bwMode="auto">
            <a:xfrm rot="21565703">
              <a:off x="518657" y="3218695"/>
              <a:ext cx="527388" cy="247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age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Rectangle 227"/>
            <p:cNvSpPr>
              <a:spLocks noChangeArrowheads="1"/>
            </p:cNvSpPr>
            <p:nvPr/>
          </p:nvSpPr>
          <p:spPr bwMode="auto">
            <a:xfrm>
              <a:off x="3262878" y="5372501"/>
              <a:ext cx="758221" cy="178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uantity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Line 246"/>
            <p:cNvSpPr>
              <a:spLocks noChangeShapeType="1"/>
            </p:cNvSpPr>
            <p:nvPr/>
          </p:nvSpPr>
          <p:spPr bwMode="auto">
            <a:xfrm>
              <a:off x="718344" y="3479260"/>
              <a:ext cx="0" cy="19797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247"/>
            <p:cNvSpPr>
              <a:spLocks noChangeShapeType="1"/>
            </p:cNvSpPr>
            <p:nvPr/>
          </p:nvSpPr>
          <p:spPr bwMode="auto">
            <a:xfrm>
              <a:off x="718344" y="5459000"/>
              <a:ext cx="248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" name="Freeform 244"/>
          <p:cNvSpPr>
            <a:spLocks/>
          </p:cNvSpPr>
          <p:nvPr/>
        </p:nvSpPr>
        <p:spPr bwMode="auto">
          <a:xfrm>
            <a:off x="847884" y="3239611"/>
            <a:ext cx="2590800" cy="24348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90" y="0"/>
              </a:cxn>
              <a:cxn ang="0">
                <a:pos x="3790" y="2816"/>
              </a:cxn>
              <a:cxn ang="0">
                <a:pos x="0" y="2816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790" h="2816">
                <a:moveTo>
                  <a:pt x="0" y="0"/>
                </a:moveTo>
                <a:lnTo>
                  <a:pt x="3790" y="0"/>
                </a:lnTo>
                <a:lnTo>
                  <a:pt x="3790" y="2816"/>
                </a:lnTo>
                <a:lnTo>
                  <a:pt x="0" y="28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Text Box 10"/>
          <p:cNvSpPr txBox="1">
            <a:spLocks noChangeArrowheads="1"/>
          </p:cNvSpPr>
          <p:nvPr/>
        </p:nvSpPr>
        <p:spPr bwMode="auto">
          <a:xfrm>
            <a:off x="4715216" y="1267021"/>
            <a:ext cx="4336640" cy="148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Education &amp;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training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enhance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skill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As upgrading skills through investment in human capital is costly, the supply </a:t>
            </a:r>
            <a:br>
              <a:rPr lang="en-US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skilled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workers </a:t>
            </a:r>
            <a:r>
              <a:rPr lang="en-US" sz="1900" b="1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900" b="1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is smaller than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supply of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unskilled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workers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900" b="1" i="1" baseline="-250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5371073" y="2903884"/>
            <a:ext cx="3509394" cy="2882924"/>
            <a:chOff x="518657" y="3223234"/>
            <a:chExt cx="3509394" cy="2308110"/>
          </a:xfrm>
        </p:grpSpPr>
        <p:sp>
          <p:nvSpPr>
            <p:cNvPr id="87" name="Rectangle 226"/>
            <p:cNvSpPr>
              <a:spLocks noChangeArrowheads="1"/>
            </p:cNvSpPr>
            <p:nvPr/>
          </p:nvSpPr>
          <p:spPr bwMode="auto">
            <a:xfrm rot="21565703">
              <a:off x="518657" y="3223234"/>
              <a:ext cx="527388" cy="238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age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Rectangle 227"/>
            <p:cNvSpPr>
              <a:spLocks noChangeArrowheads="1"/>
            </p:cNvSpPr>
            <p:nvPr/>
          </p:nvSpPr>
          <p:spPr bwMode="auto">
            <a:xfrm>
              <a:off x="3269830" y="5359686"/>
              <a:ext cx="758221" cy="171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uantity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Line 246"/>
            <p:cNvSpPr>
              <a:spLocks noChangeShapeType="1"/>
            </p:cNvSpPr>
            <p:nvPr/>
          </p:nvSpPr>
          <p:spPr bwMode="auto">
            <a:xfrm>
              <a:off x="718344" y="3479260"/>
              <a:ext cx="0" cy="19797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247"/>
            <p:cNvSpPr>
              <a:spLocks noChangeShapeType="1"/>
            </p:cNvSpPr>
            <p:nvPr/>
          </p:nvSpPr>
          <p:spPr bwMode="auto">
            <a:xfrm>
              <a:off x="718344" y="5459000"/>
              <a:ext cx="248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95"/>
          <p:cNvGrpSpPr>
            <a:grpSpLocks/>
          </p:cNvGrpSpPr>
          <p:nvPr/>
        </p:nvGrpSpPr>
        <p:grpSpPr bwMode="auto">
          <a:xfrm>
            <a:off x="1285312" y="3622965"/>
            <a:ext cx="2215014" cy="1917559"/>
            <a:chOff x="1349" y="1137"/>
            <a:chExt cx="1116" cy="1055"/>
          </a:xfrm>
        </p:grpSpPr>
        <p:sp>
          <p:nvSpPr>
            <p:cNvPr id="25" name="Text Box 50"/>
            <p:cNvSpPr txBox="1">
              <a:spLocks noChangeArrowheads="1"/>
            </p:cNvSpPr>
            <p:nvPr/>
          </p:nvSpPr>
          <p:spPr bwMode="auto">
            <a:xfrm>
              <a:off x="2231" y="1972"/>
              <a:ext cx="234" cy="220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sz="2000" b="1" i="1" baseline="-25000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kumimoji="0" lang="en-US" sz="2000" b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Freeform 51"/>
            <p:cNvSpPr>
              <a:spLocks/>
            </p:cNvSpPr>
            <p:nvPr/>
          </p:nvSpPr>
          <p:spPr bwMode="auto">
            <a:xfrm>
              <a:off x="1349" y="1137"/>
              <a:ext cx="905" cy="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288"/>
                </a:cxn>
                <a:cxn ang="0">
                  <a:pos x="480" y="720"/>
                </a:cxn>
                <a:cxn ang="0">
                  <a:pos x="864" y="960"/>
                </a:cxn>
              </a:cxnLst>
              <a:rect l="0" t="0" r="r" b="b"/>
              <a:pathLst>
                <a:path w="864" h="960">
                  <a:moveTo>
                    <a:pt x="0" y="0"/>
                  </a:moveTo>
                  <a:cubicBezTo>
                    <a:pt x="32" y="84"/>
                    <a:pt x="64" y="168"/>
                    <a:pt x="144" y="288"/>
                  </a:cubicBezTo>
                  <a:cubicBezTo>
                    <a:pt x="224" y="408"/>
                    <a:pt x="360" y="608"/>
                    <a:pt x="480" y="720"/>
                  </a:cubicBezTo>
                  <a:cubicBezTo>
                    <a:pt x="600" y="832"/>
                    <a:pt x="732" y="896"/>
                    <a:pt x="864" y="960"/>
                  </a:cubicBezTo>
                </a:path>
              </a:pathLst>
            </a:custGeom>
            <a:noFill/>
            <a:ln w="57150" cap="flat" cmpd="sng">
              <a:solidFill>
                <a:srgbClr val="C80000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Group 96"/>
          <p:cNvGrpSpPr>
            <a:grpSpLocks/>
          </p:cNvGrpSpPr>
          <p:nvPr/>
        </p:nvGrpSpPr>
        <p:grpSpPr bwMode="auto">
          <a:xfrm>
            <a:off x="1688536" y="3073689"/>
            <a:ext cx="2121729" cy="1948458"/>
            <a:chOff x="1603" y="791"/>
            <a:chExt cx="1069" cy="1072"/>
          </a:xfrm>
        </p:grpSpPr>
        <p:sp>
          <p:nvSpPr>
            <p:cNvPr id="28" name="Text Box 53"/>
            <p:cNvSpPr txBox="1">
              <a:spLocks noChangeArrowheads="1"/>
            </p:cNvSpPr>
            <p:nvPr/>
          </p:nvSpPr>
          <p:spPr bwMode="auto">
            <a:xfrm>
              <a:off x="2451" y="1643"/>
              <a:ext cx="221" cy="220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sz="2000" b="1" i="1" baseline="-25000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kumimoji="0" lang="en-US" sz="2000" b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Freeform 54"/>
            <p:cNvSpPr>
              <a:spLocks/>
            </p:cNvSpPr>
            <p:nvPr/>
          </p:nvSpPr>
          <p:spPr bwMode="auto">
            <a:xfrm>
              <a:off x="1603" y="791"/>
              <a:ext cx="864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288"/>
                </a:cxn>
                <a:cxn ang="0">
                  <a:pos x="480" y="720"/>
                </a:cxn>
                <a:cxn ang="0">
                  <a:pos x="864" y="960"/>
                </a:cxn>
              </a:cxnLst>
              <a:rect l="0" t="0" r="r" b="b"/>
              <a:pathLst>
                <a:path w="864" h="960">
                  <a:moveTo>
                    <a:pt x="0" y="0"/>
                  </a:moveTo>
                  <a:cubicBezTo>
                    <a:pt x="32" y="84"/>
                    <a:pt x="64" y="168"/>
                    <a:pt x="144" y="288"/>
                  </a:cubicBezTo>
                  <a:cubicBezTo>
                    <a:pt x="224" y="408"/>
                    <a:pt x="360" y="608"/>
                    <a:pt x="480" y="720"/>
                  </a:cubicBezTo>
                  <a:cubicBezTo>
                    <a:pt x="600" y="832"/>
                    <a:pt x="732" y="896"/>
                    <a:pt x="864" y="960"/>
                  </a:cubicBezTo>
                </a:path>
              </a:pathLst>
            </a:custGeom>
            <a:noFill/>
            <a:ln w="57150" cap="flat" cmpd="sng">
              <a:solidFill>
                <a:srgbClr val="C80000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Group 97"/>
          <p:cNvGrpSpPr>
            <a:grpSpLocks/>
          </p:cNvGrpSpPr>
          <p:nvPr/>
        </p:nvGrpSpPr>
        <p:grpSpPr bwMode="auto">
          <a:xfrm>
            <a:off x="5697077" y="2688234"/>
            <a:ext cx="1696126" cy="2249731"/>
            <a:chOff x="4254" y="2352"/>
            <a:chExt cx="909" cy="1169"/>
          </a:xfrm>
        </p:grpSpPr>
        <p:sp>
          <p:nvSpPr>
            <p:cNvPr id="37" name="Freeform 56"/>
            <p:cNvSpPr>
              <a:spLocks/>
            </p:cNvSpPr>
            <p:nvPr/>
          </p:nvSpPr>
          <p:spPr bwMode="auto">
            <a:xfrm>
              <a:off x="4254" y="2633"/>
              <a:ext cx="775" cy="888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432" y="624"/>
                </a:cxn>
                <a:cxn ang="0">
                  <a:pos x="816" y="240"/>
                </a:cxn>
                <a:cxn ang="0">
                  <a:pos x="912" y="0"/>
                </a:cxn>
              </a:cxnLst>
              <a:rect l="0" t="0" r="r" b="b"/>
              <a:pathLst>
                <a:path w="912" h="816">
                  <a:moveTo>
                    <a:pt x="0" y="816"/>
                  </a:moveTo>
                  <a:cubicBezTo>
                    <a:pt x="148" y="768"/>
                    <a:pt x="296" y="720"/>
                    <a:pt x="432" y="624"/>
                  </a:cubicBezTo>
                  <a:cubicBezTo>
                    <a:pt x="568" y="528"/>
                    <a:pt x="736" y="344"/>
                    <a:pt x="816" y="240"/>
                  </a:cubicBezTo>
                  <a:cubicBezTo>
                    <a:pt x="896" y="136"/>
                    <a:pt x="904" y="68"/>
                    <a:pt x="912" y="0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57"/>
            <p:cNvSpPr txBox="1">
              <a:spLocks noChangeArrowheads="1"/>
            </p:cNvSpPr>
            <p:nvPr/>
          </p:nvSpPr>
          <p:spPr bwMode="auto">
            <a:xfrm>
              <a:off x="4914" y="2352"/>
              <a:ext cx="249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i="1" baseline="-25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kumimoji="0" lang="en-US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Group 98"/>
          <p:cNvGrpSpPr>
            <a:grpSpLocks/>
          </p:cNvGrpSpPr>
          <p:nvPr/>
        </p:nvGrpSpPr>
        <p:grpSpPr bwMode="auto">
          <a:xfrm>
            <a:off x="6154280" y="3124798"/>
            <a:ext cx="1727847" cy="2249730"/>
            <a:chOff x="4542" y="2627"/>
            <a:chExt cx="926" cy="1169"/>
          </a:xfrm>
        </p:grpSpPr>
        <p:sp>
          <p:nvSpPr>
            <p:cNvPr id="40" name="Freeform 59"/>
            <p:cNvSpPr>
              <a:spLocks/>
            </p:cNvSpPr>
            <p:nvPr/>
          </p:nvSpPr>
          <p:spPr bwMode="auto">
            <a:xfrm>
              <a:off x="4542" y="2908"/>
              <a:ext cx="775" cy="888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432" y="624"/>
                </a:cxn>
                <a:cxn ang="0">
                  <a:pos x="816" y="240"/>
                </a:cxn>
                <a:cxn ang="0">
                  <a:pos x="912" y="0"/>
                </a:cxn>
              </a:cxnLst>
              <a:rect l="0" t="0" r="r" b="b"/>
              <a:pathLst>
                <a:path w="912" h="816">
                  <a:moveTo>
                    <a:pt x="0" y="816"/>
                  </a:moveTo>
                  <a:cubicBezTo>
                    <a:pt x="148" y="768"/>
                    <a:pt x="296" y="720"/>
                    <a:pt x="432" y="624"/>
                  </a:cubicBezTo>
                  <a:cubicBezTo>
                    <a:pt x="568" y="528"/>
                    <a:pt x="736" y="344"/>
                    <a:pt x="816" y="240"/>
                  </a:cubicBezTo>
                  <a:cubicBezTo>
                    <a:pt x="896" y="136"/>
                    <a:pt x="904" y="68"/>
                    <a:pt x="912" y="0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 Box 60"/>
            <p:cNvSpPr txBox="1">
              <a:spLocks noChangeArrowheads="1"/>
            </p:cNvSpPr>
            <p:nvPr/>
          </p:nvSpPr>
          <p:spPr bwMode="auto">
            <a:xfrm>
              <a:off x="5202" y="2627"/>
              <a:ext cx="266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i="1" baseline="-25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kumimoji="0" lang="en-US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510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8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591055"/>
            <a:ext cx="8977930" cy="4303049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2541085"/>
            <a:ext cx="4253918" cy="192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wages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skilled workers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are high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relative 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those of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unskilled workers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due to the strong demand and small supply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skilled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workers relative 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that of unskilled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workers.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305298" y="1719072"/>
            <a:ext cx="21733" cy="4103021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Earnings Differences </a:t>
            </a:r>
            <a:br>
              <a:rPr lang="en-US" sz="3600" dirty="0"/>
            </a:br>
            <a:r>
              <a:rPr lang="en-US" sz="3600" dirty="0"/>
              <a:t>of Skilled and Unskilled Workers</a:t>
            </a: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4516628" y="1747754"/>
            <a:ext cx="9606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sz="20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ages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55"/>
          <p:cNvSpPr txBox="1">
            <a:spLocks noChangeArrowheads="1"/>
          </p:cNvSpPr>
          <p:nvPr/>
        </p:nvSpPr>
        <p:spPr bwMode="auto">
          <a:xfrm>
            <a:off x="8101584" y="5418963"/>
            <a:ext cx="977265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kumimoji="0" lang="en-US" sz="24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uantity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4846320" y="2017443"/>
            <a:ext cx="3331020" cy="3593671"/>
            <a:chOff x="3024" y="822"/>
            <a:chExt cx="1824" cy="2966"/>
          </a:xfrm>
        </p:grpSpPr>
        <p:sp>
          <p:nvSpPr>
            <p:cNvPr id="65" name="Line 59"/>
            <p:cNvSpPr>
              <a:spLocks noChangeShapeType="1"/>
            </p:cNvSpPr>
            <p:nvPr/>
          </p:nvSpPr>
          <p:spPr bwMode="auto">
            <a:xfrm>
              <a:off x="3024" y="3788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3031" y="822"/>
              <a:ext cx="0" cy="29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Group 46"/>
          <p:cNvGrpSpPr>
            <a:grpSpLocks/>
          </p:cNvGrpSpPr>
          <p:nvPr/>
        </p:nvGrpSpPr>
        <p:grpSpPr bwMode="auto">
          <a:xfrm>
            <a:off x="5349592" y="2836414"/>
            <a:ext cx="2430463" cy="2347913"/>
            <a:chOff x="2752" y="2206"/>
            <a:chExt cx="1531" cy="1479"/>
          </a:xfrm>
        </p:grpSpPr>
        <p:sp>
          <p:nvSpPr>
            <p:cNvPr id="31" name="Text Box 2"/>
            <p:cNvSpPr txBox="1">
              <a:spLocks noChangeArrowheads="1"/>
            </p:cNvSpPr>
            <p:nvPr/>
          </p:nvSpPr>
          <p:spPr bwMode="auto">
            <a:xfrm>
              <a:off x="3990" y="3433"/>
              <a:ext cx="293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sz="2000" b="1" i="1" baseline="-25000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kumimoji="0" lang="en-US" sz="2000" b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Freeform 3"/>
            <p:cNvSpPr>
              <a:spLocks/>
            </p:cNvSpPr>
            <p:nvPr/>
          </p:nvSpPr>
          <p:spPr bwMode="auto">
            <a:xfrm>
              <a:off x="2752" y="2206"/>
              <a:ext cx="1267" cy="1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288"/>
                </a:cxn>
                <a:cxn ang="0">
                  <a:pos x="480" y="720"/>
                </a:cxn>
                <a:cxn ang="0">
                  <a:pos x="864" y="960"/>
                </a:cxn>
              </a:cxnLst>
              <a:rect l="0" t="0" r="r" b="b"/>
              <a:pathLst>
                <a:path w="864" h="960">
                  <a:moveTo>
                    <a:pt x="0" y="0"/>
                  </a:moveTo>
                  <a:cubicBezTo>
                    <a:pt x="32" y="84"/>
                    <a:pt x="64" y="168"/>
                    <a:pt x="144" y="288"/>
                  </a:cubicBezTo>
                  <a:cubicBezTo>
                    <a:pt x="224" y="408"/>
                    <a:pt x="360" y="608"/>
                    <a:pt x="480" y="720"/>
                  </a:cubicBezTo>
                  <a:cubicBezTo>
                    <a:pt x="600" y="832"/>
                    <a:pt x="732" y="896"/>
                    <a:pt x="864" y="960"/>
                  </a:cubicBezTo>
                </a:path>
              </a:pathLst>
            </a:custGeom>
            <a:noFill/>
            <a:ln w="57150" cap="flat" cmpd="sng">
              <a:solidFill>
                <a:srgbClr val="C80000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Group 47"/>
          <p:cNvGrpSpPr>
            <a:grpSpLocks/>
          </p:cNvGrpSpPr>
          <p:nvPr/>
        </p:nvGrpSpPr>
        <p:grpSpPr bwMode="auto">
          <a:xfrm>
            <a:off x="5895691" y="2095052"/>
            <a:ext cx="2335213" cy="2349500"/>
            <a:chOff x="3096" y="1739"/>
            <a:chExt cx="1471" cy="1480"/>
          </a:xfrm>
        </p:grpSpPr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4291" y="2967"/>
              <a:ext cx="276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sz="2000" b="1" i="1" baseline="-25000" dirty="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kumimoji="0" lang="en-US" sz="2000" b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3096" y="1739"/>
              <a:ext cx="1209" cy="13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288"/>
                </a:cxn>
                <a:cxn ang="0">
                  <a:pos x="480" y="720"/>
                </a:cxn>
                <a:cxn ang="0">
                  <a:pos x="864" y="960"/>
                </a:cxn>
              </a:cxnLst>
              <a:rect l="0" t="0" r="r" b="b"/>
              <a:pathLst>
                <a:path w="864" h="960">
                  <a:moveTo>
                    <a:pt x="0" y="0"/>
                  </a:moveTo>
                  <a:cubicBezTo>
                    <a:pt x="32" y="84"/>
                    <a:pt x="64" y="168"/>
                    <a:pt x="144" y="288"/>
                  </a:cubicBezTo>
                  <a:cubicBezTo>
                    <a:pt x="224" y="408"/>
                    <a:pt x="360" y="608"/>
                    <a:pt x="480" y="720"/>
                  </a:cubicBezTo>
                  <a:cubicBezTo>
                    <a:pt x="600" y="832"/>
                    <a:pt x="732" y="896"/>
                    <a:pt x="864" y="960"/>
                  </a:cubicBezTo>
                </a:path>
              </a:pathLst>
            </a:custGeom>
            <a:noFill/>
            <a:ln w="57150" cap="flat" cmpd="sng">
              <a:solidFill>
                <a:srgbClr val="C80000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Group 49"/>
          <p:cNvGrpSpPr>
            <a:grpSpLocks/>
          </p:cNvGrpSpPr>
          <p:nvPr/>
        </p:nvGrpSpPr>
        <p:grpSpPr bwMode="auto">
          <a:xfrm>
            <a:off x="5279741" y="2142677"/>
            <a:ext cx="1963738" cy="2422525"/>
            <a:chOff x="2708" y="1769"/>
            <a:chExt cx="1237" cy="1526"/>
          </a:xfrm>
        </p:grpSpPr>
        <p:sp>
          <p:nvSpPr>
            <p:cNvPr id="37" name="Freeform 26"/>
            <p:cNvSpPr>
              <a:spLocks/>
            </p:cNvSpPr>
            <p:nvPr/>
          </p:nvSpPr>
          <p:spPr bwMode="auto">
            <a:xfrm>
              <a:off x="2708" y="2050"/>
              <a:ext cx="1085" cy="1245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432" y="624"/>
                </a:cxn>
                <a:cxn ang="0">
                  <a:pos x="816" y="240"/>
                </a:cxn>
                <a:cxn ang="0">
                  <a:pos x="912" y="0"/>
                </a:cxn>
              </a:cxnLst>
              <a:rect l="0" t="0" r="r" b="b"/>
              <a:pathLst>
                <a:path w="912" h="816">
                  <a:moveTo>
                    <a:pt x="0" y="816"/>
                  </a:moveTo>
                  <a:cubicBezTo>
                    <a:pt x="148" y="768"/>
                    <a:pt x="296" y="720"/>
                    <a:pt x="432" y="624"/>
                  </a:cubicBezTo>
                  <a:cubicBezTo>
                    <a:pt x="568" y="528"/>
                    <a:pt x="736" y="344"/>
                    <a:pt x="816" y="240"/>
                  </a:cubicBezTo>
                  <a:cubicBezTo>
                    <a:pt x="896" y="136"/>
                    <a:pt x="904" y="68"/>
                    <a:pt x="912" y="0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27"/>
            <p:cNvSpPr txBox="1">
              <a:spLocks noChangeArrowheads="1"/>
            </p:cNvSpPr>
            <p:nvPr/>
          </p:nvSpPr>
          <p:spPr bwMode="auto">
            <a:xfrm>
              <a:off x="3696" y="1769"/>
              <a:ext cx="249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i="1" baseline="-25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kumimoji="0" lang="en-US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Group 48"/>
          <p:cNvGrpSpPr>
            <a:grpSpLocks/>
          </p:cNvGrpSpPr>
          <p:nvPr/>
        </p:nvGrpSpPr>
        <p:grpSpPr bwMode="auto">
          <a:xfrm>
            <a:off x="5900456" y="2706239"/>
            <a:ext cx="2019301" cy="2374900"/>
            <a:chOff x="3099" y="2124"/>
            <a:chExt cx="1272" cy="1496"/>
          </a:xfrm>
        </p:grpSpPr>
        <p:sp>
          <p:nvSpPr>
            <p:cNvPr id="40" name="Freeform 28"/>
            <p:cNvSpPr>
              <a:spLocks/>
            </p:cNvSpPr>
            <p:nvPr/>
          </p:nvSpPr>
          <p:spPr bwMode="auto">
            <a:xfrm>
              <a:off x="3099" y="2375"/>
              <a:ext cx="1085" cy="1245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432" y="624"/>
                </a:cxn>
                <a:cxn ang="0">
                  <a:pos x="816" y="240"/>
                </a:cxn>
                <a:cxn ang="0">
                  <a:pos x="912" y="0"/>
                </a:cxn>
              </a:cxnLst>
              <a:rect l="0" t="0" r="r" b="b"/>
              <a:pathLst>
                <a:path w="912" h="816">
                  <a:moveTo>
                    <a:pt x="0" y="816"/>
                  </a:moveTo>
                  <a:cubicBezTo>
                    <a:pt x="148" y="768"/>
                    <a:pt x="296" y="720"/>
                    <a:pt x="432" y="624"/>
                  </a:cubicBezTo>
                  <a:cubicBezTo>
                    <a:pt x="568" y="528"/>
                    <a:pt x="736" y="344"/>
                    <a:pt x="816" y="240"/>
                  </a:cubicBezTo>
                  <a:cubicBezTo>
                    <a:pt x="896" y="136"/>
                    <a:pt x="904" y="68"/>
                    <a:pt x="912" y="0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 Box 29"/>
            <p:cNvSpPr txBox="1">
              <a:spLocks noChangeArrowheads="1"/>
            </p:cNvSpPr>
            <p:nvPr/>
          </p:nvSpPr>
          <p:spPr bwMode="auto">
            <a:xfrm>
              <a:off x="4105" y="2124"/>
              <a:ext cx="266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i="1" baseline="-25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kumimoji="0" lang="en-US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Line 39"/>
          <p:cNvSpPr>
            <a:spLocks noChangeShapeType="1"/>
          </p:cNvSpPr>
          <p:nvPr/>
        </p:nvSpPr>
        <p:spPr bwMode="auto">
          <a:xfrm flipH="1">
            <a:off x="4914616" y="4582664"/>
            <a:ext cx="17526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H="1">
            <a:off x="4905091" y="3363464"/>
            <a:ext cx="17526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Oval 37"/>
          <p:cNvSpPr>
            <a:spLocks noChangeAspect="1" noChangeArrowheads="1"/>
          </p:cNvSpPr>
          <p:nvPr/>
        </p:nvSpPr>
        <p:spPr bwMode="auto">
          <a:xfrm>
            <a:off x="6619591" y="3304727"/>
            <a:ext cx="115888" cy="11588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Oval 38"/>
          <p:cNvSpPr>
            <a:spLocks noChangeAspect="1" noChangeArrowheads="1"/>
          </p:cNvSpPr>
          <p:nvPr/>
        </p:nvSpPr>
        <p:spPr bwMode="auto">
          <a:xfrm>
            <a:off x="6648166" y="4523927"/>
            <a:ext cx="115888" cy="11588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41"/>
          <p:cNvSpPr txBox="1">
            <a:spLocks noChangeArrowheads="1"/>
          </p:cNvSpPr>
          <p:nvPr/>
        </p:nvSpPr>
        <p:spPr bwMode="auto">
          <a:xfrm>
            <a:off x="4447574" y="3159121"/>
            <a:ext cx="449162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0" lang="en-US" b="1" i="1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endParaRPr kumimoji="0"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44"/>
          <p:cNvSpPr txBox="1">
            <a:spLocks noChangeArrowheads="1"/>
          </p:cNvSpPr>
          <p:nvPr/>
        </p:nvSpPr>
        <p:spPr bwMode="auto">
          <a:xfrm>
            <a:off x="4426936" y="4397371"/>
            <a:ext cx="462050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37736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42" grpId="0" animBg="1"/>
      <p:bldP spid="43" grpId="0" animBg="1"/>
      <p:bldP spid="44" grpId="0" animBg="1"/>
      <p:bldP spid="45" grpId="0" animBg="1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4" y="1626685"/>
            <a:ext cx="2743238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earnings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males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&amp; females by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education level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2009 are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listed 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right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Earnings of both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women increase with education.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Note: the earnings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women were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only about 70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% those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similarly educated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58233"/>
            <a:ext cx="8904855" cy="596684"/>
          </a:xfrm>
        </p:spPr>
        <p:txBody>
          <a:bodyPr/>
          <a:lstStyle/>
          <a:p>
            <a:r>
              <a:rPr lang="en-US" sz="3600" dirty="0"/>
              <a:t>Level of Education and Earnings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829625" y="101469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9" name="Rectangle 3"/>
          <p:cNvSpPr>
            <a:spLocks noChangeArrowheads="1"/>
          </p:cNvSpPr>
          <p:nvPr/>
        </p:nvSpPr>
        <p:spPr bwMode="auto">
          <a:xfrm>
            <a:off x="3839528" y="1133475"/>
            <a:ext cx="3719512" cy="0"/>
          </a:xfrm>
          <a:prstGeom prst="rect">
            <a:avLst/>
          </a:prstGeom>
          <a:solidFill>
            <a:srgbClr val="003F6E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" name="Rectangle 4"/>
          <p:cNvSpPr>
            <a:spLocks noChangeArrowheads="1"/>
          </p:cNvSpPr>
          <p:nvPr/>
        </p:nvSpPr>
        <p:spPr bwMode="auto">
          <a:xfrm>
            <a:off x="3839528" y="1133475"/>
            <a:ext cx="3719512" cy="0"/>
          </a:xfrm>
          <a:prstGeom prst="rect">
            <a:avLst/>
          </a:prstGeom>
          <a:solidFill>
            <a:srgbClr val="003F6E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" name="Rectangle 5"/>
          <p:cNvSpPr>
            <a:spLocks noChangeArrowheads="1"/>
          </p:cNvSpPr>
          <p:nvPr/>
        </p:nvSpPr>
        <p:spPr bwMode="auto">
          <a:xfrm>
            <a:off x="3763328" y="1339850"/>
            <a:ext cx="0" cy="223838"/>
          </a:xfrm>
          <a:prstGeom prst="rect">
            <a:avLst/>
          </a:prstGeom>
          <a:solidFill>
            <a:srgbClr val="531475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2" name="Rectangle 6"/>
          <p:cNvSpPr>
            <a:spLocks noChangeArrowheads="1"/>
          </p:cNvSpPr>
          <p:nvPr/>
        </p:nvSpPr>
        <p:spPr bwMode="auto">
          <a:xfrm>
            <a:off x="3763328" y="1339850"/>
            <a:ext cx="0" cy="223838"/>
          </a:xfrm>
          <a:prstGeom prst="rect">
            <a:avLst/>
          </a:prstGeom>
          <a:solidFill>
            <a:srgbClr val="531475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" name="Rectangle 7"/>
          <p:cNvSpPr>
            <a:spLocks noChangeArrowheads="1"/>
          </p:cNvSpPr>
          <p:nvPr/>
        </p:nvSpPr>
        <p:spPr bwMode="auto">
          <a:xfrm>
            <a:off x="3763328" y="1597025"/>
            <a:ext cx="0" cy="225425"/>
          </a:xfrm>
          <a:prstGeom prst="rect">
            <a:avLst/>
          </a:prstGeom>
          <a:solidFill>
            <a:srgbClr val="8A222A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4" name="Rectangle 8"/>
          <p:cNvSpPr>
            <a:spLocks noChangeArrowheads="1"/>
          </p:cNvSpPr>
          <p:nvPr/>
        </p:nvSpPr>
        <p:spPr bwMode="auto">
          <a:xfrm>
            <a:off x="3763328" y="1597025"/>
            <a:ext cx="0" cy="225425"/>
          </a:xfrm>
          <a:prstGeom prst="rect">
            <a:avLst/>
          </a:prstGeom>
          <a:solidFill>
            <a:srgbClr val="8A222A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5" name="Rectangle 9"/>
          <p:cNvSpPr>
            <a:spLocks noChangeArrowheads="1"/>
          </p:cNvSpPr>
          <p:nvPr/>
        </p:nvSpPr>
        <p:spPr bwMode="auto">
          <a:xfrm>
            <a:off x="3763328" y="1939925"/>
            <a:ext cx="0" cy="225425"/>
          </a:xfrm>
          <a:prstGeom prst="rect">
            <a:avLst/>
          </a:prstGeom>
          <a:solidFill>
            <a:srgbClr val="531475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6" name="Rectangle 10"/>
          <p:cNvSpPr>
            <a:spLocks noChangeArrowheads="1"/>
          </p:cNvSpPr>
          <p:nvPr/>
        </p:nvSpPr>
        <p:spPr bwMode="auto">
          <a:xfrm>
            <a:off x="3763328" y="1939925"/>
            <a:ext cx="0" cy="225425"/>
          </a:xfrm>
          <a:prstGeom prst="rect">
            <a:avLst/>
          </a:prstGeom>
          <a:solidFill>
            <a:srgbClr val="531475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" name="Rectangle 11"/>
          <p:cNvSpPr>
            <a:spLocks noChangeArrowheads="1"/>
          </p:cNvSpPr>
          <p:nvPr/>
        </p:nvSpPr>
        <p:spPr bwMode="auto">
          <a:xfrm>
            <a:off x="3763328" y="2198688"/>
            <a:ext cx="0" cy="225425"/>
          </a:xfrm>
          <a:prstGeom prst="rect">
            <a:avLst/>
          </a:prstGeom>
          <a:solidFill>
            <a:srgbClr val="8A222A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" name="Rectangle 12"/>
          <p:cNvSpPr>
            <a:spLocks noChangeArrowheads="1"/>
          </p:cNvSpPr>
          <p:nvPr/>
        </p:nvSpPr>
        <p:spPr bwMode="auto">
          <a:xfrm>
            <a:off x="3763328" y="2198688"/>
            <a:ext cx="0" cy="225425"/>
          </a:xfrm>
          <a:prstGeom prst="rect">
            <a:avLst/>
          </a:prstGeom>
          <a:solidFill>
            <a:srgbClr val="8A222A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" name="Rectangle 13"/>
          <p:cNvSpPr>
            <a:spLocks noChangeArrowheads="1"/>
          </p:cNvSpPr>
          <p:nvPr/>
        </p:nvSpPr>
        <p:spPr bwMode="auto">
          <a:xfrm>
            <a:off x="3763328" y="2541588"/>
            <a:ext cx="0" cy="225425"/>
          </a:xfrm>
          <a:prstGeom prst="rect">
            <a:avLst/>
          </a:prstGeom>
          <a:solidFill>
            <a:srgbClr val="531475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" name="Rectangle 14"/>
          <p:cNvSpPr>
            <a:spLocks noChangeArrowheads="1"/>
          </p:cNvSpPr>
          <p:nvPr/>
        </p:nvSpPr>
        <p:spPr bwMode="auto">
          <a:xfrm>
            <a:off x="3763328" y="2541588"/>
            <a:ext cx="0" cy="225425"/>
          </a:xfrm>
          <a:prstGeom prst="rect">
            <a:avLst/>
          </a:prstGeom>
          <a:solidFill>
            <a:srgbClr val="531475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1" name="Rectangle 15"/>
          <p:cNvSpPr>
            <a:spLocks noChangeArrowheads="1"/>
          </p:cNvSpPr>
          <p:nvPr/>
        </p:nvSpPr>
        <p:spPr bwMode="auto">
          <a:xfrm>
            <a:off x="3763328" y="2800350"/>
            <a:ext cx="0" cy="225425"/>
          </a:xfrm>
          <a:prstGeom prst="rect">
            <a:avLst/>
          </a:prstGeom>
          <a:solidFill>
            <a:srgbClr val="8A222A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2" name="Rectangle 16"/>
          <p:cNvSpPr>
            <a:spLocks noChangeArrowheads="1"/>
          </p:cNvSpPr>
          <p:nvPr/>
        </p:nvSpPr>
        <p:spPr bwMode="auto">
          <a:xfrm>
            <a:off x="3763328" y="2800350"/>
            <a:ext cx="0" cy="225425"/>
          </a:xfrm>
          <a:prstGeom prst="rect">
            <a:avLst/>
          </a:prstGeom>
          <a:solidFill>
            <a:srgbClr val="8A222A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3" name="Rectangle 17"/>
          <p:cNvSpPr>
            <a:spLocks noChangeArrowheads="1"/>
          </p:cNvSpPr>
          <p:nvPr/>
        </p:nvSpPr>
        <p:spPr bwMode="auto">
          <a:xfrm>
            <a:off x="3763328" y="3143250"/>
            <a:ext cx="0" cy="225425"/>
          </a:xfrm>
          <a:prstGeom prst="rect">
            <a:avLst/>
          </a:prstGeom>
          <a:solidFill>
            <a:srgbClr val="531475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4" name="Rectangle 18"/>
          <p:cNvSpPr>
            <a:spLocks noChangeArrowheads="1"/>
          </p:cNvSpPr>
          <p:nvPr/>
        </p:nvSpPr>
        <p:spPr bwMode="auto">
          <a:xfrm>
            <a:off x="3763328" y="3143250"/>
            <a:ext cx="0" cy="225425"/>
          </a:xfrm>
          <a:prstGeom prst="rect">
            <a:avLst/>
          </a:prstGeom>
          <a:solidFill>
            <a:srgbClr val="531475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5" name="Rectangle 19"/>
          <p:cNvSpPr>
            <a:spLocks noChangeArrowheads="1"/>
          </p:cNvSpPr>
          <p:nvPr/>
        </p:nvSpPr>
        <p:spPr bwMode="auto">
          <a:xfrm>
            <a:off x="3763328" y="3400425"/>
            <a:ext cx="0" cy="225425"/>
          </a:xfrm>
          <a:prstGeom prst="rect">
            <a:avLst/>
          </a:prstGeom>
          <a:solidFill>
            <a:srgbClr val="8A222A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6" name="Rectangle 20"/>
          <p:cNvSpPr>
            <a:spLocks noChangeArrowheads="1"/>
          </p:cNvSpPr>
          <p:nvPr/>
        </p:nvSpPr>
        <p:spPr bwMode="auto">
          <a:xfrm>
            <a:off x="3763328" y="3400425"/>
            <a:ext cx="0" cy="225425"/>
          </a:xfrm>
          <a:prstGeom prst="rect">
            <a:avLst/>
          </a:prstGeom>
          <a:solidFill>
            <a:srgbClr val="8A222A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" name="Rectangle 21"/>
          <p:cNvSpPr>
            <a:spLocks noChangeArrowheads="1"/>
          </p:cNvSpPr>
          <p:nvPr/>
        </p:nvSpPr>
        <p:spPr bwMode="auto">
          <a:xfrm>
            <a:off x="3763328" y="3744913"/>
            <a:ext cx="0" cy="225425"/>
          </a:xfrm>
          <a:prstGeom prst="rect">
            <a:avLst/>
          </a:prstGeom>
          <a:solidFill>
            <a:srgbClr val="531475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" name="Rectangle 22"/>
          <p:cNvSpPr>
            <a:spLocks noChangeArrowheads="1"/>
          </p:cNvSpPr>
          <p:nvPr/>
        </p:nvSpPr>
        <p:spPr bwMode="auto">
          <a:xfrm>
            <a:off x="3763328" y="3744913"/>
            <a:ext cx="0" cy="225425"/>
          </a:xfrm>
          <a:prstGeom prst="rect">
            <a:avLst/>
          </a:prstGeom>
          <a:solidFill>
            <a:srgbClr val="531475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9" name="Rectangle 23"/>
          <p:cNvSpPr>
            <a:spLocks noChangeArrowheads="1"/>
          </p:cNvSpPr>
          <p:nvPr/>
        </p:nvSpPr>
        <p:spPr bwMode="auto">
          <a:xfrm>
            <a:off x="3763328" y="4003675"/>
            <a:ext cx="0" cy="223838"/>
          </a:xfrm>
          <a:prstGeom prst="rect">
            <a:avLst/>
          </a:prstGeom>
          <a:solidFill>
            <a:srgbClr val="8A222A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0" name="Rectangle 24"/>
          <p:cNvSpPr>
            <a:spLocks noChangeArrowheads="1"/>
          </p:cNvSpPr>
          <p:nvPr/>
        </p:nvSpPr>
        <p:spPr bwMode="auto">
          <a:xfrm>
            <a:off x="3763328" y="4003675"/>
            <a:ext cx="0" cy="223838"/>
          </a:xfrm>
          <a:prstGeom prst="rect">
            <a:avLst/>
          </a:prstGeom>
          <a:solidFill>
            <a:srgbClr val="8A222A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1" name="Rectangle 25"/>
          <p:cNvSpPr>
            <a:spLocks noChangeArrowheads="1"/>
          </p:cNvSpPr>
          <p:nvPr/>
        </p:nvSpPr>
        <p:spPr bwMode="auto">
          <a:xfrm>
            <a:off x="3763328" y="4346575"/>
            <a:ext cx="0" cy="225425"/>
          </a:xfrm>
          <a:prstGeom prst="rect">
            <a:avLst/>
          </a:prstGeom>
          <a:solidFill>
            <a:srgbClr val="531475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2" name="Rectangle 26"/>
          <p:cNvSpPr>
            <a:spLocks noChangeArrowheads="1"/>
          </p:cNvSpPr>
          <p:nvPr/>
        </p:nvSpPr>
        <p:spPr bwMode="auto">
          <a:xfrm>
            <a:off x="3763328" y="4346575"/>
            <a:ext cx="0" cy="225425"/>
          </a:xfrm>
          <a:prstGeom prst="rect">
            <a:avLst/>
          </a:prstGeom>
          <a:solidFill>
            <a:srgbClr val="531475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3" name="Rectangle 27"/>
          <p:cNvSpPr>
            <a:spLocks noChangeArrowheads="1"/>
          </p:cNvSpPr>
          <p:nvPr/>
        </p:nvSpPr>
        <p:spPr bwMode="auto">
          <a:xfrm>
            <a:off x="3763328" y="4603750"/>
            <a:ext cx="0" cy="225425"/>
          </a:xfrm>
          <a:prstGeom prst="rect">
            <a:avLst/>
          </a:prstGeom>
          <a:solidFill>
            <a:srgbClr val="8A222A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4" name="Rectangle 28"/>
          <p:cNvSpPr>
            <a:spLocks noChangeArrowheads="1"/>
          </p:cNvSpPr>
          <p:nvPr/>
        </p:nvSpPr>
        <p:spPr bwMode="auto">
          <a:xfrm>
            <a:off x="3763328" y="4603750"/>
            <a:ext cx="0" cy="225425"/>
          </a:xfrm>
          <a:prstGeom prst="rect">
            <a:avLst/>
          </a:prstGeom>
          <a:solidFill>
            <a:srgbClr val="8A222A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" name="Rectangle 47"/>
          <p:cNvSpPr>
            <a:spLocks noChangeArrowheads="1"/>
          </p:cNvSpPr>
          <p:nvPr/>
        </p:nvSpPr>
        <p:spPr bwMode="auto">
          <a:xfrm>
            <a:off x="6824028" y="1741488"/>
            <a:ext cx="0" cy="155575"/>
          </a:xfrm>
          <a:prstGeom prst="rect">
            <a:avLst/>
          </a:prstGeom>
          <a:solidFill>
            <a:srgbClr val="8A222A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" name="Rectangle 56"/>
          <p:cNvSpPr>
            <a:spLocks noChangeArrowheads="1"/>
          </p:cNvSpPr>
          <p:nvPr/>
        </p:nvSpPr>
        <p:spPr bwMode="auto">
          <a:xfrm>
            <a:off x="6824028" y="1741488"/>
            <a:ext cx="0" cy="155575"/>
          </a:xfrm>
          <a:prstGeom prst="rect">
            <a:avLst/>
          </a:prstGeom>
          <a:solidFill>
            <a:srgbClr val="8A222A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9" name="Rectangle 69"/>
          <p:cNvSpPr>
            <a:spLocks noChangeAspect="1" noChangeArrowheads="1"/>
          </p:cNvSpPr>
          <p:nvPr/>
        </p:nvSpPr>
        <p:spPr bwMode="auto">
          <a:xfrm>
            <a:off x="2895267" y="1195388"/>
            <a:ext cx="953786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Less than</a:t>
            </a:r>
            <a:b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high school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0" name="Rectangle 79"/>
          <p:cNvSpPr>
            <a:spLocks noChangeAspect="1" noChangeArrowheads="1"/>
          </p:cNvSpPr>
          <p:nvPr/>
        </p:nvSpPr>
        <p:spPr bwMode="auto">
          <a:xfrm>
            <a:off x="3305698" y="1952625"/>
            <a:ext cx="537005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b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" name="Rectangle 80"/>
          <p:cNvSpPr>
            <a:spLocks noChangeAspect="1" noChangeArrowheads="1"/>
          </p:cNvSpPr>
          <p:nvPr/>
        </p:nvSpPr>
        <p:spPr bwMode="auto">
          <a:xfrm>
            <a:off x="3247989" y="2759075"/>
            <a:ext cx="594714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Some </a:t>
            </a:r>
            <a:b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college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2" name="Rectangle 81"/>
          <p:cNvSpPr>
            <a:spLocks noChangeAspect="1" noChangeArrowheads="1"/>
          </p:cNvSpPr>
          <p:nvPr/>
        </p:nvSpPr>
        <p:spPr bwMode="auto">
          <a:xfrm>
            <a:off x="2955152" y="3616325"/>
            <a:ext cx="887551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Bachelor’s</a:t>
            </a:r>
            <a:b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degree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3" name="Rectangle 82"/>
          <p:cNvSpPr>
            <a:spLocks noChangeAspect="1" noChangeArrowheads="1"/>
          </p:cNvSpPr>
          <p:nvPr/>
        </p:nvSpPr>
        <p:spPr bwMode="auto">
          <a:xfrm>
            <a:off x="3125071" y="4403725"/>
            <a:ext cx="717632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Master’s</a:t>
            </a:r>
            <a:b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degree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4" name="Rectangle 83"/>
          <p:cNvSpPr>
            <a:spLocks noChangeAspect="1" noChangeArrowheads="1"/>
          </p:cNvSpPr>
          <p:nvPr/>
        </p:nvSpPr>
        <p:spPr bwMode="auto">
          <a:xfrm>
            <a:off x="3122955" y="5197475"/>
            <a:ext cx="719748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Doctoral</a:t>
            </a:r>
            <a:b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degree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5" name="Freeform 84"/>
          <p:cNvSpPr>
            <a:spLocks noChangeAspect="1"/>
          </p:cNvSpPr>
          <p:nvPr/>
        </p:nvSpPr>
        <p:spPr bwMode="auto">
          <a:xfrm>
            <a:off x="3977767" y="893763"/>
            <a:ext cx="5026025" cy="5043487"/>
          </a:xfrm>
          <a:custGeom>
            <a:avLst/>
            <a:gdLst/>
            <a:ahLst/>
            <a:cxnLst>
              <a:cxn ang="0">
                <a:pos x="7028" y="0"/>
              </a:cxn>
              <a:cxn ang="0">
                <a:pos x="7028" y="7055"/>
              </a:cxn>
              <a:cxn ang="0">
                <a:pos x="0" y="7055"/>
              </a:cxn>
              <a:cxn ang="0">
                <a:pos x="0" y="0"/>
              </a:cxn>
              <a:cxn ang="0">
                <a:pos x="7028" y="0"/>
              </a:cxn>
              <a:cxn ang="0">
                <a:pos x="7028" y="0"/>
              </a:cxn>
            </a:cxnLst>
            <a:rect l="0" t="0" r="r" b="b"/>
            <a:pathLst>
              <a:path w="7028" h="7055">
                <a:moveTo>
                  <a:pt x="7028" y="0"/>
                </a:moveTo>
                <a:lnTo>
                  <a:pt x="7028" y="7055"/>
                </a:lnTo>
                <a:lnTo>
                  <a:pt x="0" y="7055"/>
                </a:lnTo>
                <a:lnTo>
                  <a:pt x="0" y="0"/>
                </a:lnTo>
                <a:lnTo>
                  <a:pt x="7028" y="0"/>
                </a:lnTo>
                <a:lnTo>
                  <a:pt x="7028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6" name="Group 677"/>
          <p:cNvGrpSpPr>
            <a:grpSpLocks/>
          </p:cNvGrpSpPr>
          <p:nvPr/>
        </p:nvGrpSpPr>
        <p:grpSpPr bwMode="auto">
          <a:xfrm>
            <a:off x="3964119" y="1114425"/>
            <a:ext cx="1566455" cy="274638"/>
            <a:chOff x="2451" y="667"/>
            <a:chExt cx="1077" cy="173"/>
          </a:xfrm>
        </p:grpSpPr>
        <p:sp>
          <p:nvSpPr>
            <p:cNvPr id="347" name="Rectangle 126"/>
            <p:cNvSpPr>
              <a:spLocks noChangeAspect="1" noChangeArrowheads="1"/>
            </p:cNvSpPr>
            <p:nvPr/>
          </p:nvSpPr>
          <p:spPr bwMode="auto">
            <a:xfrm>
              <a:off x="3140" y="671"/>
              <a:ext cx="38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30,924</a:t>
              </a:r>
              <a:endParaRPr lang="en-US" sz="3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" name="Rectangle 107"/>
            <p:cNvSpPr>
              <a:spLocks noChangeArrowheads="1"/>
            </p:cNvSpPr>
            <p:nvPr/>
          </p:nvSpPr>
          <p:spPr bwMode="auto">
            <a:xfrm>
              <a:off x="2451" y="667"/>
              <a:ext cx="629" cy="173"/>
            </a:xfrm>
            <a:prstGeom prst="rect">
              <a:avLst/>
            </a:prstGeom>
            <a:solidFill>
              <a:srgbClr val="82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9" name="Group 675"/>
          <p:cNvGrpSpPr>
            <a:grpSpLocks/>
          </p:cNvGrpSpPr>
          <p:nvPr/>
        </p:nvGrpSpPr>
        <p:grpSpPr bwMode="auto">
          <a:xfrm>
            <a:off x="3963357" y="1876425"/>
            <a:ext cx="1910050" cy="274638"/>
            <a:chOff x="2439" y="1147"/>
            <a:chExt cx="1280" cy="173"/>
          </a:xfrm>
        </p:grpSpPr>
        <p:sp>
          <p:nvSpPr>
            <p:cNvPr id="350" name="Rectangle 208"/>
            <p:cNvSpPr>
              <a:spLocks noChangeAspect="1" noChangeArrowheads="1"/>
            </p:cNvSpPr>
            <p:nvPr/>
          </p:nvSpPr>
          <p:spPr bwMode="auto">
            <a:xfrm>
              <a:off x="3341" y="1149"/>
              <a:ext cx="3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43,140</a:t>
              </a:r>
              <a:endParaRPr lang="en-US" sz="3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1" name="Rectangle 189"/>
            <p:cNvSpPr>
              <a:spLocks noChangeArrowheads="1"/>
            </p:cNvSpPr>
            <p:nvPr/>
          </p:nvSpPr>
          <p:spPr bwMode="auto">
            <a:xfrm>
              <a:off x="2439" y="1147"/>
              <a:ext cx="858" cy="173"/>
            </a:xfrm>
            <a:prstGeom prst="rect">
              <a:avLst/>
            </a:prstGeom>
            <a:solidFill>
              <a:srgbClr val="82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2" name="Group 673"/>
          <p:cNvGrpSpPr>
            <a:grpSpLocks/>
          </p:cNvGrpSpPr>
          <p:nvPr/>
        </p:nvGrpSpPr>
        <p:grpSpPr bwMode="auto">
          <a:xfrm>
            <a:off x="3972878" y="2686050"/>
            <a:ext cx="2232517" cy="274638"/>
            <a:chOff x="2439" y="1657"/>
            <a:chExt cx="1463" cy="173"/>
          </a:xfrm>
        </p:grpSpPr>
        <p:sp>
          <p:nvSpPr>
            <p:cNvPr id="353" name="Rectangle 290"/>
            <p:cNvSpPr>
              <a:spLocks noChangeAspect="1" noChangeArrowheads="1"/>
            </p:cNvSpPr>
            <p:nvPr/>
          </p:nvSpPr>
          <p:spPr bwMode="auto">
            <a:xfrm>
              <a:off x="3532" y="1659"/>
              <a:ext cx="37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53,647</a:t>
              </a:r>
              <a:endParaRPr lang="en-US" sz="3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" name="Rectangle 271"/>
            <p:cNvSpPr>
              <a:spLocks noChangeArrowheads="1"/>
            </p:cNvSpPr>
            <p:nvPr/>
          </p:nvSpPr>
          <p:spPr bwMode="auto">
            <a:xfrm>
              <a:off x="2439" y="1657"/>
              <a:ext cx="1043" cy="173"/>
            </a:xfrm>
            <a:prstGeom prst="rect">
              <a:avLst/>
            </a:prstGeom>
            <a:solidFill>
              <a:srgbClr val="82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5" name="Group 671"/>
          <p:cNvGrpSpPr>
            <a:grpSpLocks/>
          </p:cNvGrpSpPr>
          <p:nvPr/>
        </p:nvGrpSpPr>
        <p:grpSpPr bwMode="auto">
          <a:xfrm>
            <a:off x="3963353" y="3505200"/>
            <a:ext cx="2973908" cy="274638"/>
            <a:chOff x="2439" y="2173"/>
            <a:chExt cx="2007" cy="173"/>
          </a:xfrm>
        </p:grpSpPr>
        <p:sp>
          <p:nvSpPr>
            <p:cNvPr id="356" name="Rectangle 372"/>
            <p:cNvSpPr>
              <a:spLocks noChangeAspect="1" noChangeArrowheads="1"/>
            </p:cNvSpPr>
            <p:nvPr/>
          </p:nvSpPr>
          <p:spPr bwMode="auto">
            <a:xfrm>
              <a:off x="4065" y="2183"/>
              <a:ext cx="38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79,003</a:t>
              </a:r>
              <a:endParaRPr lang="en-US" sz="3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7" name="Rectangle 353"/>
            <p:cNvSpPr>
              <a:spLocks noChangeArrowheads="1"/>
            </p:cNvSpPr>
            <p:nvPr/>
          </p:nvSpPr>
          <p:spPr bwMode="auto">
            <a:xfrm>
              <a:off x="2439" y="2173"/>
              <a:ext cx="1580" cy="173"/>
            </a:xfrm>
            <a:prstGeom prst="rect">
              <a:avLst/>
            </a:prstGeom>
            <a:solidFill>
              <a:srgbClr val="82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8" name="Group 669"/>
          <p:cNvGrpSpPr>
            <a:grpSpLocks/>
          </p:cNvGrpSpPr>
          <p:nvPr/>
        </p:nvGrpSpPr>
        <p:grpSpPr bwMode="auto">
          <a:xfrm>
            <a:off x="3963353" y="4324350"/>
            <a:ext cx="3758775" cy="274638"/>
            <a:chOff x="2439" y="2689"/>
            <a:chExt cx="2476" cy="173"/>
          </a:xfrm>
        </p:grpSpPr>
        <p:sp>
          <p:nvSpPr>
            <p:cNvPr id="359" name="Rectangle 454"/>
            <p:cNvSpPr>
              <a:spLocks noChangeAspect="1" noChangeArrowheads="1"/>
            </p:cNvSpPr>
            <p:nvPr/>
          </p:nvSpPr>
          <p:spPr bwMode="auto">
            <a:xfrm>
              <a:off x="4476" y="2693"/>
              <a:ext cx="43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102,295</a:t>
              </a:r>
              <a:endParaRPr lang="en-US" sz="3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0" name="Rectangle 435"/>
            <p:cNvSpPr>
              <a:spLocks noChangeArrowheads="1"/>
            </p:cNvSpPr>
            <p:nvPr/>
          </p:nvSpPr>
          <p:spPr bwMode="auto">
            <a:xfrm>
              <a:off x="2439" y="2689"/>
              <a:ext cx="1994" cy="173"/>
            </a:xfrm>
            <a:prstGeom prst="rect">
              <a:avLst/>
            </a:prstGeom>
            <a:solidFill>
              <a:srgbClr val="82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1" name="Group 667"/>
          <p:cNvGrpSpPr>
            <a:grpSpLocks/>
          </p:cNvGrpSpPr>
          <p:nvPr/>
        </p:nvGrpSpPr>
        <p:grpSpPr bwMode="auto">
          <a:xfrm>
            <a:off x="3963353" y="5124450"/>
            <a:ext cx="5029219" cy="274638"/>
            <a:chOff x="2439" y="3193"/>
            <a:chExt cx="3169" cy="173"/>
          </a:xfrm>
        </p:grpSpPr>
        <p:sp>
          <p:nvSpPr>
            <p:cNvPr id="362" name="Rectangle 536"/>
            <p:cNvSpPr>
              <a:spLocks noChangeAspect="1" noChangeArrowheads="1"/>
            </p:cNvSpPr>
            <p:nvPr/>
          </p:nvSpPr>
          <p:spPr bwMode="auto">
            <a:xfrm>
              <a:off x="5188" y="3197"/>
              <a:ext cx="4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144,854</a:t>
              </a:r>
              <a:endParaRPr lang="en-US" sz="3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3" name="Rectangle 517"/>
            <p:cNvSpPr>
              <a:spLocks noChangeArrowheads="1"/>
            </p:cNvSpPr>
            <p:nvPr/>
          </p:nvSpPr>
          <p:spPr bwMode="auto">
            <a:xfrm>
              <a:off x="2439" y="3193"/>
              <a:ext cx="2702" cy="173"/>
            </a:xfrm>
            <a:prstGeom prst="rect">
              <a:avLst/>
            </a:prstGeom>
            <a:solidFill>
              <a:srgbClr val="82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4" name="Group 674"/>
          <p:cNvGrpSpPr>
            <a:grpSpLocks/>
          </p:cNvGrpSpPr>
          <p:nvPr/>
        </p:nvGrpSpPr>
        <p:grpSpPr bwMode="auto">
          <a:xfrm>
            <a:off x="3963364" y="2201863"/>
            <a:ext cx="1570295" cy="274637"/>
            <a:chOff x="2439" y="1352"/>
            <a:chExt cx="1044" cy="173"/>
          </a:xfrm>
        </p:grpSpPr>
        <p:sp>
          <p:nvSpPr>
            <p:cNvPr id="365" name="Rectangle 249"/>
            <p:cNvSpPr>
              <a:spLocks noChangeAspect="1" noChangeArrowheads="1"/>
            </p:cNvSpPr>
            <p:nvPr/>
          </p:nvSpPr>
          <p:spPr bwMode="auto">
            <a:xfrm>
              <a:off x="3108" y="1364"/>
              <a:ext cx="37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32,227</a:t>
              </a:r>
              <a:endParaRPr lang="en-US" sz="3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6" name="Rectangle 230"/>
            <p:cNvSpPr>
              <a:spLocks noChangeArrowheads="1"/>
            </p:cNvSpPr>
            <p:nvPr/>
          </p:nvSpPr>
          <p:spPr bwMode="auto">
            <a:xfrm>
              <a:off x="2439" y="1352"/>
              <a:ext cx="632" cy="173"/>
            </a:xfrm>
            <a:prstGeom prst="rect">
              <a:avLst/>
            </a:prstGeom>
            <a:solidFill>
              <a:srgbClr val="A0A6D4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7" name="Group 672"/>
          <p:cNvGrpSpPr>
            <a:grpSpLocks/>
          </p:cNvGrpSpPr>
          <p:nvPr/>
        </p:nvGrpSpPr>
        <p:grpSpPr bwMode="auto">
          <a:xfrm>
            <a:off x="3963349" y="3011488"/>
            <a:ext cx="1785241" cy="274637"/>
            <a:chOff x="2439" y="1862"/>
            <a:chExt cx="1176" cy="173"/>
          </a:xfrm>
        </p:grpSpPr>
        <p:sp>
          <p:nvSpPr>
            <p:cNvPr id="368" name="Rectangle 331"/>
            <p:cNvSpPr>
              <a:spLocks noChangeAspect="1" noChangeArrowheads="1"/>
            </p:cNvSpPr>
            <p:nvPr/>
          </p:nvSpPr>
          <p:spPr bwMode="auto">
            <a:xfrm>
              <a:off x="3243" y="1870"/>
              <a:ext cx="3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38,801</a:t>
              </a:r>
              <a:endParaRPr lang="en-US" sz="3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" name="Rectangle 312"/>
            <p:cNvSpPr>
              <a:spLocks noChangeArrowheads="1"/>
            </p:cNvSpPr>
            <p:nvPr/>
          </p:nvSpPr>
          <p:spPr bwMode="auto">
            <a:xfrm>
              <a:off x="2439" y="1862"/>
              <a:ext cx="759" cy="173"/>
            </a:xfrm>
            <a:prstGeom prst="rect">
              <a:avLst/>
            </a:prstGeom>
            <a:solidFill>
              <a:srgbClr val="A0A6D4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0" name="Group 668"/>
          <p:cNvGrpSpPr>
            <a:grpSpLocks/>
          </p:cNvGrpSpPr>
          <p:nvPr/>
        </p:nvGrpSpPr>
        <p:grpSpPr bwMode="auto">
          <a:xfrm>
            <a:off x="3963372" y="4662488"/>
            <a:ext cx="2759597" cy="274637"/>
            <a:chOff x="2439" y="2902"/>
            <a:chExt cx="1914" cy="173"/>
          </a:xfrm>
        </p:grpSpPr>
        <p:sp>
          <p:nvSpPr>
            <p:cNvPr id="371" name="Rectangle 495"/>
            <p:cNvSpPr>
              <a:spLocks noChangeAspect="1" noChangeArrowheads="1"/>
            </p:cNvSpPr>
            <p:nvPr/>
          </p:nvSpPr>
          <p:spPr bwMode="auto">
            <a:xfrm>
              <a:off x="3962" y="2912"/>
              <a:ext cx="39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72,063</a:t>
              </a:r>
              <a:endParaRPr lang="en-US" sz="3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2" name="Rectangle 476"/>
            <p:cNvSpPr>
              <a:spLocks noChangeArrowheads="1"/>
            </p:cNvSpPr>
            <p:nvPr/>
          </p:nvSpPr>
          <p:spPr bwMode="auto">
            <a:xfrm>
              <a:off x="2439" y="2902"/>
              <a:ext cx="1478" cy="173"/>
            </a:xfrm>
            <a:prstGeom prst="rect">
              <a:avLst/>
            </a:prstGeom>
            <a:solidFill>
              <a:srgbClr val="A0A6D4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3" name="Group 666"/>
          <p:cNvGrpSpPr>
            <a:grpSpLocks/>
          </p:cNvGrpSpPr>
          <p:nvPr/>
        </p:nvGrpSpPr>
        <p:grpSpPr bwMode="auto">
          <a:xfrm>
            <a:off x="3963354" y="5457825"/>
            <a:ext cx="3798180" cy="274638"/>
            <a:chOff x="2439" y="3403"/>
            <a:chExt cx="2119" cy="173"/>
          </a:xfrm>
        </p:grpSpPr>
        <p:sp>
          <p:nvSpPr>
            <p:cNvPr id="374" name="Rectangle 577"/>
            <p:cNvSpPr>
              <a:spLocks noChangeAspect="1" noChangeArrowheads="1"/>
            </p:cNvSpPr>
            <p:nvPr/>
          </p:nvSpPr>
          <p:spPr bwMode="auto">
            <a:xfrm>
              <a:off x="4186" y="3419"/>
              <a:ext cx="3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103,433</a:t>
              </a:r>
              <a:endParaRPr lang="en-US" sz="3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5" name="Rectangle 558"/>
            <p:cNvSpPr>
              <a:spLocks noChangeArrowheads="1"/>
            </p:cNvSpPr>
            <p:nvPr/>
          </p:nvSpPr>
          <p:spPr bwMode="auto">
            <a:xfrm>
              <a:off x="2439" y="3403"/>
              <a:ext cx="1709" cy="173"/>
            </a:xfrm>
            <a:prstGeom prst="rect">
              <a:avLst/>
            </a:prstGeom>
            <a:solidFill>
              <a:srgbClr val="A0A6D4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6" name="Group 670"/>
          <p:cNvGrpSpPr>
            <a:grpSpLocks/>
          </p:cNvGrpSpPr>
          <p:nvPr/>
        </p:nvGrpSpPr>
        <p:grpSpPr bwMode="auto">
          <a:xfrm>
            <a:off x="3963356" y="3843338"/>
            <a:ext cx="2210520" cy="274637"/>
            <a:chOff x="2439" y="2386"/>
            <a:chExt cx="1473" cy="173"/>
          </a:xfrm>
        </p:grpSpPr>
        <p:sp>
          <p:nvSpPr>
            <p:cNvPr id="377" name="Rectangle 413"/>
            <p:cNvSpPr>
              <a:spLocks noChangeAspect="1" noChangeArrowheads="1"/>
            </p:cNvSpPr>
            <p:nvPr/>
          </p:nvSpPr>
          <p:spPr bwMode="auto">
            <a:xfrm>
              <a:off x="3536" y="2390"/>
              <a:ext cx="37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53,524</a:t>
              </a:r>
              <a:endParaRPr lang="en-US" sz="3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8" name="Rectangle 629"/>
            <p:cNvSpPr>
              <a:spLocks noChangeArrowheads="1"/>
            </p:cNvSpPr>
            <p:nvPr/>
          </p:nvSpPr>
          <p:spPr bwMode="auto">
            <a:xfrm>
              <a:off x="2439" y="2386"/>
              <a:ext cx="1054" cy="173"/>
            </a:xfrm>
            <a:prstGeom prst="rect">
              <a:avLst/>
            </a:prstGeom>
            <a:solidFill>
              <a:srgbClr val="A0A6D4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9" name="Group 676"/>
          <p:cNvGrpSpPr>
            <a:grpSpLocks/>
          </p:cNvGrpSpPr>
          <p:nvPr/>
        </p:nvGrpSpPr>
        <p:grpSpPr bwMode="auto">
          <a:xfrm>
            <a:off x="3964108" y="1439863"/>
            <a:ext cx="1289810" cy="274637"/>
            <a:chOff x="2451" y="872"/>
            <a:chExt cx="1010" cy="173"/>
          </a:xfrm>
        </p:grpSpPr>
        <p:sp>
          <p:nvSpPr>
            <p:cNvPr id="380" name="Rectangle 167"/>
            <p:cNvSpPr>
              <a:spLocks noChangeAspect="1" noChangeArrowheads="1"/>
            </p:cNvSpPr>
            <p:nvPr/>
          </p:nvSpPr>
          <p:spPr bwMode="auto">
            <a:xfrm>
              <a:off x="3019" y="882"/>
              <a:ext cx="44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22,224</a:t>
              </a:r>
              <a:endParaRPr lang="en-US" sz="3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1" name="Rectangle 632"/>
            <p:cNvSpPr>
              <a:spLocks noChangeArrowheads="1"/>
            </p:cNvSpPr>
            <p:nvPr/>
          </p:nvSpPr>
          <p:spPr bwMode="auto">
            <a:xfrm>
              <a:off x="2451" y="872"/>
              <a:ext cx="513" cy="173"/>
            </a:xfrm>
            <a:prstGeom prst="rect">
              <a:avLst/>
            </a:prstGeom>
            <a:solidFill>
              <a:srgbClr val="A0A6D4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2" name="Group 662"/>
          <p:cNvGrpSpPr>
            <a:grpSpLocks/>
          </p:cNvGrpSpPr>
          <p:nvPr/>
        </p:nvGrpSpPr>
        <p:grpSpPr bwMode="auto">
          <a:xfrm>
            <a:off x="7924202" y="1607502"/>
            <a:ext cx="1044575" cy="274638"/>
            <a:chOff x="4794" y="857"/>
            <a:chExt cx="658" cy="173"/>
          </a:xfrm>
        </p:grpSpPr>
        <p:sp>
          <p:nvSpPr>
            <p:cNvPr id="383" name="Rectangle 599"/>
            <p:cNvSpPr>
              <a:spLocks noChangeAspect="1" noChangeArrowheads="1"/>
            </p:cNvSpPr>
            <p:nvPr/>
          </p:nvSpPr>
          <p:spPr bwMode="auto">
            <a:xfrm>
              <a:off x="5052" y="858"/>
              <a:ext cx="40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Women</a:t>
              </a:r>
              <a:endParaRPr lang="en-US" sz="16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4" name="Rectangle 633"/>
            <p:cNvSpPr>
              <a:spLocks noChangeArrowheads="1"/>
            </p:cNvSpPr>
            <p:nvPr/>
          </p:nvSpPr>
          <p:spPr bwMode="auto">
            <a:xfrm>
              <a:off x="4794" y="857"/>
              <a:ext cx="173" cy="173"/>
            </a:xfrm>
            <a:prstGeom prst="rect">
              <a:avLst/>
            </a:prstGeom>
            <a:solidFill>
              <a:srgbClr val="A0A6D4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5" name="Group 661"/>
          <p:cNvGrpSpPr>
            <a:grpSpLocks/>
          </p:cNvGrpSpPr>
          <p:nvPr/>
        </p:nvGrpSpPr>
        <p:grpSpPr bwMode="auto">
          <a:xfrm>
            <a:off x="6912140" y="1600200"/>
            <a:ext cx="785813" cy="282575"/>
            <a:chOff x="4794" y="624"/>
            <a:chExt cx="495" cy="178"/>
          </a:xfrm>
        </p:grpSpPr>
        <p:sp>
          <p:nvSpPr>
            <p:cNvPr id="386" name="Rectangle 578"/>
            <p:cNvSpPr>
              <a:spLocks noChangeAspect="1" noChangeArrowheads="1"/>
            </p:cNvSpPr>
            <p:nvPr/>
          </p:nvSpPr>
          <p:spPr bwMode="auto">
            <a:xfrm>
              <a:off x="5052" y="624"/>
              <a:ext cx="2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Men</a:t>
              </a:r>
              <a:endParaRPr lang="en-US" sz="16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7" name="Rectangle 634"/>
            <p:cNvSpPr>
              <a:spLocks noChangeArrowheads="1"/>
            </p:cNvSpPr>
            <p:nvPr/>
          </p:nvSpPr>
          <p:spPr bwMode="auto">
            <a:xfrm>
              <a:off x="4794" y="629"/>
              <a:ext cx="173" cy="173"/>
            </a:xfrm>
            <a:prstGeom prst="rect">
              <a:avLst/>
            </a:prstGeom>
            <a:solidFill>
              <a:srgbClr val="82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8" name="Group 664"/>
          <p:cNvGrpSpPr>
            <a:grpSpLocks/>
          </p:cNvGrpSpPr>
          <p:nvPr/>
        </p:nvGrpSpPr>
        <p:grpSpPr bwMode="auto">
          <a:xfrm>
            <a:off x="3901821" y="927101"/>
            <a:ext cx="5110163" cy="4919663"/>
            <a:chOff x="2406" y="549"/>
            <a:chExt cx="3219" cy="3099"/>
          </a:xfrm>
        </p:grpSpPr>
        <p:sp>
          <p:nvSpPr>
            <p:cNvPr id="389" name="Rectangle 78"/>
            <p:cNvSpPr>
              <a:spLocks noChangeAspect="1" noChangeArrowheads="1"/>
            </p:cNvSpPr>
            <p:nvPr/>
          </p:nvSpPr>
          <p:spPr bwMode="auto">
            <a:xfrm>
              <a:off x="4215" y="549"/>
              <a:ext cx="14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i="1" dirty="0">
                  <a:latin typeface="Times New Roman" pitchFamily="18" charset="0"/>
                  <a:cs typeface="Times New Roman" pitchFamily="18" charset="0"/>
                </a:rPr>
                <a:t>Mean </a:t>
              </a:r>
              <a:r>
                <a:rPr lang="en-US" sz="1600" b="1" i="1" dirty="0" smtClean="0">
                  <a:latin typeface="Times New Roman" pitchFamily="18" charset="0"/>
                  <a:cs typeface="Times New Roman" pitchFamily="18" charset="0"/>
                </a:rPr>
                <a:t>Earnings </a:t>
              </a:r>
              <a:r>
                <a:rPr lang="en-US" sz="1600" b="1" i="1" dirty="0">
                  <a:latin typeface="Times New Roman" pitchFamily="18" charset="0"/>
                  <a:cs typeface="Times New Roman" pitchFamily="18" charset="0"/>
                </a:rPr>
                <a:t>($) </a:t>
              </a:r>
              <a:r>
                <a:rPr lang="en-US" sz="1600" b="1" i="1" dirty="0" smtClean="0"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en-US" sz="1600" b="1" i="1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1" i="1" dirty="0" smtClean="0">
                  <a:latin typeface="Times New Roman" pitchFamily="18" charset="0"/>
                  <a:cs typeface="Times New Roman" pitchFamily="18" charset="0"/>
                </a:rPr>
                <a:t>of</a:t>
              </a:r>
              <a:r>
                <a:rPr lang="en-US" sz="16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i="1" dirty="0" smtClean="0">
                  <a:latin typeface="Times New Roman" pitchFamily="18" charset="0"/>
                  <a:cs typeface="Times New Roman" pitchFamily="18" charset="0"/>
                </a:rPr>
                <a:t>Year-Round, </a:t>
              </a:r>
              <a:br>
                <a:rPr lang="en-US" sz="1600" b="1" i="1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1" i="1" dirty="0" smtClean="0">
                  <a:latin typeface="Times New Roman" pitchFamily="18" charset="0"/>
                  <a:cs typeface="Times New Roman" pitchFamily="18" charset="0"/>
                </a:rPr>
                <a:t>Full-Time Workers </a:t>
              </a:r>
              <a:r>
                <a:rPr lang="en-US" sz="1400" b="1" i="1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400" b="1" i="1" dirty="0" smtClean="0">
                  <a:latin typeface="Times New Roman" pitchFamily="18" charset="0"/>
                  <a:cs typeface="Times New Roman" pitchFamily="18" charset="0"/>
                </a:rPr>
                <a:t>2009)</a:t>
              </a:r>
              <a:endParaRPr 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" name="Line 660"/>
            <p:cNvSpPr>
              <a:spLocks noChangeShapeType="1"/>
            </p:cNvSpPr>
            <p:nvPr/>
          </p:nvSpPr>
          <p:spPr bwMode="auto">
            <a:xfrm>
              <a:off x="2406" y="576"/>
              <a:ext cx="0" cy="30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732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0"/>
                            </p:stCondLst>
                            <p:childTnLst>
                              <p:par>
                                <p:cTn id="9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339" grpId="0" autoUpdateAnimBg="0"/>
      <p:bldP spid="340" grpId="0" autoUpdateAnimBg="0"/>
      <p:bldP spid="341" grpId="0" autoUpdateAnimBg="0"/>
      <p:bldP spid="342" grpId="0" autoUpdateAnimBg="0"/>
      <p:bldP spid="343" grpId="0" autoUpdateAnimBg="0"/>
      <p:bldP spid="34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28078"/>
            <a:ext cx="8904855" cy="1161225"/>
          </a:xfrm>
        </p:spPr>
        <p:txBody>
          <a:bodyPr/>
          <a:lstStyle/>
          <a:p>
            <a:r>
              <a:rPr lang="en-US" dirty="0"/>
              <a:t>Earnings Differentials </a:t>
            </a:r>
            <a:br>
              <a:rPr lang="en-US" dirty="0"/>
            </a:br>
            <a:r>
              <a:rPr lang="en-US" dirty="0"/>
              <a:t>Due to Non-Identical 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Jobs with undesirable working conditions will command higher wages (</a:t>
            </a:r>
            <a:r>
              <a:rPr lang="en-US" sz="2600" b="1" i="1" dirty="0">
                <a:solidFill>
                  <a:srgbClr val="32302A"/>
                </a:solidFill>
              </a:rPr>
              <a:t>compensating wage differentials</a:t>
            </a:r>
            <a:r>
              <a:rPr lang="en-US" sz="2600" dirty="0">
                <a:solidFill>
                  <a:srgbClr val="32302A"/>
                </a:solidFill>
              </a:rPr>
              <a:t>).</a:t>
            </a:r>
          </a:p>
          <a:p>
            <a:pPr marL="231775" indent="-231775"/>
            <a:r>
              <a:rPr lang="en-US" sz="2600" i="1" dirty="0">
                <a:solidFill>
                  <a:srgbClr val="32302A"/>
                </a:solidFill>
              </a:rPr>
              <a:t>Compensating wage differentials</a:t>
            </a:r>
            <a:r>
              <a:rPr lang="en-US" sz="2600" dirty="0">
                <a:solidFill>
                  <a:srgbClr val="32302A"/>
                </a:solidFill>
              </a:rPr>
              <a:t> arise from a variety of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factors, </a:t>
            </a:r>
            <a:r>
              <a:rPr lang="en-US" sz="2600" dirty="0">
                <a:solidFill>
                  <a:srgbClr val="32302A"/>
                </a:solidFill>
              </a:rPr>
              <a:t>such as: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Job risk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Job location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Working hours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Work environment</a:t>
            </a:r>
          </a:p>
        </p:txBody>
      </p:sp>
    </p:spTree>
    <p:extLst>
      <p:ext uri="{BB962C8B-B14F-4D97-AF65-F5344CB8AC3E}">
        <p14:creationId xmlns:p14="http://schemas.microsoft.com/office/powerpoint/2010/main" val="35068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173798"/>
            <a:ext cx="8904855" cy="130752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Earnings Differentials </a:t>
            </a:r>
          </a:p>
          <a:p>
            <a:r>
              <a:rPr lang="en-US" dirty="0"/>
              <a:t>Due to Immobility of Labor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Some wage differentials result from an incomplete adjustment to a change in </a:t>
            </a:r>
            <a:r>
              <a:rPr lang="en-US" sz="2600" i="1" dirty="0">
                <a:solidFill>
                  <a:schemeClr val="tx1"/>
                </a:solidFill>
              </a:rPr>
              <a:t>labor </a:t>
            </a:r>
            <a:r>
              <a:rPr lang="en-US" sz="2600" b="1" i="1" dirty="0">
                <a:solidFill>
                  <a:schemeClr val="tx1"/>
                </a:solidFill>
              </a:rPr>
              <a:t>demand </a:t>
            </a:r>
            <a:r>
              <a:rPr lang="en-US" sz="2600" dirty="0">
                <a:solidFill>
                  <a:schemeClr val="tx1"/>
                </a:solidFill>
              </a:rPr>
              <a:t>because of </a:t>
            </a:r>
            <a:r>
              <a:rPr lang="en-US" sz="2600" i="1" u="sng" dirty="0">
                <a:solidFill>
                  <a:schemeClr val="tx1"/>
                </a:solidFill>
              </a:rPr>
              <a:t>labor immobility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  <a:p>
            <a:pPr marL="231775" indent="-231775"/>
            <a:r>
              <a:rPr lang="en-US" sz="2600" b="1" i="1" dirty="0">
                <a:solidFill>
                  <a:schemeClr val="tx1"/>
                </a:solidFill>
              </a:rPr>
              <a:t>Immobility </a:t>
            </a:r>
            <a:r>
              <a:rPr lang="en-US" sz="2600" dirty="0">
                <a:solidFill>
                  <a:schemeClr val="tx1"/>
                </a:solidFill>
              </a:rPr>
              <a:t>can result from: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Specialized labor 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Institutional barriers</a:t>
            </a:r>
          </a:p>
          <a:p>
            <a:pPr marL="1031875" lvl="2" indent="-231775"/>
            <a:r>
              <a:rPr lang="en-US" dirty="0">
                <a:solidFill>
                  <a:schemeClr val="tx1"/>
                </a:solidFill>
              </a:rPr>
              <a:t>minimum wage</a:t>
            </a:r>
          </a:p>
          <a:p>
            <a:pPr marL="1031875" lvl="2" indent="-231775"/>
            <a:r>
              <a:rPr lang="en-US" dirty="0">
                <a:solidFill>
                  <a:schemeClr val="tx1"/>
                </a:solidFill>
              </a:rPr>
              <a:t>occupational licensing</a:t>
            </a:r>
          </a:p>
          <a:p>
            <a:pPr marL="1031875" lvl="2" indent="-231775"/>
            <a:r>
              <a:rPr lang="en-US" dirty="0">
                <a:solidFill>
                  <a:schemeClr val="tx1"/>
                </a:solidFill>
              </a:rPr>
              <a:t>labor unions</a:t>
            </a:r>
          </a:p>
        </p:txBody>
      </p:sp>
    </p:spTree>
    <p:extLst>
      <p:ext uri="{BB962C8B-B14F-4D97-AF65-F5344CB8AC3E}">
        <p14:creationId xmlns:p14="http://schemas.microsoft.com/office/powerpoint/2010/main" val="137633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Gwartney PPT 2011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27548</TotalTime>
  <Words>849</Words>
  <Application>Microsoft Office PowerPoint</Application>
  <PresentationFormat>On-screen Show (4:3)</PresentationFormat>
  <Paragraphs>209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Earnings, Productivity,  and the Job Market</vt:lpstr>
      <vt:lpstr>Why Do Earnings Differ?</vt:lpstr>
      <vt:lpstr>Why Do Earnings Differ?</vt:lpstr>
      <vt:lpstr>Earnings Differentials  Due to Non-identical Workers</vt:lpstr>
      <vt:lpstr>Earnings Differences of  Skilled &amp; Unskilled Workers</vt:lpstr>
      <vt:lpstr>Earnings Differences  of Skilled and Unskilled Workers</vt:lpstr>
      <vt:lpstr>Level of Education and Earnings</vt:lpstr>
      <vt:lpstr>Earnings Differentials  Due to Non-Identical Jobs</vt:lpstr>
      <vt:lpstr>PowerPoint Presentation</vt:lpstr>
      <vt:lpstr>The Economics of Employment Discrimination</vt:lpstr>
      <vt:lpstr>PowerPoint Presentation</vt:lpstr>
      <vt:lpstr>Impact of Wage Discrimination</vt:lpstr>
      <vt:lpstr>PowerPoint Presentation</vt:lpstr>
      <vt:lpstr>PowerPoint Presentation</vt:lpstr>
      <vt:lpstr>PowerPoint Presentation</vt:lpstr>
      <vt:lpstr>Actual &amp; Productivity-Adjusted Wages  of Minorities Compared to Whites 2005-2008*</vt:lpstr>
      <vt:lpstr>Questions for Thought: </vt:lpstr>
      <vt:lpstr>Questions for Thought: </vt:lpstr>
      <vt:lpstr>Questions for Thought: </vt:lpstr>
      <vt:lpstr>The Link Between Productivity and Earnings</vt:lpstr>
      <vt:lpstr>Productivity and Earnings</vt:lpstr>
      <vt:lpstr>Productivity and Earnings</vt:lpstr>
      <vt:lpstr>Productivity Rebound</vt:lpstr>
      <vt:lpstr>Automation</vt:lpstr>
      <vt:lpstr>Questions for Thought: </vt:lpstr>
      <vt:lpstr>PowerPoint Presentation</vt:lpstr>
    </vt:vector>
  </TitlesOfParts>
  <Company>University Of Tampa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26</dc:title>
  <dc:subject>Money and the Banking System</dc:subject>
  <dc:creator>Dr. Chuck D. Skipton</dc:creator>
  <cp:keywords>Earnings, Productivity, and the Job Market</cp:keywords>
  <cp:lastModifiedBy>Todd Myers</cp:lastModifiedBy>
  <cp:revision>1199</cp:revision>
  <cp:lastPrinted>2011-12-29T00:01:54Z</cp:lastPrinted>
  <dcterms:created xsi:type="dcterms:W3CDTF">2011-12-23T16:39:02Z</dcterms:created>
  <dcterms:modified xsi:type="dcterms:W3CDTF">2012-08-20T19:05:39Z</dcterms:modified>
</cp:coreProperties>
</file>