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7"/>
  </p:notesMasterIdLst>
  <p:handoutMasterIdLst>
    <p:handoutMasterId r:id="rId38"/>
  </p:handoutMasterIdLst>
  <p:sldIdLst>
    <p:sldId id="259" r:id="rId2"/>
    <p:sldId id="260" r:id="rId3"/>
    <p:sldId id="924" r:id="rId4"/>
    <p:sldId id="940" r:id="rId5"/>
    <p:sldId id="955" r:id="rId6"/>
    <p:sldId id="922" r:id="rId7"/>
    <p:sldId id="795" r:id="rId8"/>
    <p:sldId id="895" r:id="rId9"/>
    <p:sldId id="897" r:id="rId10"/>
    <p:sldId id="834" r:id="rId11"/>
    <p:sldId id="942" r:id="rId12"/>
    <p:sldId id="943" r:id="rId13"/>
    <p:sldId id="797" r:id="rId14"/>
    <p:sldId id="963" r:id="rId15"/>
    <p:sldId id="968" r:id="rId16"/>
    <p:sldId id="969" r:id="rId17"/>
    <p:sldId id="966" r:id="rId18"/>
    <p:sldId id="959" r:id="rId19"/>
    <p:sldId id="960" r:id="rId20"/>
    <p:sldId id="967" r:id="rId21"/>
    <p:sldId id="972" r:id="rId22"/>
    <p:sldId id="957" r:id="rId23"/>
    <p:sldId id="971" r:id="rId24"/>
    <p:sldId id="973" r:id="rId25"/>
    <p:sldId id="975" r:id="rId26"/>
    <p:sldId id="974" r:id="rId27"/>
    <p:sldId id="976" r:id="rId28"/>
    <p:sldId id="977" r:id="rId29"/>
    <p:sldId id="978" r:id="rId30"/>
    <p:sldId id="962" r:id="rId31"/>
    <p:sldId id="906" r:id="rId32"/>
    <p:sldId id="979" r:id="rId33"/>
    <p:sldId id="961" r:id="rId34"/>
    <p:sldId id="929" r:id="rId35"/>
    <p:sldId id="279"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33E3AB0-2AD7-41C3-9996-3FAD3F2A5BF4}">
          <p14:sldIdLst>
            <p14:sldId id="259"/>
            <p14:sldId id="260"/>
            <p14:sldId id="924"/>
            <p14:sldId id="940"/>
            <p14:sldId id="955"/>
            <p14:sldId id="922"/>
            <p14:sldId id="795"/>
            <p14:sldId id="895"/>
            <p14:sldId id="897"/>
            <p14:sldId id="834"/>
            <p14:sldId id="942"/>
            <p14:sldId id="943"/>
            <p14:sldId id="797"/>
            <p14:sldId id="963"/>
            <p14:sldId id="968"/>
            <p14:sldId id="969"/>
            <p14:sldId id="966"/>
            <p14:sldId id="959"/>
            <p14:sldId id="960"/>
            <p14:sldId id="967"/>
            <p14:sldId id="972"/>
            <p14:sldId id="957"/>
            <p14:sldId id="971"/>
            <p14:sldId id="973"/>
            <p14:sldId id="975"/>
            <p14:sldId id="974"/>
            <p14:sldId id="976"/>
            <p14:sldId id="977"/>
            <p14:sldId id="978"/>
            <p14:sldId id="962"/>
            <p14:sldId id="906"/>
            <p14:sldId id="979"/>
            <p14:sldId id="961"/>
            <p14:sldId id="929"/>
            <p14:sldId id="27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4369E1"/>
    <a:srgbClr val="8475F3"/>
    <a:srgbClr val="C9D5CA"/>
    <a:srgbClr val="B6C6B8"/>
    <a:srgbClr val="93BD91"/>
    <a:srgbClr val="F7CEB7"/>
    <a:srgbClr val="E7C3C3"/>
    <a:srgbClr val="E57F7F"/>
    <a:srgbClr val="FFFFCC"/>
    <a:srgbClr val="A9C7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56" autoAdjust="0"/>
    <p:restoredTop sz="94673" autoAdjust="0"/>
  </p:normalViewPr>
  <p:slideViewPr>
    <p:cSldViewPr snapToGrid="0" snapToObjects="1">
      <p:cViewPr varScale="1">
        <p:scale>
          <a:sx n="108" d="100"/>
          <a:sy n="108" d="100"/>
        </p:scale>
        <p:origin x="-984" y="-78"/>
      </p:cViewPr>
      <p:guideLst>
        <p:guide orient="horz" pos="1095"/>
        <p:guide pos="5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1614"/>
    </p:cViewPr>
  </p:sorterViewPr>
  <p:notesViewPr>
    <p:cSldViewPr snapToGrid="0" snapToObjects="1">
      <p:cViewPr varScale="1">
        <p:scale>
          <a:sx n="101" d="100"/>
          <a:sy n="101" d="100"/>
        </p:scale>
        <p:origin x="-351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CC59276-451D-43C9-813E-64E3A18F4843}" type="datetimeFigureOut">
              <a:rPr lang="en-US" smtClean="0"/>
              <a:pPr/>
              <a:t>08/20/2012</a:t>
            </a:fld>
            <a:endParaRPr lang="en-US"/>
          </a:p>
        </p:txBody>
      </p:sp>
      <p:sp>
        <p:nvSpPr>
          <p:cNvPr id="4" name="Footer Placeholder 3"/>
          <p:cNvSpPr>
            <a:spLocks noGrp="1"/>
          </p:cNvSpPr>
          <p:nvPr>
            <p:ph type="ftr" sz="quarter" idx="2"/>
          </p:nvPr>
        </p:nvSpPr>
        <p:spPr>
          <a:xfrm>
            <a:off x="0" y="8685213"/>
            <a:ext cx="5420412" cy="457200"/>
          </a:xfrm>
          <a:prstGeom prst="rect">
            <a:avLst/>
          </a:prstGeom>
        </p:spPr>
        <p:txBody>
          <a:bodyPr vert="horz" lIns="91440" tIns="45720" rIns="91440" bIns="45720" rtlCol="0" anchor="b"/>
          <a:lstStyle>
            <a:lvl1pPr algn="l">
              <a:defRPr sz="1200"/>
            </a:lvl1pPr>
          </a:lstStyle>
          <a:p>
            <a:pPr>
              <a:defRPr/>
            </a:pPr>
            <a:r>
              <a:rPr lang="en-US" dirty="0" smtClean="0">
                <a:latin typeface="Times New Roman" pitchFamily="18" charset="0"/>
                <a:cs typeface="Times New Roman" pitchFamily="18" charset="0"/>
              </a:rPr>
              <a:t>Slides from “</a:t>
            </a:r>
            <a:r>
              <a:rPr lang="en-US" dirty="0">
                <a:latin typeface="Times New Roman" pitchFamily="18" charset="0"/>
                <a:cs typeface="Times New Roman" pitchFamily="18" charset="0"/>
              </a:rPr>
              <a:t>Private and Public Choice 14th ed.”</a:t>
            </a:r>
          </a:p>
          <a:p>
            <a:pPr>
              <a:defRPr/>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James </a:t>
            </a:r>
            <a:r>
              <a:rPr lang="en-US" dirty="0" err="1">
                <a:latin typeface="Times New Roman" pitchFamily="18" charset="0"/>
                <a:cs typeface="Times New Roman" pitchFamily="18" charset="0"/>
              </a:rPr>
              <a:t>Gwartney</a:t>
            </a:r>
            <a:r>
              <a:rPr lang="en-US" dirty="0">
                <a:latin typeface="Times New Roman" pitchFamily="18" charset="0"/>
                <a:cs typeface="Times New Roman" pitchFamily="18" charset="0"/>
              </a:rPr>
              <a:t>, Richard Stroup, Russell </a:t>
            </a:r>
            <a:r>
              <a:rPr lang="en-US" dirty="0" err="1">
                <a:latin typeface="Times New Roman" pitchFamily="18" charset="0"/>
                <a:cs typeface="Times New Roman" pitchFamily="18" charset="0"/>
              </a:rPr>
              <a:t>Sobel</a:t>
            </a:r>
            <a:r>
              <a:rPr lang="en-US" dirty="0">
                <a:latin typeface="Times New Roman" pitchFamily="18" charset="0"/>
                <a:cs typeface="Times New Roman" pitchFamily="18" charset="0"/>
              </a:rPr>
              <a:t>, &amp; David </a:t>
            </a:r>
            <a:r>
              <a:rPr lang="en-US" dirty="0" smtClean="0">
                <a:latin typeface="Times New Roman" pitchFamily="18" charset="0"/>
                <a:cs typeface="Times New Roman" pitchFamily="18" charset="0"/>
              </a:rPr>
              <a:t>Macpherson</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3"/>
          </p:nvPr>
        </p:nvSpPr>
        <p:spPr>
          <a:xfrm>
            <a:off x="5712643" y="8685213"/>
            <a:ext cx="1143770" cy="457200"/>
          </a:xfrm>
          <a:prstGeom prst="rect">
            <a:avLst/>
          </a:prstGeom>
        </p:spPr>
        <p:txBody>
          <a:bodyPr vert="horz" lIns="91440" tIns="45720" rIns="91440" bIns="45720" rtlCol="0" anchor="b"/>
          <a:lstStyle>
            <a:lvl1pPr algn="r">
              <a:defRPr sz="1200"/>
            </a:lvl1pPr>
          </a:lstStyle>
          <a:p>
            <a:fld id="{55368962-1D3C-40FF-9F8C-4139F6810C10}" type="slidenum">
              <a:rPr lang="en-US" smtClean="0"/>
              <a:pPr/>
              <a:t>‹#›</a:t>
            </a:fld>
            <a:endParaRPr lang="en-US"/>
          </a:p>
        </p:txBody>
      </p:sp>
      <p:sp>
        <p:nvSpPr>
          <p:cNvPr id="6" name="Rectangle 5"/>
          <p:cNvSpPr/>
          <p:nvPr/>
        </p:nvSpPr>
        <p:spPr>
          <a:xfrm>
            <a:off x="103695" y="8478431"/>
            <a:ext cx="6655324" cy="200055"/>
          </a:xfrm>
          <a:prstGeom prst="rect">
            <a:avLst/>
          </a:prstGeom>
        </p:spPr>
        <p:txBody>
          <a:bodyPr wrap="square">
            <a:spAutoFit/>
          </a:bodyPr>
          <a:lstStyle/>
          <a:p>
            <a:pPr algn="ctr">
              <a:defRPr/>
            </a:pPr>
            <a:r>
              <a:rPr kumimoji="0" lang="en-US" sz="700" b="1" i="1" dirty="0" smtClean="0">
                <a:solidFill>
                  <a:schemeClr val="tx1"/>
                </a:solidFill>
                <a:latin typeface="Times New Roman" pitchFamily="-110" charset="0"/>
              </a:rPr>
              <a:t>Copyright ©2012 </a:t>
            </a:r>
            <a:r>
              <a:rPr kumimoji="0" lang="en-US" sz="700" b="1" i="1" dirty="0" err="1" smtClean="0">
                <a:solidFill>
                  <a:schemeClr val="tx1"/>
                </a:solidFill>
                <a:latin typeface="Times New Roman" pitchFamily="-110" charset="0"/>
              </a:rPr>
              <a:t>Cengage</a:t>
            </a:r>
            <a:r>
              <a:rPr kumimoji="0" lang="en-US" sz="700" b="1" i="1" dirty="0" smtClean="0">
                <a:solidFill>
                  <a:schemeClr val="tx1"/>
                </a:solidFill>
                <a:latin typeface="Times New Roman" pitchFamily="-110" charset="0"/>
              </a:rPr>
              <a:t> Learning. All rights reserved. May not be scanned, copied or duplicated, or posted to a publicly accessible web site, in whole or in part.</a:t>
            </a:r>
            <a:endParaRPr kumimoji="0" lang="en-US" sz="700" b="1" i="1" dirty="0">
              <a:solidFill>
                <a:schemeClr val="tx1"/>
              </a:solidFill>
              <a:latin typeface="Times New Roman" pitchFamily="-110" charset="0"/>
            </a:endParaRPr>
          </a:p>
        </p:txBody>
      </p:sp>
    </p:spTree>
    <p:extLst>
      <p:ext uri="{BB962C8B-B14F-4D97-AF65-F5344CB8AC3E}">
        <p14:creationId xmlns:p14="http://schemas.microsoft.com/office/powerpoint/2010/main" val="16801462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CD4C36-653B-48C7-AF84-E47CA5954DE3}" type="datetimeFigureOut">
              <a:rPr lang="en-US" smtClean="0"/>
              <a:pPr/>
              <a:t>08/20/2012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685213"/>
            <a:ext cx="5250731" cy="457200"/>
          </a:xfrm>
          <a:prstGeom prst="rect">
            <a:avLst/>
          </a:prstGeom>
        </p:spPr>
        <p:txBody>
          <a:bodyPr vert="horz" lIns="91440" tIns="45720" rIns="91440" bIns="45720" rtlCol="0" anchor="b"/>
          <a:lstStyle>
            <a:lvl1pPr algn="l">
              <a:defRPr sz="1000"/>
            </a:lvl1pPr>
          </a:lstStyle>
          <a:p>
            <a:pPr>
              <a:defRPr/>
            </a:pPr>
            <a:r>
              <a:rPr lang="en-US" dirty="0" smtClean="0">
                <a:latin typeface="Times New Roman" pitchFamily="18" charset="0"/>
                <a:cs typeface="Times New Roman" pitchFamily="18" charset="0"/>
              </a:rPr>
              <a:t>Notes for:   “Private and Public Choice 14th ed.”</a:t>
            </a:r>
          </a:p>
          <a:p>
            <a:pPr>
              <a:defRPr/>
            </a:pPr>
            <a:r>
              <a:rPr lang="en-US" sz="900" dirty="0" smtClean="0">
                <a:latin typeface="Times New Roman" pitchFamily="18" charset="0"/>
                <a:cs typeface="Times New Roman" pitchFamily="18" charset="0"/>
              </a:rPr>
              <a:t>                       James </a:t>
            </a:r>
            <a:r>
              <a:rPr lang="en-US" sz="900" dirty="0" err="1" smtClean="0">
                <a:latin typeface="Times New Roman" pitchFamily="18" charset="0"/>
                <a:cs typeface="Times New Roman" pitchFamily="18" charset="0"/>
              </a:rPr>
              <a:t>Gwartney</a:t>
            </a:r>
            <a:r>
              <a:rPr lang="en-US" sz="900" dirty="0" smtClean="0">
                <a:latin typeface="Times New Roman" pitchFamily="18" charset="0"/>
                <a:cs typeface="Times New Roman" pitchFamily="18" charset="0"/>
              </a:rPr>
              <a:t>, Richard Stroup, Russell </a:t>
            </a:r>
            <a:r>
              <a:rPr lang="en-US" sz="900" dirty="0" err="1" smtClean="0">
                <a:latin typeface="Times New Roman" pitchFamily="18" charset="0"/>
                <a:cs typeface="Times New Roman" pitchFamily="18" charset="0"/>
              </a:rPr>
              <a:t>Sobel</a:t>
            </a:r>
            <a:r>
              <a:rPr lang="en-US" sz="900" dirty="0" smtClean="0">
                <a:latin typeface="Times New Roman" pitchFamily="18" charset="0"/>
                <a:cs typeface="Times New Roman" pitchFamily="18" charset="0"/>
              </a:rPr>
              <a:t>, &amp; David Macpherson</a:t>
            </a:r>
            <a:endParaRPr lang="en-US" sz="900" dirty="0">
              <a:latin typeface="Times New Roman" pitchFamily="18" charset="0"/>
              <a:cs typeface="Times New Roman" pitchFamily="18" charset="0"/>
            </a:endParaRPr>
          </a:p>
        </p:txBody>
      </p:sp>
      <p:sp>
        <p:nvSpPr>
          <p:cNvPr id="7" name="Slide Number Placeholder 6"/>
          <p:cNvSpPr>
            <a:spLocks noGrp="1"/>
          </p:cNvSpPr>
          <p:nvPr>
            <p:ph type="sldNum" sz="quarter" idx="5"/>
          </p:nvPr>
        </p:nvSpPr>
        <p:spPr>
          <a:xfrm>
            <a:off x="5714999" y="8685213"/>
            <a:ext cx="1141413" cy="457200"/>
          </a:xfrm>
          <a:prstGeom prst="rect">
            <a:avLst/>
          </a:prstGeom>
        </p:spPr>
        <p:txBody>
          <a:bodyPr vert="horz" lIns="91440" tIns="45720" rIns="91440" bIns="45720" rtlCol="0" anchor="b"/>
          <a:lstStyle>
            <a:lvl1pPr algn="r">
              <a:defRPr sz="1200"/>
            </a:lvl1pPr>
          </a:lstStyle>
          <a:p>
            <a:fld id="{807D8D62-E453-4738-A912-78A33588ECDD}" type="slidenum">
              <a:rPr lang="en-US" smtClean="0"/>
              <a:pPr/>
              <a:t>‹#›</a:t>
            </a:fld>
            <a:endParaRPr lang="en-US"/>
          </a:p>
        </p:txBody>
      </p:sp>
      <p:sp>
        <p:nvSpPr>
          <p:cNvPr id="8" name="Rectangle 7"/>
          <p:cNvSpPr/>
          <p:nvPr/>
        </p:nvSpPr>
        <p:spPr>
          <a:xfrm>
            <a:off x="103695" y="8572701"/>
            <a:ext cx="6655324" cy="200055"/>
          </a:xfrm>
          <a:prstGeom prst="rect">
            <a:avLst/>
          </a:prstGeom>
        </p:spPr>
        <p:txBody>
          <a:bodyPr wrap="square">
            <a:spAutoFit/>
          </a:bodyPr>
          <a:lstStyle/>
          <a:p>
            <a:pPr algn="ctr">
              <a:defRPr/>
            </a:pPr>
            <a:r>
              <a:rPr kumimoji="0" lang="en-US" sz="700" b="1" i="1" dirty="0" smtClean="0">
                <a:solidFill>
                  <a:schemeClr val="tx1"/>
                </a:solidFill>
                <a:latin typeface="Times New Roman" pitchFamily="-110" charset="0"/>
              </a:rPr>
              <a:t>Copyright ©2012 </a:t>
            </a:r>
            <a:r>
              <a:rPr kumimoji="0" lang="en-US" sz="700" b="1" i="1" dirty="0" err="1" smtClean="0">
                <a:solidFill>
                  <a:schemeClr val="tx1"/>
                </a:solidFill>
                <a:latin typeface="Times New Roman" pitchFamily="-110" charset="0"/>
              </a:rPr>
              <a:t>Cengage</a:t>
            </a:r>
            <a:r>
              <a:rPr kumimoji="0" lang="en-US" sz="700" b="1" i="1" dirty="0" smtClean="0">
                <a:solidFill>
                  <a:schemeClr val="tx1"/>
                </a:solidFill>
                <a:latin typeface="Times New Roman" pitchFamily="-110" charset="0"/>
              </a:rPr>
              <a:t> Learning. All rights reserved. May not be scanned, copied or duplicated, or posted to a publicly accessible web site, in whole or in part.</a:t>
            </a:r>
            <a:endParaRPr kumimoji="0" lang="en-US" sz="700" b="1" i="1" dirty="0">
              <a:solidFill>
                <a:schemeClr val="tx1"/>
              </a:solidFill>
              <a:latin typeface="Times New Roman" pitchFamily="-110" charset="0"/>
            </a:endParaRPr>
          </a:p>
        </p:txBody>
      </p:sp>
    </p:spTree>
    <p:extLst>
      <p:ext uri="{BB962C8B-B14F-4D97-AF65-F5344CB8AC3E}">
        <p14:creationId xmlns:p14="http://schemas.microsoft.com/office/powerpoint/2010/main" val="45374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7D8D62-E453-4738-A912-78A33588ECDD}" type="slidenum">
              <a:rPr lang="en-US" smtClean="0"/>
              <a:pPr/>
              <a:t>9</a:t>
            </a:fld>
            <a:endParaRPr lang="en-US"/>
          </a:p>
        </p:txBody>
      </p:sp>
    </p:spTree>
    <p:extLst>
      <p:ext uri="{BB962C8B-B14F-4D97-AF65-F5344CB8AC3E}">
        <p14:creationId xmlns:p14="http://schemas.microsoft.com/office/powerpoint/2010/main" val="3722583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7D8D62-E453-4738-A912-78A33588ECDD}" type="slidenum">
              <a:rPr lang="en-US" smtClean="0"/>
              <a:pPr/>
              <a:t>12</a:t>
            </a:fld>
            <a:endParaRPr lang="en-US"/>
          </a:p>
        </p:txBody>
      </p:sp>
    </p:spTree>
    <p:extLst>
      <p:ext uri="{BB962C8B-B14F-4D97-AF65-F5344CB8AC3E}">
        <p14:creationId xmlns:p14="http://schemas.microsoft.com/office/powerpoint/2010/main" val="3722583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7D8D62-E453-4738-A912-78A33588ECDD}" type="slidenum">
              <a:rPr lang="en-US" smtClean="0"/>
              <a:pPr/>
              <a:t>17</a:t>
            </a:fld>
            <a:endParaRPr lang="en-US"/>
          </a:p>
        </p:txBody>
      </p:sp>
    </p:spTree>
    <p:extLst>
      <p:ext uri="{BB962C8B-B14F-4D97-AF65-F5344CB8AC3E}">
        <p14:creationId xmlns:p14="http://schemas.microsoft.com/office/powerpoint/2010/main" val="3722583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7D8D62-E453-4738-A912-78A33588ECDD}" type="slidenum">
              <a:rPr lang="en-US" smtClean="0"/>
              <a:pPr/>
              <a:t>24</a:t>
            </a:fld>
            <a:endParaRPr lang="en-US"/>
          </a:p>
        </p:txBody>
      </p:sp>
    </p:spTree>
    <p:extLst>
      <p:ext uri="{BB962C8B-B14F-4D97-AF65-F5344CB8AC3E}">
        <p14:creationId xmlns:p14="http://schemas.microsoft.com/office/powerpoint/2010/main" val="37225839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7D8D62-E453-4738-A912-78A33588ECDD}" type="slidenum">
              <a:rPr lang="en-US" smtClean="0"/>
              <a:pPr/>
              <a:t>25</a:t>
            </a:fld>
            <a:endParaRPr lang="en-US"/>
          </a:p>
        </p:txBody>
      </p:sp>
    </p:spTree>
    <p:extLst>
      <p:ext uri="{BB962C8B-B14F-4D97-AF65-F5344CB8AC3E}">
        <p14:creationId xmlns:p14="http://schemas.microsoft.com/office/powerpoint/2010/main" val="37225839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7D8D62-E453-4738-A912-78A33588ECDD}" type="slidenum">
              <a:rPr lang="en-US" smtClean="0"/>
              <a:pPr/>
              <a:t>28</a:t>
            </a:fld>
            <a:endParaRPr lang="en-US"/>
          </a:p>
        </p:txBody>
      </p:sp>
    </p:spTree>
    <p:extLst>
      <p:ext uri="{BB962C8B-B14F-4D97-AF65-F5344CB8AC3E}">
        <p14:creationId xmlns:p14="http://schemas.microsoft.com/office/powerpoint/2010/main" val="3722583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15" name="Rectangle 14"/>
          <p:cNvSpPr/>
          <p:nvPr userDrawn="1"/>
        </p:nvSpPr>
        <p:spPr>
          <a:xfrm>
            <a:off x="15764" y="1640590"/>
            <a:ext cx="1392701" cy="1524642"/>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userDrawn="1"/>
        </p:nvSpPr>
        <p:spPr>
          <a:xfrm>
            <a:off x="252982" y="1682794"/>
            <a:ext cx="1000595" cy="646331"/>
          </a:xfrm>
          <a:prstGeom prst="rect">
            <a:avLst/>
          </a:prstGeom>
          <a:noFill/>
        </p:spPr>
        <p:txBody>
          <a:bodyPr wrap="none" rtlCol="0">
            <a:spAutoFit/>
          </a:bodyPr>
          <a:lstStyle/>
          <a:p>
            <a:pPr algn="ctr">
              <a:spcBef>
                <a:spcPts val="0"/>
              </a:spcBef>
            </a:pPr>
            <a:r>
              <a:rPr lang="en-US" sz="3600" b="0" i="1" dirty="0" smtClean="0">
                <a:solidFill>
                  <a:schemeClr val="bg1"/>
                </a:solidFill>
                <a:latin typeface="Times New Roman" pitchFamily="18" charset="0"/>
                <a:cs typeface="Times New Roman" pitchFamily="18" charset="0"/>
              </a:rPr>
              <a:t>14</a:t>
            </a:r>
            <a:r>
              <a:rPr lang="en-US" sz="3600" b="0" i="1" baseline="30000" dirty="0" smtClean="0">
                <a:solidFill>
                  <a:schemeClr val="bg1"/>
                </a:solidFill>
                <a:latin typeface="Times New Roman" pitchFamily="18" charset="0"/>
                <a:cs typeface="Times New Roman" pitchFamily="18" charset="0"/>
              </a:rPr>
              <a:t>th</a:t>
            </a:r>
            <a:r>
              <a:rPr lang="en-US" sz="3600" b="0" i="1" dirty="0" smtClean="0">
                <a:solidFill>
                  <a:schemeClr val="bg1"/>
                </a:solidFill>
                <a:latin typeface="Times New Roman" pitchFamily="18" charset="0"/>
                <a:cs typeface="Times New Roman" pitchFamily="18" charset="0"/>
              </a:rPr>
              <a:t> </a:t>
            </a:r>
          </a:p>
        </p:txBody>
      </p:sp>
      <p:sp>
        <p:nvSpPr>
          <p:cNvPr id="17" name="TextBox 16"/>
          <p:cNvSpPr txBox="1"/>
          <p:nvPr userDrawn="1"/>
        </p:nvSpPr>
        <p:spPr>
          <a:xfrm>
            <a:off x="182961" y="2151724"/>
            <a:ext cx="1037463" cy="461665"/>
          </a:xfrm>
          <a:prstGeom prst="rect">
            <a:avLst/>
          </a:prstGeom>
          <a:noFill/>
        </p:spPr>
        <p:txBody>
          <a:bodyPr wrap="none" rtlCol="0">
            <a:spAutoFit/>
          </a:bodyPr>
          <a:lstStyle/>
          <a:p>
            <a:pPr algn="ctr">
              <a:spcBef>
                <a:spcPts val="0"/>
              </a:spcBef>
            </a:pPr>
            <a:r>
              <a:rPr lang="en-US" sz="2300" i="1" dirty="0" smtClean="0">
                <a:solidFill>
                  <a:schemeClr val="bg1"/>
                </a:solidFill>
                <a:latin typeface="Times New Roman" pitchFamily="18" charset="0"/>
                <a:cs typeface="Times New Roman" pitchFamily="18" charset="0"/>
              </a:rPr>
              <a:t>edition</a:t>
            </a:r>
            <a:endParaRPr lang="en-US" sz="2300" i="1" dirty="0">
              <a:solidFill>
                <a:schemeClr val="bg1"/>
              </a:solidFill>
              <a:latin typeface="Times New Roman" pitchFamily="18" charset="0"/>
              <a:cs typeface="Times New Roman" pitchFamily="18" charset="0"/>
            </a:endParaRPr>
          </a:p>
        </p:txBody>
      </p:sp>
      <p:cxnSp>
        <p:nvCxnSpPr>
          <p:cNvPr id="18" name="Straight Connector 17"/>
          <p:cNvCxnSpPr/>
          <p:nvPr userDrawn="1"/>
        </p:nvCxnSpPr>
        <p:spPr>
          <a:xfrm>
            <a:off x="239233" y="2564151"/>
            <a:ext cx="889410" cy="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9" name="TextBox 18"/>
          <p:cNvSpPr txBox="1"/>
          <p:nvPr userDrawn="1"/>
        </p:nvSpPr>
        <p:spPr>
          <a:xfrm>
            <a:off x="34383" y="2577454"/>
            <a:ext cx="1546707" cy="461665"/>
          </a:xfrm>
          <a:prstGeom prst="rect">
            <a:avLst/>
          </a:prstGeom>
          <a:noFill/>
        </p:spPr>
        <p:txBody>
          <a:bodyPr wrap="square" rtlCol="0">
            <a:spAutoFit/>
          </a:bodyPr>
          <a:lstStyle/>
          <a:p>
            <a:pPr algn="l">
              <a:spcBef>
                <a:spcPts val="0"/>
              </a:spcBef>
            </a:pPr>
            <a:r>
              <a:rPr lang="en-US" sz="1200" i="1" dirty="0" err="1" smtClean="0">
                <a:solidFill>
                  <a:schemeClr val="bg1"/>
                </a:solidFill>
                <a:latin typeface="Times New Roman" pitchFamily="18" charset="0"/>
                <a:cs typeface="Times New Roman" pitchFamily="18" charset="0"/>
              </a:rPr>
              <a:t>Gwartney</a:t>
            </a:r>
            <a:r>
              <a:rPr lang="en-US" sz="1200" i="1" dirty="0" smtClean="0">
                <a:solidFill>
                  <a:schemeClr val="bg1"/>
                </a:solidFill>
                <a:latin typeface="Times New Roman" pitchFamily="18" charset="0"/>
                <a:cs typeface="Times New Roman" pitchFamily="18" charset="0"/>
              </a:rPr>
              <a:t>-Stroup</a:t>
            </a:r>
          </a:p>
          <a:p>
            <a:pPr algn="l">
              <a:spcBef>
                <a:spcPts val="0"/>
              </a:spcBef>
            </a:pPr>
            <a:r>
              <a:rPr lang="en-US" sz="1200" i="1" dirty="0" err="1" smtClean="0">
                <a:solidFill>
                  <a:schemeClr val="bg1"/>
                </a:solidFill>
                <a:latin typeface="Times New Roman" pitchFamily="18" charset="0"/>
                <a:cs typeface="Times New Roman" pitchFamily="18" charset="0"/>
              </a:rPr>
              <a:t>Sobel</a:t>
            </a:r>
            <a:r>
              <a:rPr lang="en-US" sz="1200" i="1" dirty="0" smtClean="0">
                <a:solidFill>
                  <a:schemeClr val="bg1"/>
                </a:solidFill>
                <a:latin typeface="Times New Roman" pitchFamily="18" charset="0"/>
                <a:cs typeface="Times New Roman" pitchFamily="18" charset="0"/>
              </a:rPr>
              <a:t>-Macpherson</a:t>
            </a:r>
            <a:endParaRPr lang="en-US" sz="1200" i="1" dirty="0">
              <a:solidFill>
                <a:schemeClr val="bg1"/>
              </a:solidFill>
              <a:latin typeface="Times New Roman" pitchFamily="18" charset="0"/>
              <a:cs typeface="Times New Roman" pitchFamily="18" charset="0"/>
            </a:endParaRPr>
          </a:p>
        </p:txBody>
      </p:sp>
      <p:sp>
        <p:nvSpPr>
          <p:cNvPr id="20" name="Title Placeholder 1"/>
          <p:cNvSpPr>
            <a:spLocks noGrp="1"/>
          </p:cNvSpPr>
          <p:nvPr userDrawn="1">
            <p:ph type="title"/>
          </p:nvPr>
        </p:nvSpPr>
        <p:spPr>
          <a:xfrm>
            <a:off x="1406939" y="1923756"/>
            <a:ext cx="7565296" cy="1143000"/>
          </a:xfrm>
          <a:prstGeom prst="rect">
            <a:avLst/>
          </a:prstGeom>
        </p:spPr>
        <p:txBody>
          <a:bodyPr vert="horz" lIns="91440" tIns="45720" rIns="91440" bIns="45720" rtlCol="0" anchor="ctr">
            <a:normAutofit/>
          </a:bodyPr>
          <a:lstStyle>
            <a:lvl1pPr algn="l">
              <a:defRPr baseline="0"/>
            </a:lvl1pPr>
          </a:lstStyle>
          <a:p>
            <a:endParaRPr lang="en-US" dirty="0"/>
          </a:p>
        </p:txBody>
      </p:sp>
      <p:sp>
        <p:nvSpPr>
          <p:cNvPr id="21" name="Line 59"/>
          <p:cNvSpPr>
            <a:spLocks noChangeShapeType="1"/>
          </p:cNvSpPr>
          <p:nvPr userDrawn="1"/>
        </p:nvSpPr>
        <p:spPr bwMode="auto">
          <a:xfrm>
            <a:off x="1428435" y="3111882"/>
            <a:ext cx="7543800" cy="0"/>
          </a:xfrm>
          <a:prstGeom prst="line">
            <a:avLst/>
          </a:prstGeom>
          <a:noFill/>
          <a:ln w="28575">
            <a:solidFill>
              <a:schemeClr val="tx1">
                <a:lumMod val="50000"/>
                <a:lumOff val="50000"/>
              </a:schemeClr>
            </a:solidFill>
            <a:round/>
            <a:headEnd/>
            <a:tailEnd/>
          </a:ln>
        </p:spPr>
        <p:txBody>
          <a:bodyPr wrap="none" anchor="ctr">
            <a:prstTxWarp prst="textNoShape">
              <a:avLst/>
            </a:prstTxWarp>
          </a:bodyPr>
          <a:lstStyle/>
          <a:p>
            <a:pPr>
              <a:defRPr/>
            </a:pPr>
            <a:endParaRPr lang="en-US" sz="2000">
              <a:latin typeface="Times New Roman" pitchFamily="-110" charset="0"/>
            </a:endParaRPr>
          </a:p>
        </p:txBody>
      </p:sp>
      <p:sp>
        <p:nvSpPr>
          <p:cNvPr id="22" name="Text Box 60"/>
          <p:cNvSpPr txBox="1">
            <a:spLocks noChangeArrowheads="1"/>
          </p:cNvSpPr>
          <p:nvPr userDrawn="1"/>
        </p:nvSpPr>
        <p:spPr bwMode="auto">
          <a:xfrm>
            <a:off x="1477120" y="4855530"/>
            <a:ext cx="7476978" cy="584775"/>
          </a:xfrm>
          <a:prstGeom prst="rect">
            <a:avLst/>
          </a:prstGeom>
          <a:noFill/>
          <a:ln w="9525">
            <a:noFill/>
            <a:miter lim="800000"/>
            <a:headEnd/>
            <a:tailEnd/>
          </a:ln>
        </p:spPr>
        <p:txBody>
          <a:bodyPr wrap="square">
            <a:prstTxWarp prst="textNoShape">
              <a:avLst/>
            </a:prstTxWarp>
            <a:spAutoFit/>
          </a:bodyPr>
          <a:lstStyle/>
          <a:p>
            <a:pPr>
              <a:defRPr/>
            </a:pPr>
            <a:r>
              <a:rPr kumimoji="0" lang="en-US" sz="1600" b="0" dirty="0">
                <a:latin typeface="Times New Roman" pitchFamily="18" charset="0"/>
                <a:cs typeface="Times New Roman" pitchFamily="18" charset="0"/>
              </a:rPr>
              <a:t>To </a:t>
            </a:r>
            <a:r>
              <a:rPr kumimoji="0" lang="en-US" sz="1600" b="0" dirty="0" smtClean="0">
                <a:latin typeface="Times New Roman" pitchFamily="18" charset="0"/>
                <a:cs typeface="Times New Roman" pitchFamily="18" charset="0"/>
              </a:rPr>
              <a:t>Accompany: </a:t>
            </a:r>
            <a:r>
              <a:rPr kumimoji="0" lang="en-US" sz="1600" b="0" dirty="0">
                <a:latin typeface="Times New Roman" pitchFamily="18" charset="0"/>
                <a:cs typeface="Times New Roman" pitchFamily="18" charset="0"/>
              </a:rPr>
              <a:t>“</a:t>
            </a:r>
            <a:r>
              <a:rPr kumimoji="0" lang="en-US" sz="1600" b="1" i="1" dirty="0">
                <a:latin typeface="Times New Roman" pitchFamily="18" charset="0"/>
                <a:cs typeface="Times New Roman" pitchFamily="18" charset="0"/>
              </a:rPr>
              <a:t>Economics:  Private and Public </a:t>
            </a:r>
            <a:r>
              <a:rPr kumimoji="0" lang="en-US" sz="1600" b="1" i="1" dirty="0" smtClean="0">
                <a:latin typeface="Times New Roman" pitchFamily="18" charset="0"/>
                <a:cs typeface="Times New Roman" pitchFamily="18" charset="0"/>
              </a:rPr>
              <a:t>Choice, 14th </a:t>
            </a:r>
            <a:r>
              <a:rPr kumimoji="0" lang="en-US" sz="1600" b="1" i="1" dirty="0">
                <a:latin typeface="Times New Roman" pitchFamily="18" charset="0"/>
                <a:cs typeface="Times New Roman" pitchFamily="18" charset="0"/>
              </a:rPr>
              <a:t>ed.</a:t>
            </a:r>
            <a:r>
              <a:rPr kumimoji="0" lang="en-US" sz="1600" b="0" dirty="0">
                <a:latin typeface="Times New Roman" pitchFamily="18" charset="0"/>
                <a:cs typeface="Times New Roman" pitchFamily="18" charset="0"/>
              </a:rPr>
              <a:t>”</a:t>
            </a:r>
          </a:p>
          <a:p>
            <a:pPr>
              <a:defRPr/>
            </a:pPr>
            <a:r>
              <a:rPr kumimoji="0" lang="en-US" sz="1600" b="0" dirty="0" smtClean="0">
                <a:latin typeface="Times New Roman" pitchFamily="18" charset="0"/>
                <a:cs typeface="Times New Roman" pitchFamily="18" charset="0"/>
              </a:rPr>
              <a:t>                            James </a:t>
            </a:r>
            <a:r>
              <a:rPr kumimoji="0" lang="en-US" sz="1600" b="0" dirty="0" err="1">
                <a:latin typeface="Times New Roman" pitchFamily="18" charset="0"/>
                <a:cs typeface="Times New Roman" pitchFamily="18" charset="0"/>
              </a:rPr>
              <a:t>Gwartney</a:t>
            </a:r>
            <a:r>
              <a:rPr kumimoji="0" lang="en-US" sz="1600" b="0" dirty="0">
                <a:latin typeface="Times New Roman" pitchFamily="18" charset="0"/>
                <a:cs typeface="Times New Roman" pitchFamily="18" charset="0"/>
              </a:rPr>
              <a:t>, Richard Stroup, Russell </a:t>
            </a:r>
            <a:r>
              <a:rPr kumimoji="0" lang="en-US" sz="1600" b="0" dirty="0" err="1">
                <a:latin typeface="Times New Roman" pitchFamily="18" charset="0"/>
                <a:cs typeface="Times New Roman" pitchFamily="18" charset="0"/>
              </a:rPr>
              <a:t>Sobel</a:t>
            </a:r>
            <a:r>
              <a:rPr kumimoji="0" lang="en-US" sz="1600" b="0" dirty="0">
                <a:latin typeface="Times New Roman" pitchFamily="18" charset="0"/>
                <a:cs typeface="Times New Roman" pitchFamily="18" charset="0"/>
              </a:rPr>
              <a:t>, &amp; David Macpherson</a:t>
            </a:r>
          </a:p>
        </p:txBody>
      </p:sp>
      <p:sp>
        <p:nvSpPr>
          <p:cNvPr id="23" name="Text Box 61"/>
          <p:cNvSpPr txBox="1">
            <a:spLocks noChangeArrowheads="1"/>
          </p:cNvSpPr>
          <p:nvPr userDrawn="1"/>
        </p:nvSpPr>
        <p:spPr bwMode="auto">
          <a:xfrm>
            <a:off x="1487952" y="5454211"/>
            <a:ext cx="5976316" cy="338554"/>
          </a:xfrm>
          <a:prstGeom prst="rect">
            <a:avLst/>
          </a:prstGeom>
          <a:noFill/>
          <a:ln w="9525">
            <a:noFill/>
            <a:miter lim="800000"/>
            <a:headEnd/>
            <a:tailEnd/>
          </a:ln>
        </p:spPr>
        <p:txBody>
          <a:bodyPr wrap="none">
            <a:prstTxWarp prst="textNoShape">
              <a:avLst/>
            </a:prstTxWarp>
            <a:spAutoFit/>
          </a:bodyPr>
          <a:lstStyle/>
          <a:p>
            <a:pPr>
              <a:defRPr/>
            </a:pPr>
            <a:r>
              <a:rPr kumimoji="0" lang="en-US" sz="1600" b="0" dirty="0">
                <a:latin typeface="Times New Roman" pitchFamily="18" charset="0"/>
                <a:cs typeface="Times New Roman" pitchFamily="18" charset="0"/>
              </a:rPr>
              <a:t>Slides authored and animated by:  </a:t>
            </a:r>
            <a:r>
              <a:rPr kumimoji="0" lang="en-US" sz="1600" b="0" dirty="0" smtClean="0">
                <a:latin typeface="Times New Roman" pitchFamily="18" charset="0"/>
                <a:cs typeface="Times New Roman" pitchFamily="18" charset="0"/>
              </a:rPr>
              <a:t>James </a:t>
            </a:r>
            <a:r>
              <a:rPr kumimoji="0" lang="en-US" sz="1600" b="0" dirty="0" err="1" smtClean="0">
                <a:latin typeface="Times New Roman" pitchFamily="18" charset="0"/>
                <a:cs typeface="Times New Roman" pitchFamily="18" charset="0"/>
              </a:rPr>
              <a:t>Gwartney</a:t>
            </a:r>
            <a:r>
              <a:rPr kumimoji="0" lang="en-US" sz="1600" b="0" dirty="0" smtClean="0">
                <a:latin typeface="Times New Roman" pitchFamily="18" charset="0"/>
                <a:cs typeface="Times New Roman" pitchFamily="18" charset="0"/>
              </a:rPr>
              <a:t> </a:t>
            </a:r>
            <a:r>
              <a:rPr kumimoji="0" lang="en-US" sz="1600" b="0" dirty="0">
                <a:latin typeface="Times New Roman" pitchFamily="18" charset="0"/>
                <a:cs typeface="Times New Roman" pitchFamily="18" charset="0"/>
              </a:rPr>
              <a:t>&amp; Charles </a:t>
            </a:r>
            <a:r>
              <a:rPr kumimoji="0" lang="en-US" sz="1600" b="0" dirty="0" err="1">
                <a:latin typeface="Times New Roman" pitchFamily="18" charset="0"/>
                <a:cs typeface="Times New Roman" pitchFamily="18" charset="0"/>
              </a:rPr>
              <a:t>Skipton</a:t>
            </a:r>
            <a:endParaRPr kumimoji="0" lang="en-US" sz="1600" b="0" dirty="0">
              <a:latin typeface="Times New Roman" pitchFamily="18" charset="0"/>
              <a:cs typeface="Times New Roman" pitchFamily="18" charset="0"/>
            </a:endParaRPr>
          </a:p>
        </p:txBody>
      </p:sp>
      <p:sp>
        <p:nvSpPr>
          <p:cNvPr id="24" name="Text Box 65"/>
          <p:cNvSpPr txBox="1">
            <a:spLocks noChangeArrowheads="1"/>
          </p:cNvSpPr>
          <p:nvPr userDrawn="1"/>
        </p:nvSpPr>
        <p:spPr bwMode="auto">
          <a:xfrm>
            <a:off x="1502249" y="3340140"/>
            <a:ext cx="2282933"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i="1" dirty="0">
                <a:latin typeface="Times New Roman" pitchFamily="-110" charset="0"/>
              </a:rPr>
              <a:t>Full Length</a:t>
            </a:r>
            <a:r>
              <a:rPr kumimoji="0" lang="en-US" sz="2000" b="0" dirty="0">
                <a:latin typeface="Times New Roman" pitchFamily="-110" charset="0"/>
              </a:rPr>
              <a:t> Text </a:t>
            </a:r>
            <a:r>
              <a:rPr kumimoji="0" lang="en-US" sz="2000" b="0" dirty="0">
                <a:latin typeface="Times New Roman" pitchFamily="-110" charset="0"/>
                <a:ea typeface="Times New Roman" pitchFamily="-110" charset="0"/>
                <a:cs typeface="Times New Roman" pitchFamily="-110" charset="0"/>
              </a:rPr>
              <a:t>—</a:t>
            </a:r>
            <a:r>
              <a:rPr kumimoji="0" lang="en-US" sz="2000" b="0" dirty="0">
                <a:latin typeface="Times New Roman" pitchFamily="-110" charset="0"/>
              </a:rPr>
              <a:t> </a:t>
            </a:r>
          </a:p>
        </p:txBody>
      </p:sp>
      <p:sp>
        <p:nvSpPr>
          <p:cNvPr id="25" name="Text Box 66"/>
          <p:cNvSpPr txBox="1">
            <a:spLocks noChangeArrowheads="1"/>
          </p:cNvSpPr>
          <p:nvPr userDrawn="1"/>
        </p:nvSpPr>
        <p:spPr bwMode="auto">
          <a:xfrm>
            <a:off x="1505424" y="3794165"/>
            <a:ext cx="2316724" cy="400110"/>
          </a:xfrm>
          <a:prstGeom prst="rect">
            <a:avLst/>
          </a:prstGeom>
          <a:noFill/>
          <a:ln w="9525">
            <a:noFill/>
            <a:miter lim="800000"/>
            <a:headEnd/>
            <a:tailEnd/>
          </a:ln>
        </p:spPr>
        <p:txBody>
          <a:bodyPr wrap="none">
            <a:prstTxWarp prst="textNoShape">
              <a:avLst/>
            </a:prstTxWarp>
            <a:spAutoFit/>
          </a:bodyPr>
          <a:lstStyle/>
          <a:p>
            <a:pPr>
              <a:defRPr/>
            </a:pPr>
            <a:r>
              <a:rPr kumimoji="0" lang="en-US" sz="2000" i="1" dirty="0" smtClean="0">
                <a:latin typeface="Times New Roman" pitchFamily="-110" charset="0"/>
              </a:rPr>
              <a:t>Micro </a:t>
            </a:r>
            <a:r>
              <a:rPr kumimoji="0" lang="en-US" sz="2000" i="1" dirty="0">
                <a:latin typeface="Times New Roman" pitchFamily="-110" charset="0"/>
              </a:rPr>
              <a:t>Only</a:t>
            </a:r>
            <a:r>
              <a:rPr kumimoji="0" lang="en-US" sz="2000" b="0" dirty="0">
                <a:latin typeface="Times New Roman" pitchFamily="-110" charset="0"/>
              </a:rPr>
              <a:t>  </a:t>
            </a:r>
            <a:r>
              <a:rPr kumimoji="0" lang="en-US" sz="2000" dirty="0">
                <a:latin typeface="Times New Roman" pitchFamily="-110" charset="0"/>
              </a:rPr>
              <a:t>Text</a:t>
            </a:r>
            <a:r>
              <a:rPr kumimoji="0" lang="en-US" sz="2000" b="0" dirty="0">
                <a:latin typeface="Times New Roman" pitchFamily="-110" charset="0"/>
              </a:rPr>
              <a:t> </a:t>
            </a:r>
            <a:r>
              <a:rPr kumimoji="0" lang="en-US" sz="2000" b="0" dirty="0">
                <a:latin typeface="Times New Roman" pitchFamily="-110" charset="0"/>
                <a:ea typeface="Times New Roman" pitchFamily="-110" charset="0"/>
                <a:cs typeface="Times New Roman" pitchFamily="-110" charset="0"/>
              </a:rPr>
              <a:t>—</a:t>
            </a:r>
          </a:p>
        </p:txBody>
      </p:sp>
      <p:sp>
        <p:nvSpPr>
          <p:cNvPr id="26" name="Text Box 67"/>
          <p:cNvSpPr txBox="1">
            <a:spLocks noChangeArrowheads="1"/>
          </p:cNvSpPr>
          <p:nvPr userDrawn="1"/>
        </p:nvSpPr>
        <p:spPr bwMode="auto">
          <a:xfrm>
            <a:off x="3791353" y="3338553"/>
            <a:ext cx="859531"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Part</a:t>
            </a:r>
            <a:r>
              <a:rPr kumimoji="0" lang="en-US" sz="2000" b="0" dirty="0" smtClean="0">
                <a:latin typeface="Times New Roman" pitchFamily="-110" charset="0"/>
              </a:rPr>
              <a:t>: 5</a:t>
            </a:r>
            <a:endParaRPr kumimoji="0" lang="en-US" sz="2000" b="0" dirty="0">
              <a:latin typeface="Times New Roman" pitchFamily="-110" charset="0"/>
            </a:endParaRPr>
          </a:p>
        </p:txBody>
      </p:sp>
      <p:sp>
        <p:nvSpPr>
          <p:cNvPr id="27" name="Text Box 68"/>
          <p:cNvSpPr txBox="1">
            <a:spLocks noChangeArrowheads="1"/>
          </p:cNvSpPr>
          <p:nvPr userDrawn="1"/>
        </p:nvSpPr>
        <p:spPr bwMode="auto">
          <a:xfrm>
            <a:off x="3791353" y="3794165"/>
            <a:ext cx="859531"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Part</a:t>
            </a:r>
            <a:r>
              <a:rPr kumimoji="0" lang="en-US" sz="2000" b="0" dirty="0" smtClean="0">
                <a:latin typeface="Times New Roman" pitchFamily="-110" charset="0"/>
              </a:rPr>
              <a:t>: 5</a:t>
            </a:r>
            <a:endParaRPr kumimoji="0" lang="en-US" sz="2000" b="0" dirty="0">
              <a:latin typeface="Times New Roman" pitchFamily="-110" charset="0"/>
            </a:endParaRPr>
          </a:p>
        </p:txBody>
      </p:sp>
      <p:sp>
        <p:nvSpPr>
          <p:cNvPr id="28" name="Text Box 69"/>
          <p:cNvSpPr txBox="1">
            <a:spLocks noChangeArrowheads="1"/>
          </p:cNvSpPr>
          <p:nvPr userDrawn="1"/>
        </p:nvSpPr>
        <p:spPr bwMode="auto">
          <a:xfrm>
            <a:off x="4944062" y="3338553"/>
            <a:ext cx="1386918"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Chapter</a:t>
            </a:r>
            <a:r>
              <a:rPr kumimoji="0" lang="en-US" sz="2000" b="0" dirty="0" smtClean="0">
                <a:latin typeface="Times New Roman" pitchFamily="-110" charset="0"/>
              </a:rPr>
              <a:t>: 27</a:t>
            </a:r>
            <a:endParaRPr kumimoji="0" lang="en-US" sz="2000" b="0" dirty="0">
              <a:latin typeface="Times New Roman" pitchFamily="-110" charset="0"/>
            </a:endParaRPr>
          </a:p>
        </p:txBody>
      </p:sp>
      <p:sp>
        <p:nvSpPr>
          <p:cNvPr id="29" name="Text Box 70"/>
          <p:cNvSpPr txBox="1">
            <a:spLocks noChangeArrowheads="1"/>
          </p:cNvSpPr>
          <p:nvPr userDrawn="1"/>
        </p:nvSpPr>
        <p:spPr bwMode="auto">
          <a:xfrm>
            <a:off x="4944062" y="3794165"/>
            <a:ext cx="1386918"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smtClean="0">
                <a:latin typeface="Times New Roman" pitchFamily="-110" charset="0"/>
              </a:rPr>
              <a:t>Chapter: 14</a:t>
            </a:r>
            <a:endParaRPr kumimoji="0" lang="en-US" sz="2000" b="0" dirty="0">
              <a:latin typeface="Times New Roman" pitchFamily="-110"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bg2"/>
        </a:solidFill>
        <a:effectLst/>
      </p:bgPr>
    </p:bg>
    <p:spTree>
      <p:nvGrpSpPr>
        <p:cNvPr id="1" name=""/>
        <p:cNvGrpSpPr/>
        <p:nvPr/>
      </p:nvGrpSpPr>
      <p:grpSpPr>
        <a:xfrm>
          <a:off x="0" y="0"/>
          <a:ext cx="0" cy="0"/>
          <a:chOff x="0" y="0"/>
          <a:chExt cx="0" cy="0"/>
        </a:xfrm>
      </p:grpSpPr>
      <p:sp>
        <p:nvSpPr>
          <p:cNvPr id="7" name="Rounded Rectangle 6"/>
          <p:cNvSpPr/>
          <p:nvPr userDrawn="1"/>
        </p:nvSpPr>
        <p:spPr>
          <a:xfrm>
            <a:off x="685800" y="1702073"/>
            <a:ext cx="7772400" cy="2096204"/>
          </a:xfrm>
          <a:prstGeom prst="roundRect">
            <a:avLst>
              <a:gd name="adj" fmla="val 9490"/>
            </a:avLst>
          </a:prstGeom>
          <a:solidFill>
            <a:srgbClr val="515A6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821649"/>
            <a:ext cx="7772400" cy="1864086"/>
          </a:xfrm>
          <a:prstGeom prst="rect">
            <a:avLst/>
          </a:prstGeom>
        </p:spPr>
        <p:txBody>
          <a:bodyPr/>
          <a:lstStyle>
            <a:lvl1pPr>
              <a:defRPr i="1" baseline="0">
                <a:solidFill>
                  <a:schemeClr val="bg1"/>
                </a:solidFill>
                <a:latin typeface="Century Schoolbook" pitchFamily="18" charset="0"/>
                <a:cs typeface="Times New Roman" pitchFamily="18" charset="0"/>
              </a:defRPr>
            </a:lvl1pPr>
          </a:lstStyle>
          <a:p>
            <a:r>
              <a:rPr lang="en-US" dirty="0" smtClean="0"/>
              <a:t>Click to edit Master title style</a:t>
            </a:r>
            <a:endParaRPr lang="en-US" dirty="0"/>
          </a:p>
        </p:txBody>
      </p:sp>
      <p:sp>
        <p:nvSpPr>
          <p:cNvPr id="8" name="Rectangle 7"/>
          <p:cNvSpPr/>
          <p:nvPr userDrawn="1"/>
        </p:nvSpPr>
        <p:spPr>
          <a:xfrm>
            <a:off x="6699" y="5910142"/>
            <a:ext cx="956938" cy="926755"/>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9" name="TextBox 8"/>
          <p:cNvSpPr txBox="1"/>
          <p:nvPr userDrawn="1"/>
        </p:nvSpPr>
        <p:spPr>
          <a:xfrm>
            <a:off x="177159" y="5917176"/>
            <a:ext cx="660758" cy="415498"/>
          </a:xfrm>
          <a:prstGeom prst="rect">
            <a:avLst/>
          </a:prstGeom>
          <a:noFill/>
        </p:spPr>
        <p:txBody>
          <a:bodyPr wrap="none" rtlCol="0">
            <a:spAutoFit/>
          </a:bodyPr>
          <a:lstStyle/>
          <a:p>
            <a:pPr algn="ctr">
              <a:spcBef>
                <a:spcPts val="0"/>
              </a:spcBef>
            </a:pPr>
            <a:r>
              <a:rPr lang="en-US" sz="2100" b="0" i="1" dirty="0" smtClean="0">
                <a:solidFill>
                  <a:schemeClr val="bg1"/>
                </a:solidFill>
                <a:latin typeface="Times New Roman" pitchFamily="18" charset="0"/>
                <a:cs typeface="Times New Roman" pitchFamily="18" charset="0"/>
              </a:rPr>
              <a:t>14</a:t>
            </a:r>
            <a:r>
              <a:rPr lang="en-US" sz="2100" b="0" i="1" baseline="30000" dirty="0" smtClean="0">
                <a:solidFill>
                  <a:schemeClr val="bg1"/>
                </a:solidFill>
                <a:latin typeface="Times New Roman" pitchFamily="18" charset="0"/>
                <a:cs typeface="Times New Roman" pitchFamily="18" charset="0"/>
              </a:rPr>
              <a:t>th</a:t>
            </a:r>
            <a:r>
              <a:rPr lang="en-US" sz="2100" b="0" i="1" dirty="0" smtClean="0">
                <a:solidFill>
                  <a:schemeClr val="bg1"/>
                </a:solidFill>
                <a:latin typeface="Times New Roman" pitchFamily="18" charset="0"/>
                <a:cs typeface="Times New Roman" pitchFamily="18" charset="0"/>
              </a:rPr>
              <a:t> </a:t>
            </a:r>
          </a:p>
        </p:txBody>
      </p:sp>
      <p:sp>
        <p:nvSpPr>
          <p:cNvPr id="10" name="TextBox 9"/>
          <p:cNvSpPr txBox="1"/>
          <p:nvPr userDrawn="1"/>
        </p:nvSpPr>
        <p:spPr>
          <a:xfrm>
            <a:off x="146051" y="6196188"/>
            <a:ext cx="647933" cy="292388"/>
          </a:xfrm>
          <a:prstGeom prst="rect">
            <a:avLst/>
          </a:prstGeom>
          <a:noFill/>
        </p:spPr>
        <p:txBody>
          <a:bodyPr wrap="none" rtlCol="0">
            <a:spAutoFit/>
          </a:bodyPr>
          <a:lstStyle/>
          <a:p>
            <a:pPr algn="ctr">
              <a:spcBef>
                <a:spcPts val="0"/>
              </a:spcBef>
            </a:pPr>
            <a:r>
              <a:rPr lang="en-US" sz="1300" i="1" dirty="0" smtClean="0">
                <a:solidFill>
                  <a:schemeClr val="bg1"/>
                </a:solidFill>
                <a:latin typeface="Times New Roman" pitchFamily="18" charset="0"/>
                <a:cs typeface="Times New Roman" pitchFamily="18" charset="0"/>
              </a:rPr>
              <a:t>edition</a:t>
            </a:r>
            <a:endParaRPr lang="en-US" sz="1300" i="1" dirty="0">
              <a:solidFill>
                <a:schemeClr val="bg1"/>
              </a:solidFill>
              <a:latin typeface="Times New Roman" pitchFamily="18" charset="0"/>
              <a:cs typeface="Times New Roman" pitchFamily="18" charset="0"/>
            </a:endParaRPr>
          </a:p>
        </p:txBody>
      </p:sp>
      <p:cxnSp>
        <p:nvCxnSpPr>
          <p:cNvPr id="11" name="Straight Connector 10"/>
          <p:cNvCxnSpPr/>
          <p:nvPr userDrawn="1"/>
        </p:nvCxnSpPr>
        <p:spPr>
          <a:xfrm>
            <a:off x="148152" y="6460901"/>
            <a:ext cx="650342"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userDrawn="1"/>
        </p:nvSpPr>
        <p:spPr>
          <a:xfrm>
            <a:off x="13730" y="6460136"/>
            <a:ext cx="949907" cy="338554"/>
          </a:xfrm>
          <a:prstGeom prst="rect">
            <a:avLst/>
          </a:prstGeom>
          <a:noFill/>
        </p:spPr>
        <p:txBody>
          <a:bodyPr wrap="square" rtlCol="0">
            <a:spAutoFit/>
          </a:bodyPr>
          <a:lstStyle/>
          <a:p>
            <a:pPr algn="l">
              <a:spcBef>
                <a:spcPts val="0"/>
              </a:spcBef>
            </a:pPr>
            <a:r>
              <a:rPr lang="en-US" sz="800" i="1" dirty="0" err="1" smtClean="0">
                <a:solidFill>
                  <a:schemeClr val="bg1"/>
                </a:solidFill>
                <a:latin typeface="Times New Roman" pitchFamily="18" charset="0"/>
                <a:cs typeface="Times New Roman" pitchFamily="18" charset="0"/>
              </a:rPr>
              <a:t>Gwartney</a:t>
            </a:r>
            <a:r>
              <a:rPr lang="en-US" sz="800" i="1" dirty="0" smtClean="0">
                <a:solidFill>
                  <a:schemeClr val="bg1"/>
                </a:solidFill>
                <a:latin typeface="Times New Roman" pitchFamily="18" charset="0"/>
                <a:cs typeface="Times New Roman" pitchFamily="18" charset="0"/>
              </a:rPr>
              <a:t>-Stroup</a:t>
            </a:r>
          </a:p>
          <a:p>
            <a:pPr algn="l">
              <a:spcBef>
                <a:spcPts val="0"/>
              </a:spcBef>
            </a:pPr>
            <a:r>
              <a:rPr lang="en-US" sz="800" i="1" dirty="0" err="1" smtClean="0">
                <a:solidFill>
                  <a:schemeClr val="bg1"/>
                </a:solidFill>
                <a:latin typeface="Times New Roman" pitchFamily="18" charset="0"/>
                <a:cs typeface="Times New Roman" pitchFamily="18" charset="0"/>
              </a:rPr>
              <a:t>Sobel</a:t>
            </a:r>
            <a:r>
              <a:rPr lang="en-US" sz="800" i="1" dirty="0" smtClean="0">
                <a:solidFill>
                  <a:schemeClr val="bg1"/>
                </a:solidFill>
                <a:latin typeface="Times New Roman" pitchFamily="18" charset="0"/>
                <a:cs typeface="Times New Roman" pitchFamily="18" charset="0"/>
              </a:rPr>
              <a:t>-Macpherson</a:t>
            </a:r>
            <a:endParaRPr lang="en-US" sz="800" i="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82552351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9569" y="270798"/>
            <a:ext cx="8904855" cy="657667"/>
          </a:xfrm>
          <a:prstGeom prst="rect">
            <a:avLst/>
          </a:prstGeom>
        </p:spPr>
        <p:txBody>
          <a:bodyPr/>
          <a:lstStyle>
            <a:lvl1pPr algn="l">
              <a:defRPr sz="3800">
                <a:solidFill>
                  <a:schemeClr val="bg1"/>
                </a:solidFill>
                <a:latin typeface="Century Schoolbook"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40675" y="1062111"/>
            <a:ext cx="8820445" cy="4874456"/>
          </a:xfrm>
          <a:prstGeom prst="rect">
            <a:avLst/>
          </a:prstGeom>
        </p:spPr>
        <p:txBody>
          <a:bodyPr/>
          <a:lstStyle>
            <a:lvl1pPr>
              <a:defRPr sz="2800">
                <a:solidFill>
                  <a:schemeClr val="tx2"/>
                </a:solidFill>
                <a:latin typeface="Times New Roman" pitchFamily="18" charset="0"/>
                <a:cs typeface="Times New Roman" pitchFamily="18" charset="0"/>
              </a:defRPr>
            </a:lvl1pPr>
            <a:lvl2pPr marL="742950" indent="-285750">
              <a:buFont typeface="Arial" pitchFamily="34" charset="0"/>
              <a:buChar char="•"/>
              <a:defRPr sz="2600">
                <a:solidFill>
                  <a:schemeClr val="tx2"/>
                </a:solidFill>
                <a:latin typeface="Times New Roman" pitchFamily="18" charset="0"/>
                <a:cs typeface="Times New Roman" pitchFamily="18" charset="0"/>
              </a:defRPr>
            </a:lvl2pPr>
            <a:lvl3pPr marL="1143000" indent="-228600">
              <a:buFont typeface="Arial" pitchFamily="34" charset="0"/>
              <a:buChar char="•"/>
              <a:defRPr sz="2600">
                <a:solidFill>
                  <a:schemeClr val="tx2"/>
                </a:solidFill>
                <a:latin typeface="Times New Roman" pitchFamily="18" charset="0"/>
                <a:cs typeface="Times New Roman" pitchFamily="18" charset="0"/>
              </a:defRPr>
            </a:lvl3pPr>
            <a:lvl4pPr marL="1600200" indent="-228600">
              <a:buFont typeface="Arial" pitchFamily="34" charset="0"/>
              <a:buChar char="•"/>
              <a:defRPr sz="2600">
                <a:solidFill>
                  <a:schemeClr val="tx2"/>
                </a:solidFill>
                <a:latin typeface="Times New Roman" pitchFamily="18" charset="0"/>
                <a:cs typeface="Times New Roman" pitchFamily="18" charset="0"/>
              </a:defRPr>
            </a:lvl4pPr>
            <a:lvl5pPr marL="2057400" indent="-228600">
              <a:buFont typeface="Arial" pitchFamily="34" charset="0"/>
              <a:buChar char="•"/>
              <a:defRPr sz="2600">
                <a:solidFill>
                  <a:schemeClr val="tx2"/>
                </a:solidFill>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Rectangle 21"/>
          <p:cNvSpPr/>
          <p:nvPr userDrawn="1"/>
        </p:nvSpPr>
        <p:spPr>
          <a:xfrm>
            <a:off x="6699" y="5910142"/>
            <a:ext cx="956938" cy="926755"/>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23" name="TextBox 22"/>
          <p:cNvSpPr txBox="1"/>
          <p:nvPr userDrawn="1"/>
        </p:nvSpPr>
        <p:spPr>
          <a:xfrm>
            <a:off x="177159" y="5917176"/>
            <a:ext cx="660758" cy="415498"/>
          </a:xfrm>
          <a:prstGeom prst="rect">
            <a:avLst/>
          </a:prstGeom>
          <a:noFill/>
        </p:spPr>
        <p:txBody>
          <a:bodyPr wrap="none" rtlCol="0">
            <a:spAutoFit/>
          </a:bodyPr>
          <a:lstStyle/>
          <a:p>
            <a:pPr algn="ctr">
              <a:spcBef>
                <a:spcPts val="0"/>
              </a:spcBef>
            </a:pPr>
            <a:r>
              <a:rPr lang="en-US" sz="2100" b="0" i="1" dirty="0" smtClean="0">
                <a:solidFill>
                  <a:schemeClr val="bg1"/>
                </a:solidFill>
                <a:latin typeface="Times New Roman" pitchFamily="18" charset="0"/>
                <a:cs typeface="Times New Roman" pitchFamily="18" charset="0"/>
              </a:rPr>
              <a:t>14</a:t>
            </a:r>
            <a:r>
              <a:rPr lang="en-US" sz="2100" b="0" i="1" baseline="30000" dirty="0" smtClean="0">
                <a:solidFill>
                  <a:schemeClr val="bg1"/>
                </a:solidFill>
                <a:latin typeface="Times New Roman" pitchFamily="18" charset="0"/>
                <a:cs typeface="Times New Roman" pitchFamily="18" charset="0"/>
              </a:rPr>
              <a:t>th</a:t>
            </a:r>
            <a:r>
              <a:rPr lang="en-US" sz="2100" b="0" i="1" dirty="0" smtClean="0">
                <a:solidFill>
                  <a:schemeClr val="bg1"/>
                </a:solidFill>
                <a:latin typeface="Times New Roman" pitchFamily="18" charset="0"/>
                <a:cs typeface="Times New Roman" pitchFamily="18" charset="0"/>
              </a:rPr>
              <a:t> </a:t>
            </a:r>
          </a:p>
        </p:txBody>
      </p:sp>
      <p:sp>
        <p:nvSpPr>
          <p:cNvPr id="24" name="TextBox 23"/>
          <p:cNvSpPr txBox="1"/>
          <p:nvPr userDrawn="1"/>
        </p:nvSpPr>
        <p:spPr>
          <a:xfrm>
            <a:off x="146051" y="6196188"/>
            <a:ext cx="647933" cy="292388"/>
          </a:xfrm>
          <a:prstGeom prst="rect">
            <a:avLst/>
          </a:prstGeom>
          <a:noFill/>
        </p:spPr>
        <p:txBody>
          <a:bodyPr wrap="none" rtlCol="0">
            <a:spAutoFit/>
          </a:bodyPr>
          <a:lstStyle/>
          <a:p>
            <a:pPr algn="ctr">
              <a:spcBef>
                <a:spcPts val="0"/>
              </a:spcBef>
            </a:pPr>
            <a:r>
              <a:rPr lang="en-US" sz="1300" i="1" dirty="0" smtClean="0">
                <a:solidFill>
                  <a:schemeClr val="bg1"/>
                </a:solidFill>
                <a:latin typeface="Times New Roman" pitchFamily="18" charset="0"/>
                <a:cs typeface="Times New Roman" pitchFamily="18" charset="0"/>
              </a:rPr>
              <a:t>edition</a:t>
            </a:r>
            <a:endParaRPr lang="en-US" sz="1300" i="1" dirty="0">
              <a:solidFill>
                <a:schemeClr val="bg1"/>
              </a:solidFill>
              <a:latin typeface="Times New Roman" pitchFamily="18" charset="0"/>
              <a:cs typeface="Times New Roman" pitchFamily="18" charset="0"/>
            </a:endParaRPr>
          </a:p>
        </p:txBody>
      </p:sp>
      <p:cxnSp>
        <p:nvCxnSpPr>
          <p:cNvPr id="25" name="Straight Connector 24"/>
          <p:cNvCxnSpPr/>
          <p:nvPr userDrawn="1"/>
        </p:nvCxnSpPr>
        <p:spPr>
          <a:xfrm>
            <a:off x="148152" y="6460901"/>
            <a:ext cx="650342"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userDrawn="1"/>
        </p:nvSpPr>
        <p:spPr>
          <a:xfrm>
            <a:off x="13730" y="6460136"/>
            <a:ext cx="949907" cy="338554"/>
          </a:xfrm>
          <a:prstGeom prst="rect">
            <a:avLst/>
          </a:prstGeom>
          <a:noFill/>
        </p:spPr>
        <p:txBody>
          <a:bodyPr wrap="square" rtlCol="0">
            <a:spAutoFit/>
          </a:bodyPr>
          <a:lstStyle/>
          <a:p>
            <a:pPr algn="l">
              <a:spcBef>
                <a:spcPts val="0"/>
              </a:spcBef>
            </a:pPr>
            <a:r>
              <a:rPr lang="en-US" sz="800" i="1" dirty="0" err="1" smtClean="0">
                <a:solidFill>
                  <a:schemeClr val="bg1"/>
                </a:solidFill>
                <a:latin typeface="Times New Roman" pitchFamily="18" charset="0"/>
                <a:cs typeface="Times New Roman" pitchFamily="18" charset="0"/>
              </a:rPr>
              <a:t>Gwartney</a:t>
            </a:r>
            <a:r>
              <a:rPr lang="en-US" sz="800" i="1" dirty="0" smtClean="0">
                <a:solidFill>
                  <a:schemeClr val="bg1"/>
                </a:solidFill>
                <a:latin typeface="Times New Roman" pitchFamily="18" charset="0"/>
                <a:cs typeface="Times New Roman" pitchFamily="18" charset="0"/>
              </a:rPr>
              <a:t>-Stroup</a:t>
            </a:r>
          </a:p>
          <a:p>
            <a:pPr algn="l">
              <a:spcBef>
                <a:spcPts val="0"/>
              </a:spcBef>
            </a:pPr>
            <a:r>
              <a:rPr lang="en-US" sz="800" i="1" dirty="0" err="1" smtClean="0">
                <a:solidFill>
                  <a:schemeClr val="bg1"/>
                </a:solidFill>
                <a:latin typeface="Times New Roman" pitchFamily="18" charset="0"/>
                <a:cs typeface="Times New Roman" pitchFamily="18" charset="0"/>
              </a:rPr>
              <a:t>Sobel</a:t>
            </a:r>
            <a:r>
              <a:rPr lang="en-US" sz="800" i="1" dirty="0" smtClean="0">
                <a:solidFill>
                  <a:schemeClr val="bg1"/>
                </a:solidFill>
                <a:latin typeface="Times New Roman" pitchFamily="18" charset="0"/>
                <a:cs typeface="Times New Roman" pitchFamily="18" charset="0"/>
              </a:rPr>
              <a:t>-Macpherson</a:t>
            </a:r>
            <a:endParaRPr lang="en-US" sz="800" i="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9569" y="270798"/>
            <a:ext cx="8904855" cy="657667"/>
          </a:xfrm>
          <a:prstGeom prst="rect">
            <a:avLst/>
          </a:prstGeom>
        </p:spPr>
        <p:txBody>
          <a:bodyPr/>
          <a:lstStyle>
            <a:lvl1pPr algn="l">
              <a:defRPr sz="3800">
                <a:solidFill>
                  <a:schemeClr val="bg1"/>
                </a:solidFill>
                <a:latin typeface="Century Schoolbook"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40675" y="1062111"/>
            <a:ext cx="8820445" cy="4874456"/>
          </a:xfrm>
          <a:prstGeom prst="rect">
            <a:avLst/>
          </a:prstGeom>
        </p:spPr>
        <p:txBody>
          <a:bodyPr/>
          <a:lstStyle>
            <a:lvl1pPr>
              <a:defRPr sz="2800">
                <a:solidFill>
                  <a:schemeClr val="tx2"/>
                </a:solidFill>
                <a:latin typeface="Times New Roman" pitchFamily="18" charset="0"/>
                <a:cs typeface="Times New Roman" pitchFamily="18" charset="0"/>
              </a:defRPr>
            </a:lvl1pPr>
            <a:lvl2pPr marL="742950" indent="-285750">
              <a:buFont typeface="Arial" pitchFamily="34" charset="0"/>
              <a:buChar char="•"/>
              <a:defRPr sz="2600">
                <a:solidFill>
                  <a:schemeClr val="tx2"/>
                </a:solidFill>
                <a:latin typeface="Times New Roman" pitchFamily="18" charset="0"/>
                <a:cs typeface="Times New Roman" pitchFamily="18" charset="0"/>
              </a:defRPr>
            </a:lvl2pPr>
            <a:lvl3pPr marL="1143000" indent="-228600">
              <a:buFont typeface="Arial" pitchFamily="34" charset="0"/>
              <a:buChar char="•"/>
              <a:defRPr sz="2600">
                <a:solidFill>
                  <a:schemeClr val="tx2"/>
                </a:solidFill>
                <a:latin typeface="Times New Roman" pitchFamily="18" charset="0"/>
                <a:cs typeface="Times New Roman" pitchFamily="18" charset="0"/>
              </a:defRPr>
            </a:lvl3pPr>
            <a:lvl4pPr marL="1600200" indent="-228600">
              <a:buFont typeface="Arial" pitchFamily="34" charset="0"/>
              <a:buChar char="•"/>
              <a:defRPr sz="2600">
                <a:solidFill>
                  <a:schemeClr val="tx2"/>
                </a:solidFill>
                <a:latin typeface="Times New Roman" pitchFamily="18" charset="0"/>
                <a:cs typeface="Times New Roman" pitchFamily="18" charset="0"/>
              </a:defRPr>
            </a:lvl4pPr>
            <a:lvl5pPr marL="2057400" indent="-228600">
              <a:buFont typeface="Arial" pitchFamily="34" charset="0"/>
              <a:buChar char="•"/>
              <a:defRPr sz="2600">
                <a:solidFill>
                  <a:schemeClr val="tx2"/>
                </a:solidFill>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Rectangle 21"/>
          <p:cNvSpPr/>
          <p:nvPr userDrawn="1"/>
        </p:nvSpPr>
        <p:spPr>
          <a:xfrm>
            <a:off x="6699" y="5910142"/>
            <a:ext cx="921769" cy="926755"/>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23" name="TextBox 22"/>
          <p:cNvSpPr txBox="1"/>
          <p:nvPr userDrawn="1"/>
        </p:nvSpPr>
        <p:spPr>
          <a:xfrm>
            <a:off x="177159" y="5917176"/>
            <a:ext cx="660758" cy="415498"/>
          </a:xfrm>
          <a:prstGeom prst="rect">
            <a:avLst/>
          </a:prstGeom>
          <a:noFill/>
        </p:spPr>
        <p:txBody>
          <a:bodyPr wrap="none" rtlCol="0">
            <a:spAutoFit/>
          </a:bodyPr>
          <a:lstStyle/>
          <a:p>
            <a:pPr algn="ctr">
              <a:spcBef>
                <a:spcPts val="0"/>
              </a:spcBef>
            </a:pPr>
            <a:r>
              <a:rPr lang="en-US" sz="2100" b="0" i="1" dirty="0" smtClean="0">
                <a:solidFill>
                  <a:schemeClr val="bg1"/>
                </a:solidFill>
                <a:latin typeface="Times New Roman" pitchFamily="18" charset="0"/>
                <a:cs typeface="Times New Roman" pitchFamily="18" charset="0"/>
              </a:rPr>
              <a:t>14</a:t>
            </a:r>
            <a:r>
              <a:rPr lang="en-US" sz="2100" b="0" i="1" baseline="30000" dirty="0" smtClean="0">
                <a:solidFill>
                  <a:schemeClr val="bg1"/>
                </a:solidFill>
                <a:latin typeface="Times New Roman" pitchFamily="18" charset="0"/>
                <a:cs typeface="Times New Roman" pitchFamily="18" charset="0"/>
              </a:rPr>
              <a:t>th</a:t>
            </a:r>
            <a:r>
              <a:rPr lang="en-US" sz="2100" b="0" i="1" dirty="0" smtClean="0">
                <a:solidFill>
                  <a:schemeClr val="bg1"/>
                </a:solidFill>
                <a:latin typeface="Times New Roman" pitchFamily="18" charset="0"/>
                <a:cs typeface="Times New Roman" pitchFamily="18" charset="0"/>
              </a:rPr>
              <a:t> </a:t>
            </a:r>
          </a:p>
        </p:txBody>
      </p:sp>
      <p:sp>
        <p:nvSpPr>
          <p:cNvPr id="24" name="TextBox 23"/>
          <p:cNvSpPr txBox="1"/>
          <p:nvPr userDrawn="1"/>
        </p:nvSpPr>
        <p:spPr>
          <a:xfrm>
            <a:off x="146051" y="6196188"/>
            <a:ext cx="647933" cy="292388"/>
          </a:xfrm>
          <a:prstGeom prst="rect">
            <a:avLst/>
          </a:prstGeom>
          <a:noFill/>
        </p:spPr>
        <p:txBody>
          <a:bodyPr wrap="none" rtlCol="0">
            <a:spAutoFit/>
          </a:bodyPr>
          <a:lstStyle/>
          <a:p>
            <a:pPr algn="ctr">
              <a:spcBef>
                <a:spcPts val="0"/>
              </a:spcBef>
            </a:pPr>
            <a:r>
              <a:rPr lang="en-US" sz="1300" i="1" dirty="0" smtClean="0">
                <a:solidFill>
                  <a:schemeClr val="bg1"/>
                </a:solidFill>
                <a:latin typeface="Times New Roman" pitchFamily="18" charset="0"/>
                <a:cs typeface="Times New Roman" pitchFamily="18" charset="0"/>
              </a:rPr>
              <a:t>edition</a:t>
            </a:r>
            <a:endParaRPr lang="en-US" sz="1300" i="1" dirty="0">
              <a:solidFill>
                <a:schemeClr val="bg1"/>
              </a:solidFill>
              <a:latin typeface="Times New Roman" pitchFamily="18" charset="0"/>
              <a:cs typeface="Times New Roman" pitchFamily="18" charset="0"/>
            </a:endParaRPr>
          </a:p>
        </p:txBody>
      </p:sp>
      <p:cxnSp>
        <p:nvCxnSpPr>
          <p:cNvPr id="25" name="Straight Connector 24"/>
          <p:cNvCxnSpPr/>
          <p:nvPr userDrawn="1"/>
        </p:nvCxnSpPr>
        <p:spPr>
          <a:xfrm>
            <a:off x="148152" y="6460901"/>
            <a:ext cx="650342"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userDrawn="1"/>
        </p:nvSpPr>
        <p:spPr>
          <a:xfrm>
            <a:off x="13730" y="6460136"/>
            <a:ext cx="949907" cy="338554"/>
          </a:xfrm>
          <a:prstGeom prst="rect">
            <a:avLst/>
          </a:prstGeom>
          <a:noFill/>
        </p:spPr>
        <p:txBody>
          <a:bodyPr wrap="square" rtlCol="0">
            <a:spAutoFit/>
          </a:bodyPr>
          <a:lstStyle/>
          <a:p>
            <a:pPr algn="l">
              <a:spcBef>
                <a:spcPts val="0"/>
              </a:spcBef>
            </a:pPr>
            <a:r>
              <a:rPr lang="en-US" sz="800" i="1" dirty="0" err="1" smtClean="0">
                <a:solidFill>
                  <a:schemeClr val="bg1"/>
                </a:solidFill>
                <a:latin typeface="Times New Roman" pitchFamily="18" charset="0"/>
                <a:cs typeface="Times New Roman" pitchFamily="18" charset="0"/>
              </a:rPr>
              <a:t>Gwartney</a:t>
            </a:r>
            <a:r>
              <a:rPr lang="en-US" sz="800" i="1" dirty="0" smtClean="0">
                <a:solidFill>
                  <a:schemeClr val="bg1"/>
                </a:solidFill>
                <a:latin typeface="Times New Roman" pitchFamily="18" charset="0"/>
                <a:cs typeface="Times New Roman" pitchFamily="18" charset="0"/>
              </a:rPr>
              <a:t>-Stroup</a:t>
            </a:r>
          </a:p>
          <a:p>
            <a:pPr algn="l">
              <a:spcBef>
                <a:spcPts val="0"/>
              </a:spcBef>
            </a:pPr>
            <a:r>
              <a:rPr lang="en-US" sz="800" i="1" dirty="0" err="1" smtClean="0">
                <a:solidFill>
                  <a:schemeClr val="bg1"/>
                </a:solidFill>
                <a:latin typeface="Times New Roman" pitchFamily="18" charset="0"/>
                <a:cs typeface="Times New Roman" pitchFamily="18" charset="0"/>
              </a:rPr>
              <a:t>Sobel</a:t>
            </a:r>
            <a:r>
              <a:rPr lang="en-US" sz="800" i="1" dirty="0" smtClean="0">
                <a:solidFill>
                  <a:schemeClr val="bg1"/>
                </a:solidFill>
                <a:latin typeface="Times New Roman" pitchFamily="18" charset="0"/>
                <a:cs typeface="Times New Roman" pitchFamily="18" charset="0"/>
              </a:rPr>
              <a:t>-Macpherson</a:t>
            </a:r>
            <a:endParaRPr lang="en-US" sz="800" i="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4617126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6" name="Picture 45"/>
          <p:cNvPicPr>
            <a:picLocks noChangeAspect="1"/>
          </p:cNvPicPr>
          <p:nvPr/>
        </p:nvPicPr>
        <p:blipFill>
          <a:blip r:embed="rId15"/>
          <a:srcRect t="43200"/>
          <a:stretch>
            <a:fillRect/>
          </a:stretch>
        </p:blipFill>
        <p:spPr>
          <a:xfrm>
            <a:off x="-14039" y="5906194"/>
            <a:ext cx="9172575" cy="893298"/>
          </a:xfrm>
          <a:prstGeom prst="rect">
            <a:avLst/>
          </a:prstGeom>
          <a:ln>
            <a:noFill/>
          </a:ln>
          <a:effectLst>
            <a:softEdge rad="112500"/>
          </a:effectLst>
        </p:spPr>
      </p:pic>
      <p:sp>
        <p:nvSpPr>
          <p:cNvPr id="50" name="Rounded Rectangle 49"/>
          <p:cNvSpPr>
            <a:spLocks/>
          </p:cNvSpPr>
          <p:nvPr/>
        </p:nvSpPr>
        <p:spPr>
          <a:xfrm>
            <a:off x="8147190" y="6637804"/>
            <a:ext cx="978648" cy="206967"/>
          </a:xfrm>
          <a:prstGeom prst="roundRect">
            <a:avLst/>
          </a:prstGeom>
          <a:solidFill>
            <a:srgbClr val="444C52">
              <a:alpha val="89804"/>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 Box 33"/>
          <p:cNvSpPr txBox="1">
            <a:spLocks noChangeArrowheads="1"/>
          </p:cNvSpPr>
          <p:nvPr/>
        </p:nvSpPr>
        <p:spPr bwMode="auto">
          <a:xfrm>
            <a:off x="1033980" y="6677770"/>
            <a:ext cx="6858001" cy="215444"/>
          </a:xfrm>
          <a:prstGeom prst="rect">
            <a:avLst/>
          </a:prstGeom>
          <a:noFill/>
          <a:ln w="9525">
            <a:noFill/>
            <a:miter lim="800000"/>
            <a:headEnd/>
            <a:tailEnd/>
          </a:ln>
        </p:spPr>
        <p:txBody>
          <a:bodyPr wrap="square">
            <a:prstTxWarp prst="textNoShape">
              <a:avLst/>
            </a:prstTxWarp>
            <a:spAutoFit/>
          </a:bodyPr>
          <a:lstStyle/>
          <a:p>
            <a:pPr algn="r">
              <a:defRPr/>
            </a:pPr>
            <a:r>
              <a:rPr kumimoji="0" lang="en-US" sz="800" b="0" i="1" dirty="0">
                <a:solidFill>
                  <a:schemeClr val="tx1"/>
                </a:solidFill>
                <a:latin typeface="Times New Roman" pitchFamily="-110" charset="0"/>
              </a:rPr>
              <a:t>Copyright ©</a:t>
            </a:r>
            <a:r>
              <a:rPr kumimoji="0" lang="en-US" sz="800" b="0" i="1" dirty="0" smtClean="0">
                <a:solidFill>
                  <a:schemeClr val="tx1"/>
                </a:solidFill>
                <a:latin typeface="Times New Roman" pitchFamily="-110" charset="0"/>
              </a:rPr>
              <a:t>2013 </a:t>
            </a:r>
            <a:r>
              <a:rPr kumimoji="0" lang="en-US" sz="800" b="0" i="1" dirty="0" err="1">
                <a:solidFill>
                  <a:schemeClr val="tx1"/>
                </a:solidFill>
                <a:latin typeface="Times New Roman" pitchFamily="-110" charset="0"/>
              </a:rPr>
              <a:t>Cengage</a:t>
            </a:r>
            <a:r>
              <a:rPr kumimoji="0" lang="en-US" sz="800" b="0" i="1" dirty="0">
                <a:solidFill>
                  <a:schemeClr val="tx1"/>
                </a:solidFill>
                <a:latin typeface="Times New Roman" pitchFamily="-110" charset="0"/>
              </a:rPr>
              <a:t> Learning. All rights reserved. May not be scanned, copied or duplicated, or posted to a publicly accessible web site, in whole or in part.</a:t>
            </a:r>
          </a:p>
        </p:txBody>
      </p:sp>
      <p:pic>
        <p:nvPicPr>
          <p:cNvPr id="8" name="Picture 7" descr="gwartney_sky 1c.jpg"/>
          <p:cNvPicPr>
            <a:picLocks/>
          </p:cNvPicPr>
          <p:nvPr/>
        </p:nvPicPr>
        <p:blipFill>
          <a:blip r:embed="rId16">
            <a:alphaModFix amt="62000"/>
          </a:blip>
          <a:stretch>
            <a:fillRect/>
          </a:stretch>
        </p:blipFill>
        <p:spPr>
          <a:xfrm>
            <a:off x="-11758" y="2"/>
            <a:ext cx="9200769" cy="1600197"/>
          </a:xfrm>
          <a:prstGeom prst="rect">
            <a:avLst/>
          </a:prstGeom>
          <a:ln>
            <a:noFill/>
          </a:ln>
          <a:effectLst>
            <a:softEdge rad="112500"/>
          </a:effectLst>
        </p:spPr>
      </p:pic>
      <p:pic>
        <p:nvPicPr>
          <p:cNvPr id="12" name="Picture 11" descr="gwartney_sky 1c.jpg"/>
          <p:cNvPicPr>
            <a:picLocks/>
          </p:cNvPicPr>
          <p:nvPr/>
        </p:nvPicPr>
        <p:blipFill>
          <a:blip r:embed="rId16">
            <a:alphaModFix amt="62000"/>
          </a:blip>
          <a:stretch>
            <a:fillRect/>
          </a:stretch>
        </p:blipFill>
        <p:spPr>
          <a:xfrm>
            <a:off x="-14097" y="28136"/>
            <a:ext cx="9200769" cy="1600197"/>
          </a:xfrm>
          <a:prstGeom prst="rect">
            <a:avLst/>
          </a:prstGeom>
          <a:ln>
            <a:noFill/>
          </a:ln>
          <a:effectLst>
            <a:softEdge rad="112500"/>
          </a:effectLst>
        </p:spPr>
      </p:pic>
      <p:sp>
        <p:nvSpPr>
          <p:cNvPr id="53" name="Rectangle 4">
            <a:hlinkClick r:id="" action="ppaction://hlinkshowjump?jump=firstslide"/>
          </p:cNvPr>
          <p:cNvSpPr>
            <a:spLocks noChangeArrowheads="1"/>
          </p:cNvSpPr>
          <p:nvPr/>
        </p:nvSpPr>
        <p:spPr bwMode="auto">
          <a:xfrm>
            <a:off x="8280926" y="6599443"/>
            <a:ext cx="830794" cy="263358"/>
          </a:xfrm>
          <a:prstGeom prst="rect">
            <a:avLst/>
          </a:prstGeom>
          <a:noFill/>
          <a:ln w="9525">
            <a:noFill/>
            <a:miter lim="800000"/>
            <a:headEnd/>
            <a:tailEnd/>
          </a:ln>
          <a:effectLst/>
        </p:spPr>
        <p:txBody>
          <a:bodyPr lIns="92075" tIns="46038" rIns="92075" bIns="46038">
            <a:prstTxWarp prst="textNoShape">
              <a:avLst/>
            </a:prstTxWarp>
          </a:bodyPr>
          <a:lstStyle/>
          <a:p>
            <a:pPr>
              <a:spcBef>
                <a:spcPct val="20000"/>
              </a:spcBef>
              <a:defRPr/>
            </a:pPr>
            <a:r>
              <a:rPr lang="en-US" sz="1100" b="0" dirty="0" smtClean="0">
                <a:solidFill>
                  <a:schemeClr val="bg1"/>
                </a:solidFill>
                <a:latin typeface="Times New Roman" pitchFamily="-110" charset="0"/>
                <a:hlinkClick r:id="" action="ppaction://hlinkshowjump?jump=firstslide"/>
              </a:rPr>
              <a:t>First </a:t>
            </a:r>
            <a:r>
              <a:rPr lang="en-US" sz="1100" b="0" dirty="0">
                <a:solidFill>
                  <a:schemeClr val="bg1"/>
                </a:solidFill>
                <a:latin typeface="Times New Roman" pitchFamily="-110" charset="0"/>
                <a:hlinkClick r:id="" action="ppaction://hlinkshowjump?jump=firstslide"/>
              </a:rPr>
              <a:t>page</a:t>
            </a:r>
          </a:p>
        </p:txBody>
      </p:sp>
      <p:sp>
        <p:nvSpPr>
          <p:cNvPr id="54" name="AutoShape 5">
            <a:hlinkClick r:id="" action="ppaction://hlinkshowjump?jump=previousslide"/>
          </p:cNvPr>
          <p:cNvSpPr>
            <a:spLocks noChangeArrowheads="1"/>
          </p:cNvSpPr>
          <p:nvPr/>
        </p:nvSpPr>
        <p:spPr bwMode="auto">
          <a:xfrm>
            <a:off x="8182360" y="6663891"/>
            <a:ext cx="145314" cy="156703"/>
          </a:xfrm>
          <a:prstGeom prst="leftArrow">
            <a:avLst>
              <a:gd name="adj1" fmla="val 50000"/>
              <a:gd name="adj2" fmla="val 63796"/>
            </a:avLst>
          </a:prstGeom>
          <a:solidFill>
            <a:schemeClr val="bg1">
              <a:alpha val="96000"/>
            </a:schemeClr>
          </a:solidFill>
          <a:ln w="12700" cap="sq">
            <a:noFill/>
            <a:miter lim="800000"/>
            <a:headEnd/>
            <a:tailEnd/>
          </a:ln>
          <a:effectLst/>
        </p:spPr>
        <p:txBody>
          <a:bodyPr anchor="b">
            <a:prstTxWarp prst="textNoShape">
              <a:avLst/>
            </a:prstTxWarp>
          </a:bodyPr>
          <a:lstStyle/>
          <a:p>
            <a:pPr>
              <a:defRPr/>
            </a:pPr>
            <a:endParaRPr lang="en-US">
              <a:latin typeface="Times New Roman" pitchFamily="-110" charset="0"/>
            </a:endParaRPr>
          </a:p>
        </p:txBody>
      </p:sp>
      <p:sp>
        <p:nvSpPr>
          <p:cNvPr id="55" name="AutoShape 6">
            <a:hlinkClick r:id="" action="ppaction://hlinkshowjump?jump=nextslide"/>
          </p:cNvPr>
          <p:cNvSpPr>
            <a:spLocks noChangeArrowheads="1"/>
          </p:cNvSpPr>
          <p:nvPr/>
        </p:nvSpPr>
        <p:spPr bwMode="auto">
          <a:xfrm>
            <a:off x="8959372" y="6663891"/>
            <a:ext cx="145314" cy="156703"/>
          </a:xfrm>
          <a:prstGeom prst="rightArrow">
            <a:avLst>
              <a:gd name="adj1" fmla="val 50000"/>
              <a:gd name="adj2" fmla="val 63806"/>
            </a:avLst>
          </a:prstGeom>
          <a:solidFill>
            <a:schemeClr val="bg1">
              <a:alpha val="96000"/>
            </a:schemeClr>
          </a:solidFill>
          <a:ln w="12700" cap="sq">
            <a:noFill/>
            <a:miter lim="800000"/>
            <a:headEnd/>
            <a:tailEnd/>
          </a:ln>
          <a:effectLst/>
        </p:spPr>
        <p:txBody>
          <a:bodyPr anchor="b">
            <a:prstTxWarp prst="textNoShape">
              <a:avLst/>
            </a:prstTxWarp>
          </a:bodyPr>
          <a:lstStyle/>
          <a:p>
            <a:pPr>
              <a:defRPr/>
            </a:pPr>
            <a:endParaRPr lang="en-US">
              <a:latin typeface="Times New Roman" pitchFamily="-110" charset="0"/>
            </a:endParaRP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61"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426389" y="1200404"/>
            <a:ext cx="7634484" cy="1864086"/>
          </a:xfrm>
          <a:prstGeom prst="rect">
            <a:avLst/>
          </a:prstGeom>
        </p:spPr>
        <p:txBody>
          <a:bodyPr anchor="b">
            <a:noAutofit/>
          </a:bodyPr>
          <a:lstStyle/>
          <a:p>
            <a:r>
              <a:rPr lang="en-US" dirty="0"/>
              <a:t>Investment, </a:t>
            </a:r>
            <a:r>
              <a:rPr lang="en-US" dirty="0" smtClean="0"/>
              <a:t>the </a:t>
            </a:r>
            <a:r>
              <a:rPr lang="en-US" dirty="0"/>
              <a:t>Capital Market, </a:t>
            </a:r>
            <a:br>
              <a:rPr lang="en-US" dirty="0"/>
            </a:br>
            <a:r>
              <a:rPr lang="en-US" dirty="0"/>
              <a:t>and the Wealth of Nations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19569" y="448119"/>
            <a:ext cx="8904855" cy="749746"/>
          </a:xfrm>
          <a:prstGeom prst="rect">
            <a:avLst/>
          </a:prstGeom>
        </p:spPr>
        <p:txBody>
          <a:bodyPr/>
          <a:lstStyle>
            <a:lvl1pPr algn="l" defTabSz="457200" rtl="0" eaLnBrk="1" latinLnBrk="0" hangingPunct="1">
              <a:spcBef>
                <a:spcPct val="0"/>
              </a:spcBef>
              <a:buNone/>
              <a:defRPr sz="3800" kern="1200">
                <a:solidFill>
                  <a:schemeClr val="bg1"/>
                </a:solidFill>
                <a:latin typeface="Century Schoolbook" pitchFamily="18" charset="0"/>
                <a:ea typeface="+mj-ea"/>
                <a:cs typeface="Times New Roman" pitchFamily="18" charset="0"/>
              </a:defRPr>
            </a:lvl1pPr>
          </a:lstStyle>
          <a:p>
            <a:r>
              <a:rPr lang="en-US" dirty="0"/>
              <a:t>Money Rate vs. Real Rate</a:t>
            </a:r>
          </a:p>
        </p:txBody>
      </p:sp>
      <p:sp>
        <p:nvSpPr>
          <p:cNvPr id="4" name="Rounded Rectangle 3"/>
          <p:cNvSpPr/>
          <p:nvPr/>
        </p:nvSpPr>
        <p:spPr>
          <a:xfrm>
            <a:off x="91440" y="1563624"/>
            <a:ext cx="8932985" cy="4352546"/>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600200"/>
            <a:ext cx="8883750" cy="4087368"/>
          </a:xfrm>
        </p:spPr>
        <p:txBody>
          <a:bodyPr/>
          <a:lstStyle/>
          <a:p>
            <a:pPr marL="231775" indent="-231775"/>
            <a:r>
              <a:rPr lang="en-US" sz="2600" dirty="0">
                <a:solidFill>
                  <a:schemeClr val="tx1"/>
                </a:solidFill>
              </a:rPr>
              <a:t>During inflation, the </a:t>
            </a:r>
            <a:r>
              <a:rPr lang="en-US" sz="2600" i="1" dirty="0">
                <a:solidFill>
                  <a:schemeClr val="tx1"/>
                </a:solidFill>
              </a:rPr>
              <a:t>nominal interest rate</a:t>
            </a:r>
            <a:r>
              <a:rPr lang="en-US" sz="2600" dirty="0">
                <a:solidFill>
                  <a:schemeClr val="tx1"/>
                </a:solidFill>
              </a:rPr>
              <a:t> </a:t>
            </a:r>
            <a:r>
              <a:rPr lang="en-US" sz="2600" i="1" dirty="0" smtClean="0">
                <a:solidFill>
                  <a:schemeClr val="tx1"/>
                </a:solidFill>
              </a:rPr>
              <a:t>(money </a:t>
            </a:r>
            <a:r>
              <a:rPr lang="en-US" sz="2600" i="1" dirty="0">
                <a:solidFill>
                  <a:schemeClr val="tx1"/>
                </a:solidFill>
              </a:rPr>
              <a:t>interest </a:t>
            </a:r>
            <a:r>
              <a:rPr lang="en-US" sz="2600" i="1" dirty="0" smtClean="0">
                <a:solidFill>
                  <a:schemeClr val="tx1"/>
                </a:solidFill>
              </a:rPr>
              <a:t>rate)</a:t>
            </a:r>
            <a:r>
              <a:rPr lang="en-US" sz="2600" b="1" i="1" dirty="0" smtClean="0">
                <a:solidFill>
                  <a:schemeClr val="tx1"/>
                </a:solidFill>
              </a:rPr>
              <a:t> </a:t>
            </a:r>
            <a:r>
              <a:rPr lang="en-US" sz="2600" dirty="0" smtClean="0">
                <a:solidFill>
                  <a:schemeClr val="tx1"/>
                </a:solidFill>
              </a:rPr>
              <a:t>is </a:t>
            </a:r>
            <a:r>
              <a:rPr lang="en-US" sz="2600" dirty="0">
                <a:solidFill>
                  <a:schemeClr val="tx1"/>
                </a:solidFill>
              </a:rPr>
              <a:t>a misleading indicator of the true cost of borrowing.</a:t>
            </a:r>
          </a:p>
          <a:p>
            <a:pPr marL="631825" lvl="1" indent="-231775"/>
            <a:r>
              <a:rPr lang="en-US" dirty="0">
                <a:solidFill>
                  <a:schemeClr val="tx1"/>
                </a:solidFill>
              </a:rPr>
              <a:t>The </a:t>
            </a:r>
            <a:r>
              <a:rPr lang="en-US" b="1" i="1" dirty="0">
                <a:solidFill>
                  <a:schemeClr val="tx1"/>
                </a:solidFill>
              </a:rPr>
              <a:t>money interest rate </a:t>
            </a:r>
            <a:r>
              <a:rPr lang="en-US" dirty="0">
                <a:solidFill>
                  <a:schemeClr val="tx1"/>
                </a:solidFill>
              </a:rPr>
              <a:t>will include an </a:t>
            </a:r>
            <a:r>
              <a:rPr lang="en-US" i="1" u="sng" dirty="0">
                <a:solidFill>
                  <a:schemeClr val="tx1"/>
                </a:solidFill>
              </a:rPr>
              <a:t>inflationary premium</a:t>
            </a:r>
            <a:r>
              <a:rPr lang="en-US" dirty="0">
                <a:solidFill>
                  <a:schemeClr val="tx1"/>
                </a:solidFill>
              </a:rPr>
              <a:t> reflecting the </a:t>
            </a:r>
            <a:r>
              <a:rPr lang="en-US" i="1" u="sng" dirty="0">
                <a:solidFill>
                  <a:schemeClr val="tx1"/>
                </a:solidFill>
              </a:rPr>
              <a:t>expected rate of inflation</a:t>
            </a:r>
            <a:r>
              <a:rPr lang="en-US" dirty="0">
                <a:solidFill>
                  <a:schemeClr val="tx1"/>
                </a:solidFill>
              </a:rPr>
              <a:t>.</a:t>
            </a:r>
          </a:p>
          <a:p>
            <a:pPr marL="631825" lvl="1" indent="-231775"/>
            <a:r>
              <a:rPr lang="en-US" dirty="0">
                <a:solidFill>
                  <a:schemeClr val="tx1"/>
                </a:solidFill>
              </a:rPr>
              <a:t>The </a:t>
            </a:r>
            <a:r>
              <a:rPr lang="en-US" b="1" i="1" dirty="0">
                <a:solidFill>
                  <a:schemeClr val="tx1"/>
                </a:solidFill>
              </a:rPr>
              <a:t>real rate of interest</a:t>
            </a:r>
            <a:r>
              <a:rPr lang="en-US" dirty="0">
                <a:solidFill>
                  <a:schemeClr val="tx1"/>
                </a:solidFill>
              </a:rPr>
              <a:t> is the </a:t>
            </a:r>
            <a:r>
              <a:rPr lang="en-US" i="1" dirty="0">
                <a:solidFill>
                  <a:schemeClr val="tx1"/>
                </a:solidFill>
              </a:rPr>
              <a:t>money interest rate minus the inflationary premium</a:t>
            </a:r>
            <a:r>
              <a:rPr lang="en-US" dirty="0">
                <a:solidFill>
                  <a:schemeClr val="tx1"/>
                </a:solidFill>
              </a:rPr>
              <a:t>.  </a:t>
            </a:r>
          </a:p>
          <a:p>
            <a:pPr marL="1031875" lvl="2" indent="-231775"/>
            <a:r>
              <a:rPr lang="en-US" dirty="0">
                <a:solidFill>
                  <a:schemeClr val="tx1"/>
                </a:solidFill>
              </a:rPr>
              <a:t>The </a:t>
            </a:r>
            <a:r>
              <a:rPr lang="en-US" i="1" dirty="0">
                <a:solidFill>
                  <a:schemeClr val="tx1"/>
                </a:solidFill>
              </a:rPr>
              <a:t>real interest rate</a:t>
            </a:r>
            <a:r>
              <a:rPr lang="en-US" dirty="0">
                <a:solidFill>
                  <a:schemeClr val="tx1"/>
                </a:solidFill>
              </a:rPr>
              <a:t> is a far better measure </a:t>
            </a:r>
            <a:r>
              <a:rPr lang="en-US" dirty="0" smtClean="0">
                <a:solidFill>
                  <a:schemeClr val="tx1"/>
                </a:solidFill>
              </a:rPr>
              <a:t/>
            </a:r>
            <a:br>
              <a:rPr lang="en-US" dirty="0" smtClean="0">
                <a:solidFill>
                  <a:schemeClr val="tx1"/>
                </a:solidFill>
              </a:rPr>
            </a:br>
            <a:r>
              <a:rPr lang="en-US" dirty="0" smtClean="0">
                <a:solidFill>
                  <a:schemeClr val="tx1"/>
                </a:solidFill>
              </a:rPr>
              <a:t>of the true </a:t>
            </a:r>
            <a:r>
              <a:rPr lang="en-US" dirty="0">
                <a:solidFill>
                  <a:schemeClr val="tx1"/>
                </a:solidFill>
              </a:rPr>
              <a:t>cost of borrowing.</a:t>
            </a:r>
          </a:p>
        </p:txBody>
      </p:sp>
    </p:spTree>
    <p:extLst>
      <p:ext uri="{BB962C8B-B14F-4D97-AF65-F5344CB8AC3E}">
        <p14:creationId xmlns:p14="http://schemas.microsoft.com/office/powerpoint/2010/main" val="1112457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out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37"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outVertical)">
                                      <p:cBhvr>
                                        <p:cTn id="15" dur="500"/>
                                        <p:tgtEl>
                                          <p:spTgt spid="3">
                                            <p:txEl>
                                              <p:pRg st="2" end="2"/>
                                            </p:txEl>
                                          </p:spTgt>
                                        </p:tgtEl>
                                      </p:cBhvr>
                                    </p:animEffect>
                                  </p:childTnLst>
                                </p:cTn>
                              </p:par>
                            </p:childTnLst>
                          </p:cTn>
                        </p:par>
                        <p:par>
                          <p:cTn id="16" fill="hold">
                            <p:stCondLst>
                              <p:cond delay="1500"/>
                            </p:stCondLst>
                            <p:childTnLst>
                              <p:par>
                                <p:cTn id="17" presetID="16" presetClass="entr" presetSubtype="37"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outVertic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19569" y="457263"/>
            <a:ext cx="8904855" cy="749746"/>
          </a:xfrm>
          <a:prstGeom prst="rect">
            <a:avLst/>
          </a:prstGeom>
        </p:spPr>
        <p:txBody>
          <a:bodyPr/>
          <a:lstStyle>
            <a:lvl1pPr algn="l" defTabSz="457200" rtl="0" eaLnBrk="1" latinLnBrk="0" hangingPunct="1">
              <a:spcBef>
                <a:spcPct val="0"/>
              </a:spcBef>
              <a:buNone/>
              <a:defRPr sz="3800" kern="1200">
                <a:solidFill>
                  <a:schemeClr val="bg1"/>
                </a:solidFill>
                <a:latin typeface="Century Schoolbook" pitchFamily="18" charset="0"/>
                <a:ea typeface="+mj-ea"/>
                <a:cs typeface="Times New Roman" pitchFamily="18" charset="0"/>
              </a:defRPr>
            </a:lvl1pPr>
          </a:lstStyle>
          <a:p>
            <a:r>
              <a:rPr lang="en-US" dirty="0"/>
              <a:t>Interest Rates and Risk</a:t>
            </a:r>
          </a:p>
        </p:txBody>
      </p:sp>
      <p:sp>
        <p:nvSpPr>
          <p:cNvPr id="4" name="Rounded Rectangle 3"/>
          <p:cNvSpPr/>
          <p:nvPr/>
        </p:nvSpPr>
        <p:spPr>
          <a:xfrm>
            <a:off x="91440" y="1581912"/>
            <a:ext cx="8932985" cy="4315969"/>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591055"/>
            <a:ext cx="8883750" cy="3986785"/>
          </a:xfrm>
        </p:spPr>
        <p:txBody>
          <a:bodyPr/>
          <a:lstStyle/>
          <a:p>
            <a:pPr marL="231775" indent="-231775"/>
            <a:r>
              <a:rPr lang="en-US" sz="2600" dirty="0">
                <a:solidFill>
                  <a:schemeClr val="tx1"/>
                </a:solidFill>
              </a:rPr>
              <a:t>More than one interest rate exists in the </a:t>
            </a:r>
            <a:r>
              <a:rPr lang="en-US" sz="2600" b="1" i="1" dirty="0">
                <a:solidFill>
                  <a:schemeClr val="tx1"/>
                </a:solidFill>
              </a:rPr>
              <a:t>loanable funds market</a:t>
            </a:r>
            <a:r>
              <a:rPr lang="en-US" sz="2600" dirty="0">
                <a:solidFill>
                  <a:schemeClr val="tx1"/>
                </a:solidFill>
              </a:rPr>
              <a:t>.</a:t>
            </a:r>
          </a:p>
          <a:p>
            <a:pPr marL="631825" lvl="1" indent="-231775"/>
            <a:r>
              <a:rPr lang="en-US" dirty="0">
                <a:solidFill>
                  <a:schemeClr val="tx1"/>
                </a:solidFill>
              </a:rPr>
              <a:t>Examples: </a:t>
            </a:r>
          </a:p>
          <a:p>
            <a:pPr marL="1031875" lvl="2" indent="-231775"/>
            <a:r>
              <a:rPr lang="en-US" dirty="0">
                <a:solidFill>
                  <a:schemeClr val="tx1"/>
                </a:solidFill>
              </a:rPr>
              <a:t>mortgage rate</a:t>
            </a:r>
          </a:p>
          <a:p>
            <a:pPr marL="1031875" lvl="2" indent="-231775"/>
            <a:r>
              <a:rPr lang="en-US" dirty="0">
                <a:solidFill>
                  <a:schemeClr val="tx1"/>
                </a:solidFill>
              </a:rPr>
              <a:t>credit card rate</a:t>
            </a:r>
          </a:p>
          <a:p>
            <a:pPr marL="1031875" lvl="2" indent="-231775"/>
            <a:r>
              <a:rPr lang="en-US" dirty="0">
                <a:solidFill>
                  <a:schemeClr val="tx1"/>
                </a:solidFill>
              </a:rPr>
              <a:t>short-term loan rate</a:t>
            </a:r>
          </a:p>
          <a:p>
            <a:pPr marL="631825" lvl="1" indent="-231775"/>
            <a:r>
              <a:rPr lang="en-US" u="sng" dirty="0">
                <a:solidFill>
                  <a:schemeClr val="tx1"/>
                </a:solidFill>
              </a:rPr>
              <a:t>Riskier loans</a:t>
            </a:r>
            <a:r>
              <a:rPr lang="en-US" dirty="0">
                <a:solidFill>
                  <a:schemeClr val="tx1"/>
                </a:solidFill>
              </a:rPr>
              <a:t> will have </a:t>
            </a:r>
            <a:r>
              <a:rPr lang="en-US" i="1" dirty="0">
                <a:solidFill>
                  <a:schemeClr val="tx1"/>
                </a:solidFill>
              </a:rPr>
              <a:t>higher interest rates</a:t>
            </a:r>
            <a:r>
              <a:rPr lang="en-US" dirty="0">
                <a:solidFill>
                  <a:schemeClr val="tx1"/>
                </a:solidFill>
              </a:rPr>
              <a:t>.</a:t>
            </a:r>
          </a:p>
          <a:p>
            <a:pPr marL="631825" lvl="1" indent="-231775"/>
            <a:r>
              <a:rPr lang="en-US" u="sng" dirty="0">
                <a:solidFill>
                  <a:schemeClr val="tx1"/>
                </a:solidFill>
              </a:rPr>
              <a:t>Long-term loans</a:t>
            </a:r>
            <a:r>
              <a:rPr lang="en-US" dirty="0">
                <a:solidFill>
                  <a:schemeClr val="tx1"/>
                </a:solidFill>
              </a:rPr>
              <a:t> are </a:t>
            </a:r>
            <a:r>
              <a:rPr lang="en-US" i="1" dirty="0">
                <a:solidFill>
                  <a:schemeClr val="tx1"/>
                </a:solidFill>
              </a:rPr>
              <a:t>generally riskier</a:t>
            </a:r>
            <a:r>
              <a:rPr lang="en-US" dirty="0">
                <a:solidFill>
                  <a:schemeClr val="tx1"/>
                </a:solidFill>
              </a:rPr>
              <a:t>.</a:t>
            </a:r>
          </a:p>
        </p:txBody>
      </p:sp>
    </p:spTree>
    <p:extLst>
      <p:ext uri="{BB962C8B-B14F-4D97-AF65-F5344CB8AC3E}">
        <p14:creationId xmlns:p14="http://schemas.microsoft.com/office/powerpoint/2010/main" val="2950778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500"/>
                                        <p:tgtEl>
                                          <p:spTgt spid="3">
                                            <p:txEl>
                                              <p:pRg st="0" end="0"/>
                                            </p:txEl>
                                          </p:spTgt>
                                        </p:tgtEl>
                                      </p:cBhvr>
                                    </p:animEffect>
                                  </p:childTnLst>
                                </p:cTn>
                              </p:par>
                            </p:childTnLst>
                          </p:cTn>
                        </p:par>
                        <p:par>
                          <p:cTn id="8" fill="hold">
                            <p:stCondLst>
                              <p:cond delay="500"/>
                            </p:stCondLst>
                            <p:childTnLst>
                              <p:par>
                                <p:cTn id="9" presetID="16" presetClass="entr" presetSubtype="2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Horizont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6"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Horizontal)">
                                      <p:cBhvr>
                                        <p:cTn id="15" dur="500"/>
                                        <p:tgtEl>
                                          <p:spTgt spid="3">
                                            <p:txEl>
                                              <p:pRg st="2" end="2"/>
                                            </p:txEl>
                                          </p:spTgt>
                                        </p:tgtEl>
                                      </p:cBhvr>
                                    </p:animEffect>
                                  </p:childTnLst>
                                </p:cTn>
                              </p:par>
                            </p:childTnLst>
                          </p:cTn>
                        </p:par>
                        <p:par>
                          <p:cTn id="16" fill="hold">
                            <p:stCondLst>
                              <p:cond delay="1500"/>
                            </p:stCondLst>
                            <p:childTnLst>
                              <p:par>
                                <p:cTn id="17" presetID="16" presetClass="entr" presetSubtype="26"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Horizontal)">
                                      <p:cBhvr>
                                        <p:cTn id="19" dur="500"/>
                                        <p:tgtEl>
                                          <p:spTgt spid="3">
                                            <p:txEl>
                                              <p:pRg st="3" end="3"/>
                                            </p:txEl>
                                          </p:spTgt>
                                        </p:tgtEl>
                                      </p:cBhvr>
                                    </p:animEffect>
                                  </p:childTnLst>
                                </p:cTn>
                              </p:par>
                            </p:childTnLst>
                          </p:cTn>
                        </p:par>
                        <p:par>
                          <p:cTn id="20" fill="hold">
                            <p:stCondLst>
                              <p:cond delay="2000"/>
                            </p:stCondLst>
                            <p:childTnLst>
                              <p:par>
                                <p:cTn id="21" presetID="16" presetClass="entr" presetSubtype="26"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Horizontal)">
                                      <p:cBhvr>
                                        <p:cTn id="23" dur="500"/>
                                        <p:tgtEl>
                                          <p:spTgt spid="3">
                                            <p:txEl>
                                              <p:pRg st="4" end="4"/>
                                            </p:txEl>
                                          </p:spTgt>
                                        </p:tgtEl>
                                      </p:cBhvr>
                                    </p:animEffect>
                                  </p:childTnLst>
                                </p:cTn>
                              </p:par>
                            </p:childTnLst>
                          </p:cTn>
                        </p:par>
                        <p:par>
                          <p:cTn id="24" fill="hold">
                            <p:stCondLst>
                              <p:cond delay="2500"/>
                            </p:stCondLst>
                            <p:childTnLst>
                              <p:par>
                                <p:cTn id="25" presetID="16" presetClass="entr" presetSubtype="26"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Horizontal)">
                                      <p:cBhvr>
                                        <p:cTn id="27" dur="500"/>
                                        <p:tgtEl>
                                          <p:spTgt spid="3">
                                            <p:txEl>
                                              <p:pRg st="5" end="5"/>
                                            </p:txEl>
                                          </p:spTgt>
                                        </p:tgtEl>
                                      </p:cBhvr>
                                    </p:animEffect>
                                  </p:childTnLst>
                                </p:cTn>
                              </p:par>
                            </p:childTnLst>
                          </p:cTn>
                        </p:par>
                        <p:par>
                          <p:cTn id="28" fill="hold">
                            <p:stCondLst>
                              <p:cond delay="3000"/>
                            </p:stCondLst>
                            <p:childTnLst>
                              <p:par>
                                <p:cTn id="29" presetID="16" presetClass="entr" presetSubtype="26"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arn(inHorizontal)">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850392"/>
            <a:ext cx="8977930" cy="5071145"/>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cxnSp>
        <p:nvCxnSpPr>
          <p:cNvPr id="92" name="Straight Connector 91"/>
          <p:cNvCxnSpPr/>
          <p:nvPr/>
        </p:nvCxnSpPr>
        <p:spPr>
          <a:xfrm>
            <a:off x="5801425" y="996411"/>
            <a:ext cx="25222" cy="4761674"/>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267" name="Title 1"/>
          <p:cNvSpPr>
            <a:spLocks noGrp="1"/>
          </p:cNvSpPr>
          <p:nvPr>
            <p:ph type="title"/>
          </p:nvPr>
        </p:nvSpPr>
        <p:spPr>
          <a:xfrm>
            <a:off x="119569" y="149089"/>
            <a:ext cx="8904855" cy="596684"/>
          </a:xfrm>
        </p:spPr>
        <p:txBody>
          <a:bodyPr/>
          <a:lstStyle/>
          <a:p>
            <a:r>
              <a:rPr lang="en-US" sz="3600" dirty="0"/>
              <a:t>Components of </a:t>
            </a:r>
            <a:r>
              <a:rPr lang="en-US" sz="3600" dirty="0" smtClean="0"/>
              <a:t>the </a:t>
            </a:r>
            <a:r>
              <a:rPr lang="en-US" sz="3600" dirty="0"/>
              <a:t>Money Interest Rate</a:t>
            </a:r>
          </a:p>
        </p:txBody>
      </p:sp>
      <p:sp>
        <p:nvSpPr>
          <p:cNvPr id="61" name="Text Box 10"/>
          <p:cNvSpPr txBox="1">
            <a:spLocks noChangeArrowheads="1"/>
          </p:cNvSpPr>
          <p:nvPr/>
        </p:nvSpPr>
        <p:spPr bwMode="auto">
          <a:xfrm>
            <a:off x="73112" y="959173"/>
            <a:ext cx="5687608" cy="4771563"/>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ts val="50"/>
              </a:spcBef>
              <a:spcAft>
                <a:spcPts val="600"/>
              </a:spcAft>
              <a:buFontTx/>
              <a:buChar char="•"/>
            </a:pPr>
            <a:r>
              <a:rPr lang="en-US" sz="2200" dirty="0" smtClean="0">
                <a:latin typeface="Times New Roman" pitchFamily="18" charset="0"/>
                <a:cs typeface="Times New Roman" pitchFamily="18" charset="0"/>
              </a:rPr>
              <a:t>The </a:t>
            </a:r>
            <a:r>
              <a:rPr lang="en-US" sz="2200" b="1" i="1" dirty="0">
                <a:latin typeface="Times New Roman" pitchFamily="18" charset="0"/>
                <a:cs typeface="Times New Roman" pitchFamily="18" charset="0"/>
              </a:rPr>
              <a:t>money interest rate</a:t>
            </a: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reflects 3 </a:t>
            </a:r>
            <a:r>
              <a:rPr lang="en-US" sz="2200" dirty="0">
                <a:latin typeface="Times New Roman" pitchFamily="18" charset="0"/>
                <a:cs typeface="Times New Roman" pitchFamily="18" charset="0"/>
              </a:rPr>
              <a:t>components</a:t>
            </a:r>
            <a:r>
              <a:rPr lang="en-US" sz="2200" dirty="0" smtClean="0">
                <a:latin typeface="Times New Roman" pitchFamily="18" charset="0"/>
                <a:cs typeface="Times New Roman" pitchFamily="18" charset="0"/>
              </a:rPr>
              <a:t>:</a:t>
            </a:r>
          </a:p>
          <a:p>
            <a:pPr marL="280988" lvl="1" indent="-115888">
              <a:lnSpc>
                <a:spcPct val="90000"/>
              </a:lnSpc>
              <a:spcBef>
                <a:spcPts val="50"/>
              </a:spcBef>
              <a:spcAft>
                <a:spcPts val="600"/>
              </a:spcAft>
              <a:buFontTx/>
              <a:buChar char="•"/>
            </a:pPr>
            <a:r>
              <a:rPr lang="en-US" sz="2200" b="1" i="1" dirty="0" smtClean="0">
                <a:latin typeface="Times New Roman" pitchFamily="18" charset="0"/>
                <a:cs typeface="Times New Roman" pitchFamily="18" charset="0"/>
              </a:rPr>
              <a:t>Risk </a:t>
            </a:r>
            <a:r>
              <a:rPr lang="en-US" sz="2200" b="1" i="1" dirty="0">
                <a:latin typeface="Times New Roman" pitchFamily="18" charset="0"/>
                <a:cs typeface="Times New Roman" pitchFamily="18" charset="0"/>
              </a:rPr>
              <a:t>Premium</a:t>
            </a:r>
            <a:r>
              <a:rPr lang="en-US" sz="2200" dirty="0">
                <a:latin typeface="Times New Roman" pitchFamily="18" charset="0"/>
                <a:cs typeface="Times New Roman" pitchFamily="18" charset="0"/>
              </a:rPr>
              <a:t>:</a:t>
            </a:r>
          </a:p>
          <a:p>
            <a:pPr marL="454025" lvl="2" indent="-115888">
              <a:lnSpc>
                <a:spcPct val="90000"/>
              </a:lnSpc>
              <a:spcBef>
                <a:spcPts val="50"/>
              </a:spcBef>
              <a:spcAft>
                <a:spcPts val="600"/>
              </a:spcAft>
              <a:buFontTx/>
              <a:buChar char="•"/>
            </a:pPr>
            <a:r>
              <a:rPr lang="en-US" sz="2200" dirty="0" smtClean="0">
                <a:latin typeface="Times New Roman" pitchFamily="18" charset="0"/>
                <a:cs typeface="Times New Roman" pitchFamily="18" charset="0"/>
              </a:rPr>
              <a:t>reflects </a:t>
            </a:r>
            <a:r>
              <a:rPr lang="en-US" sz="2200" dirty="0">
                <a:latin typeface="Times New Roman" pitchFamily="18" charset="0"/>
                <a:cs typeface="Times New Roman" pitchFamily="18" charset="0"/>
              </a:rPr>
              <a:t>probability of default </a:t>
            </a:r>
            <a:endParaRPr lang="en-US" sz="2200" dirty="0" smtClean="0">
              <a:latin typeface="Times New Roman" pitchFamily="18" charset="0"/>
              <a:cs typeface="Times New Roman" pitchFamily="18" charset="0"/>
            </a:endParaRPr>
          </a:p>
          <a:p>
            <a:pPr marL="454025" lvl="2" indent="-115888">
              <a:lnSpc>
                <a:spcPct val="90000"/>
              </a:lnSpc>
              <a:spcBef>
                <a:spcPts val="50"/>
              </a:spcBef>
              <a:spcAft>
                <a:spcPts val="600"/>
              </a:spcAft>
              <a:buFontTx/>
              <a:buChar char="•"/>
            </a:pPr>
            <a:r>
              <a:rPr lang="en-US" sz="2200" dirty="0" smtClean="0">
                <a:latin typeface="Times New Roman" pitchFamily="18" charset="0"/>
                <a:cs typeface="Times New Roman" pitchFamily="18" charset="0"/>
              </a:rPr>
              <a:t>large </a:t>
            </a:r>
            <a:r>
              <a:rPr lang="en-US" sz="2200" dirty="0">
                <a:latin typeface="Times New Roman" pitchFamily="18" charset="0"/>
                <a:cs typeface="Times New Roman" pitchFamily="18" charset="0"/>
              </a:rPr>
              <a:t>when the probability </a:t>
            </a:r>
            <a:r>
              <a:rPr lang="en-US" sz="2200" dirty="0" smtClean="0">
                <a:latin typeface="Times New Roman" pitchFamily="18" charset="0"/>
                <a:cs typeface="Times New Roman" pitchFamily="18" charset="0"/>
              </a:rPr>
              <a:t>of borrower </a:t>
            </a:r>
            <a:r>
              <a:rPr lang="en-US" sz="2200" dirty="0">
                <a:latin typeface="Times New Roman" pitchFamily="18" charset="0"/>
                <a:cs typeface="Times New Roman" pitchFamily="18" charset="0"/>
              </a:rPr>
              <a:t>default is substantial</a:t>
            </a:r>
          </a:p>
          <a:p>
            <a:pPr marL="284163" lvl="1" indent="-111125">
              <a:lnSpc>
                <a:spcPct val="90000"/>
              </a:lnSpc>
              <a:spcBef>
                <a:spcPts val="50"/>
              </a:spcBef>
              <a:spcAft>
                <a:spcPts val="600"/>
              </a:spcAft>
              <a:buFontTx/>
              <a:buChar char="•"/>
            </a:pPr>
            <a:r>
              <a:rPr lang="en-US" sz="2200" b="1" i="1" dirty="0" smtClean="0">
                <a:latin typeface="Times New Roman" pitchFamily="18" charset="0"/>
                <a:cs typeface="Times New Roman" pitchFamily="18" charset="0"/>
              </a:rPr>
              <a:t>Inflationary </a:t>
            </a:r>
            <a:r>
              <a:rPr lang="en-US" sz="2200" b="1" i="1" dirty="0">
                <a:latin typeface="Times New Roman" pitchFamily="18" charset="0"/>
                <a:cs typeface="Times New Roman" pitchFamily="18" charset="0"/>
              </a:rPr>
              <a:t>Premium</a:t>
            </a:r>
            <a:r>
              <a:rPr lang="en-US" sz="2200" dirty="0">
                <a:latin typeface="Times New Roman" pitchFamily="18" charset="0"/>
                <a:cs typeface="Times New Roman" pitchFamily="18" charset="0"/>
              </a:rPr>
              <a:t>:</a:t>
            </a:r>
          </a:p>
          <a:p>
            <a:pPr lvl="1" indent="-109538">
              <a:lnSpc>
                <a:spcPct val="90000"/>
              </a:lnSpc>
              <a:spcBef>
                <a:spcPts val="50"/>
              </a:spcBef>
              <a:spcAft>
                <a:spcPts val="600"/>
              </a:spcAft>
              <a:buFontTx/>
              <a:buChar char="•"/>
            </a:pPr>
            <a:r>
              <a:rPr lang="en-US" sz="2200" dirty="0" smtClean="0">
                <a:latin typeface="Times New Roman" pitchFamily="18" charset="0"/>
                <a:cs typeface="Times New Roman" pitchFamily="18" charset="0"/>
              </a:rPr>
              <a:t>reflects </a:t>
            </a:r>
            <a:r>
              <a:rPr lang="en-US" sz="2200" dirty="0">
                <a:latin typeface="Times New Roman" pitchFamily="18" charset="0"/>
                <a:cs typeface="Times New Roman" pitchFamily="18" charset="0"/>
              </a:rPr>
              <a:t>expectations that </a:t>
            </a:r>
            <a:r>
              <a:rPr lang="en-US" sz="2200" dirty="0" smtClean="0">
                <a:latin typeface="Times New Roman" pitchFamily="18" charset="0"/>
                <a:cs typeface="Times New Roman" pitchFamily="18" charset="0"/>
              </a:rPr>
              <a:t>loan </a:t>
            </a:r>
            <a:r>
              <a:rPr lang="en-US" sz="2200" dirty="0">
                <a:latin typeface="Times New Roman" pitchFamily="18" charset="0"/>
                <a:cs typeface="Times New Roman" pitchFamily="18" charset="0"/>
              </a:rPr>
              <a:t>will be paid back </a:t>
            </a:r>
            <a:r>
              <a:rPr lang="en-US" sz="2200" dirty="0" smtClean="0">
                <a:latin typeface="Times New Roman" pitchFamily="18" charset="0"/>
                <a:cs typeface="Times New Roman" pitchFamily="18" charset="0"/>
              </a:rPr>
              <a:t>with dollars </a:t>
            </a:r>
            <a:r>
              <a:rPr lang="en-US" sz="2200" dirty="0">
                <a:latin typeface="Times New Roman" pitchFamily="18" charset="0"/>
                <a:cs typeface="Times New Roman" pitchFamily="18" charset="0"/>
              </a:rPr>
              <a:t>of less purchasing power</a:t>
            </a:r>
          </a:p>
          <a:p>
            <a:pPr lvl="1" indent="-109538">
              <a:lnSpc>
                <a:spcPct val="90000"/>
              </a:lnSpc>
              <a:spcBef>
                <a:spcPts val="50"/>
              </a:spcBef>
              <a:spcAft>
                <a:spcPts val="600"/>
              </a:spcAft>
              <a:buFontTx/>
              <a:buChar char="•"/>
            </a:pPr>
            <a:r>
              <a:rPr lang="en-US" sz="2200" dirty="0" smtClean="0">
                <a:latin typeface="Times New Roman" pitchFamily="18" charset="0"/>
                <a:cs typeface="Times New Roman" pitchFamily="18" charset="0"/>
              </a:rPr>
              <a:t>large </a:t>
            </a:r>
            <a:r>
              <a:rPr lang="en-US" sz="2200" dirty="0">
                <a:latin typeface="Times New Roman" pitchFamily="18" charset="0"/>
                <a:cs typeface="Times New Roman" pitchFamily="18" charset="0"/>
              </a:rPr>
              <a:t>when decision </a:t>
            </a:r>
            <a:r>
              <a:rPr lang="en-US" sz="2200" dirty="0" smtClean="0">
                <a:latin typeface="Times New Roman" pitchFamily="18" charset="0"/>
                <a:cs typeface="Times New Roman" pitchFamily="18" charset="0"/>
              </a:rPr>
              <a:t>makers expect </a:t>
            </a:r>
            <a:r>
              <a:rPr lang="en-US" sz="2200" dirty="0">
                <a:latin typeface="Times New Roman" pitchFamily="18" charset="0"/>
                <a:cs typeface="Times New Roman" pitchFamily="18" charset="0"/>
              </a:rPr>
              <a:t>a high rate of </a:t>
            </a:r>
            <a:r>
              <a:rPr lang="en-US" sz="2200" dirty="0" smtClean="0">
                <a:latin typeface="Times New Roman" pitchFamily="18" charset="0"/>
                <a:cs typeface="Times New Roman" pitchFamily="18" charset="0"/>
              </a:rPr>
              <a:t>inflation during </a:t>
            </a:r>
            <a:r>
              <a:rPr lang="en-US" sz="2200" dirty="0">
                <a:latin typeface="Times New Roman" pitchFamily="18" charset="0"/>
                <a:cs typeface="Times New Roman" pitchFamily="18" charset="0"/>
              </a:rPr>
              <a:t>the period in which </a:t>
            </a:r>
            <a:r>
              <a:rPr lang="en-US" sz="2200" dirty="0" smtClean="0">
                <a:latin typeface="Times New Roman" pitchFamily="18" charset="0"/>
                <a:cs typeface="Times New Roman" pitchFamily="18" charset="0"/>
              </a:rPr>
              <a:t>the loan </a:t>
            </a:r>
            <a:r>
              <a:rPr lang="en-US" sz="2200" dirty="0">
                <a:latin typeface="Times New Roman" pitchFamily="18" charset="0"/>
                <a:cs typeface="Times New Roman" pitchFamily="18" charset="0"/>
              </a:rPr>
              <a:t>is outstanding</a:t>
            </a:r>
          </a:p>
          <a:p>
            <a:pPr marL="284163" indent="-111125">
              <a:lnSpc>
                <a:spcPct val="90000"/>
              </a:lnSpc>
              <a:spcBef>
                <a:spcPts val="50"/>
              </a:spcBef>
              <a:spcAft>
                <a:spcPts val="600"/>
              </a:spcAft>
              <a:buFontTx/>
              <a:buChar char="•"/>
            </a:pPr>
            <a:r>
              <a:rPr lang="en-US" sz="2200" b="1" i="1" dirty="0" smtClean="0">
                <a:latin typeface="Times New Roman" pitchFamily="18" charset="0"/>
                <a:cs typeface="Times New Roman" pitchFamily="18" charset="0"/>
              </a:rPr>
              <a:t>Pure </a:t>
            </a:r>
            <a:r>
              <a:rPr lang="en-US" sz="2200" b="1" i="1" dirty="0">
                <a:latin typeface="Times New Roman" pitchFamily="18" charset="0"/>
                <a:cs typeface="Times New Roman" pitchFamily="18" charset="0"/>
              </a:rPr>
              <a:t>rate of interest</a:t>
            </a:r>
            <a:r>
              <a:rPr lang="en-US" sz="2200" dirty="0">
                <a:latin typeface="Times New Roman" pitchFamily="18" charset="0"/>
                <a:cs typeface="Times New Roman" pitchFamily="18" charset="0"/>
              </a:rPr>
              <a:t>:</a:t>
            </a:r>
          </a:p>
          <a:p>
            <a:pPr marL="454025" lvl="1" indent="-106363">
              <a:lnSpc>
                <a:spcPct val="90000"/>
              </a:lnSpc>
              <a:spcBef>
                <a:spcPts val="50"/>
              </a:spcBef>
              <a:spcAft>
                <a:spcPts val="600"/>
              </a:spcAft>
              <a:buFontTx/>
              <a:buChar char="•"/>
            </a:pPr>
            <a:r>
              <a:rPr lang="en-US" sz="2200" dirty="0" smtClean="0">
                <a:latin typeface="Times New Roman" pitchFamily="18" charset="0"/>
                <a:cs typeface="Times New Roman" pitchFamily="18" charset="0"/>
              </a:rPr>
              <a:t>price </a:t>
            </a:r>
            <a:r>
              <a:rPr lang="en-US" sz="2200" dirty="0">
                <a:latin typeface="Times New Roman" pitchFamily="18" charset="0"/>
                <a:cs typeface="Times New Roman" pitchFamily="18" charset="0"/>
              </a:rPr>
              <a:t>of earlier </a:t>
            </a:r>
            <a:r>
              <a:rPr lang="en-US" sz="2200" dirty="0" smtClean="0">
                <a:latin typeface="Times New Roman" pitchFamily="18" charset="0"/>
                <a:cs typeface="Times New Roman" pitchFamily="18" charset="0"/>
              </a:rPr>
              <a:t>availability</a:t>
            </a:r>
            <a:endParaRPr lang="en-US" sz="2200" dirty="0">
              <a:latin typeface="Times New Roman" pitchFamily="18" charset="0"/>
              <a:cs typeface="Times New Roman" pitchFamily="18" charset="0"/>
            </a:endParaRPr>
          </a:p>
        </p:txBody>
      </p:sp>
      <p:sp>
        <p:nvSpPr>
          <p:cNvPr id="90" name="Rectangle 3"/>
          <p:cNvSpPr>
            <a:spLocks noChangeArrowheads="1"/>
          </p:cNvSpPr>
          <p:nvPr/>
        </p:nvSpPr>
        <p:spPr bwMode="auto">
          <a:xfrm>
            <a:off x="6276975" y="1299972"/>
            <a:ext cx="2362200" cy="838200"/>
          </a:xfrm>
          <a:prstGeom prst="rect">
            <a:avLst/>
          </a:prstGeom>
          <a:solidFill>
            <a:srgbClr val="FFFFCC"/>
          </a:solidFill>
          <a:ln w="19050">
            <a:solidFill>
              <a:schemeClr val="tx1"/>
            </a:solidFill>
            <a:miter lim="800000"/>
            <a:headEnd/>
            <a:tailEnd type="none" w="lg" len="lg"/>
          </a:ln>
          <a:effectLst>
            <a:outerShdw blurRad="50800" dist="38100" dir="2700000" algn="tl" rotWithShape="0">
              <a:prstClr val="black">
                <a:alpha val="40000"/>
              </a:prstClr>
            </a:outerShdw>
          </a:effectLst>
        </p:spPr>
        <p:txBody>
          <a:bodyPr wrap="none" anchor="ctr">
            <a:prstTxWarp prst="textNoShape">
              <a:avLst/>
            </a:prstTxWarp>
          </a:bodyPr>
          <a:lstStyle/>
          <a:p>
            <a:pPr algn="ctr"/>
            <a:r>
              <a:rPr kumimoji="0" lang="en-US" sz="2200" i="1" dirty="0">
                <a:latin typeface="Times New Roman" pitchFamily="18" charset="0"/>
                <a:cs typeface="Times New Roman" pitchFamily="18" charset="0"/>
              </a:rPr>
              <a:t>Risk Premium</a:t>
            </a:r>
          </a:p>
        </p:txBody>
      </p:sp>
      <p:sp>
        <p:nvSpPr>
          <p:cNvPr id="91" name="Rectangle 4"/>
          <p:cNvSpPr>
            <a:spLocks noChangeArrowheads="1"/>
          </p:cNvSpPr>
          <p:nvPr/>
        </p:nvSpPr>
        <p:spPr bwMode="auto">
          <a:xfrm>
            <a:off x="6276975" y="2138172"/>
            <a:ext cx="2362200" cy="1143000"/>
          </a:xfrm>
          <a:prstGeom prst="rect">
            <a:avLst/>
          </a:prstGeom>
          <a:solidFill>
            <a:schemeClr val="accent3">
              <a:lumMod val="40000"/>
              <a:lumOff val="60000"/>
            </a:schemeClr>
          </a:solidFill>
          <a:ln w="19050">
            <a:solidFill>
              <a:schemeClr val="tx1"/>
            </a:solidFill>
            <a:miter lim="800000"/>
            <a:headEnd/>
            <a:tailEnd type="none" w="lg" len="lg"/>
          </a:ln>
          <a:effectLst>
            <a:outerShdw blurRad="50800" dist="38100" dir="2700000" algn="tl" rotWithShape="0">
              <a:prstClr val="black">
                <a:alpha val="40000"/>
              </a:prstClr>
            </a:outerShdw>
          </a:effectLst>
        </p:spPr>
        <p:txBody>
          <a:bodyPr wrap="none" anchor="ctr">
            <a:prstTxWarp prst="textNoShape">
              <a:avLst/>
            </a:prstTxWarp>
          </a:bodyPr>
          <a:lstStyle/>
          <a:p>
            <a:pPr algn="ctr"/>
            <a:r>
              <a:rPr kumimoji="0" lang="en-US" sz="2200" i="1" dirty="0">
                <a:latin typeface="Times New Roman" pitchFamily="18" charset="0"/>
                <a:cs typeface="Times New Roman" pitchFamily="18" charset="0"/>
              </a:rPr>
              <a:t>Inflationary</a:t>
            </a:r>
            <a:br>
              <a:rPr kumimoji="0" lang="en-US" sz="2200" i="1" dirty="0">
                <a:latin typeface="Times New Roman" pitchFamily="18" charset="0"/>
                <a:cs typeface="Times New Roman" pitchFamily="18" charset="0"/>
              </a:rPr>
            </a:br>
            <a:r>
              <a:rPr kumimoji="0" lang="en-US" sz="2200" i="1" dirty="0">
                <a:latin typeface="Times New Roman" pitchFamily="18" charset="0"/>
                <a:cs typeface="Times New Roman" pitchFamily="18" charset="0"/>
              </a:rPr>
              <a:t>Premium</a:t>
            </a:r>
          </a:p>
        </p:txBody>
      </p:sp>
      <p:sp>
        <p:nvSpPr>
          <p:cNvPr id="93" name="Rectangle 5"/>
          <p:cNvSpPr>
            <a:spLocks noChangeArrowheads="1"/>
          </p:cNvSpPr>
          <p:nvPr/>
        </p:nvSpPr>
        <p:spPr bwMode="auto">
          <a:xfrm>
            <a:off x="6276975" y="3281172"/>
            <a:ext cx="2362200" cy="2133600"/>
          </a:xfrm>
          <a:prstGeom prst="rect">
            <a:avLst/>
          </a:prstGeom>
          <a:solidFill>
            <a:srgbClr val="A9C7E9"/>
          </a:solidFill>
          <a:ln w="19050">
            <a:solidFill>
              <a:schemeClr val="tx1"/>
            </a:solidFill>
            <a:miter lim="800000"/>
            <a:headEnd/>
            <a:tailEnd type="none" w="lg" len="lg"/>
          </a:ln>
          <a:effectLst>
            <a:outerShdw blurRad="50800" dist="38100" dir="2700000" algn="tl" rotWithShape="0">
              <a:prstClr val="black">
                <a:alpha val="40000"/>
              </a:prstClr>
            </a:outerShdw>
          </a:effectLst>
        </p:spPr>
        <p:txBody>
          <a:bodyPr wrap="none" anchor="ctr">
            <a:prstTxWarp prst="textNoShape">
              <a:avLst/>
            </a:prstTxWarp>
          </a:bodyPr>
          <a:lstStyle/>
          <a:p>
            <a:pPr algn="ctr"/>
            <a:r>
              <a:rPr kumimoji="0" lang="en-US" sz="2200" i="1" dirty="0">
                <a:latin typeface="Times New Roman" pitchFamily="18" charset="0"/>
                <a:cs typeface="Times New Roman" pitchFamily="18" charset="0"/>
              </a:rPr>
              <a:t>Pure</a:t>
            </a:r>
            <a:br>
              <a:rPr kumimoji="0" lang="en-US" sz="2200" i="1" dirty="0">
                <a:latin typeface="Times New Roman" pitchFamily="18" charset="0"/>
                <a:cs typeface="Times New Roman" pitchFamily="18" charset="0"/>
              </a:rPr>
            </a:br>
            <a:r>
              <a:rPr kumimoji="0" lang="en-US" sz="2200" i="1" dirty="0">
                <a:latin typeface="Times New Roman" pitchFamily="18" charset="0"/>
                <a:cs typeface="Times New Roman" pitchFamily="18" charset="0"/>
              </a:rPr>
              <a:t>Interest</a:t>
            </a:r>
          </a:p>
        </p:txBody>
      </p:sp>
    </p:spTree>
    <p:extLst>
      <p:ext uri="{BB962C8B-B14F-4D97-AF65-F5344CB8AC3E}">
        <p14:creationId xmlns:p14="http://schemas.microsoft.com/office/powerpoint/2010/main" val="1647635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61">
                                            <p:txEl>
                                              <p:pRg st="1" end="1"/>
                                            </p:txEl>
                                          </p:spTgt>
                                        </p:tgtEl>
                                        <p:attrNameLst>
                                          <p:attrName>style.visibility</p:attrName>
                                        </p:attrNameLst>
                                      </p:cBhvr>
                                      <p:to>
                                        <p:strVal val="visible"/>
                                      </p:to>
                                    </p:set>
                                    <p:animEffect transition="in" filter="fade">
                                      <p:cBhvr>
                                        <p:cTn id="13" dur="500"/>
                                        <p:tgtEl>
                                          <p:spTgt spid="61">
                                            <p:txEl>
                                              <p:pRg st="1" end="1"/>
                                            </p:txEl>
                                          </p:spTgt>
                                        </p:tgtEl>
                                      </p:cBhvr>
                                    </p:animEffect>
                                    <p:anim calcmode="lin" valueType="num">
                                      <p:cBhvr>
                                        <p:cTn id="14"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1">
                                            <p:txEl>
                                              <p:pRg st="1" end="1"/>
                                            </p:txEl>
                                          </p:spTgt>
                                        </p:tgtEl>
                                        <p:attrNameLst>
                                          <p:attrName>ppt_y</p:attrName>
                                        </p:attrNameLst>
                                      </p:cBhvr>
                                      <p:tavLst>
                                        <p:tav tm="0">
                                          <p:val>
                                            <p:strVal val="#ppt_y+.1"/>
                                          </p:val>
                                        </p:tav>
                                        <p:tav tm="100000">
                                          <p:val>
                                            <p:strVal val="#ppt_y"/>
                                          </p:val>
                                        </p:tav>
                                      </p:tavLst>
                                    </p:anim>
                                  </p:childTnLst>
                                </p:cTn>
                              </p:par>
                              <p:par>
                                <p:cTn id="16" presetID="17" presetClass="entr" presetSubtype="4" fill="hold" grpId="0" nodeType="withEffect">
                                  <p:stCondLst>
                                    <p:cond delay="0"/>
                                  </p:stCondLst>
                                  <p:childTnLst>
                                    <p:set>
                                      <p:cBhvr>
                                        <p:cTn id="17" dur="1" fill="hold">
                                          <p:stCondLst>
                                            <p:cond delay="0"/>
                                          </p:stCondLst>
                                        </p:cTn>
                                        <p:tgtEl>
                                          <p:spTgt spid="90"/>
                                        </p:tgtEl>
                                        <p:attrNameLst>
                                          <p:attrName>style.visibility</p:attrName>
                                        </p:attrNameLst>
                                      </p:cBhvr>
                                      <p:to>
                                        <p:strVal val="visible"/>
                                      </p:to>
                                    </p:set>
                                    <p:anim calcmode="lin" valueType="num">
                                      <p:cBhvr>
                                        <p:cTn id="18" dur="500" fill="hold"/>
                                        <p:tgtEl>
                                          <p:spTgt spid="90"/>
                                        </p:tgtEl>
                                        <p:attrNameLst>
                                          <p:attrName>ppt_x</p:attrName>
                                        </p:attrNameLst>
                                      </p:cBhvr>
                                      <p:tavLst>
                                        <p:tav tm="0">
                                          <p:val>
                                            <p:strVal val="#ppt_x"/>
                                          </p:val>
                                        </p:tav>
                                        <p:tav tm="100000">
                                          <p:val>
                                            <p:strVal val="#ppt_x"/>
                                          </p:val>
                                        </p:tav>
                                      </p:tavLst>
                                    </p:anim>
                                    <p:anim calcmode="lin" valueType="num">
                                      <p:cBhvr>
                                        <p:cTn id="19" dur="500" fill="hold"/>
                                        <p:tgtEl>
                                          <p:spTgt spid="90"/>
                                        </p:tgtEl>
                                        <p:attrNameLst>
                                          <p:attrName>ppt_y</p:attrName>
                                        </p:attrNameLst>
                                      </p:cBhvr>
                                      <p:tavLst>
                                        <p:tav tm="0">
                                          <p:val>
                                            <p:strVal val="#ppt_y+#ppt_h/2"/>
                                          </p:val>
                                        </p:tav>
                                        <p:tav tm="100000">
                                          <p:val>
                                            <p:strVal val="#ppt_y"/>
                                          </p:val>
                                        </p:tav>
                                      </p:tavLst>
                                    </p:anim>
                                    <p:anim calcmode="lin" valueType="num">
                                      <p:cBhvr>
                                        <p:cTn id="20" dur="500" fill="hold"/>
                                        <p:tgtEl>
                                          <p:spTgt spid="90"/>
                                        </p:tgtEl>
                                        <p:attrNameLst>
                                          <p:attrName>ppt_w</p:attrName>
                                        </p:attrNameLst>
                                      </p:cBhvr>
                                      <p:tavLst>
                                        <p:tav tm="0">
                                          <p:val>
                                            <p:strVal val="#ppt_w"/>
                                          </p:val>
                                        </p:tav>
                                        <p:tav tm="100000">
                                          <p:val>
                                            <p:strVal val="#ppt_w"/>
                                          </p:val>
                                        </p:tav>
                                      </p:tavLst>
                                    </p:anim>
                                    <p:anim calcmode="lin" valueType="num">
                                      <p:cBhvr>
                                        <p:cTn id="21" dur="500" fill="hold"/>
                                        <p:tgtEl>
                                          <p:spTgt spid="90"/>
                                        </p:tgtEl>
                                        <p:attrNameLst>
                                          <p:attrName>ppt_h</p:attrName>
                                        </p:attrNameLst>
                                      </p:cBhvr>
                                      <p:tavLst>
                                        <p:tav tm="0">
                                          <p:val>
                                            <p:fltVal val="0"/>
                                          </p:val>
                                        </p:tav>
                                        <p:tav tm="100000">
                                          <p:val>
                                            <p:strVal val="#ppt_h"/>
                                          </p:val>
                                        </p:tav>
                                      </p:tavLst>
                                    </p:anim>
                                  </p:childTnLst>
                                </p:cTn>
                              </p:par>
                            </p:childTnLst>
                          </p:cTn>
                        </p:par>
                        <p:par>
                          <p:cTn id="22" fill="hold">
                            <p:stCondLst>
                              <p:cond delay="1000"/>
                            </p:stCondLst>
                            <p:childTnLst>
                              <p:par>
                                <p:cTn id="23" presetID="42" presetClass="entr" presetSubtype="0" fill="hold" nodeType="afterEffect">
                                  <p:stCondLst>
                                    <p:cond delay="0"/>
                                  </p:stCondLst>
                                  <p:childTnLst>
                                    <p:set>
                                      <p:cBhvr>
                                        <p:cTn id="24" dur="1" fill="hold">
                                          <p:stCondLst>
                                            <p:cond delay="0"/>
                                          </p:stCondLst>
                                        </p:cTn>
                                        <p:tgtEl>
                                          <p:spTgt spid="61">
                                            <p:txEl>
                                              <p:pRg st="2" end="2"/>
                                            </p:txEl>
                                          </p:spTgt>
                                        </p:tgtEl>
                                        <p:attrNameLst>
                                          <p:attrName>style.visibility</p:attrName>
                                        </p:attrNameLst>
                                      </p:cBhvr>
                                      <p:to>
                                        <p:strVal val="visible"/>
                                      </p:to>
                                    </p:set>
                                    <p:animEffect transition="in" filter="fade">
                                      <p:cBhvr>
                                        <p:cTn id="25" dur="500"/>
                                        <p:tgtEl>
                                          <p:spTgt spid="61">
                                            <p:txEl>
                                              <p:pRg st="2" end="2"/>
                                            </p:txEl>
                                          </p:spTgt>
                                        </p:tgtEl>
                                      </p:cBhvr>
                                    </p:animEffect>
                                    <p:anim calcmode="lin" valueType="num">
                                      <p:cBhvr>
                                        <p:cTn id="26" dur="500" fill="hold"/>
                                        <p:tgtEl>
                                          <p:spTgt spid="61">
                                            <p:txEl>
                                              <p:pRg st="2" end="2"/>
                                            </p:txEl>
                                          </p:spTgt>
                                        </p:tgtEl>
                                        <p:attrNameLst>
                                          <p:attrName>ppt_x</p:attrName>
                                        </p:attrNameLst>
                                      </p:cBhvr>
                                      <p:tavLst>
                                        <p:tav tm="0">
                                          <p:val>
                                            <p:strVal val="#ppt_x"/>
                                          </p:val>
                                        </p:tav>
                                        <p:tav tm="100000">
                                          <p:val>
                                            <p:strVal val="#ppt_x"/>
                                          </p:val>
                                        </p:tav>
                                      </p:tavLst>
                                    </p:anim>
                                    <p:anim calcmode="lin" valueType="num">
                                      <p:cBhvr>
                                        <p:cTn id="27" dur="500" fill="hold"/>
                                        <p:tgtEl>
                                          <p:spTgt spid="61">
                                            <p:txEl>
                                              <p:pRg st="2" end="2"/>
                                            </p:txEl>
                                          </p:spTgt>
                                        </p:tgtEl>
                                        <p:attrNameLst>
                                          <p:attrName>ppt_y</p:attrName>
                                        </p:attrNameLst>
                                      </p:cBhvr>
                                      <p:tavLst>
                                        <p:tav tm="0">
                                          <p:val>
                                            <p:strVal val="#ppt_y+.1"/>
                                          </p:val>
                                        </p:tav>
                                        <p:tav tm="100000">
                                          <p:val>
                                            <p:strVal val="#ppt_y"/>
                                          </p:val>
                                        </p:tav>
                                      </p:tavLst>
                                    </p:anim>
                                  </p:childTnLst>
                                </p:cTn>
                              </p:par>
                            </p:childTnLst>
                          </p:cTn>
                        </p:par>
                        <p:par>
                          <p:cTn id="28" fill="hold">
                            <p:stCondLst>
                              <p:cond delay="1500"/>
                            </p:stCondLst>
                            <p:childTnLst>
                              <p:par>
                                <p:cTn id="29" presetID="42" presetClass="entr" presetSubtype="0" fill="hold" nodeType="afterEffect">
                                  <p:stCondLst>
                                    <p:cond delay="0"/>
                                  </p:stCondLst>
                                  <p:childTnLst>
                                    <p:set>
                                      <p:cBhvr>
                                        <p:cTn id="30" dur="1" fill="hold">
                                          <p:stCondLst>
                                            <p:cond delay="0"/>
                                          </p:stCondLst>
                                        </p:cTn>
                                        <p:tgtEl>
                                          <p:spTgt spid="61">
                                            <p:txEl>
                                              <p:pRg st="3" end="3"/>
                                            </p:txEl>
                                          </p:spTgt>
                                        </p:tgtEl>
                                        <p:attrNameLst>
                                          <p:attrName>style.visibility</p:attrName>
                                        </p:attrNameLst>
                                      </p:cBhvr>
                                      <p:to>
                                        <p:strVal val="visible"/>
                                      </p:to>
                                    </p:set>
                                    <p:animEffect transition="in" filter="fade">
                                      <p:cBhvr>
                                        <p:cTn id="31" dur="500"/>
                                        <p:tgtEl>
                                          <p:spTgt spid="61">
                                            <p:txEl>
                                              <p:pRg st="3" end="3"/>
                                            </p:txEl>
                                          </p:spTgt>
                                        </p:tgtEl>
                                      </p:cBhvr>
                                    </p:animEffect>
                                    <p:anim calcmode="lin" valueType="num">
                                      <p:cBhvr>
                                        <p:cTn id="32" dur="500" fill="hold"/>
                                        <p:tgtEl>
                                          <p:spTgt spid="61">
                                            <p:txEl>
                                              <p:pRg st="3" end="3"/>
                                            </p:txEl>
                                          </p:spTgt>
                                        </p:tgtEl>
                                        <p:attrNameLst>
                                          <p:attrName>ppt_x</p:attrName>
                                        </p:attrNameLst>
                                      </p:cBhvr>
                                      <p:tavLst>
                                        <p:tav tm="0">
                                          <p:val>
                                            <p:strVal val="#ppt_x"/>
                                          </p:val>
                                        </p:tav>
                                        <p:tav tm="100000">
                                          <p:val>
                                            <p:strVal val="#ppt_x"/>
                                          </p:val>
                                        </p:tav>
                                      </p:tavLst>
                                    </p:anim>
                                    <p:anim calcmode="lin" valueType="num">
                                      <p:cBhvr>
                                        <p:cTn id="33" dur="500" fill="hold"/>
                                        <p:tgtEl>
                                          <p:spTgt spid="61">
                                            <p:txEl>
                                              <p:pRg st="3" end="3"/>
                                            </p:txEl>
                                          </p:spTgt>
                                        </p:tgtEl>
                                        <p:attrNameLst>
                                          <p:attrName>ppt_y</p:attrName>
                                        </p:attrNameLst>
                                      </p:cBhvr>
                                      <p:tavLst>
                                        <p:tav tm="0">
                                          <p:val>
                                            <p:strVal val="#ppt_y+.1"/>
                                          </p:val>
                                        </p:tav>
                                        <p:tav tm="100000">
                                          <p:val>
                                            <p:strVal val="#ppt_y"/>
                                          </p:val>
                                        </p:tav>
                                      </p:tavLst>
                                    </p:anim>
                                  </p:childTnLst>
                                </p:cTn>
                              </p:par>
                            </p:childTnLst>
                          </p:cTn>
                        </p:par>
                        <p:par>
                          <p:cTn id="34" fill="hold">
                            <p:stCondLst>
                              <p:cond delay="2000"/>
                            </p:stCondLst>
                            <p:childTnLst>
                              <p:par>
                                <p:cTn id="35" presetID="42" presetClass="entr" presetSubtype="0" fill="hold" nodeType="afterEffect">
                                  <p:stCondLst>
                                    <p:cond delay="0"/>
                                  </p:stCondLst>
                                  <p:childTnLst>
                                    <p:set>
                                      <p:cBhvr>
                                        <p:cTn id="36" dur="1" fill="hold">
                                          <p:stCondLst>
                                            <p:cond delay="0"/>
                                          </p:stCondLst>
                                        </p:cTn>
                                        <p:tgtEl>
                                          <p:spTgt spid="61">
                                            <p:txEl>
                                              <p:pRg st="4" end="4"/>
                                            </p:txEl>
                                          </p:spTgt>
                                        </p:tgtEl>
                                        <p:attrNameLst>
                                          <p:attrName>style.visibility</p:attrName>
                                        </p:attrNameLst>
                                      </p:cBhvr>
                                      <p:to>
                                        <p:strVal val="visible"/>
                                      </p:to>
                                    </p:set>
                                    <p:animEffect transition="in" filter="fade">
                                      <p:cBhvr>
                                        <p:cTn id="37" dur="500"/>
                                        <p:tgtEl>
                                          <p:spTgt spid="61">
                                            <p:txEl>
                                              <p:pRg st="4" end="4"/>
                                            </p:txEl>
                                          </p:spTgt>
                                        </p:tgtEl>
                                      </p:cBhvr>
                                    </p:animEffect>
                                    <p:anim calcmode="lin" valueType="num">
                                      <p:cBhvr>
                                        <p:cTn id="38" dur="500" fill="hold"/>
                                        <p:tgtEl>
                                          <p:spTgt spid="61">
                                            <p:txEl>
                                              <p:pRg st="4" end="4"/>
                                            </p:txEl>
                                          </p:spTgt>
                                        </p:tgtEl>
                                        <p:attrNameLst>
                                          <p:attrName>ppt_x</p:attrName>
                                        </p:attrNameLst>
                                      </p:cBhvr>
                                      <p:tavLst>
                                        <p:tav tm="0">
                                          <p:val>
                                            <p:strVal val="#ppt_x"/>
                                          </p:val>
                                        </p:tav>
                                        <p:tav tm="100000">
                                          <p:val>
                                            <p:strVal val="#ppt_x"/>
                                          </p:val>
                                        </p:tav>
                                      </p:tavLst>
                                    </p:anim>
                                    <p:anim calcmode="lin" valueType="num">
                                      <p:cBhvr>
                                        <p:cTn id="39" dur="500" fill="hold"/>
                                        <p:tgtEl>
                                          <p:spTgt spid="61">
                                            <p:txEl>
                                              <p:pRg st="4" end="4"/>
                                            </p:txEl>
                                          </p:spTgt>
                                        </p:tgtEl>
                                        <p:attrNameLst>
                                          <p:attrName>ppt_y</p:attrName>
                                        </p:attrNameLst>
                                      </p:cBhvr>
                                      <p:tavLst>
                                        <p:tav tm="0">
                                          <p:val>
                                            <p:strVal val="#ppt_y+.1"/>
                                          </p:val>
                                        </p:tav>
                                        <p:tav tm="100000">
                                          <p:val>
                                            <p:strVal val="#ppt_y"/>
                                          </p:val>
                                        </p:tav>
                                      </p:tavLst>
                                    </p:anim>
                                  </p:childTnLst>
                                </p:cTn>
                              </p:par>
                            </p:childTnLst>
                          </p:cTn>
                        </p:par>
                        <p:par>
                          <p:cTn id="40" fill="hold">
                            <p:stCondLst>
                              <p:cond delay="2500"/>
                            </p:stCondLst>
                            <p:childTnLst>
                              <p:par>
                                <p:cTn id="41" presetID="42" presetClass="entr" presetSubtype="0" fill="hold" nodeType="afterEffect">
                                  <p:stCondLst>
                                    <p:cond delay="0"/>
                                  </p:stCondLst>
                                  <p:childTnLst>
                                    <p:set>
                                      <p:cBhvr>
                                        <p:cTn id="42" dur="1" fill="hold">
                                          <p:stCondLst>
                                            <p:cond delay="0"/>
                                          </p:stCondLst>
                                        </p:cTn>
                                        <p:tgtEl>
                                          <p:spTgt spid="61">
                                            <p:txEl>
                                              <p:pRg st="5" end="5"/>
                                            </p:txEl>
                                          </p:spTgt>
                                        </p:tgtEl>
                                        <p:attrNameLst>
                                          <p:attrName>style.visibility</p:attrName>
                                        </p:attrNameLst>
                                      </p:cBhvr>
                                      <p:to>
                                        <p:strVal val="visible"/>
                                      </p:to>
                                    </p:set>
                                    <p:animEffect transition="in" filter="fade">
                                      <p:cBhvr>
                                        <p:cTn id="43" dur="500"/>
                                        <p:tgtEl>
                                          <p:spTgt spid="61">
                                            <p:txEl>
                                              <p:pRg st="5" end="5"/>
                                            </p:txEl>
                                          </p:spTgt>
                                        </p:tgtEl>
                                      </p:cBhvr>
                                    </p:animEffect>
                                    <p:anim calcmode="lin" valueType="num">
                                      <p:cBhvr>
                                        <p:cTn id="44" dur="500" fill="hold"/>
                                        <p:tgtEl>
                                          <p:spTgt spid="61">
                                            <p:txEl>
                                              <p:pRg st="5" end="5"/>
                                            </p:txEl>
                                          </p:spTgt>
                                        </p:tgtEl>
                                        <p:attrNameLst>
                                          <p:attrName>ppt_x</p:attrName>
                                        </p:attrNameLst>
                                      </p:cBhvr>
                                      <p:tavLst>
                                        <p:tav tm="0">
                                          <p:val>
                                            <p:strVal val="#ppt_x"/>
                                          </p:val>
                                        </p:tav>
                                        <p:tav tm="100000">
                                          <p:val>
                                            <p:strVal val="#ppt_x"/>
                                          </p:val>
                                        </p:tav>
                                      </p:tavLst>
                                    </p:anim>
                                    <p:anim calcmode="lin" valueType="num">
                                      <p:cBhvr>
                                        <p:cTn id="45" dur="500" fill="hold"/>
                                        <p:tgtEl>
                                          <p:spTgt spid="61">
                                            <p:txEl>
                                              <p:pRg st="5" end="5"/>
                                            </p:txEl>
                                          </p:spTgt>
                                        </p:tgtEl>
                                        <p:attrNameLst>
                                          <p:attrName>ppt_y</p:attrName>
                                        </p:attrNameLst>
                                      </p:cBhvr>
                                      <p:tavLst>
                                        <p:tav tm="0">
                                          <p:val>
                                            <p:strVal val="#ppt_y+.1"/>
                                          </p:val>
                                        </p:tav>
                                        <p:tav tm="100000">
                                          <p:val>
                                            <p:strVal val="#ppt_y"/>
                                          </p:val>
                                        </p:tav>
                                      </p:tavLst>
                                    </p:anim>
                                  </p:childTnLst>
                                </p:cTn>
                              </p:par>
                              <p:par>
                                <p:cTn id="46" presetID="17" presetClass="entr" presetSubtype="4" fill="hold" grpId="0" nodeType="withEffect">
                                  <p:stCondLst>
                                    <p:cond delay="0"/>
                                  </p:stCondLst>
                                  <p:childTnLst>
                                    <p:set>
                                      <p:cBhvr>
                                        <p:cTn id="47" dur="1" fill="hold">
                                          <p:stCondLst>
                                            <p:cond delay="0"/>
                                          </p:stCondLst>
                                        </p:cTn>
                                        <p:tgtEl>
                                          <p:spTgt spid="91"/>
                                        </p:tgtEl>
                                        <p:attrNameLst>
                                          <p:attrName>style.visibility</p:attrName>
                                        </p:attrNameLst>
                                      </p:cBhvr>
                                      <p:to>
                                        <p:strVal val="visible"/>
                                      </p:to>
                                    </p:set>
                                    <p:anim calcmode="lin" valueType="num">
                                      <p:cBhvr>
                                        <p:cTn id="48" dur="500" fill="hold"/>
                                        <p:tgtEl>
                                          <p:spTgt spid="91"/>
                                        </p:tgtEl>
                                        <p:attrNameLst>
                                          <p:attrName>ppt_x</p:attrName>
                                        </p:attrNameLst>
                                      </p:cBhvr>
                                      <p:tavLst>
                                        <p:tav tm="0">
                                          <p:val>
                                            <p:strVal val="#ppt_x"/>
                                          </p:val>
                                        </p:tav>
                                        <p:tav tm="100000">
                                          <p:val>
                                            <p:strVal val="#ppt_x"/>
                                          </p:val>
                                        </p:tav>
                                      </p:tavLst>
                                    </p:anim>
                                    <p:anim calcmode="lin" valueType="num">
                                      <p:cBhvr>
                                        <p:cTn id="49" dur="500" fill="hold"/>
                                        <p:tgtEl>
                                          <p:spTgt spid="91"/>
                                        </p:tgtEl>
                                        <p:attrNameLst>
                                          <p:attrName>ppt_y</p:attrName>
                                        </p:attrNameLst>
                                      </p:cBhvr>
                                      <p:tavLst>
                                        <p:tav tm="0">
                                          <p:val>
                                            <p:strVal val="#ppt_y+#ppt_h/2"/>
                                          </p:val>
                                        </p:tav>
                                        <p:tav tm="100000">
                                          <p:val>
                                            <p:strVal val="#ppt_y"/>
                                          </p:val>
                                        </p:tav>
                                      </p:tavLst>
                                    </p:anim>
                                    <p:anim calcmode="lin" valueType="num">
                                      <p:cBhvr>
                                        <p:cTn id="50" dur="500" fill="hold"/>
                                        <p:tgtEl>
                                          <p:spTgt spid="91"/>
                                        </p:tgtEl>
                                        <p:attrNameLst>
                                          <p:attrName>ppt_w</p:attrName>
                                        </p:attrNameLst>
                                      </p:cBhvr>
                                      <p:tavLst>
                                        <p:tav tm="0">
                                          <p:val>
                                            <p:strVal val="#ppt_w"/>
                                          </p:val>
                                        </p:tav>
                                        <p:tav tm="100000">
                                          <p:val>
                                            <p:strVal val="#ppt_w"/>
                                          </p:val>
                                        </p:tav>
                                      </p:tavLst>
                                    </p:anim>
                                    <p:anim calcmode="lin" valueType="num">
                                      <p:cBhvr>
                                        <p:cTn id="51" dur="500" fill="hold"/>
                                        <p:tgtEl>
                                          <p:spTgt spid="91"/>
                                        </p:tgtEl>
                                        <p:attrNameLst>
                                          <p:attrName>ppt_h</p:attrName>
                                        </p:attrNameLst>
                                      </p:cBhvr>
                                      <p:tavLst>
                                        <p:tav tm="0">
                                          <p:val>
                                            <p:fltVal val="0"/>
                                          </p:val>
                                        </p:tav>
                                        <p:tav tm="100000">
                                          <p:val>
                                            <p:strVal val="#ppt_h"/>
                                          </p:val>
                                        </p:tav>
                                      </p:tavLst>
                                    </p:anim>
                                  </p:childTnLst>
                                </p:cTn>
                              </p:par>
                            </p:childTnLst>
                          </p:cTn>
                        </p:par>
                        <p:par>
                          <p:cTn id="52" fill="hold">
                            <p:stCondLst>
                              <p:cond delay="3000"/>
                            </p:stCondLst>
                            <p:childTnLst>
                              <p:par>
                                <p:cTn id="53" presetID="42" presetClass="entr" presetSubtype="0" fill="hold" nodeType="afterEffect">
                                  <p:stCondLst>
                                    <p:cond delay="0"/>
                                  </p:stCondLst>
                                  <p:childTnLst>
                                    <p:set>
                                      <p:cBhvr>
                                        <p:cTn id="54" dur="1" fill="hold">
                                          <p:stCondLst>
                                            <p:cond delay="0"/>
                                          </p:stCondLst>
                                        </p:cTn>
                                        <p:tgtEl>
                                          <p:spTgt spid="61">
                                            <p:txEl>
                                              <p:pRg st="6" end="6"/>
                                            </p:txEl>
                                          </p:spTgt>
                                        </p:tgtEl>
                                        <p:attrNameLst>
                                          <p:attrName>style.visibility</p:attrName>
                                        </p:attrNameLst>
                                      </p:cBhvr>
                                      <p:to>
                                        <p:strVal val="visible"/>
                                      </p:to>
                                    </p:set>
                                    <p:animEffect transition="in" filter="fade">
                                      <p:cBhvr>
                                        <p:cTn id="55" dur="500"/>
                                        <p:tgtEl>
                                          <p:spTgt spid="61">
                                            <p:txEl>
                                              <p:pRg st="6" end="6"/>
                                            </p:txEl>
                                          </p:spTgt>
                                        </p:tgtEl>
                                      </p:cBhvr>
                                    </p:animEffect>
                                    <p:anim calcmode="lin" valueType="num">
                                      <p:cBhvr>
                                        <p:cTn id="56" dur="500" fill="hold"/>
                                        <p:tgtEl>
                                          <p:spTgt spid="61">
                                            <p:txEl>
                                              <p:pRg st="6" end="6"/>
                                            </p:txEl>
                                          </p:spTgt>
                                        </p:tgtEl>
                                        <p:attrNameLst>
                                          <p:attrName>ppt_x</p:attrName>
                                        </p:attrNameLst>
                                      </p:cBhvr>
                                      <p:tavLst>
                                        <p:tav tm="0">
                                          <p:val>
                                            <p:strVal val="#ppt_x"/>
                                          </p:val>
                                        </p:tav>
                                        <p:tav tm="100000">
                                          <p:val>
                                            <p:strVal val="#ppt_x"/>
                                          </p:val>
                                        </p:tav>
                                      </p:tavLst>
                                    </p:anim>
                                    <p:anim calcmode="lin" valueType="num">
                                      <p:cBhvr>
                                        <p:cTn id="57" dur="500" fill="hold"/>
                                        <p:tgtEl>
                                          <p:spTgt spid="61">
                                            <p:txEl>
                                              <p:pRg st="6" end="6"/>
                                            </p:txEl>
                                          </p:spTgt>
                                        </p:tgtEl>
                                        <p:attrNameLst>
                                          <p:attrName>ppt_y</p:attrName>
                                        </p:attrNameLst>
                                      </p:cBhvr>
                                      <p:tavLst>
                                        <p:tav tm="0">
                                          <p:val>
                                            <p:strVal val="#ppt_y+.1"/>
                                          </p:val>
                                        </p:tav>
                                        <p:tav tm="100000">
                                          <p:val>
                                            <p:strVal val="#ppt_y"/>
                                          </p:val>
                                        </p:tav>
                                      </p:tavLst>
                                    </p:anim>
                                  </p:childTnLst>
                                </p:cTn>
                              </p:par>
                            </p:childTnLst>
                          </p:cTn>
                        </p:par>
                        <p:par>
                          <p:cTn id="58" fill="hold">
                            <p:stCondLst>
                              <p:cond delay="3500"/>
                            </p:stCondLst>
                            <p:childTnLst>
                              <p:par>
                                <p:cTn id="59" presetID="42" presetClass="entr" presetSubtype="0" fill="hold" nodeType="afterEffect">
                                  <p:stCondLst>
                                    <p:cond delay="0"/>
                                  </p:stCondLst>
                                  <p:childTnLst>
                                    <p:set>
                                      <p:cBhvr>
                                        <p:cTn id="60" dur="1" fill="hold">
                                          <p:stCondLst>
                                            <p:cond delay="0"/>
                                          </p:stCondLst>
                                        </p:cTn>
                                        <p:tgtEl>
                                          <p:spTgt spid="61">
                                            <p:txEl>
                                              <p:pRg st="7" end="7"/>
                                            </p:txEl>
                                          </p:spTgt>
                                        </p:tgtEl>
                                        <p:attrNameLst>
                                          <p:attrName>style.visibility</p:attrName>
                                        </p:attrNameLst>
                                      </p:cBhvr>
                                      <p:to>
                                        <p:strVal val="visible"/>
                                      </p:to>
                                    </p:set>
                                    <p:animEffect transition="in" filter="fade">
                                      <p:cBhvr>
                                        <p:cTn id="61" dur="500"/>
                                        <p:tgtEl>
                                          <p:spTgt spid="61">
                                            <p:txEl>
                                              <p:pRg st="7" end="7"/>
                                            </p:txEl>
                                          </p:spTgt>
                                        </p:tgtEl>
                                      </p:cBhvr>
                                    </p:animEffect>
                                    <p:anim calcmode="lin" valueType="num">
                                      <p:cBhvr>
                                        <p:cTn id="62" dur="500" fill="hold"/>
                                        <p:tgtEl>
                                          <p:spTgt spid="61">
                                            <p:txEl>
                                              <p:pRg st="7" end="7"/>
                                            </p:txEl>
                                          </p:spTgt>
                                        </p:tgtEl>
                                        <p:attrNameLst>
                                          <p:attrName>ppt_x</p:attrName>
                                        </p:attrNameLst>
                                      </p:cBhvr>
                                      <p:tavLst>
                                        <p:tav tm="0">
                                          <p:val>
                                            <p:strVal val="#ppt_x"/>
                                          </p:val>
                                        </p:tav>
                                        <p:tav tm="100000">
                                          <p:val>
                                            <p:strVal val="#ppt_x"/>
                                          </p:val>
                                        </p:tav>
                                      </p:tavLst>
                                    </p:anim>
                                    <p:anim calcmode="lin" valueType="num">
                                      <p:cBhvr>
                                        <p:cTn id="63" dur="500" fill="hold"/>
                                        <p:tgtEl>
                                          <p:spTgt spid="61">
                                            <p:txEl>
                                              <p:pRg st="7" end="7"/>
                                            </p:txEl>
                                          </p:spTgt>
                                        </p:tgtEl>
                                        <p:attrNameLst>
                                          <p:attrName>ppt_y</p:attrName>
                                        </p:attrNameLst>
                                      </p:cBhvr>
                                      <p:tavLst>
                                        <p:tav tm="0">
                                          <p:val>
                                            <p:strVal val="#ppt_y+.1"/>
                                          </p:val>
                                        </p:tav>
                                        <p:tav tm="100000">
                                          <p:val>
                                            <p:strVal val="#ppt_y"/>
                                          </p:val>
                                        </p:tav>
                                      </p:tavLst>
                                    </p:anim>
                                  </p:childTnLst>
                                </p:cTn>
                              </p:par>
                              <p:par>
                                <p:cTn id="64" presetID="17" presetClass="entr" presetSubtype="4" fill="hold" grpId="0" nodeType="withEffect">
                                  <p:stCondLst>
                                    <p:cond delay="0"/>
                                  </p:stCondLst>
                                  <p:childTnLst>
                                    <p:set>
                                      <p:cBhvr>
                                        <p:cTn id="65" dur="1" fill="hold">
                                          <p:stCondLst>
                                            <p:cond delay="0"/>
                                          </p:stCondLst>
                                        </p:cTn>
                                        <p:tgtEl>
                                          <p:spTgt spid="93"/>
                                        </p:tgtEl>
                                        <p:attrNameLst>
                                          <p:attrName>style.visibility</p:attrName>
                                        </p:attrNameLst>
                                      </p:cBhvr>
                                      <p:to>
                                        <p:strVal val="visible"/>
                                      </p:to>
                                    </p:set>
                                    <p:anim calcmode="lin" valueType="num">
                                      <p:cBhvr>
                                        <p:cTn id="66" dur="500" fill="hold"/>
                                        <p:tgtEl>
                                          <p:spTgt spid="93"/>
                                        </p:tgtEl>
                                        <p:attrNameLst>
                                          <p:attrName>ppt_x</p:attrName>
                                        </p:attrNameLst>
                                      </p:cBhvr>
                                      <p:tavLst>
                                        <p:tav tm="0">
                                          <p:val>
                                            <p:strVal val="#ppt_x"/>
                                          </p:val>
                                        </p:tav>
                                        <p:tav tm="100000">
                                          <p:val>
                                            <p:strVal val="#ppt_x"/>
                                          </p:val>
                                        </p:tav>
                                      </p:tavLst>
                                    </p:anim>
                                    <p:anim calcmode="lin" valueType="num">
                                      <p:cBhvr>
                                        <p:cTn id="67" dur="500" fill="hold"/>
                                        <p:tgtEl>
                                          <p:spTgt spid="93"/>
                                        </p:tgtEl>
                                        <p:attrNameLst>
                                          <p:attrName>ppt_y</p:attrName>
                                        </p:attrNameLst>
                                      </p:cBhvr>
                                      <p:tavLst>
                                        <p:tav tm="0">
                                          <p:val>
                                            <p:strVal val="#ppt_y+#ppt_h/2"/>
                                          </p:val>
                                        </p:tav>
                                        <p:tav tm="100000">
                                          <p:val>
                                            <p:strVal val="#ppt_y"/>
                                          </p:val>
                                        </p:tav>
                                      </p:tavLst>
                                    </p:anim>
                                    <p:anim calcmode="lin" valueType="num">
                                      <p:cBhvr>
                                        <p:cTn id="68" dur="500" fill="hold"/>
                                        <p:tgtEl>
                                          <p:spTgt spid="93"/>
                                        </p:tgtEl>
                                        <p:attrNameLst>
                                          <p:attrName>ppt_w</p:attrName>
                                        </p:attrNameLst>
                                      </p:cBhvr>
                                      <p:tavLst>
                                        <p:tav tm="0">
                                          <p:val>
                                            <p:strVal val="#ppt_w"/>
                                          </p:val>
                                        </p:tav>
                                        <p:tav tm="100000">
                                          <p:val>
                                            <p:strVal val="#ppt_w"/>
                                          </p:val>
                                        </p:tav>
                                      </p:tavLst>
                                    </p:anim>
                                    <p:anim calcmode="lin" valueType="num">
                                      <p:cBhvr>
                                        <p:cTn id="69" dur="500" fill="hold"/>
                                        <p:tgtEl>
                                          <p:spTgt spid="93"/>
                                        </p:tgtEl>
                                        <p:attrNameLst>
                                          <p:attrName>ppt_h</p:attrName>
                                        </p:attrNameLst>
                                      </p:cBhvr>
                                      <p:tavLst>
                                        <p:tav tm="0">
                                          <p:val>
                                            <p:fltVal val="0"/>
                                          </p:val>
                                        </p:tav>
                                        <p:tav tm="100000">
                                          <p:val>
                                            <p:strVal val="#ppt_h"/>
                                          </p:val>
                                        </p:tav>
                                      </p:tavLst>
                                    </p:anim>
                                  </p:childTnLst>
                                </p:cTn>
                              </p:par>
                            </p:childTnLst>
                          </p:cTn>
                        </p:par>
                        <p:par>
                          <p:cTn id="70" fill="hold">
                            <p:stCondLst>
                              <p:cond delay="4000"/>
                            </p:stCondLst>
                            <p:childTnLst>
                              <p:par>
                                <p:cTn id="71" presetID="42" presetClass="entr" presetSubtype="0" fill="hold" nodeType="afterEffect">
                                  <p:stCondLst>
                                    <p:cond delay="0"/>
                                  </p:stCondLst>
                                  <p:childTnLst>
                                    <p:set>
                                      <p:cBhvr>
                                        <p:cTn id="72" dur="1" fill="hold">
                                          <p:stCondLst>
                                            <p:cond delay="0"/>
                                          </p:stCondLst>
                                        </p:cTn>
                                        <p:tgtEl>
                                          <p:spTgt spid="61">
                                            <p:txEl>
                                              <p:pRg st="8" end="8"/>
                                            </p:txEl>
                                          </p:spTgt>
                                        </p:tgtEl>
                                        <p:attrNameLst>
                                          <p:attrName>style.visibility</p:attrName>
                                        </p:attrNameLst>
                                      </p:cBhvr>
                                      <p:to>
                                        <p:strVal val="visible"/>
                                      </p:to>
                                    </p:set>
                                    <p:animEffect transition="in" filter="fade">
                                      <p:cBhvr>
                                        <p:cTn id="73" dur="500"/>
                                        <p:tgtEl>
                                          <p:spTgt spid="61">
                                            <p:txEl>
                                              <p:pRg st="8" end="8"/>
                                            </p:txEl>
                                          </p:spTgt>
                                        </p:tgtEl>
                                      </p:cBhvr>
                                    </p:animEffect>
                                    <p:anim calcmode="lin" valueType="num">
                                      <p:cBhvr>
                                        <p:cTn id="74" dur="500" fill="hold"/>
                                        <p:tgtEl>
                                          <p:spTgt spid="61">
                                            <p:txEl>
                                              <p:pRg st="8" end="8"/>
                                            </p:txEl>
                                          </p:spTgt>
                                        </p:tgtEl>
                                        <p:attrNameLst>
                                          <p:attrName>ppt_x</p:attrName>
                                        </p:attrNameLst>
                                      </p:cBhvr>
                                      <p:tavLst>
                                        <p:tav tm="0">
                                          <p:val>
                                            <p:strVal val="#ppt_x"/>
                                          </p:val>
                                        </p:tav>
                                        <p:tav tm="100000">
                                          <p:val>
                                            <p:strVal val="#ppt_x"/>
                                          </p:val>
                                        </p:tav>
                                      </p:tavLst>
                                    </p:anim>
                                    <p:anim calcmode="lin" valueType="num">
                                      <p:cBhvr>
                                        <p:cTn id="75" dur="500" fill="hold"/>
                                        <p:tgtEl>
                                          <p:spTgt spid="61">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animBg="1" autoUpdateAnimBg="0"/>
      <p:bldP spid="91" grpId="0" animBg="1" autoUpdateAnimBg="0"/>
      <p:bldP spid="93"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1841"/>
            <a:ext cx="7772400" cy="1864086"/>
          </a:xfrm>
        </p:spPr>
        <p:txBody>
          <a:bodyPr anchor="ctr"/>
          <a:lstStyle/>
          <a:p>
            <a:r>
              <a:rPr lang="en-US" dirty="0"/>
              <a:t>The Present Value of</a:t>
            </a:r>
            <a:br>
              <a:rPr lang="en-US" dirty="0"/>
            </a:br>
            <a:r>
              <a:rPr lang="en-US" dirty="0"/>
              <a:t>Future Income and Costs</a:t>
            </a:r>
          </a:p>
        </p:txBody>
      </p:sp>
    </p:spTree>
    <p:extLst>
      <p:ext uri="{BB962C8B-B14F-4D97-AF65-F5344CB8AC3E}">
        <p14:creationId xmlns:p14="http://schemas.microsoft.com/office/powerpoint/2010/main" val="42763654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72769"/>
            <a:ext cx="8932985" cy="430682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57263"/>
            <a:ext cx="8904855" cy="704026"/>
          </a:xfrm>
        </p:spPr>
        <p:txBody>
          <a:bodyPr/>
          <a:lstStyle/>
          <a:p>
            <a:r>
              <a:rPr lang="en-US" dirty="0"/>
              <a:t>Present Value</a:t>
            </a:r>
          </a:p>
        </p:txBody>
      </p:sp>
      <p:sp>
        <p:nvSpPr>
          <p:cNvPr id="3" name="Content Placeholder 2"/>
          <p:cNvSpPr>
            <a:spLocks noGrp="1"/>
          </p:cNvSpPr>
          <p:nvPr>
            <p:ph idx="1"/>
          </p:nvPr>
        </p:nvSpPr>
        <p:spPr>
          <a:xfrm>
            <a:off x="140675" y="1591057"/>
            <a:ext cx="8783869" cy="1764791"/>
          </a:xfrm>
        </p:spPr>
        <p:txBody>
          <a:bodyPr/>
          <a:lstStyle/>
          <a:p>
            <a:pPr marL="231775" indent="-231775"/>
            <a:r>
              <a:rPr lang="en-US" sz="2600" dirty="0">
                <a:solidFill>
                  <a:srgbClr val="32302A"/>
                </a:solidFill>
              </a:rPr>
              <a:t>The interest rate connects the value of dollars today with the value of dollars in the future.</a:t>
            </a:r>
          </a:p>
          <a:p>
            <a:pPr marL="231775" indent="-231775"/>
            <a:r>
              <a:rPr lang="en-US" sz="2600" dirty="0">
                <a:solidFill>
                  <a:srgbClr val="32302A"/>
                </a:solidFill>
              </a:rPr>
              <a:t>The </a:t>
            </a:r>
            <a:r>
              <a:rPr lang="en-US" sz="2600" b="1" i="1" dirty="0">
                <a:solidFill>
                  <a:srgbClr val="32302A"/>
                </a:solidFill>
              </a:rPr>
              <a:t>present value</a:t>
            </a:r>
            <a:r>
              <a:rPr lang="en-US" sz="2600" dirty="0">
                <a:solidFill>
                  <a:srgbClr val="32302A"/>
                </a:solidFill>
              </a:rPr>
              <a:t> (</a:t>
            </a:r>
            <a:r>
              <a:rPr lang="en-US" sz="2600" b="1" i="1" dirty="0">
                <a:solidFill>
                  <a:srgbClr val="32302A"/>
                </a:solidFill>
              </a:rPr>
              <a:t>PV</a:t>
            </a:r>
            <a:r>
              <a:rPr lang="en-US" sz="2600" dirty="0">
                <a:solidFill>
                  <a:srgbClr val="32302A"/>
                </a:solidFill>
              </a:rPr>
              <a:t>) of a single payment to be received </a:t>
            </a:r>
            <a:r>
              <a:rPr lang="en-US" sz="2600" dirty="0" smtClean="0">
                <a:solidFill>
                  <a:srgbClr val="32302A"/>
                </a:solidFill>
              </a:rPr>
              <a:t/>
            </a:r>
            <a:br>
              <a:rPr lang="en-US" sz="2600" dirty="0" smtClean="0">
                <a:solidFill>
                  <a:srgbClr val="32302A"/>
                </a:solidFill>
              </a:rPr>
            </a:br>
            <a:r>
              <a:rPr lang="en-US" sz="2600" b="1" i="1" dirty="0" smtClean="0">
                <a:solidFill>
                  <a:srgbClr val="32302A"/>
                </a:solidFill>
              </a:rPr>
              <a:t>one </a:t>
            </a:r>
            <a:r>
              <a:rPr lang="en-US" sz="2600" b="1" i="1" dirty="0">
                <a:solidFill>
                  <a:srgbClr val="32302A"/>
                </a:solidFill>
              </a:rPr>
              <a:t>year</a:t>
            </a:r>
            <a:r>
              <a:rPr lang="en-US" sz="2600" dirty="0">
                <a:solidFill>
                  <a:srgbClr val="32302A"/>
                </a:solidFill>
              </a:rPr>
              <a:t> from now is:</a:t>
            </a:r>
          </a:p>
        </p:txBody>
      </p:sp>
      <p:grpSp>
        <p:nvGrpSpPr>
          <p:cNvPr id="5" name="Group 16"/>
          <p:cNvGrpSpPr>
            <a:grpSpLocks/>
          </p:cNvGrpSpPr>
          <p:nvPr/>
        </p:nvGrpSpPr>
        <p:grpSpPr bwMode="auto">
          <a:xfrm>
            <a:off x="863971" y="3483867"/>
            <a:ext cx="4381986" cy="822546"/>
            <a:chOff x="1642" y="3073"/>
            <a:chExt cx="2684" cy="605"/>
          </a:xfrm>
        </p:grpSpPr>
        <p:sp>
          <p:nvSpPr>
            <p:cNvPr id="6" name="Rectangle 6"/>
            <p:cNvSpPr>
              <a:spLocks noChangeArrowheads="1"/>
            </p:cNvSpPr>
            <p:nvPr/>
          </p:nvSpPr>
          <p:spPr bwMode="auto">
            <a:xfrm>
              <a:off x="1642" y="3073"/>
              <a:ext cx="2684" cy="605"/>
            </a:xfrm>
            <a:prstGeom prst="rect">
              <a:avLst/>
            </a:prstGeom>
            <a:solidFill>
              <a:schemeClr val="tx1">
                <a:lumMod val="50000"/>
                <a:lumOff val="50000"/>
              </a:schemeClr>
            </a:solidFill>
            <a:ln w="12700">
              <a:solidFill>
                <a:schemeClr val="tx1"/>
              </a:solidFill>
              <a:miter lim="800000"/>
              <a:headEnd/>
              <a:tailEnd type="none" w="lg" len="lg"/>
            </a:ln>
            <a:effectLst>
              <a:outerShdw blurRad="50800" dist="38100" dir="2700000" algn="tl" rotWithShape="0">
                <a:prstClr val="black">
                  <a:alpha val="40000"/>
                </a:prstClr>
              </a:outerShdw>
            </a:effectLst>
          </p:spPr>
          <p:txBody>
            <a:bodyPr wrap="none" anchor="ctr">
              <a:prstTxWarp prst="textNoShape">
                <a:avLst/>
              </a:prstTxWarp>
            </a:bodyPr>
            <a:lstStyle/>
            <a:p>
              <a:endParaRPr lang="en-US" sz="1600">
                <a:solidFill>
                  <a:schemeClr val="bg1"/>
                </a:solidFill>
                <a:latin typeface="Times New Roman" pitchFamily="18" charset="0"/>
                <a:cs typeface="Times New Roman" pitchFamily="18" charset="0"/>
              </a:endParaRPr>
            </a:p>
          </p:txBody>
        </p:sp>
        <p:sp>
          <p:nvSpPr>
            <p:cNvPr id="7" name="Rectangle 7"/>
            <p:cNvSpPr>
              <a:spLocks noChangeArrowheads="1"/>
            </p:cNvSpPr>
            <p:nvPr/>
          </p:nvSpPr>
          <p:spPr bwMode="auto">
            <a:xfrm>
              <a:off x="1656" y="3278"/>
              <a:ext cx="549" cy="254"/>
            </a:xfrm>
            <a:prstGeom prst="rect">
              <a:avLst/>
            </a:prstGeom>
            <a:noFill/>
            <a:ln w="9525">
              <a:noFill/>
              <a:miter lim="800000"/>
              <a:headEnd/>
              <a:tailEnd/>
            </a:ln>
          </p:spPr>
          <p:txBody>
            <a:bodyPr wrap="square" lIns="0" tIns="0" rIns="0" bIns="0">
              <a:prstTxWarp prst="textNoShape">
                <a:avLst/>
              </a:prstTxWarp>
              <a:spAutoFit/>
            </a:bodyPr>
            <a:lstStyle/>
            <a:p>
              <a:pPr algn="ctr">
                <a:lnSpc>
                  <a:spcPct val="80000"/>
                </a:lnSpc>
              </a:pPr>
              <a:r>
                <a:rPr kumimoji="0" lang="en-US" sz="2800" i="1" dirty="0" smtClean="0">
                  <a:solidFill>
                    <a:schemeClr val="bg1"/>
                  </a:solidFill>
                  <a:latin typeface="Times New Roman" pitchFamily="18" charset="0"/>
                  <a:cs typeface="Times New Roman" pitchFamily="18" charset="0"/>
                </a:rPr>
                <a:t>PV</a:t>
              </a:r>
              <a:endParaRPr kumimoji="0" lang="en-US" sz="2800" dirty="0">
                <a:solidFill>
                  <a:schemeClr val="bg1"/>
                </a:solidFill>
                <a:latin typeface="Times New Roman" pitchFamily="18" charset="0"/>
                <a:cs typeface="Times New Roman" pitchFamily="18" charset="0"/>
              </a:endParaRPr>
            </a:p>
          </p:txBody>
        </p:sp>
        <p:sp>
          <p:nvSpPr>
            <p:cNvPr id="8" name="Rectangle 8"/>
            <p:cNvSpPr>
              <a:spLocks noChangeArrowheads="1"/>
            </p:cNvSpPr>
            <p:nvPr/>
          </p:nvSpPr>
          <p:spPr bwMode="auto">
            <a:xfrm>
              <a:off x="2226" y="3229"/>
              <a:ext cx="129" cy="271"/>
            </a:xfrm>
            <a:prstGeom prst="rect">
              <a:avLst/>
            </a:prstGeom>
            <a:noFill/>
            <a:ln w="9525">
              <a:noFill/>
              <a:miter lim="800000"/>
              <a:headEnd/>
              <a:tailEnd/>
            </a:ln>
          </p:spPr>
          <p:txBody>
            <a:bodyPr wrap="none" lIns="0" tIns="0" rIns="0" bIns="0">
              <a:prstTxWarp prst="textNoShape">
                <a:avLst/>
              </a:prstTxWarp>
              <a:spAutoFit/>
            </a:bodyPr>
            <a:lstStyle/>
            <a:p>
              <a:r>
                <a:rPr kumimoji="0" lang="en-US" sz="2800" b="1" i="1" dirty="0">
                  <a:solidFill>
                    <a:schemeClr val="bg1"/>
                  </a:solidFill>
                  <a:latin typeface="Times New Roman" pitchFamily="18" charset="0"/>
                  <a:cs typeface="Times New Roman" pitchFamily="18" charset="0"/>
                </a:rPr>
                <a:t>=</a:t>
              </a:r>
              <a:endParaRPr kumimoji="0" lang="en-US" sz="2800" b="1" dirty="0">
                <a:solidFill>
                  <a:schemeClr val="bg1"/>
                </a:solidFill>
                <a:latin typeface="Times New Roman" pitchFamily="18" charset="0"/>
                <a:cs typeface="Times New Roman" pitchFamily="18" charset="0"/>
              </a:endParaRPr>
            </a:p>
          </p:txBody>
        </p:sp>
      </p:grpSp>
      <p:grpSp>
        <p:nvGrpSpPr>
          <p:cNvPr id="32" name="Group 44"/>
          <p:cNvGrpSpPr>
            <a:grpSpLocks/>
          </p:cNvGrpSpPr>
          <p:nvPr/>
        </p:nvGrpSpPr>
        <p:grpSpPr bwMode="auto">
          <a:xfrm>
            <a:off x="1863978" y="3566419"/>
            <a:ext cx="3463925" cy="685800"/>
            <a:chOff x="2090" y="1642"/>
            <a:chExt cx="2182" cy="432"/>
          </a:xfrm>
        </p:grpSpPr>
        <p:sp>
          <p:nvSpPr>
            <p:cNvPr id="34" name="Rectangle 21"/>
            <p:cNvSpPr>
              <a:spLocks noChangeArrowheads="1"/>
            </p:cNvSpPr>
            <p:nvPr/>
          </p:nvSpPr>
          <p:spPr bwMode="auto">
            <a:xfrm>
              <a:off x="2090" y="1642"/>
              <a:ext cx="2182" cy="194"/>
            </a:xfrm>
            <a:prstGeom prst="rect">
              <a:avLst/>
            </a:prstGeom>
            <a:noFill/>
            <a:ln w="9525">
              <a:noFill/>
              <a:miter lim="800000"/>
              <a:headEnd/>
              <a:tailEnd/>
            </a:ln>
          </p:spPr>
          <p:txBody>
            <a:bodyPr lIns="0" tIns="0" rIns="0" bIns="0">
              <a:prstTxWarp prst="textNoShape">
                <a:avLst/>
              </a:prstTxWarp>
              <a:spAutoFit/>
            </a:bodyPr>
            <a:lstStyle/>
            <a:p>
              <a:pPr algn="ctr"/>
              <a:r>
                <a:rPr kumimoji="0" lang="en-US" sz="2000" b="0" dirty="0">
                  <a:solidFill>
                    <a:schemeClr val="bg1"/>
                  </a:solidFill>
                  <a:latin typeface="Times New Roman" pitchFamily="18" charset="0"/>
                  <a:cs typeface="Times New Roman" pitchFamily="18" charset="0"/>
                </a:rPr>
                <a:t>Receipts </a:t>
              </a:r>
              <a:r>
                <a:rPr kumimoji="0" lang="en-US" sz="2000" b="1" i="1" dirty="0">
                  <a:solidFill>
                    <a:schemeClr val="bg1"/>
                  </a:solidFill>
                  <a:latin typeface="Times New Roman" pitchFamily="18" charset="0"/>
                  <a:cs typeface="Times New Roman" pitchFamily="18" charset="0"/>
                </a:rPr>
                <a:t>1</a:t>
              </a:r>
              <a:r>
                <a:rPr kumimoji="0" lang="en-US" sz="2000" b="0" dirty="0">
                  <a:solidFill>
                    <a:schemeClr val="bg1"/>
                  </a:solidFill>
                  <a:latin typeface="Times New Roman" pitchFamily="18" charset="0"/>
                  <a:cs typeface="Times New Roman" pitchFamily="18" charset="0"/>
                </a:rPr>
                <a:t> year from now</a:t>
              </a:r>
            </a:p>
          </p:txBody>
        </p:sp>
        <p:sp>
          <p:nvSpPr>
            <p:cNvPr id="35" name="Rectangle 22"/>
            <p:cNvSpPr>
              <a:spLocks noChangeArrowheads="1"/>
            </p:cNvSpPr>
            <p:nvPr/>
          </p:nvSpPr>
          <p:spPr bwMode="auto">
            <a:xfrm>
              <a:off x="2413" y="1880"/>
              <a:ext cx="1536" cy="194"/>
            </a:xfrm>
            <a:prstGeom prst="rect">
              <a:avLst/>
            </a:prstGeom>
            <a:noFill/>
            <a:ln w="9525">
              <a:noFill/>
              <a:miter lim="800000"/>
              <a:headEnd/>
              <a:tailEnd/>
            </a:ln>
          </p:spPr>
          <p:txBody>
            <a:bodyPr lIns="0" tIns="0" rIns="0" bIns="0">
              <a:prstTxWarp prst="textNoShape">
                <a:avLst/>
              </a:prstTxWarp>
              <a:spAutoFit/>
            </a:bodyPr>
            <a:lstStyle/>
            <a:p>
              <a:pPr algn="ctr"/>
              <a:r>
                <a:rPr kumimoji="0" lang="en-US" sz="2000" b="0" dirty="0">
                  <a:solidFill>
                    <a:schemeClr val="bg1"/>
                  </a:solidFill>
                  <a:latin typeface="Times New Roman" pitchFamily="18" charset="0"/>
                  <a:cs typeface="Times New Roman" pitchFamily="18" charset="0"/>
                </a:rPr>
                <a:t>interest rate </a:t>
              </a:r>
              <a:r>
                <a:rPr kumimoji="0" lang="en-US" sz="2000" b="1" dirty="0">
                  <a:solidFill>
                    <a:schemeClr val="bg1"/>
                  </a:solidFill>
                  <a:latin typeface="Times New Roman" pitchFamily="18" charset="0"/>
                  <a:cs typeface="Times New Roman" pitchFamily="18" charset="0"/>
                </a:rPr>
                <a:t>+</a:t>
              </a:r>
              <a:r>
                <a:rPr kumimoji="0" lang="en-US" sz="2000" b="0" dirty="0">
                  <a:solidFill>
                    <a:schemeClr val="bg1"/>
                  </a:solidFill>
                  <a:latin typeface="Times New Roman" pitchFamily="18" charset="0"/>
                  <a:cs typeface="Times New Roman" pitchFamily="18" charset="0"/>
                </a:rPr>
                <a:t> 1</a:t>
              </a:r>
            </a:p>
          </p:txBody>
        </p:sp>
        <p:sp>
          <p:nvSpPr>
            <p:cNvPr id="36" name="Line 23"/>
            <p:cNvSpPr>
              <a:spLocks noChangeShapeType="1"/>
            </p:cNvSpPr>
            <p:nvPr/>
          </p:nvSpPr>
          <p:spPr bwMode="auto">
            <a:xfrm>
              <a:off x="2327" y="1871"/>
              <a:ext cx="1788" cy="0"/>
            </a:xfrm>
            <a:prstGeom prst="line">
              <a:avLst/>
            </a:prstGeom>
            <a:noFill/>
            <a:ln w="19050">
              <a:solidFill>
                <a:schemeClr val="bg1"/>
              </a:solidFill>
              <a:round/>
              <a:headEnd/>
              <a:tailEnd type="none" w="lg" len="lg"/>
            </a:ln>
            <a:effectLst/>
          </p:spPr>
          <p:txBody>
            <a:bodyPr wrap="none" anchor="ctr">
              <a:prstTxWarp prst="textNoShape">
                <a:avLst/>
              </a:prstTxWarp>
            </a:bodyPr>
            <a:lstStyle/>
            <a:p>
              <a:endParaRPr lang="en-US">
                <a:latin typeface="Times New Roman" pitchFamily="18" charset="0"/>
                <a:cs typeface="Times New Roman" pitchFamily="18" charset="0"/>
              </a:endParaRPr>
            </a:p>
          </p:txBody>
        </p:sp>
      </p:grpSp>
      <p:grpSp>
        <p:nvGrpSpPr>
          <p:cNvPr id="37" name="Group 43"/>
          <p:cNvGrpSpPr>
            <a:grpSpLocks/>
          </p:cNvGrpSpPr>
          <p:nvPr/>
        </p:nvGrpSpPr>
        <p:grpSpPr bwMode="auto">
          <a:xfrm>
            <a:off x="802374" y="4355783"/>
            <a:ext cx="4924426" cy="1333500"/>
            <a:chOff x="1344" y="2310"/>
            <a:chExt cx="3102" cy="840"/>
          </a:xfrm>
        </p:grpSpPr>
        <p:sp>
          <p:nvSpPr>
            <p:cNvPr id="38" name="Rectangle 6"/>
            <p:cNvSpPr>
              <a:spLocks noChangeArrowheads="1"/>
            </p:cNvSpPr>
            <p:nvPr/>
          </p:nvSpPr>
          <p:spPr bwMode="auto">
            <a:xfrm>
              <a:off x="1383" y="2526"/>
              <a:ext cx="3063" cy="624"/>
            </a:xfrm>
            <a:prstGeom prst="rect">
              <a:avLst/>
            </a:prstGeom>
            <a:solidFill>
              <a:schemeClr val="tx1">
                <a:lumMod val="50000"/>
                <a:lumOff val="50000"/>
              </a:schemeClr>
            </a:solidFill>
            <a:ln w="3175">
              <a:solidFill>
                <a:schemeClr val="tx1"/>
              </a:solidFill>
              <a:miter lim="800000"/>
              <a:headEnd/>
              <a:tailEnd type="none" w="lg" len="lg"/>
            </a:ln>
            <a:effectLst>
              <a:outerShdw blurRad="50800" dist="38100" dir="2700000" algn="tl" rotWithShape="0">
                <a:prstClr val="black">
                  <a:alpha val="40000"/>
                </a:prstClr>
              </a:outerShdw>
            </a:effectLst>
          </p:spPr>
          <p:txBody>
            <a:bodyPr wrap="none" anchor="ctr">
              <a:prstTxWarp prst="textNoShape">
                <a:avLst/>
              </a:prstTxWarp>
            </a:bodyPr>
            <a:lstStyle/>
            <a:p>
              <a:endParaRPr lang="en-US" sz="2000">
                <a:latin typeface="Times New Roman" pitchFamily="18" charset="0"/>
                <a:cs typeface="Times New Roman" pitchFamily="18" charset="0"/>
              </a:endParaRPr>
            </a:p>
          </p:txBody>
        </p:sp>
        <p:sp>
          <p:nvSpPr>
            <p:cNvPr id="39" name="Rectangle 7"/>
            <p:cNvSpPr>
              <a:spLocks noChangeArrowheads="1"/>
            </p:cNvSpPr>
            <p:nvPr/>
          </p:nvSpPr>
          <p:spPr bwMode="auto">
            <a:xfrm>
              <a:off x="1519" y="2691"/>
              <a:ext cx="542" cy="271"/>
            </a:xfrm>
            <a:prstGeom prst="rect">
              <a:avLst/>
            </a:prstGeom>
            <a:noFill/>
            <a:ln w="9525">
              <a:noFill/>
              <a:miter lim="800000"/>
              <a:headEnd/>
              <a:tailEnd/>
            </a:ln>
          </p:spPr>
          <p:txBody>
            <a:bodyPr lIns="0" tIns="0" rIns="0" bIns="0">
              <a:prstTxWarp prst="textNoShape">
                <a:avLst/>
              </a:prstTxWarp>
              <a:spAutoFit/>
            </a:bodyPr>
            <a:lstStyle/>
            <a:p>
              <a:r>
                <a:rPr kumimoji="0" lang="en-US" sz="2800" i="1" dirty="0">
                  <a:solidFill>
                    <a:schemeClr val="bg1"/>
                  </a:solidFill>
                  <a:latin typeface="Times New Roman" pitchFamily="18" charset="0"/>
                  <a:cs typeface="Times New Roman" pitchFamily="18" charset="0"/>
                </a:rPr>
                <a:t>PV</a:t>
              </a:r>
              <a:endParaRPr kumimoji="0" lang="en-US" sz="2800" b="0" dirty="0">
                <a:solidFill>
                  <a:schemeClr val="bg1"/>
                </a:solidFill>
                <a:latin typeface="Times New Roman" pitchFamily="18" charset="0"/>
                <a:cs typeface="Times New Roman" pitchFamily="18" charset="0"/>
              </a:endParaRPr>
            </a:p>
          </p:txBody>
        </p:sp>
        <p:sp>
          <p:nvSpPr>
            <p:cNvPr id="40" name="Text Box 10"/>
            <p:cNvSpPr txBox="1">
              <a:spLocks noChangeArrowheads="1"/>
            </p:cNvSpPr>
            <p:nvPr/>
          </p:nvSpPr>
          <p:spPr bwMode="auto">
            <a:xfrm>
              <a:off x="1344" y="2310"/>
              <a:ext cx="1104" cy="250"/>
            </a:xfrm>
            <a:prstGeom prst="rect">
              <a:avLst/>
            </a:prstGeom>
            <a:noFill/>
            <a:ln w="19050" cap="rnd">
              <a:noFill/>
              <a:prstDash val="sysDot"/>
              <a:miter lim="800000"/>
              <a:headEnd/>
              <a:tailEnd type="none" w="lg" len="lg"/>
            </a:ln>
          </p:spPr>
          <p:txBody>
            <a:bodyPr>
              <a:prstTxWarp prst="textNoShape">
                <a:avLst/>
              </a:prstTxWarp>
              <a:spAutoFit/>
            </a:bodyPr>
            <a:lstStyle/>
            <a:p>
              <a:r>
                <a:rPr kumimoji="0" lang="en-US" sz="2000" i="1" dirty="0">
                  <a:latin typeface="Times New Roman" pitchFamily="18" charset="0"/>
                  <a:cs typeface="Times New Roman" pitchFamily="18" charset="0"/>
                </a:rPr>
                <a:t>where </a:t>
              </a:r>
              <a:r>
                <a:rPr kumimoji="0" lang="en-US" sz="2000" i="1" dirty="0" err="1">
                  <a:latin typeface="Times New Roman" pitchFamily="18" charset="0"/>
                  <a:cs typeface="Times New Roman" pitchFamily="18" charset="0"/>
                </a:rPr>
                <a:t>i</a:t>
              </a:r>
              <a:r>
                <a:rPr kumimoji="0" lang="en-US" sz="2000" i="1" dirty="0">
                  <a:latin typeface="Times New Roman" pitchFamily="18" charset="0"/>
                  <a:cs typeface="Times New Roman" pitchFamily="18" charset="0"/>
                </a:rPr>
                <a:t> = 6 %</a:t>
              </a:r>
            </a:p>
          </p:txBody>
        </p:sp>
        <p:sp>
          <p:nvSpPr>
            <p:cNvPr id="41" name="Rectangle 41"/>
            <p:cNvSpPr>
              <a:spLocks noChangeArrowheads="1"/>
            </p:cNvSpPr>
            <p:nvPr/>
          </p:nvSpPr>
          <p:spPr bwMode="auto">
            <a:xfrm>
              <a:off x="1920" y="2694"/>
              <a:ext cx="129" cy="271"/>
            </a:xfrm>
            <a:prstGeom prst="rect">
              <a:avLst/>
            </a:prstGeom>
            <a:noFill/>
            <a:ln w="9525">
              <a:noFill/>
              <a:miter lim="800000"/>
              <a:headEnd/>
              <a:tailEnd/>
            </a:ln>
          </p:spPr>
          <p:txBody>
            <a:bodyPr wrap="none" lIns="0" tIns="0" rIns="0" bIns="0">
              <a:prstTxWarp prst="textNoShape">
                <a:avLst/>
              </a:prstTxWarp>
              <a:spAutoFit/>
            </a:bodyPr>
            <a:lstStyle/>
            <a:p>
              <a:r>
                <a:rPr kumimoji="0" lang="en-US" sz="2800" b="1" i="1" dirty="0">
                  <a:solidFill>
                    <a:schemeClr val="bg1"/>
                  </a:solidFill>
                  <a:latin typeface="Times New Roman" pitchFamily="18" charset="0"/>
                  <a:cs typeface="Times New Roman" pitchFamily="18" charset="0"/>
                </a:rPr>
                <a:t>=</a:t>
              </a:r>
              <a:endParaRPr kumimoji="0" lang="en-US" sz="2800" b="1" dirty="0">
                <a:solidFill>
                  <a:schemeClr val="bg1"/>
                </a:solidFill>
                <a:latin typeface="Times New Roman" pitchFamily="18" charset="0"/>
                <a:cs typeface="Times New Roman" pitchFamily="18" charset="0"/>
              </a:endParaRPr>
            </a:p>
          </p:txBody>
        </p:sp>
      </p:grpSp>
      <p:grpSp>
        <p:nvGrpSpPr>
          <p:cNvPr id="42" name="Group 47"/>
          <p:cNvGrpSpPr>
            <a:grpSpLocks/>
          </p:cNvGrpSpPr>
          <p:nvPr/>
        </p:nvGrpSpPr>
        <p:grpSpPr bwMode="auto">
          <a:xfrm>
            <a:off x="4500486" y="5003101"/>
            <a:ext cx="1236599" cy="338137"/>
            <a:chOff x="3662" y="2712"/>
            <a:chExt cx="880" cy="213"/>
          </a:xfrm>
        </p:grpSpPr>
        <p:sp>
          <p:nvSpPr>
            <p:cNvPr id="43" name="Rectangle 24"/>
            <p:cNvSpPr>
              <a:spLocks noChangeArrowheads="1"/>
            </p:cNvSpPr>
            <p:nvPr/>
          </p:nvSpPr>
          <p:spPr bwMode="auto">
            <a:xfrm>
              <a:off x="3844" y="2712"/>
              <a:ext cx="40" cy="194"/>
            </a:xfrm>
            <a:prstGeom prst="rect">
              <a:avLst/>
            </a:prstGeom>
            <a:noFill/>
            <a:ln w="9525">
              <a:noFill/>
              <a:miter lim="800000"/>
              <a:headEnd/>
              <a:tailEnd/>
            </a:ln>
          </p:spPr>
          <p:txBody>
            <a:bodyPr wrap="none" lIns="0" tIns="0" rIns="0" bIns="0">
              <a:prstTxWarp prst="textNoShape">
                <a:avLst/>
              </a:prstTxWarp>
              <a:spAutoFit/>
            </a:bodyPr>
            <a:lstStyle/>
            <a:p>
              <a:r>
                <a:rPr kumimoji="0" lang="en-US" sz="2000" b="0" i="1">
                  <a:solidFill>
                    <a:srgbClr val="000000"/>
                  </a:solidFill>
                  <a:latin typeface="Times New Roman" pitchFamily="18" charset="0"/>
                  <a:cs typeface="Times New Roman" pitchFamily="18" charset="0"/>
                </a:rPr>
                <a:t> </a:t>
              </a:r>
              <a:endParaRPr kumimoji="0" lang="en-US" sz="2000" b="0">
                <a:solidFill>
                  <a:schemeClr val="tx1"/>
                </a:solidFill>
                <a:latin typeface="Times New Roman" pitchFamily="18" charset="0"/>
                <a:cs typeface="Times New Roman" pitchFamily="18" charset="0"/>
              </a:endParaRPr>
            </a:p>
          </p:txBody>
        </p:sp>
        <p:sp>
          <p:nvSpPr>
            <p:cNvPr id="44" name="Rectangle 25"/>
            <p:cNvSpPr>
              <a:spLocks noChangeArrowheads="1"/>
            </p:cNvSpPr>
            <p:nvPr/>
          </p:nvSpPr>
          <p:spPr bwMode="auto">
            <a:xfrm>
              <a:off x="3662" y="2731"/>
              <a:ext cx="880" cy="194"/>
            </a:xfrm>
            <a:prstGeom prst="rect">
              <a:avLst/>
            </a:prstGeom>
            <a:noFill/>
            <a:ln w="9525">
              <a:noFill/>
              <a:miter lim="800000"/>
              <a:headEnd/>
              <a:tailEnd/>
            </a:ln>
          </p:spPr>
          <p:txBody>
            <a:bodyPr lIns="0" tIns="0" rIns="0" bIns="0">
              <a:prstTxWarp prst="textNoShape">
                <a:avLst/>
              </a:prstTxWarp>
              <a:spAutoFit/>
            </a:bodyPr>
            <a:lstStyle/>
            <a:p>
              <a:pPr algn="ctr"/>
              <a:r>
                <a:rPr kumimoji="0" lang="en-US" sz="2000" b="0" dirty="0">
                  <a:solidFill>
                    <a:schemeClr val="bg1"/>
                  </a:solidFill>
                  <a:latin typeface="Times New Roman" pitchFamily="18" charset="0"/>
                  <a:cs typeface="Times New Roman" pitchFamily="18" charset="0"/>
                </a:rPr>
                <a:t>$ 94.34</a:t>
              </a:r>
            </a:p>
          </p:txBody>
        </p:sp>
      </p:grpSp>
      <p:grpSp>
        <p:nvGrpSpPr>
          <p:cNvPr id="45" name="Group 46"/>
          <p:cNvGrpSpPr>
            <a:grpSpLocks/>
          </p:cNvGrpSpPr>
          <p:nvPr/>
        </p:nvGrpSpPr>
        <p:grpSpPr bwMode="auto">
          <a:xfrm>
            <a:off x="3341611" y="4851083"/>
            <a:ext cx="1255713" cy="657225"/>
            <a:chOff x="2932" y="2622"/>
            <a:chExt cx="791" cy="414"/>
          </a:xfrm>
        </p:grpSpPr>
        <p:sp>
          <p:nvSpPr>
            <p:cNvPr id="46" name="Rectangle 31"/>
            <p:cNvSpPr>
              <a:spLocks noChangeArrowheads="1"/>
            </p:cNvSpPr>
            <p:nvPr/>
          </p:nvSpPr>
          <p:spPr bwMode="auto">
            <a:xfrm>
              <a:off x="3594" y="2697"/>
              <a:ext cx="129" cy="271"/>
            </a:xfrm>
            <a:prstGeom prst="rect">
              <a:avLst/>
            </a:prstGeom>
            <a:noFill/>
            <a:ln w="9525">
              <a:noFill/>
              <a:miter lim="800000"/>
              <a:headEnd/>
              <a:tailEnd/>
            </a:ln>
          </p:spPr>
          <p:txBody>
            <a:bodyPr wrap="none" lIns="0" tIns="0" rIns="0" bIns="0">
              <a:prstTxWarp prst="textNoShape">
                <a:avLst/>
              </a:prstTxWarp>
              <a:spAutoFit/>
            </a:bodyPr>
            <a:lstStyle/>
            <a:p>
              <a:r>
                <a:rPr kumimoji="0" lang="en-US" sz="2800" b="1" i="1" dirty="0">
                  <a:solidFill>
                    <a:schemeClr val="bg1"/>
                  </a:solidFill>
                  <a:latin typeface="Times New Roman" pitchFamily="18" charset="0"/>
                  <a:cs typeface="Times New Roman" pitchFamily="18" charset="0"/>
                </a:rPr>
                <a:t>=</a:t>
              </a:r>
              <a:endParaRPr kumimoji="0" lang="en-US" sz="2800" b="1" dirty="0">
                <a:solidFill>
                  <a:schemeClr val="bg1"/>
                </a:solidFill>
                <a:latin typeface="Times New Roman" pitchFamily="18" charset="0"/>
                <a:cs typeface="Times New Roman" pitchFamily="18" charset="0"/>
              </a:endParaRPr>
            </a:p>
          </p:txBody>
        </p:sp>
        <p:sp>
          <p:nvSpPr>
            <p:cNvPr id="47" name="Rectangle 36"/>
            <p:cNvSpPr>
              <a:spLocks noChangeArrowheads="1"/>
            </p:cNvSpPr>
            <p:nvPr/>
          </p:nvSpPr>
          <p:spPr bwMode="auto">
            <a:xfrm>
              <a:off x="2958" y="2622"/>
              <a:ext cx="480" cy="194"/>
            </a:xfrm>
            <a:prstGeom prst="rect">
              <a:avLst/>
            </a:prstGeom>
            <a:noFill/>
            <a:ln w="9525">
              <a:noFill/>
              <a:miter lim="800000"/>
              <a:headEnd/>
              <a:tailEnd/>
            </a:ln>
          </p:spPr>
          <p:txBody>
            <a:bodyPr lIns="0" tIns="0" rIns="0" bIns="0">
              <a:prstTxWarp prst="textNoShape">
                <a:avLst/>
              </a:prstTxWarp>
              <a:spAutoFit/>
            </a:bodyPr>
            <a:lstStyle/>
            <a:p>
              <a:pPr algn="ctr"/>
              <a:r>
                <a:rPr kumimoji="0" lang="en-US" sz="2000" b="0">
                  <a:solidFill>
                    <a:schemeClr val="bg1"/>
                  </a:solidFill>
                  <a:latin typeface="Times New Roman" pitchFamily="18" charset="0"/>
                  <a:cs typeface="Times New Roman" pitchFamily="18" charset="0"/>
                </a:rPr>
                <a:t>$ 100</a:t>
              </a:r>
            </a:p>
          </p:txBody>
        </p:sp>
        <p:sp>
          <p:nvSpPr>
            <p:cNvPr id="48" name="Rectangle 37"/>
            <p:cNvSpPr>
              <a:spLocks noChangeArrowheads="1"/>
            </p:cNvSpPr>
            <p:nvPr/>
          </p:nvSpPr>
          <p:spPr bwMode="auto">
            <a:xfrm>
              <a:off x="2932" y="2842"/>
              <a:ext cx="650" cy="194"/>
            </a:xfrm>
            <a:prstGeom prst="rect">
              <a:avLst/>
            </a:prstGeom>
            <a:noFill/>
            <a:ln w="9525">
              <a:noFill/>
              <a:miter lim="800000"/>
              <a:headEnd/>
              <a:tailEnd/>
            </a:ln>
          </p:spPr>
          <p:txBody>
            <a:bodyPr lIns="0" tIns="0" rIns="0" bIns="0">
              <a:prstTxWarp prst="textNoShape">
                <a:avLst/>
              </a:prstTxWarp>
              <a:spAutoFit/>
            </a:bodyPr>
            <a:lstStyle/>
            <a:p>
              <a:pPr algn="ctr"/>
              <a:r>
                <a:rPr kumimoji="0" lang="en-US" sz="2000" b="0" dirty="0">
                  <a:solidFill>
                    <a:schemeClr val="bg1"/>
                  </a:solidFill>
                  <a:latin typeface="Times New Roman" pitchFamily="18" charset="0"/>
                  <a:cs typeface="Times New Roman" pitchFamily="18" charset="0"/>
                </a:rPr>
                <a:t>1.06</a:t>
              </a:r>
            </a:p>
          </p:txBody>
        </p:sp>
        <p:sp>
          <p:nvSpPr>
            <p:cNvPr id="49" name="Line 38"/>
            <p:cNvSpPr>
              <a:spLocks noChangeShapeType="1"/>
            </p:cNvSpPr>
            <p:nvPr/>
          </p:nvSpPr>
          <p:spPr bwMode="auto">
            <a:xfrm>
              <a:off x="3059" y="2853"/>
              <a:ext cx="432" cy="0"/>
            </a:xfrm>
            <a:prstGeom prst="line">
              <a:avLst/>
            </a:prstGeom>
            <a:noFill/>
            <a:ln w="19050">
              <a:solidFill>
                <a:schemeClr val="bg1"/>
              </a:solidFill>
              <a:round/>
              <a:headEnd/>
              <a:tailEnd type="none" w="lg" len="lg"/>
            </a:ln>
            <a:effectLst/>
          </p:spPr>
          <p:txBody>
            <a:bodyPr wrap="none" anchor="ctr">
              <a:prstTxWarp prst="textNoShape">
                <a:avLst/>
              </a:prstTxWarp>
            </a:bodyPr>
            <a:lstStyle/>
            <a:p>
              <a:endParaRPr lang="en-US" sz="2000">
                <a:latin typeface="Times New Roman" pitchFamily="18" charset="0"/>
                <a:cs typeface="Times New Roman" pitchFamily="18" charset="0"/>
              </a:endParaRPr>
            </a:p>
          </p:txBody>
        </p:sp>
      </p:grpSp>
      <p:grpSp>
        <p:nvGrpSpPr>
          <p:cNvPr id="50" name="Group 45"/>
          <p:cNvGrpSpPr>
            <a:grpSpLocks/>
          </p:cNvGrpSpPr>
          <p:nvPr/>
        </p:nvGrpSpPr>
        <p:grpSpPr bwMode="auto">
          <a:xfrm>
            <a:off x="2055738" y="4851083"/>
            <a:ext cx="1349376" cy="657225"/>
            <a:chOff x="2122" y="2622"/>
            <a:chExt cx="850" cy="414"/>
          </a:xfrm>
        </p:grpSpPr>
        <p:sp>
          <p:nvSpPr>
            <p:cNvPr id="51" name="Rectangle 28"/>
            <p:cNvSpPr>
              <a:spLocks noChangeArrowheads="1"/>
            </p:cNvSpPr>
            <p:nvPr/>
          </p:nvSpPr>
          <p:spPr bwMode="auto">
            <a:xfrm>
              <a:off x="2207" y="2622"/>
              <a:ext cx="480" cy="194"/>
            </a:xfrm>
            <a:prstGeom prst="rect">
              <a:avLst/>
            </a:prstGeom>
            <a:noFill/>
            <a:ln w="9525">
              <a:noFill/>
              <a:miter lim="800000"/>
              <a:headEnd/>
              <a:tailEnd/>
            </a:ln>
          </p:spPr>
          <p:txBody>
            <a:bodyPr lIns="0" tIns="0" rIns="0" bIns="0">
              <a:prstTxWarp prst="textNoShape">
                <a:avLst/>
              </a:prstTxWarp>
              <a:spAutoFit/>
            </a:bodyPr>
            <a:lstStyle/>
            <a:p>
              <a:pPr algn="ctr"/>
              <a:r>
                <a:rPr kumimoji="0" lang="en-US" sz="2000" b="0" dirty="0">
                  <a:solidFill>
                    <a:schemeClr val="bg1"/>
                  </a:solidFill>
                  <a:latin typeface="Times New Roman" pitchFamily="18" charset="0"/>
                  <a:cs typeface="Times New Roman" pitchFamily="18" charset="0"/>
                </a:rPr>
                <a:t>$ 100</a:t>
              </a:r>
            </a:p>
          </p:txBody>
        </p:sp>
        <p:sp>
          <p:nvSpPr>
            <p:cNvPr id="52" name="Rectangle 29"/>
            <p:cNvSpPr>
              <a:spLocks noChangeArrowheads="1"/>
            </p:cNvSpPr>
            <p:nvPr/>
          </p:nvSpPr>
          <p:spPr bwMode="auto">
            <a:xfrm>
              <a:off x="2122" y="2842"/>
              <a:ext cx="650" cy="194"/>
            </a:xfrm>
            <a:prstGeom prst="rect">
              <a:avLst/>
            </a:prstGeom>
            <a:noFill/>
            <a:ln w="9525">
              <a:noFill/>
              <a:miter lim="800000"/>
              <a:headEnd/>
              <a:tailEnd/>
            </a:ln>
          </p:spPr>
          <p:txBody>
            <a:bodyPr lIns="0" tIns="0" rIns="0" bIns="0">
              <a:prstTxWarp prst="textNoShape">
                <a:avLst/>
              </a:prstTxWarp>
              <a:spAutoFit/>
            </a:bodyPr>
            <a:lstStyle/>
            <a:p>
              <a:pPr algn="ctr"/>
              <a:r>
                <a:rPr kumimoji="0" lang="en-US" sz="2000" b="0">
                  <a:solidFill>
                    <a:schemeClr val="bg1"/>
                  </a:solidFill>
                  <a:latin typeface="Times New Roman" pitchFamily="18" charset="0"/>
                  <a:cs typeface="Times New Roman" pitchFamily="18" charset="0"/>
                </a:rPr>
                <a:t>1 + .06</a:t>
              </a:r>
            </a:p>
          </p:txBody>
        </p:sp>
        <p:sp>
          <p:nvSpPr>
            <p:cNvPr id="53" name="Line 30"/>
            <p:cNvSpPr>
              <a:spLocks noChangeShapeType="1"/>
            </p:cNvSpPr>
            <p:nvPr/>
          </p:nvSpPr>
          <p:spPr bwMode="auto">
            <a:xfrm>
              <a:off x="2178" y="2853"/>
              <a:ext cx="562" cy="0"/>
            </a:xfrm>
            <a:prstGeom prst="line">
              <a:avLst/>
            </a:prstGeom>
            <a:noFill/>
            <a:ln w="19050">
              <a:solidFill>
                <a:schemeClr val="bg1"/>
              </a:solidFill>
              <a:round/>
              <a:headEnd/>
              <a:tailEnd type="none" w="lg" len="lg"/>
            </a:ln>
            <a:effectLst/>
          </p:spPr>
          <p:txBody>
            <a:bodyPr wrap="none" anchor="ctr">
              <a:prstTxWarp prst="textNoShape">
                <a:avLst/>
              </a:prstTxWarp>
            </a:bodyPr>
            <a:lstStyle/>
            <a:p>
              <a:endParaRPr lang="en-US" sz="2000">
                <a:latin typeface="Times New Roman" pitchFamily="18" charset="0"/>
                <a:cs typeface="Times New Roman" pitchFamily="18" charset="0"/>
              </a:endParaRPr>
            </a:p>
          </p:txBody>
        </p:sp>
        <p:sp>
          <p:nvSpPr>
            <p:cNvPr id="54" name="Rectangle 39"/>
            <p:cNvSpPr>
              <a:spLocks noChangeArrowheads="1"/>
            </p:cNvSpPr>
            <p:nvPr/>
          </p:nvSpPr>
          <p:spPr bwMode="auto">
            <a:xfrm>
              <a:off x="2843" y="2694"/>
              <a:ext cx="129" cy="271"/>
            </a:xfrm>
            <a:prstGeom prst="rect">
              <a:avLst/>
            </a:prstGeom>
            <a:noFill/>
            <a:ln w="9525">
              <a:noFill/>
              <a:miter lim="800000"/>
              <a:headEnd/>
              <a:tailEnd/>
            </a:ln>
          </p:spPr>
          <p:txBody>
            <a:bodyPr wrap="none" lIns="0" tIns="0" rIns="0" bIns="0">
              <a:prstTxWarp prst="textNoShape">
                <a:avLst/>
              </a:prstTxWarp>
              <a:spAutoFit/>
            </a:bodyPr>
            <a:lstStyle/>
            <a:p>
              <a:r>
                <a:rPr kumimoji="0" lang="en-US" sz="2800" b="1" i="1" dirty="0">
                  <a:solidFill>
                    <a:schemeClr val="bg1"/>
                  </a:solidFill>
                  <a:latin typeface="Times New Roman" pitchFamily="18" charset="0"/>
                  <a:cs typeface="Times New Roman" pitchFamily="18" charset="0"/>
                </a:rPr>
                <a:t>=</a:t>
              </a:r>
              <a:endParaRPr kumimoji="0" lang="en-US" sz="2800" b="1" dirty="0">
                <a:solidFill>
                  <a:schemeClr val="bg1"/>
                </a:solidFill>
                <a:latin typeface="Times New Roman" pitchFamily="18" charset="0"/>
                <a:cs typeface="Times New Roman" pitchFamily="18" charset="0"/>
              </a:endParaRPr>
            </a:p>
          </p:txBody>
        </p:sp>
      </p:grpSp>
    </p:spTree>
    <p:extLst>
      <p:ext uri="{BB962C8B-B14F-4D97-AF65-F5344CB8AC3E}">
        <p14:creationId xmlns:p14="http://schemas.microsoft.com/office/powerpoint/2010/main" val="1938053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dissolve">
                                      <p:cBhvr>
                                        <p:cTn id="15" dur="500"/>
                                        <p:tgtEl>
                                          <p:spTgt spid="5"/>
                                        </p:tgtEl>
                                      </p:cBhvr>
                                    </p:animEffect>
                                  </p:childTnLst>
                                </p:cTn>
                              </p:par>
                            </p:childTnLst>
                          </p:cTn>
                        </p:par>
                        <p:par>
                          <p:cTn id="16" fill="hold">
                            <p:stCondLst>
                              <p:cond delay="1500"/>
                            </p:stCondLst>
                            <p:childTnLst>
                              <p:par>
                                <p:cTn id="17" presetID="17" presetClass="entr" presetSubtype="8" fill="hold" nodeType="afterEffect">
                                  <p:stCondLst>
                                    <p:cond delay="0"/>
                                  </p:stCondLst>
                                  <p:childTnLst>
                                    <p:set>
                                      <p:cBhvr>
                                        <p:cTn id="18" dur="1" fill="hold">
                                          <p:stCondLst>
                                            <p:cond delay="0"/>
                                          </p:stCondLst>
                                        </p:cTn>
                                        <p:tgtEl>
                                          <p:spTgt spid="32"/>
                                        </p:tgtEl>
                                        <p:attrNameLst>
                                          <p:attrName>style.visibility</p:attrName>
                                        </p:attrNameLst>
                                      </p:cBhvr>
                                      <p:to>
                                        <p:strVal val="visible"/>
                                      </p:to>
                                    </p:set>
                                    <p:anim calcmode="lin" valueType="num">
                                      <p:cBhvr>
                                        <p:cTn id="19" dur="500" fill="hold"/>
                                        <p:tgtEl>
                                          <p:spTgt spid="32"/>
                                        </p:tgtEl>
                                        <p:attrNameLst>
                                          <p:attrName>ppt_x</p:attrName>
                                        </p:attrNameLst>
                                      </p:cBhvr>
                                      <p:tavLst>
                                        <p:tav tm="0">
                                          <p:val>
                                            <p:strVal val="#ppt_x-#ppt_w/2"/>
                                          </p:val>
                                        </p:tav>
                                        <p:tav tm="100000">
                                          <p:val>
                                            <p:strVal val="#ppt_x"/>
                                          </p:val>
                                        </p:tav>
                                      </p:tavLst>
                                    </p:anim>
                                    <p:anim calcmode="lin" valueType="num">
                                      <p:cBhvr>
                                        <p:cTn id="20" dur="500" fill="hold"/>
                                        <p:tgtEl>
                                          <p:spTgt spid="32"/>
                                        </p:tgtEl>
                                        <p:attrNameLst>
                                          <p:attrName>ppt_y</p:attrName>
                                        </p:attrNameLst>
                                      </p:cBhvr>
                                      <p:tavLst>
                                        <p:tav tm="0">
                                          <p:val>
                                            <p:strVal val="#ppt_y"/>
                                          </p:val>
                                        </p:tav>
                                        <p:tav tm="100000">
                                          <p:val>
                                            <p:strVal val="#ppt_y"/>
                                          </p:val>
                                        </p:tav>
                                      </p:tavLst>
                                    </p:anim>
                                    <p:anim calcmode="lin" valueType="num">
                                      <p:cBhvr>
                                        <p:cTn id="21" dur="500" fill="hold"/>
                                        <p:tgtEl>
                                          <p:spTgt spid="32"/>
                                        </p:tgtEl>
                                        <p:attrNameLst>
                                          <p:attrName>ppt_w</p:attrName>
                                        </p:attrNameLst>
                                      </p:cBhvr>
                                      <p:tavLst>
                                        <p:tav tm="0">
                                          <p:val>
                                            <p:fltVal val="0"/>
                                          </p:val>
                                        </p:tav>
                                        <p:tav tm="100000">
                                          <p:val>
                                            <p:strVal val="#ppt_w"/>
                                          </p:val>
                                        </p:tav>
                                      </p:tavLst>
                                    </p:anim>
                                    <p:anim calcmode="lin" valueType="num">
                                      <p:cBhvr>
                                        <p:cTn id="22" dur="500" fill="hold"/>
                                        <p:tgtEl>
                                          <p:spTgt spid="32"/>
                                        </p:tgtEl>
                                        <p:attrNameLst>
                                          <p:attrName>ppt_h</p:attrName>
                                        </p:attrNameLst>
                                      </p:cBhvr>
                                      <p:tavLst>
                                        <p:tav tm="0">
                                          <p:val>
                                            <p:strVal val="#ppt_h"/>
                                          </p:val>
                                        </p:tav>
                                        <p:tav tm="100000">
                                          <p:val>
                                            <p:strVal val="#ppt_h"/>
                                          </p:val>
                                        </p:tav>
                                      </p:tavLst>
                                    </p:anim>
                                  </p:childTnLst>
                                </p:cTn>
                              </p:par>
                            </p:childTnLst>
                          </p:cTn>
                        </p:par>
                        <p:par>
                          <p:cTn id="23" fill="hold">
                            <p:stCondLst>
                              <p:cond delay="2000"/>
                            </p:stCondLst>
                            <p:childTnLst>
                              <p:par>
                                <p:cTn id="24" presetID="9" presetClass="entr" presetSubtype="0" fill="hold" nodeType="afterEffect">
                                  <p:stCondLst>
                                    <p:cond delay="0"/>
                                  </p:stCondLst>
                                  <p:childTnLst>
                                    <p:set>
                                      <p:cBhvr>
                                        <p:cTn id="25" dur="1" fill="hold">
                                          <p:stCondLst>
                                            <p:cond delay="0"/>
                                          </p:stCondLst>
                                        </p:cTn>
                                        <p:tgtEl>
                                          <p:spTgt spid="37"/>
                                        </p:tgtEl>
                                        <p:attrNameLst>
                                          <p:attrName>style.visibility</p:attrName>
                                        </p:attrNameLst>
                                      </p:cBhvr>
                                      <p:to>
                                        <p:strVal val="visible"/>
                                      </p:to>
                                    </p:set>
                                    <p:animEffect transition="in" filter="dissolve">
                                      <p:cBhvr>
                                        <p:cTn id="26" dur="500"/>
                                        <p:tgtEl>
                                          <p:spTgt spid="37"/>
                                        </p:tgtEl>
                                      </p:cBhvr>
                                    </p:animEffect>
                                  </p:childTnLst>
                                </p:cTn>
                              </p:par>
                            </p:childTnLst>
                          </p:cTn>
                        </p:par>
                        <p:par>
                          <p:cTn id="27" fill="hold">
                            <p:stCondLst>
                              <p:cond delay="2500"/>
                            </p:stCondLst>
                            <p:childTnLst>
                              <p:par>
                                <p:cTn id="28" presetID="17" presetClass="entr" presetSubtype="8" fill="hold" nodeType="afterEffect">
                                  <p:stCondLst>
                                    <p:cond delay="0"/>
                                  </p:stCondLst>
                                  <p:childTnLst>
                                    <p:set>
                                      <p:cBhvr>
                                        <p:cTn id="29" dur="1" fill="hold">
                                          <p:stCondLst>
                                            <p:cond delay="0"/>
                                          </p:stCondLst>
                                        </p:cTn>
                                        <p:tgtEl>
                                          <p:spTgt spid="50"/>
                                        </p:tgtEl>
                                        <p:attrNameLst>
                                          <p:attrName>style.visibility</p:attrName>
                                        </p:attrNameLst>
                                      </p:cBhvr>
                                      <p:to>
                                        <p:strVal val="visible"/>
                                      </p:to>
                                    </p:set>
                                    <p:anim calcmode="lin" valueType="num">
                                      <p:cBhvr>
                                        <p:cTn id="30" dur="500" fill="hold"/>
                                        <p:tgtEl>
                                          <p:spTgt spid="50"/>
                                        </p:tgtEl>
                                        <p:attrNameLst>
                                          <p:attrName>ppt_x</p:attrName>
                                        </p:attrNameLst>
                                      </p:cBhvr>
                                      <p:tavLst>
                                        <p:tav tm="0">
                                          <p:val>
                                            <p:strVal val="#ppt_x-#ppt_w/2"/>
                                          </p:val>
                                        </p:tav>
                                        <p:tav tm="100000">
                                          <p:val>
                                            <p:strVal val="#ppt_x"/>
                                          </p:val>
                                        </p:tav>
                                      </p:tavLst>
                                    </p:anim>
                                    <p:anim calcmode="lin" valueType="num">
                                      <p:cBhvr>
                                        <p:cTn id="31" dur="500" fill="hold"/>
                                        <p:tgtEl>
                                          <p:spTgt spid="50"/>
                                        </p:tgtEl>
                                        <p:attrNameLst>
                                          <p:attrName>ppt_y</p:attrName>
                                        </p:attrNameLst>
                                      </p:cBhvr>
                                      <p:tavLst>
                                        <p:tav tm="0">
                                          <p:val>
                                            <p:strVal val="#ppt_y"/>
                                          </p:val>
                                        </p:tav>
                                        <p:tav tm="100000">
                                          <p:val>
                                            <p:strVal val="#ppt_y"/>
                                          </p:val>
                                        </p:tav>
                                      </p:tavLst>
                                    </p:anim>
                                    <p:anim calcmode="lin" valueType="num">
                                      <p:cBhvr>
                                        <p:cTn id="32" dur="500" fill="hold"/>
                                        <p:tgtEl>
                                          <p:spTgt spid="50"/>
                                        </p:tgtEl>
                                        <p:attrNameLst>
                                          <p:attrName>ppt_w</p:attrName>
                                        </p:attrNameLst>
                                      </p:cBhvr>
                                      <p:tavLst>
                                        <p:tav tm="0">
                                          <p:val>
                                            <p:fltVal val="0"/>
                                          </p:val>
                                        </p:tav>
                                        <p:tav tm="100000">
                                          <p:val>
                                            <p:strVal val="#ppt_w"/>
                                          </p:val>
                                        </p:tav>
                                      </p:tavLst>
                                    </p:anim>
                                    <p:anim calcmode="lin" valueType="num">
                                      <p:cBhvr>
                                        <p:cTn id="33" dur="500" fill="hold"/>
                                        <p:tgtEl>
                                          <p:spTgt spid="50"/>
                                        </p:tgtEl>
                                        <p:attrNameLst>
                                          <p:attrName>ppt_h</p:attrName>
                                        </p:attrNameLst>
                                      </p:cBhvr>
                                      <p:tavLst>
                                        <p:tav tm="0">
                                          <p:val>
                                            <p:strVal val="#ppt_h"/>
                                          </p:val>
                                        </p:tav>
                                        <p:tav tm="100000">
                                          <p:val>
                                            <p:strVal val="#ppt_h"/>
                                          </p:val>
                                        </p:tav>
                                      </p:tavLst>
                                    </p:anim>
                                  </p:childTnLst>
                                </p:cTn>
                              </p:par>
                            </p:childTnLst>
                          </p:cTn>
                        </p:par>
                        <p:par>
                          <p:cTn id="34" fill="hold">
                            <p:stCondLst>
                              <p:cond delay="3000"/>
                            </p:stCondLst>
                            <p:childTnLst>
                              <p:par>
                                <p:cTn id="35" presetID="17" presetClass="entr" presetSubtype="8" fill="hold" nodeType="afterEffect">
                                  <p:stCondLst>
                                    <p:cond delay="0"/>
                                  </p:stCondLst>
                                  <p:childTnLst>
                                    <p:set>
                                      <p:cBhvr>
                                        <p:cTn id="36" dur="1" fill="hold">
                                          <p:stCondLst>
                                            <p:cond delay="0"/>
                                          </p:stCondLst>
                                        </p:cTn>
                                        <p:tgtEl>
                                          <p:spTgt spid="45"/>
                                        </p:tgtEl>
                                        <p:attrNameLst>
                                          <p:attrName>style.visibility</p:attrName>
                                        </p:attrNameLst>
                                      </p:cBhvr>
                                      <p:to>
                                        <p:strVal val="visible"/>
                                      </p:to>
                                    </p:set>
                                    <p:anim calcmode="lin" valueType="num">
                                      <p:cBhvr>
                                        <p:cTn id="37" dur="500" fill="hold"/>
                                        <p:tgtEl>
                                          <p:spTgt spid="45"/>
                                        </p:tgtEl>
                                        <p:attrNameLst>
                                          <p:attrName>ppt_x</p:attrName>
                                        </p:attrNameLst>
                                      </p:cBhvr>
                                      <p:tavLst>
                                        <p:tav tm="0">
                                          <p:val>
                                            <p:strVal val="#ppt_x-#ppt_w/2"/>
                                          </p:val>
                                        </p:tav>
                                        <p:tav tm="100000">
                                          <p:val>
                                            <p:strVal val="#ppt_x"/>
                                          </p:val>
                                        </p:tav>
                                      </p:tavLst>
                                    </p:anim>
                                    <p:anim calcmode="lin" valueType="num">
                                      <p:cBhvr>
                                        <p:cTn id="38" dur="500" fill="hold"/>
                                        <p:tgtEl>
                                          <p:spTgt spid="45"/>
                                        </p:tgtEl>
                                        <p:attrNameLst>
                                          <p:attrName>ppt_y</p:attrName>
                                        </p:attrNameLst>
                                      </p:cBhvr>
                                      <p:tavLst>
                                        <p:tav tm="0">
                                          <p:val>
                                            <p:strVal val="#ppt_y"/>
                                          </p:val>
                                        </p:tav>
                                        <p:tav tm="100000">
                                          <p:val>
                                            <p:strVal val="#ppt_y"/>
                                          </p:val>
                                        </p:tav>
                                      </p:tavLst>
                                    </p:anim>
                                    <p:anim calcmode="lin" valueType="num">
                                      <p:cBhvr>
                                        <p:cTn id="39" dur="500" fill="hold"/>
                                        <p:tgtEl>
                                          <p:spTgt spid="45"/>
                                        </p:tgtEl>
                                        <p:attrNameLst>
                                          <p:attrName>ppt_w</p:attrName>
                                        </p:attrNameLst>
                                      </p:cBhvr>
                                      <p:tavLst>
                                        <p:tav tm="0">
                                          <p:val>
                                            <p:fltVal val="0"/>
                                          </p:val>
                                        </p:tav>
                                        <p:tav tm="100000">
                                          <p:val>
                                            <p:strVal val="#ppt_w"/>
                                          </p:val>
                                        </p:tav>
                                      </p:tavLst>
                                    </p:anim>
                                    <p:anim calcmode="lin" valueType="num">
                                      <p:cBhvr>
                                        <p:cTn id="40" dur="500" fill="hold"/>
                                        <p:tgtEl>
                                          <p:spTgt spid="45"/>
                                        </p:tgtEl>
                                        <p:attrNameLst>
                                          <p:attrName>ppt_h</p:attrName>
                                        </p:attrNameLst>
                                      </p:cBhvr>
                                      <p:tavLst>
                                        <p:tav tm="0">
                                          <p:val>
                                            <p:strVal val="#ppt_h"/>
                                          </p:val>
                                        </p:tav>
                                        <p:tav tm="100000">
                                          <p:val>
                                            <p:strVal val="#ppt_h"/>
                                          </p:val>
                                        </p:tav>
                                      </p:tavLst>
                                    </p:anim>
                                  </p:childTnLst>
                                </p:cTn>
                              </p:par>
                            </p:childTnLst>
                          </p:cTn>
                        </p:par>
                        <p:par>
                          <p:cTn id="41" fill="hold">
                            <p:stCondLst>
                              <p:cond delay="3500"/>
                            </p:stCondLst>
                            <p:childTnLst>
                              <p:par>
                                <p:cTn id="42" presetID="17" presetClass="entr" presetSubtype="8" fill="hold" nodeType="afterEffect">
                                  <p:stCondLst>
                                    <p:cond delay="0"/>
                                  </p:stCondLst>
                                  <p:childTnLst>
                                    <p:set>
                                      <p:cBhvr>
                                        <p:cTn id="43" dur="1" fill="hold">
                                          <p:stCondLst>
                                            <p:cond delay="0"/>
                                          </p:stCondLst>
                                        </p:cTn>
                                        <p:tgtEl>
                                          <p:spTgt spid="42"/>
                                        </p:tgtEl>
                                        <p:attrNameLst>
                                          <p:attrName>style.visibility</p:attrName>
                                        </p:attrNameLst>
                                      </p:cBhvr>
                                      <p:to>
                                        <p:strVal val="visible"/>
                                      </p:to>
                                    </p:set>
                                    <p:anim calcmode="lin" valueType="num">
                                      <p:cBhvr>
                                        <p:cTn id="44" dur="500" fill="hold"/>
                                        <p:tgtEl>
                                          <p:spTgt spid="42"/>
                                        </p:tgtEl>
                                        <p:attrNameLst>
                                          <p:attrName>ppt_x</p:attrName>
                                        </p:attrNameLst>
                                      </p:cBhvr>
                                      <p:tavLst>
                                        <p:tav tm="0">
                                          <p:val>
                                            <p:strVal val="#ppt_x-#ppt_w/2"/>
                                          </p:val>
                                        </p:tav>
                                        <p:tav tm="100000">
                                          <p:val>
                                            <p:strVal val="#ppt_x"/>
                                          </p:val>
                                        </p:tav>
                                      </p:tavLst>
                                    </p:anim>
                                    <p:anim calcmode="lin" valueType="num">
                                      <p:cBhvr>
                                        <p:cTn id="45" dur="500" fill="hold"/>
                                        <p:tgtEl>
                                          <p:spTgt spid="42"/>
                                        </p:tgtEl>
                                        <p:attrNameLst>
                                          <p:attrName>ppt_y</p:attrName>
                                        </p:attrNameLst>
                                      </p:cBhvr>
                                      <p:tavLst>
                                        <p:tav tm="0">
                                          <p:val>
                                            <p:strVal val="#ppt_y"/>
                                          </p:val>
                                        </p:tav>
                                        <p:tav tm="100000">
                                          <p:val>
                                            <p:strVal val="#ppt_y"/>
                                          </p:val>
                                        </p:tav>
                                      </p:tavLst>
                                    </p:anim>
                                    <p:anim calcmode="lin" valueType="num">
                                      <p:cBhvr>
                                        <p:cTn id="46" dur="500" fill="hold"/>
                                        <p:tgtEl>
                                          <p:spTgt spid="42"/>
                                        </p:tgtEl>
                                        <p:attrNameLst>
                                          <p:attrName>ppt_w</p:attrName>
                                        </p:attrNameLst>
                                      </p:cBhvr>
                                      <p:tavLst>
                                        <p:tav tm="0">
                                          <p:val>
                                            <p:fltVal val="0"/>
                                          </p:val>
                                        </p:tav>
                                        <p:tav tm="100000">
                                          <p:val>
                                            <p:strVal val="#ppt_w"/>
                                          </p:val>
                                        </p:tav>
                                      </p:tavLst>
                                    </p:anim>
                                    <p:anim calcmode="lin" valueType="num">
                                      <p:cBhvr>
                                        <p:cTn id="47" dur="500" fill="hold"/>
                                        <p:tgtEl>
                                          <p:spTgt spid="4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832105"/>
            <a:ext cx="8932985" cy="504748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28079"/>
            <a:ext cx="8904855" cy="704026"/>
          </a:xfrm>
        </p:spPr>
        <p:txBody>
          <a:bodyPr/>
          <a:lstStyle/>
          <a:p>
            <a:r>
              <a:rPr lang="en-US" dirty="0"/>
              <a:t>Present Value n Years in the Future</a:t>
            </a:r>
          </a:p>
        </p:txBody>
      </p:sp>
      <p:sp>
        <p:nvSpPr>
          <p:cNvPr id="3" name="Content Placeholder 2"/>
          <p:cNvSpPr>
            <a:spLocks noGrp="1"/>
          </p:cNvSpPr>
          <p:nvPr>
            <p:ph idx="1"/>
          </p:nvPr>
        </p:nvSpPr>
        <p:spPr>
          <a:xfrm>
            <a:off x="140675" y="850393"/>
            <a:ext cx="8783869" cy="923543"/>
          </a:xfrm>
        </p:spPr>
        <p:txBody>
          <a:bodyPr/>
          <a:lstStyle/>
          <a:p>
            <a:pPr marL="231775" indent="-231775"/>
            <a:r>
              <a:rPr lang="en-US" sz="2600" dirty="0">
                <a:solidFill>
                  <a:srgbClr val="32302A"/>
                </a:solidFill>
              </a:rPr>
              <a:t>The </a:t>
            </a:r>
            <a:r>
              <a:rPr lang="en-US" sz="2600" b="1" i="1" dirty="0">
                <a:solidFill>
                  <a:srgbClr val="32302A"/>
                </a:solidFill>
              </a:rPr>
              <a:t>present value</a:t>
            </a:r>
            <a:r>
              <a:rPr lang="en-US" sz="2600" dirty="0">
                <a:solidFill>
                  <a:srgbClr val="32302A"/>
                </a:solidFill>
              </a:rPr>
              <a:t> (</a:t>
            </a:r>
            <a:r>
              <a:rPr lang="en-US" sz="2600" i="1" dirty="0">
                <a:solidFill>
                  <a:srgbClr val="32302A"/>
                </a:solidFill>
              </a:rPr>
              <a:t>PV</a:t>
            </a:r>
            <a:r>
              <a:rPr lang="en-US" sz="2600" dirty="0">
                <a:solidFill>
                  <a:srgbClr val="32302A"/>
                </a:solidFill>
              </a:rPr>
              <a:t>) of a single payment to be received </a:t>
            </a:r>
            <a:r>
              <a:rPr lang="en-US" sz="2600" dirty="0" smtClean="0">
                <a:solidFill>
                  <a:srgbClr val="32302A"/>
                </a:solidFill>
              </a:rPr>
              <a:t/>
            </a:r>
            <a:br>
              <a:rPr lang="en-US" sz="2600" dirty="0" smtClean="0">
                <a:solidFill>
                  <a:srgbClr val="32302A"/>
                </a:solidFill>
              </a:rPr>
            </a:br>
            <a:r>
              <a:rPr lang="en-US" sz="2600" b="1" i="1" dirty="0" smtClean="0">
                <a:solidFill>
                  <a:srgbClr val="32302A"/>
                </a:solidFill>
              </a:rPr>
              <a:t>n </a:t>
            </a:r>
            <a:r>
              <a:rPr lang="en-US" sz="2600" b="1" i="1" dirty="0">
                <a:solidFill>
                  <a:srgbClr val="32302A"/>
                </a:solidFill>
              </a:rPr>
              <a:t>years</a:t>
            </a:r>
            <a:r>
              <a:rPr lang="en-US" sz="2600" dirty="0">
                <a:solidFill>
                  <a:srgbClr val="32302A"/>
                </a:solidFill>
              </a:rPr>
              <a:t> from now is</a:t>
            </a:r>
            <a:r>
              <a:rPr lang="en-US" sz="2600" dirty="0" smtClean="0">
                <a:solidFill>
                  <a:srgbClr val="32302A"/>
                </a:solidFill>
              </a:rPr>
              <a:t>:</a:t>
            </a:r>
            <a:br>
              <a:rPr lang="en-US" sz="2600" dirty="0" smtClean="0">
                <a:solidFill>
                  <a:srgbClr val="32302A"/>
                </a:solidFill>
              </a:rPr>
            </a:br>
            <a:r>
              <a:rPr lang="en-US" sz="2600" dirty="0" smtClean="0">
                <a:solidFill>
                  <a:srgbClr val="32302A"/>
                </a:solidFill>
              </a:rPr>
              <a:t/>
            </a:r>
            <a:br>
              <a:rPr lang="en-US" sz="2600" dirty="0" smtClean="0">
                <a:solidFill>
                  <a:srgbClr val="32302A"/>
                </a:solidFill>
              </a:rPr>
            </a:br>
            <a:r>
              <a:rPr lang="en-US" sz="2600" dirty="0" smtClean="0">
                <a:solidFill>
                  <a:srgbClr val="32302A"/>
                </a:solidFill>
              </a:rPr>
              <a:t/>
            </a:r>
            <a:br>
              <a:rPr lang="en-US" sz="2600" dirty="0" smtClean="0">
                <a:solidFill>
                  <a:srgbClr val="32302A"/>
                </a:solidFill>
              </a:rPr>
            </a:br>
            <a:r>
              <a:rPr lang="en-US" sz="2600" dirty="0" smtClean="0">
                <a:solidFill>
                  <a:srgbClr val="32302A"/>
                </a:solidFill>
              </a:rPr>
              <a:t/>
            </a:r>
            <a:br>
              <a:rPr lang="en-US" sz="2600" dirty="0" smtClean="0">
                <a:solidFill>
                  <a:srgbClr val="32302A"/>
                </a:solidFill>
              </a:rPr>
            </a:br>
            <a:r>
              <a:rPr lang="en-US" dirty="0" smtClean="0">
                <a:solidFill>
                  <a:srgbClr val="32302A"/>
                </a:solidFill>
              </a:rPr>
              <a:t/>
            </a:r>
            <a:br>
              <a:rPr lang="en-US" dirty="0" smtClean="0">
                <a:solidFill>
                  <a:srgbClr val="32302A"/>
                </a:solidFill>
              </a:rPr>
            </a:br>
            <a:r>
              <a:rPr lang="en-US" dirty="0" smtClean="0">
                <a:solidFill>
                  <a:srgbClr val="32302A"/>
                </a:solidFill>
              </a:rPr>
              <a:t/>
            </a:r>
            <a:br>
              <a:rPr lang="en-US" dirty="0" smtClean="0">
                <a:solidFill>
                  <a:srgbClr val="32302A"/>
                </a:solidFill>
              </a:rPr>
            </a:br>
            <a:endParaRPr lang="en-US" sz="2600" dirty="0" smtClean="0">
              <a:solidFill>
                <a:srgbClr val="32302A"/>
              </a:solidFill>
            </a:endParaRPr>
          </a:p>
          <a:p>
            <a:pPr marL="231775" indent="-231775"/>
            <a:r>
              <a:rPr lang="en-US" sz="2600" dirty="0">
                <a:solidFill>
                  <a:srgbClr val="32302A"/>
                </a:solidFill>
              </a:rPr>
              <a:t>The present value of a future payment is inversely related to:</a:t>
            </a:r>
          </a:p>
          <a:p>
            <a:pPr marL="631825" lvl="1" indent="-231775"/>
            <a:r>
              <a:rPr lang="en-US" dirty="0">
                <a:solidFill>
                  <a:srgbClr val="32302A"/>
                </a:solidFill>
              </a:rPr>
              <a:t>the interest rate, and,</a:t>
            </a:r>
          </a:p>
          <a:p>
            <a:pPr marL="631825" lvl="1" indent="-231775"/>
            <a:r>
              <a:rPr lang="en-US" dirty="0">
                <a:solidFill>
                  <a:srgbClr val="32302A"/>
                </a:solidFill>
              </a:rPr>
              <a:t>how far in the future the payment </a:t>
            </a:r>
            <a:r>
              <a:rPr lang="en-US" dirty="0" smtClean="0">
                <a:solidFill>
                  <a:srgbClr val="32302A"/>
                </a:solidFill>
              </a:rPr>
              <a:t>will </a:t>
            </a:r>
            <a:r>
              <a:rPr lang="en-US" dirty="0">
                <a:solidFill>
                  <a:srgbClr val="32302A"/>
                </a:solidFill>
              </a:rPr>
              <a:t>be received</a:t>
            </a:r>
            <a:r>
              <a:rPr lang="en-US" dirty="0" smtClean="0">
                <a:solidFill>
                  <a:srgbClr val="32302A"/>
                </a:solidFill>
              </a:rPr>
              <a:t>.</a:t>
            </a:r>
            <a:endParaRPr lang="en-US" dirty="0">
              <a:solidFill>
                <a:srgbClr val="32302A"/>
              </a:solidFill>
            </a:endParaRPr>
          </a:p>
        </p:txBody>
      </p:sp>
      <p:grpSp>
        <p:nvGrpSpPr>
          <p:cNvPr id="5" name="Group 16"/>
          <p:cNvGrpSpPr>
            <a:grpSpLocks/>
          </p:cNvGrpSpPr>
          <p:nvPr/>
        </p:nvGrpSpPr>
        <p:grpSpPr bwMode="auto">
          <a:xfrm>
            <a:off x="864287" y="1881703"/>
            <a:ext cx="4381986" cy="822546"/>
            <a:chOff x="1642" y="3073"/>
            <a:chExt cx="2684" cy="605"/>
          </a:xfrm>
        </p:grpSpPr>
        <p:sp>
          <p:nvSpPr>
            <p:cNvPr id="6" name="Rectangle 6"/>
            <p:cNvSpPr>
              <a:spLocks noChangeArrowheads="1"/>
            </p:cNvSpPr>
            <p:nvPr/>
          </p:nvSpPr>
          <p:spPr bwMode="auto">
            <a:xfrm>
              <a:off x="1642" y="3073"/>
              <a:ext cx="2684" cy="605"/>
            </a:xfrm>
            <a:prstGeom prst="rect">
              <a:avLst/>
            </a:prstGeom>
            <a:solidFill>
              <a:schemeClr val="tx1">
                <a:lumMod val="50000"/>
                <a:lumOff val="50000"/>
              </a:schemeClr>
            </a:solidFill>
            <a:ln w="12700">
              <a:solidFill>
                <a:schemeClr val="tx1"/>
              </a:solidFill>
              <a:miter lim="800000"/>
              <a:headEnd/>
              <a:tailEnd type="none" w="lg" len="lg"/>
            </a:ln>
            <a:effectLst>
              <a:outerShdw blurRad="50800" dist="38100" dir="2700000" algn="tl" rotWithShape="0">
                <a:prstClr val="black">
                  <a:alpha val="40000"/>
                </a:prstClr>
              </a:outerShdw>
            </a:effectLst>
          </p:spPr>
          <p:txBody>
            <a:bodyPr wrap="none" anchor="ctr">
              <a:prstTxWarp prst="textNoShape">
                <a:avLst/>
              </a:prstTxWarp>
            </a:bodyPr>
            <a:lstStyle/>
            <a:p>
              <a:endParaRPr lang="en-US" sz="1600">
                <a:solidFill>
                  <a:schemeClr val="bg1"/>
                </a:solidFill>
                <a:latin typeface="Times New Roman" pitchFamily="18" charset="0"/>
                <a:cs typeface="Times New Roman" pitchFamily="18" charset="0"/>
              </a:endParaRPr>
            </a:p>
          </p:txBody>
        </p:sp>
        <p:sp>
          <p:nvSpPr>
            <p:cNvPr id="7" name="Rectangle 7"/>
            <p:cNvSpPr>
              <a:spLocks noChangeArrowheads="1"/>
            </p:cNvSpPr>
            <p:nvPr/>
          </p:nvSpPr>
          <p:spPr bwMode="auto">
            <a:xfrm>
              <a:off x="1656" y="3278"/>
              <a:ext cx="549" cy="254"/>
            </a:xfrm>
            <a:prstGeom prst="rect">
              <a:avLst/>
            </a:prstGeom>
            <a:noFill/>
            <a:ln w="9525">
              <a:noFill/>
              <a:miter lim="800000"/>
              <a:headEnd/>
              <a:tailEnd/>
            </a:ln>
          </p:spPr>
          <p:txBody>
            <a:bodyPr wrap="square" lIns="0" tIns="0" rIns="0" bIns="0">
              <a:prstTxWarp prst="textNoShape">
                <a:avLst/>
              </a:prstTxWarp>
              <a:spAutoFit/>
            </a:bodyPr>
            <a:lstStyle/>
            <a:p>
              <a:pPr algn="ctr">
                <a:lnSpc>
                  <a:spcPct val="80000"/>
                </a:lnSpc>
              </a:pPr>
              <a:r>
                <a:rPr kumimoji="0" lang="en-US" sz="2800" i="1" dirty="0" smtClean="0">
                  <a:solidFill>
                    <a:schemeClr val="bg1"/>
                  </a:solidFill>
                  <a:latin typeface="Times New Roman" pitchFamily="18" charset="0"/>
                  <a:cs typeface="Times New Roman" pitchFamily="18" charset="0"/>
                </a:rPr>
                <a:t>PV</a:t>
              </a:r>
              <a:endParaRPr kumimoji="0" lang="en-US" sz="2800" dirty="0">
                <a:solidFill>
                  <a:schemeClr val="bg1"/>
                </a:solidFill>
                <a:latin typeface="Times New Roman" pitchFamily="18" charset="0"/>
                <a:cs typeface="Times New Roman" pitchFamily="18" charset="0"/>
              </a:endParaRPr>
            </a:p>
          </p:txBody>
        </p:sp>
        <p:sp>
          <p:nvSpPr>
            <p:cNvPr id="8" name="Rectangle 8"/>
            <p:cNvSpPr>
              <a:spLocks noChangeArrowheads="1"/>
            </p:cNvSpPr>
            <p:nvPr/>
          </p:nvSpPr>
          <p:spPr bwMode="auto">
            <a:xfrm>
              <a:off x="2226" y="3229"/>
              <a:ext cx="129" cy="271"/>
            </a:xfrm>
            <a:prstGeom prst="rect">
              <a:avLst/>
            </a:prstGeom>
            <a:noFill/>
            <a:ln w="9525">
              <a:noFill/>
              <a:miter lim="800000"/>
              <a:headEnd/>
              <a:tailEnd/>
            </a:ln>
          </p:spPr>
          <p:txBody>
            <a:bodyPr wrap="none" lIns="0" tIns="0" rIns="0" bIns="0">
              <a:prstTxWarp prst="textNoShape">
                <a:avLst/>
              </a:prstTxWarp>
              <a:spAutoFit/>
            </a:bodyPr>
            <a:lstStyle/>
            <a:p>
              <a:r>
                <a:rPr kumimoji="0" lang="en-US" sz="2800" b="1" i="1" dirty="0">
                  <a:solidFill>
                    <a:schemeClr val="bg1"/>
                  </a:solidFill>
                  <a:latin typeface="Times New Roman" pitchFamily="18" charset="0"/>
                  <a:cs typeface="Times New Roman" pitchFamily="18" charset="0"/>
                </a:rPr>
                <a:t>=</a:t>
              </a:r>
              <a:endParaRPr kumimoji="0" lang="en-US" sz="2800" b="1" dirty="0">
                <a:solidFill>
                  <a:schemeClr val="bg1"/>
                </a:solidFill>
                <a:latin typeface="Times New Roman" pitchFamily="18" charset="0"/>
                <a:cs typeface="Times New Roman" pitchFamily="18" charset="0"/>
              </a:endParaRPr>
            </a:p>
          </p:txBody>
        </p:sp>
      </p:grpSp>
      <p:grpSp>
        <p:nvGrpSpPr>
          <p:cNvPr id="32" name="Group 44"/>
          <p:cNvGrpSpPr>
            <a:grpSpLocks/>
          </p:cNvGrpSpPr>
          <p:nvPr/>
        </p:nvGrpSpPr>
        <p:grpSpPr bwMode="auto">
          <a:xfrm>
            <a:off x="1864294" y="1955111"/>
            <a:ext cx="3463925" cy="704850"/>
            <a:chOff x="2090" y="1642"/>
            <a:chExt cx="2182" cy="444"/>
          </a:xfrm>
        </p:grpSpPr>
        <p:sp>
          <p:nvSpPr>
            <p:cNvPr id="34" name="Rectangle 21"/>
            <p:cNvSpPr>
              <a:spLocks noChangeArrowheads="1"/>
            </p:cNvSpPr>
            <p:nvPr/>
          </p:nvSpPr>
          <p:spPr bwMode="auto">
            <a:xfrm>
              <a:off x="2090" y="1642"/>
              <a:ext cx="2182" cy="194"/>
            </a:xfrm>
            <a:prstGeom prst="rect">
              <a:avLst/>
            </a:prstGeom>
            <a:noFill/>
            <a:ln w="9525">
              <a:noFill/>
              <a:miter lim="800000"/>
              <a:headEnd/>
              <a:tailEnd/>
            </a:ln>
          </p:spPr>
          <p:txBody>
            <a:bodyPr lIns="0" tIns="0" rIns="0" bIns="0">
              <a:prstTxWarp prst="textNoShape">
                <a:avLst/>
              </a:prstTxWarp>
              <a:spAutoFit/>
            </a:bodyPr>
            <a:lstStyle/>
            <a:p>
              <a:pPr algn="ctr"/>
              <a:r>
                <a:rPr kumimoji="0" lang="en-US" sz="2000" b="0" dirty="0">
                  <a:solidFill>
                    <a:schemeClr val="bg1"/>
                  </a:solidFill>
                  <a:latin typeface="Times New Roman" pitchFamily="18" charset="0"/>
                  <a:cs typeface="Times New Roman" pitchFamily="18" charset="0"/>
                </a:rPr>
                <a:t>Receipts </a:t>
              </a:r>
              <a:r>
                <a:rPr kumimoji="0" lang="en-US" sz="2000" b="1" i="1" dirty="0" smtClean="0">
                  <a:solidFill>
                    <a:schemeClr val="bg1"/>
                  </a:solidFill>
                  <a:latin typeface="Times New Roman" pitchFamily="18" charset="0"/>
                  <a:cs typeface="Times New Roman" pitchFamily="18" charset="0"/>
                </a:rPr>
                <a:t>n</a:t>
              </a:r>
              <a:r>
                <a:rPr kumimoji="0" lang="en-US" sz="2000" b="0" dirty="0" smtClean="0">
                  <a:solidFill>
                    <a:schemeClr val="bg1"/>
                  </a:solidFill>
                  <a:latin typeface="Times New Roman" pitchFamily="18" charset="0"/>
                  <a:cs typeface="Times New Roman" pitchFamily="18" charset="0"/>
                </a:rPr>
                <a:t> </a:t>
              </a:r>
              <a:r>
                <a:rPr kumimoji="0" lang="en-US" sz="2000" b="0" dirty="0">
                  <a:solidFill>
                    <a:schemeClr val="bg1"/>
                  </a:solidFill>
                  <a:latin typeface="Times New Roman" pitchFamily="18" charset="0"/>
                  <a:cs typeface="Times New Roman" pitchFamily="18" charset="0"/>
                </a:rPr>
                <a:t>year from now</a:t>
              </a:r>
            </a:p>
          </p:txBody>
        </p:sp>
        <p:sp>
          <p:nvSpPr>
            <p:cNvPr id="35" name="Rectangle 22"/>
            <p:cNvSpPr>
              <a:spLocks noChangeArrowheads="1"/>
            </p:cNvSpPr>
            <p:nvPr/>
          </p:nvSpPr>
          <p:spPr bwMode="auto">
            <a:xfrm>
              <a:off x="2413" y="1892"/>
              <a:ext cx="1536" cy="194"/>
            </a:xfrm>
            <a:prstGeom prst="rect">
              <a:avLst/>
            </a:prstGeom>
            <a:noFill/>
            <a:ln w="9525">
              <a:noFill/>
              <a:miter lim="800000"/>
              <a:headEnd/>
              <a:tailEnd/>
            </a:ln>
          </p:spPr>
          <p:txBody>
            <a:bodyPr lIns="0" tIns="0" rIns="0" bIns="0">
              <a:prstTxWarp prst="textNoShape">
                <a:avLst/>
              </a:prstTxWarp>
              <a:spAutoFit/>
            </a:bodyPr>
            <a:lstStyle/>
            <a:p>
              <a:pPr algn="ctr"/>
              <a:r>
                <a:rPr kumimoji="0" lang="en-US" sz="2000" b="0" dirty="0" smtClean="0">
                  <a:solidFill>
                    <a:schemeClr val="bg1"/>
                  </a:solidFill>
                  <a:latin typeface="Times New Roman" pitchFamily="18" charset="0"/>
                  <a:cs typeface="Times New Roman" pitchFamily="18" charset="0"/>
                </a:rPr>
                <a:t>(interest </a:t>
              </a:r>
              <a:r>
                <a:rPr kumimoji="0" lang="en-US" sz="2000" b="0" dirty="0">
                  <a:solidFill>
                    <a:schemeClr val="bg1"/>
                  </a:solidFill>
                  <a:latin typeface="Times New Roman" pitchFamily="18" charset="0"/>
                  <a:cs typeface="Times New Roman" pitchFamily="18" charset="0"/>
                </a:rPr>
                <a:t>rate </a:t>
              </a:r>
              <a:r>
                <a:rPr kumimoji="0" lang="en-US" sz="2000" b="1" dirty="0">
                  <a:solidFill>
                    <a:schemeClr val="bg1"/>
                  </a:solidFill>
                  <a:latin typeface="Times New Roman" pitchFamily="18" charset="0"/>
                  <a:cs typeface="Times New Roman" pitchFamily="18" charset="0"/>
                </a:rPr>
                <a:t>+</a:t>
              </a:r>
              <a:r>
                <a:rPr kumimoji="0" lang="en-US" sz="2000" b="0" dirty="0">
                  <a:solidFill>
                    <a:schemeClr val="bg1"/>
                  </a:solidFill>
                  <a:latin typeface="Times New Roman" pitchFamily="18" charset="0"/>
                  <a:cs typeface="Times New Roman" pitchFamily="18" charset="0"/>
                </a:rPr>
                <a:t> </a:t>
              </a:r>
              <a:r>
                <a:rPr kumimoji="0" lang="en-US" sz="2000" b="0" dirty="0" smtClean="0">
                  <a:solidFill>
                    <a:schemeClr val="bg1"/>
                  </a:solidFill>
                  <a:latin typeface="Times New Roman" pitchFamily="18" charset="0"/>
                  <a:cs typeface="Times New Roman" pitchFamily="18" charset="0"/>
                </a:rPr>
                <a:t>1)</a:t>
              </a:r>
              <a:r>
                <a:rPr kumimoji="0" lang="en-US" sz="1400" b="0" dirty="0" smtClean="0">
                  <a:solidFill>
                    <a:schemeClr val="bg1"/>
                  </a:solidFill>
                  <a:latin typeface="Times New Roman" pitchFamily="18" charset="0"/>
                  <a:cs typeface="Times New Roman" pitchFamily="18" charset="0"/>
                </a:rPr>
                <a:t> </a:t>
              </a:r>
              <a:r>
                <a:rPr kumimoji="0" lang="en-US" sz="2800" b="1" i="1" baseline="30000" dirty="0" smtClean="0">
                  <a:solidFill>
                    <a:schemeClr val="bg1"/>
                  </a:solidFill>
                  <a:latin typeface="Times New Roman" pitchFamily="18" charset="0"/>
                  <a:cs typeface="Times New Roman" pitchFamily="18" charset="0"/>
                </a:rPr>
                <a:t>n</a:t>
              </a:r>
              <a:endParaRPr kumimoji="0" lang="en-US" sz="2000" b="1" i="1" baseline="30000" dirty="0">
                <a:solidFill>
                  <a:schemeClr val="bg1"/>
                </a:solidFill>
                <a:latin typeface="Times New Roman" pitchFamily="18" charset="0"/>
                <a:cs typeface="Times New Roman" pitchFamily="18" charset="0"/>
              </a:endParaRPr>
            </a:p>
          </p:txBody>
        </p:sp>
        <p:sp>
          <p:nvSpPr>
            <p:cNvPr id="36" name="Line 23"/>
            <p:cNvSpPr>
              <a:spLocks noChangeShapeType="1"/>
            </p:cNvSpPr>
            <p:nvPr/>
          </p:nvSpPr>
          <p:spPr bwMode="auto">
            <a:xfrm>
              <a:off x="2327" y="1871"/>
              <a:ext cx="1788" cy="0"/>
            </a:xfrm>
            <a:prstGeom prst="line">
              <a:avLst/>
            </a:prstGeom>
            <a:noFill/>
            <a:ln w="19050">
              <a:solidFill>
                <a:schemeClr val="bg1"/>
              </a:solidFill>
              <a:round/>
              <a:headEnd/>
              <a:tailEnd type="none" w="lg" len="lg"/>
            </a:ln>
            <a:effectLst/>
          </p:spPr>
          <p:txBody>
            <a:bodyPr wrap="none" anchor="ctr">
              <a:prstTxWarp prst="textNoShape">
                <a:avLst/>
              </a:prstTxWarp>
            </a:bodyPr>
            <a:lstStyle/>
            <a:p>
              <a:endParaRPr lang="en-US">
                <a:latin typeface="Times New Roman" pitchFamily="18" charset="0"/>
                <a:cs typeface="Times New Roman" pitchFamily="18" charset="0"/>
              </a:endParaRPr>
            </a:p>
          </p:txBody>
        </p:sp>
      </p:grpSp>
      <p:grpSp>
        <p:nvGrpSpPr>
          <p:cNvPr id="37" name="Group 43"/>
          <p:cNvGrpSpPr>
            <a:grpSpLocks/>
          </p:cNvGrpSpPr>
          <p:nvPr/>
        </p:nvGrpSpPr>
        <p:grpSpPr bwMode="auto">
          <a:xfrm>
            <a:off x="802690" y="2753619"/>
            <a:ext cx="5092701" cy="1333500"/>
            <a:chOff x="1344" y="2310"/>
            <a:chExt cx="3208" cy="840"/>
          </a:xfrm>
        </p:grpSpPr>
        <p:sp>
          <p:nvSpPr>
            <p:cNvPr id="38" name="Rectangle 6"/>
            <p:cNvSpPr>
              <a:spLocks noChangeArrowheads="1"/>
            </p:cNvSpPr>
            <p:nvPr/>
          </p:nvSpPr>
          <p:spPr bwMode="auto">
            <a:xfrm>
              <a:off x="1383" y="2526"/>
              <a:ext cx="3169" cy="624"/>
            </a:xfrm>
            <a:prstGeom prst="rect">
              <a:avLst/>
            </a:prstGeom>
            <a:solidFill>
              <a:schemeClr val="tx1">
                <a:lumMod val="50000"/>
                <a:lumOff val="50000"/>
              </a:schemeClr>
            </a:solidFill>
            <a:ln w="3175">
              <a:solidFill>
                <a:schemeClr val="tx1"/>
              </a:solidFill>
              <a:miter lim="800000"/>
              <a:headEnd/>
              <a:tailEnd type="none" w="lg" len="lg"/>
            </a:ln>
            <a:effectLst>
              <a:outerShdw blurRad="50800" dist="38100" dir="2700000" algn="tl" rotWithShape="0">
                <a:prstClr val="black">
                  <a:alpha val="40000"/>
                </a:prstClr>
              </a:outerShdw>
            </a:effectLst>
          </p:spPr>
          <p:txBody>
            <a:bodyPr wrap="none" anchor="ctr">
              <a:prstTxWarp prst="textNoShape">
                <a:avLst/>
              </a:prstTxWarp>
            </a:bodyPr>
            <a:lstStyle/>
            <a:p>
              <a:endParaRPr lang="en-US" sz="2000">
                <a:latin typeface="Times New Roman" pitchFamily="18" charset="0"/>
                <a:cs typeface="Times New Roman" pitchFamily="18" charset="0"/>
              </a:endParaRPr>
            </a:p>
          </p:txBody>
        </p:sp>
        <p:sp>
          <p:nvSpPr>
            <p:cNvPr id="39" name="Rectangle 7"/>
            <p:cNvSpPr>
              <a:spLocks noChangeArrowheads="1"/>
            </p:cNvSpPr>
            <p:nvPr/>
          </p:nvSpPr>
          <p:spPr bwMode="auto">
            <a:xfrm>
              <a:off x="1519" y="2691"/>
              <a:ext cx="542" cy="271"/>
            </a:xfrm>
            <a:prstGeom prst="rect">
              <a:avLst/>
            </a:prstGeom>
            <a:noFill/>
            <a:ln w="9525">
              <a:noFill/>
              <a:miter lim="800000"/>
              <a:headEnd/>
              <a:tailEnd/>
            </a:ln>
          </p:spPr>
          <p:txBody>
            <a:bodyPr lIns="0" tIns="0" rIns="0" bIns="0">
              <a:prstTxWarp prst="textNoShape">
                <a:avLst/>
              </a:prstTxWarp>
              <a:spAutoFit/>
            </a:bodyPr>
            <a:lstStyle/>
            <a:p>
              <a:r>
                <a:rPr kumimoji="0" lang="en-US" sz="2800" i="1" dirty="0">
                  <a:solidFill>
                    <a:schemeClr val="bg1"/>
                  </a:solidFill>
                  <a:latin typeface="Times New Roman" pitchFamily="18" charset="0"/>
                  <a:cs typeface="Times New Roman" pitchFamily="18" charset="0"/>
                </a:rPr>
                <a:t>PV</a:t>
              </a:r>
              <a:endParaRPr kumimoji="0" lang="en-US" sz="2800" b="0" dirty="0">
                <a:solidFill>
                  <a:schemeClr val="bg1"/>
                </a:solidFill>
                <a:latin typeface="Times New Roman" pitchFamily="18" charset="0"/>
                <a:cs typeface="Times New Roman" pitchFamily="18" charset="0"/>
              </a:endParaRPr>
            </a:p>
          </p:txBody>
        </p:sp>
        <p:sp>
          <p:nvSpPr>
            <p:cNvPr id="40" name="Text Box 10"/>
            <p:cNvSpPr txBox="1">
              <a:spLocks noChangeArrowheads="1"/>
            </p:cNvSpPr>
            <p:nvPr/>
          </p:nvSpPr>
          <p:spPr bwMode="auto">
            <a:xfrm>
              <a:off x="1344" y="2310"/>
              <a:ext cx="1866" cy="252"/>
            </a:xfrm>
            <a:prstGeom prst="rect">
              <a:avLst/>
            </a:prstGeom>
            <a:noFill/>
            <a:ln w="19050" cap="rnd">
              <a:noFill/>
              <a:prstDash val="sysDot"/>
              <a:miter lim="800000"/>
              <a:headEnd/>
              <a:tailEnd type="none" w="lg" len="lg"/>
            </a:ln>
          </p:spPr>
          <p:txBody>
            <a:bodyPr wrap="square">
              <a:prstTxWarp prst="textNoShape">
                <a:avLst/>
              </a:prstTxWarp>
              <a:spAutoFit/>
            </a:bodyPr>
            <a:lstStyle/>
            <a:p>
              <a:r>
                <a:rPr kumimoji="0" lang="en-US" sz="2000" i="1" dirty="0">
                  <a:latin typeface="Times New Roman" pitchFamily="18" charset="0"/>
                  <a:cs typeface="Times New Roman" pitchFamily="18" charset="0"/>
                </a:rPr>
                <a:t>where </a:t>
              </a:r>
              <a:r>
                <a:rPr kumimoji="0" lang="en-US" sz="2000" i="1" dirty="0" err="1">
                  <a:latin typeface="Times New Roman" pitchFamily="18" charset="0"/>
                  <a:cs typeface="Times New Roman" pitchFamily="18" charset="0"/>
                </a:rPr>
                <a:t>i</a:t>
              </a:r>
              <a:r>
                <a:rPr kumimoji="0" lang="en-US" sz="2000" i="1" dirty="0">
                  <a:latin typeface="Times New Roman" pitchFamily="18" charset="0"/>
                  <a:cs typeface="Times New Roman" pitchFamily="18" charset="0"/>
                </a:rPr>
                <a:t> = 6 </a:t>
              </a:r>
              <a:r>
                <a:rPr kumimoji="0" lang="en-US" sz="2000" i="1" dirty="0" smtClean="0">
                  <a:latin typeface="Times New Roman" pitchFamily="18" charset="0"/>
                  <a:cs typeface="Times New Roman" pitchFamily="18" charset="0"/>
                </a:rPr>
                <a:t>% and n = 2</a:t>
              </a:r>
              <a:endParaRPr kumimoji="0" lang="en-US" sz="2000" i="1" dirty="0">
                <a:latin typeface="Times New Roman" pitchFamily="18" charset="0"/>
                <a:cs typeface="Times New Roman" pitchFamily="18" charset="0"/>
              </a:endParaRPr>
            </a:p>
          </p:txBody>
        </p:sp>
        <p:sp>
          <p:nvSpPr>
            <p:cNvPr id="41" name="Rectangle 41"/>
            <p:cNvSpPr>
              <a:spLocks noChangeArrowheads="1"/>
            </p:cNvSpPr>
            <p:nvPr/>
          </p:nvSpPr>
          <p:spPr bwMode="auto">
            <a:xfrm>
              <a:off x="1920" y="2694"/>
              <a:ext cx="129" cy="271"/>
            </a:xfrm>
            <a:prstGeom prst="rect">
              <a:avLst/>
            </a:prstGeom>
            <a:noFill/>
            <a:ln w="9525">
              <a:noFill/>
              <a:miter lim="800000"/>
              <a:headEnd/>
              <a:tailEnd/>
            </a:ln>
          </p:spPr>
          <p:txBody>
            <a:bodyPr wrap="none" lIns="0" tIns="0" rIns="0" bIns="0">
              <a:prstTxWarp prst="textNoShape">
                <a:avLst/>
              </a:prstTxWarp>
              <a:spAutoFit/>
            </a:bodyPr>
            <a:lstStyle/>
            <a:p>
              <a:r>
                <a:rPr kumimoji="0" lang="en-US" sz="2800" b="1" i="1" dirty="0">
                  <a:solidFill>
                    <a:schemeClr val="bg1"/>
                  </a:solidFill>
                  <a:latin typeface="Times New Roman" pitchFamily="18" charset="0"/>
                  <a:cs typeface="Times New Roman" pitchFamily="18" charset="0"/>
                </a:rPr>
                <a:t>=</a:t>
              </a:r>
              <a:endParaRPr kumimoji="0" lang="en-US" sz="2800" b="1" dirty="0">
                <a:solidFill>
                  <a:schemeClr val="bg1"/>
                </a:solidFill>
                <a:latin typeface="Times New Roman" pitchFamily="18" charset="0"/>
                <a:cs typeface="Times New Roman" pitchFamily="18" charset="0"/>
              </a:endParaRPr>
            </a:p>
          </p:txBody>
        </p:sp>
      </p:grpSp>
      <p:grpSp>
        <p:nvGrpSpPr>
          <p:cNvPr id="42" name="Group 47"/>
          <p:cNvGrpSpPr>
            <a:grpSpLocks/>
          </p:cNvGrpSpPr>
          <p:nvPr/>
        </p:nvGrpSpPr>
        <p:grpSpPr bwMode="auto">
          <a:xfrm>
            <a:off x="4658194" y="3400937"/>
            <a:ext cx="1236599" cy="338137"/>
            <a:chOff x="3774" y="2712"/>
            <a:chExt cx="880" cy="213"/>
          </a:xfrm>
        </p:grpSpPr>
        <p:sp>
          <p:nvSpPr>
            <p:cNvPr id="43" name="Rectangle 24"/>
            <p:cNvSpPr>
              <a:spLocks noChangeArrowheads="1"/>
            </p:cNvSpPr>
            <p:nvPr/>
          </p:nvSpPr>
          <p:spPr bwMode="auto">
            <a:xfrm>
              <a:off x="3844" y="2712"/>
              <a:ext cx="40" cy="194"/>
            </a:xfrm>
            <a:prstGeom prst="rect">
              <a:avLst/>
            </a:prstGeom>
            <a:noFill/>
            <a:ln w="9525">
              <a:noFill/>
              <a:miter lim="800000"/>
              <a:headEnd/>
              <a:tailEnd/>
            </a:ln>
          </p:spPr>
          <p:txBody>
            <a:bodyPr wrap="none" lIns="0" tIns="0" rIns="0" bIns="0">
              <a:prstTxWarp prst="textNoShape">
                <a:avLst/>
              </a:prstTxWarp>
              <a:spAutoFit/>
            </a:bodyPr>
            <a:lstStyle/>
            <a:p>
              <a:r>
                <a:rPr kumimoji="0" lang="en-US" sz="2000" b="0" i="1">
                  <a:solidFill>
                    <a:srgbClr val="000000"/>
                  </a:solidFill>
                  <a:latin typeface="Times New Roman" pitchFamily="18" charset="0"/>
                  <a:cs typeface="Times New Roman" pitchFamily="18" charset="0"/>
                </a:rPr>
                <a:t> </a:t>
              </a:r>
              <a:endParaRPr kumimoji="0" lang="en-US" sz="2000" b="0">
                <a:solidFill>
                  <a:schemeClr val="tx1"/>
                </a:solidFill>
                <a:latin typeface="Times New Roman" pitchFamily="18" charset="0"/>
                <a:cs typeface="Times New Roman" pitchFamily="18" charset="0"/>
              </a:endParaRPr>
            </a:p>
          </p:txBody>
        </p:sp>
        <p:sp>
          <p:nvSpPr>
            <p:cNvPr id="44" name="Rectangle 25"/>
            <p:cNvSpPr>
              <a:spLocks noChangeArrowheads="1"/>
            </p:cNvSpPr>
            <p:nvPr/>
          </p:nvSpPr>
          <p:spPr bwMode="auto">
            <a:xfrm>
              <a:off x="3774" y="2731"/>
              <a:ext cx="880" cy="194"/>
            </a:xfrm>
            <a:prstGeom prst="rect">
              <a:avLst/>
            </a:prstGeom>
            <a:noFill/>
            <a:ln w="9525">
              <a:noFill/>
              <a:miter lim="800000"/>
              <a:headEnd/>
              <a:tailEnd/>
            </a:ln>
          </p:spPr>
          <p:txBody>
            <a:bodyPr lIns="0" tIns="0" rIns="0" bIns="0">
              <a:prstTxWarp prst="textNoShape">
                <a:avLst/>
              </a:prstTxWarp>
              <a:spAutoFit/>
            </a:bodyPr>
            <a:lstStyle/>
            <a:p>
              <a:pPr algn="ctr"/>
              <a:r>
                <a:rPr kumimoji="0" lang="en-US" sz="2000" b="0" dirty="0">
                  <a:solidFill>
                    <a:schemeClr val="bg1"/>
                  </a:solidFill>
                  <a:latin typeface="Times New Roman" pitchFamily="18" charset="0"/>
                  <a:cs typeface="Times New Roman" pitchFamily="18" charset="0"/>
                </a:rPr>
                <a:t>$ 94.34</a:t>
              </a:r>
            </a:p>
          </p:txBody>
        </p:sp>
      </p:grpSp>
      <p:grpSp>
        <p:nvGrpSpPr>
          <p:cNvPr id="45" name="Group 46"/>
          <p:cNvGrpSpPr>
            <a:grpSpLocks/>
          </p:cNvGrpSpPr>
          <p:nvPr/>
        </p:nvGrpSpPr>
        <p:grpSpPr bwMode="auto">
          <a:xfrm>
            <a:off x="3475040" y="3248922"/>
            <a:ext cx="1271592" cy="719138"/>
            <a:chOff x="2958" y="2622"/>
            <a:chExt cx="801" cy="453"/>
          </a:xfrm>
        </p:grpSpPr>
        <p:sp>
          <p:nvSpPr>
            <p:cNvPr id="46" name="Rectangle 31"/>
            <p:cNvSpPr>
              <a:spLocks noChangeArrowheads="1"/>
            </p:cNvSpPr>
            <p:nvPr/>
          </p:nvSpPr>
          <p:spPr bwMode="auto">
            <a:xfrm>
              <a:off x="3630" y="2697"/>
              <a:ext cx="129" cy="271"/>
            </a:xfrm>
            <a:prstGeom prst="rect">
              <a:avLst/>
            </a:prstGeom>
            <a:noFill/>
            <a:ln w="9525">
              <a:noFill/>
              <a:miter lim="800000"/>
              <a:headEnd/>
              <a:tailEnd/>
            </a:ln>
          </p:spPr>
          <p:txBody>
            <a:bodyPr wrap="none" lIns="0" tIns="0" rIns="0" bIns="0">
              <a:prstTxWarp prst="textNoShape">
                <a:avLst/>
              </a:prstTxWarp>
              <a:spAutoFit/>
            </a:bodyPr>
            <a:lstStyle/>
            <a:p>
              <a:r>
                <a:rPr kumimoji="0" lang="en-US" sz="2800" b="1" i="1" dirty="0">
                  <a:solidFill>
                    <a:schemeClr val="bg1"/>
                  </a:solidFill>
                  <a:latin typeface="Times New Roman" pitchFamily="18" charset="0"/>
                  <a:cs typeface="Times New Roman" pitchFamily="18" charset="0"/>
                </a:rPr>
                <a:t>=</a:t>
              </a:r>
              <a:endParaRPr kumimoji="0" lang="en-US" sz="2800" b="1" dirty="0">
                <a:solidFill>
                  <a:schemeClr val="bg1"/>
                </a:solidFill>
                <a:latin typeface="Times New Roman" pitchFamily="18" charset="0"/>
                <a:cs typeface="Times New Roman" pitchFamily="18" charset="0"/>
              </a:endParaRPr>
            </a:p>
          </p:txBody>
        </p:sp>
        <p:sp>
          <p:nvSpPr>
            <p:cNvPr id="47" name="Rectangle 36"/>
            <p:cNvSpPr>
              <a:spLocks noChangeArrowheads="1"/>
            </p:cNvSpPr>
            <p:nvPr/>
          </p:nvSpPr>
          <p:spPr bwMode="auto">
            <a:xfrm>
              <a:off x="2958" y="2622"/>
              <a:ext cx="480" cy="194"/>
            </a:xfrm>
            <a:prstGeom prst="rect">
              <a:avLst/>
            </a:prstGeom>
            <a:noFill/>
            <a:ln w="9525">
              <a:noFill/>
              <a:miter lim="800000"/>
              <a:headEnd/>
              <a:tailEnd/>
            </a:ln>
          </p:spPr>
          <p:txBody>
            <a:bodyPr lIns="0" tIns="0" rIns="0" bIns="0">
              <a:prstTxWarp prst="textNoShape">
                <a:avLst/>
              </a:prstTxWarp>
              <a:spAutoFit/>
            </a:bodyPr>
            <a:lstStyle/>
            <a:p>
              <a:pPr algn="ctr"/>
              <a:r>
                <a:rPr kumimoji="0" lang="en-US" sz="2000" b="0">
                  <a:solidFill>
                    <a:schemeClr val="bg1"/>
                  </a:solidFill>
                  <a:latin typeface="Times New Roman" pitchFamily="18" charset="0"/>
                  <a:cs typeface="Times New Roman" pitchFamily="18" charset="0"/>
                </a:rPr>
                <a:t>$ 100</a:t>
              </a:r>
            </a:p>
          </p:txBody>
        </p:sp>
        <p:sp>
          <p:nvSpPr>
            <p:cNvPr id="48" name="Rectangle 37"/>
            <p:cNvSpPr>
              <a:spLocks noChangeArrowheads="1"/>
            </p:cNvSpPr>
            <p:nvPr/>
          </p:nvSpPr>
          <p:spPr bwMode="auto">
            <a:xfrm>
              <a:off x="2962" y="2842"/>
              <a:ext cx="650" cy="233"/>
            </a:xfrm>
            <a:prstGeom prst="rect">
              <a:avLst/>
            </a:prstGeom>
            <a:noFill/>
            <a:ln w="9525">
              <a:noFill/>
              <a:miter lim="800000"/>
              <a:headEnd/>
              <a:tailEnd/>
            </a:ln>
          </p:spPr>
          <p:txBody>
            <a:bodyPr lIns="0" tIns="0" rIns="0" bIns="0">
              <a:prstTxWarp prst="textNoShape">
                <a:avLst/>
              </a:prstTxWarp>
              <a:spAutoFit/>
            </a:bodyPr>
            <a:lstStyle/>
            <a:p>
              <a:pPr algn="ctr"/>
              <a:r>
                <a:rPr lang="en-US" sz="2000" dirty="0">
                  <a:solidFill>
                    <a:schemeClr val="bg1"/>
                  </a:solidFill>
                  <a:latin typeface="Times New Roman" pitchFamily="18" charset="0"/>
                  <a:cs typeface="Times New Roman" pitchFamily="18" charset="0"/>
                </a:rPr>
                <a:t>(1.06 )</a:t>
              </a:r>
              <a:r>
                <a:rPr lang="en-US" sz="1100" dirty="0">
                  <a:solidFill>
                    <a:schemeClr val="bg1"/>
                  </a:solidFill>
                  <a:latin typeface="Times New Roman" pitchFamily="18" charset="0"/>
                  <a:cs typeface="Times New Roman" pitchFamily="18" charset="0"/>
                </a:rPr>
                <a:t> </a:t>
              </a:r>
              <a:r>
                <a:rPr lang="en-US" sz="2400" b="1" i="1" baseline="30000" dirty="0">
                  <a:solidFill>
                    <a:schemeClr val="bg1"/>
                  </a:solidFill>
                  <a:latin typeface="Times New Roman" pitchFamily="18" charset="0"/>
                  <a:cs typeface="Times New Roman" pitchFamily="18" charset="0"/>
                </a:rPr>
                <a:t>2</a:t>
              </a:r>
              <a:endParaRPr kumimoji="0" lang="en-US" sz="2000" b="0" dirty="0">
                <a:solidFill>
                  <a:schemeClr val="bg1"/>
                </a:solidFill>
                <a:latin typeface="Times New Roman" pitchFamily="18" charset="0"/>
                <a:cs typeface="Times New Roman" pitchFamily="18" charset="0"/>
              </a:endParaRPr>
            </a:p>
          </p:txBody>
        </p:sp>
        <p:sp>
          <p:nvSpPr>
            <p:cNvPr id="49" name="Line 38"/>
            <p:cNvSpPr>
              <a:spLocks noChangeShapeType="1"/>
            </p:cNvSpPr>
            <p:nvPr/>
          </p:nvSpPr>
          <p:spPr bwMode="auto">
            <a:xfrm>
              <a:off x="3026" y="2853"/>
              <a:ext cx="533" cy="0"/>
            </a:xfrm>
            <a:prstGeom prst="line">
              <a:avLst/>
            </a:prstGeom>
            <a:noFill/>
            <a:ln w="19050">
              <a:solidFill>
                <a:schemeClr val="bg1"/>
              </a:solidFill>
              <a:round/>
              <a:headEnd/>
              <a:tailEnd type="none" w="lg" len="lg"/>
            </a:ln>
            <a:effectLst/>
          </p:spPr>
          <p:txBody>
            <a:bodyPr wrap="none" anchor="ctr">
              <a:prstTxWarp prst="textNoShape">
                <a:avLst/>
              </a:prstTxWarp>
            </a:bodyPr>
            <a:lstStyle/>
            <a:p>
              <a:endParaRPr lang="en-US" sz="2000">
                <a:latin typeface="Times New Roman" pitchFamily="18" charset="0"/>
                <a:cs typeface="Times New Roman" pitchFamily="18" charset="0"/>
              </a:endParaRPr>
            </a:p>
          </p:txBody>
        </p:sp>
      </p:grpSp>
      <p:grpSp>
        <p:nvGrpSpPr>
          <p:cNvPr id="50" name="Group 45"/>
          <p:cNvGrpSpPr>
            <a:grpSpLocks/>
          </p:cNvGrpSpPr>
          <p:nvPr/>
        </p:nvGrpSpPr>
        <p:grpSpPr bwMode="auto">
          <a:xfrm>
            <a:off x="2027479" y="3248919"/>
            <a:ext cx="1406526" cy="695325"/>
            <a:chOff x="2104" y="2622"/>
            <a:chExt cx="886" cy="438"/>
          </a:xfrm>
        </p:grpSpPr>
        <p:sp>
          <p:nvSpPr>
            <p:cNvPr id="51" name="Rectangle 28"/>
            <p:cNvSpPr>
              <a:spLocks noChangeArrowheads="1"/>
            </p:cNvSpPr>
            <p:nvPr/>
          </p:nvSpPr>
          <p:spPr bwMode="auto">
            <a:xfrm>
              <a:off x="2207" y="2622"/>
              <a:ext cx="480" cy="194"/>
            </a:xfrm>
            <a:prstGeom prst="rect">
              <a:avLst/>
            </a:prstGeom>
            <a:noFill/>
            <a:ln w="9525">
              <a:noFill/>
              <a:miter lim="800000"/>
              <a:headEnd/>
              <a:tailEnd/>
            </a:ln>
          </p:spPr>
          <p:txBody>
            <a:bodyPr lIns="0" tIns="0" rIns="0" bIns="0">
              <a:prstTxWarp prst="textNoShape">
                <a:avLst/>
              </a:prstTxWarp>
              <a:spAutoFit/>
            </a:bodyPr>
            <a:lstStyle/>
            <a:p>
              <a:pPr algn="ctr"/>
              <a:r>
                <a:rPr kumimoji="0" lang="en-US" sz="2000" b="0" dirty="0">
                  <a:solidFill>
                    <a:schemeClr val="bg1"/>
                  </a:solidFill>
                  <a:latin typeface="Times New Roman" pitchFamily="18" charset="0"/>
                  <a:cs typeface="Times New Roman" pitchFamily="18" charset="0"/>
                </a:rPr>
                <a:t>$ 100</a:t>
              </a:r>
            </a:p>
          </p:txBody>
        </p:sp>
        <p:sp>
          <p:nvSpPr>
            <p:cNvPr id="52" name="Rectangle 29"/>
            <p:cNvSpPr>
              <a:spLocks noChangeArrowheads="1"/>
            </p:cNvSpPr>
            <p:nvPr/>
          </p:nvSpPr>
          <p:spPr bwMode="auto">
            <a:xfrm>
              <a:off x="2104" y="2866"/>
              <a:ext cx="721" cy="194"/>
            </a:xfrm>
            <a:prstGeom prst="rect">
              <a:avLst/>
            </a:prstGeom>
            <a:noFill/>
            <a:ln w="9525">
              <a:noFill/>
              <a:miter lim="800000"/>
              <a:headEnd/>
              <a:tailEnd/>
            </a:ln>
          </p:spPr>
          <p:txBody>
            <a:bodyPr wrap="square" lIns="0" tIns="0" rIns="0" bIns="0">
              <a:prstTxWarp prst="textNoShape">
                <a:avLst/>
              </a:prstTxWarp>
              <a:spAutoFit/>
            </a:bodyPr>
            <a:lstStyle/>
            <a:p>
              <a:pPr algn="ctr"/>
              <a:r>
                <a:rPr kumimoji="0" lang="en-US" sz="2000" b="0" dirty="0" smtClean="0">
                  <a:solidFill>
                    <a:schemeClr val="bg1"/>
                  </a:solidFill>
                  <a:latin typeface="Times New Roman" pitchFamily="18" charset="0"/>
                  <a:cs typeface="Times New Roman" pitchFamily="18" charset="0"/>
                </a:rPr>
                <a:t>(1 </a:t>
              </a:r>
              <a:r>
                <a:rPr kumimoji="0" lang="en-US" sz="2000" b="0" dirty="0">
                  <a:solidFill>
                    <a:schemeClr val="bg1"/>
                  </a:solidFill>
                  <a:latin typeface="Times New Roman" pitchFamily="18" charset="0"/>
                  <a:cs typeface="Times New Roman" pitchFamily="18" charset="0"/>
                </a:rPr>
                <a:t>+ .</a:t>
              </a:r>
              <a:r>
                <a:rPr kumimoji="0" lang="en-US" sz="2000" b="0" dirty="0" smtClean="0">
                  <a:solidFill>
                    <a:schemeClr val="bg1"/>
                  </a:solidFill>
                  <a:latin typeface="Times New Roman" pitchFamily="18" charset="0"/>
                  <a:cs typeface="Times New Roman" pitchFamily="18" charset="0"/>
                </a:rPr>
                <a:t>06)</a:t>
              </a:r>
              <a:r>
                <a:rPr kumimoji="0" lang="en-US" sz="1100" b="0" dirty="0" smtClean="0">
                  <a:solidFill>
                    <a:schemeClr val="bg1"/>
                  </a:solidFill>
                  <a:latin typeface="Times New Roman" pitchFamily="18" charset="0"/>
                  <a:cs typeface="Times New Roman" pitchFamily="18" charset="0"/>
                </a:rPr>
                <a:t> </a:t>
              </a:r>
              <a:r>
                <a:rPr kumimoji="0" lang="en-US" sz="2400" b="1" i="1" baseline="30000" dirty="0" smtClean="0">
                  <a:solidFill>
                    <a:schemeClr val="bg1"/>
                  </a:solidFill>
                  <a:latin typeface="Times New Roman" pitchFamily="18" charset="0"/>
                  <a:cs typeface="Times New Roman" pitchFamily="18" charset="0"/>
                </a:rPr>
                <a:t>2</a:t>
              </a:r>
              <a:endParaRPr kumimoji="0" lang="en-US" sz="2000" b="1" i="1" baseline="30000" dirty="0">
                <a:solidFill>
                  <a:schemeClr val="bg1"/>
                </a:solidFill>
                <a:latin typeface="Times New Roman" pitchFamily="18" charset="0"/>
                <a:cs typeface="Times New Roman" pitchFamily="18" charset="0"/>
              </a:endParaRPr>
            </a:p>
          </p:txBody>
        </p:sp>
        <p:sp>
          <p:nvSpPr>
            <p:cNvPr id="53" name="Line 30"/>
            <p:cNvSpPr>
              <a:spLocks noChangeShapeType="1"/>
            </p:cNvSpPr>
            <p:nvPr/>
          </p:nvSpPr>
          <p:spPr bwMode="auto">
            <a:xfrm>
              <a:off x="2136" y="2841"/>
              <a:ext cx="647" cy="0"/>
            </a:xfrm>
            <a:prstGeom prst="line">
              <a:avLst/>
            </a:prstGeom>
            <a:noFill/>
            <a:ln w="19050">
              <a:solidFill>
                <a:schemeClr val="bg1"/>
              </a:solidFill>
              <a:round/>
              <a:headEnd/>
              <a:tailEnd type="none" w="lg" len="lg"/>
            </a:ln>
            <a:effectLst/>
          </p:spPr>
          <p:txBody>
            <a:bodyPr wrap="none" anchor="ctr">
              <a:prstTxWarp prst="textNoShape">
                <a:avLst/>
              </a:prstTxWarp>
            </a:bodyPr>
            <a:lstStyle/>
            <a:p>
              <a:endParaRPr lang="en-US" sz="2000">
                <a:latin typeface="Times New Roman" pitchFamily="18" charset="0"/>
                <a:cs typeface="Times New Roman" pitchFamily="18" charset="0"/>
              </a:endParaRPr>
            </a:p>
          </p:txBody>
        </p:sp>
        <p:sp>
          <p:nvSpPr>
            <p:cNvPr id="54" name="Rectangle 39"/>
            <p:cNvSpPr>
              <a:spLocks noChangeArrowheads="1"/>
            </p:cNvSpPr>
            <p:nvPr/>
          </p:nvSpPr>
          <p:spPr bwMode="auto">
            <a:xfrm>
              <a:off x="2861" y="2694"/>
              <a:ext cx="129" cy="271"/>
            </a:xfrm>
            <a:prstGeom prst="rect">
              <a:avLst/>
            </a:prstGeom>
            <a:noFill/>
            <a:ln w="9525">
              <a:noFill/>
              <a:miter lim="800000"/>
              <a:headEnd/>
              <a:tailEnd/>
            </a:ln>
          </p:spPr>
          <p:txBody>
            <a:bodyPr wrap="none" lIns="0" tIns="0" rIns="0" bIns="0">
              <a:prstTxWarp prst="textNoShape">
                <a:avLst/>
              </a:prstTxWarp>
              <a:spAutoFit/>
            </a:bodyPr>
            <a:lstStyle/>
            <a:p>
              <a:r>
                <a:rPr kumimoji="0" lang="en-US" sz="2800" b="1" i="1" dirty="0">
                  <a:solidFill>
                    <a:schemeClr val="bg1"/>
                  </a:solidFill>
                  <a:latin typeface="Times New Roman" pitchFamily="18" charset="0"/>
                  <a:cs typeface="Times New Roman" pitchFamily="18" charset="0"/>
                </a:rPr>
                <a:t>=</a:t>
              </a:r>
              <a:endParaRPr kumimoji="0" lang="en-US" sz="2800" b="1" dirty="0">
                <a:solidFill>
                  <a:schemeClr val="bg1"/>
                </a:solidFill>
                <a:latin typeface="Times New Roman" pitchFamily="18" charset="0"/>
                <a:cs typeface="Times New Roman" pitchFamily="18" charset="0"/>
              </a:endParaRPr>
            </a:p>
          </p:txBody>
        </p:sp>
      </p:grpSp>
    </p:spTree>
    <p:extLst>
      <p:ext uri="{BB962C8B-B14F-4D97-AF65-F5344CB8AC3E}">
        <p14:creationId xmlns:p14="http://schemas.microsoft.com/office/powerpoint/2010/main" val="1394218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dissolve">
                                      <p:cBhvr>
                                        <p:cTn id="11" dur="500"/>
                                        <p:tgtEl>
                                          <p:spTgt spid="5"/>
                                        </p:tgtEl>
                                      </p:cBhvr>
                                    </p:animEffect>
                                  </p:childTnLst>
                                </p:cTn>
                              </p:par>
                            </p:childTnLst>
                          </p:cTn>
                        </p:par>
                        <p:par>
                          <p:cTn id="12" fill="hold">
                            <p:stCondLst>
                              <p:cond delay="1000"/>
                            </p:stCondLst>
                            <p:childTnLst>
                              <p:par>
                                <p:cTn id="13" presetID="17" presetClass="entr" presetSubtype="8" fill="hold" nodeType="afterEffect">
                                  <p:stCondLst>
                                    <p:cond delay="0"/>
                                  </p:stCondLst>
                                  <p:childTnLst>
                                    <p:set>
                                      <p:cBhvr>
                                        <p:cTn id="14" dur="1" fill="hold">
                                          <p:stCondLst>
                                            <p:cond delay="0"/>
                                          </p:stCondLst>
                                        </p:cTn>
                                        <p:tgtEl>
                                          <p:spTgt spid="32"/>
                                        </p:tgtEl>
                                        <p:attrNameLst>
                                          <p:attrName>style.visibility</p:attrName>
                                        </p:attrNameLst>
                                      </p:cBhvr>
                                      <p:to>
                                        <p:strVal val="visible"/>
                                      </p:to>
                                    </p:set>
                                    <p:anim calcmode="lin" valueType="num">
                                      <p:cBhvr>
                                        <p:cTn id="15" dur="500" fill="hold"/>
                                        <p:tgtEl>
                                          <p:spTgt spid="32"/>
                                        </p:tgtEl>
                                        <p:attrNameLst>
                                          <p:attrName>ppt_x</p:attrName>
                                        </p:attrNameLst>
                                      </p:cBhvr>
                                      <p:tavLst>
                                        <p:tav tm="0">
                                          <p:val>
                                            <p:strVal val="#ppt_x-#ppt_w/2"/>
                                          </p:val>
                                        </p:tav>
                                        <p:tav tm="100000">
                                          <p:val>
                                            <p:strVal val="#ppt_x"/>
                                          </p:val>
                                        </p:tav>
                                      </p:tavLst>
                                    </p:anim>
                                    <p:anim calcmode="lin" valueType="num">
                                      <p:cBhvr>
                                        <p:cTn id="16" dur="500" fill="hold"/>
                                        <p:tgtEl>
                                          <p:spTgt spid="32"/>
                                        </p:tgtEl>
                                        <p:attrNameLst>
                                          <p:attrName>ppt_y</p:attrName>
                                        </p:attrNameLst>
                                      </p:cBhvr>
                                      <p:tavLst>
                                        <p:tav tm="0">
                                          <p:val>
                                            <p:strVal val="#ppt_y"/>
                                          </p:val>
                                        </p:tav>
                                        <p:tav tm="100000">
                                          <p:val>
                                            <p:strVal val="#ppt_y"/>
                                          </p:val>
                                        </p:tav>
                                      </p:tavLst>
                                    </p:anim>
                                    <p:anim calcmode="lin" valueType="num">
                                      <p:cBhvr>
                                        <p:cTn id="17" dur="500" fill="hold"/>
                                        <p:tgtEl>
                                          <p:spTgt spid="32"/>
                                        </p:tgtEl>
                                        <p:attrNameLst>
                                          <p:attrName>ppt_w</p:attrName>
                                        </p:attrNameLst>
                                      </p:cBhvr>
                                      <p:tavLst>
                                        <p:tav tm="0">
                                          <p:val>
                                            <p:fltVal val="0"/>
                                          </p:val>
                                        </p:tav>
                                        <p:tav tm="100000">
                                          <p:val>
                                            <p:strVal val="#ppt_w"/>
                                          </p:val>
                                        </p:tav>
                                      </p:tavLst>
                                    </p:anim>
                                    <p:anim calcmode="lin" valueType="num">
                                      <p:cBhvr>
                                        <p:cTn id="18" dur="500" fill="hold"/>
                                        <p:tgtEl>
                                          <p:spTgt spid="32"/>
                                        </p:tgtEl>
                                        <p:attrNameLst>
                                          <p:attrName>ppt_h</p:attrName>
                                        </p:attrNameLst>
                                      </p:cBhvr>
                                      <p:tavLst>
                                        <p:tav tm="0">
                                          <p:val>
                                            <p:strVal val="#ppt_h"/>
                                          </p:val>
                                        </p:tav>
                                        <p:tav tm="100000">
                                          <p:val>
                                            <p:strVal val="#ppt_h"/>
                                          </p:val>
                                        </p:tav>
                                      </p:tavLst>
                                    </p:anim>
                                  </p:childTnLst>
                                </p:cTn>
                              </p:par>
                            </p:childTnLst>
                          </p:cTn>
                        </p:par>
                        <p:par>
                          <p:cTn id="19" fill="hold">
                            <p:stCondLst>
                              <p:cond delay="1500"/>
                            </p:stCondLst>
                            <p:childTnLst>
                              <p:par>
                                <p:cTn id="20" presetID="9" presetClass="entr" presetSubtype="0" fill="hold" nodeType="after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dissolve">
                                      <p:cBhvr>
                                        <p:cTn id="22" dur="500"/>
                                        <p:tgtEl>
                                          <p:spTgt spid="37"/>
                                        </p:tgtEl>
                                      </p:cBhvr>
                                    </p:animEffect>
                                  </p:childTnLst>
                                </p:cTn>
                              </p:par>
                            </p:childTnLst>
                          </p:cTn>
                        </p:par>
                        <p:par>
                          <p:cTn id="23" fill="hold">
                            <p:stCondLst>
                              <p:cond delay="2000"/>
                            </p:stCondLst>
                            <p:childTnLst>
                              <p:par>
                                <p:cTn id="24" presetID="17" presetClass="entr" presetSubtype="8" fill="hold" nodeType="afterEffect">
                                  <p:stCondLst>
                                    <p:cond delay="0"/>
                                  </p:stCondLst>
                                  <p:childTnLst>
                                    <p:set>
                                      <p:cBhvr>
                                        <p:cTn id="25" dur="1" fill="hold">
                                          <p:stCondLst>
                                            <p:cond delay="0"/>
                                          </p:stCondLst>
                                        </p:cTn>
                                        <p:tgtEl>
                                          <p:spTgt spid="50"/>
                                        </p:tgtEl>
                                        <p:attrNameLst>
                                          <p:attrName>style.visibility</p:attrName>
                                        </p:attrNameLst>
                                      </p:cBhvr>
                                      <p:to>
                                        <p:strVal val="visible"/>
                                      </p:to>
                                    </p:set>
                                    <p:anim calcmode="lin" valueType="num">
                                      <p:cBhvr>
                                        <p:cTn id="26" dur="500" fill="hold"/>
                                        <p:tgtEl>
                                          <p:spTgt spid="50"/>
                                        </p:tgtEl>
                                        <p:attrNameLst>
                                          <p:attrName>ppt_x</p:attrName>
                                        </p:attrNameLst>
                                      </p:cBhvr>
                                      <p:tavLst>
                                        <p:tav tm="0">
                                          <p:val>
                                            <p:strVal val="#ppt_x-#ppt_w/2"/>
                                          </p:val>
                                        </p:tav>
                                        <p:tav tm="100000">
                                          <p:val>
                                            <p:strVal val="#ppt_x"/>
                                          </p:val>
                                        </p:tav>
                                      </p:tavLst>
                                    </p:anim>
                                    <p:anim calcmode="lin" valueType="num">
                                      <p:cBhvr>
                                        <p:cTn id="27" dur="500" fill="hold"/>
                                        <p:tgtEl>
                                          <p:spTgt spid="50"/>
                                        </p:tgtEl>
                                        <p:attrNameLst>
                                          <p:attrName>ppt_y</p:attrName>
                                        </p:attrNameLst>
                                      </p:cBhvr>
                                      <p:tavLst>
                                        <p:tav tm="0">
                                          <p:val>
                                            <p:strVal val="#ppt_y"/>
                                          </p:val>
                                        </p:tav>
                                        <p:tav tm="100000">
                                          <p:val>
                                            <p:strVal val="#ppt_y"/>
                                          </p:val>
                                        </p:tav>
                                      </p:tavLst>
                                    </p:anim>
                                    <p:anim calcmode="lin" valueType="num">
                                      <p:cBhvr>
                                        <p:cTn id="28" dur="500" fill="hold"/>
                                        <p:tgtEl>
                                          <p:spTgt spid="50"/>
                                        </p:tgtEl>
                                        <p:attrNameLst>
                                          <p:attrName>ppt_w</p:attrName>
                                        </p:attrNameLst>
                                      </p:cBhvr>
                                      <p:tavLst>
                                        <p:tav tm="0">
                                          <p:val>
                                            <p:fltVal val="0"/>
                                          </p:val>
                                        </p:tav>
                                        <p:tav tm="100000">
                                          <p:val>
                                            <p:strVal val="#ppt_w"/>
                                          </p:val>
                                        </p:tav>
                                      </p:tavLst>
                                    </p:anim>
                                    <p:anim calcmode="lin" valueType="num">
                                      <p:cBhvr>
                                        <p:cTn id="29" dur="500" fill="hold"/>
                                        <p:tgtEl>
                                          <p:spTgt spid="50"/>
                                        </p:tgtEl>
                                        <p:attrNameLst>
                                          <p:attrName>ppt_h</p:attrName>
                                        </p:attrNameLst>
                                      </p:cBhvr>
                                      <p:tavLst>
                                        <p:tav tm="0">
                                          <p:val>
                                            <p:strVal val="#ppt_h"/>
                                          </p:val>
                                        </p:tav>
                                        <p:tav tm="100000">
                                          <p:val>
                                            <p:strVal val="#ppt_h"/>
                                          </p:val>
                                        </p:tav>
                                      </p:tavLst>
                                    </p:anim>
                                  </p:childTnLst>
                                </p:cTn>
                              </p:par>
                            </p:childTnLst>
                          </p:cTn>
                        </p:par>
                        <p:par>
                          <p:cTn id="30" fill="hold">
                            <p:stCondLst>
                              <p:cond delay="2500"/>
                            </p:stCondLst>
                            <p:childTnLst>
                              <p:par>
                                <p:cTn id="31" presetID="17" presetClass="entr" presetSubtype="8" fill="hold" nodeType="afterEffect">
                                  <p:stCondLst>
                                    <p:cond delay="0"/>
                                  </p:stCondLst>
                                  <p:childTnLst>
                                    <p:set>
                                      <p:cBhvr>
                                        <p:cTn id="32" dur="1" fill="hold">
                                          <p:stCondLst>
                                            <p:cond delay="0"/>
                                          </p:stCondLst>
                                        </p:cTn>
                                        <p:tgtEl>
                                          <p:spTgt spid="45"/>
                                        </p:tgtEl>
                                        <p:attrNameLst>
                                          <p:attrName>style.visibility</p:attrName>
                                        </p:attrNameLst>
                                      </p:cBhvr>
                                      <p:to>
                                        <p:strVal val="visible"/>
                                      </p:to>
                                    </p:set>
                                    <p:anim calcmode="lin" valueType="num">
                                      <p:cBhvr>
                                        <p:cTn id="33" dur="500" fill="hold"/>
                                        <p:tgtEl>
                                          <p:spTgt spid="45"/>
                                        </p:tgtEl>
                                        <p:attrNameLst>
                                          <p:attrName>ppt_x</p:attrName>
                                        </p:attrNameLst>
                                      </p:cBhvr>
                                      <p:tavLst>
                                        <p:tav tm="0">
                                          <p:val>
                                            <p:strVal val="#ppt_x-#ppt_w/2"/>
                                          </p:val>
                                        </p:tav>
                                        <p:tav tm="100000">
                                          <p:val>
                                            <p:strVal val="#ppt_x"/>
                                          </p:val>
                                        </p:tav>
                                      </p:tavLst>
                                    </p:anim>
                                    <p:anim calcmode="lin" valueType="num">
                                      <p:cBhvr>
                                        <p:cTn id="34" dur="500" fill="hold"/>
                                        <p:tgtEl>
                                          <p:spTgt spid="45"/>
                                        </p:tgtEl>
                                        <p:attrNameLst>
                                          <p:attrName>ppt_y</p:attrName>
                                        </p:attrNameLst>
                                      </p:cBhvr>
                                      <p:tavLst>
                                        <p:tav tm="0">
                                          <p:val>
                                            <p:strVal val="#ppt_y"/>
                                          </p:val>
                                        </p:tav>
                                        <p:tav tm="100000">
                                          <p:val>
                                            <p:strVal val="#ppt_y"/>
                                          </p:val>
                                        </p:tav>
                                      </p:tavLst>
                                    </p:anim>
                                    <p:anim calcmode="lin" valueType="num">
                                      <p:cBhvr>
                                        <p:cTn id="35" dur="500" fill="hold"/>
                                        <p:tgtEl>
                                          <p:spTgt spid="45"/>
                                        </p:tgtEl>
                                        <p:attrNameLst>
                                          <p:attrName>ppt_w</p:attrName>
                                        </p:attrNameLst>
                                      </p:cBhvr>
                                      <p:tavLst>
                                        <p:tav tm="0">
                                          <p:val>
                                            <p:fltVal val="0"/>
                                          </p:val>
                                        </p:tav>
                                        <p:tav tm="100000">
                                          <p:val>
                                            <p:strVal val="#ppt_w"/>
                                          </p:val>
                                        </p:tav>
                                      </p:tavLst>
                                    </p:anim>
                                    <p:anim calcmode="lin" valueType="num">
                                      <p:cBhvr>
                                        <p:cTn id="36" dur="500" fill="hold"/>
                                        <p:tgtEl>
                                          <p:spTgt spid="45"/>
                                        </p:tgtEl>
                                        <p:attrNameLst>
                                          <p:attrName>ppt_h</p:attrName>
                                        </p:attrNameLst>
                                      </p:cBhvr>
                                      <p:tavLst>
                                        <p:tav tm="0">
                                          <p:val>
                                            <p:strVal val="#ppt_h"/>
                                          </p:val>
                                        </p:tav>
                                        <p:tav tm="100000">
                                          <p:val>
                                            <p:strVal val="#ppt_h"/>
                                          </p:val>
                                        </p:tav>
                                      </p:tavLst>
                                    </p:anim>
                                  </p:childTnLst>
                                </p:cTn>
                              </p:par>
                            </p:childTnLst>
                          </p:cTn>
                        </p:par>
                        <p:par>
                          <p:cTn id="37" fill="hold">
                            <p:stCondLst>
                              <p:cond delay="3000"/>
                            </p:stCondLst>
                            <p:childTnLst>
                              <p:par>
                                <p:cTn id="38" presetID="17" presetClass="entr" presetSubtype="8" fill="hold" nodeType="afterEffect">
                                  <p:stCondLst>
                                    <p:cond delay="0"/>
                                  </p:stCondLst>
                                  <p:childTnLst>
                                    <p:set>
                                      <p:cBhvr>
                                        <p:cTn id="39" dur="1" fill="hold">
                                          <p:stCondLst>
                                            <p:cond delay="0"/>
                                          </p:stCondLst>
                                        </p:cTn>
                                        <p:tgtEl>
                                          <p:spTgt spid="42"/>
                                        </p:tgtEl>
                                        <p:attrNameLst>
                                          <p:attrName>style.visibility</p:attrName>
                                        </p:attrNameLst>
                                      </p:cBhvr>
                                      <p:to>
                                        <p:strVal val="visible"/>
                                      </p:to>
                                    </p:set>
                                    <p:anim calcmode="lin" valueType="num">
                                      <p:cBhvr>
                                        <p:cTn id="40" dur="500" fill="hold"/>
                                        <p:tgtEl>
                                          <p:spTgt spid="42"/>
                                        </p:tgtEl>
                                        <p:attrNameLst>
                                          <p:attrName>ppt_x</p:attrName>
                                        </p:attrNameLst>
                                      </p:cBhvr>
                                      <p:tavLst>
                                        <p:tav tm="0">
                                          <p:val>
                                            <p:strVal val="#ppt_x-#ppt_w/2"/>
                                          </p:val>
                                        </p:tav>
                                        <p:tav tm="100000">
                                          <p:val>
                                            <p:strVal val="#ppt_x"/>
                                          </p:val>
                                        </p:tav>
                                      </p:tavLst>
                                    </p:anim>
                                    <p:anim calcmode="lin" valueType="num">
                                      <p:cBhvr>
                                        <p:cTn id="41" dur="500" fill="hold"/>
                                        <p:tgtEl>
                                          <p:spTgt spid="42"/>
                                        </p:tgtEl>
                                        <p:attrNameLst>
                                          <p:attrName>ppt_y</p:attrName>
                                        </p:attrNameLst>
                                      </p:cBhvr>
                                      <p:tavLst>
                                        <p:tav tm="0">
                                          <p:val>
                                            <p:strVal val="#ppt_y"/>
                                          </p:val>
                                        </p:tav>
                                        <p:tav tm="100000">
                                          <p:val>
                                            <p:strVal val="#ppt_y"/>
                                          </p:val>
                                        </p:tav>
                                      </p:tavLst>
                                    </p:anim>
                                    <p:anim calcmode="lin" valueType="num">
                                      <p:cBhvr>
                                        <p:cTn id="42" dur="500" fill="hold"/>
                                        <p:tgtEl>
                                          <p:spTgt spid="42"/>
                                        </p:tgtEl>
                                        <p:attrNameLst>
                                          <p:attrName>ppt_w</p:attrName>
                                        </p:attrNameLst>
                                      </p:cBhvr>
                                      <p:tavLst>
                                        <p:tav tm="0">
                                          <p:val>
                                            <p:fltVal val="0"/>
                                          </p:val>
                                        </p:tav>
                                        <p:tav tm="100000">
                                          <p:val>
                                            <p:strVal val="#ppt_w"/>
                                          </p:val>
                                        </p:tav>
                                      </p:tavLst>
                                    </p:anim>
                                    <p:anim calcmode="lin" valueType="num">
                                      <p:cBhvr>
                                        <p:cTn id="43" dur="500" fill="hold"/>
                                        <p:tgtEl>
                                          <p:spTgt spid="42"/>
                                        </p:tgtEl>
                                        <p:attrNameLst>
                                          <p:attrName>ppt_h</p:attrName>
                                        </p:attrNameLst>
                                      </p:cBhvr>
                                      <p:tavLst>
                                        <p:tav tm="0">
                                          <p:val>
                                            <p:strVal val="#ppt_h"/>
                                          </p:val>
                                        </p:tav>
                                        <p:tav tm="100000">
                                          <p:val>
                                            <p:strVal val="#ppt_h"/>
                                          </p:val>
                                        </p:tav>
                                      </p:tavLst>
                                    </p:anim>
                                  </p:childTnLst>
                                </p:cTn>
                              </p:par>
                            </p:childTnLst>
                          </p:cTn>
                        </p:par>
                        <p:par>
                          <p:cTn id="44" fill="hold">
                            <p:stCondLst>
                              <p:cond delay="3500"/>
                            </p:stCondLst>
                            <p:childTnLst>
                              <p:par>
                                <p:cTn id="45" presetID="14" presetClass="entr" presetSubtype="10" fill="hold" nodeType="afterEffect">
                                  <p:stCondLst>
                                    <p:cond delay="0"/>
                                  </p:stCondLst>
                                  <p:childTnLst>
                                    <p:set>
                                      <p:cBhvr>
                                        <p:cTn id="4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47" dur="500"/>
                                        <p:tgtEl>
                                          <p:spTgt spid="3">
                                            <p:txEl>
                                              <p:pRg st="1" end="1"/>
                                            </p:txEl>
                                          </p:spTgt>
                                        </p:tgtEl>
                                      </p:cBhvr>
                                    </p:animEffect>
                                  </p:childTnLst>
                                </p:cTn>
                              </p:par>
                            </p:childTnLst>
                          </p:cTn>
                        </p:par>
                        <p:par>
                          <p:cTn id="48" fill="hold">
                            <p:stCondLst>
                              <p:cond delay="4000"/>
                            </p:stCondLst>
                            <p:childTnLst>
                              <p:par>
                                <p:cTn id="49" presetID="14" presetClass="entr" presetSubtype="10" fill="hold" nodeType="afterEffect">
                                  <p:stCondLst>
                                    <p:cond delay="0"/>
                                  </p:stCondLst>
                                  <p:childTnLst>
                                    <p:set>
                                      <p:cBhvr>
                                        <p:cTn id="50" dur="1" fill="hold">
                                          <p:stCondLst>
                                            <p:cond delay="0"/>
                                          </p:stCondLst>
                                        </p:cTn>
                                        <p:tgtEl>
                                          <p:spTgt spid="3">
                                            <p:txEl>
                                              <p:pRg st="2" end="2"/>
                                            </p:txEl>
                                          </p:spTgt>
                                        </p:tgtEl>
                                        <p:attrNameLst>
                                          <p:attrName>style.visibility</p:attrName>
                                        </p:attrNameLst>
                                      </p:cBhvr>
                                      <p:to>
                                        <p:strVal val="visible"/>
                                      </p:to>
                                    </p:set>
                                    <p:animEffect transition="in" filter="randombar(horizontal)">
                                      <p:cBhvr>
                                        <p:cTn id="51" dur="500"/>
                                        <p:tgtEl>
                                          <p:spTgt spid="3">
                                            <p:txEl>
                                              <p:pRg st="2" end="2"/>
                                            </p:txEl>
                                          </p:spTgt>
                                        </p:tgtEl>
                                      </p:cBhvr>
                                    </p:animEffect>
                                  </p:childTnLst>
                                </p:cTn>
                              </p:par>
                            </p:childTnLst>
                          </p:cTn>
                        </p:par>
                        <p:par>
                          <p:cTn id="52" fill="hold">
                            <p:stCondLst>
                              <p:cond delay="4500"/>
                            </p:stCondLst>
                            <p:childTnLst>
                              <p:par>
                                <p:cTn id="53" presetID="14" presetClass="entr" presetSubtype="10" fill="hold" nodeType="after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Effect transition="in" filter="randombar(horizontal)">
                                      <p:cBhvr>
                                        <p:cTn id="5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72769"/>
            <a:ext cx="8932985" cy="430682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57263"/>
            <a:ext cx="8904855" cy="704026"/>
          </a:xfrm>
        </p:spPr>
        <p:txBody>
          <a:bodyPr/>
          <a:lstStyle/>
          <a:p>
            <a:r>
              <a:rPr lang="en-US" dirty="0"/>
              <a:t>Present Value of Stream of Payments</a:t>
            </a:r>
          </a:p>
        </p:txBody>
      </p:sp>
      <p:sp>
        <p:nvSpPr>
          <p:cNvPr id="3" name="Content Placeholder 2"/>
          <p:cNvSpPr>
            <a:spLocks noGrp="1"/>
          </p:cNvSpPr>
          <p:nvPr>
            <p:ph idx="1"/>
          </p:nvPr>
        </p:nvSpPr>
        <p:spPr>
          <a:xfrm>
            <a:off x="140675" y="1591057"/>
            <a:ext cx="8783869" cy="960119"/>
          </a:xfrm>
        </p:spPr>
        <p:txBody>
          <a:bodyPr/>
          <a:lstStyle/>
          <a:p>
            <a:pPr marL="231775" indent="-231775"/>
            <a:r>
              <a:rPr lang="en-US" sz="2600" dirty="0">
                <a:solidFill>
                  <a:srgbClr val="32302A"/>
                </a:solidFill>
              </a:rPr>
              <a:t>The </a:t>
            </a:r>
            <a:r>
              <a:rPr lang="en-US" sz="2600" b="1" i="1" dirty="0">
                <a:solidFill>
                  <a:srgbClr val="32302A"/>
                </a:solidFill>
              </a:rPr>
              <a:t>present value </a:t>
            </a:r>
            <a:r>
              <a:rPr lang="en-US" sz="2600" dirty="0">
                <a:solidFill>
                  <a:srgbClr val="32302A"/>
                </a:solidFill>
              </a:rPr>
              <a:t>(</a:t>
            </a:r>
            <a:r>
              <a:rPr lang="en-US" sz="2600" b="1" i="1" dirty="0">
                <a:solidFill>
                  <a:srgbClr val="32302A"/>
                </a:solidFill>
              </a:rPr>
              <a:t>PV</a:t>
            </a:r>
            <a:r>
              <a:rPr lang="en-US" sz="2600" dirty="0">
                <a:solidFill>
                  <a:srgbClr val="32302A"/>
                </a:solidFill>
              </a:rPr>
              <a:t>) of a </a:t>
            </a:r>
            <a:r>
              <a:rPr lang="en-US" sz="2600" b="1" i="1" dirty="0">
                <a:solidFill>
                  <a:srgbClr val="32302A"/>
                </a:solidFill>
              </a:rPr>
              <a:t>stream of  payments</a:t>
            </a:r>
            <a:r>
              <a:rPr lang="en-US" sz="2600" dirty="0">
                <a:solidFill>
                  <a:srgbClr val="32302A"/>
                </a:solidFill>
              </a:rPr>
              <a:t> (each of nominal magnitude R) </a:t>
            </a:r>
            <a:r>
              <a:rPr lang="en-US" sz="2600" dirty="0" smtClean="0">
                <a:solidFill>
                  <a:srgbClr val="32302A"/>
                </a:solidFill>
              </a:rPr>
              <a:t>to </a:t>
            </a:r>
            <a:r>
              <a:rPr lang="en-US" sz="2600" dirty="0">
                <a:solidFill>
                  <a:srgbClr val="32302A"/>
                </a:solidFill>
              </a:rPr>
              <a:t>be received each year for n years is:</a:t>
            </a:r>
          </a:p>
        </p:txBody>
      </p:sp>
      <p:grpSp>
        <p:nvGrpSpPr>
          <p:cNvPr id="31" name="Group 87"/>
          <p:cNvGrpSpPr>
            <a:grpSpLocks/>
          </p:cNvGrpSpPr>
          <p:nvPr/>
        </p:nvGrpSpPr>
        <p:grpSpPr bwMode="auto">
          <a:xfrm>
            <a:off x="552450" y="3947167"/>
            <a:ext cx="6534150" cy="1343025"/>
            <a:chOff x="924" y="2082"/>
            <a:chExt cx="4116" cy="846"/>
          </a:xfrm>
        </p:grpSpPr>
        <p:grpSp>
          <p:nvGrpSpPr>
            <p:cNvPr id="33" name="Group 86"/>
            <p:cNvGrpSpPr>
              <a:grpSpLocks/>
            </p:cNvGrpSpPr>
            <p:nvPr/>
          </p:nvGrpSpPr>
          <p:grpSpPr bwMode="auto">
            <a:xfrm>
              <a:off x="984" y="2304"/>
              <a:ext cx="4056" cy="624"/>
              <a:chOff x="984" y="2304"/>
              <a:chExt cx="4056" cy="624"/>
            </a:xfrm>
          </p:grpSpPr>
          <p:sp>
            <p:nvSpPr>
              <p:cNvPr id="56" name="Rectangle 51"/>
              <p:cNvSpPr>
                <a:spLocks noChangeArrowheads="1"/>
              </p:cNvSpPr>
              <p:nvPr/>
            </p:nvSpPr>
            <p:spPr bwMode="auto">
              <a:xfrm>
                <a:off x="984" y="2304"/>
                <a:ext cx="4056" cy="624"/>
              </a:xfrm>
              <a:prstGeom prst="rect">
                <a:avLst/>
              </a:prstGeom>
              <a:solidFill>
                <a:schemeClr val="tx1">
                  <a:lumMod val="50000"/>
                  <a:lumOff val="50000"/>
                </a:schemeClr>
              </a:solidFill>
              <a:ln w="3175">
                <a:solidFill>
                  <a:schemeClr val="tx1"/>
                </a:solidFill>
                <a:miter lim="800000"/>
                <a:headEnd/>
                <a:tailEnd type="none" w="lg" len="lg"/>
              </a:ln>
              <a:effectLst>
                <a:outerShdw blurRad="50800" dist="38100" dir="2700000" algn="tl" rotWithShape="0">
                  <a:prstClr val="black">
                    <a:alpha val="40000"/>
                  </a:prstClr>
                </a:outerShdw>
              </a:effectLst>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57" name="Rectangle 52"/>
              <p:cNvSpPr>
                <a:spLocks noChangeArrowheads="1"/>
              </p:cNvSpPr>
              <p:nvPr/>
            </p:nvSpPr>
            <p:spPr bwMode="auto">
              <a:xfrm>
                <a:off x="1104" y="2485"/>
                <a:ext cx="542" cy="271"/>
              </a:xfrm>
              <a:prstGeom prst="rect">
                <a:avLst/>
              </a:prstGeom>
              <a:noFill/>
              <a:ln w="9525">
                <a:noFill/>
                <a:miter lim="800000"/>
                <a:headEnd/>
                <a:tailEnd/>
              </a:ln>
            </p:spPr>
            <p:txBody>
              <a:bodyPr lIns="0" tIns="0" rIns="0" bIns="0">
                <a:prstTxWarp prst="textNoShape">
                  <a:avLst/>
                </a:prstTxWarp>
                <a:spAutoFit/>
              </a:bodyPr>
              <a:lstStyle/>
              <a:p>
                <a:r>
                  <a:rPr kumimoji="0" lang="en-US" sz="2800" i="1" dirty="0">
                    <a:solidFill>
                      <a:schemeClr val="bg1"/>
                    </a:solidFill>
                    <a:latin typeface="Times New Roman" pitchFamily="18" charset="0"/>
                    <a:cs typeface="Times New Roman" pitchFamily="18" charset="0"/>
                  </a:rPr>
                  <a:t>PV</a:t>
                </a:r>
                <a:endParaRPr kumimoji="0" lang="en-US" sz="2800" b="0" dirty="0">
                  <a:solidFill>
                    <a:schemeClr val="bg1"/>
                  </a:solidFill>
                  <a:latin typeface="Times New Roman" pitchFamily="18" charset="0"/>
                  <a:cs typeface="Times New Roman" pitchFamily="18" charset="0"/>
                </a:endParaRPr>
              </a:p>
            </p:txBody>
          </p:sp>
          <p:sp>
            <p:nvSpPr>
              <p:cNvPr id="58" name="Rectangle 53"/>
              <p:cNvSpPr>
                <a:spLocks noChangeArrowheads="1"/>
              </p:cNvSpPr>
              <p:nvPr/>
            </p:nvSpPr>
            <p:spPr bwMode="auto">
              <a:xfrm>
                <a:off x="1477" y="2491"/>
                <a:ext cx="129" cy="271"/>
              </a:xfrm>
              <a:prstGeom prst="rect">
                <a:avLst/>
              </a:prstGeom>
              <a:noFill/>
              <a:ln w="9525">
                <a:noFill/>
                <a:miter lim="800000"/>
                <a:headEnd/>
                <a:tailEnd/>
              </a:ln>
            </p:spPr>
            <p:txBody>
              <a:bodyPr wrap="none" lIns="0" tIns="0" rIns="0" bIns="0">
                <a:prstTxWarp prst="textNoShape">
                  <a:avLst/>
                </a:prstTxWarp>
                <a:spAutoFit/>
              </a:bodyPr>
              <a:lstStyle/>
              <a:p>
                <a:r>
                  <a:rPr kumimoji="0" lang="en-US" sz="2800" b="1" i="1" dirty="0">
                    <a:solidFill>
                      <a:schemeClr val="bg1"/>
                    </a:solidFill>
                    <a:latin typeface="Times New Roman" pitchFamily="18" charset="0"/>
                    <a:cs typeface="Times New Roman" pitchFamily="18" charset="0"/>
                  </a:rPr>
                  <a:t>=</a:t>
                </a:r>
                <a:endParaRPr kumimoji="0" lang="en-US" sz="2800" b="1" dirty="0">
                  <a:solidFill>
                    <a:schemeClr val="bg1"/>
                  </a:solidFill>
                  <a:latin typeface="Times New Roman" pitchFamily="18" charset="0"/>
                  <a:cs typeface="Times New Roman" pitchFamily="18" charset="0"/>
                </a:endParaRPr>
              </a:p>
            </p:txBody>
          </p:sp>
        </p:grpSp>
        <p:sp>
          <p:nvSpPr>
            <p:cNvPr id="55" name="Text Box 76"/>
            <p:cNvSpPr txBox="1">
              <a:spLocks noChangeArrowheads="1"/>
            </p:cNvSpPr>
            <p:nvPr/>
          </p:nvSpPr>
          <p:spPr bwMode="auto">
            <a:xfrm>
              <a:off x="924" y="2082"/>
              <a:ext cx="2628" cy="250"/>
            </a:xfrm>
            <a:prstGeom prst="rect">
              <a:avLst/>
            </a:prstGeom>
            <a:noFill/>
            <a:ln w="19050" cap="rnd">
              <a:noFill/>
              <a:prstDash val="sysDot"/>
              <a:miter lim="800000"/>
              <a:headEnd/>
              <a:tailEnd type="none" w="lg" len="lg"/>
            </a:ln>
          </p:spPr>
          <p:txBody>
            <a:bodyPr>
              <a:prstTxWarp prst="textNoShape">
                <a:avLst/>
              </a:prstTxWarp>
              <a:spAutoFit/>
            </a:bodyPr>
            <a:lstStyle/>
            <a:p>
              <a:r>
                <a:rPr kumimoji="0" lang="en-US" sz="2000" i="1">
                  <a:latin typeface="Times New Roman" pitchFamily="18" charset="0"/>
                  <a:cs typeface="Times New Roman" pitchFamily="18" charset="0"/>
                </a:rPr>
                <a:t>where i = 6 % and n = 3 and R = $100</a:t>
              </a:r>
            </a:p>
          </p:txBody>
        </p:sp>
      </p:grpSp>
      <p:grpSp>
        <p:nvGrpSpPr>
          <p:cNvPr id="59" name="Group 49"/>
          <p:cNvGrpSpPr>
            <a:grpSpLocks/>
          </p:cNvGrpSpPr>
          <p:nvPr/>
        </p:nvGrpSpPr>
        <p:grpSpPr bwMode="auto">
          <a:xfrm>
            <a:off x="647700" y="2613667"/>
            <a:ext cx="7353300" cy="990600"/>
            <a:chOff x="984" y="1242"/>
            <a:chExt cx="4632" cy="624"/>
          </a:xfrm>
          <a:solidFill>
            <a:schemeClr val="accent2">
              <a:lumMod val="40000"/>
              <a:lumOff val="60000"/>
            </a:schemeClr>
          </a:solidFill>
          <a:effectLst>
            <a:outerShdw blurRad="50800" dist="38100" dir="2700000" algn="tl" rotWithShape="0">
              <a:prstClr val="black">
                <a:alpha val="40000"/>
              </a:prstClr>
            </a:outerShdw>
          </a:effectLst>
        </p:grpSpPr>
        <p:sp>
          <p:nvSpPr>
            <p:cNvPr id="60" name="Rectangle 5"/>
            <p:cNvSpPr>
              <a:spLocks noChangeArrowheads="1"/>
            </p:cNvSpPr>
            <p:nvPr/>
          </p:nvSpPr>
          <p:spPr bwMode="auto">
            <a:xfrm>
              <a:off x="984" y="1242"/>
              <a:ext cx="4632" cy="624"/>
            </a:xfrm>
            <a:prstGeom prst="rect">
              <a:avLst/>
            </a:prstGeom>
            <a:solidFill>
              <a:schemeClr val="tx1">
                <a:lumMod val="50000"/>
                <a:lumOff val="50000"/>
              </a:schemeClr>
            </a:solidFill>
            <a:ln w="3175">
              <a:solidFill>
                <a:schemeClr val="tx1"/>
              </a:solidFill>
              <a:miter lim="800000"/>
              <a:headEnd/>
              <a:tailEnd type="none" w="lg" len="lg"/>
            </a:ln>
            <a:effectLst>
              <a:outerShdw blurRad="50800" dist="38100" dir="2700000" algn="tl" rotWithShape="0">
                <a:prstClr val="black">
                  <a:alpha val="40000"/>
                </a:prstClr>
              </a:outerShdw>
            </a:effectLst>
          </p:spPr>
          <p:txBody>
            <a:bodyPr wrap="none" anchor="ctr">
              <a:prstTxWarp prst="textNoShape">
                <a:avLst/>
              </a:prstTxWarp>
            </a:bodyPr>
            <a:lstStyle/>
            <a:p>
              <a:endParaRPr lang="en-US">
                <a:solidFill>
                  <a:schemeClr val="bg1"/>
                </a:solidFill>
                <a:latin typeface="Times New Roman" pitchFamily="18" charset="0"/>
                <a:cs typeface="Times New Roman" pitchFamily="18" charset="0"/>
              </a:endParaRPr>
            </a:p>
          </p:txBody>
        </p:sp>
        <p:sp>
          <p:nvSpPr>
            <p:cNvPr id="61" name="Rectangle 39"/>
            <p:cNvSpPr>
              <a:spLocks noChangeArrowheads="1"/>
            </p:cNvSpPr>
            <p:nvPr/>
          </p:nvSpPr>
          <p:spPr bwMode="auto">
            <a:xfrm>
              <a:off x="1104" y="1423"/>
              <a:ext cx="542" cy="271"/>
            </a:xfrm>
            <a:prstGeom prst="rect">
              <a:avLst/>
            </a:prstGeom>
            <a:noFill/>
            <a:ln w="9525">
              <a:noFill/>
              <a:miter lim="800000"/>
              <a:headEnd/>
              <a:tailEnd/>
            </a:ln>
          </p:spPr>
          <p:txBody>
            <a:bodyPr lIns="0" tIns="0" rIns="0" bIns="0">
              <a:prstTxWarp prst="textNoShape">
                <a:avLst/>
              </a:prstTxWarp>
              <a:spAutoFit/>
            </a:bodyPr>
            <a:lstStyle/>
            <a:p>
              <a:r>
                <a:rPr kumimoji="0" lang="en-US" sz="2800" i="1" dirty="0">
                  <a:solidFill>
                    <a:schemeClr val="bg1"/>
                  </a:solidFill>
                  <a:latin typeface="Times New Roman" pitchFamily="18" charset="0"/>
                  <a:cs typeface="Times New Roman" pitchFamily="18" charset="0"/>
                </a:rPr>
                <a:t>PV</a:t>
              </a:r>
              <a:endParaRPr kumimoji="0" lang="en-US" b="0" dirty="0">
                <a:solidFill>
                  <a:schemeClr val="bg1"/>
                </a:solidFill>
                <a:latin typeface="Times New Roman" pitchFamily="18" charset="0"/>
                <a:cs typeface="Times New Roman" pitchFamily="18" charset="0"/>
              </a:endParaRPr>
            </a:p>
          </p:txBody>
        </p:sp>
        <p:sp>
          <p:nvSpPr>
            <p:cNvPr id="62" name="Rectangle 40"/>
            <p:cNvSpPr>
              <a:spLocks noChangeArrowheads="1"/>
            </p:cNvSpPr>
            <p:nvPr/>
          </p:nvSpPr>
          <p:spPr bwMode="auto">
            <a:xfrm>
              <a:off x="1477" y="1429"/>
              <a:ext cx="129" cy="271"/>
            </a:xfrm>
            <a:prstGeom prst="rect">
              <a:avLst/>
            </a:prstGeom>
            <a:noFill/>
            <a:ln w="9525">
              <a:noFill/>
              <a:miter lim="800000"/>
              <a:headEnd/>
              <a:tailEnd/>
            </a:ln>
          </p:spPr>
          <p:txBody>
            <a:bodyPr wrap="none" lIns="0" tIns="0" rIns="0" bIns="0">
              <a:prstTxWarp prst="textNoShape">
                <a:avLst/>
              </a:prstTxWarp>
              <a:spAutoFit/>
            </a:bodyPr>
            <a:lstStyle/>
            <a:p>
              <a:r>
                <a:rPr kumimoji="0" lang="en-US" sz="2800" b="1" i="1" dirty="0">
                  <a:solidFill>
                    <a:schemeClr val="bg1"/>
                  </a:solidFill>
                  <a:latin typeface="Times New Roman" pitchFamily="18" charset="0"/>
                  <a:cs typeface="Times New Roman" pitchFamily="18" charset="0"/>
                </a:rPr>
                <a:t>=</a:t>
              </a:r>
              <a:endParaRPr kumimoji="0" lang="en-US" sz="2800" b="1" dirty="0">
                <a:solidFill>
                  <a:schemeClr val="bg1"/>
                </a:solidFill>
                <a:latin typeface="Times New Roman" pitchFamily="18" charset="0"/>
                <a:cs typeface="Times New Roman" pitchFamily="18" charset="0"/>
              </a:endParaRPr>
            </a:p>
          </p:txBody>
        </p:sp>
      </p:grpSp>
      <p:grpSp>
        <p:nvGrpSpPr>
          <p:cNvPr id="63" name="Group 46"/>
          <p:cNvGrpSpPr>
            <a:grpSpLocks/>
          </p:cNvGrpSpPr>
          <p:nvPr/>
        </p:nvGrpSpPr>
        <p:grpSpPr bwMode="auto">
          <a:xfrm>
            <a:off x="1928812" y="2723212"/>
            <a:ext cx="682625" cy="679453"/>
            <a:chOff x="1791" y="1623"/>
            <a:chExt cx="430" cy="428"/>
          </a:xfrm>
        </p:grpSpPr>
        <p:sp>
          <p:nvSpPr>
            <p:cNvPr id="64" name="Rectangle 10"/>
            <p:cNvSpPr>
              <a:spLocks noChangeArrowheads="1"/>
            </p:cNvSpPr>
            <p:nvPr/>
          </p:nvSpPr>
          <p:spPr bwMode="auto">
            <a:xfrm>
              <a:off x="1910" y="1623"/>
              <a:ext cx="162" cy="194"/>
            </a:xfrm>
            <a:prstGeom prst="rect">
              <a:avLst/>
            </a:prstGeom>
            <a:noFill/>
            <a:ln w="9525">
              <a:noFill/>
              <a:miter lim="800000"/>
              <a:headEnd/>
              <a:tailEnd/>
            </a:ln>
          </p:spPr>
          <p:txBody>
            <a:bodyPr wrap="none" lIns="0" tIns="0" rIns="0" bIns="0">
              <a:prstTxWarp prst="textNoShape">
                <a:avLst/>
              </a:prstTxWarp>
              <a:spAutoFit/>
            </a:bodyPr>
            <a:lstStyle/>
            <a:p>
              <a:r>
                <a:rPr kumimoji="0" lang="en-US" sz="2000" b="0" dirty="0">
                  <a:solidFill>
                    <a:schemeClr val="bg1"/>
                  </a:solidFill>
                  <a:latin typeface="Times New Roman" pitchFamily="18" charset="0"/>
                  <a:cs typeface="Times New Roman" pitchFamily="18" charset="0"/>
                </a:rPr>
                <a:t>R</a:t>
              </a:r>
              <a:r>
                <a:rPr kumimoji="0" lang="en-US" sz="2000" b="0" baseline="-25000" dirty="0">
                  <a:solidFill>
                    <a:schemeClr val="bg1"/>
                  </a:solidFill>
                  <a:latin typeface="Times New Roman" pitchFamily="18" charset="0"/>
                  <a:cs typeface="Times New Roman" pitchFamily="18" charset="0"/>
                </a:rPr>
                <a:t>1</a:t>
              </a:r>
              <a:endParaRPr kumimoji="0" lang="en-US" sz="2000" b="0" dirty="0">
                <a:solidFill>
                  <a:schemeClr val="bg1"/>
                </a:solidFill>
                <a:latin typeface="Times New Roman" pitchFamily="18" charset="0"/>
                <a:cs typeface="Times New Roman" pitchFamily="18" charset="0"/>
              </a:endParaRPr>
            </a:p>
          </p:txBody>
        </p:sp>
        <p:sp>
          <p:nvSpPr>
            <p:cNvPr id="65" name="Line 11"/>
            <p:cNvSpPr>
              <a:spLocks noChangeShapeType="1"/>
            </p:cNvSpPr>
            <p:nvPr/>
          </p:nvSpPr>
          <p:spPr bwMode="auto">
            <a:xfrm>
              <a:off x="1791" y="1852"/>
              <a:ext cx="430" cy="0"/>
            </a:xfrm>
            <a:prstGeom prst="line">
              <a:avLst/>
            </a:prstGeom>
            <a:noFill/>
            <a:ln w="19050">
              <a:solidFill>
                <a:schemeClr val="bg1"/>
              </a:solidFill>
              <a:round/>
              <a:headEnd/>
              <a:tailEnd type="none" w="lg" len="lg"/>
            </a:ln>
            <a:effectLst/>
          </p:spPr>
          <p:txBody>
            <a:bodyPr wrap="none" anchor="ctr">
              <a:prstTxWarp prst="textNoShape">
                <a:avLst/>
              </a:prstTxWarp>
            </a:bodyPr>
            <a:lstStyle/>
            <a:p>
              <a:endParaRPr lang="en-US" sz="2000">
                <a:solidFill>
                  <a:schemeClr val="bg1"/>
                </a:solidFill>
                <a:latin typeface="Times New Roman" pitchFamily="18" charset="0"/>
                <a:cs typeface="Times New Roman" pitchFamily="18" charset="0"/>
              </a:endParaRPr>
            </a:p>
          </p:txBody>
        </p:sp>
        <p:sp>
          <p:nvSpPr>
            <p:cNvPr id="66" name="Rectangle 13"/>
            <p:cNvSpPr>
              <a:spLocks noChangeArrowheads="1"/>
            </p:cNvSpPr>
            <p:nvPr/>
          </p:nvSpPr>
          <p:spPr bwMode="auto">
            <a:xfrm>
              <a:off x="1791" y="1857"/>
              <a:ext cx="404" cy="194"/>
            </a:xfrm>
            <a:prstGeom prst="rect">
              <a:avLst/>
            </a:prstGeom>
            <a:noFill/>
            <a:ln w="9525">
              <a:noFill/>
              <a:miter lim="800000"/>
              <a:headEnd/>
              <a:tailEnd/>
            </a:ln>
          </p:spPr>
          <p:txBody>
            <a:bodyPr wrap="none" lIns="0" tIns="0" rIns="0" bIns="0">
              <a:prstTxWarp prst="textNoShape">
                <a:avLst/>
              </a:prstTxWarp>
              <a:spAutoFit/>
            </a:bodyPr>
            <a:lstStyle/>
            <a:p>
              <a:r>
                <a:rPr kumimoji="0" lang="en-US" sz="2000" b="0" dirty="0">
                  <a:solidFill>
                    <a:schemeClr val="bg1"/>
                  </a:solidFill>
                  <a:latin typeface="Times New Roman" pitchFamily="18" charset="0"/>
                  <a:cs typeface="Times New Roman" pitchFamily="18" charset="0"/>
                </a:rPr>
                <a:t>(1 + </a:t>
              </a:r>
              <a:r>
                <a:rPr kumimoji="0" lang="en-US" sz="2000" b="0" dirty="0" err="1">
                  <a:solidFill>
                    <a:schemeClr val="bg1"/>
                  </a:solidFill>
                  <a:latin typeface="Times New Roman" pitchFamily="18" charset="0"/>
                  <a:cs typeface="Times New Roman" pitchFamily="18" charset="0"/>
                </a:rPr>
                <a:t>i</a:t>
              </a:r>
              <a:r>
                <a:rPr kumimoji="0" lang="en-US" sz="2000" b="0" dirty="0">
                  <a:solidFill>
                    <a:schemeClr val="bg1"/>
                  </a:solidFill>
                  <a:latin typeface="Times New Roman" pitchFamily="18" charset="0"/>
                  <a:cs typeface="Times New Roman" pitchFamily="18" charset="0"/>
                </a:rPr>
                <a:t>)</a:t>
              </a:r>
            </a:p>
          </p:txBody>
        </p:sp>
      </p:grpSp>
      <p:grpSp>
        <p:nvGrpSpPr>
          <p:cNvPr id="67" name="Group 45"/>
          <p:cNvGrpSpPr>
            <a:grpSpLocks/>
          </p:cNvGrpSpPr>
          <p:nvPr/>
        </p:nvGrpSpPr>
        <p:grpSpPr bwMode="auto">
          <a:xfrm>
            <a:off x="2841625" y="2718441"/>
            <a:ext cx="1079500" cy="685800"/>
            <a:chOff x="2366" y="1620"/>
            <a:chExt cx="680" cy="432"/>
          </a:xfrm>
        </p:grpSpPr>
        <p:sp>
          <p:nvSpPr>
            <p:cNvPr id="68" name="Rectangle 12"/>
            <p:cNvSpPr>
              <a:spLocks noChangeArrowheads="1"/>
            </p:cNvSpPr>
            <p:nvPr/>
          </p:nvSpPr>
          <p:spPr bwMode="auto">
            <a:xfrm>
              <a:off x="2366" y="1732"/>
              <a:ext cx="110" cy="233"/>
            </a:xfrm>
            <a:prstGeom prst="rect">
              <a:avLst/>
            </a:prstGeom>
            <a:noFill/>
            <a:ln w="9525">
              <a:noFill/>
              <a:miter lim="800000"/>
              <a:headEnd/>
              <a:tailEnd/>
            </a:ln>
          </p:spPr>
          <p:txBody>
            <a:bodyPr wrap="none" lIns="0" tIns="0" rIns="0" bIns="0">
              <a:prstTxWarp prst="textNoShape">
                <a:avLst/>
              </a:prstTxWarp>
              <a:spAutoFit/>
            </a:bodyPr>
            <a:lstStyle/>
            <a:p>
              <a:r>
                <a:rPr kumimoji="0" lang="en-US" sz="2400" b="1" dirty="0">
                  <a:solidFill>
                    <a:schemeClr val="bg1"/>
                  </a:solidFill>
                  <a:latin typeface="Times New Roman" pitchFamily="18" charset="0"/>
                  <a:cs typeface="Times New Roman" pitchFamily="18" charset="0"/>
                </a:rPr>
                <a:t>+</a:t>
              </a:r>
            </a:p>
          </p:txBody>
        </p:sp>
        <p:sp>
          <p:nvSpPr>
            <p:cNvPr id="69" name="Rectangle 16"/>
            <p:cNvSpPr>
              <a:spLocks noChangeArrowheads="1"/>
            </p:cNvSpPr>
            <p:nvPr/>
          </p:nvSpPr>
          <p:spPr bwMode="auto">
            <a:xfrm>
              <a:off x="2726" y="1620"/>
              <a:ext cx="162" cy="194"/>
            </a:xfrm>
            <a:prstGeom prst="rect">
              <a:avLst/>
            </a:prstGeom>
            <a:noFill/>
            <a:ln w="9525">
              <a:noFill/>
              <a:miter lim="800000"/>
              <a:headEnd/>
              <a:tailEnd/>
            </a:ln>
          </p:spPr>
          <p:txBody>
            <a:bodyPr wrap="none" lIns="0" tIns="0" rIns="0" bIns="0">
              <a:prstTxWarp prst="textNoShape">
                <a:avLst/>
              </a:prstTxWarp>
              <a:spAutoFit/>
            </a:bodyPr>
            <a:lstStyle/>
            <a:p>
              <a:r>
                <a:rPr kumimoji="0" lang="en-US" sz="2000" b="0" dirty="0">
                  <a:solidFill>
                    <a:schemeClr val="bg1"/>
                  </a:solidFill>
                  <a:latin typeface="Times New Roman" pitchFamily="18" charset="0"/>
                  <a:cs typeface="Times New Roman" pitchFamily="18" charset="0"/>
                </a:rPr>
                <a:t>R</a:t>
              </a:r>
              <a:r>
                <a:rPr kumimoji="0" lang="en-US" sz="2000" b="0" baseline="-25000" dirty="0">
                  <a:solidFill>
                    <a:schemeClr val="bg1"/>
                  </a:solidFill>
                  <a:latin typeface="Times New Roman" pitchFamily="18" charset="0"/>
                  <a:cs typeface="Times New Roman" pitchFamily="18" charset="0"/>
                </a:rPr>
                <a:t>2</a:t>
              </a:r>
              <a:endParaRPr kumimoji="0" lang="en-US" sz="2000" b="0" dirty="0">
                <a:solidFill>
                  <a:schemeClr val="bg1"/>
                </a:solidFill>
                <a:latin typeface="Times New Roman" pitchFamily="18" charset="0"/>
                <a:cs typeface="Times New Roman" pitchFamily="18" charset="0"/>
              </a:endParaRPr>
            </a:p>
          </p:txBody>
        </p:sp>
        <p:sp>
          <p:nvSpPr>
            <p:cNvPr id="70" name="Line 17"/>
            <p:cNvSpPr>
              <a:spLocks noChangeShapeType="1"/>
            </p:cNvSpPr>
            <p:nvPr/>
          </p:nvSpPr>
          <p:spPr bwMode="auto">
            <a:xfrm>
              <a:off x="2589" y="1852"/>
              <a:ext cx="457" cy="0"/>
            </a:xfrm>
            <a:prstGeom prst="line">
              <a:avLst/>
            </a:prstGeom>
            <a:noFill/>
            <a:ln w="19050">
              <a:solidFill>
                <a:schemeClr val="bg1"/>
              </a:solidFill>
              <a:round/>
              <a:headEnd/>
              <a:tailEnd type="none" w="lg" len="lg"/>
            </a:ln>
            <a:effectLst/>
          </p:spPr>
          <p:txBody>
            <a:bodyPr wrap="none" anchor="ctr">
              <a:prstTxWarp prst="textNoShape">
                <a:avLst/>
              </a:prstTxWarp>
            </a:bodyPr>
            <a:lstStyle/>
            <a:p>
              <a:endParaRPr lang="en-US" sz="2000">
                <a:solidFill>
                  <a:schemeClr val="bg1"/>
                </a:solidFill>
                <a:latin typeface="Times New Roman" pitchFamily="18" charset="0"/>
                <a:cs typeface="Times New Roman" pitchFamily="18" charset="0"/>
              </a:endParaRPr>
            </a:p>
          </p:txBody>
        </p:sp>
        <p:sp>
          <p:nvSpPr>
            <p:cNvPr id="71" name="Rectangle 18"/>
            <p:cNvSpPr>
              <a:spLocks noChangeArrowheads="1"/>
            </p:cNvSpPr>
            <p:nvPr/>
          </p:nvSpPr>
          <p:spPr bwMode="auto">
            <a:xfrm>
              <a:off x="2589" y="1858"/>
              <a:ext cx="457" cy="194"/>
            </a:xfrm>
            <a:prstGeom prst="rect">
              <a:avLst/>
            </a:prstGeom>
            <a:noFill/>
            <a:ln w="9525">
              <a:noFill/>
              <a:miter lim="800000"/>
              <a:headEnd/>
              <a:tailEnd/>
            </a:ln>
          </p:spPr>
          <p:txBody>
            <a:bodyPr wrap="none" lIns="0" tIns="0" rIns="0" bIns="0">
              <a:prstTxWarp prst="textNoShape">
                <a:avLst/>
              </a:prstTxWarp>
              <a:spAutoFit/>
            </a:bodyPr>
            <a:lstStyle/>
            <a:p>
              <a:r>
                <a:rPr kumimoji="0" lang="en-US" sz="2000" b="0" dirty="0">
                  <a:solidFill>
                    <a:schemeClr val="bg1"/>
                  </a:solidFill>
                  <a:latin typeface="Times New Roman" pitchFamily="18" charset="0"/>
                  <a:cs typeface="Times New Roman" pitchFamily="18" charset="0"/>
                </a:rPr>
                <a:t>(1 + </a:t>
              </a:r>
              <a:r>
                <a:rPr kumimoji="0" lang="en-US" sz="2000" b="0" dirty="0" err="1">
                  <a:solidFill>
                    <a:schemeClr val="bg1"/>
                  </a:solidFill>
                  <a:latin typeface="Times New Roman" pitchFamily="18" charset="0"/>
                  <a:cs typeface="Times New Roman" pitchFamily="18" charset="0"/>
                </a:rPr>
                <a:t>i</a:t>
              </a:r>
              <a:r>
                <a:rPr kumimoji="0" lang="en-US" sz="2000" b="0" dirty="0">
                  <a:solidFill>
                    <a:schemeClr val="bg1"/>
                  </a:solidFill>
                  <a:latin typeface="Times New Roman" pitchFamily="18" charset="0"/>
                  <a:cs typeface="Times New Roman" pitchFamily="18" charset="0"/>
                </a:rPr>
                <a:t>)</a:t>
              </a:r>
              <a:r>
                <a:rPr kumimoji="0" lang="en-US" sz="2000" b="0" baseline="30000" dirty="0">
                  <a:solidFill>
                    <a:schemeClr val="bg1"/>
                  </a:solidFill>
                  <a:latin typeface="Times New Roman" pitchFamily="18" charset="0"/>
                  <a:cs typeface="Times New Roman" pitchFamily="18" charset="0"/>
                </a:rPr>
                <a:t>2</a:t>
              </a:r>
              <a:endParaRPr kumimoji="0" lang="en-US" sz="2000" b="0" dirty="0">
                <a:solidFill>
                  <a:schemeClr val="bg1"/>
                </a:solidFill>
                <a:latin typeface="Times New Roman" pitchFamily="18" charset="0"/>
                <a:cs typeface="Times New Roman" pitchFamily="18" charset="0"/>
              </a:endParaRPr>
            </a:p>
          </p:txBody>
        </p:sp>
      </p:grpSp>
      <p:grpSp>
        <p:nvGrpSpPr>
          <p:cNvPr id="72" name="Group 42"/>
          <p:cNvGrpSpPr>
            <a:grpSpLocks/>
          </p:cNvGrpSpPr>
          <p:nvPr/>
        </p:nvGrpSpPr>
        <p:grpSpPr bwMode="auto">
          <a:xfrm>
            <a:off x="6924680" y="2718447"/>
            <a:ext cx="790575" cy="698501"/>
            <a:chOff x="4938" y="1620"/>
            <a:chExt cx="498" cy="440"/>
          </a:xfrm>
        </p:grpSpPr>
        <p:sp>
          <p:nvSpPr>
            <p:cNvPr id="73" name="Rectangle 22"/>
            <p:cNvSpPr>
              <a:spLocks noChangeArrowheads="1"/>
            </p:cNvSpPr>
            <p:nvPr/>
          </p:nvSpPr>
          <p:spPr bwMode="auto">
            <a:xfrm>
              <a:off x="5072" y="1620"/>
              <a:ext cx="202" cy="194"/>
            </a:xfrm>
            <a:prstGeom prst="rect">
              <a:avLst/>
            </a:prstGeom>
            <a:noFill/>
            <a:ln w="9525">
              <a:noFill/>
              <a:miter lim="800000"/>
              <a:headEnd/>
              <a:tailEnd/>
            </a:ln>
          </p:spPr>
          <p:txBody>
            <a:bodyPr wrap="none" lIns="0" tIns="0" rIns="0" bIns="0">
              <a:prstTxWarp prst="textNoShape">
                <a:avLst/>
              </a:prstTxWarp>
              <a:spAutoFit/>
            </a:bodyPr>
            <a:lstStyle/>
            <a:p>
              <a:r>
                <a:rPr kumimoji="0" lang="en-US" sz="2000" b="0" dirty="0">
                  <a:solidFill>
                    <a:schemeClr val="bg1"/>
                  </a:solidFill>
                  <a:latin typeface="Times New Roman" pitchFamily="18" charset="0"/>
                  <a:cs typeface="Times New Roman" pitchFamily="18" charset="0"/>
                </a:rPr>
                <a:t>R </a:t>
              </a:r>
              <a:r>
                <a:rPr kumimoji="0" lang="en-US" sz="2000" i="1" baseline="-25000" dirty="0">
                  <a:solidFill>
                    <a:schemeClr val="bg1"/>
                  </a:solidFill>
                  <a:latin typeface="Times New Roman" pitchFamily="18" charset="0"/>
                  <a:cs typeface="Times New Roman" pitchFamily="18" charset="0"/>
                </a:rPr>
                <a:t>n</a:t>
              </a:r>
              <a:endParaRPr kumimoji="0" lang="en-US" sz="2000" i="1" dirty="0">
                <a:solidFill>
                  <a:schemeClr val="bg1"/>
                </a:solidFill>
                <a:latin typeface="Times New Roman" pitchFamily="18" charset="0"/>
                <a:cs typeface="Times New Roman" pitchFamily="18" charset="0"/>
              </a:endParaRPr>
            </a:p>
          </p:txBody>
        </p:sp>
        <p:sp>
          <p:nvSpPr>
            <p:cNvPr id="74" name="Line 23"/>
            <p:cNvSpPr>
              <a:spLocks noChangeShapeType="1"/>
            </p:cNvSpPr>
            <p:nvPr/>
          </p:nvSpPr>
          <p:spPr bwMode="auto">
            <a:xfrm>
              <a:off x="4938" y="1853"/>
              <a:ext cx="498" cy="0"/>
            </a:xfrm>
            <a:prstGeom prst="line">
              <a:avLst/>
            </a:prstGeom>
            <a:noFill/>
            <a:ln w="19050">
              <a:solidFill>
                <a:schemeClr val="bg1"/>
              </a:solidFill>
              <a:round/>
              <a:headEnd/>
              <a:tailEnd type="none" w="lg" len="lg"/>
            </a:ln>
            <a:effectLst/>
          </p:spPr>
          <p:txBody>
            <a:bodyPr wrap="none" anchor="ctr">
              <a:prstTxWarp prst="textNoShape">
                <a:avLst/>
              </a:prstTxWarp>
            </a:bodyPr>
            <a:lstStyle/>
            <a:p>
              <a:endParaRPr lang="en-US" sz="2000">
                <a:latin typeface="Times New Roman" pitchFamily="18" charset="0"/>
                <a:cs typeface="Times New Roman" pitchFamily="18" charset="0"/>
              </a:endParaRPr>
            </a:p>
          </p:txBody>
        </p:sp>
        <p:sp>
          <p:nvSpPr>
            <p:cNvPr id="75" name="Rectangle 24"/>
            <p:cNvSpPr>
              <a:spLocks noChangeArrowheads="1"/>
            </p:cNvSpPr>
            <p:nvPr/>
          </p:nvSpPr>
          <p:spPr bwMode="auto">
            <a:xfrm>
              <a:off x="4938" y="1866"/>
              <a:ext cx="498" cy="194"/>
            </a:xfrm>
            <a:prstGeom prst="rect">
              <a:avLst/>
            </a:prstGeom>
            <a:noFill/>
            <a:ln w="9525">
              <a:noFill/>
              <a:miter lim="800000"/>
              <a:headEnd/>
              <a:tailEnd/>
            </a:ln>
          </p:spPr>
          <p:txBody>
            <a:bodyPr wrap="none" lIns="0" tIns="0" rIns="0" bIns="0">
              <a:prstTxWarp prst="textNoShape">
                <a:avLst/>
              </a:prstTxWarp>
              <a:spAutoFit/>
            </a:bodyPr>
            <a:lstStyle/>
            <a:p>
              <a:r>
                <a:rPr kumimoji="0" lang="en-US" sz="2000" b="0" dirty="0">
                  <a:solidFill>
                    <a:schemeClr val="bg1"/>
                  </a:solidFill>
                  <a:latin typeface="Times New Roman" pitchFamily="18" charset="0"/>
                  <a:cs typeface="Times New Roman" pitchFamily="18" charset="0"/>
                </a:rPr>
                <a:t>(1 + </a:t>
              </a:r>
              <a:r>
                <a:rPr kumimoji="0" lang="en-US" sz="2000" b="0" dirty="0" err="1">
                  <a:solidFill>
                    <a:schemeClr val="bg1"/>
                  </a:solidFill>
                  <a:latin typeface="Times New Roman" pitchFamily="18" charset="0"/>
                  <a:cs typeface="Times New Roman" pitchFamily="18" charset="0"/>
                </a:rPr>
                <a:t>i</a:t>
              </a:r>
              <a:r>
                <a:rPr kumimoji="0" lang="en-US" sz="2000" b="0" dirty="0">
                  <a:solidFill>
                    <a:schemeClr val="bg1"/>
                  </a:solidFill>
                  <a:latin typeface="Times New Roman" pitchFamily="18" charset="0"/>
                  <a:cs typeface="Times New Roman" pitchFamily="18" charset="0"/>
                </a:rPr>
                <a:t>) </a:t>
              </a:r>
              <a:r>
                <a:rPr kumimoji="0" lang="en-US" sz="2000" i="1" baseline="30000" dirty="0">
                  <a:solidFill>
                    <a:schemeClr val="bg1"/>
                  </a:solidFill>
                  <a:latin typeface="Times New Roman" pitchFamily="18" charset="0"/>
                  <a:cs typeface="Times New Roman" pitchFamily="18" charset="0"/>
                </a:rPr>
                <a:t>n</a:t>
              </a:r>
              <a:endParaRPr kumimoji="0" lang="en-US" sz="2000" i="1" dirty="0">
                <a:solidFill>
                  <a:schemeClr val="bg1"/>
                </a:solidFill>
                <a:latin typeface="Times New Roman" pitchFamily="18" charset="0"/>
                <a:cs typeface="Times New Roman" pitchFamily="18" charset="0"/>
              </a:endParaRPr>
            </a:p>
          </p:txBody>
        </p:sp>
      </p:grpSp>
      <p:grpSp>
        <p:nvGrpSpPr>
          <p:cNvPr id="76" name="Group 44"/>
          <p:cNvGrpSpPr>
            <a:grpSpLocks/>
          </p:cNvGrpSpPr>
          <p:nvPr/>
        </p:nvGrpSpPr>
        <p:grpSpPr bwMode="auto">
          <a:xfrm>
            <a:off x="4189415" y="2713683"/>
            <a:ext cx="1084263" cy="695326"/>
            <a:chOff x="3215" y="1617"/>
            <a:chExt cx="683" cy="438"/>
          </a:xfrm>
        </p:grpSpPr>
        <p:sp>
          <p:nvSpPr>
            <p:cNvPr id="77" name="Rectangle 19"/>
            <p:cNvSpPr>
              <a:spLocks noChangeArrowheads="1"/>
            </p:cNvSpPr>
            <p:nvPr/>
          </p:nvSpPr>
          <p:spPr bwMode="auto">
            <a:xfrm>
              <a:off x="3215" y="1732"/>
              <a:ext cx="110" cy="233"/>
            </a:xfrm>
            <a:prstGeom prst="rect">
              <a:avLst/>
            </a:prstGeom>
            <a:noFill/>
            <a:ln w="9525">
              <a:noFill/>
              <a:miter lim="800000"/>
              <a:headEnd/>
              <a:tailEnd/>
            </a:ln>
          </p:spPr>
          <p:txBody>
            <a:bodyPr wrap="none" lIns="0" tIns="0" rIns="0" bIns="0">
              <a:prstTxWarp prst="textNoShape">
                <a:avLst/>
              </a:prstTxWarp>
              <a:spAutoFit/>
            </a:bodyPr>
            <a:lstStyle/>
            <a:p>
              <a:r>
                <a:rPr kumimoji="0" lang="en-US" sz="2400" b="1" dirty="0">
                  <a:solidFill>
                    <a:schemeClr val="bg1"/>
                  </a:solidFill>
                  <a:latin typeface="Times New Roman" pitchFamily="18" charset="0"/>
                  <a:cs typeface="Times New Roman" pitchFamily="18" charset="0"/>
                </a:rPr>
                <a:t>+</a:t>
              </a:r>
            </a:p>
          </p:txBody>
        </p:sp>
        <p:sp>
          <p:nvSpPr>
            <p:cNvPr id="78" name="Rectangle 27"/>
            <p:cNvSpPr>
              <a:spLocks noChangeArrowheads="1"/>
            </p:cNvSpPr>
            <p:nvPr/>
          </p:nvSpPr>
          <p:spPr bwMode="auto">
            <a:xfrm>
              <a:off x="3563" y="1617"/>
              <a:ext cx="162" cy="194"/>
            </a:xfrm>
            <a:prstGeom prst="rect">
              <a:avLst/>
            </a:prstGeom>
            <a:noFill/>
            <a:ln w="9525">
              <a:noFill/>
              <a:miter lim="800000"/>
              <a:headEnd/>
              <a:tailEnd/>
            </a:ln>
          </p:spPr>
          <p:txBody>
            <a:bodyPr wrap="none" lIns="0" tIns="0" rIns="0" bIns="0">
              <a:prstTxWarp prst="textNoShape">
                <a:avLst/>
              </a:prstTxWarp>
              <a:spAutoFit/>
            </a:bodyPr>
            <a:lstStyle/>
            <a:p>
              <a:r>
                <a:rPr kumimoji="0" lang="en-US" sz="2000" b="0" dirty="0">
                  <a:solidFill>
                    <a:schemeClr val="bg1"/>
                  </a:solidFill>
                  <a:latin typeface="Times New Roman" pitchFamily="18" charset="0"/>
                  <a:cs typeface="Times New Roman" pitchFamily="18" charset="0"/>
                </a:rPr>
                <a:t>R</a:t>
              </a:r>
              <a:r>
                <a:rPr kumimoji="0" lang="en-US" sz="2000" b="0" baseline="-25000" dirty="0">
                  <a:solidFill>
                    <a:schemeClr val="bg1"/>
                  </a:solidFill>
                  <a:latin typeface="Times New Roman" pitchFamily="18" charset="0"/>
                  <a:cs typeface="Times New Roman" pitchFamily="18" charset="0"/>
                </a:rPr>
                <a:t>3</a:t>
              </a:r>
              <a:endParaRPr kumimoji="0" lang="en-US" sz="2000" b="0" dirty="0">
                <a:solidFill>
                  <a:schemeClr val="bg1"/>
                </a:solidFill>
                <a:latin typeface="Times New Roman" pitchFamily="18" charset="0"/>
                <a:cs typeface="Times New Roman" pitchFamily="18" charset="0"/>
              </a:endParaRPr>
            </a:p>
          </p:txBody>
        </p:sp>
        <p:sp>
          <p:nvSpPr>
            <p:cNvPr id="79" name="Line 28"/>
            <p:cNvSpPr>
              <a:spLocks noChangeShapeType="1"/>
            </p:cNvSpPr>
            <p:nvPr/>
          </p:nvSpPr>
          <p:spPr bwMode="auto">
            <a:xfrm>
              <a:off x="3441" y="1852"/>
              <a:ext cx="457" cy="0"/>
            </a:xfrm>
            <a:prstGeom prst="line">
              <a:avLst/>
            </a:prstGeom>
            <a:noFill/>
            <a:ln w="19050">
              <a:solidFill>
                <a:schemeClr val="bg1"/>
              </a:solidFill>
              <a:round/>
              <a:headEnd/>
              <a:tailEnd type="none" w="lg" len="lg"/>
            </a:ln>
            <a:effectLst/>
          </p:spPr>
          <p:txBody>
            <a:bodyPr wrap="none" anchor="ctr">
              <a:prstTxWarp prst="textNoShape">
                <a:avLst/>
              </a:prstTxWarp>
            </a:bodyPr>
            <a:lstStyle/>
            <a:p>
              <a:endParaRPr lang="en-US" sz="2000">
                <a:solidFill>
                  <a:schemeClr val="bg1"/>
                </a:solidFill>
                <a:latin typeface="Times New Roman" pitchFamily="18" charset="0"/>
                <a:cs typeface="Times New Roman" pitchFamily="18" charset="0"/>
              </a:endParaRPr>
            </a:p>
          </p:txBody>
        </p:sp>
        <p:sp>
          <p:nvSpPr>
            <p:cNvPr id="80" name="Rectangle 29"/>
            <p:cNvSpPr>
              <a:spLocks noChangeArrowheads="1"/>
            </p:cNvSpPr>
            <p:nvPr/>
          </p:nvSpPr>
          <p:spPr bwMode="auto">
            <a:xfrm>
              <a:off x="3441" y="1861"/>
              <a:ext cx="457" cy="194"/>
            </a:xfrm>
            <a:prstGeom prst="rect">
              <a:avLst/>
            </a:prstGeom>
            <a:noFill/>
            <a:ln w="9525">
              <a:noFill/>
              <a:miter lim="800000"/>
              <a:headEnd/>
              <a:tailEnd/>
            </a:ln>
          </p:spPr>
          <p:txBody>
            <a:bodyPr wrap="none" lIns="0" tIns="0" rIns="0" bIns="0">
              <a:prstTxWarp prst="textNoShape">
                <a:avLst/>
              </a:prstTxWarp>
              <a:spAutoFit/>
            </a:bodyPr>
            <a:lstStyle/>
            <a:p>
              <a:r>
                <a:rPr kumimoji="0" lang="en-US" sz="2000" b="0" dirty="0">
                  <a:solidFill>
                    <a:schemeClr val="bg1"/>
                  </a:solidFill>
                  <a:latin typeface="Times New Roman" pitchFamily="18" charset="0"/>
                  <a:cs typeface="Times New Roman" pitchFamily="18" charset="0"/>
                </a:rPr>
                <a:t>(1 + </a:t>
              </a:r>
              <a:r>
                <a:rPr kumimoji="0" lang="en-US" sz="2000" b="0" dirty="0" err="1">
                  <a:solidFill>
                    <a:schemeClr val="bg1"/>
                  </a:solidFill>
                  <a:latin typeface="Times New Roman" pitchFamily="18" charset="0"/>
                  <a:cs typeface="Times New Roman" pitchFamily="18" charset="0"/>
                </a:rPr>
                <a:t>i</a:t>
              </a:r>
              <a:r>
                <a:rPr kumimoji="0" lang="en-US" sz="2000" b="0" dirty="0">
                  <a:solidFill>
                    <a:schemeClr val="bg1"/>
                  </a:solidFill>
                  <a:latin typeface="Times New Roman" pitchFamily="18" charset="0"/>
                  <a:cs typeface="Times New Roman" pitchFamily="18" charset="0"/>
                </a:rPr>
                <a:t>)</a:t>
              </a:r>
              <a:r>
                <a:rPr kumimoji="0" lang="en-US" sz="2000" b="0" baseline="30000" dirty="0">
                  <a:solidFill>
                    <a:schemeClr val="bg1"/>
                  </a:solidFill>
                  <a:latin typeface="Times New Roman" pitchFamily="18" charset="0"/>
                  <a:cs typeface="Times New Roman" pitchFamily="18" charset="0"/>
                </a:rPr>
                <a:t>3</a:t>
              </a:r>
              <a:endParaRPr kumimoji="0" lang="en-US" sz="2000" b="0" dirty="0">
                <a:solidFill>
                  <a:schemeClr val="bg1"/>
                </a:solidFill>
                <a:latin typeface="Times New Roman" pitchFamily="18" charset="0"/>
                <a:cs typeface="Times New Roman" pitchFamily="18" charset="0"/>
              </a:endParaRPr>
            </a:p>
          </p:txBody>
        </p:sp>
      </p:grpSp>
      <p:grpSp>
        <p:nvGrpSpPr>
          <p:cNvPr id="81" name="Group 43"/>
          <p:cNvGrpSpPr>
            <a:grpSpLocks/>
          </p:cNvGrpSpPr>
          <p:nvPr/>
        </p:nvGrpSpPr>
        <p:grpSpPr bwMode="auto">
          <a:xfrm>
            <a:off x="5508625" y="2813689"/>
            <a:ext cx="1208088" cy="439738"/>
            <a:chOff x="4046" y="1713"/>
            <a:chExt cx="761" cy="277"/>
          </a:xfrm>
        </p:grpSpPr>
        <p:sp>
          <p:nvSpPr>
            <p:cNvPr id="82" name="Rectangle 30"/>
            <p:cNvSpPr>
              <a:spLocks noChangeArrowheads="1"/>
            </p:cNvSpPr>
            <p:nvPr/>
          </p:nvSpPr>
          <p:spPr bwMode="auto">
            <a:xfrm>
              <a:off x="4046" y="1755"/>
              <a:ext cx="109" cy="233"/>
            </a:xfrm>
            <a:prstGeom prst="rect">
              <a:avLst/>
            </a:prstGeom>
            <a:noFill/>
            <a:ln w="9525">
              <a:noFill/>
              <a:miter lim="800000"/>
              <a:headEnd/>
              <a:tailEnd/>
            </a:ln>
          </p:spPr>
          <p:txBody>
            <a:bodyPr wrap="none" lIns="0" tIns="0" rIns="0" bIns="0">
              <a:prstTxWarp prst="textNoShape">
                <a:avLst/>
              </a:prstTxWarp>
              <a:spAutoFit/>
            </a:bodyPr>
            <a:lstStyle/>
            <a:p>
              <a:r>
                <a:rPr kumimoji="0" lang="en-US" sz="2400" b="1" dirty="0">
                  <a:solidFill>
                    <a:schemeClr val="bg1"/>
                  </a:solidFill>
                  <a:latin typeface="Times New Roman" pitchFamily="18" charset="0"/>
                  <a:cs typeface="Times New Roman" pitchFamily="18" charset="0"/>
                </a:rPr>
                <a:t>+</a:t>
              </a:r>
            </a:p>
          </p:txBody>
        </p:sp>
        <p:sp>
          <p:nvSpPr>
            <p:cNvPr id="83" name="Rectangle 32"/>
            <p:cNvSpPr>
              <a:spLocks noChangeArrowheads="1"/>
            </p:cNvSpPr>
            <p:nvPr/>
          </p:nvSpPr>
          <p:spPr bwMode="auto">
            <a:xfrm>
              <a:off x="4698" y="1757"/>
              <a:ext cx="109" cy="233"/>
            </a:xfrm>
            <a:prstGeom prst="rect">
              <a:avLst/>
            </a:prstGeom>
            <a:noFill/>
            <a:ln w="9525">
              <a:noFill/>
              <a:miter lim="800000"/>
              <a:headEnd/>
              <a:tailEnd/>
            </a:ln>
          </p:spPr>
          <p:txBody>
            <a:bodyPr wrap="none" lIns="0" tIns="0" rIns="0" bIns="0">
              <a:prstTxWarp prst="textNoShape">
                <a:avLst/>
              </a:prstTxWarp>
              <a:spAutoFit/>
            </a:bodyPr>
            <a:lstStyle/>
            <a:p>
              <a:r>
                <a:rPr kumimoji="0" lang="en-US" sz="2400" b="1" dirty="0">
                  <a:solidFill>
                    <a:schemeClr val="bg1"/>
                  </a:solidFill>
                  <a:latin typeface="Times New Roman" pitchFamily="18" charset="0"/>
                  <a:cs typeface="Times New Roman" pitchFamily="18" charset="0"/>
                </a:rPr>
                <a:t>+</a:t>
              </a:r>
            </a:p>
          </p:txBody>
        </p:sp>
        <p:sp>
          <p:nvSpPr>
            <p:cNvPr id="84" name="Rectangle 33"/>
            <p:cNvSpPr>
              <a:spLocks noChangeArrowheads="1"/>
            </p:cNvSpPr>
            <p:nvPr/>
          </p:nvSpPr>
          <p:spPr bwMode="auto">
            <a:xfrm>
              <a:off x="4215" y="1713"/>
              <a:ext cx="434" cy="233"/>
            </a:xfrm>
            <a:prstGeom prst="rect">
              <a:avLst/>
            </a:prstGeom>
            <a:noFill/>
            <a:ln w="9525">
              <a:noFill/>
              <a:miter lim="800000"/>
              <a:headEnd/>
              <a:tailEnd/>
            </a:ln>
          </p:spPr>
          <p:txBody>
            <a:bodyPr lIns="0" tIns="0" rIns="0" bIns="0">
              <a:prstTxWarp prst="textNoShape">
                <a:avLst/>
              </a:prstTxWarp>
              <a:spAutoFit/>
            </a:bodyPr>
            <a:lstStyle/>
            <a:p>
              <a:r>
                <a:rPr kumimoji="0" lang="en-US" sz="2400" b="1" dirty="0">
                  <a:solidFill>
                    <a:schemeClr val="bg1"/>
                  </a:solidFill>
                  <a:latin typeface="Times New Roman" pitchFamily="18" charset="0"/>
                  <a:cs typeface="Times New Roman" pitchFamily="18" charset="0"/>
                </a:rPr>
                <a:t>. . . . .</a:t>
              </a:r>
            </a:p>
          </p:txBody>
        </p:sp>
      </p:grpSp>
      <p:grpSp>
        <p:nvGrpSpPr>
          <p:cNvPr id="85" name="Group 82"/>
          <p:cNvGrpSpPr>
            <a:grpSpLocks/>
          </p:cNvGrpSpPr>
          <p:nvPr/>
        </p:nvGrpSpPr>
        <p:grpSpPr bwMode="auto">
          <a:xfrm>
            <a:off x="1868489" y="4386904"/>
            <a:ext cx="798513" cy="758825"/>
            <a:chOff x="1753" y="2359"/>
            <a:chExt cx="503" cy="478"/>
          </a:xfrm>
        </p:grpSpPr>
        <p:sp>
          <p:nvSpPr>
            <p:cNvPr id="86" name="Rectangle 55"/>
            <p:cNvSpPr>
              <a:spLocks noChangeArrowheads="1"/>
            </p:cNvSpPr>
            <p:nvPr/>
          </p:nvSpPr>
          <p:spPr bwMode="auto">
            <a:xfrm>
              <a:off x="1800" y="2359"/>
              <a:ext cx="388" cy="233"/>
            </a:xfrm>
            <a:prstGeom prst="rect">
              <a:avLst/>
            </a:prstGeom>
            <a:noFill/>
            <a:ln w="9525">
              <a:noFill/>
              <a:miter lim="800000"/>
              <a:headEnd/>
              <a:tailEnd/>
            </a:ln>
          </p:spPr>
          <p:txBody>
            <a:bodyPr wrap="none" lIns="0" tIns="0" rIns="0" bIns="0">
              <a:prstTxWarp prst="textNoShape">
                <a:avLst/>
              </a:prstTxWarp>
              <a:spAutoFit/>
            </a:bodyPr>
            <a:lstStyle/>
            <a:p>
              <a:r>
                <a:rPr kumimoji="0" lang="en-US" sz="2400" b="0" dirty="0">
                  <a:solidFill>
                    <a:schemeClr val="bg1"/>
                  </a:solidFill>
                  <a:latin typeface="Times New Roman" pitchFamily="18" charset="0"/>
                  <a:cs typeface="Times New Roman" pitchFamily="18" charset="0"/>
                </a:rPr>
                <a:t>$100</a:t>
              </a:r>
            </a:p>
          </p:txBody>
        </p:sp>
        <p:sp>
          <p:nvSpPr>
            <p:cNvPr id="87" name="Line 56"/>
            <p:cNvSpPr>
              <a:spLocks noChangeShapeType="1"/>
            </p:cNvSpPr>
            <p:nvPr/>
          </p:nvSpPr>
          <p:spPr bwMode="auto">
            <a:xfrm>
              <a:off x="1753" y="2602"/>
              <a:ext cx="503" cy="0"/>
            </a:xfrm>
            <a:prstGeom prst="line">
              <a:avLst/>
            </a:prstGeom>
            <a:noFill/>
            <a:ln w="19050">
              <a:solidFill>
                <a:schemeClr val="bg1"/>
              </a:solidFill>
              <a:round/>
              <a:headEnd/>
              <a:tailEnd type="none" w="lg" len="lg"/>
            </a:ln>
            <a:effectLst/>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88" name="Rectangle 57"/>
            <p:cNvSpPr>
              <a:spLocks noChangeArrowheads="1"/>
            </p:cNvSpPr>
            <p:nvPr/>
          </p:nvSpPr>
          <p:spPr bwMode="auto">
            <a:xfrm>
              <a:off x="1764" y="2604"/>
              <a:ext cx="469" cy="233"/>
            </a:xfrm>
            <a:prstGeom prst="rect">
              <a:avLst/>
            </a:prstGeom>
            <a:noFill/>
            <a:ln w="9525">
              <a:noFill/>
              <a:miter lim="800000"/>
              <a:headEnd/>
              <a:tailEnd/>
            </a:ln>
          </p:spPr>
          <p:txBody>
            <a:bodyPr wrap="none" lIns="0" tIns="0" rIns="0" bIns="0">
              <a:prstTxWarp prst="textNoShape">
                <a:avLst/>
              </a:prstTxWarp>
              <a:spAutoFit/>
            </a:bodyPr>
            <a:lstStyle/>
            <a:p>
              <a:r>
                <a:rPr kumimoji="0" lang="en-US" sz="2400" b="0" dirty="0">
                  <a:solidFill>
                    <a:schemeClr val="bg1"/>
                  </a:solidFill>
                  <a:latin typeface="Times New Roman" pitchFamily="18" charset="0"/>
                  <a:cs typeface="Times New Roman" pitchFamily="18" charset="0"/>
                </a:rPr>
                <a:t>(1.06)</a:t>
              </a:r>
            </a:p>
          </p:txBody>
        </p:sp>
      </p:grpSp>
      <p:grpSp>
        <p:nvGrpSpPr>
          <p:cNvPr id="89" name="Group 83"/>
          <p:cNvGrpSpPr>
            <a:grpSpLocks/>
          </p:cNvGrpSpPr>
          <p:nvPr/>
        </p:nvGrpSpPr>
        <p:grpSpPr bwMode="auto">
          <a:xfrm>
            <a:off x="2841627" y="4390087"/>
            <a:ext cx="1166813" cy="757239"/>
            <a:chOff x="2366" y="2361"/>
            <a:chExt cx="735" cy="477"/>
          </a:xfrm>
        </p:grpSpPr>
        <p:sp>
          <p:nvSpPr>
            <p:cNvPr id="90" name="Rectangle 59"/>
            <p:cNvSpPr>
              <a:spLocks noChangeArrowheads="1"/>
            </p:cNvSpPr>
            <p:nvPr/>
          </p:nvSpPr>
          <p:spPr bwMode="auto">
            <a:xfrm>
              <a:off x="2366" y="2506"/>
              <a:ext cx="109" cy="233"/>
            </a:xfrm>
            <a:prstGeom prst="rect">
              <a:avLst/>
            </a:prstGeom>
            <a:noFill/>
            <a:ln w="9525">
              <a:noFill/>
              <a:miter lim="800000"/>
              <a:headEnd/>
              <a:tailEnd/>
            </a:ln>
          </p:spPr>
          <p:txBody>
            <a:bodyPr wrap="none" lIns="0" tIns="0" rIns="0" bIns="0">
              <a:prstTxWarp prst="textNoShape">
                <a:avLst/>
              </a:prstTxWarp>
              <a:spAutoFit/>
            </a:bodyPr>
            <a:lstStyle/>
            <a:p>
              <a:r>
                <a:rPr kumimoji="0" lang="en-US" sz="2400" b="1" dirty="0">
                  <a:solidFill>
                    <a:schemeClr val="bg1"/>
                  </a:solidFill>
                  <a:latin typeface="Times New Roman" pitchFamily="18" charset="0"/>
                  <a:cs typeface="Times New Roman" pitchFamily="18" charset="0"/>
                </a:rPr>
                <a:t>+</a:t>
              </a:r>
            </a:p>
          </p:txBody>
        </p:sp>
        <p:sp>
          <p:nvSpPr>
            <p:cNvPr id="91" name="Line 61"/>
            <p:cNvSpPr>
              <a:spLocks noChangeShapeType="1"/>
            </p:cNvSpPr>
            <p:nvPr/>
          </p:nvSpPr>
          <p:spPr bwMode="auto">
            <a:xfrm>
              <a:off x="2569" y="2602"/>
              <a:ext cx="503" cy="0"/>
            </a:xfrm>
            <a:prstGeom prst="line">
              <a:avLst/>
            </a:prstGeom>
            <a:noFill/>
            <a:ln w="19050">
              <a:solidFill>
                <a:schemeClr val="bg1"/>
              </a:solidFill>
              <a:round/>
              <a:headEnd/>
              <a:tailEnd type="none" w="lg" len="lg"/>
            </a:ln>
            <a:effectLst/>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92" name="Rectangle 62"/>
            <p:cNvSpPr>
              <a:spLocks noChangeArrowheads="1"/>
            </p:cNvSpPr>
            <p:nvPr/>
          </p:nvSpPr>
          <p:spPr bwMode="auto">
            <a:xfrm>
              <a:off x="2568" y="2605"/>
              <a:ext cx="533" cy="233"/>
            </a:xfrm>
            <a:prstGeom prst="rect">
              <a:avLst/>
            </a:prstGeom>
            <a:noFill/>
            <a:ln w="9525">
              <a:noFill/>
              <a:miter lim="800000"/>
              <a:headEnd/>
              <a:tailEnd/>
            </a:ln>
          </p:spPr>
          <p:txBody>
            <a:bodyPr wrap="none" lIns="0" tIns="0" rIns="0" bIns="0">
              <a:prstTxWarp prst="textNoShape">
                <a:avLst/>
              </a:prstTxWarp>
              <a:spAutoFit/>
            </a:bodyPr>
            <a:lstStyle/>
            <a:p>
              <a:r>
                <a:rPr kumimoji="0" lang="en-US" sz="2400" b="0" dirty="0">
                  <a:solidFill>
                    <a:schemeClr val="bg1"/>
                  </a:solidFill>
                  <a:latin typeface="Times New Roman" pitchFamily="18" charset="0"/>
                  <a:cs typeface="Times New Roman" pitchFamily="18" charset="0"/>
                </a:rPr>
                <a:t>(1.06)</a:t>
              </a:r>
              <a:r>
                <a:rPr kumimoji="0" lang="en-US" sz="2400" b="0" baseline="30000" dirty="0">
                  <a:solidFill>
                    <a:schemeClr val="bg1"/>
                  </a:solidFill>
                  <a:latin typeface="Times New Roman" pitchFamily="18" charset="0"/>
                  <a:cs typeface="Times New Roman" pitchFamily="18" charset="0"/>
                </a:rPr>
                <a:t>2</a:t>
              </a:r>
              <a:endParaRPr kumimoji="0" lang="en-US" sz="2400" b="0" dirty="0">
                <a:solidFill>
                  <a:schemeClr val="bg1"/>
                </a:solidFill>
                <a:latin typeface="Times New Roman" pitchFamily="18" charset="0"/>
                <a:cs typeface="Times New Roman" pitchFamily="18" charset="0"/>
              </a:endParaRPr>
            </a:p>
          </p:txBody>
        </p:sp>
        <p:sp>
          <p:nvSpPr>
            <p:cNvPr id="93" name="Rectangle 77"/>
            <p:cNvSpPr>
              <a:spLocks noChangeArrowheads="1"/>
            </p:cNvSpPr>
            <p:nvPr/>
          </p:nvSpPr>
          <p:spPr bwMode="auto">
            <a:xfrm>
              <a:off x="2610" y="2361"/>
              <a:ext cx="388" cy="233"/>
            </a:xfrm>
            <a:prstGeom prst="rect">
              <a:avLst/>
            </a:prstGeom>
            <a:noFill/>
            <a:ln w="9525">
              <a:noFill/>
              <a:miter lim="800000"/>
              <a:headEnd/>
              <a:tailEnd/>
            </a:ln>
          </p:spPr>
          <p:txBody>
            <a:bodyPr wrap="none" lIns="0" tIns="0" rIns="0" bIns="0">
              <a:prstTxWarp prst="textNoShape">
                <a:avLst/>
              </a:prstTxWarp>
              <a:spAutoFit/>
            </a:bodyPr>
            <a:lstStyle/>
            <a:p>
              <a:r>
                <a:rPr kumimoji="0" lang="en-US" sz="2400" b="0" dirty="0">
                  <a:solidFill>
                    <a:schemeClr val="bg1"/>
                  </a:solidFill>
                  <a:latin typeface="Times New Roman" pitchFamily="18" charset="0"/>
                  <a:cs typeface="Times New Roman" pitchFamily="18" charset="0"/>
                </a:rPr>
                <a:t>$100</a:t>
              </a:r>
            </a:p>
          </p:txBody>
        </p:sp>
      </p:grpSp>
      <p:grpSp>
        <p:nvGrpSpPr>
          <p:cNvPr id="94" name="Group 84"/>
          <p:cNvGrpSpPr>
            <a:grpSpLocks/>
          </p:cNvGrpSpPr>
          <p:nvPr/>
        </p:nvGrpSpPr>
        <p:grpSpPr bwMode="auto">
          <a:xfrm>
            <a:off x="4170365" y="4394845"/>
            <a:ext cx="1157288" cy="747713"/>
            <a:chOff x="3203" y="2364"/>
            <a:chExt cx="729" cy="471"/>
          </a:xfrm>
        </p:grpSpPr>
        <p:sp>
          <p:nvSpPr>
            <p:cNvPr id="95" name="Rectangle 68"/>
            <p:cNvSpPr>
              <a:spLocks noChangeArrowheads="1"/>
            </p:cNvSpPr>
            <p:nvPr/>
          </p:nvSpPr>
          <p:spPr bwMode="auto">
            <a:xfrm>
              <a:off x="3203" y="2506"/>
              <a:ext cx="109" cy="233"/>
            </a:xfrm>
            <a:prstGeom prst="rect">
              <a:avLst/>
            </a:prstGeom>
            <a:noFill/>
            <a:ln w="9525">
              <a:noFill/>
              <a:miter lim="800000"/>
              <a:headEnd/>
              <a:tailEnd/>
            </a:ln>
          </p:spPr>
          <p:txBody>
            <a:bodyPr wrap="none" lIns="0" tIns="0" rIns="0" bIns="0">
              <a:prstTxWarp prst="textNoShape">
                <a:avLst/>
              </a:prstTxWarp>
              <a:spAutoFit/>
            </a:bodyPr>
            <a:lstStyle/>
            <a:p>
              <a:r>
                <a:rPr kumimoji="0" lang="en-US" sz="2400" b="1" dirty="0">
                  <a:solidFill>
                    <a:schemeClr val="bg1"/>
                  </a:solidFill>
                  <a:latin typeface="Times New Roman" pitchFamily="18" charset="0"/>
                  <a:cs typeface="Times New Roman" pitchFamily="18" charset="0"/>
                </a:rPr>
                <a:t>+</a:t>
              </a:r>
            </a:p>
          </p:txBody>
        </p:sp>
        <p:sp>
          <p:nvSpPr>
            <p:cNvPr id="96" name="Line 70"/>
            <p:cNvSpPr>
              <a:spLocks noChangeShapeType="1"/>
            </p:cNvSpPr>
            <p:nvPr/>
          </p:nvSpPr>
          <p:spPr bwMode="auto">
            <a:xfrm>
              <a:off x="3406" y="2602"/>
              <a:ext cx="503" cy="0"/>
            </a:xfrm>
            <a:prstGeom prst="line">
              <a:avLst/>
            </a:prstGeom>
            <a:noFill/>
            <a:ln w="19050">
              <a:solidFill>
                <a:schemeClr val="bg1"/>
              </a:solidFill>
              <a:round/>
              <a:headEnd/>
              <a:tailEnd type="none" w="lg" len="lg"/>
            </a:ln>
            <a:effectLst/>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97" name="Rectangle 71"/>
            <p:cNvSpPr>
              <a:spLocks noChangeArrowheads="1"/>
            </p:cNvSpPr>
            <p:nvPr/>
          </p:nvSpPr>
          <p:spPr bwMode="auto">
            <a:xfrm>
              <a:off x="3399" y="2602"/>
              <a:ext cx="533" cy="233"/>
            </a:xfrm>
            <a:prstGeom prst="rect">
              <a:avLst/>
            </a:prstGeom>
            <a:noFill/>
            <a:ln w="9525">
              <a:noFill/>
              <a:miter lim="800000"/>
              <a:headEnd/>
              <a:tailEnd/>
            </a:ln>
          </p:spPr>
          <p:txBody>
            <a:bodyPr wrap="none" lIns="0" tIns="0" rIns="0" bIns="0">
              <a:prstTxWarp prst="textNoShape">
                <a:avLst/>
              </a:prstTxWarp>
              <a:spAutoFit/>
            </a:bodyPr>
            <a:lstStyle/>
            <a:p>
              <a:r>
                <a:rPr kumimoji="0" lang="en-US" sz="2400" b="0" dirty="0">
                  <a:solidFill>
                    <a:schemeClr val="bg1"/>
                  </a:solidFill>
                  <a:latin typeface="Times New Roman" pitchFamily="18" charset="0"/>
                  <a:cs typeface="Times New Roman" pitchFamily="18" charset="0"/>
                </a:rPr>
                <a:t>(1.06)</a:t>
              </a:r>
              <a:r>
                <a:rPr kumimoji="0" lang="en-US" sz="2400" b="0" baseline="30000" dirty="0">
                  <a:solidFill>
                    <a:schemeClr val="bg1"/>
                  </a:solidFill>
                  <a:latin typeface="Times New Roman" pitchFamily="18" charset="0"/>
                  <a:cs typeface="Times New Roman" pitchFamily="18" charset="0"/>
                </a:rPr>
                <a:t>3</a:t>
              </a:r>
              <a:endParaRPr kumimoji="0" lang="en-US" sz="2400" b="0" dirty="0">
                <a:solidFill>
                  <a:schemeClr val="bg1"/>
                </a:solidFill>
                <a:latin typeface="Times New Roman" pitchFamily="18" charset="0"/>
                <a:cs typeface="Times New Roman" pitchFamily="18" charset="0"/>
              </a:endParaRPr>
            </a:p>
          </p:txBody>
        </p:sp>
        <p:sp>
          <p:nvSpPr>
            <p:cNvPr id="98" name="Rectangle 78"/>
            <p:cNvSpPr>
              <a:spLocks noChangeArrowheads="1"/>
            </p:cNvSpPr>
            <p:nvPr/>
          </p:nvSpPr>
          <p:spPr bwMode="auto">
            <a:xfrm>
              <a:off x="3462" y="2364"/>
              <a:ext cx="388" cy="233"/>
            </a:xfrm>
            <a:prstGeom prst="rect">
              <a:avLst/>
            </a:prstGeom>
            <a:noFill/>
            <a:ln w="9525">
              <a:noFill/>
              <a:miter lim="800000"/>
              <a:headEnd/>
              <a:tailEnd/>
            </a:ln>
          </p:spPr>
          <p:txBody>
            <a:bodyPr wrap="none" lIns="0" tIns="0" rIns="0" bIns="0">
              <a:prstTxWarp prst="textNoShape">
                <a:avLst/>
              </a:prstTxWarp>
              <a:spAutoFit/>
            </a:bodyPr>
            <a:lstStyle/>
            <a:p>
              <a:r>
                <a:rPr kumimoji="0" lang="en-US" sz="2400" b="0" dirty="0">
                  <a:solidFill>
                    <a:schemeClr val="bg1"/>
                  </a:solidFill>
                  <a:latin typeface="Times New Roman" pitchFamily="18" charset="0"/>
                  <a:cs typeface="Times New Roman" pitchFamily="18" charset="0"/>
                </a:rPr>
                <a:t>$100</a:t>
              </a:r>
            </a:p>
          </p:txBody>
        </p:sp>
      </p:grpSp>
      <p:grpSp>
        <p:nvGrpSpPr>
          <p:cNvPr id="99" name="Group 85"/>
          <p:cNvGrpSpPr>
            <a:grpSpLocks/>
          </p:cNvGrpSpPr>
          <p:nvPr/>
        </p:nvGrpSpPr>
        <p:grpSpPr bwMode="auto">
          <a:xfrm>
            <a:off x="5505450" y="4594868"/>
            <a:ext cx="1562100" cy="376238"/>
            <a:chOff x="4044" y="2490"/>
            <a:chExt cx="984" cy="237"/>
          </a:xfrm>
        </p:grpSpPr>
        <p:sp>
          <p:nvSpPr>
            <p:cNvPr id="100" name="Rectangle 79"/>
            <p:cNvSpPr>
              <a:spLocks noChangeArrowheads="1"/>
            </p:cNvSpPr>
            <p:nvPr/>
          </p:nvSpPr>
          <p:spPr bwMode="auto">
            <a:xfrm>
              <a:off x="4044" y="2490"/>
              <a:ext cx="110" cy="233"/>
            </a:xfrm>
            <a:prstGeom prst="rect">
              <a:avLst/>
            </a:prstGeom>
            <a:noFill/>
            <a:ln w="9525">
              <a:noFill/>
              <a:miter lim="800000"/>
              <a:headEnd/>
              <a:tailEnd/>
            </a:ln>
          </p:spPr>
          <p:txBody>
            <a:bodyPr wrap="none" lIns="0" tIns="0" rIns="0" bIns="0">
              <a:prstTxWarp prst="textNoShape">
                <a:avLst/>
              </a:prstTxWarp>
              <a:spAutoFit/>
            </a:bodyPr>
            <a:lstStyle/>
            <a:p>
              <a:r>
                <a:rPr kumimoji="0" lang="en-US" sz="2400" b="1" i="1" dirty="0">
                  <a:solidFill>
                    <a:schemeClr val="bg1"/>
                  </a:solidFill>
                  <a:latin typeface="Times New Roman" pitchFamily="18" charset="0"/>
                  <a:cs typeface="Times New Roman" pitchFamily="18" charset="0"/>
                </a:rPr>
                <a:t>=</a:t>
              </a:r>
              <a:endParaRPr kumimoji="0" lang="en-US" sz="2400" b="1" dirty="0">
                <a:solidFill>
                  <a:schemeClr val="bg1"/>
                </a:solidFill>
                <a:latin typeface="Times New Roman" pitchFamily="18" charset="0"/>
                <a:cs typeface="Times New Roman" pitchFamily="18" charset="0"/>
              </a:endParaRPr>
            </a:p>
          </p:txBody>
        </p:sp>
        <p:sp>
          <p:nvSpPr>
            <p:cNvPr id="101" name="Rectangle 80"/>
            <p:cNvSpPr>
              <a:spLocks noChangeArrowheads="1"/>
            </p:cNvSpPr>
            <p:nvPr/>
          </p:nvSpPr>
          <p:spPr bwMode="auto">
            <a:xfrm>
              <a:off x="4148" y="2494"/>
              <a:ext cx="880" cy="233"/>
            </a:xfrm>
            <a:prstGeom prst="rect">
              <a:avLst/>
            </a:prstGeom>
            <a:noFill/>
            <a:ln w="9525">
              <a:noFill/>
              <a:miter lim="800000"/>
              <a:headEnd/>
              <a:tailEnd/>
            </a:ln>
          </p:spPr>
          <p:txBody>
            <a:bodyPr lIns="0" tIns="0" rIns="0" bIns="0">
              <a:prstTxWarp prst="textNoShape">
                <a:avLst/>
              </a:prstTxWarp>
              <a:spAutoFit/>
            </a:bodyPr>
            <a:lstStyle/>
            <a:p>
              <a:pPr algn="ctr"/>
              <a:r>
                <a:rPr kumimoji="0" lang="en-US" sz="2400" b="0" dirty="0">
                  <a:solidFill>
                    <a:schemeClr val="bg1"/>
                  </a:solidFill>
                  <a:latin typeface="Times New Roman" pitchFamily="18" charset="0"/>
                  <a:cs typeface="Times New Roman" pitchFamily="18" charset="0"/>
                </a:rPr>
                <a:t>$ 267.30</a:t>
              </a:r>
            </a:p>
          </p:txBody>
        </p:sp>
      </p:grpSp>
    </p:spTree>
    <p:extLst>
      <p:ext uri="{BB962C8B-B14F-4D97-AF65-F5344CB8AC3E}">
        <p14:creationId xmlns:p14="http://schemas.microsoft.com/office/powerpoint/2010/main" val="1394218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59"/>
                                        </p:tgtEl>
                                        <p:attrNameLst>
                                          <p:attrName>style.visibility</p:attrName>
                                        </p:attrNameLst>
                                      </p:cBhvr>
                                      <p:to>
                                        <p:strVal val="visible"/>
                                      </p:to>
                                    </p:set>
                                    <p:animEffect transition="in" filter="dissolve">
                                      <p:cBhvr>
                                        <p:cTn id="11" dur="500"/>
                                        <p:tgtEl>
                                          <p:spTgt spid="59"/>
                                        </p:tgtEl>
                                      </p:cBhvr>
                                    </p:animEffect>
                                  </p:childTnLst>
                                </p:cTn>
                              </p:par>
                            </p:childTnLst>
                          </p:cTn>
                        </p:par>
                        <p:par>
                          <p:cTn id="12" fill="hold">
                            <p:stCondLst>
                              <p:cond delay="1000"/>
                            </p:stCondLst>
                            <p:childTnLst>
                              <p:par>
                                <p:cTn id="13" presetID="17" presetClass="entr" presetSubtype="8" fill="hold" nodeType="afterEffect">
                                  <p:stCondLst>
                                    <p:cond delay="0"/>
                                  </p:stCondLst>
                                  <p:childTnLst>
                                    <p:set>
                                      <p:cBhvr>
                                        <p:cTn id="14" dur="1" fill="hold">
                                          <p:stCondLst>
                                            <p:cond delay="0"/>
                                          </p:stCondLst>
                                        </p:cTn>
                                        <p:tgtEl>
                                          <p:spTgt spid="63"/>
                                        </p:tgtEl>
                                        <p:attrNameLst>
                                          <p:attrName>style.visibility</p:attrName>
                                        </p:attrNameLst>
                                      </p:cBhvr>
                                      <p:to>
                                        <p:strVal val="visible"/>
                                      </p:to>
                                    </p:set>
                                    <p:anim calcmode="lin" valueType="num">
                                      <p:cBhvr>
                                        <p:cTn id="15" dur="500" fill="hold"/>
                                        <p:tgtEl>
                                          <p:spTgt spid="63"/>
                                        </p:tgtEl>
                                        <p:attrNameLst>
                                          <p:attrName>ppt_x</p:attrName>
                                        </p:attrNameLst>
                                      </p:cBhvr>
                                      <p:tavLst>
                                        <p:tav tm="0">
                                          <p:val>
                                            <p:strVal val="#ppt_x-#ppt_w/2"/>
                                          </p:val>
                                        </p:tav>
                                        <p:tav tm="100000">
                                          <p:val>
                                            <p:strVal val="#ppt_x"/>
                                          </p:val>
                                        </p:tav>
                                      </p:tavLst>
                                    </p:anim>
                                    <p:anim calcmode="lin" valueType="num">
                                      <p:cBhvr>
                                        <p:cTn id="16" dur="500" fill="hold"/>
                                        <p:tgtEl>
                                          <p:spTgt spid="63"/>
                                        </p:tgtEl>
                                        <p:attrNameLst>
                                          <p:attrName>ppt_y</p:attrName>
                                        </p:attrNameLst>
                                      </p:cBhvr>
                                      <p:tavLst>
                                        <p:tav tm="0">
                                          <p:val>
                                            <p:strVal val="#ppt_y"/>
                                          </p:val>
                                        </p:tav>
                                        <p:tav tm="100000">
                                          <p:val>
                                            <p:strVal val="#ppt_y"/>
                                          </p:val>
                                        </p:tav>
                                      </p:tavLst>
                                    </p:anim>
                                    <p:anim calcmode="lin" valueType="num">
                                      <p:cBhvr>
                                        <p:cTn id="17" dur="500" fill="hold"/>
                                        <p:tgtEl>
                                          <p:spTgt spid="63"/>
                                        </p:tgtEl>
                                        <p:attrNameLst>
                                          <p:attrName>ppt_w</p:attrName>
                                        </p:attrNameLst>
                                      </p:cBhvr>
                                      <p:tavLst>
                                        <p:tav tm="0">
                                          <p:val>
                                            <p:fltVal val="0"/>
                                          </p:val>
                                        </p:tav>
                                        <p:tav tm="100000">
                                          <p:val>
                                            <p:strVal val="#ppt_w"/>
                                          </p:val>
                                        </p:tav>
                                      </p:tavLst>
                                    </p:anim>
                                    <p:anim calcmode="lin" valueType="num">
                                      <p:cBhvr>
                                        <p:cTn id="18" dur="500" fill="hold"/>
                                        <p:tgtEl>
                                          <p:spTgt spid="63"/>
                                        </p:tgtEl>
                                        <p:attrNameLst>
                                          <p:attrName>ppt_h</p:attrName>
                                        </p:attrNameLst>
                                      </p:cBhvr>
                                      <p:tavLst>
                                        <p:tav tm="0">
                                          <p:val>
                                            <p:strVal val="#ppt_h"/>
                                          </p:val>
                                        </p:tav>
                                        <p:tav tm="100000">
                                          <p:val>
                                            <p:strVal val="#ppt_h"/>
                                          </p:val>
                                        </p:tav>
                                      </p:tavLst>
                                    </p:anim>
                                  </p:childTnLst>
                                </p:cTn>
                              </p:par>
                            </p:childTnLst>
                          </p:cTn>
                        </p:par>
                        <p:par>
                          <p:cTn id="19" fill="hold">
                            <p:stCondLst>
                              <p:cond delay="1500"/>
                            </p:stCondLst>
                            <p:childTnLst>
                              <p:par>
                                <p:cTn id="20" presetID="17" presetClass="entr" presetSubtype="8" fill="hold" nodeType="afterEffect">
                                  <p:stCondLst>
                                    <p:cond delay="0"/>
                                  </p:stCondLst>
                                  <p:childTnLst>
                                    <p:set>
                                      <p:cBhvr>
                                        <p:cTn id="21" dur="1" fill="hold">
                                          <p:stCondLst>
                                            <p:cond delay="0"/>
                                          </p:stCondLst>
                                        </p:cTn>
                                        <p:tgtEl>
                                          <p:spTgt spid="67"/>
                                        </p:tgtEl>
                                        <p:attrNameLst>
                                          <p:attrName>style.visibility</p:attrName>
                                        </p:attrNameLst>
                                      </p:cBhvr>
                                      <p:to>
                                        <p:strVal val="visible"/>
                                      </p:to>
                                    </p:set>
                                    <p:anim calcmode="lin" valueType="num">
                                      <p:cBhvr>
                                        <p:cTn id="22" dur="500" fill="hold"/>
                                        <p:tgtEl>
                                          <p:spTgt spid="67"/>
                                        </p:tgtEl>
                                        <p:attrNameLst>
                                          <p:attrName>ppt_x</p:attrName>
                                        </p:attrNameLst>
                                      </p:cBhvr>
                                      <p:tavLst>
                                        <p:tav tm="0">
                                          <p:val>
                                            <p:strVal val="#ppt_x-#ppt_w/2"/>
                                          </p:val>
                                        </p:tav>
                                        <p:tav tm="100000">
                                          <p:val>
                                            <p:strVal val="#ppt_x"/>
                                          </p:val>
                                        </p:tav>
                                      </p:tavLst>
                                    </p:anim>
                                    <p:anim calcmode="lin" valueType="num">
                                      <p:cBhvr>
                                        <p:cTn id="23" dur="500" fill="hold"/>
                                        <p:tgtEl>
                                          <p:spTgt spid="67"/>
                                        </p:tgtEl>
                                        <p:attrNameLst>
                                          <p:attrName>ppt_y</p:attrName>
                                        </p:attrNameLst>
                                      </p:cBhvr>
                                      <p:tavLst>
                                        <p:tav tm="0">
                                          <p:val>
                                            <p:strVal val="#ppt_y"/>
                                          </p:val>
                                        </p:tav>
                                        <p:tav tm="100000">
                                          <p:val>
                                            <p:strVal val="#ppt_y"/>
                                          </p:val>
                                        </p:tav>
                                      </p:tavLst>
                                    </p:anim>
                                    <p:anim calcmode="lin" valueType="num">
                                      <p:cBhvr>
                                        <p:cTn id="24" dur="500" fill="hold"/>
                                        <p:tgtEl>
                                          <p:spTgt spid="67"/>
                                        </p:tgtEl>
                                        <p:attrNameLst>
                                          <p:attrName>ppt_w</p:attrName>
                                        </p:attrNameLst>
                                      </p:cBhvr>
                                      <p:tavLst>
                                        <p:tav tm="0">
                                          <p:val>
                                            <p:fltVal val="0"/>
                                          </p:val>
                                        </p:tav>
                                        <p:tav tm="100000">
                                          <p:val>
                                            <p:strVal val="#ppt_w"/>
                                          </p:val>
                                        </p:tav>
                                      </p:tavLst>
                                    </p:anim>
                                    <p:anim calcmode="lin" valueType="num">
                                      <p:cBhvr>
                                        <p:cTn id="25" dur="500" fill="hold"/>
                                        <p:tgtEl>
                                          <p:spTgt spid="67"/>
                                        </p:tgtEl>
                                        <p:attrNameLst>
                                          <p:attrName>ppt_h</p:attrName>
                                        </p:attrNameLst>
                                      </p:cBhvr>
                                      <p:tavLst>
                                        <p:tav tm="0">
                                          <p:val>
                                            <p:strVal val="#ppt_h"/>
                                          </p:val>
                                        </p:tav>
                                        <p:tav tm="100000">
                                          <p:val>
                                            <p:strVal val="#ppt_h"/>
                                          </p:val>
                                        </p:tav>
                                      </p:tavLst>
                                    </p:anim>
                                  </p:childTnLst>
                                </p:cTn>
                              </p:par>
                            </p:childTnLst>
                          </p:cTn>
                        </p:par>
                        <p:par>
                          <p:cTn id="26" fill="hold">
                            <p:stCondLst>
                              <p:cond delay="2000"/>
                            </p:stCondLst>
                            <p:childTnLst>
                              <p:par>
                                <p:cTn id="27" presetID="17" presetClass="entr" presetSubtype="8" fill="hold" nodeType="afterEffect">
                                  <p:stCondLst>
                                    <p:cond delay="0"/>
                                  </p:stCondLst>
                                  <p:childTnLst>
                                    <p:set>
                                      <p:cBhvr>
                                        <p:cTn id="28" dur="1" fill="hold">
                                          <p:stCondLst>
                                            <p:cond delay="0"/>
                                          </p:stCondLst>
                                        </p:cTn>
                                        <p:tgtEl>
                                          <p:spTgt spid="76"/>
                                        </p:tgtEl>
                                        <p:attrNameLst>
                                          <p:attrName>style.visibility</p:attrName>
                                        </p:attrNameLst>
                                      </p:cBhvr>
                                      <p:to>
                                        <p:strVal val="visible"/>
                                      </p:to>
                                    </p:set>
                                    <p:anim calcmode="lin" valueType="num">
                                      <p:cBhvr>
                                        <p:cTn id="29" dur="500" fill="hold"/>
                                        <p:tgtEl>
                                          <p:spTgt spid="76"/>
                                        </p:tgtEl>
                                        <p:attrNameLst>
                                          <p:attrName>ppt_x</p:attrName>
                                        </p:attrNameLst>
                                      </p:cBhvr>
                                      <p:tavLst>
                                        <p:tav tm="0">
                                          <p:val>
                                            <p:strVal val="#ppt_x-#ppt_w/2"/>
                                          </p:val>
                                        </p:tav>
                                        <p:tav tm="100000">
                                          <p:val>
                                            <p:strVal val="#ppt_x"/>
                                          </p:val>
                                        </p:tav>
                                      </p:tavLst>
                                    </p:anim>
                                    <p:anim calcmode="lin" valueType="num">
                                      <p:cBhvr>
                                        <p:cTn id="30" dur="500" fill="hold"/>
                                        <p:tgtEl>
                                          <p:spTgt spid="76"/>
                                        </p:tgtEl>
                                        <p:attrNameLst>
                                          <p:attrName>ppt_y</p:attrName>
                                        </p:attrNameLst>
                                      </p:cBhvr>
                                      <p:tavLst>
                                        <p:tav tm="0">
                                          <p:val>
                                            <p:strVal val="#ppt_y"/>
                                          </p:val>
                                        </p:tav>
                                        <p:tav tm="100000">
                                          <p:val>
                                            <p:strVal val="#ppt_y"/>
                                          </p:val>
                                        </p:tav>
                                      </p:tavLst>
                                    </p:anim>
                                    <p:anim calcmode="lin" valueType="num">
                                      <p:cBhvr>
                                        <p:cTn id="31" dur="500" fill="hold"/>
                                        <p:tgtEl>
                                          <p:spTgt spid="76"/>
                                        </p:tgtEl>
                                        <p:attrNameLst>
                                          <p:attrName>ppt_w</p:attrName>
                                        </p:attrNameLst>
                                      </p:cBhvr>
                                      <p:tavLst>
                                        <p:tav tm="0">
                                          <p:val>
                                            <p:fltVal val="0"/>
                                          </p:val>
                                        </p:tav>
                                        <p:tav tm="100000">
                                          <p:val>
                                            <p:strVal val="#ppt_w"/>
                                          </p:val>
                                        </p:tav>
                                      </p:tavLst>
                                    </p:anim>
                                    <p:anim calcmode="lin" valueType="num">
                                      <p:cBhvr>
                                        <p:cTn id="32" dur="500" fill="hold"/>
                                        <p:tgtEl>
                                          <p:spTgt spid="76"/>
                                        </p:tgtEl>
                                        <p:attrNameLst>
                                          <p:attrName>ppt_h</p:attrName>
                                        </p:attrNameLst>
                                      </p:cBhvr>
                                      <p:tavLst>
                                        <p:tav tm="0">
                                          <p:val>
                                            <p:strVal val="#ppt_h"/>
                                          </p:val>
                                        </p:tav>
                                        <p:tav tm="100000">
                                          <p:val>
                                            <p:strVal val="#ppt_h"/>
                                          </p:val>
                                        </p:tav>
                                      </p:tavLst>
                                    </p:anim>
                                  </p:childTnLst>
                                </p:cTn>
                              </p:par>
                            </p:childTnLst>
                          </p:cTn>
                        </p:par>
                        <p:par>
                          <p:cTn id="33" fill="hold">
                            <p:stCondLst>
                              <p:cond delay="2500"/>
                            </p:stCondLst>
                            <p:childTnLst>
                              <p:par>
                                <p:cTn id="34" presetID="17" presetClass="entr" presetSubtype="8" fill="hold" nodeType="afterEffect">
                                  <p:stCondLst>
                                    <p:cond delay="0"/>
                                  </p:stCondLst>
                                  <p:childTnLst>
                                    <p:set>
                                      <p:cBhvr>
                                        <p:cTn id="35" dur="1" fill="hold">
                                          <p:stCondLst>
                                            <p:cond delay="0"/>
                                          </p:stCondLst>
                                        </p:cTn>
                                        <p:tgtEl>
                                          <p:spTgt spid="81"/>
                                        </p:tgtEl>
                                        <p:attrNameLst>
                                          <p:attrName>style.visibility</p:attrName>
                                        </p:attrNameLst>
                                      </p:cBhvr>
                                      <p:to>
                                        <p:strVal val="visible"/>
                                      </p:to>
                                    </p:set>
                                    <p:anim calcmode="lin" valueType="num">
                                      <p:cBhvr>
                                        <p:cTn id="36" dur="500" fill="hold"/>
                                        <p:tgtEl>
                                          <p:spTgt spid="81"/>
                                        </p:tgtEl>
                                        <p:attrNameLst>
                                          <p:attrName>ppt_x</p:attrName>
                                        </p:attrNameLst>
                                      </p:cBhvr>
                                      <p:tavLst>
                                        <p:tav tm="0">
                                          <p:val>
                                            <p:strVal val="#ppt_x-#ppt_w/2"/>
                                          </p:val>
                                        </p:tav>
                                        <p:tav tm="100000">
                                          <p:val>
                                            <p:strVal val="#ppt_x"/>
                                          </p:val>
                                        </p:tav>
                                      </p:tavLst>
                                    </p:anim>
                                    <p:anim calcmode="lin" valueType="num">
                                      <p:cBhvr>
                                        <p:cTn id="37" dur="500" fill="hold"/>
                                        <p:tgtEl>
                                          <p:spTgt spid="81"/>
                                        </p:tgtEl>
                                        <p:attrNameLst>
                                          <p:attrName>ppt_y</p:attrName>
                                        </p:attrNameLst>
                                      </p:cBhvr>
                                      <p:tavLst>
                                        <p:tav tm="0">
                                          <p:val>
                                            <p:strVal val="#ppt_y"/>
                                          </p:val>
                                        </p:tav>
                                        <p:tav tm="100000">
                                          <p:val>
                                            <p:strVal val="#ppt_y"/>
                                          </p:val>
                                        </p:tav>
                                      </p:tavLst>
                                    </p:anim>
                                    <p:anim calcmode="lin" valueType="num">
                                      <p:cBhvr>
                                        <p:cTn id="38" dur="500" fill="hold"/>
                                        <p:tgtEl>
                                          <p:spTgt spid="81"/>
                                        </p:tgtEl>
                                        <p:attrNameLst>
                                          <p:attrName>ppt_w</p:attrName>
                                        </p:attrNameLst>
                                      </p:cBhvr>
                                      <p:tavLst>
                                        <p:tav tm="0">
                                          <p:val>
                                            <p:fltVal val="0"/>
                                          </p:val>
                                        </p:tav>
                                        <p:tav tm="100000">
                                          <p:val>
                                            <p:strVal val="#ppt_w"/>
                                          </p:val>
                                        </p:tav>
                                      </p:tavLst>
                                    </p:anim>
                                    <p:anim calcmode="lin" valueType="num">
                                      <p:cBhvr>
                                        <p:cTn id="39" dur="500" fill="hold"/>
                                        <p:tgtEl>
                                          <p:spTgt spid="81"/>
                                        </p:tgtEl>
                                        <p:attrNameLst>
                                          <p:attrName>ppt_h</p:attrName>
                                        </p:attrNameLst>
                                      </p:cBhvr>
                                      <p:tavLst>
                                        <p:tav tm="0">
                                          <p:val>
                                            <p:strVal val="#ppt_h"/>
                                          </p:val>
                                        </p:tav>
                                        <p:tav tm="100000">
                                          <p:val>
                                            <p:strVal val="#ppt_h"/>
                                          </p:val>
                                        </p:tav>
                                      </p:tavLst>
                                    </p:anim>
                                  </p:childTnLst>
                                </p:cTn>
                              </p:par>
                            </p:childTnLst>
                          </p:cTn>
                        </p:par>
                        <p:par>
                          <p:cTn id="40" fill="hold">
                            <p:stCondLst>
                              <p:cond delay="3000"/>
                            </p:stCondLst>
                            <p:childTnLst>
                              <p:par>
                                <p:cTn id="41" presetID="17" presetClass="entr" presetSubtype="8" fill="hold" nodeType="afterEffect">
                                  <p:stCondLst>
                                    <p:cond delay="0"/>
                                  </p:stCondLst>
                                  <p:childTnLst>
                                    <p:set>
                                      <p:cBhvr>
                                        <p:cTn id="42" dur="1" fill="hold">
                                          <p:stCondLst>
                                            <p:cond delay="0"/>
                                          </p:stCondLst>
                                        </p:cTn>
                                        <p:tgtEl>
                                          <p:spTgt spid="72"/>
                                        </p:tgtEl>
                                        <p:attrNameLst>
                                          <p:attrName>style.visibility</p:attrName>
                                        </p:attrNameLst>
                                      </p:cBhvr>
                                      <p:to>
                                        <p:strVal val="visible"/>
                                      </p:to>
                                    </p:set>
                                    <p:anim calcmode="lin" valueType="num">
                                      <p:cBhvr>
                                        <p:cTn id="43" dur="500" fill="hold"/>
                                        <p:tgtEl>
                                          <p:spTgt spid="72"/>
                                        </p:tgtEl>
                                        <p:attrNameLst>
                                          <p:attrName>ppt_x</p:attrName>
                                        </p:attrNameLst>
                                      </p:cBhvr>
                                      <p:tavLst>
                                        <p:tav tm="0">
                                          <p:val>
                                            <p:strVal val="#ppt_x-#ppt_w/2"/>
                                          </p:val>
                                        </p:tav>
                                        <p:tav tm="100000">
                                          <p:val>
                                            <p:strVal val="#ppt_x"/>
                                          </p:val>
                                        </p:tav>
                                      </p:tavLst>
                                    </p:anim>
                                    <p:anim calcmode="lin" valueType="num">
                                      <p:cBhvr>
                                        <p:cTn id="44" dur="500" fill="hold"/>
                                        <p:tgtEl>
                                          <p:spTgt spid="72"/>
                                        </p:tgtEl>
                                        <p:attrNameLst>
                                          <p:attrName>ppt_y</p:attrName>
                                        </p:attrNameLst>
                                      </p:cBhvr>
                                      <p:tavLst>
                                        <p:tav tm="0">
                                          <p:val>
                                            <p:strVal val="#ppt_y"/>
                                          </p:val>
                                        </p:tav>
                                        <p:tav tm="100000">
                                          <p:val>
                                            <p:strVal val="#ppt_y"/>
                                          </p:val>
                                        </p:tav>
                                      </p:tavLst>
                                    </p:anim>
                                    <p:anim calcmode="lin" valueType="num">
                                      <p:cBhvr>
                                        <p:cTn id="45" dur="500" fill="hold"/>
                                        <p:tgtEl>
                                          <p:spTgt spid="72"/>
                                        </p:tgtEl>
                                        <p:attrNameLst>
                                          <p:attrName>ppt_w</p:attrName>
                                        </p:attrNameLst>
                                      </p:cBhvr>
                                      <p:tavLst>
                                        <p:tav tm="0">
                                          <p:val>
                                            <p:fltVal val="0"/>
                                          </p:val>
                                        </p:tav>
                                        <p:tav tm="100000">
                                          <p:val>
                                            <p:strVal val="#ppt_w"/>
                                          </p:val>
                                        </p:tav>
                                      </p:tavLst>
                                    </p:anim>
                                    <p:anim calcmode="lin" valueType="num">
                                      <p:cBhvr>
                                        <p:cTn id="46" dur="500" fill="hold"/>
                                        <p:tgtEl>
                                          <p:spTgt spid="72"/>
                                        </p:tgtEl>
                                        <p:attrNameLst>
                                          <p:attrName>ppt_h</p:attrName>
                                        </p:attrNameLst>
                                      </p:cBhvr>
                                      <p:tavLst>
                                        <p:tav tm="0">
                                          <p:val>
                                            <p:strVal val="#ppt_h"/>
                                          </p:val>
                                        </p:tav>
                                        <p:tav tm="100000">
                                          <p:val>
                                            <p:strVal val="#ppt_h"/>
                                          </p:val>
                                        </p:tav>
                                      </p:tavLst>
                                    </p:anim>
                                  </p:childTnLst>
                                </p:cTn>
                              </p:par>
                            </p:childTnLst>
                          </p:cTn>
                        </p:par>
                        <p:par>
                          <p:cTn id="47" fill="hold">
                            <p:stCondLst>
                              <p:cond delay="3500"/>
                            </p:stCondLst>
                            <p:childTnLst>
                              <p:par>
                                <p:cTn id="48" presetID="9" presetClass="entr" presetSubtype="0" fill="hold" nodeType="afterEffect">
                                  <p:stCondLst>
                                    <p:cond delay="0"/>
                                  </p:stCondLst>
                                  <p:childTnLst>
                                    <p:set>
                                      <p:cBhvr>
                                        <p:cTn id="49" dur="1" fill="hold">
                                          <p:stCondLst>
                                            <p:cond delay="0"/>
                                          </p:stCondLst>
                                        </p:cTn>
                                        <p:tgtEl>
                                          <p:spTgt spid="31"/>
                                        </p:tgtEl>
                                        <p:attrNameLst>
                                          <p:attrName>style.visibility</p:attrName>
                                        </p:attrNameLst>
                                      </p:cBhvr>
                                      <p:to>
                                        <p:strVal val="visible"/>
                                      </p:to>
                                    </p:set>
                                    <p:animEffect transition="in" filter="dissolve">
                                      <p:cBhvr>
                                        <p:cTn id="50" dur="500"/>
                                        <p:tgtEl>
                                          <p:spTgt spid="31"/>
                                        </p:tgtEl>
                                      </p:cBhvr>
                                    </p:animEffect>
                                  </p:childTnLst>
                                </p:cTn>
                              </p:par>
                            </p:childTnLst>
                          </p:cTn>
                        </p:par>
                        <p:par>
                          <p:cTn id="51" fill="hold">
                            <p:stCondLst>
                              <p:cond delay="4000"/>
                            </p:stCondLst>
                            <p:childTnLst>
                              <p:par>
                                <p:cTn id="52" presetID="17" presetClass="entr" presetSubtype="8" fill="hold" nodeType="afterEffect">
                                  <p:stCondLst>
                                    <p:cond delay="0"/>
                                  </p:stCondLst>
                                  <p:childTnLst>
                                    <p:set>
                                      <p:cBhvr>
                                        <p:cTn id="53" dur="1" fill="hold">
                                          <p:stCondLst>
                                            <p:cond delay="0"/>
                                          </p:stCondLst>
                                        </p:cTn>
                                        <p:tgtEl>
                                          <p:spTgt spid="85"/>
                                        </p:tgtEl>
                                        <p:attrNameLst>
                                          <p:attrName>style.visibility</p:attrName>
                                        </p:attrNameLst>
                                      </p:cBhvr>
                                      <p:to>
                                        <p:strVal val="visible"/>
                                      </p:to>
                                    </p:set>
                                    <p:anim calcmode="lin" valueType="num">
                                      <p:cBhvr>
                                        <p:cTn id="54" dur="500" fill="hold"/>
                                        <p:tgtEl>
                                          <p:spTgt spid="85"/>
                                        </p:tgtEl>
                                        <p:attrNameLst>
                                          <p:attrName>ppt_x</p:attrName>
                                        </p:attrNameLst>
                                      </p:cBhvr>
                                      <p:tavLst>
                                        <p:tav tm="0">
                                          <p:val>
                                            <p:strVal val="#ppt_x-#ppt_w/2"/>
                                          </p:val>
                                        </p:tav>
                                        <p:tav tm="100000">
                                          <p:val>
                                            <p:strVal val="#ppt_x"/>
                                          </p:val>
                                        </p:tav>
                                      </p:tavLst>
                                    </p:anim>
                                    <p:anim calcmode="lin" valueType="num">
                                      <p:cBhvr>
                                        <p:cTn id="55" dur="500" fill="hold"/>
                                        <p:tgtEl>
                                          <p:spTgt spid="85"/>
                                        </p:tgtEl>
                                        <p:attrNameLst>
                                          <p:attrName>ppt_y</p:attrName>
                                        </p:attrNameLst>
                                      </p:cBhvr>
                                      <p:tavLst>
                                        <p:tav tm="0">
                                          <p:val>
                                            <p:strVal val="#ppt_y"/>
                                          </p:val>
                                        </p:tav>
                                        <p:tav tm="100000">
                                          <p:val>
                                            <p:strVal val="#ppt_y"/>
                                          </p:val>
                                        </p:tav>
                                      </p:tavLst>
                                    </p:anim>
                                    <p:anim calcmode="lin" valueType="num">
                                      <p:cBhvr>
                                        <p:cTn id="56" dur="500" fill="hold"/>
                                        <p:tgtEl>
                                          <p:spTgt spid="85"/>
                                        </p:tgtEl>
                                        <p:attrNameLst>
                                          <p:attrName>ppt_w</p:attrName>
                                        </p:attrNameLst>
                                      </p:cBhvr>
                                      <p:tavLst>
                                        <p:tav tm="0">
                                          <p:val>
                                            <p:fltVal val="0"/>
                                          </p:val>
                                        </p:tav>
                                        <p:tav tm="100000">
                                          <p:val>
                                            <p:strVal val="#ppt_w"/>
                                          </p:val>
                                        </p:tav>
                                      </p:tavLst>
                                    </p:anim>
                                    <p:anim calcmode="lin" valueType="num">
                                      <p:cBhvr>
                                        <p:cTn id="57" dur="500" fill="hold"/>
                                        <p:tgtEl>
                                          <p:spTgt spid="85"/>
                                        </p:tgtEl>
                                        <p:attrNameLst>
                                          <p:attrName>ppt_h</p:attrName>
                                        </p:attrNameLst>
                                      </p:cBhvr>
                                      <p:tavLst>
                                        <p:tav tm="0">
                                          <p:val>
                                            <p:strVal val="#ppt_h"/>
                                          </p:val>
                                        </p:tav>
                                        <p:tav tm="100000">
                                          <p:val>
                                            <p:strVal val="#ppt_h"/>
                                          </p:val>
                                        </p:tav>
                                      </p:tavLst>
                                    </p:anim>
                                  </p:childTnLst>
                                </p:cTn>
                              </p:par>
                            </p:childTnLst>
                          </p:cTn>
                        </p:par>
                        <p:par>
                          <p:cTn id="58" fill="hold">
                            <p:stCondLst>
                              <p:cond delay="4500"/>
                            </p:stCondLst>
                            <p:childTnLst>
                              <p:par>
                                <p:cTn id="59" presetID="17" presetClass="entr" presetSubtype="8" fill="hold" nodeType="afterEffect">
                                  <p:stCondLst>
                                    <p:cond delay="0"/>
                                  </p:stCondLst>
                                  <p:childTnLst>
                                    <p:set>
                                      <p:cBhvr>
                                        <p:cTn id="60" dur="1" fill="hold">
                                          <p:stCondLst>
                                            <p:cond delay="0"/>
                                          </p:stCondLst>
                                        </p:cTn>
                                        <p:tgtEl>
                                          <p:spTgt spid="89"/>
                                        </p:tgtEl>
                                        <p:attrNameLst>
                                          <p:attrName>style.visibility</p:attrName>
                                        </p:attrNameLst>
                                      </p:cBhvr>
                                      <p:to>
                                        <p:strVal val="visible"/>
                                      </p:to>
                                    </p:set>
                                    <p:anim calcmode="lin" valueType="num">
                                      <p:cBhvr>
                                        <p:cTn id="61" dur="500" fill="hold"/>
                                        <p:tgtEl>
                                          <p:spTgt spid="89"/>
                                        </p:tgtEl>
                                        <p:attrNameLst>
                                          <p:attrName>ppt_x</p:attrName>
                                        </p:attrNameLst>
                                      </p:cBhvr>
                                      <p:tavLst>
                                        <p:tav tm="0">
                                          <p:val>
                                            <p:strVal val="#ppt_x-#ppt_w/2"/>
                                          </p:val>
                                        </p:tav>
                                        <p:tav tm="100000">
                                          <p:val>
                                            <p:strVal val="#ppt_x"/>
                                          </p:val>
                                        </p:tav>
                                      </p:tavLst>
                                    </p:anim>
                                    <p:anim calcmode="lin" valueType="num">
                                      <p:cBhvr>
                                        <p:cTn id="62" dur="500" fill="hold"/>
                                        <p:tgtEl>
                                          <p:spTgt spid="89"/>
                                        </p:tgtEl>
                                        <p:attrNameLst>
                                          <p:attrName>ppt_y</p:attrName>
                                        </p:attrNameLst>
                                      </p:cBhvr>
                                      <p:tavLst>
                                        <p:tav tm="0">
                                          <p:val>
                                            <p:strVal val="#ppt_y"/>
                                          </p:val>
                                        </p:tav>
                                        <p:tav tm="100000">
                                          <p:val>
                                            <p:strVal val="#ppt_y"/>
                                          </p:val>
                                        </p:tav>
                                      </p:tavLst>
                                    </p:anim>
                                    <p:anim calcmode="lin" valueType="num">
                                      <p:cBhvr>
                                        <p:cTn id="63" dur="500" fill="hold"/>
                                        <p:tgtEl>
                                          <p:spTgt spid="89"/>
                                        </p:tgtEl>
                                        <p:attrNameLst>
                                          <p:attrName>ppt_w</p:attrName>
                                        </p:attrNameLst>
                                      </p:cBhvr>
                                      <p:tavLst>
                                        <p:tav tm="0">
                                          <p:val>
                                            <p:fltVal val="0"/>
                                          </p:val>
                                        </p:tav>
                                        <p:tav tm="100000">
                                          <p:val>
                                            <p:strVal val="#ppt_w"/>
                                          </p:val>
                                        </p:tav>
                                      </p:tavLst>
                                    </p:anim>
                                    <p:anim calcmode="lin" valueType="num">
                                      <p:cBhvr>
                                        <p:cTn id="64" dur="500" fill="hold"/>
                                        <p:tgtEl>
                                          <p:spTgt spid="89"/>
                                        </p:tgtEl>
                                        <p:attrNameLst>
                                          <p:attrName>ppt_h</p:attrName>
                                        </p:attrNameLst>
                                      </p:cBhvr>
                                      <p:tavLst>
                                        <p:tav tm="0">
                                          <p:val>
                                            <p:strVal val="#ppt_h"/>
                                          </p:val>
                                        </p:tav>
                                        <p:tav tm="100000">
                                          <p:val>
                                            <p:strVal val="#ppt_h"/>
                                          </p:val>
                                        </p:tav>
                                      </p:tavLst>
                                    </p:anim>
                                  </p:childTnLst>
                                </p:cTn>
                              </p:par>
                            </p:childTnLst>
                          </p:cTn>
                        </p:par>
                        <p:par>
                          <p:cTn id="65" fill="hold">
                            <p:stCondLst>
                              <p:cond delay="5000"/>
                            </p:stCondLst>
                            <p:childTnLst>
                              <p:par>
                                <p:cTn id="66" presetID="17" presetClass="entr" presetSubtype="8" fill="hold" nodeType="afterEffect">
                                  <p:stCondLst>
                                    <p:cond delay="0"/>
                                  </p:stCondLst>
                                  <p:childTnLst>
                                    <p:set>
                                      <p:cBhvr>
                                        <p:cTn id="67" dur="1" fill="hold">
                                          <p:stCondLst>
                                            <p:cond delay="0"/>
                                          </p:stCondLst>
                                        </p:cTn>
                                        <p:tgtEl>
                                          <p:spTgt spid="94"/>
                                        </p:tgtEl>
                                        <p:attrNameLst>
                                          <p:attrName>style.visibility</p:attrName>
                                        </p:attrNameLst>
                                      </p:cBhvr>
                                      <p:to>
                                        <p:strVal val="visible"/>
                                      </p:to>
                                    </p:set>
                                    <p:anim calcmode="lin" valueType="num">
                                      <p:cBhvr>
                                        <p:cTn id="68" dur="500" fill="hold"/>
                                        <p:tgtEl>
                                          <p:spTgt spid="94"/>
                                        </p:tgtEl>
                                        <p:attrNameLst>
                                          <p:attrName>ppt_x</p:attrName>
                                        </p:attrNameLst>
                                      </p:cBhvr>
                                      <p:tavLst>
                                        <p:tav tm="0">
                                          <p:val>
                                            <p:strVal val="#ppt_x-#ppt_w/2"/>
                                          </p:val>
                                        </p:tav>
                                        <p:tav tm="100000">
                                          <p:val>
                                            <p:strVal val="#ppt_x"/>
                                          </p:val>
                                        </p:tav>
                                      </p:tavLst>
                                    </p:anim>
                                    <p:anim calcmode="lin" valueType="num">
                                      <p:cBhvr>
                                        <p:cTn id="69" dur="500" fill="hold"/>
                                        <p:tgtEl>
                                          <p:spTgt spid="94"/>
                                        </p:tgtEl>
                                        <p:attrNameLst>
                                          <p:attrName>ppt_y</p:attrName>
                                        </p:attrNameLst>
                                      </p:cBhvr>
                                      <p:tavLst>
                                        <p:tav tm="0">
                                          <p:val>
                                            <p:strVal val="#ppt_y"/>
                                          </p:val>
                                        </p:tav>
                                        <p:tav tm="100000">
                                          <p:val>
                                            <p:strVal val="#ppt_y"/>
                                          </p:val>
                                        </p:tav>
                                      </p:tavLst>
                                    </p:anim>
                                    <p:anim calcmode="lin" valueType="num">
                                      <p:cBhvr>
                                        <p:cTn id="70" dur="500" fill="hold"/>
                                        <p:tgtEl>
                                          <p:spTgt spid="94"/>
                                        </p:tgtEl>
                                        <p:attrNameLst>
                                          <p:attrName>ppt_w</p:attrName>
                                        </p:attrNameLst>
                                      </p:cBhvr>
                                      <p:tavLst>
                                        <p:tav tm="0">
                                          <p:val>
                                            <p:fltVal val="0"/>
                                          </p:val>
                                        </p:tav>
                                        <p:tav tm="100000">
                                          <p:val>
                                            <p:strVal val="#ppt_w"/>
                                          </p:val>
                                        </p:tav>
                                      </p:tavLst>
                                    </p:anim>
                                    <p:anim calcmode="lin" valueType="num">
                                      <p:cBhvr>
                                        <p:cTn id="71" dur="500" fill="hold"/>
                                        <p:tgtEl>
                                          <p:spTgt spid="94"/>
                                        </p:tgtEl>
                                        <p:attrNameLst>
                                          <p:attrName>ppt_h</p:attrName>
                                        </p:attrNameLst>
                                      </p:cBhvr>
                                      <p:tavLst>
                                        <p:tav tm="0">
                                          <p:val>
                                            <p:strVal val="#ppt_h"/>
                                          </p:val>
                                        </p:tav>
                                        <p:tav tm="100000">
                                          <p:val>
                                            <p:strVal val="#ppt_h"/>
                                          </p:val>
                                        </p:tav>
                                      </p:tavLst>
                                    </p:anim>
                                  </p:childTnLst>
                                </p:cTn>
                              </p:par>
                            </p:childTnLst>
                          </p:cTn>
                        </p:par>
                        <p:par>
                          <p:cTn id="72" fill="hold">
                            <p:stCondLst>
                              <p:cond delay="5500"/>
                            </p:stCondLst>
                            <p:childTnLst>
                              <p:par>
                                <p:cTn id="73" presetID="17" presetClass="entr" presetSubtype="8" fill="hold" nodeType="afterEffect">
                                  <p:stCondLst>
                                    <p:cond delay="0"/>
                                  </p:stCondLst>
                                  <p:childTnLst>
                                    <p:set>
                                      <p:cBhvr>
                                        <p:cTn id="74" dur="1" fill="hold">
                                          <p:stCondLst>
                                            <p:cond delay="0"/>
                                          </p:stCondLst>
                                        </p:cTn>
                                        <p:tgtEl>
                                          <p:spTgt spid="99"/>
                                        </p:tgtEl>
                                        <p:attrNameLst>
                                          <p:attrName>style.visibility</p:attrName>
                                        </p:attrNameLst>
                                      </p:cBhvr>
                                      <p:to>
                                        <p:strVal val="visible"/>
                                      </p:to>
                                    </p:set>
                                    <p:anim calcmode="lin" valueType="num">
                                      <p:cBhvr>
                                        <p:cTn id="75" dur="500" fill="hold"/>
                                        <p:tgtEl>
                                          <p:spTgt spid="99"/>
                                        </p:tgtEl>
                                        <p:attrNameLst>
                                          <p:attrName>ppt_x</p:attrName>
                                        </p:attrNameLst>
                                      </p:cBhvr>
                                      <p:tavLst>
                                        <p:tav tm="0">
                                          <p:val>
                                            <p:strVal val="#ppt_x-#ppt_w/2"/>
                                          </p:val>
                                        </p:tav>
                                        <p:tav tm="100000">
                                          <p:val>
                                            <p:strVal val="#ppt_x"/>
                                          </p:val>
                                        </p:tav>
                                      </p:tavLst>
                                    </p:anim>
                                    <p:anim calcmode="lin" valueType="num">
                                      <p:cBhvr>
                                        <p:cTn id="76" dur="500" fill="hold"/>
                                        <p:tgtEl>
                                          <p:spTgt spid="99"/>
                                        </p:tgtEl>
                                        <p:attrNameLst>
                                          <p:attrName>ppt_y</p:attrName>
                                        </p:attrNameLst>
                                      </p:cBhvr>
                                      <p:tavLst>
                                        <p:tav tm="0">
                                          <p:val>
                                            <p:strVal val="#ppt_y"/>
                                          </p:val>
                                        </p:tav>
                                        <p:tav tm="100000">
                                          <p:val>
                                            <p:strVal val="#ppt_y"/>
                                          </p:val>
                                        </p:tav>
                                      </p:tavLst>
                                    </p:anim>
                                    <p:anim calcmode="lin" valueType="num">
                                      <p:cBhvr>
                                        <p:cTn id="77" dur="500" fill="hold"/>
                                        <p:tgtEl>
                                          <p:spTgt spid="99"/>
                                        </p:tgtEl>
                                        <p:attrNameLst>
                                          <p:attrName>ppt_w</p:attrName>
                                        </p:attrNameLst>
                                      </p:cBhvr>
                                      <p:tavLst>
                                        <p:tav tm="0">
                                          <p:val>
                                            <p:fltVal val="0"/>
                                          </p:val>
                                        </p:tav>
                                        <p:tav tm="100000">
                                          <p:val>
                                            <p:strVal val="#ppt_w"/>
                                          </p:val>
                                        </p:tav>
                                      </p:tavLst>
                                    </p:anim>
                                    <p:anim calcmode="lin" valueType="num">
                                      <p:cBhvr>
                                        <p:cTn id="78" dur="500" fill="hold"/>
                                        <p:tgtEl>
                                          <p:spTgt spid="9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850392"/>
            <a:ext cx="8977930" cy="5071145"/>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cxnSp>
        <p:nvCxnSpPr>
          <p:cNvPr id="92" name="Straight Connector 91"/>
          <p:cNvCxnSpPr/>
          <p:nvPr/>
        </p:nvCxnSpPr>
        <p:spPr>
          <a:xfrm>
            <a:off x="3099816" y="994454"/>
            <a:ext cx="25222" cy="4761674"/>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267" name="Title 1"/>
          <p:cNvSpPr>
            <a:spLocks noGrp="1"/>
          </p:cNvSpPr>
          <p:nvPr>
            <p:ph type="title"/>
          </p:nvPr>
        </p:nvSpPr>
        <p:spPr>
          <a:xfrm>
            <a:off x="119569" y="149089"/>
            <a:ext cx="8904855" cy="596684"/>
          </a:xfrm>
        </p:spPr>
        <p:txBody>
          <a:bodyPr/>
          <a:lstStyle/>
          <a:p>
            <a:r>
              <a:rPr lang="en-US" sz="3600" dirty="0"/>
              <a:t>Present Value</a:t>
            </a:r>
          </a:p>
        </p:txBody>
      </p:sp>
      <p:sp>
        <p:nvSpPr>
          <p:cNvPr id="61" name="Text Box 10"/>
          <p:cNvSpPr txBox="1">
            <a:spLocks noChangeArrowheads="1"/>
          </p:cNvSpPr>
          <p:nvPr/>
        </p:nvSpPr>
        <p:spPr bwMode="auto">
          <a:xfrm>
            <a:off x="73112" y="1608397"/>
            <a:ext cx="3026704" cy="3533788"/>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ts val="50"/>
              </a:spcBef>
              <a:spcAft>
                <a:spcPts val="600"/>
              </a:spcAft>
              <a:buFontTx/>
              <a:buChar char="•"/>
            </a:pPr>
            <a:r>
              <a:rPr lang="en-US" sz="2200" dirty="0" smtClean="0">
                <a:latin typeface="Times New Roman" pitchFamily="18" charset="0"/>
                <a:cs typeface="Times New Roman" pitchFamily="18" charset="0"/>
              </a:rPr>
              <a:t>The </a:t>
            </a:r>
            <a:r>
              <a:rPr lang="en-US" sz="2200" dirty="0">
                <a:latin typeface="Times New Roman" pitchFamily="18" charset="0"/>
                <a:cs typeface="Times New Roman" pitchFamily="18" charset="0"/>
              </a:rPr>
              <a:t>columns indicate the present value of $100 to </a:t>
            </a:r>
            <a:r>
              <a:rPr lang="en-US" sz="2200" dirty="0" smtClean="0">
                <a:latin typeface="Times New Roman" pitchFamily="18" charset="0"/>
                <a:cs typeface="Times New Roman" pitchFamily="18" charset="0"/>
              </a:rPr>
              <a:t>be received </a:t>
            </a:r>
            <a:r>
              <a:rPr lang="en-US" sz="2200" b="1" i="1" dirty="0">
                <a:latin typeface="Times New Roman" pitchFamily="18" charset="0"/>
                <a:cs typeface="Times New Roman" pitchFamily="18" charset="0"/>
              </a:rPr>
              <a:t>n</a:t>
            </a:r>
            <a:r>
              <a:rPr lang="en-US" sz="2200" dirty="0">
                <a:latin typeface="Times New Roman" pitchFamily="18" charset="0"/>
                <a:cs typeface="Times New Roman" pitchFamily="18" charset="0"/>
              </a:rPr>
              <a:t> years in the future at different interest rates </a:t>
            </a:r>
            <a:r>
              <a:rPr lang="en-US" sz="2200" b="1" i="1" dirty="0">
                <a:latin typeface="Times New Roman" pitchFamily="18" charset="0"/>
                <a:cs typeface="Times New Roman" pitchFamily="18" charset="0"/>
              </a:rPr>
              <a:t>r</a:t>
            </a:r>
            <a:r>
              <a:rPr lang="en-US" sz="2200" dirty="0" smtClean="0">
                <a:latin typeface="Times New Roman" pitchFamily="18" charset="0"/>
                <a:cs typeface="Times New Roman" pitchFamily="18" charset="0"/>
              </a:rPr>
              <a:t>.</a:t>
            </a:r>
          </a:p>
          <a:p>
            <a:pPr marL="115888" indent="-115888">
              <a:lnSpc>
                <a:spcPct val="90000"/>
              </a:lnSpc>
              <a:spcBef>
                <a:spcPts val="50"/>
              </a:spcBef>
              <a:spcAft>
                <a:spcPts val="600"/>
              </a:spcAft>
              <a:buFontTx/>
              <a:buChar char="•"/>
            </a:pPr>
            <a:r>
              <a:rPr lang="en-US" sz="2200" dirty="0" smtClean="0">
                <a:latin typeface="Times New Roman" pitchFamily="18" charset="0"/>
                <a:cs typeface="Times New Roman" pitchFamily="18" charset="0"/>
              </a:rPr>
              <a:t>Note </a:t>
            </a:r>
            <a:r>
              <a:rPr lang="en-US" sz="2200" dirty="0">
                <a:latin typeface="Times New Roman" pitchFamily="18" charset="0"/>
                <a:cs typeface="Times New Roman" pitchFamily="18" charset="0"/>
              </a:rPr>
              <a:t>that the present value of $100 declines as either </a:t>
            </a:r>
            <a:r>
              <a:rPr lang="en-US" sz="2200" dirty="0" smtClean="0">
                <a:latin typeface="Times New Roman" pitchFamily="18" charset="0"/>
                <a:cs typeface="Times New Roman" pitchFamily="18" charset="0"/>
              </a:rPr>
              <a:t>the interest </a:t>
            </a:r>
            <a:r>
              <a:rPr lang="en-US" sz="2200" dirty="0">
                <a:latin typeface="Times New Roman" pitchFamily="18" charset="0"/>
                <a:cs typeface="Times New Roman" pitchFamily="18" charset="0"/>
              </a:rPr>
              <a:t>rate or the number of years in the future increases</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p:txBody>
      </p:sp>
      <p:sp>
        <p:nvSpPr>
          <p:cNvPr id="9" name="Rectangle 5"/>
          <p:cNvSpPr>
            <a:spLocks noChangeAspect="1" noChangeArrowheads="1"/>
          </p:cNvSpPr>
          <p:nvPr/>
        </p:nvSpPr>
        <p:spPr bwMode="auto">
          <a:xfrm>
            <a:off x="3285585" y="1171385"/>
            <a:ext cx="5486400" cy="556831"/>
          </a:xfrm>
          <a:prstGeom prst="rect">
            <a:avLst/>
          </a:prstGeom>
          <a:noFill/>
          <a:ln w="9525">
            <a:noFill/>
            <a:miter lim="800000"/>
            <a:headEnd/>
            <a:tailEnd/>
          </a:ln>
        </p:spPr>
        <p:txBody>
          <a:bodyPr wrap="none" lIns="0" tIns="0" rIns="0" bIns="0">
            <a:prstTxWarp prst="textNoShape">
              <a:avLst/>
            </a:prstTxWarp>
          </a:bodyPr>
          <a:lstStyle/>
          <a:p>
            <a:pPr algn="ctr">
              <a:lnSpc>
                <a:spcPct val="80000"/>
              </a:lnSpc>
            </a:pPr>
            <a:r>
              <a:rPr lang="en-US" sz="2000" i="1" dirty="0" smtClean="0">
                <a:solidFill>
                  <a:srgbClr val="000000"/>
                </a:solidFill>
                <a:latin typeface="Times New Roman" pitchFamily="18" charset="0"/>
                <a:cs typeface="Times New Roman" pitchFamily="18" charset="0"/>
              </a:rPr>
              <a:t>Present Value </a:t>
            </a:r>
            <a:r>
              <a:rPr lang="en-US" sz="2000" i="1" dirty="0">
                <a:solidFill>
                  <a:srgbClr val="000000"/>
                </a:solidFill>
                <a:latin typeface="Times New Roman" pitchFamily="18" charset="0"/>
                <a:cs typeface="Times New Roman" pitchFamily="18" charset="0"/>
              </a:rPr>
              <a:t>of $100 to be </a:t>
            </a:r>
            <a:r>
              <a:rPr lang="en-US" sz="2000" i="1" dirty="0" smtClean="0">
                <a:solidFill>
                  <a:srgbClr val="000000"/>
                </a:solidFill>
                <a:latin typeface="Times New Roman" pitchFamily="18" charset="0"/>
                <a:cs typeface="Times New Roman" pitchFamily="18" charset="0"/>
              </a:rPr>
              <a:t>Received </a:t>
            </a:r>
            <a:r>
              <a:rPr lang="en-US" sz="2000" b="1" i="1" dirty="0" smtClean="0">
                <a:solidFill>
                  <a:srgbClr val="000000"/>
                </a:solidFill>
                <a:latin typeface="Times New Roman" pitchFamily="18" charset="0"/>
                <a:cs typeface="Times New Roman" pitchFamily="18" charset="0"/>
              </a:rPr>
              <a:t>n</a:t>
            </a:r>
            <a:r>
              <a:rPr lang="en-US" sz="2000" i="1" dirty="0" smtClean="0">
                <a:solidFill>
                  <a:srgbClr val="000000"/>
                </a:solidFill>
                <a:latin typeface="Times New Roman" pitchFamily="18" charset="0"/>
                <a:cs typeface="Times New Roman" pitchFamily="18" charset="0"/>
              </a:rPr>
              <a:t> Years</a:t>
            </a:r>
          </a:p>
          <a:p>
            <a:pPr algn="ctr">
              <a:lnSpc>
                <a:spcPct val="80000"/>
              </a:lnSpc>
            </a:pPr>
            <a:r>
              <a:rPr lang="en-US" sz="2000" i="1" dirty="0" smtClean="0">
                <a:solidFill>
                  <a:srgbClr val="000000"/>
                </a:solidFill>
                <a:latin typeface="Times New Roman" pitchFamily="18" charset="0"/>
                <a:cs typeface="Times New Roman" pitchFamily="18" charset="0"/>
              </a:rPr>
              <a:t> in </a:t>
            </a:r>
            <a:r>
              <a:rPr lang="en-US" sz="2000" i="1" dirty="0">
                <a:solidFill>
                  <a:srgbClr val="000000"/>
                </a:solidFill>
                <a:latin typeface="Times New Roman" pitchFamily="18" charset="0"/>
                <a:cs typeface="Times New Roman" pitchFamily="18" charset="0"/>
              </a:rPr>
              <a:t>the </a:t>
            </a:r>
            <a:r>
              <a:rPr lang="en-US" sz="2000" i="1" dirty="0" smtClean="0">
                <a:solidFill>
                  <a:srgbClr val="000000"/>
                </a:solidFill>
                <a:latin typeface="Times New Roman" pitchFamily="18" charset="0"/>
                <a:cs typeface="Times New Roman" pitchFamily="18" charset="0"/>
              </a:rPr>
              <a:t>Future </a:t>
            </a:r>
            <a:r>
              <a:rPr lang="en-US" sz="2000" i="1" dirty="0">
                <a:solidFill>
                  <a:srgbClr val="000000"/>
                </a:solidFill>
                <a:latin typeface="Times New Roman" pitchFamily="18" charset="0"/>
                <a:cs typeface="Times New Roman" pitchFamily="18" charset="0"/>
              </a:rPr>
              <a:t>at </a:t>
            </a:r>
            <a:r>
              <a:rPr lang="en-US" sz="2000" i="1" dirty="0" smtClean="0">
                <a:solidFill>
                  <a:srgbClr val="000000"/>
                </a:solidFill>
                <a:latin typeface="Times New Roman" pitchFamily="18" charset="0"/>
                <a:cs typeface="Times New Roman" pitchFamily="18" charset="0"/>
              </a:rPr>
              <a:t>Interest Rates </a:t>
            </a:r>
            <a:r>
              <a:rPr lang="en-US" sz="2000" i="1" dirty="0">
                <a:solidFill>
                  <a:srgbClr val="000000"/>
                </a:solidFill>
                <a:latin typeface="Times New Roman" pitchFamily="18" charset="0"/>
                <a:cs typeface="Times New Roman" pitchFamily="18" charset="0"/>
              </a:rPr>
              <a:t>r</a:t>
            </a:r>
            <a:endParaRPr lang="en-US" sz="2000" i="1" dirty="0">
              <a:solidFill>
                <a:schemeClr val="tx1"/>
              </a:solidFill>
              <a:latin typeface="Times New Roman" pitchFamily="18" charset="0"/>
              <a:cs typeface="Times New Roman" pitchFamily="18" charset="0"/>
            </a:endParaRPr>
          </a:p>
        </p:txBody>
      </p:sp>
      <p:sp>
        <p:nvSpPr>
          <p:cNvPr id="10" name="Line 6"/>
          <p:cNvSpPr>
            <a:spLocks noChangeAspect="1" noChangeShapeType="1"/>
          </p:cNvSpPr>
          <p:nvPr/>
        </p:nvSpPr>
        <p:spPr bwMode="auto">
          <a:xfrm>
            <a:off x="4495260" y="2170398"/>
            <a:ext cx="3819525" cy="1588"/>
          </a:xfrm>
          <a:prstGeom prst="line">
            <a:avLst/>
          </a:prstGeom>
          <a:noFill/>
          <a:ln w="190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1" name="Rectangle 7"/>
          <p:cNvSpPr>
            <a:spLocks noChangeAspect="1" noChangeArrowheads="1"/>
          </p:cNvSpPr>
          <p:nvPr/>
        </p:nvSpPr>
        <p:spPr bwMode="auto">
          <a:xfrm>
            <a:off x="3952335" y="2272030"/>
            <a:ext cx="169863" cy="277813"/>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1</a:t>
            </a:r>
            <a:endParaRPr lang="en-US" b="0">
              <a:solidFill>
                <a:schemeClr val="tx1"/>
              </a:solidFill>
              <a:latin typeface="Times New Roman" pitchFamily="18" charset="0"/>
              <a:cs typeface="Times New Roman" pitchFamily="18" charset="0"/>
            </a:endParaRPr>
          </a:p>
        </p:txBody>
      </p:sp>
      <p:sp>
        <p:nvSpPr>
          <p:cNvPr id="12" name="Rectangle 8"/>
          <p:cNvSpPr>
            <a:spLocks noChangeAspect="1" noChangeArrowheads="1"/>
          </p:cNvSpPr>
          <p:nvPr/>
        </p:nvSpPr>
        <p:spPr bwMode="auto">
          <a:xfrm>
            <a:off x="3933285" y="2880043"/>
            <a:ext cx="396875" cy="277812"/>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3</a:t>
            </a:r>
            <a:endParaRPr lang="en-US" b="0">
              <a:solidFill>
                <a:schemeClr val="tx1"/>
              </a:solidFill>
              <a:latin typeface="Times New Roman" pitchFamily="18" charset="0"/>
              <a:cs typeface="Times New Roman" pitchFamily="18" charset="0"/>
            </a:endParaRPr>
          </a:p>
        </p:txBody>
      </p:sp>
      <p:sp>
        <p:nvSpPr>
          <p:cNvPr id="13" name="Rectangle 9"/>
          <p:cNvSpPr>
            <a:spLocks noChangeAspect="1" noChangeArrowheads="1"/>
          </p:cNvSpPr>
          <p:nvPr/>
        </p:nvSpPr>
        <p:spPr bwMode="auto">
          <a:xfrm>
            <a:off x="3923760" y="3188018"/>
            <a:ext cx="393700" cy="277812"/>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4</a:t>
            </a:r>
            <a:endParaRPr lang="en-US" b="0">
              <a:solidFill>
                <a:schemeClr val="tx1"/>
              </a:solidFill>
              <a:latin typeface="Times New Roman" pitchFamily="18" charset="0"/>
              <a:cs typeface="Times New Roman" pitchFamily="18" charset="0"/>
            </a:endParaRPr>
          </a:p>
        </p:txBody>
      </p:sp>
      <p:sp>
        <p:nvSpPr>
          <p:cNvPr id="14" name="Rectangle 13"/>
          <p:cNvSpPr>
            <a:spLocks noChangeAspect="1" noChangeArrowheads="1"/>
          </p:cNvSpPr>
          <p:nvPr/>
        </p:nvSpPr>
        <p:spPr bwMode="auto">
          <a:xfrm>
            <a:off x="3818985" y="3794443"/>
            <a:ext cx="393700" cy="277812"/>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10</a:t>
            </a:r>
            <a:endParaRPr lang="en-US" b="0">
              <a:solidFill>
                <a:schemeClr val="tx1"/>
              </a:solidFill>
              <a:latin typeface="Times New Roman" pitchFamily="18" charset="0"/>
              <a:cs typeface="Times New Roman" pitchFamily="18" charset="0"/>
            </a:endParaRPr>
          </a:p>
        </p:txBody>
      </p:sp>
      <p:sp>
        <p:nvSpPr>
          <p:cNvPr id="15" name="Rectangle 15"/>
          <p:cNvSpPr>
            <a:spLocks noChangeAspect="1" noChangeArrowheads="1"/>
          </p:cNvSpPr>
          <p:nvPr/>
        </p:nvSpPr>
        <p:spPr bwMode="auto">
          <a:xfrm>
            <a:off x="3818985" y="4118293"/>
            <a:ext cx="169863" cy="277812"/>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15</a:t>
            </a:r>
            <a:endParaRPr lang="en-US" b="0">
              <a:solidFill>
                <a:schemeClr val="tx1"/>
              </a:solidFill>
              <a:latin typeface="Times New Roman" pitchFamily="18" charset="0"/>
              <a:cs typeface="Times New Roman" pitchFamily="18" charset="0"/>
            </a:endParaRPr>
          </a:p>
        </p:txBody>
      </p:sp>
      <p:sp>
        <p:nvSpPr>
          <p:cNvPr id="16" name="Rectangle 16"/>
          <p:cNvSpPr>
            <a:spLocks noChangeAspect="1" noChangeArrowheads="1"/>
          </p:cNvSpPr>
          <p:nvPr/>
        </p:nvSpPr>
        <p:spPr bwMode="auto">
          <a:xfrm>
            <a:off x="3818985" y="4751705"/>
            <a:ext cx="396875" cy="277813"/>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30</a:t>
            </a:r>
            <a:endParaRPr lang="en-US" b="0">
              <a:solidFill>
                <a:schemeClr val="tx1"/>
              </a:solidFill>
              <a:latin typeface="Times New Roman" pitchFamily="18" charset="0"/>
              <a:cs typeface="Times New Roman" pitchFamily="18" charset="0"/>
            </a:endParaRPr>
          </a:p>
        </p:txBody>
      </p:sp>
      <p:sp>
        <p:nvSpPr>
          <p:cNvPr id="17" name="Rectangle 17"/>
          <p:cNvSpPr>
            <a:spLocks noChangeAspect="1" noChangeArrowheads="1"/>
          </p:cNvSpPr>
          <p:nvPr/>
        </p:nvSpPr>
        <p:spPr bwMode="auto">
          <a:xfrm>
            <a:off x="3818985" y="5061268"/>
            <a:ext cx="393700" cy="277812"/>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50</a:t>
            </a:r>
            <a:endParaRPr lang="en-US" b="0">
              <a:solidFill>
                <a:schemeClr val="tx1"/>
              </a:solidFill>
              <a:latin typeface="Times New Roman" pitchFamily="18" charset="0"/>
              <a:cs typeface="Times New Roman" pitchFamily="18" charset="0"/>
            </a:endParaRPr>
          </a:p>
        </p:txBody>
      </p:sp>
      <p:sp>
        <p:nvSpPr>
          <p:cNvPr id="18" name="Rectangle 18"/>
          <p:cNvSpPr>
            <a:spLocks noChangeAspect="1" noChangeArrowheads="1"/>
          </p:cNvSpPr>
          <p:nvPr/>
        </p:nvSpPr>
        <p:spPr bwMode="auto">
          <a:xfrm>
            <a:off x="3809460" y="4432618"/>
            <a:ext cx="169863" cy="277812"/>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20</a:t>
            </a:r>
            <a:endParaRPr lang="en-US" b="0">
              <a:solidFill>
                <a:schemeClr val="tx1"/>
              </a:solidFill>
              <a:latin typeface="Times New Roman" pitchFamily="18" charset="0"/>
              <a:cs typeface="Times New Roman" pitchFamily="18" charset="0"/>
            </a:endParaRPr>
          </a:p>
        </p:txBody>
      </p:sp>
      <p:sp>
        <p:nvSpPr>
          <p:cNvPr id="19" name="Rectangle 20"/>
          <p:cNvSpPr>
            <a:spLocks noChangeAspect="1" noChangeArrowheads="1"/>
          </p:cNvSpPr>
          <p:nvPr/>
        </p:nvSpPr>
        <p:spPr bwMode="auto">
          <a:xfrm>
            <a:off x="3752310" y="1947736"/>
            <a:ext cx="447675" cy="282575"/>
          </a:xfrm>
          <a:prstGeom prst="rect">
            <a:avLst/>
          </a:prstGeom>
          <a:noFill/>
          <a:ln w="9525">
            <a:noFill/>
            <a:miter lim="800000"/>
            <a:headEnd/>
            <a:tailEnd/>
          </a:ln>
        </p:spPr>
        <p:txBody>
          <a:bodyPr wrap="none" lIns="0" tIns="0" rIns="0" bIns="0">
            <a:prstTxWarp prst="textNoShape">
              <a:avLst/>
            </a:prstTxWarp>
          </a:bodyPr>
          <a:lstStyle/>
          <a:p>
            <a:pPr algn="ctr">
              <a:lnSpc>
                <a:spcPct val="70000"/>
              </a:lnSpc>
            </a:pPr>
            <a:r>
              <a:rPr lang="en-US" b="0" i="1">
                <a:solidFill>
                  <a:srgbClr val="000000"/>
                </a:solidFill>
                <a:latin typeface="Times New Roman" pitchFamily="18" charset="0"/>
                <a:cs typeface="Times New Roman" pitchFamily="18" charset="0"/>
              </a:rPr>
              <a:t>n</a:t>
            </a:r>
            <a:endParaRPr lang="en-US" b="0" i="1">
              <a:solidFill>
                <a:schemeClr val="tx1"/>
              </a:solidFill>
              <a:latin typeface="Times New Roman" pitchFamily="18" charset="0"/>
              <a:cs typeface="Times New Roman" pitchFamily="18" charset="0"/>
            </a:endParaRPr>
          </a:p>
        </p:txBody>
      </p:sp>
      <p:sp>
        <p:nvSpPr>
          <p:cNvPr id="20" name="Rectangle 37"/>
          <p:cNvSpPr>
            <a:spLocks noChangeAspect="1" noChangeArrowheads="1"/>
          </p:cNvSpPr>
          <p:nvPr/>
        </p:nvSpPr>
        <p:spPr bwMode="auto">
          <a:xfrm>
            <a:off x="3933285" y="2589530"/>
            <a:ext cx="439738" cy="277813"/>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2</a:t>
            </a:r>
            <a:endParaRPr lang="en-US" b="0">
              <a:solidFill>
                <a:schemeClr val="tx1"/>
              </a:solidFill>
              <a:latin typeface="Times New Roman" pitchFamily="18" charset="0"/>
              <a:cs typeface="Times New Roman" pitchFamily="18" charset="0"/>
            </a:endParaRPr>
          </a:p>
        </p:txBody>
      </p:sp>
      <p:sp>
        <p:nvSpPr>
          <p:cNvPr id="21" name="Rectangle 38"/>
          <p:cNvSpPr>
            <a:spLocks noChangeAspect="1" noChangeArrowheads="1"/>
          </p:cNvSpPr>
          <p:nvPr/>
        </p:nvSpPr>
        <p:spPr bwMode="auto">
          <a:xfrm>
            <a:off x="3923760" y="3497580"/>
            <a:ext cx="457200" cy="277813"/>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5</a:t>
            </a:r>
            <a:endParaRPr lang="en-US" b="0">
              <a:solidFill>
                <a:schemeClr val="tx1"/>
              </a:solidFill>
              <a:latin typeface="Times New Roman" pitchFamily="18" charset="0"/>
              <a:cs typeface="Times New Roman" pitchFamily="18" charset="0"/>
            </a:endParaRPr>
          </a:p>
        </p:txBody>
      </p:sp>
      <p:sp>
        <p:nvSpPr>
          <p:cNvPr id="22" name="Rectangle 39"/>
          <p:cNvSpPr>
            <a:spLocks noChangeAspect="1" noChangeArrowheads="1"/>
          </p:cNvSpPr>
          <p:nvPr/>
        </p:nvSpPr>
        <p:spPr bwMode="auto">
          <a:xfrm>
            <a:off x="4600035" y="1937703"/>
            <a:ext cx="860425" cy="228600"/>
          </a:xfrm>
          <a:prstGeom prst="rect">
            <a:avLst/>
          </a:prstGeom>
          <a:noFill/>
          <a:ln w="9525">
            <a:noFill/>
            <a:miter lim="800000"/>
            <a:headEnd/>
            <a:tailEnd/>
          </a:ln>
        </p:spPr>
        <p:txBody>
          <a:bodyPr wrap="none" lIns="0" tIns="0" rIns="0" bIns="0">
            <a:prstTxWarp prst="textNoShape">
              <a:avLst/>
            </a:prstTxWarp>
          </a:bodyPr>
          <a:lstStyle/>
          <a:p>
            <a:pPr algn="ctr">
              <a:lnSpc>
                <a:spcPct val="70000"/>
              </a:lnSpc>
            </a:pPr>
            <a:r>
              <a:rPr lang="en-US" b="0" dirty="0">
                <a:solidFill>
                  <a:srgbClr val="000000"/>
                </a:solidFill>
                <a:latin typeface="Times New Roman" pitchFamily="18" charset="0"/>
                <a:cs typeface="Times New Roman" pitchFamily="18" charset="0"/>
              </a:rPr>
              <a:t>2%</a:t>
            </a:r>
            <a:endParaRPr lang="en-US" b="0" dirty="0">
              <a:solidFill>
                <a:schemeClr val="tx1"/>
              </a:solidFill>
              <a:latin typeface="Times New Roman" pitchFamily="18" charset="0"/>
              <a:cs typeface="Times New Roman" pitchFamily="18" charset="0"/>
            </a:endParaRPr>
          </a:p>
        </p:txBody>
      </p:sp>
      <p:sp>
        <p:nvSpPr>
          <p:cNvPr id="23" name="Rectangle 40"/>
          <p:cNvSpPr>
            <a:spLocks noChangeAspect="1" noChangeArrowheads="1"/>
          </p:cNvSpPr>
          <p:nvPr/>
        </p:nvSpPr>
        <p:spPr bwMode="auto">
          <a:xfrm>
            <a:off x="4603210" y="2265680"/>
            <a:ext cx="835025" cy="277813"/>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$ 98.04 </a:t>
            </a:r>
            <a:endParaRPr lang="en-US" b="0">
              <a:solidFill>
                <a:schemeClr val="tx1"/>
              </a:solidFill>
              <a:latin typeface="Times New Roman" pitchFamily="18" charset="0"/>
              <a:cs typeface="Times New Roman" pitchFamily="18" charset="0"/>
            </a:endParaRPr>
          </a:p>
        </p:txBody>
      </p:sp>
      <p:sp>
        <p:nvSpPr>
          <p:cNvPr id="24" name="Rectangle 41"/>
          <p:cNvSpPr>
            <a:spLocks noChangeAspect="1" noChangeArrowheads="1"/>
          </p:cNvSpPr>
          <p:nvPr/>
        </p:nvSpPr>
        <p:spPr bwMode="auto">
          <a:xfrm>
            <a:off x="4622260" y="2583180"/>
            <a:ext cx="649288" cy="277813"/>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$ 96.12</a:t>
            </a:r>
            <a:endParaRPr lang="en-US" b="0">
              <a:solidFill>
                <a:schemeClr val="tx1"/>
              </a:solidFill>
              <a:latin typeface="Times New Roman" pitchFamily="18" charset="0"/>
              <a:cs typeface="Times New Roman" pitchFamily="18" charset="0"/>
            </a:endParaRPr>
          </a:p>
        </p:txBody>
      </p:sp>
      <p:sp>
        <p:nvSpPr>
          <p:cNvPr id="25" name="Rectangle 42"/>
          <p:cNvSpPr>
            <a:spLocks noChangeAspect="1" noChangeArrowheads="1"/>
          </p:cNvSpPr>
          <p:nvPr/>
        </p:nvSpPr>
        <p:spPr bwMode="auto">
          <a:xfrm>
            <a:off x="4622260" y="2873693"/>
            <a:ext cx="684213" cy="277812"/>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$ 94.23</a:t>
            </a:r>
            <a:endParaRPr lang="en-US" b="0">
              <a:solidFill>
                <a:schemeClr val="tx1"/>
              </a:solidFill>
              <a:latin typeface="Times New Roman" pitchFamily="18" charset="0"/>
              <a:cs typeface="Times New Roman" pitchFamily="18" charset="0"/>
            </a:endParaRPr>
          </a:p>
        </p:txBody>
      </p:sp>
      <p:sp>
        <p:nvSpPr>
          <p:cNvPr id="26" name="Rectangle 43"/>
          <p:cNvSpPr>
            <a:spLocks noChangeAspect="1" noChangeArrowheads="1"/>
          </p:cNvSpPr>
          <p:nvPr/>
        </p:nvSpPr>
        <p:spPr bwMode="auto">
          <a:xfrm>
            <a:off x="4622260" y="3181668"/>
            <a:ext cx="655638" cy="277812"/>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$ 92.39</a:t>
            </a:r>
            <a:endParaRPr lang="en-US" b="0">
              <a:solidFill>
                <a:schemeClr val="tx1"/>
              </a:solidFill>
              <a:latin typeface="Times New Roman" pitchFamily="18" charset="0"/>
              <a:cs typeface="Times New Roman" pitchFamily="18" charset="0"/>
            </a:endParaRPr>
          </a:p>
        </p:txBody>
      </p:sp>
      <p:sp>
        <p:nvSpPr>
          <p:cNvPr id="27" name="Rectangle 46"/>
          <p:cNvSpPr>
            <a:spLocks noChangeAspect="1" noChangeArrowheads="1"/>
          </p:cNvSpPr>
          <p:nvPr/>
        </p:nvSpPr>
        <p:spPr bwMode="auto">
          <a:xfrm>
            <a:off x="5568410" y="1937703"/>
            <a:ext cx="860425" cy="228600"/>
          </a:xfrm>
          <a:prstGeom prst="rect">
            <a:avLst/>
          </a:prstGeom>
          <a:noFill/>
          <a:ln w="9525">
            <a:noFill/>
            <a:miter lim="800000"/>
            <a:headEnd/>
            <a:tailEnd/>
          </a:ln>
        </p:spPr>
        <p:txBody>
          <a:bodyPr wrap="none" lIns="0" tIns="0" rIns="0" bIns="0">
            <a:prstTxWarp prst="textNoShape">
              <a:avLst/>
            </a:prstTxWarp>
          </a:bodyPr>
          <a:lstStyle/>
          <a:p>
            <a:pPr algn="ctr">
              <a:lnSpc>
                <a:spcPct val="70000"/>
              </a:lnSpc>
            </a:pPr>
            <a:r>
              <a:rPr lang="en-US" b="0">
                <a:solidFill>
                  <a:srgbClr val="000000"/>
                </a:solidFill>
                <a:latin typeface="Times New Roman" pitchFamily="18" charset="0"/>
                <a:cs typeface="Times New Roman" pitchFamily="18" charset="0"/>
              </a:rPr>
              <a:t>6%</a:t>
            </a:r>
            <a:endParaRPr lang="en-US" b="0">
              <a:solidFill>
                <a:schemeClr val="tx1"/>
              </a:solidFill>
              <a:latin typeface="Times New Roman" pitchFamily="18" charset="0"/>
              <a:cs typeface="Times New Roman" pitchFamily="18" charset="0"/>
            </a:endParaRPr>
          </a:p>
        </p:txBody>
      </p:sp>
      <p:sp>
        <p:nvSpPr>
          <p:cNvPr id="28" name="Rectangle 47"/>
          <p:cNvSpPr>
            <a:spLocks noChangeAspect="1" noChangeArrowheads="1"/>
          </p:cNvSpPr>
          <p:nvPr/>
        </p:nvSpPr>
        <p:spPr bwMode="auto">
          <a:xfrm>
            <a:off x="6505035" y="1937703"/>
            <a:ext cx="860425" cy="228600"/>
          </a:xfrm>
          <a:prstGeom prst="rect">
            <a:avLst/>
          </a:prstGeom>
          <a:noFill/>
          <a:ln w="9525">
            <a:noFill/>
            <a:miter lim="800000"/>
            <a:headEnd/>
            <a:tailEnd/>
          </a:ln>
        </p:spPr>
        <p:txBody>
          <a:bodyPr wrap="none" lIns="0" tIns="0" rIns="0" bIns="0">
            <a:prstTxWarp prst="textNoShape">
              <a:avLst/>
            </a:prstTxWarp>
          </a:bodyPr>
          <a:lstStyle/>
          <a:p>
            <a:pPr algn="ctr">
              <a:lnSpc>
                <a:spcPct val="70000"/>
              </a:lnSpc>
            </a:pPr>
            <a:r>
              <a:rPr lang="en-US" b="0">
                <a:solidFill>
                  <a:srgbClr val="000000"/>
                </a:solidFill>
                <a:latin typeface="Times New Roman" pitchFamily="18" charset="0"/>
                <a:cs typeface="Times New Roman" pitchFamily="18" charset="0"/>
              </a:rPr>
              <a:t>12%</a:t>
            </a:r>
            <a:endParaRPr lang="en-US" b="0">
              <a:solidFill>
                <a:schemeClr val="tx1"/>
              </a:solidFill>
              <a:latin typeface="Times New Roman" pitchFamily="18" charset="0"/>
              <a:cs typeface="Times New Roman" pitchFamily="18" charset="0"/>
            </a:endParaRPr>
          </a:p>
        </p:txBody>
      </p:sp>
      <p:sp>
        <p:nvSpPr>
          <p:cNvPr id="29" name="Rectangle 48"/>
          <p:cNvSpPr>
            <a:spLocks noChangeAspect="1" noChangeArrowheads="1"/>
          </p:cNvSpPr>
          <p:nvPr/>
        </p:nvSpPr>
        <p:spPr bwMode="auto">
          <a:xfrm>
            <a:off x="7473410" y="1937703"/>
            <a:ext cx="860425" cy="228600"/>
          </a:xfrm>
          <a:prstGeom prst="rect">
            <a:avLst/>
          </a:prstGeom>
          <a:noFill/>
          <a:ln w="9525">
            <a:noFill/>
            <a:miter lim="800000"/>
            <a:headEnd/>
            <a:tailEnd/>
          </a:ln>
        </p:spPr>
        <p:txBody>
          <a:bodyPr wrap="none" lIns="0" tIns="0" rIns="0" bIns="0">
            <a:prstTxWarp prst="textNoShape">
              <a:avLst/>
            </a:prstTxWarp>
          </a:bodyPr>
          <a:lstStyle/>
          <a:p>
            <a:pPr algn="ctr">
              <a:lnSpc>
                <a:spcPct val="70000"/>
              </a:lnSpc>
            </a:pPr>
            <a:r>
              <a:rPr lang="en-US" b="0">
                <a:solidFill>
                  <a:srgbClr val="000000"/>
                </a:solidFill>
                <a:latin typeface="Times New Roman" pitchFamily="18" charset="0"/>
                <a:cs typeface="Times New Roman" pitchFamily="18" charset="0"/>
              </a:rPr>
              <a:t>20%</a:t>
            </a:r>
            <a:endParaRPr lang="en-US" b="0">
              <a:solidFill>
                <a:schemeClr val="tx1"/>
              </a:solidFill>
              <a:latin typeface="Times New Roman" pitchFamily="18" charset="0"/>
              <a:cs typeface="Times New Roman" pitchFamily="18" charset="0"/>
            </a:endParaRPr>
          </a:p>
        </p:txBody>
      </p:sp>
      <p:sp>
        <p:nvSpPr>
          <p:cNvPr id="30" name="Rectangle 52"/>
          <p:cNvSpPr>
            <a:spLocks noChangeAspect="1" noChangeArrowheads="1"/>
          </p:cNvSpPr>
          <p:nvPr/>
        </p:nvSpPr>
        <p:spPr bwMode="auto">
          <a:xfrm>
            <a:off x="4612735" y="3803968"/>
            <a:ext cx="655638" cy="277812"/>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$ 82.03</a:t>
            </a:r>
            <a:endParaRPr lang="en-US" b="0">
              <a:solidFill>
                <a:schemeClr val="tx1"/>
              </a:solidFill>
              <a:latin typeface="Times New Roman" pitchFamily="18" charset="0"/>
              <a:cs typeface="Times New Roman" pitchFamily="18" charset="0"/>
            </a:endParaRPr>
          </a:p>
        </p:txBody>
      </p:sp>
      <p:sp>
        <p:nvSpPr>
          <p:cNvPr id="31" name="Rectangle 53"/>
          <p:cNvSpPr>
            <a:spLocks noChangeAspect="1" noChangeArrowheads="1"/>
          </p:cNvSpPr>
          <p:nvPr/>
        </p:nvSpPr>
        <p:spPr bwMode="auto">
          <a:xfrm>
            <a:off x="4612735" y="4119880"/>
            <a:ext cx="646113" cy="277813"/>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$ 74.30</a:t>
            </a:r>
            <a:endParaRPr lang="en-US" b="0">
              <a:solidFill>
                <a:schemeClr val="tx1"/>
              </a:solidFill>
              <a:latin typeface="Times New Roman" pitchFamily="18" charset="0"/>
              <a:cs typeface="Times New Roman" pitchFamily="18" charset="0"/>
            </a:endParaRPr>
          </a:p>
        </p:txBody>
      </p:sp>
      <p:sp>
        <p:nvSpPr>
          <p:cNvPr id="32" name="Rectangle 54"/>
          <p:cNvSpPr>
            <a:spLocks noChangeAspect="1" noChangeArrowheads="1"/>
          </p:cNvSpPr>
          <p:nvPr/>
        </p:nvSpPr>
        <p:spPr bwMode="auto">
          <a:xfrm>
            <a:off x="4612735" y="4429443"/>
            <a:ext cx="558800" cy="277812"/>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$ 67.30</a:t>
            </a:r>
            <a:endParaRPr lang="en-US" b="0">
              <a:solidFill>
                <a:schemeClr val="tx1"/>
              </a:solidFill>
              <a:latin typeface="Times New Roman" pitchFamily="18" charset="0"/>
              <a:cs typeface="Times New Roman" pitchFamily="18" charset="0"/>
            </a:endParaRPr>
          </a:p>
        </p:txBody>
      </p:sp>
      <p:sp>
        <p:nvSpPr>
          <p:cNvPr id="33" name="Rectangle 55"/>
          <p:cNvSpPr>
            <a:spLocks noChangeAspect="1" noChangeArrowheads="1"/>
          </p:cNvSpPr>
          <p:nvPr/>
        </p:nvSpPr>
        <p:spPr bwMode="auto">
          <a:xfrm>
            <a:off x="4646073" y="4740593"/>
            <a:ext cx="646112" cy="277812"/>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$ 55.21</a:t>
            </a:r>
            <a:endParaRPr lang="en-US" b="0">
              <a:solidFill>
                <a:schemeClr val="tx1"/>
              </a:solidFill>
              <a:latin typeface="Times New Roman" pitchFamily="18" charset="0"/>
              <a:cs typeface="Times New Roman" pitchFamily="18" charset="0"/>
            </a:endParaRPr>
          </a:p>
        </p:txBody>
      </p:sp>
      <p:sp>
        <p:nvSpPr>
          <p:cNvPr id="34" name="Rectangle 56"/>
          <p:cNvSpPr>
            <a:spLocks noChangeAspect="1" noChangeArrowheads="1"/>
          </p:cNvSpPr>
          <p:nvPr/>
        </p:nvSpPr>
        <p:spPr bwMode="auto">
          <a:xfrm>
            <a:off x="4617498" y="5050155"/>
            <a:ext cx="558800" cy="277813"/>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$ 37.15</a:t>
            </a:r>
            <a:endParaRPr lang="en-US" b="0">
              <a:solidFill>
                <a:schemeClr val="tx1"/>
              </a:solidFill>
              <a:latin typeface="Times New Roman" pitchFamily="18" charset="0"/>
              <a:cs typeface="Times New Roman" pitchFamily="18" charset="0"/>
            </a:endParaRPr>
          </a:p>
        </p:txBody>
      </p:sp>
      <p:sp>
        <p:nvSpPr>
          <p:cNvPr id="35" name="Rectangle 57"/>
          <p:cNvSpPr>
            <a:spLocks noChangeAspect="1" noChangeArrowheads="1"/>
          </p:cNvSpPr>
          <p:nvPr/>
        </p:nvSpPr>
        <p:spPr bwMode="auto">
          <a:xfrm>
            <a:off x="5590635" y="2265680"/>
            <a:ext cx="563563" cy="277813"/>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$ 94.34 </a:t>
            </a:r>
            <a:endParaRPr lang="en-US" b="0">
              <a:solidFill>
                <a:schemeClr val="tx1"/>
              </a:solidFill>
              <a:latin typeface="Times New Roman" pitchFamily="18" charset="0"/>
              <a:cs typeface="Times New Roman" pitchFamily="18" charset="0"/>
            </a:endParaRPr>
          </a:p>
        </p:txBody>
      </p:sp>
      <p:sp>
        <p:nvSpPr>
          <p:cNvPr id="36" name="Rectangle 58"/>
          <p:cNvSpPr>
            <a:spLocks noChangeAspect="1" noChangeArrowheads="1"/>
          </p:cNvSpPr>
          <p:nvPr/>
        </p:nvSpPr>
        <p:spPr bwMode="auto">
          <a:xfrm>
            <a:off x="5600160" y="2583180"/>
            <a:ext cx="649288" cy="277813"/>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$ 89.00</a:t>
            </a:r>
          </a:p>
        </p:txBody>
      </p:sp>
      <p:sp>
        <p:nvSpPr>
          <p:cNvPr id="37" name="Rectangle 59"/>
          <p:cNvSpPr>
            <a:spLocks noChangeAspect="1" noChangeArrowheads="1"/>
          </p:cNvSpPr>
          <p:nvPr/>
        </p:nvSpPr>
        <p:spPr bwMode="auto">
          <a:xfrm>
            <a:off x="5600160" y="2873693"/>
            <a:ext cx="684213" cy="277812"/>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$ 83.96</a:t>
            </a:r>
          </a:p>
        </p:txBody>
      </p:sp>
      <p:sp>
        <p:nvSpPr>
          <p:cNvPr id="38" name="Rectangle 60"/>
          <p:cNvSpPr>
            <a:spLocks noChangeAspect="1" noChangeArrowheads="1"/>
          </p:cNvSpPr>
          <p:nvPr/>
        </p:nvSpPr>
        <p:spPr bwMode="auto">
          <a:xfrm>
            <a:off x="5619210" y="3181668"/>
            <a:ext cx="655638" cy="277812"/>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$ 79.21</a:t>
            </a:r>
          </a:p>
        </p:txBody>
      </p:sp>
      <p:sp>
        <p:nvSpPr>
          <p:cNvPr id="39" name="Rectangle 61"/>
          <p:cNvSpPr>
            <a:spLocks noChangeAspect="1" noChangeArrowheads="1"/>
          </p:cNvSpPr>
          <p:nvPr/>
        </p:nvSpPr>
        <p:spPr bwMode="auto">
          <a:xfrm>
            <a:off x="5600160" y="3491230"/>
            <a:ext cx="646113" cy="277813"/>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$ 74.73</a:t>
            </a:r>
          </a:p>
        </p:txBody>
      </p:sp>
      <p:sp>
        <p:nvSpPr>
          <p:cNvPr id="40" name="Rectangle 66"/>
          <p:cNvSpPr>
            <a:spLocks noChangeAspect="1" noChangeArrowheads="1"/>
          </p:cNvSpPr>
          <p:nvPr/>
        </p:nvSpPr>
        <p:spPr bwMode="auto">
          <a:xfrm>
            <a:off x="5590635" y="3803968"/>
            <a:ext cx="655638" cy="277812"/>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$ 55.84</a:t>
            </a:r>
          </a:p>
        </p:txBody>
      </p:sp>
      <p:sp>
        <p:nvSpPr>
          <p:cNvPr id="41" name="Rectangle 67"/>
          <p:cNvSpPr>
            <a:spLocks noChangeAspect="1" noChangeArrowheads="1"/>
          </p:cNvSpPr>
          <p:nvPr/>
        </p:nvSpPr>
        <p:spPr bwMode="auto">
          <a:xfrm>
            <a:off x="5600160" y="4119880"/>
            <a:ext cx="646113" cy="277813"/>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$ 41.73</a:t>
            </a:r>
          </a:p>
        </p:txBody>
      </p:sp>
      <p:sp>
        <p:nvSpPr>
          <p:cNvPr id="42" name="Rectangle 68"/>
          <p:cNvSpPr>
            <a:spLocks noChangeAspect="1" noChangeArrowheads="1"/>
          </p:cNvSpPr>
          <p:nvPr/>
        </p:nvSpPr>
        <p:spPr bwMode="auto">
          <a:xfrm>
            <a:off x="5600160" y="4429443"/>
            <a:ext cx="558800" cy="277812"/>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$ 31.18</a:t>
            </a:r>
          </a:p>
        </p:txBody>
      </p:sp>
      <p:sp>
        <p:nvSpPr>
          <p:cNvPr id="43" name="Rectangle 69"/>
          <p:cNvSpPr>
            <a:spLocks noChangeAspect="1" noChangeArrowheads="1"/>
          </p:cNvSpPr>
          <p:nvPr/>
        </p:nvSpPr>
        <p:spPr bwMode="auto">
          <a:xfrm>
            <a:off x="5614448" y="4740593"/>
            <a:ext cx="646112" cy="277812"/>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$ 17.41</a:t>
            </a:r>
          </a:p>
        </p:txBody>
      </p:sp>
      <p:sp>
        <p:nvSpPr>
          <p:cNvPr id="44" name="Rectangle 70"/>
          <p:cNvSpPr>
            <a:spLocks noChangeAspect="1" noChangeArrowheads="1"/>
          </p:cNvSpPr>
          <p:nvPr/>
        </p:nvSpPr>
        <p:spPr bwMode="auto">
          <a:xfrm>
            <a:off x="5665248" y="5050155"/>
            <a:ext cx="863600" cy="277813"/>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 $ 5.43</a:t>
            </a:r>
          </a:p>
        </p:txBody>
      </p:sp>
      <p:sp>
        <p:nvSpPr>
          <p:cNvPr id="45" name="Rectangle 71"/>
          <p:cNvSpPr>
            <a:spLocks noChangeAspect="1" noChangeArrowheads="1"/>
          </p:cNvSpPr>
          <p:nvPr/>
        </p:nvSpPr>
        <p:spPr bwMode="auto">
          <a:xfrm>
            <a:off x="6549485" y="2267268"/>
            <a:ext cx="563563" cy="277812"/>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$ 89.29 </a:t>
            </a:r>
          </a:p>
        </p:txBody>
      </p:sp>
      <p:sp>
        <p:nvSpPr>
          <p:cNvPr id="46" name="Rectangle 72"/>
          <p:cNvSpPr>
            <a:spLocks noChangeAspect="1" noChangeArrowheads="1"/>
          </p:cNvSpPr>
          <p:nvPr/>
        </p:nvSpPr>
        <p:spPr bwMode="auto">
          <a:xfrm>
            <a:off x="6559010" y="2595880"/>
            <a:ext cx="649288" cy="277813"/>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$ 79.72</a:t>
            </a:r>
          </a:p>
        </p:txBody>
      </p:sp>
      <p:sp>
        <p:nvSpPr>
          <p:cNvPr id="47" name="Rectangle 73"/>
          <p:cNvSpPr>
            <a:spLocks noChangeAspect="1" noChangeArrowheads="1"/>
          </p:cNvSpPr>
          <p:nvPr/>
        </p:nvSpPr>
        <p:spPr bwMode="auto">
          <a:xfrm>
            <a:off x="6559010" y="2886393"/>
            <a:ext cx="684213" cy="277812"/>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$ 71.18</a:t>
            </a:r>
          </a:p>
        </p:txBody>
      </p:sp>
      <p:sp>
        <p:nvSpPr>
          <p:cNvPr id="48" name="Rectangle 74"/>
          <p:cNvSpPr>
            <a:spLocks noChangeAspect="1" noChangeArrowheads="1"/>
          </p:cNvSpPr>
          <p:nvPr/>
        </p:nvSpPr>
        <p:spPr bwMode="auto">
          <a:xfrm>
            <a:off x="6559010" y="3194368"/>
            <a:ext cx="655638" cy="277812"/>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$ 63.55</a:t>
            </a:r>
          </a:p>
        </p:txBody>
      </p:sp>
      <p:sp>
        <p:nvSpPr>
          <p:cNvPr id="49" name="Rectangle 75"/>
          <p:cNvSpPr>
            <a:spLocks noChangeAspect="1" noChangeArrowheads="1"/>
          </p:cNvSpPr>
          <p:nvPr/>
        </p:nvSpPr>
        <p:spPr bwMode="auto">
          <a:xfrm>
            <a:off x="6539960" y="3503930"/>
            <a:ext cx="646113" cy="277813"/>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$ 56.74</a:t>
            </a:r>
          </a:p>
        </p:txBody>
      </p:sp>
      <p:sp>
        <p:nvSpPr>
          <p:cNvPr id="50" name="Rectangle 80"/>
          <p:cNvSpPr>
            <a:spLocks noChangeAspect="1" noChangeArrowheads="1"/>
          </p:cNvSpPr>
          <p:nvPr/>
        </p:nvSpPr>
        <p:spPr bwMode="auto">
          <a:xfrm>
            <a:off x="6559010" y="3816668"/>
            <a:ext cx="655638" cy="277812"/>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$ 32.20</a:t>
            </a:r>
          </a:p>
        </p:txBody>
      </p:sp>
      <p:sp>
        <p:nvSpPr>
          <p:cNvPr id="51" name="Rectangle 81"/>
          <p:cNvSpPr>
            <a:spLocks noChangeAspect="1" noChangeArrowheads="1"/>
          </p:cNvSpPr>
          <p:nvPr/>
        </p:nvSpPr>
        <p:spPr bwMode="auto">
          <a:xfrm>
            <a:off x="6559010" y="4113530"/>
            <a:ext cx="646113" cy="277813"/>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$ 18.27</a:t>
            </a:r>
          </a:p>
        </p:txBody>
      </p:sp>
      <p:sp>
        <p:nvSpPr>
          <p:cNvPr id="52" name="Rectangle 82"/>
          <p:cNvSpPr>
            <a:spLocks noChangeAspect="1" noChangeArrowheads="1"/>
          </p:cNvSpPr>
          <p:nvPr/>
        </p:nvSpPr>
        <p:spPr bwMode="auto">
          <a:xfrm>
            <a:off x="6559010" y="4432618"/>
            <a:ext cx="558800" cy="277812"/>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$ 10.37</a:t>
            </a:r>
          </a:p>
        </p:txBody>
      </p:sp>
      <p:sp>
        <p:nvSpPr>
          <p:cNvPr id="53" name="Rectangle 83"/>
          <p:cNvSpPr>
            <a:spLocks noChangeAspect="1" noChangeArrowheads="1"/>
          </p:cNvSpPr>
          <p:nvPr/>
        </p:nvSpPr>
        <p:spPr bwMode="auto">
          <a:xfrm>
            <a:off x="6614573" y="4753293"/>
            <a:ext cx="733425" cy="277812"/>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 $ 3.34</a:t>
            </a:r>
          </a:p>
        </p:txBody>
      </p:sp>
      <p:sp>
        <p:nvSpPr>
          <p:cNvPr id="54" name="Rectangle 84"/>
          <p:cNvSpPr>
            <a:spLocks noChangeAspect="1" noChangeArrowheads="1"/>
          </p:cNvSpPr>
          <p:nvPr/>
        </p:nvSpPr>
        <p:spPr bwMode="auto">
          <a:xfrm>
            <a:off x="6624098" y="5062855"/>
            <a:ext cx="635000" cy="277813"/>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 $ 0.35</a:t>
            </a:r>
          </a:p>
        </p:txBody>
      </p:sp>
      <p:sp>
        <p:nvSpPr>
          <p:cNvPr id="55" name="Rectangle 85"/>
          <p:cNvSpPr>
            <a:spLocks noChangeAspect="1" noChangeArrowheads="1"/>
          </p:cNvSpPr>
          <p:nvPr/>
        </p:nvSpPr>
        <p:spPr bwMode="auto">
          <a:xfrm>
            <a:off x="7505160" y="2275205"/>
            <a:ext cx="563563" cy="277813"/>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$ 83.33 </a:t>
            </a:r>
          </a:p>
        </p:txBody>
      </p:sp>
      <p:sp>
        <p:nvSpPr>
          <p:cNvPr id="56" name="Rectangle 86"/>
          <p:cNvSpPr>
            <a:spLocks noChangeAspect="1" noChangeArrowheads="1"/>
          </p:cNvSpPr>
          <p:nvPr/>
        </p:nvSpPr>
        <p:spPr bwMode="auto">
          <a:xfrm>
            <a:off x="7495635" y="2592705"/>
            <a:ext cx="649288" cy="277813"/>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$ 69.44</a:t>
            </a:r>
          </a:p>
        </p:txBody>
      </p:sp>
      <p:sp>
        <p:nvSpPr>
          <p:cNvPr id="57" name="Rectangle 87"/>
          <p:cNvSpPr>
            <a:spLocks noChangeAspect="1" noChangeArrowheads="1"/>
          </p:cNvSpPr>
          <p:nvPr/>
        </p:nvSpPr>
        <p:spPr bwMode="auto">
          <a:xfrm>
            <a:off x="7505160" y="2883218"/>
            <a:ext cx="684213" cy="277812"/>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$ 57.87</a:t>
            </a:r>
          </a:p>
        </p:txBody>
      </p:sp>
      <p:sp>
        <p:nvSpPr>
          <p:cNvPr id="58" name="Rectangle 88"/>
          <p:cNvSpPr>
            <a:spLocks noChangeAspect="1" noChangeArrowheads="1"/>
          </p:cNvSpPr>
          <p:nvPr/>
        </p:nvSpPr>
        <p:spPr bwMode="auto">
          <a:xfrm>
            <a:off x="7495635" y="3191193"/>
            <a:ext cx="655638" cy="277812"/>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$ 48.23</a:t>
            </a:r>
          </a:p>
        </p:txBody>
      </p:sp>
      <p:sp>
        <p:nvSpPr>
          <p:cNvPr id="59" name="Rectangle 89"/>
          <p:cNvSpPr>
            <a:spLocks noChangeAspect="1" noChangeArrowheads="1"/>
          </p:cNvSpPr>
          <p:nvPr/>
        </p:nvSpPr>
        <p:spPr bwMode="auto">
          <a:xfrm>
            <a:off x="7505160" y="3500755"/>
            <a:ext cx="646113" cy="277813"/>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$ 40.19</a:t>
            </a:r>
          </a:p>
        </p:txBody>
      </p:sp>
      <p:sp>
        <p:nvSpPr>
          <p:cNvPr id="60" name="Rectangle 94"/>
          <p:cNvSpPr>
            <a:spLocks noChangeAspect="1" noChangeArrowheads="1"/>
          </p:cNvSpPr>
          <p:nvPr/>
        </p:nvSpPr>
        <p:spPr bwMode="auto">
          <a:xfrm>
            <a:off x="7505160" y="3813493"/>
            <a:ext cx="655638" cy="277812"/>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$ 16.15</a:t>
            </a:r>
          </a:p>
        </p:txBody>
      </p:sp>
      <p:sp>
        <p:nvSpPr>
          <p:cNvPr id="62" name="Rectangle 95"/>
          <p:cNvSpPr>
            <a:spLocks noChangeAspect="1" noChangeArrowheads="1"/>
          </p:cNvSpPr>
          <p:nvPr/>
        </p:nvSpPr>
        <p:spPr bwMode="auto">
          <a:xfrm>
            <a:off x="7573423" y="4129405"/>
            <a:ext cx="727075" cy="277813"/>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 $ 6.49</a:t>
            </a:r>
          </a:p>
        </p:txBody>
      </p:sp>
      <p:sp>
        <p:nvSpPr>
          <p:cNvPr id="63" name="Rectangle 96"/>
          <p:cNvSpPr>
            <a:spLocks noChangeAspect="1" noChangeArrowheads="1"/>
          </p:cNvSpPr>
          <p:nvPr/>
        </p:nvSpPr>
        <p:spPr bwMode="auto">
          <a:xfrm>
            <a:off x="7601998" y="4438968"/>
            <a:ext cx="628650" cy="277812"/>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 $ 2.61</a:t>
            </a:r>
          </a:p>
        </p:txBody>
      </p:sp>
      <p:sp>
        <p:nvSpPr>
          <p:cNvPr id="64" name="Rectangle 97"/>
          <p:cNvSpPr>
            <a:spLocks noChangeAspect="1" noChangeArrowheads="1"/>
          </p:cNvSpPr>
          <p:nvPr/>
        </p:nvSpPr>
        <p:spPr bwMode="auto">
          <a:xfrm>
            <a:off x="7578185" y="4750118"/>
            <a:ext cx="727075" cy="277812"/>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 $ 0.42</a:t>
            </a:r>
          </a:p>
        </p:txBody>
      </p:sp>
      <p:sp>
        <p:nvSpPr>
          <p:cNvPr id="65" name="Rectangle 98"/>
          <p:cNvSpPr>
            <a:spLocks noChangeAspect="1" noChangeArrowheads="1"/>
          </p:cNvSpPr>
          <p:nvPr/>
        </p:nvSpPr>
        <p:spPr bwMode="auto">
          <a:xfrm>
            <a:off x="7597235" y="5059680"/>
            <a:ext cx="703263" cy="277813"/>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 $ 0.01</a:t>
            </a:r>
          </a:p>
        </p:txBody>
      </p:sp>
      <p:sp>
        <p:nvSpPr>
          <p:cNvPr id="66" name="Rectangle 103"/>
          <p:cNvSpPr>
            <a:spLocks noChangeAspect="1" noChangeArrowheads="1"/>
          </p:cNvSpPr>
          <p:nvPr/>
        </p:nvSpPr>
        <p:spPr bwMode="auto">
          <a:xfrm>
            <a:off x="4615910" y="3491230"/>
            <a:ext cx="736600" cy="277813"/>
          </a:xfrm>
          <a:prstGeom prst="rect">
            <a:avLst/>
          </a:prstGeom>
          <a:noFill/>
          <a:ln w="9525">
            <a:noFill/>
            <a:miter lim="800000"/>
            <a:headEnd/>
            <a:tailEnd/>
          </a:ln>
        </p:spPr>
        <p:txBody>
          <a:bodyPr wrap="none" lIns="0" tIns="0" rIns="0" bIns="0">
            <a:prstTxWarp prst="textNoShape">
              <a:avLst/>
            </a:prstTxWarp>
          </a:bodyPr>
          <a:lstStyle/>
          <a:p>
            <a:r>
              <a:rPr lang="en-US" b="0">
                <a:latin typeface="Times New Roman" pitchFamily="18" charset="0"/>
                <a:cs typeface="Times New Roman" pitchFamily="18" charset="0"/>
              </a:rPr>
              <a:t>$ 90.57</a:t>
            </a:r>
          </a:p>
        </p:txBody>
      </p:sp>
      <p:sp>
        <p:nvSpPr>
          <p:cNvPr id="67" name="Line 108"/>
          <p:cNvSpPr>
            <a:spLocks noChangeAspect="1" noChangeShapeType="1"/>
          </p:cNvSpPr>
          <p:nvPr/>
        </p:nvSpPr>
        <p:spPr bwMode="auto">
          <a:xfrm>
            <a:off x="3818985" y="2171192"/>
            <a:ext cx="438150" cy="0"/>
          </a:xfrm>
          <a:prstGeom prst="line">
            <a:avLst/>
          </a:prstGeom>
          <a:noFill/>
          <a:ln w="190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Tree>
    <p:extLst>
      <p:ext uri="{BB962C8B-B14F-4D97-AF65-F5344CB8AC3E}">
        <p14:creationId xmlns:p14="http://schemas.microsoft.com/office/powerpoint/2010/main" val="3282780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61">
                                            <p:txEl>
                                              <p:pRg st="1" end="1"/>
                                            </p:txEl>
                                          </p:spTgt>
                                        </p:tgtEl>
                                        <p:attrNameLst>
                                          <p:attrName>style.visibility</p:attrName>
                                        </p:attrNameLst>
                                      </p:cBhvr>
                                      <p:to>
                                        <p:strVal val="visible"/>
                                      </p:to>
                                    </p:set>
                                    <p:animEffect transition="in" filter="fade">
                                      <p:cBhvr>
                                        <p:cTn id="13" dur="500"/>
                                        <p:tgtEl>
                                          <p:spTgt spid="61">
                                            <p:txEl>
                                              <p:pRg st="1" end="1"/>
                                            </p:txEl>
                                          </p:spTgt>
                                        </p:tgtEl>
                                      </p:cBhvr>
                                    </p:animEffect>
                                    <p:anim calcmode="lin" valueType="num">
                                      <p:cBhvr>
                                        <p:cTn id="14"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19900"/>
            <a:ext cx="8883749" cy="4403479"/>
          </a:xfrm>
        </p:spPr>
        <p:txBody>
          <a:bodyPr/>
          <a:lstStyle/>
          <a:p>
            <a:pPr marL="341313" indent="-341313">
              <a:buAutoNum type="arabicPeriod"/>
            </a:pPr>
            <a:r>
              <a:rPr lang="en-US" sz="2500" dirty="0" smtClean="0">
                <a:solidFill>
                  <a:srgbClr val="32302A"/>
                </a:solidFill>
              </a:rPr>
              <a:t>Why </a:t>
            </a:r>
            <a:r>
              <a:rPr lang="en-US" sz="2500" dirty="0">
                <a:solidFill>
                  <a:srgbClr val="32302A"/>
                </a:solidFill>
              </a:rPr>
              <a:t>are investors willing to pay interest to acquire loanable funds? Why are lenders willing to loan these funds</a:t>
            </a:r>
            <a:r>
              <a:rPr lang="en-US" sz="2500" dirty="0" smtClean="0">
                <a:solidFill>
                  <a:srgbClr val="32302A"/>
                </a:solidFill>
              </a:rPr>
              <a:t>?</a:t>
            </a:r>
          </a:p>
          <a:p>
            <a:pPr marL="341313" indent="-341313">
              <a:buAutoNum type="arabicPeriod"/>
            </a:pPr>
            <a:r>
              <a:rPr lang="en-US" sz="2500" dirty="0" smtClean="0">
                <a:solidFill>
                  <a:srgbClr val="32302A"/>
                </a:solidFill>
              </a:rPr>
              <a:t>If </a:t>
            </a:r>
            <a:r>
              <a:rPr lang="en-US" sz="2500" dirty="0">
                <a:solidFill>
                  <a:srgbClr val="32302A"/>
                </a:solidFill>
              </a:rPr>
              <a:t>the current interest rate is 8%, what is the present value of three $1,000 payments to be received at the end of each of the next 3 years? Would the present value increase or decrease if the interest rate were higher, say 10%?</a:t>
            </a:r>
          </a:p>
          <a:p>
            <a:pPr marL="341313" indent="-341313">
              <a:buAutoNum type="arabicPeriod"/>
            </a:pPr>
            <a:r>
              <a:rPr lang="en-US" sz="2500" dirty="0" smtClean="0">
                <a:solidFill>
                  <a:srgbClr val="32302A"/>
                </a:solidFill>
              </a:rPr>
              <a:t>A </a:t>
            </a:r>
            <a:r>
              <a:rPr lang="en-US" sz="2500" dirty="0">
                <a:solidFill>
                  <a:srgbClr val="32302A"/>
                </a:solidFill>
              </a:rPr>
              <a:t>lender made the following statement to a borrower, </a:t>
            </a:r>
            <a:r>
              <a:rPr lang="en-US" sz="2500" dirty="0" smtClean="0">
                <a:solidFill>
                  <a:srgbClr val="32302A"/>
                </a:solidFill>
              </a:rPr>
              <a:t/>
            </a:r>
            <a:br>
              <a:rPr lang="en-US" sz="2500" dirty="0" smtClean="0">
                <a:solidFill>
                  <a:srgbClr val="32302A"/>
                </a:solidFill>
              </a:rPr>
            </a:br>
            <a:r>
              <a:rPr lang="en-US" sz="2500" dirty="0" smtClean="0">
                <a:solidFill>
                  <a:srgbClr val="32302A"/>
                </a:solidFill>
              </a:rPr>
              <a:t>"</a:t>
            </a:r>
            <a:r>
              <a:rPr lang="en-US" sz="2500" i="1" dirty="0">
                <a:solidFill>
                  <a:srgbClr val="32302A"/>
                </a:solidFill>
              </a:rPr>
              <a:t>You are borrowing $1,000, which is to be repaid in 12 monthly </a:t>
            </a:r>
            <a:r>
              <a:rPr lang="en-US" sz="2500" i="1" dirty="0" smtClean="0">
                <a:solidFill>
                  <a:srgbClr val="32302A"/>
                </a:solidFill>
              </a:rPr>
              <a:t/>
            </a:r>
            <a:br>
              <a:rPr lang="en-US" sz="2500" i="1" dirty="0" smtClean="0">
                <a:solidFill>
                  <a:srgbClr val="32302A"/>
                </a:solidFill>
              </a:rPr>
            </a:br>
            <a:r>
              <a:rPr lang="en-US" sz="2500" i="1" dirty="0" smtClean="0">
                <a:solidFill>
                  <a:srgbClr val="32302A"/>
                </a:solidFill>
              </a:rPr>
              <a:t>  installments </a:t>
            </a:r>
            <a:r>
              <a:rPr lang="en-US" sz="2500" i="1" dirty="0">
                <a:solidFill>
                  <a:srgbClr val="32302A"/>
                </a:solidFill>
              </a:rPr>
              <a:t>of $100 each. Your total interest charge is $200, </a:t>
            </a:r>
            <a:r>
              <a:rPr lang="en-US" sz="2500" i="1" dirty="0" smtClean="0">
                <a:solidFill>
                  <a:srgbClr val="32302A"/>
                </a:solidFill>
              </a:rPr>
              <a:t/>
            </a:r>
            <a:br>
              <a:rPr lang="en-US" sz="2500" i="1" dirty="0" smtClean="0">
                <a:solidFill>
                  <a:srgbClr val="32302A"/>
                </a:solidFill>
              </a:rPr>
            </a:br>
            <a:r>
              <a:rPr lang="en-US" sz="2500" i="1" dirty="0" smtClean="0">
                <a:solidFill>
                  <a:srgbClr val="32302A"/>
                </a:solidFill>
              </a:rPr>
              <a:t>  which </a:t>
            </a:r>
            <a:r>
              <a:rPr lang="en-US" sz="2500" i="1" dirty="0">
                <a:solidFill>
                  <a:srgbClr val="32302A"/>
                </a:solidFill>
              </a:rPr>
              <a:t>means your interest rate is 20% percent.</a:t>
            </a:r>
            <a:r>
              <a:rPr lang="en-US" sz="2500" dirty="0">
                <a:solidFill>
                  <a:srgbClr val="32302A"/>
                </a:solidFill>
              </a:rPr>
              <a:t>" </a:t>
            </a:r>
            <a:r>
              <a:rPr lang="en-US" sz="2500" dirty="0" smtClean="0">
                <a:solidFill>
                  <a:srgbClr val="32302A"/>
                </a:solidFill>
              </a:rPr>
              <a:t/>
            </a:r>
            <a:br>
              <a:rPr lang="en-US" sz="2500" dirty="0" smtClean="0">
                <a:solidFill>
                  <a:srgbClr val="32302A"/>
                </a:solidFill>
              </a:rPr>
            </a:br>
            <a:r>
              <a:rPr lang="en-US" sz="2500" dirty="0" smtClean="0">
                <a:solidFill>
                  <a:srgbClr val="32302A"/>
                </a:solidFill>
              </a:rPr>
              <a:t>– Is </a:t>
            </a:r>
            <a:r>
              <a:rPr lang="en-US" sz="2500" dirty="0">
                <a:solidFill>
                  <a:srgbClr val="32302A"/>
                </a:solidFill>
              </a:rPr>
              <a:t>the effective interest rate on the loan really 20</a:t>
            </a:r>
            <a:r>
              <a:rPr lang="en-US" sz="2500" dirty="0" smtClean="0">
                <a:solidFill>
                  <a:srgbClr val="32302A"/>
                </a:solidFill>
              </a:rPr>
              <a:t>%?</a:t>
            </a:r>
            <a:endParaRPr lang="en-US" sz="2500" dirty="0">
              <a:solidFill>
                <a:srgbClr val="32302A"/>
              </a:solidFill>
            </a:endParaRPr>
          </a:p>
        </p:txBody>
      </p:sp>
    </p:spTree>
    <p:extLst>
      <p:ext uri="{BB962C8B-B14F-4D97-AF65-F5344CB8AC3E}">
        <p14:creationId xmlns:p14="http://schemas.microsoft.com/office/powerpoint/2010/main" val="30150754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38188"/>
            <a:ext cx="8883749" cy="4403479"/>
          </a:xfrm>
        </p:spPr>
        <p:txBody>
          <a:bodyPr/>
          <a:lstStyle/>
          <a:p>
            <a:pPr marL="347663" indent="-347663">
              <a:buNone/>
            </a:pPr>
            <a:r>
              <a:rPr lang="en-US" sz="2600" dirty="0">
                <a:solidFill>
                  <a:srgbClr val="32302A"/>
                </a:solidFill>
              </a:rPr>
              <a:t>4. The interest rate charged on outstanding credit card balances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is </a:t>
            </a:r>
            <a:r>
              <a:rPr lang="en-US" sz="2600" dirty="0">
                <a:solidFill>
                  <a:srgbClr val="32302A"/>
                </a:solidFill>
              </a:rPr>
              <a:t>generally higher than the interest rate that banks charge customers with </a:t>
            </a:r>
            <a:r>
              <a:rPr lang="en-US" sz="2600" dirty="0" smtClean="0">
                <a:solidFill>
                  <a:srgbClr val="32302A"/>
                </a:solidFill>
              </a:rPr>
              <a:t>a </a:t>
            </a:r>
            <a:r>
              <a:rPr lang="en-US" sz="2600" dirty="0">
                <a:solidFill>
                  <a:srgbClr val="32302A"/>
                </a:solidFill>
              </a:rPr>
              <a:t>good credit rating.  Why?</a:t>
            </a:r>
            <a:br>
              <a:rPr lang="en-US" sz="2600" dirty="0">
                <a:solidFill>
                  <a:srgbClr val="32302A"/>
                </a:solidFill>
              </a:rPr>
            </a:br>
            <a:r>
              <a:rPr lang="en-US" sz="1000" dirty="0">
                <a:solidFill>
                  <a:srgbClr val="32302A"/>
                </a:solidFill>
              </a:rPr>
              <a:t/>
            </a:r>
            <a:br>
              <a:rPr lang="en-US" sz="1000" dirty="0">
                <a:solidFill>
                  <a:srgbClr val="32302A"/>
                </a:solidFill>
              </a:rPr>
            </a:br>
            <a:r>
              <a:rPr lang="en-US" sz="2600" dirty="0">
                <a:solidFill>
                  <a:srgbClr val="32302A"/>
                </a:solidFill>
              </a:rPr>
              <a:t>Should the government impose an interest </a:t>
            </a:r>
            <a:r>
              <a:rPr lang="en-US" sz="2600" dirty="0" smtClean="0">
                <a:solidFill>
                  <a:srgbClr val="32302A"/>
                </a:solidFill>
              </a:rPr>
              <a:t>rate </a:t>
            </a:r>
            <a:r>
              <a:rPr lang="en-US" sz="2600" dirty="0">
                <a:solidFill>
                  <a:srgbClr val="32302A"/>
                </a:solidFill>
              </a:rPr>
              <a:t>ceiling of,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for </a:t>
            </a:r>
            <a:r>
              <a:rPr lang="en-US" sz="2600" dirty="0">
                <a:solidFill>
                  <a:srgbClr val="32302A"/>
                </a:solidFill>
              </a:rPr>
              <a:t>example, 10%?  If it did, who would be hurt and who would be helped?  Discuss. </a:t>
            </a:r>
          </a:p>
        </p:txBody>
      </p:sp>
    </p:spTree>
    <p:extLst>
      <p:ext uri="{BB962C8B-B14F-4D97-AF65-F5344CB8AC3E}">
        <p14:creationId xmlns:p14="http://schemas.microsoft.com/office/powerpoint/2010/main" val="15506864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1841"/>
            <a:ext cx="7772400" cy="1864086"/>
          </a:xfrm>
        </p:spPr>
        <p:txBody>
          <a:bodyPr anchor="ctr"/>
          <a:lstStyle/>
          <a:p>
            <a:r>
              <a:rPr lang="en-US" dirty="0"/>
              <a:t>Why People Invest</a:t>
            </a:r>
          </a:p>
        </p:txBody>
      </p:sp>
    </p:spTree>
    <p:extLst>
      <p:ext uri="{BB962C8B-B14F-4D97-AF65-F5344CB8AC3E}">
        <p14:creationId xmlns:p14="http://schemas.microsoft.com/office/powerpoint/2010/main" val="11908297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1841"/>
            <a:ext cx="7772400" cy="1864086"/>
          </a:xfrm>
        </p:spPr>
        <p:txBody>
          <a:bodyPr anchor="ctr"/>
          <a:lstStyle/>
          <a:p>
            <a:r>
              <a:rPr lang="en-US" dirty="0"/>
              <a:t>Present Value, </a:t>
            </a:r>
            <a:br>
              <a:rPr lang="en-US" dirty="0"/>
            </a:br>
            <a:r>
              <a:rPr lang="en-US" dirty="0"/>
              <a:t>Profitability, and Investment</a:t>
            </a:r>
          </a:p>
        </p:txBody>
      </p:sp>
    </p:spTree>
    <p:extLst>
      <p:ext uri="{BB962C8B-B14F-4D97-AF65-F5344CB8AC3E}">
        <p14:creationId xmlns:p14="http://schemas.microsoft.com/office/powerpoint/2010/main" val="33259772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19569" y="100647"/>
            <a:ext cx="8904855" cy="749746"/>
          </a:xfrm>
          <a:prstGeom prst="rect">
            <a:avLst/>
          </a:prstGeom>
        </p:spPr>
        <p:txBody>
          <a:bodyPr/>
          <a:lstStyle>
            <a:lvl1pPr algn="l" defTabSz="457200" rtl="0" eaLnBrk="1" latinLnBrk="0" hangingPunct="1">
              <a:spcBef>
                <a:spcPct val="0"/>
              </a:spcBef>
              <a:buNone/>
              <a:defRPr sz="3800" kern="1200">
                <a:solidFill>
                  <a:schemeClr val="bg1"/>
                </a:solidFill>
                <a:latin typeface="Century Schoolbook" pitchFamily="18" charset="0"/>
                <a:ea typeface="+mj-ea"/>
                <a:cs typeface="Times New Roman" pitchFamily="18" charset="0"/>
              </a:defRPr>
            </a:lvl1pPr>
          </a:lstStyle>
          <a:p>
            <a:r>
              <a:rPr lang="en-US" dirty="0"/>
              <a:t>Discounted Present Value</a:t>
            </a:r>
          </a:p>
        </p:txBody>
      </p:sp>
      <p:sp>
        <p:nvSpPr>
          <p:cNvPr id="4" name="Rounded Rectangle 3"/>
          <p:cNvSpPr/>
          <p:nvPr/>
        </p:nvSpPr>
        <p:spPr>
          <a:xfrm>
            <a:off x="91440" y="822992"/>
            <a:ext cx="8932985" cy="509317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Line 5"/>
          <p:cNvSpPr>
            <a:spLocks noChangeShapeType="1"/>
          </p:cNvSpPr>
          <p:nvPr/>
        </p:nvSpPr>
        <p:spPr bwMode="auto">
          <a:xfrm>
            <a:off x="960121" y="1977390"/>
            <a:ext cx="7161530" cy="0"/>
          </a:xfrm>
          <a:prstGeom prst="line">
            <a:avLst/>
          </a:prstGeom>
          <a:noFill/>
          <a:ln w="19050">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27" name="Text Box 10"/>
          <p:cNvSpPr txBox="1">
            <a:spLocks noChangeArrowheads="1"/>
          </p:cNvSpPr>
          <p:nvPr/>
        </p:nvSpPr>
        <p:spPr bwMode="auto">
          <a:xfrm>
            <a:off x="155554" y="3727872"/>
            <a:ext cx="8787278" cy="2113912"/>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ts val="50"/>
              </a:spcBef>
              <a:spcAft>
                <a:spcPts val="600"/>
              </a:spcAft>
              <a:buFontTx/>
              <a:buChar char="•"/>
            </a:pPr>
            <a:r>
              <a:rPr lang="en-US" sz="1900" dirty="0">
                <a:latin typeface="Times New Roman" pitchFamily="18" charset="0"/>
                <a:cs typeface="Times New Roman" pitchFamily="18" charset="0"/>
              </a:rPr>
              <a:t>Suppose a truck rental firm is considering the purchase of a $40,000 </a:t>
            </a:r>
            <a:r>
              <a:rPr lang="en-US" sz="1900" dirty="0" smtClean="0">
                <a:latin typeface="Times New Roman" pitchFamily="18" charset="0"/>
                <a:cs typeface="Times New Roman" pitchFamily="18" charset="0"/>
              </a:rPr>
              <a:t>truck. Experience </a:t>
            </a:r>
            <a:r>
              <a:rPr lang="en-US" sz="1900" dirty="0">
                <a:latin typeface="Times New Roman" pitchFamily="18" charset="0"/>
                <a:cs typeface="Times New Roman" pitchFamily="18" charset="0"/>
              </a:rPr>
              <a:t>dictates that the firm can rent out the truck for net revenues of $12,000 per year. The truck has an expected life of 4 years (it then has </a:t>
            </a:r>
            <a:r>
              <a:rPr lang="en-US" sz="1900" dirty="0" smtClean="0">
                <a:latin typeface="Times New Roman" pitchFamily="18" charset="0"/>
                <a:cs typeface="Times New Roman" pitchFamily="18" charset="0"/>
              </a:rPr>
              <a:t>$</a:t>
            </a:r>
            <a:r>
              <a:rPr lang="en-US" sz="1900" dirty="0">
                <a:latin typeface="Times New Roman" pitchFamily="18" charset="0"/>
                <a:cs typeface="Times New Roman" pitchFamily="18" charset="0"/>
              </a:rPr>
              <a:t>0 value).</a:t>
            </a:r>
          </a:p>
          <a:p>
            <a:pPr marL="115888" indent="-115888">
              <a:lnSpc>
                <a:spcPct val="90000"/>
              </a:lnSpc>
              <a:spcBef>
                <a:spcPts val="50"/>
              </a:spcBef>
              <a:spcAft>
                <a:spcPts val="600"/>
              </a:spcAft>
              <a:buFontTx/>
              <a:buChar char="•"/>
            </a:pPr>
            <a:r>
              <a:rPr lang="en-US" sz="1900" dirty="0">
                <a:latin typeface="Times New Roman" pitchFamily="18" charset="0"/>
                <a:cs typeface="Times New Roman" pitchFamily="18" charset="0"/>
              </a:rPr>
              <a:t>As the firm can borrow and lend the funds at an interest rate of 8 %, we discount the future expected income </a:t>
            </a:r>
            <a:r>
              <a:rPr lang="en-US" sz="1900" dirty="0" smtClean="0">
                <a:latin typeface="Times New Roman" pitchFamily="18" charset="0"/>
                <a:cs typeface="Times New Roman" pitchFamily="18" charset="0"/>
              </a:rPr>
              <a:t>at </a:t>
            </a:r>
            <a:r>
              <a:rPr lang="en-US" sz="1900" dirty="0">
                <a:latin typeface="Times New Roman" pitchFamily="18" charset="0"/>
                <a:cs typeface="Times New Roman" pitchFamily="18" charset="0"/>
              </a:rPr>
              <a:t>8%. How much is this 4 year stream of income worth today?</a:t>
            </a:r>
          </a:p>
          <a:p>
            <a:pPr marL="115888" indent="-115888">
              <a:lnSpc>
                <a:spcPct val="90000"/>
              </a:lnSpc>
              <a:spcBef>
                <a:spcPts val="50"/>
              </a:spcBef>
              <a:spcAft>
                <a:spcPts val="600"/>
              </a:spcAft>
              <a:buFontTx/>
              <a:buChar char="•"/>
            </a:pPr>
            <a:r>
              <a:rPr lang="en-US" sz="1900" dirty="0">
                <a:latin typeface="Times New Roman" pitchFamily="18" charset="0"/>
                <a:cs typeface="Times New Roman" pitchFamily="18" charset="0"/>
              </a:rPr>
              <a:t>Because the present value of the future income stream is less than the cost of the endeavor ($39,744 &lt; $40,000), </a:t>
            </a:r>
            <a:r>
              <a:rPr lang="en-US" sz="1900" dirty="0" smtClean="0">
                <a:latin typeface="Times New Roman" pitchFamily="18" charset="0"/>
                <a:cs typeface="Times New Roman" pitchFamily="18" charset="0"/>
              </a:rPr>
              <a:t>the </a:t>
            </a:r>
            <a:r>
              <a:rPr lang="en-US" sz="1900" dirty="0">
                <a:latin typeface="Times New Roman" pitchFamily="18" charset="0"/>
                <a:cs typeface="Times New Roman" pitchFamily="18" charset="0"/>
              </a:rPr>
              <a:t>project should not be undertaken.</a:t>
            </a:r>
          </a:p>
        </p:txBody>
      </p:sp>
      <p:sp>
        <p:nvSpPr>
          <p:cNvPr id="128" name="Line 5"/>
          <p:cNvSpPr>
            <a:spLocks noChangeShapeType="1"/>
          </p:cNvSpPr>
          <p:nvPr/>
        </p:nvSpPr>
        <p:spPr bwMode="auto">
          <a:xfrm>
            <a:off x="228600" y="3656838"/>
            <a:ext cx="8622792" cy="0"/>
          </a:xfrm>
          <a:prstGeom prst="line">
            <a:avLst/>
          </a:prstGeom>
          <a:noFill/>
          <a:ln w="19050">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80" name="Rectangle 4"/>
          <p:cNvSpPr>
            <a:spLocks noChangeAspect="1" noChangeArrowheads="1"/>
          </p:cNvSpPr>
          <p:nvPr/>
        </p:nvSpPr>
        <p:spPr bwMode="auto">
          <a:xfrm>
            <a:off x="6381750" y="1572705"/>
            <a:ext cx="1739900" cy="363537"/>
          </a:xfrm>
          <a:prstGeom prst="rect">
            <a:avLst/>
          </a:prstGeom>
          <a:noFill/>
          <a:ln w="9525">
            <a:noFill/>
            <a:miter lim="800000"/>
            <a:headEnd/>
            <a:tailEnd/>
          </a:ln>
        </p:spPr>
        <p:txBody>
          <a:bodyPr wrap="none" lIns="0" tIns="0" rIns="0" bIns="0">
            <a:prstTxWarp prst="textNoShape">
              <a:avLst/>
            </a:prstTxWarp>
          </a:bodyPr>
          <a:lstStyle/>
          <a:p>
            <a:pPr algn="ctr">
              <a:lnSpc>
                <a:spcPct val="70000"/>
              </a:lnSpc>
            </a:pPr>
            <a:r>
              <a:rPr lang="en-US" sz="1700" b="0" dirty="0">
                <a:solidFill>
                  <a:srgbClr val="000000"/>
                </a:solidFill>
                <a:latin typeface="Times New Roman" pitchFamily="18" charset="0"/>
                <a:cs typeface="Times New Roman" pitchFamily="18" charset="0"/>
              </a:rPr>
              <a:t>Present value</a:t>
            </a:r>
            <a:br>
              <a:rPr lang="en-US" sz="1700" b="0" dirty="0">
                <a:solidFill>
                  <a:srgbClr val="000000"/>
                </a:solidFill>
                <a:latin typeface="Times New Roman" pitchFamily="18" charset="0"/>
                <a:cs typeface="Times New Roman" pitchFamily="18" charset="0"/>
              </a:rPr>
            </a:br>
            <a:r>
              <a:rPr lang="en-US" sz="1700" b="0" dirty="0">
                <a:solidFill>
                  <a:srgbClr val="000000"/>
                </a:solidFill>
                <a:latin typeface="Times New Roman" pitchFamily="18" charset="0"/>
                <a:cs typeface="Times New Roman" pitchFamily="18" charset="0"/>
              </a:rPr>
              <a:t>of income stream</a:t>
            </a:r>
            <a:endParaRPr lang="en-US" sz="1700" b="0" dirty="0">
              <a:solidFill>
                <a:schemeClr val="tx1"/>
              </a:solidFill>
              <a:latin typeface="Times New Roman" pitchFamily="18" charset="0"/>
              <a:cs typeface="Times New Roman" pitchFamily="18" charset="0"/>
            </a:endParaRPr>
          </a:p>
        </p:txBody>
      </p:sp>
      <p:sp>
        <p:nvSpPr>
          <p:cNvPr id="82" name="Rectangle 6"/>
          <p:cNvSpPr>
            <a:spLocks noChangeAspect="1" noChangeArrowheads="1"/>
          </p:cNvSpPr>
          <p:nvPr/>
        </p:nvSpPr>
        <p:spPr bwMode="auto">
          <a:xfrm>
            <a:off x="4505325" y="1553655"/>
            <a:ext cx="1752600" cy="382587"/>
          </a:xfrm>
          <a:prstGeom prst="rect">
            <a:avLst/>
          </a:prstGeom>
          <a:noFill/>
          <a:ln w="9525">
            <a:noFill/>
            <a:miter lim="800000"/>
            <a:headEnd/>
            <a:tailEnd/>
          </a:ln>
        </p:spPr>
        <p:txBody>
          <a:bodyPr wrap="none" lIns="0" tIns="0" rIns="0" bIns="0">
            <a:prstTxWarp prst="textNoShape">
              <a:avLst/>
            </a:prstTxWarp>
          </a:bodyPr>
          <a:lstStyle/>
          <a:p>
            <a:pPr algn="ctr">
              <a:lnSpc>
                <a:spcPct val="70000"/>
              </a:lnSpc>
            </a:pPr>
            <a:r>
              <a:rPr lang="en-US" sz="1700" b="0" dirty="0">
                <a:solidFill>
                  <a:srgbClr val="000000"/>
                </a:solidFill>
                <a:latin typeface="Times New Roman" pitchFamily="18" charset="0"/>
                <a:cs typeface="Times New Roman" pitchFamily="18" charset="0"/>
              </a:rPr>
              <a:t>Discounted value</a:t>
            </a:r>
            <a:br>
              <a:rPr lang="en-US" sz="1700" b="0" dirty="0">
                <a:solidFill>
                  <a:srgbClr val="000000"/>
                </a:solidFill>
                <a:latin typeface="Times New Roman" pitchFamily="18" charset="0"/>
                <a:cs typeface="Times New Roman" pitchFamily="18" charset="0"/>
              </a:rPr>
            </a:br>
            <a:r>
              <a:rPr lang="en-US" sz="1700" b="0" i="1" dirty="0">
                <a:solidFill>
                  <a:srgbClr val="000000"/>
                </a:solidFill>
                <a:latin typeface="Times New Roman" pitchFamily="18" charset="0"/>
                <a:cs typeface="Times New Roman" pitchFamily="18" charset="0"/>
              </a:rPr>
              <a:t>(8% rate)</a:t>
            </a:r>
            <a:endParaRPr lang="en-US" sz="1700" b="0" i="1" dirty="0">
              <a:solidFill>
                <a:schemeClr val="tx1"/>
              </a:solidFill>
              <a:latin typeface="Times New Roman" pitchFamily="18" charset="0"/>
              <a:cs typeface="Times New Roman" pitchFamily="18" charset="0"/>
            </a:endParaRPr>
          </a:p>
        </p:txBody>
      </p:sp>
      <p:sp>
        <p:nvSpPr>
          <p:cNvPr id="83" name="Rectangle 7"/>
          <p:cNvSpPr>
            <a:spLocks noChangeAspect="1" noChangeArrowheads="1"/>
          </p:cNvSpPr>
          <p:nvPr/>
        </p:nvSpPr>
        <p:spPr bwMode="auto">
          <a:xfrm>
            <a:off x="1543050" y="1555242"/>
            <a:ext cx="2895600" cy="381000"/>
          </a:xfrm>
          <a:prstGeom prst="rect">
            <a:avLst/>
          </a:prstGeom>
          <a:noFill/>
          <a:ln w="9525">
            <a:noFill/>
            <a:miter lim="800000"/>
            <a:headEnd/>
            <a:tailEnd/>
          </a:ln>
        </p:spPr>
        <p:txBody>
          <a:bodyPr wrap="none" lIns="0" tIns="0" rIns="0" bIns="0">
            <a:prstTxWarp prst="textNoShape">
              <a:avLst/>
            </a:prstTxWarp>
          </a:bodyPr>
          <a:lstStyle/>
          <a:p>
            <a:pPr algn="ctr">
              <a:lnSpc>
                <a:spcPct val="70000"/>
              </a:lnSpc>
            </a:pPr>
            <a:r>
              <a:rPr lang="en-US" sz="1700" b="0" dirty="0">
                <a:solidFill>
                  <a:srgbClr val="000000"/>
                </a:solidFill>
                <a:latin typeface="Times New Roman" pitchFamily="18" charset="0"/>
                <a:cs typeface="Times New Roman" pitchFamily="18" charset="0"/>
              </a:rPr>
              <a:t>Expected future income</a:t>
            </a:r>
            <a:br>
              <a:rPr lang="en-US" sz="1700" b="0" dirty="0">
                <a:solidFill>
                  <a:srgbClr val="000000"/>
                </a:solidFill>
                <a:latin typeface="Times New Roman" pitchFamily="18" charset="0"/>
                <a:cs typeface="Times New Roman" pitchFamily="18" charset="0"/>
              </a:rPr>
            </a:br>
            <a:r>
              <a:rPr lang="en-US" sz="1700" b="0" i="1" dirty="0">
                <a:solidFill>
                  <a:srgbClr val="000000"/>
                </a:solidFill>
                <a:latin typeface="Times New Roman" pitchFamily="18" charset="0"/>
                <a:cs typeface="Times New Roman" pitchFamily="18" charset="0"/>
              </a:rPr>
              <a:t>(received at years-end)</a:t>
            </a:r>
            <a:endParaRPr lang="en-US" sz="1700" b="0" i="1" dirty="0">
              <a:solidFill>
                <a:schemeClr val="tx1"/>
              </a:solidFill>
              <a:latin typeface="Times New Roman" pitchFamily="18" charset="0"/>
              <a:cs typeface="Times New Roman" pitchFamily="18" charset="0"/>
            </a:endParaRPr>
          </a:p>
        </p:txBody>
      </p:sp>
      <p:sp>
        <p:nvSpPr>
          <p:cNvPr id="84" name="Rectangle 8"/>
          <p:cNvSpPr>
            <a:spLocks noChangeAspect="1" noChangeArrowheads="1"/>
          </p:cNvSpPr>
          <p:nvPr/>
        </p:nvSpPr>
        <p:spPr bwMode="auto">
          <a:xfrm>
            <a:off x="885825" y="1777492"/>
            <a:ext cx="762000" cy="158750"/>
          </a:xfrm>
          <a:prstGeom prst="rect">
            <a:avLst/>
          </a:prstGeom>
          <a:noFill/>
          <a:ln w="9525">
            <a:noFill/>
            <a:miter lim="800000"/>
            <a:headEnd/>
            <a:tailEnd/>
          </a:ln>
        </p:spPr>
        <p:txBody>
          <a:bodyPr wrap="none" lIns="0" tIns="0" rIns="0" bIns="0">
            <a:prstTxWarp prst="textNoShape">
              <a:avLst/>
            </a:prstTxWarp>
          </a:bodyPr>
          <a:lstStyle/>
          <a:p>
            <a:pPr algn="ctr">
              <a:lnSpc>
                <a:spcPct val="70000"/>
              </a:lnSpc>
            </a:pPr>
            <a:r>
              <a:rPr lang="en-US" sz="1700" b="0" dirty="0">
                <a:solidFill>
                  <a:srgbClr val="000000"/>
                </a:solidFill>
                <a:latin typeface="Times New Roman" pitchFamily="18" charset="0"/>
                <a:cs typeface="Times New Roman" pitchFamily="18" charset="0"/>
              </a:rPr>
              <a:t>Year</a:t>
            </a:r>
            <a:endParaRPr lang="en-US" sz="1700" b="0" dirty="0">
              <a:solidFill>
                <a:schemeClr val="tx1"/>
              </a:solidFill>
              <a:latin typeface="Times New Roman" pitchFamily="18" charset="0"/>
              <a:cs typeface="Times New Roman" pitchFamily="18" charset="0"/>
            </a:endParaRPr>
          </a:p>
        </p:txBody>
      </p:sp>
      <p:sp>
        <p:nvSpPr>
          <p:cNvPr id="85" name="Text Box 9"/>
          <p:cNvSpPr txBox="1">
            <a:spLocks noChangeArrowheads="1"/>
          </p:cNvSpPr>
          <p:nvPr/>
        </p:nvSpPr>
        <p:spPr bwMode="auto">
          <a:xfrm>
            <a:off x="1700784" y="990791"/>
            <a:ext cx="5922264" cy="535531"/>
          </a:xfrm>
          <a:prstGeom prst="rect">
            <a:avLst/>
          </a:prstGeom>
          <a:noFill/>
          <a:ln w="19050" cap="rnd">
            <a:noFill/>
            <a:prstDash val="sysDot"/>
            <a:miter lim="800000"/>
            <a:headEnd/>
            <a:tailEnd type="none" w="lg" len="lg"/>
          </a:ln>
        </p:spPr>
        <p:txBody>
          <a:bodyPr wrap="square">
            <a:prstTxWarp prst="textNoShape">
              <a:avLst/>
            </a:prstTxWarp>
            <a:spAutoFit/>
          </a:bodyPr>
          <a:lstStyle/>
          <a:p>
            <a:pPr algn="ctr">
              <a:lnSpc>
                <a:spcPct val="80000"/>
              </a:lnSpc>
            </a:pPr>
            <a:r>
              <a:rPr kumimoji="0" lang="en-US" sz="2000" b="0" dirty="0">
                <a:latin typeface="Times New Roman" pitchFamily="18" charset="0"/>
                <a:cs typeface="Times New Roman" pitchFamily="18" charset="0"/>
              </a:rPr>
              <a:t>Discounted </a:t>
            </a:r>
            <a:r>
              <a:rPr kumimoji="0" lang="en-US" sz="2000" i="1" dirty="0">
                <a:solidFill>
                  <a:schemeClr val="tx1"/>
                </a:solidFill>
                <a:latin typeface="Times New Roman" pitchFamily="18" charset="0"/>
                <a:cs typeface="Times New Roman" pitchFamily="18" charset="0"/>
              </a:rPr>
              <a:t>PV</a:t>
            </a:r>
            <a:r>
              <a:rPr kumimoji="0" lang="en-US" sz="2000" b="0" i="1" dirty="0">
                <a:latin typeface="Times New Roman" pitchFamily="18" charset="0"/>
                <a:cs typeface="Times New Roman" pitchFamily="18" charset="0"/>
              </a:rPr>
              <a:t> </a:t>
            </a:r>
            <a:r>
              <a:rPr kumimoji="0" lang="en-US" sz="2000" b="0" dirty="0">
                <a:latin typeface="Times New Roman" pitchFamily="18" charset="0"/>
                <a:cs typeface="Times New Roman" pitchFamily="18" charset="0"/>
              </a:rPr>
              <a:t>of $12,000 Truck Rental for 4 Years</a:t>
            </a:r>
            <a:br>
              <a:rPr kumimoji="0" lang="en-US" sz="2000" b="0" dirty="0">
                <a:latin typeface="Times New Roman" pitchFamily="18" charset="0"/>
                <a:cs typeface="Times New Roman" pitchFamily="18" charset="0"/>
              </a:rPr>
            </a:br>
            <a:r>
              <a:rPr kumimoji="0" lang="en-US" sz="1600" b="0" i="1" dirty="0">
                <a:latin typeface="Times New Roman" pitchFamily="18" charset="0"/>
                <a:cs typeface="Times New Roman" pitchFamily="18" charset="0"/>
              </a:rPr>
              <a:t>(interest Rate = 8 Percent)</a:t>
            </a:r>
          </a:p>
        </p:txBody>
      </p:sp>
      <p:sp>
        <p:nvSpPr>
          <p:cNvPr id="86" name="Line 10"/>
          <p:cNvSpPr>
            <a:spLocks noChangeAspect="1" noChangeShapeType="1"/>
          </p:cNvSpPr>
          <p:nvPr/>
        </p:nvSpPr>
        <p:spPr bwMode="auto">
          <a:xfrm>
            <a:off x="6874636" y="3212910"/>
            <a:ext cx="890589" cy="0"/>
          </a:xfrm>
          <a:prstGeom prst="line">
            <a:avLst/>
          </a:prstGeom>
          <a:noFill/>
          <a:ln w="190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87" name="Rectangle 12"/>
          <p:cNvSpPr>
            <a:spLocks noChangeAspect="1" noChangeArrowheads="1"/>
          </p:cNvSpPr>
          <p:nvPr/>
        </p:nvSpPr>
        <p:spPr bwMode="auto">
          <a:xfrm>
            <a:off x="1228725" y="2032635"/>
            <a:ext cx="293688" cy="277813"/>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1</a:t>
            </a:r>
            <a:endParaRPr lang="en-US" sz="3200" b="0">
              <a:solidFill>
                <a:schemeClr val="tx1"/>
              </a:solidFill>
              <a:latin typeface="Times New Roman" pitchFamily="18" charset="0"/>
              <a:cs typeface="Times New Roman" pitchFamily="18" charset="0"/>
            </a:endParaRPr>
          </a:p>
        </p:txBody>
      </p:sp>
      <p:sp>
        <p:nvSpPr>
          <p:cNvPr id="88" name="Rectangle 13"/>
          <p:cNvSpPr>
            <a:spLocks noChangeAspect="1" noChangeArrowheads="1"/>
          </p:cNvSpPr>
          <p:nvPr/>
        </p:nvSpPr>
        <p:spPr bwMode="auto">
          <a:xfrm>
            <a:off x="2409825" y="2023110"/>
            <a:ext cx="1173163" cy="277813"/>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$ 12,000</a:t>
            </a:r>
            <a:endParaRPr lang="en-US" sz="3200" b="0">
              <a:solidFill>
                <a:schemeClr val="tx1"/>
              </a:solidFill>
              <a:latin typeface="Times New Roman" pitchFamily="18" charset="0"/>
              <a:cs typeface="Times New Roman" pitchFamily="18" charset="0"/>
            </a:endParaRPr>
          </a:p>
        </p:txBody>
      </p:sp>
      <p:sp>
        <p:nvSpPr>
          <p:cNvPr id="89" name="Rectangle 14"/>
          <p:cNvSpPr>
            <a:spLocks noChangeAspect="1" noChangeArrowheads="1"/>
          </p:cNvSpPr>
          <p:nvPr/>
        </p:nvSpPr>
        <p:spPr bwMode="auto">
          <a:xfrm>
            <a:off x="5124450" y="2023110"/>
            <a:ext cx="914400" cy="277813"/>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0.926</a:t>
            </a:r>
            <a:endParaRPr lang="en-US" sz="3200" b="0">
              <a:solidFill>
                <a:schemeClr val="tx1"/>
              </a:solidFill>
              <a:latin typeface="Times New Roman" pitchFamily="18" charset="0"/>
              <a:cs typeface="Times New Roman" pitchFamily="18" charset="0"/>
            </a:endParaRPr>
          </a:p>
        </p:txBody>
      </p:sp>
      <p:sp>
        <p:nvSpPr>
          <p:cNvPr id="90" name="Rectangle 15"/>
          <p:cNvSpPr>
            <a:spLocks noChangeAspect="1" noChangeArrowheads="1"/>
          </p:cNvSpPr>
          <p:nvPr/>
        </p:nvSpPr>
        <p:spPr bwMode="auto">
          <a:xfrm>
            <a:off x="6892925" y="2031048"/>
            <a:ext cx="1047750" cy="277812"/>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$ 11,112</a:t>
            </a:r>
            <a:endParaRPr lang="en-US" sz="3200" b="0">
              <a:solidFill>
                <a:schemeClr val="tx1"/>
              </a:solidFill>
              <a:latin typeface="Times New Roman" pitchFamily="18" charset="0"/>
              <a:cs typeface="Times New Roman" pitchFamily="18" charset="0"/>
            </a:endParaRPr>
          </a:p>
        </p:txBody>
      </p:sp>
      <p:sp>
        <p:nvSpPr>
          <p:cNvPr id="91" name="Rectangle 16"/>
          <p:cNvSpPr>
            <a:spLocks noChangeAspect="1" noChangeArrowheads="1"/>
          </p:cNvSpPr>
          <p:nvPr/>
        </p:nvSpPr>
        <p:spPr bwMode="auto">
          <a:xfrm>
            <a:off x="1228725" y="2313623"/>
            <a:ext cx="304800" cy="277812"/>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2</a:t>
            </a:r>
            <a:endParaRPr lang="en-US" sz="3200" b="0">
              <a:solidFill>
                <a:schemeClr val="tx1"/>
              </a:solidFill>
              <a:latin typeface="Times New Roman" pitchFamily="18" charset="0"/>
              <a:cs typeface="Times New Roman" pitchFamily="18" charset="0"/>
            </a:endParaRPr>
          </a:p>
        </p:txBody>
      </p:sp>
      <p:sp>
        <p:nvSpPr>
          <p:cNvPr id="92" name="Rectangle 17"/>
          <p:cNvSpPr>
            <a:spLocks noChangeAspect="1" noChangeArrowheads="1"/>
          </p:cNvSpPr>
          <p:nvPr/>
        </p:nvSpPr>
        <p:spPr bwMode="auto">
          <a:xfrm>
            <a:off x="1228725" y="2596198"/>
            <a:ext cx="152400" cy="277812"/>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3</a:t>
            </a:r>
            <a:endParaRPr lang="en-US" sz="3200" b="0">
              <a:solidFill>
                <a:schemeClr val="tx1"/>
              </a:solidFill>
              <a:latin typeface="Times New Roman" pitchFamily="18" charset="0"/>
              <a:cs typeface="Times New Roman" pitchFamily="18" charset="0"/>
            </a:endParaRPr>
          </a:p>
        </p:txBody>
      </p:sp>
      <p:sp>
        <p:nvSpPr>
          <p:cNvPr id="93" name="Rectangle 18"/>
          <p:cNvSpPr>
            <a:spLocks noChangeAspect="1" noChangeArrowheads="1"/>
          </p:cNvSpPr>
          <p:nvPr/>
        </p:nvSpPr>
        <p:spPr bwMode="auto">
          <a:xfrm>
            <a:off x="1228725" y="2878773"/>
            <a:ext cx="228600" cy="277812"/>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4</a:t>
            </a:r>
            <a:endParaRPr lang="en-US" sz="3200" b="0">
              <a:solidFill>
                <a:schemeClr val="tx1"/>
              </a:solidFill>
              <a:latin typeface="Times New Roman" pitchFamily="18" charset="0"/>
              <a:cs typeface="Times New Roman" pitchFamily="18" charset="0"/>
            </a:endParaRPr>
          </a:p>
        </p:txBody>
      </p:sp>
      <p:sp>
        <p:nvSpPr>
          <p:cNvPr id="94" name="Rectangle 19"/>
          <p:cNvSpPr>
            <a:spLocks noChangeAspect="1" noChangeArrowheads="1"/>
          </p:cNvSpPr>
          <p:nvPr/>
        </p:nvSpPr>
        <p:spPr bwMode="auto">
          <a:xfrm>
            <a:off x="2411413" y="2307273"/>
            <a:ext cx="965200" cy="277812"/>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$ 12,000</a:t>
            </a:r>
            <a:endParaRPr lang="en-US" sz="3200" b="0">
              <a:solidFill>
                <a:schemeClr val="tx1"/>
              </a:solidFill>
              <a:latin typeface="Times New Roman" pitchFamily="18" charset="0"/>
              <a:cs typeface="Times New Roman" pitchFamily="18" charset="0"/>
            </a:endParaRPr>
          </a:p>
        </p:txBody>
      </p:sp>
      <p:sp>
        <p:nvSpPr>
          <p:cNvPr id="95" name="Rectangle 20"/>
          <p:cNvSpPr>
            <a:spLocks noChangeAspect="1" noChangeArrowheads="1"/>
          </p:cNvSpPr>
          <p:nvPr/>
        </p:nvSpPr>
        <p:spPr bwMode="auto">
          <a:xfrm>
            <a:off x="2411413" y="2589848"/>
            <a:ext cx="1017587" cy="277812"/>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$ 12,000</a:t>
            </a:r>
            <a:endParaRPr lang="en-US" sz="3200" b="0">
              <a:solidFill>
                <a:schemeClr val="tx1"/>
              </a:solidFill>
              <a:latin typeface="Times New Roman" pitchFamily="18" charset="0"/>
              <a:cs typeface="Times New Roman" pitchFamily="18" charset="0"/>
            </a:endParaRPr>
          </a:p>
        </p:txBody>
      </p:sp>
      <p:sp>
        <p:nvSpPr>
          <p:cNvPr id="96" name="Rectangle 21"/>
          <p:cNvSpPr>
            <a:spLocks noChangeAspect="1" noChangeArrowheads="1"/>
          </p:cNvSpPr>
          <p:nvPr/>
        </p:nvSpPr>
        <p:spPr bwMode="auto">
          <a:xfrm>
            <a:off x="2411413" y="2894648"/>
            <a:ext cx="976312" cy="277812"/>
          </a:xfrm>
          <a:prstGeom prst="rect">
            <a:avLst/>
          </a:prstGeom>
          <a:noFill/>
          <a:ln w="9525">
            <a:noFill/>
            <a:miter lim="800000"/>
            <a:headEnd/>
            <a:tailEnd/>
          </a:ln>
        </p:spPr>
        <p:txBody>
          <a:bodyPr wrap="none" lIns="0" tIns="0" rIns="0" bIns="0">
            <a:prstTxWarp prst="textNoShape">
              <a:avLst/>
            </a:prstTxWarp>
          </a:bodyPr>
          <a:lstStyle/>
          <a:p>
            <a:r>
              <a:rPr lang="en-US" b="0" dirty="0">
                <a:solidFill>
                  <a:srgbClr val="000000"/>
                </a:solidFill>
                <a:latin typeface="Times New Roman" pitchFamily="18" charset="0"/>
                <a:cs typeface="Times New Roman" pitchFamily="18" charset="0"/>
              </a:rPr>
              <a:t>$ 12,000</a:t>
            </a:r>
            <a:endParaRPr lang="en-US" sz="3200" b="0" dirty="0">
              <a:solidFill>
                <a:schemeClr val="tx1"/>
              </a:solidFill>
              <a:latin typeface="Times New Roman" pitchFamily="18" charset="0"/>
              <a:cs typeface="Times New Roman" pitchFamily="18" charset="0"/>
            </a:endParaRPr>
          </a:p>
        </p:txBody>
      </p:sp>
      <p:sp>
        <p:nvSpPr>
          <p:cNvPr id="97" name="Rectangle 22"/>
          <p:cNvSpPr>
            <a:spLocks noChangeAspect="1" noChangeArrowheads="1"/>
          </p:cNvSpPr>
          <p:nvPr/>
        </p:nvSpPr>
        <p:spPr bwMode="auto">
          <a:xfrm>
            <a:off x="5138738" y="2307273"/>
            <a:ext cx="752475" cy="277812"/>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0.857</a:t>
            </a:r>
            <a:endParaRPr lang="en-US" sz="3200" b="0">
              <a:solidFill>
                <a:schemeClr val="tx1"/>
              </a:solidFill>
              <a:latin typeface="Times New Roman" pitchFamily="18" charset="0"/>
              <a:cs typeface="Times New Roman" pitchFamily="18" charset="0"/>
            </a:endParaRPr>
          </a:p>
        </p:txBody>
      </p:sp>
      <p:sp>
        <p:nvSpPr>
          <p:cNvPr id="98" name="Rectangle 23"/>
          <p:cNvSpPr>
            <a:spLocks noChangeAspect="1" noChangeArrowheads="1"/>
          </p:cNvSpPr>
          <p:nvPr/>
        </p:nvSpPr>
        <p:spPr bwMode="auto">
          <a:xfrm>
            <a:off x="5138738" y="2599373"/>
            <a:ext cx="760412" cy="277812"/>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0.794</a:t>
            </a:r>
            <a:endParaRPr lang="en-US" sz="3200" b="0">
              <a:solidFill>
                <a:schemeClr val="tx1"/>
              </a:solidFill>
              <a:latin typeface="Times New Roman" pitchFamily="18" charset="0"/>
              <a:cs typeface="Times New Roman" pitchFamily="18" charset="0"/>
            </a:endParaRPr>
          </a:p>
        </p:txBody>
      </p:sp>
      <p:sp>
        <p:nvSpPr>
          <p:cNvPr id="99" name="Rectangle 24"/>
          <p:cNvSpPr>
            <a:spLocks noChangeAspect="1" noChangeArrowheads="1"/>
          </p:cNvSpPr>
          <p:nvPr/>
        </p:nvSpPr>
        <p:spPr bwMode="auto">
          <a:xfrm>
            <a:off x="5149850" y="2894648"/>
            <a:ext cx="679450" cy="277812"/>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0.735</a:t>
            </a:r>
            <a:endParaRPr lang="en-US" sz="3200" b="0">
              <a:solidFill>
                <a:schemeClr val="tx1"/>
              </a:solidFill>
              <a:latin typeface="Times New Roman" pitchFamily="18" charset="0"/>
              <a:cs typeface="Times New Roman" pitchFamily="18" charset="0"/>
            </a:endParaRPr>
          </a:p>
        </p:txBody>
      </p:sp>
      <p:sp>
        <p:nvSpPr>
          <p:cNvPr id="100" name="Rectangle 25"/>
          <p:cNvSpPr>
            <a:spLocks noChangeAspect="1" noChangeArrowheads="1"/>
          </p:cNvSpPr>
          <p:nvPr/>
        </p:nvSpPr>
        <p:spPr bwMode="auto">
          <a:xfrm>
            <a:off x="6907213" y="2297748"/>
            <a:ext cx="876300" cy="277812"/>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$ 10,284</a:t>
            </a:r>
            <a:endParaRPr lang="en-US" sz="3200" b="0">
              <a:solidFill>
                <a:schemeClr val="tx1"/>
              </a:solidFill>
              <a:latin typeface="Times New Roman" pitchFamily="18" charset="0"/>
              <a:cs typeface="Times New Roman" pitchFamily="18" charset="0"/>
            </a:endParaRPr>
          </a:p>
        </p:txBody>
      </p:sp>
      <p:sp>
        <p:nvSpPr>
          <p:cNvPr id="101" name="Rectangle 26"/>
          <p:cNvSpPr>
            <a:spLocks noChangeAspect="1" noChangeArrowheads="1"/>
          </p:cNvSpPr>
          <p:nvPr/>
        </p:nvSpPr>
        <p:spPr bwMode="auto">
          <a:xfrm>
            <a:off x="6927850" y="2599373"/>
            <a:ext cx="871538" cy="277812"/>
          </a:xfrm>
          <a:prstGeom prst="rect">
            <a:avLst/>
          </a:prstGeom>
          <a:noFill/>
          <a:ln w="9525">
            <a:noFill/>
            <a:miter lim="800000"/>
            <a:headEnd/>
            <a:tailEnd/>
          </a:ln>
        </p:spPr>
        <p:txBody>
          <a:bodyPr wrap="none" lIns="0" tIns="0" rIns="0" bIns="0">
            <a:prstTxWarp prst="textNoShape">
              <a:avLst/>
            </a:prstTxWarp>
          </a:bodyPr>
          <a:lstStyle/>
          <a:p>
            <a:r>
              <a:rPr lang="en-US" b="0">
                <a:solidFill>
                  <a:srgbClr val="000000"/>
                </a:solidFill>
                <a:latin typeface="Times New Roman" pitchFamily="18" charset="0"/>
                <a:cs typeface="Times New Roman" pitchFamily="18" charset="0"/>
              </a:rPr>
              <a:t>$   9,528</a:t>
            </a:r>
            <a:endParaRPr lang="en-US" sz="3200" b="0">
              <a:solidFill>
                <a:schemeClr val="tx1"/>
              </a:solidFill>
              <a:latin typeface="Times New Roman" pitchFamily="18" charset="0"/>
              <a:cs typeface="Times New Roman" pitchFamily="18" charset="0"/>
            </a:endParaRPr>
          </a:p>
        </p:txBody>
      </p:sp>
      <p:sp>
        <p:nvSpPr>
          <p:cNvPr id="102" name="Rectangle 27"/>
          <p:cNvSpPr>
            <a:spLocks noChangeAspect="1" noChangeArrowheads="1"/>
          </p:cNvSpPr>
          <p:nvPr/>
        </p:nvSpPr>
        <p:spPr bwMode="auto">
          <a:xfrm>
            <a:off x="6926263" y="2894648"/>
            <a:ext cx="1038225" cy="277812"/>
          </a:xfrm>
          <a:prstGeom prst="rect">
            <a:avLst/>
          </a:prstGeom>
          <a:noFill/>
          <a:ln w="9525">
            <a:noFill/>
            <a:miter lim="800000"/>
            <a:headEnd/>
            <a:tailEnd/>
          </a:ln>
        </p:spPr>
        <p:txBody>
          <a:bodyPr wrap="none" lIns="0" tIns="0" rIns="0" bIns="0">
            <a:prstTxWarp prst="textNoShape">
              <a:avLst/>
            </a:prstTxWarp>
          </a:bodyPr>
          <a:lstStyle/>
          <a:p>
            <a:r>
              <a:rPr lang="en-US" b="0" dirty="0">
                <a:solidFill>
                  <a:srgbClr val="000000"/>
                </a:solidFill>
                <a:latin typeface="Times New Roman" pitchFamily="18" charset="0"/>
                <a:cs typeface="Times New Roman" pitchFamily="18" charset="0"/>
              </a:rPr>
              <a:t>$   8,820</a:t>
            </a:r>
            <a:endParaRPr lang="en-US" sz="3200" b="0" dirty="0">
              <a:solidFill>
                <a:schemeClr val="tx1"/>
              </a:solidFill>
              <a:latin typeface="Times New Roman" pitchFamily="18" charset="0"/>
              <a:cs typeface="Times New Roman" pitchFamily="18" charset="0"/>
            </a:endParaRPr>
          </a:p>
        </p:txBody>
      </p:sp>
      <p:sp>
        <p:nvSpPr>
          <p:cNvPr id="103" name="Rectangle 28"/>
          <p:cNvSpPr>
            <a:spLocks noChangeAspect="1" noChangeArrowheads="1"/>
          </p:cNvSpPr>
          <p:nvPr/>
        </p:nvSpPr>
        <p:spPr bwMode="auto">
          <a:xfrm>
            <a:off x="6905625" y="3235452"/>
            <a:ext cx="1038225" cy="354013"/>
          </a:xfrm>
          <a:prstGeom prst="rect">
            <a:avLst/>
          </a:prstGeom>
          <a:noFill/>
          <a:ln w="9525">
            <a:noFill/>
            <a:miter lim="800000"/>
            <a:headEnd/>
            <a:tailEnd/>
          </a:ln>
        </p:spPr>
        <p:txBody>
          <a:bodyPr wrap="none" lIns="0" tIns="0" rIns="0" bIns="0">
            <a:prstTxWarp prst="textNoShape">
              <a:avLst/>
            </a:prstTxWarp>
          </a:bodyPr>
          <a:lstStyle/>
          <a:p>
            <a:r>
              <a:rPr lang="en-US" b="0" dirty="0">
                <a:solidFill>
                  <a:srgbClr val="000000"/>
                </a:solidFill>
                <a:latin typeface="Times New Roman" pitchFamily="18" charset="0"/>
                <a:cs typeface="Times New Roman" pitchFamily="18" charset="0"/>
              </a:rPr>
              <a:t>$ 39,744</a:t>
            </a:r>
            <a:endParaRPr lang="en-US" sz="3200" b="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09586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animEffect transition="in" filter="fade">
                                      <p:cBhvr>
                                        <p:cTn id="7" dur="500"/>
                                        <p:tgtEl>
                                          <p:spTgt spid="127">
                                            <p:txEl>
                                              <p:pRg st="0" end="0"/>
                                            </p:txEl>
                                          </p:spTgt>
                                        </p:tgtEl>
                                      </p:cBhvr>
                                    </p:animEffect>
                                    <p:anim calcmode="lin" valueType="num">
                                      <p:cBhvr>
                                        <p:cTn id="8" dur="500" fill="hold"/>
                                        <p:tgtEl>
                                          <p:spTgt spid="127">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127">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9" presetClass="entr" presetSubtype="0" fill="hold" grpId="0" nodeType="afterEffect">
                                  <p:stCondLst>
                                    <p:cond delay="0"/>
                                  </p:stCondLst>
                                  <p:childTnLst>
                                    <p:set>
                                      <p:cBhvr>
                                        <p:cTn id="12" dur="1" fill="hold">
                                          <p:stCondLst>
                                            <p:cond delay="0"/>
                                          </p:stCondLst>
                                        </p:cTn>
                                        <p:tgtEl>
                                          <p:spTgt spid="87"/>
                                        </p:tgtEl>
                                        <p:attrNameLst>
                                          <p:attrName>style.visibility</p:attrName>
                                        </p:attrNameLst>
                                      </p:cBhvr>
                                      <p:to>
                                        <p:strVal val="visible"/>
                                      </p:to>
                                    </p:set>
                                    <p:animEffect transition="in" filter="dissolve">
                                      <p:cBhvr>
                                        <p:cTn id="13" dur="500"/>
                                        <p:tgtEl>
                                          <p:spTgt spid="87"/>
                                        </p:tgtEl>
                                      </p:cBhvr>
                                    </p:animEffect>
                                  </p:childTnLst>
                                </p:cTn>
                              </p:par>
                              <p:par>
                                <p:cTn id="14" presetID="23" presetClass="entr" presetSubtype="288" fill="hold" grpId="0" nodeType="withEffect">
                                  <p:stCondLst>
                                    <p:cond delay="0"/>
                                  </p:stCondLst>
                                  <p:childTnLst>
                                    <p:set>
                                      <p:cBhvr>
                                        <p:cTn id="15" dur="1" fill="hold">
                                          <p:stCondLst>
                                            <p:cond delay="0"/>
                                          </p:stCondLst>
                                        </p:cTn>
                                        <p:tgtEl>
                                          <p:spTgt spid="88"/>
                                        </p:tgtEl>
                                        <p:attrNameLst>
                                          <p:attrName>style.visibility</p:attrName>
                                        </p:attrNameLst>
                                      </p:cBhvr>
                                      <p:to>
                                        <p:strVal val="visible"/>
                                      </p:to>
                                    </p:set>
                                    <p:anim calcmode="lin" valueType="num">
                                      <p:cBhvr>
                                        <p:cTn id="16" dur="500" fill="hold"/>
                                        <p:tgtEl>
                                          <p:spTgt spid="88"/>
                                        </p:tgtEl>
                                        <p:attrNameLst>
                                          <p:attrName>ppt_w</p:attrName>
                                        </p:attrNameLst>
                                      </p:cBhvr>
                                      <p:tavLst>
                                        <p:tav tm="0">
                                          <p:val>
                                            <p:strVal val="4/3*#ppt_w"/>
                                          </p:val>
                                        </p:tav>
                                        <p:tav tm="100000">
                                          <p:val>
                                            <p:strVal val="#ppt_w"/>
                                          </p:val>
                                        </p:tav>
                                      </p:tavLst>
                                    </p:anim>
                                    <p:anim calcmode="lin" valueType="num">
                                      <p:cBhvr>
                                        <p:cTn id="17" dur="500" fill="hold"/>
                                        <p:tgtEl>
                                          <p:spTgt spid="88"/>
                                        </p:tgtEl>
                                        <p:attrNameLst>
                                          <p:attrName>ppt_h</p:attrName>
                                        </p:attrNameLst>
                                      </p:cBhvr>
                                      <p:tavLst>
                                        <p:tav tm="0">
                                          <p:val>
                                            <p:strVal val="4/3*#ppt_h"/>
                                          </p:val>
                                        </p:tav>
                                        <p:tav tm="100000">
                                          <p:val>
                                            <p:strVal val="#ppt_h"/>
                                          </p:val>
                                        </p:tav>
                                      </p:tavLst>
                                    </p:anim>
                                  </p:childTnLst>
                                </p:cTn>
                              </p:par>
                            </p:childTnLst>
                          </p:cTn>
                        </p:par>
                        <p:par>
                          <p:cTn id="18" fill="hold">
                            <p:stCondLst>
                              <p:cond delay="1000"/>
                            </p:stCondLst>
                            <p:childTnLst>
                              <p:par>
                                <p:cTn id="19" presetID="9" presetClass="entr" presetSubtype="0" fill="hold" grpId="0" nodeType="afterEffect">
                                  <p:stCondLst>
                                    <p:cond delay="0"/>
                                  </p:stCondLst>
                                  <p:childTnLst>
                                    <p:set>
                                      <p:cBhvr>
                                        <p:cTn id="20" dur="1" fill="hold">
                                          <p:stCondLst>
                                            <p:cond delay="0"/>
                                          </p:stCondLst>
                                        </p:cTn>
                                        <p:tgtEl>
                                          <p:spTgt spid="91"/>
                                        </p:tgtEl>
                                        <p:attrNameLst>
                                          <p:attrName>style.visibility</p:attrName>
                                        </p:attrNameLst>
                                      </p:cBhvr>
                                      <p:to>
                                        <p:strVal val="visible"/>
                                      </p:to>
                                    </p:set>
                                    <p:animEffect transition="in" filter="dissolve">
                                      <p:cBhvr>
                                        <p:cTn id="21" dur="500"/>
                                        <p:tgtEl>
                                          <p:spTgt spid="91"/>
                                        </p:tgtEl>
                                      </p:cBhvr>
                                    </p:animEffect>
                                  </p:childTnLst>
                                </p:cTn>
                              </p:par>
                              <p:par>
                                <p:cTn id="22" presetID="23" presetClass="entr" presetSubtype="288" fill="hold" grpId="0" nodeType="withEffect">
                                  <p:stCondLst>
                                    <p:cond delay="0"/>
                                  </p:stCondLst>
                                  <p:childTnLst>
                                    <p:set>
                                      <p:cBhvr>
                                        <p:cTn id="23" dur="1" fill="hold">
                                          <p:stCondLst>
                                            <p:cond delay="0"/>
                                          </p:stCondLst>
                                        </p:cTn>
                                        <p:tgtEl>
                                          <p:spTgt spid="94"/>
                                        </p:tgtEl>
                                        <p:attrNameLst>
                                          <p:attrName>style.visibility</p:attrName>
                                        </p:attrNameLst>
                                      </p:cBhvr>
                                      <p:to>
                                        <p:strVal val="visible"/>
                                      </p:to>
                                    </p:set>
                                    <p:anim calcmode="lin" valueType="num">
                                      <p:cBhvr>
                                        <p:cTn id="24" dur="500" fill="hold"/>
                                        <p:tgtEl>
                                          <p:spTgt spid="94"/>
                                        </p:tgtEl>
                                        <p:attrNameLst>
                                          <p:attrName>ppt_w</p:attrName>
                                        </p:attrNameLst>
                                      </p:cBhvr>
                                      <p:tavLst>
                                        <p:tav tm="0">
                                          <p:val>
                                            <p:strVal val="4/3*#ppt_w"/>
                                          </p:val>
                                        </p:tav>
                                        <p:tav tm="100000">
                                          <p:val>
                                            <p:strVal val="#ppt_w"/>
                                          </p:val>
                                        </p:tav>
                                      </p:tavLst>
                                    </p:anim>
                                    <p:anim calcmode="lin" valueType="num">
                                      <p:cBhvr>
                                        <p:cTn id="25" dur="500" fill="hold"/>
                                        <p:tgtEl>
                                          <p:spTgt spid="94"/>
                                        </p:tgtEl>
                                        <p:attrNameLst>
                                          <p:attrName>ppt_h</p:attrName>
                                        </p:attrNameLst>
                                      </p:cBhvr>
                                      <p:tavLst>
                                        <p:tav tm="0">
                                          <p:val>
                                            <p:strVal val="4/3*#ppt_h"/>
                                          </p:val>
                                        </p:tav>
                                        <p:tav tm="100000">
                                          <p:val>
                                            <p:strVal val="#ppt_h"/>
                                          </p:val>
                                        </p:tav>
                                      </p:tavLst>
                                    </p:anim>
                                  </p:childTnLst>
                                </p:cTn>
                              </p:par>
                            </p:childTnLst>
                          </p:cTn>
                        </p:par>
                        <p:par>
                          <p:cTn id="26" fill="hold">
                            <p:stCondLst>
                              <p:cond delay="1500"/>
                            </p:stCondLst>
                            <p:childTnLst>
                              <p:par>
                                <p:cTn id="27" presetID="9" presetClass="entr" presetSubtype="0" fill="hold" grpId="0" nodeType="afterEffect">
                                  <p:stCondLst>
                                    <p:cond delay="0"/>
                                  </p:stCondLst>
                                  <p:childTnLst>
                                    <p:set>
                                      <p:cBhvr>
                                        <p:cTn id="28" dur="1" fill="hold">
                                          <p:stCondLst>
                                            <p:cond delay="0"/>
                                          </p:stCondLst>
                                        </p:cTn>
                                        <p:tgtEl>
                                          <p:spTgt spid="92"/>
                                        </p:tgtEl>
                                        <p:attrNameLst>
                                          <p:attrName>style.visibility</p:attrName>
                                        </p:attrNameLst>
                                      </p:cBhvr>
                                      <p:to>
                                        <p:strVal val="visible"/>
                                      </p:to>
                                    </p:set>
                                    <p:animEffect transition="in" filter="dissolve">
                                      <p:cBhvr>
                                        <p:cTn id="29" dur="500"/>
                                        <p:tgtEl>
                                          <p:spTgt spid="92"/>
                                        </p:tgtEl>
                                      </p:cBhvr>
                                    </p:animEffect>
                                  </p:childTnLst>
                                </p:cTn>
                              </p:par>
                              <p:par>
                                <p:cTn id="30" presetID="23" presetClass="entr" presetSubtype="288" fill="hold" grpId="0" nodeType="withEffect">
                                  <p:stCondLst>
                                    <p:cond delay="0"/>
                                  </p:stCondLst>
                                  <p:childTnLst>
                                    <p:set>
                                      <p:cBhvr>
                                        <p:cTn id="31" dur="1" fill="hold">
                                          <p:stCondLst>
                                            <p:cond delay="0"/>
                                          </p:stCondLst>
                                        </p:cTn>
                                        <p:tgtEl>
                                          <p:spTgt spid="95"/>
                                        </p:tgtEl>
                                        <p:attrNameLst>
                                          <p:attrName>style.visibility</p:attrName>
                                        </p:attrNameLst>
                                      </p:cBhvr>
                                      <p:to>
                                        <p:strVal val="visible"/>
                                      </p:to>
                                    </p:set>
                                    <p:anim calcmode="lin" valueType="num">
                                      <p:cBhvr>
                                        <p:cTn id="32" dur="500" fill="hold"/>
                                        <p:tgtEl>
                                          <p:spTgt spid="95"/>
                                        </p:tgtEl>
                                        <p:attrNameLst>
                                          <p:attrName>ppt_w</p:attrName>
                                        </p:attrNameLst>
                                      </p:cBhvr>
                                      <p:tavLst>
                                        <p:tav tm="0">
                                          <p:val>
                                            <p:strVal val="4/3*#ppt_w"/>
                                          </p:val>
                                        </p:tav>
                                        <p:tav tm="100000">
                                          <p:val>
                                            <p:strVal val="#ppt_w"/>
                                          </p:val>
                                        </p:tav>
                                      </p:tavLst>
                                    </p:anim>
                                    <p:anim calcmode="lin" valueType="num">
                                      <p:cBhvr>
                                        <p:cTn id="33" dur="500" fill="hold"/>
                                        <p:tgtEl>
                                          <p:spTgt spid="95"/>
                                        </p:tgtEl>
                                        <p:attrNameLst>
                                          <p:attrName>ppt_h</p:attrName>
                                        </p:attrNameLst>
                                      </p:cBhvr>
                                      <p:tavLst>
                                        <p:tav tm="0">
                                          <p:val>
                                            <p:strVal val="4/3*#ppt_h"/>
                                          </p:val>
                                        </p:tav>
                                        <p:tav tm="100000">
                                          <p:val>
                                            <p:strVal val="#ppt_h"/>
                                          </p:val>
                                        </p:tav>
                                      </p:tavLst>
                                    </p:anim>
                                  </p:childTnLst>
                                </p:cTn>
                              </p:par>
                            </p:childTnLst>
                          </p:cTn>
                        </p:par>
                        <p:par>
                          <p:cTn id="34" fill="hold">
                            <p:stCondLst>
                              <p:cond delay="2000"/>
                            </p:stCondLst>
                            <p:childTnLst>
                              <p:par>
                                <p:cTn id="35" presetID="9" presetClass="entr" presetSubtype="0" fill="hold" grpId="0" nodeType="afterEffect">
                                  <p:stCondLst>
                                    <p:cond delay="0"/>
                                  </p:stCondLst>
                                  <p:childTnLst>
                                    <p:set>
                                      <p:cBhvr>
                                        <p:cTn id="36" dur="1" fill="hold">
                                          <p:stCondLst>
                                            <p:cond delay="0"/>
                                          </p:stCondLst>
                                        </p:cTn>
                                        <p:tgtEl>
                                          <p:spTgt spid="93"/>
                                        </p:tgtEl>
                                        <p:attrNameLst>
                                          <p:attrName>style.visibility</p:attrName>
                                        </p:attrNameLst>
                                      </p:cBhvr>
                                      <p:to>
                                        <p:strVal val="visible"/>
                                      </p:to>
                                    </p:set>
                                    <p:animEffect transition="in" filter="dissolve">
                                      <p:cBhvr>
                                        <p:cTn id="37" dur="500"/>
                                        <p:tgtEl>
                                          <p:spTgt spid="93"/>
                                        </p:tgtEl>
                                      </p:cBhvr>
                                    </p:animEffect>
                                  </p:childTnLst>
                                </p:cTn>
                              </p:par>
                              <p:par>
                                <p:cTn id="38" presetID="23" presetClass="entr" presetSubtype="288" fill="hold" grpId="0" nodeType="withEffect">
                                  <p:stCondLst>
                                    <p:cond delay="0"/>
                                  </p:stCondLst>
                                  <p:childTnLst>
                                    <p:set>
                                      <p:cBhvr>
                                        <p:cTn id="39" dur="1" fill="hold">
                                          <p:stCondLst>
                                            <p:cond delay="0"/>
                                          </p:stCondLst>
                                        </p:cTn>
                                        <p:tgtEl>
                                          <p:spTgt spid="96"/>
                                        </p:tgtEl>
                                        <p:attrNameLst>
                                          <p:attrName>style.visibility</p:attrName>
                                        </p:attrNameLst>
                                      </p:cBhvr>
                                      <p:to>
                                        <p:strVal val="visible"/>
                                      </p:to>
                                    </p:set>
                                    <p:anim calcmode="lin" valueType="num">
                                      <p:cBhvr>
                                        <p:cTn id="40" dur="500" fill="hold"/>
                                        <p:tgtEl>
                                          <p:spTgt spid="96"/>
                                        </p:tgtEl>
                                        <p:attrNameLst>
                                          <p:attrName>ppt_w</p:attrName>
                                        </p:attrNameLst>
                                      </p:cBhvr>
                                      <p:tavLst>
                                        <p:tav tm="0">
                                          <p:val>
                                            <p:strVal val="4/3*#ppt_w"/>
                                          </p:val>
                                        </p:tav>
                                        <p:tav tm="100000">
                                          <p:val>
                                            <p:strVal val="#ppt_w"/>
                                          </p:val>
                                        </p:tav>
                                      </p:tavLst>
                                    </p:anim>
                                    <p:anim calcmode="lin" valueType="num">
                                      <p:cBhvr>
                                        <p:cTn id="41" dur="500" fill="hold"/>
                                        <p:tgtEl>
                                          <p:spTgt spid="96"/>
                                        </p:tgtEl>
                                        <p:attrNameLst>
                                          <p:attrName>ppt_h</p:attrName>
                                        </p:attrNameLst>
                                      </p:cBhvr>
                                      <p:tavLst>
                                        <p:tav tm="0">
                                          <p:val>
                                            <p:strVal val="4/3*#ppt_h"/>
                                          </p:val>
                                        </p:tav>
                                        <p:tav tm="100000">
                                          <p:val>
                                            <p:strVal val="#ppt_h"/>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27">
                                            <p:txEl>
                                              <p:pRg st="1" end="1"/>
                                            </p:txEl>
                                          </p:spTgt>
                                        </p:tgtEl>
                                        <p:attrNameLst>
                                          <p:attrName>style.visibility</p:attrName>
                                        </p:attrNameLst>
                                      </p:cBhvr>
                                      <p:to>
                                        <p:strVal val="visible"/>
                                      </p:to>
                                    </p:set>
                                    <p:animEffect transition="in" filter="fade">
                                      <p:cBhvr>
                                        <p:cTn id="46" dur="500"/>
                                        <p:tgtEl>
                                          <p:spTgt spid="127">
                                            <p:txEl>
                                              <p:pRg st="1" end="1"/>
                                            </p:txEl>
                                          </p:spTgt>
                                        </p:tgtEl>
                                      </p:cBhvr>
                                    </p:animEffect>
                                    <p:anim calcmode="lin" valueType="num">
                                      <p:cBhvr>
                                        <p:cTn id="47" dur="500" fill="hold"/>
                                        <p:tgtEl>
                                          <p:spTgt spid="127">
                                            <p:txEl>
                                              <p:pRg st="1" end="1"/>
                                            </p:txEl>
                                          </p:spTgt>
                                        </p:tgtEl>
                                        <p:attrNameLst>
                                          <p:attrName>ppt_x</p:attrName>
                                        </p:attrNameLst>
                                      </p:cBhvr>
                                      <p:tavLst>
                                        <p:tav tm="0">
                                          <p:val>
                                            <p:strVal val="#ppt_x"/>
                                          </p:val>
                                        </p:tav>
                                        <p:tav tm="100000">
                                          <p:val>
                                            <p:strVal val="#ppt_x"/>
                                          </p:val>
                                        </p:tav>
                                      </p:tavLst>
                                    </p:anim>
                                    <p:anim calcmode="lin" valueType="num">
                                      <p:cBhvr>
                                        <p:cTn id="48" dur="500" fill="hold"/>
                                        <p:tgtEl>
                                          <p:spTgt spid="127">
                                            <p:txEl>
                                              <p:pRg st="1" end="1"/>
                                            </p:txEl>
                                          </p:spTgt>
                                        </p:tgtEl>
                                        <p:attrNameLst>
                                          <p:attrName>ppt_y</p:attrName>
                                        </p:attrNameLst>
                                      </p:cBhvr>
                                      <p:tavLst>
                                        <p:tav tm="0">
                                          <p:val>
                                            <p:strVal val="#ppt_y+.1"/>
                                          </p:val>
                                        </p:tav>
                                        <p:tav tm="100000">
                                          <p:val>
                                            <p:strVal val="#ppt_y"/>
                                          </p:val>
                                        </p:tav>
                                      </p:tavLst>
                                    </p:anim>
                                  </p:childTnLst>
                                </p:cTn>
                              </p:par>
                            </p:childTnLst>
                          </p:cTn>
                        </p:par>
                        <p:par>
                          <p:cTn id="49" fill="hold">
                            <p:stCondLst>
                              <p:cond delay="500"/>
                            </p:stCondLst>
                            <p:childTnLst>
                              <p:par>
                                <p:cTn id="50" presetID="9" presetClass="entr" presetSubtype="0" fill="hold" grpId="0" nodeType="afterEffect">
                                  <p:stCondLst>
                                    <p:cond delay="0"/>
                                  </p:stCondLst>
                                  <p:childTnLst>
                                    <p:set>
                                      <p:cBhvr>
                                        <p:cTn id="51" dur="1" fill="hold">
                                          <p:stCondLst>
                                            <p:cond delay="0"/>
                                          </p:stCondLst>
                                        </p:cTn>
                                        <p:tgtEl>
                                          <p:spTgt spid="89"/>
                                        </p:tgtEl>
                                        <p:attrNameLst>
                                          <p:attrName>style.visibility</p:attrName>
                                        </p:attrNameLst>
                                      </p:cBhvr>
                                      <p:to>
                                        <p:strVal val="visible"/>
                                      </p:to>
                                    </p:set>
                                    <p:animEffect transition="in" filter="dissolve">
                                      <p:cBhvr>
                                        <p:cTn id="52" dur="500"/>
                                        <p:tgtEl>
                                          <p:spTgt spid="89"/>
                                        </p:tgtEl>
                                      </p:cBhvr>
                                    </p:animEffect>
                                  </p:childTnLst>
                                </p:cTn>
                              </p:par>
                              <p:par>
                                <p:cTn id="53" presetID="17" presetClass="entr" presetSubtype="8" fill="hold" grpId="0" nodeType="withEffect">
                                  <p:stCondLst>
                                    <p:cond delay="0"/>
                                  </p:stCondLst>
                                  <p:childTnLst>
                                    <p:set>
                                      <p:cBhvr>
                                        <p:cTn id="54" dur="1" fill="hold">
                                          <p:stCondLst>
                                            <p:cond delay="0"/>
                                          </p:stCondLst>
                                        </p:cTn>
                                        <p:tgtEl>
                                          <p:spTgt spid="90"/>
                                        </p:tgtEl>
                                        <p:attrNameLst>
                                          <p:attrName>style.visibility</p:attrName>
                                        </p:attrNameLst>
                                      </p:cBhvr>
                                      <p:to>
                                        <p:strVal val="visible"/>
                                      </p:to>
                                    </p:set>
                                    <p:anim calcmode="lin" valueType="num">
                                      <p:cBhvr>
                                        <p:cTn id="55" dur="500" fill="hold"/>
                                        <p:tgtEl>
                                          <p:spTgt spid="90"/>
                                        </p:tgtEl>
                                        <p:attrNameLst>
                                          <p:attrName>ppt_x</p:attrName>
                                        </p:attrNameLst>
                                      </p:cBhvr>
                                      <p:tavLst>
                                        <p:tav tm="0">
                                          <p:val>
                                            <p:strVal val="#ppt_x-#ppt_w/2"/>
                                          </p:val>
                                        </p:tav>
                                        <p:tav tm="100000">
                                          <p:val>
                                            <p:strVal val="#ppt_x"/>
                                          </p:val>
                                        </p:tav>
                                      </p:tavLst>
                                    </p:anim>
                                    <p:anim calcmode="lin" valueType="num">
                                      <p:cBhvr>
                                        <p:cTn id="56" dur="500" fill="hold"/>
                                        <p:tgtEl>
                                          <p:spTgt spid="90"/>
                                        </p:tgtEl>
                                        <p:attrNameLst>
                                          <p:attrName>ppt_y</p:attrName>
                                        </p:attrNameLst>
                                      </p:cBhvr>
                                      <p:tavLst>
                                        <p:tav tm="0">
                                          <p:val>
                                            <p:strVal val="#ppt_y"/>
                                          </p:val>
                                        </p:tav>
                                        <p:tav tm="100000">
                                          <p:val>
                                            <p:strVal val="#ppt_y"/>
                                          </p:val>
                                        </p:tav>
                                      </p:tavLst>
                                    </p:anim>
                                    <p:anim calcmode="lin" valueType="num">
                                      <p:cBhvr>
                                        <p:cTn id="57" dur="500" fill="hold"/>
                                        <p:tgtEl>
                                          <p:spTgt spid="90"/>
                                        </p:tgtEl>
                                        <p:attrNameLst>
                                          <p:attrName>ppt_w</p:attrName>
                                        </p:attrNameLst>
                                      </p:cBhvr>
                                      <p:tavLst>
                                        <p:tav tm="0">
                                          <p:val>
                                            <p:fltVal val="0"/>
                                          </p:val>
                                        </p:tav>
                                        <p:tav tm="100000">
                                          <p:val>
                                            <p:strVal val="#ppt_w"/>
                                          </p:val>
                                        </p:tav>
                                      </p:tavLst>
                                    </p:anim>
                                    <p:anim calcmode="lin" valueType="num">
                                      <p:cBhvr>
                                        <p:cTn id="58" dur="500" fill="hold"/>
                                        <p:tgtEl>
                                          <p:spTgt spid="90"/>
                                        </p:tgtEl>
                                        <p:attrNameLst>
                                          <p:attrName>ppt_h</p:attrName>
                                        </p:attrNameLst>
                                      </p:cBhvr>
                                      <p:tavLst>
                                        <p:tav tm="0">
                                          <p:val>
                                            <p:strVal val="#ppt_h"/>
                                          </p:val>
                                        </p:tav>
                                        <p:tav tm="100000">
                                          <p:val>
                                            <p:strVal val="#ppt_h"/>
                                          </p:val>
                                        </p:tav>
                                      </p:tavLst>
                                    </p:anim>
                                  </p:childTnLst>
                                </p:cTn>
                              </p:par>
                            </p:childTnLst>
                          </p:cTn>
                        </p:par>
                        <p:par>
                          <p:cTn id="59" fill="hold">
                            <p:stCondLst>
                              <p:cond delay="1000"/>
                            </p:stCondLst>
                            <p:childTnLst>
                              <p:par>
                                <p:cTn id="60" presetID="9" presetClass="entr" presetSubtype="0" fill="hold" grpId="0" nodeType="afterEffect">
                                  <p:stCondLst>
                                    <p:cond delay="0"/>
                                  </p:stCondLst>
                                  <p:childTnLst>
                                    <p:set>
                                      <p:cBhvr>
                                        <p:cTn id="61" dur="1" fill="hold">
                                          <p:stCondLst>
                                            <p:cond delay="0"/>
                                          </p:stCondLst>
                                        </p:cTn>
                                        <p:tgtEl>
                                          <p:spTgt spid="97"/>
                                        </p:tgtEl>
                                        <p:attrNameLst>
                                          <p:attrName>style.visibility</p:attrName>
                                        </p:attrNameLst>
                                      </p:cBhvr>
                                      <p:to>
                                        <p:strVal val="visible"/>
                                      </p:to>
                                    </p:set>
                                    <p:animEffect transition="in" filter="dissolve">
                                      <p:cBhvr>
                                        <p:cTn id="62" dur="500"/>
                                        <p:tgtEl>
                                          <p:spTgt spid="97"/>
                                        </p:tgtEl>
                                      </p:cBhvr>
                                    </p:animEffect>
                                  </p:childTnLst>
                                </p:cTn>
                              </p:par>
                              <p:par>
                                <p:cTn id="63" presetID="17" presetClass="entr" presetSubtype="8" fill="hold" grpId="0" nodeType="withEffect">
                                  <p:stCondLst>
                                    <p:cond delay="0"/>
                                  </p:stCondLst>
                                  <p:childTnLst>
                                    <p:set>
                                      <p:cBhvr>
                                        <p:cTn id="64" dur="1" fill="hold">
                                          <p:stCondLst>
                                            <p:cond delay="0"/>
                                          </p:stCondLst>
                                        </p:cTn>
                                        <p:tgtEl>
                                          <p:spTgt spid="100"/>
                                        </p:tgtEl>
                                        <p:attrNameLst>
                                          <p:attrName>style.visibility</p:attrName>
                                        </p:attrNameLst>
                                      </p:cBhvr>
                                      <p:to>
                                        <p:strVal val="visible"/>
                                      </p:to>
                                    </p:set>
                                    <p:anim calcmode="lin" valueType="num">
                                      <p:cBhvr>
                                        <p:cTn id="65" dur="500" fill="hold"/>
                                        <p:tgtEl>
                                          <p:spTgt spid="100"/>
                                        </p:tgtEl>
                                        <p:attrNameLst>
                                          <p:attrName>ppt_x</p:attrName>
                                        </p:attrNameLst>
                                      </p:cBhvr>
                                      <p:tavLst>
                                        <p:tav tm="0">
                                          <p:val>
                                            <p:strVal val="#ppt_x-#ppt_w/2"/>
                                          </p:val>
                                        </p:tav>
                                        <p:tav tm="100000">
                                          <p:val>
                                            <p:strVal val="#ppt_x"/>
                                          </p:val>
                                        </p:tav>
                                      </p:tavLst>
                                    </p:anim>
                                    <p:anim calcmode="lin" valueType="num">
                                      <p:cBhvr>
                                        <p:cTn id="66" dur="500" fill="hold"/>
                                        <p:tgtEl>
                                          <p:spTgt spid="100"/>
                                        </p:tgtEl>
                                        <p:attrNameLst>
                                          <p:attrName>ppt_y</p:attrName>
                                        </p:attrNameLst>
                                      </p:cBhvr>
                                      <p:tavLst>
                                        <p:tav tm="0">
                                          <p:val>
                                            <p:strVal val="#ppt_y"/>
                                          </p:val>
                                        </p:tav>
                                        <p:tav tm="100000">
                                          <p:val>
                                            <p:strVal val="#ppt_y"/>
                                          </p:val>
                                        </p:tav>
                                      </p:tavLst>
                                    </p:anim>
                                    <p:anim calcmode="lin" valueType="num">
                                      <p:cBhvr>
                                        <p:cTn id="67" dur="500" fill="hold"/>
                                        <p:tgtEl>
                                          <p:spTgt spid="100"/>
                                        </p:tgtEl>
                                        <p:attrNameLst>
                                          <p:attrName>ppt_w</p:attrName>
                                        </p:attrNameLst>
                                      </p:cBhvr>
                                      <p:tavLst>
                                        <p:tav tm="0">
                                          <p:val>
                                            <p:fltVal val="0"/>
                                          </p:val>
                                        </p:tav>
                                        <p:tav tm="100000">
                                          <p:val>
                                            <p:strVal val="#ppt_w"/>
                                          </p:val>
                                        </p:tav>
                                      </p:tavLst>
                                    </p:anim>
                                    <p:anim calcmode="lin" valueType="num">
                                      <p:cBhvr>
                                        <p:cTn id="68" dur="500" fill="hold"/>
                                        <p:tgtEl>
                                          <p:spTgt spid="100"/>
                                        </p:tgtEl>
                                        <p:attrNameLst>
                                          <p:attrName>ppt_h</p:attrName>
                                        </p:attrNameLst>
                                      </p:cBhvr>
                                      <p:tavLst>
                                        <p:tav tm="0">
                                          <p:val>
                                            <p:strVal val="#ppt_h"/>
                                          </p:val>
                                        </p:tav>
                                        <p:tav tm="100000">
                                          <p:val>
                                            <p:strVal val="#ppt_h"/>
                                          </p:val>
                                        </p:tav>
                                      </p:tavLst>
                                    </p:anim>
                                  </p:childTnLst>
                                </p:cTn>
                              </p:par>
                            </p:childTnLst>
                          </p:cTn>
                        </p:par>
                        <p:par>
                          <p:cTn id="69" fill="hold">
                            <p:stCondLst>
                              <p:cond delay="1500"/>
                            </p:stCondLst>
                            <p:childTnLst>
                              <p:par>
                                <p:cTn id="70" presetID="9" presetClass="entr" presetSubtype="0" fill="hold" grpId="0" nodeType="afterEffect">
                                  <p:stCondLst>
                                    <p:cond delay="0"/>
                                  </p:stCondLst>
                                  <p:childTnLst>
                                    <p:set>
                                      <p:cBhvr>
                                        <p:cTn id="71" dur="1" fill="hold">
                                          <p:stCondLst>
                                            <p:cond delay="0"/>
                                          </p:stCondLst>
                                        </p:cTn>
                                        <p:tgtEl>
                                          <p:spTgt spid="98"/>
                                        </p:tgtEl>
                                        <p:attrNameLst>
                                          <p:attrName>style.visibility</p:attrName>
                                        </p:attrNameLst>
                                      </p:cBhvr>
                                      <p:to>
                                        <p:strVal val="visible"/>
                                      </p:to>
                                    </p:set>
                                    <p:animEffect transition="in" filter="dissolve">
                                      <p:cBhvr>
                                        <p:cTn id="72" dur="500"/>
                                        <p:tgtEl>
                                          <p:spTgt spid="98"/>
                                        </p:tgtEl>
                                      </p:cBhvr>
                                    </p:animEffect>
                                  </p:childTnLst>
                                </p:cTn>
                              </p:par>
                              <p:par>
                                <p:cTn id="73" presetID="17" presetClass="entr" presetSubtype="8" fill="hold" grpId="0" nodeType="withEffect">
                                  <p:stCondLst>
                                    <p:cond delay="0"/>
                                  </p:stCondLst>
                                  <p:childTnLst>
                                    <p:set>
                                      <p:cBhvr>
                                        <p:cTn id="74" dur="1" fill="hold">
                                          <p:stCondLst>
                                            <p:cond delay="0"/>
                                          </p:stCondLst>
                                        </p:cTn>
                                        <p:tgtEl>
                                          <p:spTgt spid="101"/>
                                        </p:tgtEl>
                                        <p:attrNameLst>
                                          <p:attrName>style.visibility</p:attrName>
                                        </p:attrNameLst>
                                      </p:cBhvr>
                                      <p:to>
                                        <p:strVal val="visible"/>
                                      </p:to>
                                    </p:set>
                                    <p:anim calcmode="lin" valueType="num">
                                      <p:cBhvr>
                                        <p:cTn id="75" dur="500" fill="hold"/>
                                        <p:tgtEl>
                                          <p:spTgt spid="101"/>
                                        </p:tgtEl>
                                        <p:attrNameLst>
                                          <p:attrName>ppt_x</p:attrName>
                                        </p:attrNameLst>
                                      </p:cBhvr>
                                      <p:tavLst>
                                        <p:tav tm="0">
                                          <p:val>
                                            <p:strVal val="#ppt_x-#ppt_w/2"/>
                                          </p:val>
                                        </p:tav>
                                        <p:tav tm="100000">
                                          <p:val>
                                            <p:strVal val="#ppt_x"/>
                                          </p:val>
                                        </p:tav>
                                      </p:tavLst>
                                    </p:anim>
                                    <p:anim calcmode="lin" valueType="num">
                                      <p:cBhvr>
                                        <p:cTn id="76" dur="500" fill="hold"/>
                                        <p:tgtEl>
                                          <p:spTgt spid="101"/>
                                        </p:tgtEl>
                                        <p:attrNameLst>
                                          <p:attrName>ppt_y</p:attrName>
                                        </p:attrNameLst>
                                      </p:cBhvr>
                                      <p:tavLst>
                                        <p:tav tm="0">
                                          <p:val>
                                            <p:strVal val="#ppt_y"/>
                                          </p:val>
                                        </p:tav>
                                        <p:tav tm="100000">
                                          <p:val>
                                            <p:strVal val="#ppt_y"/>
                                          </p:val>
                                        </p:tav>
                                      </p:tavLst>
                                    </p:anim>
                                    <p:anim calcmode="lin" valueType="num">
                                      <p:cBhvr>
                                        <p:cTn id="77" dur="500" fill="hold"/>
                                        <p:tgtEl>
                                          <p:spTgt spid="101"/>
                                        </p:tgtEl>
                                        <p:attrNameLst>
                                          <p:attrName>ppt_w</p:attrName>
                                        </p:attrNameLst>
                                      </p:cBhvr>
                                      <p:tavLst>
                                        <p:tav tm="0">
                                          <p:val>
                                            <p:fltVal val="0"/>
                                          </p:val>
                                        </p:tav>
                                        <p:tav tm="100000">
                                          <p:val>
                                            <p:strVal val="#ppt_w"/>
                                          </p:val>
                                        </p:tav>
                                      </p:tavLst>
                                    </p:anim>
                                    <p:anim calcmode="lin" valueType="num">
                                      <p:cBhvr>
                                        <p:cTn id="78" dur="500" fill="hold"/>
                                        <p:tgtEl>
                                          <p:spTgt spid="101"/>
                                        </p:tgtEl>
                                        <p:attrNameLst>
                                          <p:attrName>ppt_h</p:attrName>
                                        </p:attrNameLst>
                                      </p:cBhvr>
                                      <p:tavLst>
                                        <p:tav tm="0">
                                          <p:val>
                                            <p:strVal val="#ppt_h"/>
                                          </p:val>
                                        </p:tav>
                                        <p:tav tm="100000">
                                          <p:val>
                                            <p:strVal val="#ppt_h"/>
                                          </p:val>
                                        </p:tav>
                                      </p:tavLst>
                                    </p:anim>
                                  </p:childTnLst>
                                </p:cTn>
                              </p:par>
                            </p:childTnLst>
                          </p:cTn>
                        </p:par>
                        <p:par>
                          <p:cTn id="79" fill="hold">
                            <p:stCondLst>
                              <p:cond delay="2000"/>
                            </p:stCondLst>
                            <p:childTnLst>
                              <p:par>
                                <p:cTn id="80" presetID="9" presetClass="entr" presetSubtype="0" fill="hold" grpId="0" nodeType="afterEffect">
                                  <p:stCondLst>
                                    <p:cond delay="0"/>
                                  </p:stCondLst>
                                  <p:childTnLst>
                                    <p:set>
                                      <p:cBhvr>
                                        <p:cTn id="81" dur="1" fill="hold">
                                          <p:stCondLst>
                                            <p:cond delay="0"/>
                                          </p:stCondLst>
                                        </p:cTn>
                                        <p:tgtEl>
                                          <p:spTgt spid="99"/>
                                        </p:tgtEl>
                                        <p:attrNameLst>
                                          <p:attrName>style.visibility</p:attrName>
                                        </p:attrNameLst>
                                      </p:cBhvr>
                                      <p:to>
                                        <p:strVal val="visible"/>
                                      </p:to>
                                    </p:set>
                                    <p:animEffect transition="in" filter="dissolve">
                                      <p:cBhvr>
                                        <p:cTn id="82" dur="500"/>
                                        <p:tgtEl>
                                          <p:spTgt spid="99"/>
                                        </p:tgtEl>
                                      </p:cBhvr>
                                    </p:animEffect>
                                  </p:childTnLst>
                                </p:cTn>
                              </p:par>
                              <p:par>
                                <p:cTn id="83" presetID="17" presetClass="entr" presetSubtype="8" fill="hold" grpId="0" nodeType="withEffect">
                                  <p:stCondLst>
                                    <p:cond delay="0"/>
                                  </p:stCondLst>
                                  <p:childTnLst>
                                    <p:set>
                                      <p:cBhvr>
                                        <p:cTn id="84" dur="1" fill="hold">
                                          <p:stCondLst>
                                            <p:cond delay="0"/>
                                          </p:stCondLst>
                                        </p:cTn>
                                        <p:tgtEl>
                                          <p:spTgt spid="102"/>
                                        </p:tgtEl>
                                        <p:attrNameLst>
                                          <p:attrName>style.visibility</p:attrName>
                                        </p:attrNameLst>
                                      </p:cBhvr>
                                      <p:to>
                                        <p:strVal val="visible"/>
                                      </p:to>
                                    </p:set>
                                    <p:anim calcmode="lin" valueType="num">
                                      <p:cBhvr>
                                        <p:cTn id="85" dur="500" fill="hold"/>
                                        <p:tgtEl>
                                          <p:spTgt spid="102"/>
                                        </p:tgtEl>
                                        <p:attrNameLst>
                                          <p:attrName>ppt_x</p:attrName>
                                        </p:attrNameLst>
                                      </p:cBhvr>
                                      <p:tavLst>
                                        <p:tav tm="0">
                                          <p:val>
                                            <p:strVal val="#ppt_x-#ppt_w/2"/>
                                          </p:val>
                                        </p:tav>
                                        <p:tav tm="100000">
                                          <p:val>
                                            <p:strVal val="#ppt_x"/>
                                          </p:val>
                                        </p:tav>
                                      </p:tavLst>
                                    </p:anim>
                                    <p:anim calcmode="lin" valueType="num">
                                      <p:cBhvr>
                                        <p:cTn id="86" dur="500" fill="hold"/>
                                        <p:tgtEl>
                                          <p:spTgt spid="102"/>
                                        </p:tgtEl>
                                        <p:attrNameLst>
                                          <p:attrName>ppt_y</p:attrName>
                                        </p:attrNameLst>
                                      </p:cBhvr>
                                      <p:tavLst>
                                        <p:tav tm="0">
                                          <p:val>
                                            <p:strVal val="#ppt_y"/>
                                          </p:val>
                                        </p:tav>
                                        <p:tav tm="100000">
                                          <p:val>
                                            <p:strVal val="#ppt_y"/>
                                          </p:val>
                                        </p:tav>
                                      </p:tavLst>
                                    </p:anim>
                                    <p:anim calcmode="lin" valueType="num">
                                      <p:cBhvr>
                                        <p:cTn id="87" dur="500" fill="hold"/>
                                        <p:tgtEl>
                                          <p:spTgt spid="102"/>
                                        </p:tgtEl>
                                        <p:attrNameLst>
                                          <p:attrName>ppt_w</p:attrName>
                                        </p:attrNameLst>
                                      </p:cBhvr>
                                      <p:tavLst>
                                        <p:tav tm="0">
                                          <p:val>
                                            <p:fltVal val="0"/>
                                          </p:val>
                                        </p:tav>
                                        <p:tav tm="100000">
                                          <p:val>
                                            <p:strVal val="#ppt_w"/>
                                          </p:val>
                                        </p:tav>
                                      </p:tavLst>
                                    </p:anim>
                                    <p:anim calcmode="lin" valueType="num">
                                      <p:cBhvr>
                                        <p:cTn id="88" dur="500" fill="hold"/>
                                        <p:tgtEl>
                                          <p:spTgt spid="102"/>
                                        </p:tgtEl>
                                        <p:attrNameLst>
                                          <p:attrName>ppt_h</p:attrName>
                                        </p:attrNameLst>
                                      </p:cBhvr>
                                      <p:tavLst>
                                        <p:tav tm="0">
                                          <p:val>
                                            <p:strVal val="#ppt_h"/>
                                          </p:val>
                                        </p:tav>
                                        <p:tav tm="100000">
                                          <p:val>
                                            <p:strVal val="#ppt_h"/>
                                          </p:val>
                                        </p:tav>
                                      </p:tavLst>
                                    </p:anim>
                                  </p:childTnLst>
                                </p:cTn>
                              </p:par>
                            </p:childTnLst>
                          </p:cTn>
                        </p:par>
                      </p:childTnLst>
                    </p:cTn>
                  </p:par>
                  <p:par>
                    <p:cTn id="89" fill="hold">
                      <p:stCondLst>
                        <p:cond delay="indefinite"/>
                      </p:stCondLst>
                      <p:childTnLst>
                        <p:par>
                          <p:cTn id="90" fill="hold">
                            <p:stCondLst>
                              <p:cond delay="0"/>
                            </p:stCondLst>
                            <p:childTnLst>
                              <p:par>
                                <p:cTn id="91" presetID="42" presetClass="entr" presetSubtype="0" fill="hold" grpId="0" nodeType="clickEffect">
                                  <p:stCondLst>
                                    <p:cond delay="0"/>
                                  </p:stCondLst>
                                  <p:childTnLst>
                                    <p:set>
                                      <p:cBhvr>
                                        <p:cTn id="92" dur="1" fill="hold">
                                          <p:stCondLst>
                                            <p:cond delay="0"/>
                                          </p:stCondLst>
                                        </p:cTn>
                                        <p:tgtEl>
                                          <p:spTgt spid="127">
                                            <p:txEl>
                                              <p:pRg st="2" end="2"/>
                                            </p:txEl>
                                          </p:spTgt>
                                        </p:tgtEl>
                                        <p:attrNameLst>
                                          <p:attrName>style.visibility</p:attrName>
                                        </p:attrNameLst>
                                      </p:cBhvr>
                                      <p:to>
                                        <p:strVal val="visible"/>
                                      </p:to>
                                    </p:set>
                                    <p:animEffect transition="in" filter="fade">
                                      <p:cBhvr>
                                        <p:cTn id="93" dur="500"/>
                                        <p:tgtEl>
                                          <p:spTgt spid="127">
                                            <p:txEl>
                                              <p:pRg st="2" end="2"/>
                                            </p:txEl>
                                          </p:spTgt>
                                        </p:tgtEl>
                                      </p:cBhvr>
                                    </p:animEffect>
                                    <p:anim calcmode="lin" valueType="num">
                                      <p:cBhvr>
                                        <p:cTn id="94" dur="500" fill="hold"/>
                                        <p:tgtEl>
                                          <p:spTgt spid="127">
                                            <p:txEl>
                                              <p:pRg st="2" end="2"/>
                                            </p:txEl>
                                          </p:spTgt>
                                        </p:tgtEl>
                                        <p:attrNameLst>
                                          <p:attrName>ppt_x</p:attrName>
                                        </p:attrNameLst>
                                      </p:cBhvr>
                                      <p:tavLst>
                                        <p:tav tm="0">
                                          <p:val>
                                            <p:strVal val="#ppt_x"/>
                                          </p:val>
                                        </p:tav>
                                        <p:tav tm="100000">
                                          <p:val>
                                            <p:strVal val="#ppt_x"/>
                                          </p:val>
                                        </p:tav>
                                      </p:tavLst>
                                    </p:anim>
                                    <p:anim calcmode="lin" valueType="num">
                                      <p:cBhvr>
                                        <p:cTn id="95" dur="500" fill="hold"/>
                                        <p:tgtEl>
                                          <p:spTgt spid="127">
                                            <p:txEl>
                                              <p:pRg st="2" end="2"/>
                                            </p:txEl>
                                          </p:spTgt>
                                        </p:tgtEl>
                                        <p:attrNameLst>
                                          <p:attrName>ppt_y</p:attrName>
                                        </p:attrNameLst>
                                      </p:cBhvr>
                                      <p:tavLst>
                                        <p:tav tm="0">
                                          <p:val>
                                            <p:strVal val="#ppt_y+.1"/>
                                          </p:val>
                                        </p:tav>
                                        <p:tav tm="100000">
                                          <p:val>
                                            <p:strVal val="#ppt_y"/>
                                          </p:val>
                                        </p:tav>
                                      </p:tavLst>
                                    </p:anim>
                                  </p:childTnLst>
                                </p:cTn>
                              </p:par>
                            </p:childTnLst>
                          </p:cTn>
                        </p:par>
                        <p:par>
                          <p:cTn id="96" fill="hold">
                            <p:stCondLst>
                              <p:cond delay="500"/>
                            </p:stCondLst>
                            <p:childTnLst>
                              <p:par>
                                <p:cTn id="97" presetID="9" presetClass="entr" presetSubtype="0" fill="hold" grpId="0" nodeType="afterEffect">
                                  <p:stCondLst>
                                    <p:cond delay="0"/>
                                  </p:stCondLst>
                                  <p:childTnLst>
                                    <p:set>
                                      <p:cBhvr>
                                        <p:cTn id="98" dur="1" fill="hold">
                                          <p:stCondLst>
                                            <p:cond delay="0"/>
                                          </p:stCondLst>
                                        </p:cTn>
                                        <p:tgtEl>
                                          <p:spTgt spid="86"/>
                                        </p:tgtEl>
                                        <p:attrNameLst>
                                          <p:attrName>style.visibility</p:attrName>
                                        </p:attrNameLst>
                                      </p:cBhvr>
                                      <p:to>
                                        <p:strVal val="visible"/>
                                      </p:to>
                                    </p:set>
                                    <p:animEffect transition="in" filter="dissolve">
                                      <p:cBhvr>
                                        <p:cTn id="99" dur="500"/>
                                        <p:tgtEl>
                                          <p:spTgt spid="86"/>
                                        </p:tgtEl>
                                      </p:cBhvr>
                                    </p:animEffect>
                                  </p:childTnLst>
                                </p:cTn>
                              </p:par>
                            </p:childTnLst>
                          </p:cTn>
                        </p:par>
                        <p:par>
                          <p:cTn id="100" fill="hold">
                            <p:stCondLst>
                              <p:cond delay="1000"/>
                            </p:stCondLst>
                            <p:childTnLst>
                              <p:par>
                                <p:cTn id="101" presetID="23" presetClass="entr" presetSubtype="32" fill="hold" grpId="0" nodeType="afterEffect">
                                  <p:stCondLst>
                                    <p:cond delay="0"/>
                                  </p:stCondLst>
                                  <p:childTnLst>
                                    <p:set>
                                      <p:cBhvr>
                                        <p:cTn id="102" dur="1" fill="hold">
                                          <p:stCondLst>
                                            <p:cond delay="0"/>
                                          </p:stCondLst>
                                        </p:cTn>
                                        <p:tgtEl>
                                          <p:spTgt spid="103"/>
                                        </p:tgtEl>
                                        <p:attrNameLst>
                                          <p:attrName>style.visibility</p:attrName>
                                        </p:attrNameLst>
                                      </p:cBhvr>
                                      <p:to>
                                        <p:strVal val="visible"/>
                                      </p:to>
                                    </p:set>
                                    <p:anim calcmode="lin" valueType="num">
                                      <p:cBhvr>
                                        <p:cTn id="103" dur="500" fill="hold"/>
                                        <p:tgtEl>
                                          <p:spTgt spid="103"/>
                                        </p:tgtEl>
                                        <p:attrNameLst>
                                          <p:attrName>ppt_w</p:attrName>
                                        </p:attrNameLst>
                                      </p:cBhvr>
                                      <p:tavLst>
                                        <p:tav tm="0">
                                          <p:val>
                                            <p:strVal val="4*#ppt_w"/>
                                          </p:val>
                                        </p:tav>
                                        <p:tav tm="100000">
                                          <p:val>
                                            <p:strVal val="#ppt_w"/>
                                          </p:val>
                                        </p:tav>
                                      </p:tavLst>
                                    </p:anim>
                                    <p:anim calcmode="lin" valueType="num">
                                      <p:cBhvr>
                                        <p:cTn id="104" dur="500" fill="hold"/>
                                        <p:tgtEl>
                                          <p:spTgt spid="103"/>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7" grpId="0" uiExpand="1" build="p"/>
      <p:bldP spid="86" grpId="0" animBg="1"/>
      <p:bldP spid="87" grpId="0"/>
      <p:bldP spid="88" grpId="0"/>
      <p:bldP spid="89" grpId="0"/>
      <p:bldP spid="90" grpId="0"/>
      <p:bldP spid="91" grpId="0"/>
      <p:bldP spid="92" grpId="0"/>
      <p:bldP spid="93" grpId="0"/>
      <p:bldP spid="94" grpId="0"/>
      <p:bldP spid="95" grpId="0"/>
      <p:bldP spid="96" grpId="0"/>
      <p:bldP spid="97" grpId="0"/>
      <p:bldP spid="98" grpId="0"/>
      <p:bldP spid="99" grpId="0"/>
      <p:bldP spid="100" grpId="0"/>
      <p:bldP spid="101" grpId="0"/>
      <p:bldP spid="102" grpId="0"/>
      <p:bldP spid="10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19569" y="155510"/>
            <a:ext cx="8904855" cy="1289241"/>
          </a:xfrm>
          <a:prstGeom prst="rect">
            <a:avLst/>
          </a:prstGeom>
        </p:spPr>
        <p:txBody>
          <a:bodyPr/>
          <a:lstStyle>
            <a:lvl1pPr algn="l" defTabSz="457200" rtl="0" eaLnBrk="1" latinLnBrk="0" hangingPunct="1">
              <a:spcBef>
                <a:spcPct val="0"/>
              </a:spcBef>
              <a:buNone/>
              <a:defRPr sz="3800" kern="1200">
                <a:solidFill>
                  <a:schemeClr val="bg1"/>
                </a:solidFill>
                <a:latin typeface="Century Schoolbook" pitchFamily="18" charset="0"/>
                <a:ea typeface="+mj-ea"/>
                <a:cs typeface="Times New Roman" pitchFamily="18" charset="0"/>
              </a:defRPr>
            </a:lvl1pPr>
          </a:lstStyle>
          <a:p>
            <a:r>
              <a:rPr lang="en-US" dirty="0"/>
              <a:t>Expected Future Earnings </a:t>
            </a:r>
          </a:p>
          <a:p>
            <a:r>
              <a:rPr lang="en-US" dirty="0"/>
              <a:t>and Asset Value</a:t>
            </a:r>
          </a:p>
        </p:txBody>
      </p:sp>
      <p:sp>
        <p:nvSpPr>
          <p:cNvPr id="4" name="Rounded Rectangle 3"/>
          <p:cNvSpPr/>
          <p:nvPr/>
        </p:nvSpPr>
        <p:spPr>
          <a:xfrm>
            <a:off x="91440" y="1581912"/>
            <a:ext cx="8932985" cy="4315969"/>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591055"/>
            <a:ext cx="8883750" cy="3986785"/>
          </a:xfrm>
        </p:spPr>
        <p:txBody>
          <a:bodyPr/>
          <a:lstStyle/>
          <a:p>
            <a:pPr marL="231775" indent="-231775"/>
            <a:r>
              <a:rPr lang="en-US" sz="2600" dirty="0">
                <a:solidFill>
                  <a:schemeClr val="tx1"/>
                </a:solidFill>
              </a:rPr>
              <a:t>The current value of an asset is determined </a:t>
            </a:r>
            <a:r>
              <a:rPr lang="en-US" sz="2600" dirty="0" smtClean="0">
                <a:solidFill>
                  <a:schemeClr val="tx1"/>
                </a:solidFill>
              </a:rPr>
              <a:t>by </a:t>
            </a:r>
            <a:r>
              <a:rPr lang="en-US" sz="2600" dirty="0">
                <a:solidFill>
                  <a:schemeClr val="tx1"/>
                </a:solidFill>
              </a:rPr>
              <a:t>the present value of its expected future net earnings.</a:t>
            </a:r>
          </a:p>
          <a:p>
            <a:pPr marL="231775" indent="-231775"/>
            <a:r>
              <a:rPr lang="en-US" sz="2600" dirty="0">
                <a:solidFill>
                  <a:schemeClr val="tx1"/>
                </a:solidFill>
              </a:rPr>
              <a:t>An increase </a:t>
            </a:r>
            <a:r>
              <a:rPr lang="en-US" sz="2400" i="1" dirty="0">
                <a:solidFill>
                  <a:schemeClr val="tx1"/>
                </a:solidFill>
              </a:rPr>
              <a:t>(decline)</a:t>
            </a:r>
            <a:r>
              <a:rPr lang="en-US" sz="2600" dirty="0">
                <a:solidFill>
                  <a:schemeClr val="tx1"/>
                </a:solidFill>
              </a:rPr>
              <a:t> in the expected future earnings derived from an asset will increase </a:t>
            </a:r>
            <a:r>
              <a:rPr lang="en-US" sz="2400" i="1" dirty="0">
                <a:solidFill>
                  <a:schemeClr val="tx1"/>
                </a:solidFill>
              </a:rPr>
              <a:t>(reduce)</a:t>
            </a:r>
            <a:r>
              <a:rPr lang="en-US" sz="2600" dirty="0">
                <a:solidFill>
                  <a:schemeClr val="tx1"/>
                </a:solidFill>
              </a:rPr>
              <a:t> </a:t>
            </a:r>
            <a:r>
              <a:rPr lang="en-US" sz="2600" dirty="0" smtClean="0">
                <a:solidFill>
                  <a:schemeClr val="tx1"/>
                </a:solidFill>
              </a:rPr>
              <a:t>market </a:t>
            </a:r>
            <a:r>
              <a:rPr lang="en-US" sz="2600" dirty="0">
                <a:solidFill>
                  <a:schemeClr val="tx1"/>
                </a:solidFill>
              </a:rPr>
              <a:t>value of that asset. </a:t>
            </a:r>
          </a:p>
        </p:txBody>
      </p:sp>
    </p:spTree>
    <p:extLst>
      <p:ext uri="{BB962C8B-B14F-4D97-AF65-F5344CB8AC3E}">
        <p14:creationId xmlns:p14="http://schemas.microsoft.com/office/powerpoint/2010/main" val="340586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9"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1841"/>
            <a:ext cx="7772400" cy="1864086"/>
          </a:xfrm>
        </p:spPr>
        <p:txBody>
          <a:bodyPr anchor="ctr"/>
          <a:lstStyle/>
          <a:p>
            <a:r>
              <a:rPr lang="en-US" dirty="0"/>
              <a:t>Investing in Human Capital</a:t>
            </a:r>
          </a:p>
        </p:txBody>
      </p:sp>
    </p:spTree>
    <p:extLst>
      <p:ext uri="{BB962C8B-B14F-4D97-AF65-F5344CB8AC3E}">
        <p14:creationId xmlns:p14="http://schemas.microsoft.com/office/powerpoint/2010/main" val="37517547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850392"/>
            <a:ext cx="8977930" cy="5071145"/>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61" name="Text Box 10"/>
          <p:cNvSpPr txBox="1">
            <a:spLocks noChangeArrowheads="1"/>
          </p:cNvSpPr>
          <p:nvPr/>
        </p:nvSpPr>
        <p:spPr bwMode="auto">
          <a:xfrm>
            <a:off x="63969" y="1078045"/>
            <a:ext cx="3658941" cy="1952842"/>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ts val="900"/>
              </a:spcBef>
              <a:buFontTx/>
              <a:buChar char="•"/>
            </a:pPr>
            <a:r>
              <a:rPr lang="en-US" sz="2100" dirty="0" smtClean="0">
                <a:latin typeface="Times New Roman" pitchFamily="18" charset="0"/>
                <a:cs typeface="Times New Roman" pitchFamily="18" charset="0"/>
              </a:rPr>
              <a:t>Consider </a:t>
            </a:r>
            <a:r>
              <a:rPr lang="en-US" sz="2100" dirty="0">
                <a:latin typeface="Times New Roman" pitchFamily="18" charset="0"/>
                <a:cs typeface="Times New Roman" pitchFamily="18" charset="0"/>
              </a:rPr>
              <a:t>the human-capital investment decision </a:t>
            </a:r>
            <a:r>
              <a:rPr lang="en-US" sz="2100" dirty="0" smtClean="0">
                <a:latin typeface="Times New Roman" pitchFamily="18" charset="0"/>
                <a:cs typeface="Times New Roman" pitchFamily="18" charset="0"/>
              </a:rPr>
              <a:t>facing Juanita</a:t>
            </a:r>
            <a:r>
              <a:rPr lang="en-US" sz="2100" dirty="0">
                <a:latin typeface="Times New Roman" pitchFamily="18" charset="0"/>
                <a:cs typeface="Times New Roman" pitchFamily="18" charset="0"/>
              </a:rPr>
              <a:t>, an 18-year old </a:t>
            </a:r>
            <a:r>
              <a:rPr lang="en-US" sz="2100" dirty="0" smtClean="0">
                <a:latin typeface="Times New Roman" pitchFamily="18" charset="0"/>
                <a:cs typeface="Times New Roman" pitchFamily="18" charset="0"/>
              </a:rPr>
              <a:t>who just </a:t>
            </a:r>
            <a:r>
              <a:rPr lang="en-US" sz="2100" dirty="0">
                <a:latin typeface="Times New Roman" pitchFamily="18" charset="0"/>
                <a:cs typeface="Times New Roman" pitchFamily="18" charset="0"/>
              </a:rPr>
              <a:t>finished high-school</a:t>
            </a:r>
            <a:r>
              <a:rPr lang="en-US" sz="2100" dirty="0" smtClean="0">
                <a:latin typeface="Times New Roman" pitchFamily="18" charset="0"/>
                <a:cs typeface="Times New Roman" pitchFamily="18" charset="0"/>
              </a:rPr>
              <a:t>.</a:t>
            </a:r>
          </a:p>
          <a:p>
            <a:pPr marL="115888" indent="-115888">
              <a:lnSpc>
                <a:spcPct val="90000"/>
              </a:lnSpc>
              <a:spcBef>
                <a:spcPts val="900"/>
              </a:spcBef>
              <a:buFontTx/>
              <a:buChar char="•"/>
            </a:pPr>
            <a:r>
              <a:rPr lang="en-US" sz="2100" dirty="0" smtClean="0">
                <a:latin typeface="Times New Roman" pitchFamily="18" charset="0"/>
                <a:cs typeface="Times New Roman" pitchFamily="18" charset="0"/>
              </a:rPr>
              <a:t>We </a:t>
            </a:r>
            <a:r>
              <a:rPr lang="en-US" sz="2100" dirty="0">
                <a:latin typeface="Times New Roman" pitchFamily="18" charset="0"/>
                <a:cs typeface="Times New Roman" pitchFamily="18" charset="0"/>
              </a:rPr>
              <a:t>have graphed Juanita’s expected earnings both with </a:t>
            </a:r>
            <a:r>
              <a:rPr lang="en-US" sz="2100" dirty="0" smtClean="0">
                <a:latin typeface="Times New Roman" pitchFamily="18" charset="0"/>
                <a:cs typeface="Times New Roman" pitchFamily="18" charset="0"/>
              </a:rPr>
              <a:t>…</a:t>
            </a:r>
            <a:endParaRPr lang="en-US" sz="2100" dirty="0">
              <a:latin typeface="Times New Roman" pitchFamily="18" charset="0"/>
              <a:cs typeface="Times New Roman" pitchFamily="18" charset="0"/>
            </a:endParaRPr>
          </a:p>
        </p:txBody>
      </p:sp>
      <p:sp>
        <p:nvSpPr>
          <p:cNvPr id="267" name="Title 1"/>
          <p:cNvSpPr>
            <a:spLocks noGrp="1"/>
          </p:cNvSpPr>
          <p:nvPr>
            <p:ph type="title"/>
          </p:nvPr>
        </p:nvSpPr>
        <p:spPr>
          <a:xfrm>
            <a:off x="119569" y="149089"/>
            <a:ext cx="8904855" cy="596684"/>
          </a:xfrm>
        </p:spPr>
        <p:txBody>
          <a:bodyPr/>
          <a:lstStyle/>
          <a:p>
            <a:r>
              <a:rPr lang="en-US" sz="3600" dirty="0"/>
              <a:t>Investing in Human Capital</a:t>
            </a:r>
          </a:p>
        </p:txBody>
      </p:sp>
      <p:sp>
        <p:nvSpPr>
          <p:cNvPr id="28" name="Rectangle 3"/>
          <p:cNvSpPr>
            <a:spLocks noChangeAspect="1" noChangeArrowheads="1"/>
          </p:cNvSpPr>
          <p:nvPr/>
        </p:nvSpPr>
        <p:spPr bwMode="auto">
          <a:xfrm>
            <a:off x="3649504" y="1858923"/>
            <a:ext cx="6575425" cy="0"/>
          </a:xfrm>
          <a:prstGeom prst="rect">
            <a:avLst/>
          </a:prstGeom>
          <a:solidFill>
            <a:srgbClr val="003F6E"/>
          </a:solidFill>
          <a:ln w="9525">
            <a:noFill/>
            <a:miter lim="800000"/>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29" name="Rectangle 4"/>
          <p:cNvSpPr>
            <a:spLocks noChangeAspect="1" noChangeArrowheads="1"/>
          </p:cNvSpPr>
          <p:nvPr/>
        </p:nvSpPr>
        <p:spPr bwMode="auto">
          <a:xfrm>
            <a:off x="3649504" y="1858923"/>
            <a:ext cx="6575425" cy="0"/>
          </a:xfrm>
          <a:prstGeom prst="rect">
            <a:avLst/>
          </a:prstGeom>
          <a:solidFill>
            <a:srgbClr val="003F6E"/>
          </a:solidFill>
          <a:ln w="9525">
            <a:noFill/>
            <a:miter lim="800000"/>
            <a:headEnd/>
            <a:tailEnd/>
          </a:ln>
        </p:spPr>
        <p:txBody>
          <a:bodyPr>
            <a:prstTxWarp prst="textNoShape">
              <a:avLst/>
            </a:prstTxWarp>
          </a:bodyPr>
          <a:lstStyle/>
          <a:p>
            <a:endParaRPr lang="en-US">
              <a:latin typeface="Times New Roman" pitchFamily="18" charset="0"/>
              <a:cs typeface="Times New Roman" pitchFamily="18" charset="0"/>
            </a:endParaRPr>
          </a:p>
        </p:txBody>
      </p:sp>
      <p:grpSp>
        <p:nvGrpSpPr>
          <p:cNvPr id="10" name="Group 9"/>
          <p:cNvGrpSpPr/>
          <p:nvPr/>
        </p:nvGrpSpPr>
        <p:grpSpPr>
          <a:xfrm>
            <a:off x="4215384" y="2825496"/>
            <a:ext cx="676656" cy="877824"/>
            <a:chOff x="4215384" y="2825496"/>
            <a:chExt cx="676656" cy="877824"/>
          </a:xfrm>
        </p:grpSpPr>
        <p:sp>
          <p:nvSpPr>
            <p:cNvPr id="9" name="Freeform 8"/>
            <p:cNvSpPr/>
            <p:nvPr/>
          </p:nvSpPr>
          <p:spPr>
            <a:xfrm>
              <a:off x="4215384" y="2825496"/>
              <a:ext cx="676656" cy="877824"/>
            </a:xfrm>
            <a:custGeom>
              <a:avLst/>
              <a:gdLst>
                <a:gd name="connsiteX0" fmla="*/ 9144 w 676656"/>
                <a:gd name="connsiteY0" fmla="*/ 859536 h 877824"/>
                <a:gd name="connsiteX1" fmla="*/ 457200 w 676656"/>
                <a:gd name="connsiteY1" fmla="*/ 877824 h 877824"/>
                <a:gd name="connsiteX2" fmla="*/ 438912 w 676656"/>
                <a:gd name="connsiteY2" fmla="*/ 283464 h 877824"/>
                <a:gd name="connsiteX3" fmla="*/ 676656 w 676656"/>
                <a:gd name="connsiteY3" fmla="*/ 0 h 877824"/>
                <a:gd name="connsiteX4" fmla="*/ 420624 w 676656"/>
                <a:gd name="connsiteY4" fmla="*/ 45720 h 877824"/>
                <a:gd name="connsiteX5" fmla="*/ 137160 w 676656"/>
                <a:gd name="connsiteY5" fmla="*/ 228600 h 877824"/>
                <a:gd name="connsiteX6" fmla="*/ 0 w 676656"/>
                <a:gd name="connsiteY6" fmla="*/ 402336 h 877824"/>
                <a:gd name="connsiteX7" fmla="*/ 9144 w 676656"/>
                <a:gd name="connsiteY7" fmla="*/ 859536 h 8778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6656" h="877824">
                  <a:moveTo>
                    <a:pt x="9144" y="859536"/>
                  </a:moveTo>
                  <a:lnTo>
                    <a:pt x="457200" y="877824"/>
                  </a:lnTo>
                  <a:lnTo>
                    <a:pt x="438912" y="283464"/>
                  </a:lnTo>
                  <a:lnTo>
                    <a:pt x="676656" y="0"/>
                  </a:lnTo>
                  <a:lnTo>
                    <a:pt x="420624" y="45720"/>
                  </a:lnTo>
                  <a:lnTo>
                    <a:pt x="137160" y="228600"/>
                  </a:lnTo>
                  <a:lnTo>
                    <a:pt x="0" y="402336"/>
                  </a:lnTo>
                  <a:lnTo>
                    <a:pt x="9144" y="859536"/>
                  </a:lnTo>
                  <a:close/>
                </a:path>
              </a:pathLst>
            </a:custGeom>
            <a:solidFill>
              <a:srgbClr val="F7CEB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Text Box 9"/>
            <p:cNvSpPr txBox="1">
              <a:spLocks noChangeArrowheads="1"/>
            </p:cNvSpPr>
            <p:nvPr/>
          </p:nvSpPr>
          <p:spPr bwMode="auto">
            <a:xfrm>
              <a:off x="4219971" y="3255375"/>
              <a:ext cx="441103" cy="314341"/>
            </a:xfrm>
            <a:prstGeom prst="rect">
              <a:avLst/>
            </a:prstGeom>
            <a:noFill/>
            <a:ln w="19050" cap="rnd">
              <a:noFill/>
              <a:prstDash val="sysDot"/>
              <a:miter lim="800000"/>
              <a:headEnd/>
              <a:tailEnd type="none" w="lg" len="lg"/>
            </a:ln>
          </p:spPr>
          <p:txBody>
            <a:bodyPr wrap="none">
              <a:prstTxWarp prst="textNoShape">
                <a:avLst/>
              </a:prstTxWarp>
              <a:spAutoFit/>
            </a:bodyPr>
            <a:lstStyle/>
            <a:p>
              <a:pPr>
                <a:lnSpc>
                  <a:spcPct val="70000"/>
                </a:lnSpc>
              </a:pPr>
              <a:r>
                <a:rPr kumimoji="0" lang="en-US" sz="2000" b="1" i="1" dirty="0">
                  <a:latin typeface="Times New Roman" pitchFamily="18" charset="0"/>
                  <a:cs typeface="Times New Roman" pitchFamily="18" charset="0"/>
                </a:rPr>
                <a:t>C</a:t>
              </a:r>
              <a:r>
                <a:rPr kumimoji="0" lang="en-US" sz="2000" b="1" i="1" baseline="-25000" dirty="0">
                  <a:latin typeface="Times New Roman" pitchFamily="18" charset="0"/>
                  <a:cs typeface="Times New Roman" pitchFamily="18" charset="0"/>
                </a:rPr>
                <a:t>o</a:t>
              </a:r>
              <a:endParaRPr kumimoji="0" lang="en-US" b="1" dirty="0">
                <a:latin typeface="Times New Roman" pitchFamily="18" charset="0"/>
                <a:cs typeface="Times New Roman" pitchFamily="18" charset="0"/>
              </a:endParaRPr>
            </a:p>
          </p:txBody>
        </p:sp>
      </p:grpSp>
      <p:grpSp>
        <p:nvGrpSpPr>
          <p:cNvPr id="62" name="Group 53"/>
          <p:cNvGrpSpPr>
            <a:grpSpLocks/>
          </p:cNvGrpSpPr>
          <p:nvPr/>
        </p:nvGrpSpPr>
        <p:grpSpPr bwMode="auto">
          <a:xfrm>
            <a:off x="4196922" y="3696274"/>
            <a:ext cx="479805" cy="511175"/>
            <a:chOff x="1245" y="1631"/>
            <a:chExt cx="609" cy="322"/>
          </a:xfrm>
        </p:grpSpPr>
        <p:sp>
          <p:nvSpPr>
            <p:cNvPr id="64" name="Rectangle 41"/>
            <p:cNvSpPr>
              <a:spLocks noChangeArrowheads="1"/>
            </p:cNvSpPr>
            <p:nvPr/>
          </p:nvSpPr>
          <p:spPr bwMode="auto">
            <a:xfrm>
              <a:off x="1245" y="1631"/>
              <a:ext cx="609" cy="322"/>
            </a:xfrm>
            <a:prstGeom prst="rect">
              <a:avLst/>
            </a:prstGeom>
            <a:solidFill>
              <a:srgbClr val="FFCBFF"/>
            </a:solidFill>
            <a:ln w="6350" cap="rnd">
              <a:solidFill>
                <a:schemeClr val="tx1"/>
              </a:solidFill>
              <a:prstDash val="solid"/>
              <a:miter lim="800000"/>
              <a:headEnd/>
              <a:tailEnd type="none" w="lg" len="lg"/>
            </a:ln>
          </p:spPr>
          <p:txBody>
            <a:bodyPr wrap="none" anchor="ctr">
              <a:prstTxWarp prst="textNoShape">
                <a:avLst/>
              </a:prstTxWarp>
            </a:bodyPr>
            <a:lstStyle/>
            <a:p>
              <a:endParaRPr lang="en-US"/>
            </a:p>
          </p:txBody>
        </p:sp>
        <p:sp>
          <p:nvSpPr>
            <p:cNvPr id="65" name="Text Box 6"/>
            <p:cNvSpPr txBox="1">
              <a:spLocks noChangeArrowheads="1"/>
            </p:cNvSpPr>
            <p:nvPr/>
          </p:nvSpPr>
          <p:spPr bwMode="auto">
            <a:xfrm>
              <a:off x="1254" y="1713"/>
              <a:ext cx="560" cy="198"/>
            </a:xfrm>
            <a:prstGeom prst="rect">
              <a:avLst/>
            </a:prstGeom>
            <a:noFill/>
            <a:ln w="19050" cap="rnd">
              <a:noFill/>
              <a:prstDash val="sysDot"/>
              <a:miter lim="800000"/>
              <a:headEnd/>
              <a:tailEnd type="none" w="lg" len="lg"/>
            </a:ln>
          </p:spPr>
          <p:txBody>
            <a:bodyPr wrap="none">
              <a:prstTxWarp prst="textNoShape">
                <a:avLst/>
              </a:prstTxWarp>
              <a:spAutoFit/>
            </a:bodyPr>
            <a:lstStyle/>
            <a:p>
              <a:pPr>
                <a:lnSpc>
                  <a:spcPct val="70000"/>
                </a:lnSpc>
              </a:pPr>
              <a:r>
                <a:rPr kumimoji="0" lang="en-US" sz="2000" b="1" i="1" dirty="0">
                  <a:latin typeface="Times New Roman" pitchFamily="18" charset="0"/>
                  <a:cs typeface="Times New Roman" pitchFamily="18" charset="0"/>
                </a:rPr>
                <a:t>C</a:t>
              </a:r>
              <a:r>
                <a:rPr kumimoji="0" lang="en-US" sz="2000" b="1" i="1" baseline="-25000" dirty="0">
                  <a:latin typeface="Times New Roman" pitchFamily="18" charset="0"/>
                  <a:cs typeface="Times New Roman" pitchFamily="18" charset="0"/>
                </a:rPr>
                <a:t>d</a:t>
              </a:r>
              <a:endParaRPr kumimoji="0" lang="en-US" b="1" dirty="0">
                <a:solidFill>
                  <a:schemeClr val="tx1"/>
                </a:solidFill>
                <a:latin typeface="Times New Roman" pitchFamily="18" charset="0"/>
                <a:cs typeface="Times New Roman" pitchFamily="18" charset="0"/>
              </a:endParaRPr>
            </a:p>
          </p:txBody>
        </p:sp>
      </p:grpSp>
      <p:sp>
        <p:nvSpPr>
          <p:cNvPr id="66" name="Line 11"/>
          <p:cNvSpPr>
            <a:spLocks noChangeAspect="1" noChangeShapeType="1"/>
          </p:cNvSpPr>
          <p:nvPr/>
        </p:nvSpPr>
        <p:spPr bwMode="auto">
          <a:xfrm>
            <a:off x="4196920" y="2716784"/>
            <a:ext cx="1587" cy="1809750"/>
          </a:xfrm>
          <a:prstGeom prst="line">
            <a:avLst/>
          </a:prstGeom>
          <a:noFill/>
          <a:ln w="28575">
            <a:solidFill>
              <a:schemeClr val="tx1"/>
            </a:solidFill>
            <a:round/>
            <a:headEnd/>
            <a:tailEnd type="none" w="lg" len="lg"/>
          </a:ln>
        </p:spPr>
        <p:txBody>
          <a:bodyPr wrap="none" anchor="ctr">
            <a:prstTxWarp prst="textNoShape">
              <a:avLst/>
            </a:prstTxWarp>
          </a:bodyPr>
          <a:lstStyle/>
          <a:p>
            <a:endParaRPr lang="en-US"/>
          </a:p>
        </p:txBody>
      </p:sp>
      <p:sp>
        <p:nvSpPr>
          <p:cNvPr id="69" name="Line 12"/>
          <p:cNvSpPr>
            <a:spLocks noChangeAspect="1" noChangeShapeType="1"/>
          </p:cNvSpPr>
          <p:nvPr/>
        </p:nvSpPr>
        <p:spPr bwMode="auto">
          <a:xfrm>
            <a:off x="4210827" y="4517009"/>
            <a:ext cx="4325161" cy="0"/>
          </a:xfrm>
          <a:prstGeom prst="line">
            <a:avLst/>
          </a:prstGeom>
          <a:noFill/>
          <a:ln w="28575">
            <a:solidFill>
              <a:schemeClr val="tx1"/>
            </a:solidFill>
            <a:round/>
            <a:headEnd/>
            <a:tailEnd type="none" w="lg" len="lg"/>
          </a:ln>
        </p:spPr>
        <p:txBody>
          <a:bodyPr wrap="none" anchor="ctr">
            <a:prstTxWarp prst="textNoShape">
              <a:avLst/>
            </a:prstTxWarp>
          </a:bodyPr>
          <a:lstStyle/>
          <a:p>
            <a:endParaRPr lang="en-US"/>
          </a:p>
        </p:txBody>
      </p:sp>
      <p:sp>
        <p:nvSpPr>
          <p:cNvPr id="70" name="Line 13"/>
          <p:cNvSpPr>
            <a:spLocks noChangeAspect="1" noChangeShapeType="1"/>
          </p:cNvSpPr>
          <p:nvPr/>
        </p:nvSpPr>
        <p:spPr bwMode="auto">
          <a:xfrm>
            <a:off x="4206065" y="3694684"/>
            <a:ext cx="4447310" cy="0"/>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a:p>
        </p:txBody>
      </p:sp>
      <p:sp>
        <p:nvSpPr>
          <p:cNvPr id="71" name="Text Box 14"/>
          <p:cNvSpPr txBox="1">
            <a:spLocks noChangeArrowheads="1"/>
          </p:cNvSpPr>
          <p:nvPr/>
        </p:nvSpPr>
        <p:spPr bwMode="auto">
          <a:xfrm>
            <a:off x="8482148" y="4405567"/>
            <a:ext cx="569387" cy="291875"/>
          </a:xfrm>
          <a:prstGeom prst="rect">
            <a:avLst/>
          </a:prstGeom>
          <a:noFill/>
          <a:ln w="19050" cap="rnd">
            <a:noFill/>
            <a:prstDash val="sysDot"/>
            <a:miter lim="800000"/>
            <a:headEnd/>
            <a:tailEnd type="none" w="lg" len="lg"/>
          </a:ln>
        </p:spPr>
        <p:txBody>
          <a:bodyPr wrap="none">
            <a:prstTxWarp prst="textNoShape">
              <a:avLst/>
            </a:prstTxWarp>
            <a:spAutoFit/>
          </a:bodyPr>
          <a:lstStyle/>
          <a:p>
            <a:pPr algn="ctr">
              <a:lnSpc>
                <a:spcPct val="70000"/>
              </a:lnSpc>
            </a:pPr>
            <a:r>
              <a:rPr kumimoji="0" lang="en-US" b="0">
                <a:latin typeface="Times New Roman" pitchFamily="18" charset="0"/>
                <a:cs typeface="Times New Roman" pitchFamily="18" charset="0"/>
              </a:rPr>
              <a:t>Age</a:t>
            </a:r>
            <a:endParaRPr kumimoji="0" lang="en-US" b="0">
              <a:solidFill>
                <a:schemeClr val="tx1"/>
              </a:solidFill>
              <a:latin typeface="Times New Roman" pitchFamily="18" charset="0"/>
              <a:cs typeface="Times New Roman" pitchFamily="18" charset="0"/>
            </a:endParaRPr>
          </a:p>
        </p:txBody>
      </p:sp>
      <p:sp>
        <p:nvSpPr>
          <p:cNvPr id="72" name="Text Box 15"/>
          <p:cNvSpPr txBox="1">
            <a:spLocks noChangeArrowheads="1"/>
          </p:cNvSpPr>
          <p:nvPr/>
        </p:nvSpPr>
        <p:spPr bwMode="auto">
          <a:xfrm>
            <a:off x="3728226" y="1967484"/>
            <a:ext cx="966931" cy="757130"/>
          </a:xfrm>
          <a:prstGeom prst="rect">
            <a:avLst/>
          </a:prstGeom>
          <a:noFill/>
          <a:ln w="19050" cap="rnd">
            <a:noFill/>
            <a:prstDash val="sysDot"/>
            <a:miter lim="800000"/>
            <a:headEnd/>
            <a:tailEnd type="none" w="lg" len="lg"/>
          </a:ln>
        </p:spPr>
        <p:txBody>
          <a:bodyPr wrap="none">
            <a:prstTxWarp prst="textNoShape">
              <a:avLst/>
            </a:prstTxWarp>
            <a:spAutoFit/>
          </a:bodyPr>
          <a:lstStyle/>
          <a:p>
            <a:pPr>
              <a:lnSpc>
                <a:spcPct val="80000"/>
              </a:lnSpc>
            </a:pPr>
            <a:r>
              <a:rPr kumimoji="0" lang="en-US" sz="1800" b="0">
                <a:latin typeface="Times New Roman" pitchFamily="18" charset="0"/>
                <a:cs typeface="Times New Roman" pitchFamily="18" charset="0"/>
              </a:rPr>
              <a:t>Annual </a:t>
            </a:r>
            <a:br>
              <a:rPr kumimoji="0" lang="en-US" sz="1800" b="0">
                <a:latin typeface="Times New Roman" pitchFamily="18" charset="0"/>
                <a:cs typeface="Times New Roman" pitchFamily="18" charset="0"/>
              </a:rPr>
            </a:br>
            <a:r>
              <a:rPr kumimoji="0" lang="en-US" sz="1800" b="0">
                <a:latin typeface="Times New Roman" pitchFamily="18" charset="0"/>
                <a:cs typeface="Times New Roman" pitchFamily="18" charset="0"/>
              </a:rPr>
              <a:t>earnings</a:t>
            </a:r>
            <a:br>
              <a:rPr kumimoji="0" lang="en-US" sz="1800" b="0">
                <a:latin typeface="Times New Roman" pitchFamily="18" charset="0"/>
                <a:cs typeface="Times New Roman" pitchFamily="18" charset="0"/>
              </a:rPr>
            </a:br>
            <a:r>
              <a:rPr kumimoji="0" lang="en-US" sz="1800" b="0">
                <a:latin typeface="Times New Roman" pitchFamily="18" charset="0"/>
                <a:cs typeface="Times New Roman" pitchFamily="18" charset="0"/>
              </a:rPr>
              <a:t>or costs</a:t>
            </a:r>
            <a:endParaRPr kumimoji="0" lang="en-US" sz="2000" b="0">
              <a:solidFill>
                <a:schemeClr val="tx1"/>
              </a:solidFill>
              <a:latin typeface="Times New Roman" pitchFamily="18" charset="0"/>
              <a:cs typeface="Times New Roman" pitchFamily="18" charset="0"/>
            </a:endParaRPr>
          </a:p>
        </p:txBody>
      </p:sp>
      <p:sp>
        <p:nvSpPr>
          <p:cNvPr id="73" name="Text Box 16"/>
          <p:cNvSpPr txBox="1">
            <a:spLocks noChangeArrowheads="1"/>
          </p:cNvSpPr>
          <p:nvPr/>
        </p:nvSpPr>
        <p:spPr bwMode="auto">
          <a:xfrm>
            <a:off x="4458413" y="4591622"/>
            <a:ext cx="415498" cy="291875"/>
          </a:xfrm>
          <a:prstGeom prst="rect">
            <a:avLst/>
          </a:prstGeom>
          <a:noFill/>
          <a:ln w="19050" cap="rnd">
            <a:noFill/>
            <a:prstDash val="sysDot"/>
            <a:miter lim="800000"/>
            <a:headEnd/>
            <a:tailEnd type="none" w="lg" len="lg"/>
          </a:ln>
        </p:spPr>
        <p:txBody>
          <a:bodyPr wrap="none">
            <a:prstTxWarp prst="textNoShape">
              <a:avLst/>
            </a:prstTxWarp>
            <a:spAutoFit/>
          </a:bodyPr>
          <a:lstStyle/>
          <a:p>
            <a:pPr>
              <a:lnSpc>
                <a:spcPct val="70000"/>
              </a:lnSpc>
            </a:pPr>
            <a:r>
              <a:rPr kumimoji="0" lang="en-US" b="0" dirty="0">
                <a:latin typeface="Times New Roman" pitchFamily="18" charset="0"/>
                <a:cs typeface="Times New Roman" pitchFamily="18" charset="0"/>
              </a:rPr>
              <a:t>22</a:t>
            </a:r>
            <a:endParaRPr kumimoji="0" lang="en-US" b="0" dirty="0">
              <a:solidFill>
                <a:schemeClr val="tx1"/>
              </a:solidFill>
              <a:latin typeface="Times New Roman" pitchFamily="18" charset="0"/>
              <a:cs typeface="Times New Roman" pitchFamily="18" charset="0"/>
            </a:endParaRPr>
          </a:p>
        </p:txBody>
      </p:sp>
      <p:sp>
        <p:nvSpPr>
          <p:cNvPr id="74" name="Text Box 17"/>
          <p:cNvSpPr txBox="1">
            <a:spLocks noChangeArrowheads="1"/>
          </p:cNvSpPr>
          <p:nvPr/>
        </p:nvSpPr>
        <p:spPr bwMode="auto">
          <a:xfrm>
            <a:off x="3750959" y="3551428"/>
            <a:ext cx="473206" cy="291875"/>
          </a:xfrm>
          <a:prstGeom prst="rect">
            <a:avLst/>
          </a:prstGeom>
          <a:noFill/>
          <a:ln w="19050" cap="rnd">
            <a:noFill/>
            <a:prstDash val="sysDot"/>
            <a:miter lim="800000"/>
            <a:headEnd/>
            <a:tailEnd type="none" w="lg" len="lg"/>
          </a:ln>
        </p:spPr>
        <p:txBody>
          <a:bodyPr wrap="none">
            <a:prstTxWarp prst="textNoShape">
              <a:avLst/>
            </a:prstTxWarp>
            <a:spAutoFit/>
          </a:bodyPr>
          <a:lstStyle/>
          <a:p>
            <a:pPr>
              <a:lnSpc>
                <a:spcPct val="70000"/>
              </a:lnSpc>
            </a:pPr>
            <a:r>
              <a:rPr kumimoji="0" lang="en-US" b="0">
                <a:latin typeface="Times New Roman" pitchFamily="18" charset="0"/>
                <a:cs typeface="Times New Roman" pitchFamily="18" charset="0"/>
              </a:rPr>
              <a:t>$ 0</a:t>
            </a:r>
            <a:endParaRPr kumimoji="0" lang="en-US" b="0">
              <a:solidFill>
                <a:schemeClr val="tx1"/>
              </a:solidFill>
              <a:latin typeface="Times New Roman" pitchFamily="18" charset="0"/>
              <a:cs typeface="Times New Roman" pitchFamily="18" charset="0"/>
            </a:endParaRPr>
          </a:p>
        </p:txBody>
      </p:sp>
      <p:sp>
        <p:nvSpPr>
          <p:cNvPr id="75" name="Text Box 18"/>
          <p:cNvSpPr txBox="1">
            <a:spLocks noChangeArrowheads="1"/>
          </p:cNvSpPr>
          <p:nvPr/>
        </p:nvSpPr>
        <p:spPr bwMode="auto">
          <a:xfrm>
            <a:off x="4007944" y="4591622"/>
            <a:ext cx="415498" cy="291875"/>
          </a:xfrm>
          <a:prstGeom prst="rect">
            <a:avLst/>
          </a:prstGeom>
          <a:noFill/>
          <a:ln w="19050" cap="rnd">
            <a:noFill/>
            <a:prstDash val="sysDot"/>
            <a:miter lim="800000"/>
            <a:headEnd/>
            <a:tailEnd type="none" w="lg" len="lg"/>
          </a:ln>
        </p:spPr>
        <p:txBody>
          <a:bodyPr wrap="none">
            <a:prstTxWarp prst="textNoShape">
              <a:avLst/>
            </a:prstTxWarp>
            <a:spAutoFit/>
          </a:bodyPr>
          <a:lstStyle/>
          <a:p>
            <a:pPr>
              <a:lnSpc>
                <a:spcPct val="70000"/>
              </a:lnSpc>
            </a:pPr>
            <a:r>
              <a:rPr kumimoji="0" lang="en-US" b="0" dirty="0">
                <a:latin typeface="Times New Roman" pitchFamily="18" charset="0"/>
                <a:cs typeface="Times New Roman" pitchFamily="18" charset="0"/>
              </a:rPr>
              <a:t>18</a:t>
            </a:r>
            <a:endParaRPr kumimoji="0" lang="en-US" b="0" dirty="0">
              <a:solidFill>
                <a:schemeClr val="tx1"/>
              </a:solidFill>
              <a:latin typeface="Times New Roman" pitchFamily="18" charset="0"/>
              <a:cs typeface="Times New Roman" pitchFamily="18" charset="0"/>
            </a:endParaRPr>
          </a:p>
        </p:txBody>
      </p:sp>
      <p:sp>
        <p:nvSpPr>
          <p:cNvPr id="76" name="Text Box 19"/>
          <p:cNvSpPr txBox="1">
            <a:spLocks noChangeArrowheads="1"/>
          </p:cNvSpPr>
          <p:nvPr/>
        </p:nvSpPr>
        <p:spPr bwMode="auto">
          <a:xfrm>
            <a:off x="8242187" y="4591622"/>
            <a:ext cx="415498" cy="291875"/>
          </a:xfrm>
          <a:prstGeom prst="rect">
            <a:avLst/>
          </a:prstGeom>
          <a:noFill/>
          <a:ln w="19050" cap="rnd">
            <a:noFill/>
            <a:prstDash val="sysDot"/>
            <a:miter lim="800000"/>
            <a:headEnd/>
            <a:tailEnd type="none" w="lg" len="lg"/>
          </a:ln>
        </p:spPr>
        <p:txBody>
          <a:bodyPr wrap="none">
            <a:prstTxWarp prst="textNoShape">
              <a:avLst/>
            </a:prstTxWarp>
            <a:spAutoFit/>
          </a:bodyPr>
          <a:lstStyle/>
          <a:p>
            <a:pPr>
              <a:lnSpc>
                <a:spcPct val="70000"/>
              </a:lnSpc>
            </a:pPr>
            <a:r>
              <a:rPr kumimoji="0" lang="en-US" b="0" dirty="0">
                <a:latin typeface="Times New Roman" pitchFamily="18" charset="0"/>
                <a:cs typeface="Times New Roman" pitchFamily="18" charset="0"/>
              </a:rPr>
              <a:t>65</a:t>
            </a:r>
            <a:endParaRPr kumimoji="0" lang="en-US" b="0" dirty="0">
              <a:solidFill>
                <a:schemeClr val="tx1"/>
              </a:solidFill>
              <a:latin typeface="Times New Roman" pitchFamily="18" charset="0"/>
              <a:cs typeface="Times New Roman" pitchFamily="18" charset="0"/>
            </a:endParaRPr>
          </a:p>
        </p:txBody>
      </p:sp>
      <p:sp>
        <p:nvSpPr>
          <p:cNvPr id="77" name="Line 24"/>
          <p:cNvSpPr>
            <a:spLocks noChangeShapeType="1"/>
          </p:cNvSpPr>
          <p:nvPr/>
        </p:nvSpPr>
        <p:spPr bwMode="auto">
          <a:xfrm>
            <a:off x="4669169" y="3153410"/>
            <a:ext cx="0" cy="1352550"/>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a:p>
        </p:txBody>
      </p:sp>
      <p:grpSp>
        <p:nvGrpSpPr>
          <p:cNvPr id="78" name="Group 52"/>
          <p:cNvGrpSpPr>
            <a:grpSpLocks/>
          </p:cNvGrpSpPr>
          <p:nvPr/>
        </p:nvGrpSpPr>
        <p:grpSpPr bwMode="auto">
          <a:xfrm>
            <a:off x="4206064" y="2692971"/>
            <a:ext cx="4818019" cy="546100"/>
            <a:chOff x="1245" y="999"/>
            <a:chExt cx="4016" cy="344"/>
          </a:xfrm>
        </p:grpSpPr>
        <p:sp>
          <p:nvSpPr>
            <p:cNvPr id="79" name="Text Box 30"/>
            <p:cNvSpPr txBox="1">
              <a:spLocks noChangeArrowheads="1"/>
            </p:cNvSpPr>
            <p:nvPr/>
          </p:nvSpPr>
          <p:spPr bwMode="auto">
            <a:xfrm>
              <a:off x="4241" y="1033"/>
              <a:ext cx="1020" cy="289"/>
            </a:xfrm>
            <a:prstGeom prst="rect">
              <a:avLst/>
            </a:prstGeom>
            <a:noFill/>
            <a:ln w="57150" cap="rnd">
              <a:noFill/>
              <a:prstDash val="sysDot"/>
              <a:miter lim="800000"/>
              <a:headEnd/>
              <a:tailEnd type="none" w="lg" len="lg"/>
            </a:ln>
          </p:spPr>
          <p:txBody>
            <a:bodyPr wrap="square">
              <a:prstTxWarp prst="textNoShape">
                <a:avLst/>
              </a:prstTxWarp>
              <a:spAutoFit/>
            </a:bodyPr>
            <a:lstStyle/>
            <a:p>
              <a:pPr>
                <a:lnSpc>
                  <a:spcPct val="70000"/>
                </a:lnSpc>
              </a:pPr>
              <a:r>
                <a:rPr kumimoji="0" lang="en-US" sz="1700" b="0" i="1" dirty="0">
                  <a:latin typeface="Times New Roman" pitchFamily="18" charset="0"/>
                  <a:cs typeface="Times New Roman" pitchFamily="18" charset="0"/>
                </a:rPr>
                <a:t>Earnings</a:t>
              </a:r>
              <a:br>
                <a:rPr kumimoji="0" lang="en-US" sz="1700" b="0" i="1" dirty="0">
                  <a:latin typeface="Times New Roman" pitchFamily="18" charset="0"/>
                  <a:cs typeface="Times New Roman" pitchFamily="18" charset="0"/>
                </a:rPr>
              </a:br>
              <a:r>
                <a:rPr kumimoji="0" lang="en-US" sz="1700" b="0" i="1" dirty="0">
                  <a:latin typeface="Times New Roman" pitchFamily="18" charset="0"/>
                  <a:cs typeface="Times New Roman" pitchFamily="18" charset="0"/>
                </a:rPr>
                <a:t>w/o college</a:t>
              </a:r>
            </a:p>
          </p:txBody>
        </p:sp>
        <p:sp>
          <p:nvSpPr>
            <p:cNvPr id="80" name="Freeform 29"/>
            <p:cNvSpPr>
              <a:spLocks/>
            </p:cNvSpPr>
            <p:nvPr/>
          </p:nvSpPr>
          <p:spPr bwMode="auto">
            <a:xfrm>
              <a:off x="1245" y="999"/>
              <a:ext cx="3729" cy="344"/>
            </a:xfrm>
            <a:custGeom>
              <a:avLst/>
              <a:gdLst/>
              <a:ahLst/>
              <a:cxnLst>
                <a:cxn ang="0">
                  <a:pos x="0" y="344"/>
                </a:cxn>
                <a:cxn ang="0">
                  <a:pos x="192" y="200"/>
                </a:cxn>
                <a:cxn ang="0">
                  <a:pos x="432" y="104"/>
                </a:cxn>
                <a:cxn ang="0">
                  <a:pos x="1008" y="56"/>
                </a:cxn>
                <a:cxn ang="0">
                  <a:pos x="2640" y="8"/>
                </a:cxn>
                <a:cxn ang="0">
                  <a:pos x="3936" y="8"/>
                </a:cxn>
              </a:cxnLst>
              <a:rect l="0" t="0" r="r" b="b"/>
              <a:pathLst>
                <a:path w="3936" h="344">
                  <a:moveTo>
                    <a:pt x="0" y="344"/>
                  </a:moveTo>
                  <a:cubicBezTo>
                    <a:pt x="60" y="292"/>
                    <a:pt x="120" y="240"/>
                    <a:pt x="192" y="200"/>
                  </a:cubicBezTo>
                  <a:cubicBezTo>
                    <a:pt x="264" y="160"/>
                    <a:pt x="296" y="128"/>
                    <a:pt x="432" y="104"/>
                  </a:cubicBezTo>
                  <a:cubicBezTo>
                    <a:pt x="568" y="80"/>
                    <a:pt x="640" y="72"/>
                    <a:pt x="1008" y="56"/>
                  </a:cubicBezTo>
                  <a:cubicBezTo>
                    <a:pt x="1376" y="40"/>
                    <a:pt x="2152" y="16"/>
                    <a:pt x="2640" y="8"/>
                  </a:cubicBezTo>
                  <a:cubicBezTo>
                    <a:pt x="3128" y="0"/>
                    <a:pt x="3532" y="4"/>
                    <a:pt x="3936" y="8"/>
                  </a:cubicBezTo>
                </a:path>
              </a:pathLst>
            </a:custGeom>
            <a:noFill/>
            <a:ln w="57150" cap="flat" cmpd="sng">
              <a:solidFill>
                <a:schemeClr val="tx1"/>
              </a:solidFill>
              <a:prstDash val="solid"/>
              <a:round/>
              <a:headEnd type="none" w="med" len="me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grpSp>
      <p:grpSp>
        <p:nvGrpSpPr>
          <p:cNvPr id="81" name="Group 51"/>
          <p:cNvGrpSpPr>
            <a:grpSpLocks/>
          </p:cNvGrpSpPr>
          <p:nvPr/>
        </p:nvGrpSpPr>
        <p:grpSpPr bwMode="auto">
          <a:xfrm>
            <a:off x="4685870" y="1491234"/>
            <a:ext cx="4370523" cy="1595438"/>
            <a:chOff x="1841" y="242"/>
            <a:chExt cx="3643" cy="1005"/>
          </a:xfrm>
        </p:grpSpPr>
        <p:sp>
          <p:nvSpPr>
            <p:cNvPr id="82" name="Freeform 32"/>
            <p:cNvSpPr>
              <a:spLocks/>
            </p:cNvSpPr>
            <p:nvPr/>
          </p:nvSpPr>
          <p:spPr bwMode="auto">
            <a:xfrm>
              <a:off x="1841" y="527"/>
              <a:ext cx="3330" cy="720"/>
            </a:xfrm>
            <a:custGeom>
              <a:avLst/>
              <a:gdLst/>
              <a:ahLst/>
              <a:cxnLst>
                <a:cxn ang="0">
                  <a:pos x="0" y="720"/>
                </a:cxn>
                <a:cxn ang="0">
                  <a:pos x="192" y="528"/>
                </a:cxn>
                <a:cxn ang="0">
                  <a:pos x="528" y="336"/>
                </a:cxn>
                <a:cxn ang="0">
                  <a:pos x="1488" y="96"/>
                </a:cxn>
                <a:cxn ang="0">
                  <a:pos x="3120" y="0"/>
                </a:cxn>
              </a:cxnLst>
              <a:rect l="0" t="0" r="r" b="b"/>
              <a:pathLst>
                <a:path w="3120" h="720">
                  <a:moveTo>
                    <a:pt x="0" y="720"/>
                  </a:moveTo>
                  <a:cubicBezTo>
                    <a:pt x="52" y="656"/>
                    <a:pt x="104" y="592"/>
                    <a:pt x="192" y="528"/>
                  </a:cubicBezTo>
                  <a:cubicBezTo>
                    <a:pt x="280" y="464"/>
                    <a:pt x="312" y="408"/>
                    <a:pt x="528" y="336"/>
                  </a:cubicBezTo>
                  <a:cubicBezTo>
                    <a:pt x="744" y="264"/>
                    <a:pt x="1056" y="152"/>
                    <a:pt x="1488" y="96"/>
                  </a:cubicBezTo>
                  <a:cubicBezTo>
                    <a:pt x="1920" y="40"/>
                    <a:pt x="2520" y="20"/>
                    <a:pt x="3120" y="0"/>
                  </a:cubicBezTo>
                </a:path>
              </a:pathLst>
            </a:custGeom>
            <a:noFill/>
            <a:ln w="57150" cap="flat" cmpd="sng">
              <a:solidFill>
                <a:srgbClr val="C80000"/>
              </a:solidFill>
              <a:prstDash val="solid"/>
              <a:round/>
              <a:headEnd type="none" w="med" len="me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83" name="Text Box 33"/>
            <p:cNvSpPr txBox="1">
              <a:spLocks noChangeArrowheads="1"/>
            </p:cNvSpPr>
            <p:nvPr/>
          </p:nvSpPr>
          <p:spPr bwMode="auto">
            <a:xfrm>
              <a:off x="4579" y="242"/>
              <a:ext cx="905" cy="292"/>
            </a:xfrm>
            <a:prstGeom prst="rect">
              <a:avLst/>
            </a:prstGeom>
            <a:noFill/>
            <a:ln w="19050" cap="rnd">
              <a:noFill/>
              <a:prstDash val="sysDot"/>
              <a:miter lim="800000"/>
              <a:headEnd/>
              <a:tailEnd type="none" w="lg" len="lg"/>
            </a:ln>
          </p:spPr>
          <p:txBody>
            <a:bodyPr wrap="none">
              <a:prstTxWarp prst="textNoShape">
                <a:avLst/>
              </a:prstTxWarp>
              <a:spAutoFit/>
            </a:bodyPr>
            <a:lstStyle/>
            <a:p>
              <a:pPr>
                <a:lnSpc>
                  <a:spcPct val="70000"/>
                </a:lnSpc>
              </a:pPr>
              <a:r>
                <a:rPr kumimoji="0" lang="en-US" sz="1700" b="0" i="1" dirty="0">
                  <a:solidFill>
                    <a:srgbClr val="C80000"/>
                  </a:solidFill>
                  <a:latin typeface="Times New Roman" pitchFamily="18" charset="0"/>
                  <a:cs typeface="Times New Roman" pitchFamily="18" charset="0"/>
                </a:rPr>
                <a:t>Earnings</a:t>
              </a:r>
              <a:br>
                <a:rPr kumimoji="0" lang="en-US" sz="1700" b="0" i="1" dirty="0">
                  <a:solidFill>
                    <a:srgbClr val="C80000"/>
                  </a:solidFill>
                  <a:latin typeface="Times New Roman" pitchFamily="18" charset="0"/>
                  <a:cs typeface="Times New Roman" pitchFamily="18" charset="0"/>
                </a:rPr>
              </a:br>
              <a:r>
                <a:rPr kumimoji="0" lang="en-US" sz="1700" b="0" i="1" dirty="0">
                  <a:solidFill>
                    <a:srgbClr val="C80000"/>
                  </a:solidFill>
                  <a:latin typeface="Times New Roman" pitchFamily="18" charset="0"/>
                  <a:cs typeface="Times New Roman" pitchFamily="18" charset="0"/>
                </a:rPr>
                <a:t>w/ college</a:t>
              </a:r>
            </a:p>
          </p:txBody>
        </p:sp>
      </p:grpSp>
      <p:sp>
        <p:nvSpPr>
          <p:cNvPr id="11" name="Rectangle 10"/>
          <p:cNvSpPr/>
          <p:nvPr/>
        </p:nvSpPr>
        <p:spPr>
          <a:xfrm>
            <a:off x="182881" y="2947577"/>
            <a:ext cx="3264408" cy="350865"/>
          </a:xfrm>
          <a:prstGeom prst="rect">
            <a:avLst/>
          </a:prstGeom>
        </p:spPr>
        <p:txBody>
          <a:bodyPr wrap="square">
            <a:spAutoFit/>
          </a:bodyPr>
          <a:lstStyle/>
          <a:p>
            <a:pPr>
              <a:lnSpc>
                <a:spcPct val="80000"/>
              </a:lnSpc>
            </a:pPr>
            <a:r>
              <a:rPr lang="en-US" sz="2100" dirty="0" smtClean="0">
                <a:latin typeface="Times New Roman" pitchFamily="18" charset="0"/>
                <a:cs typeface="Times New Roman" pitchFamily="18" charset="0"/>
              </a:rPr>
              <a:t>and </a:t>
            </a:r>
            <a:r>
              <a:rPr lang="en-US" sz="2100" dirty="0">
                <a:latin typeface="Times New Roman" pitchFamily="18" charset="0"/>
                <a:cs typeface="Times New Roman" pitchFamily="18" charset="0"/>
              </a:rPr>
              <a:t>without college</a:t>
            </a:r>
            <a:r>
              <a:rPr lang="en-US" sz="2100" dirty="0" smtClean="0">
                <a:latin typeface="Times New Roman" pitchFamily="18" charset="0"/>
                <a:cs typeface="Times New Roman" pitchFamily="18" charset="0"/>
              </a:rPr>
              <a:t>.</a:t>
            </a:r>
            <a:endParaRPr lang="en-US" sz="1100" dirty="0" smtClean="0">
              <a:latin typeface="Times New Roman" pitchFamily="18" charset="0"/>
              <a:cs typeface="Times New Roman" pitchFamily="18" charset="0"/>
            </a:endParaRPr>
          </a:p>
        </p:txBody>
      </p:sp>
      <p:sp>
        <p:nvSpPr>
          <p:cNvPr id="84" name="Text Box 10"/>
          <p:cNvSpPr txBox="1">
            <a:spLocks noChangeArrowheads="1"/>
          </p:cNvSpPr>
          <p:nvPr/>
        </p:nvSpPr>
        <p:spPr bwMode="auto">
          <a:xfrm>
            <a:off x="60921" y="3617029"/>
            <a:ext cx="3579439" cy="1546577"/>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ts val="900"/>
              </a:spcBef>
              <a:buFontTx/>
              <a:buChar char="•"/>
            </a:pPr>
            <a:r>
              <a:rPr lang="en-US" sz="2100" dirty="0" smtClean="0">
                <a:latin typeface="Times New Roman" pitchFamily="18" charset="0"/>
                <a:cs typeface="Times New Roman" pitchFamily="18" charset="0"/>
              </a:rPr>
              <a:t>If </a:t>
            </a:r>
            <a:r>
              <a:rPr lang="en-US" sz="2100" dirty="0">
                <a:latin typeface="Times New Roman" pitchFamily="18" charset="0"/>
                <a:cs typeface="Times New Roman" pitchFamily="18" charset="0"/>
              </a:rPr>
              <a:t>Juanita chooses to attend college, she will incur </a:t>
            </a:r>
            <a:r>
              <a:rPr lang="en-US" sz="2100" b="1" i="1" dirty="0">
                <a:solidFill>
                  <a:srgbClr val="FF0000"/>
                </a:solidFill>
                <a:latin typeface="Times New Roman" pitchFamily="18" charset="0"/>
                <a:cs typeface="Times New Roman" pitchFamily="18" charset="0"/>
              </a:rPr>
              <a:t>both</a:t>
            </a:r>
            <a:r>
              <a:rPr lang="en-US" sz="2100" dirty="0">
                <a:solidFill>
                  <a:srgbClr val="FF0000"/>
                </a:solidFill>
                <a:latin typeface="Times New Roman" pitchFamily="18" charset="0"/>
                <a:cs typeface="Times New Roman" pitchFamily="18" charset="0"/>
              </a:rPr>
              <a:t> </a:t>
            </a:r>
            <a:r>
              <a:rPr lang="en-US" sz="2100" dirty="0" smtClean="0">
                <a:latin typeface="Times New Roman" pitchFamily="18" charset="0"/>
                <a:cs typeface="Times New Roman" pitchFamily="18" charset="0"/>
              </a:rPr>
              <a:t>the </a:t>
            </a:r>
            <a:r>
              <a:rPr lang="en-US" sz="2100" b="1" i="1" dirty="0" smtClean="0">
                <a:latin typeface="Times New Roman" pitchFamily="18" charset="0"/>
                <a:cs typeface="Times New Roman" pitchFamily="18" charset="0"/>
              </a:rPr>
              <a:t>direct </a:t>
            </a:r>
            <a:r>
              <a:rPr lang="en-US" sz="2100" b="1" i="1" dirty="0">
                <a:latin typeface="Times New Roman" pitchFamily="18" charset="0"/>
                <a:cs typeface="Times New Roman" pitchFamily="18" charset="0"/>
              </a:rPr>
              <a:t>cost</a:t>
            </a:r>
            <a:r>
              <a:rPr lang="en-US" sz="2100" dirty="0">
                <a:latin typeface="Times New Roman" pitchFamily="18" charset="0"/>
                <a:cs typeface="Times New Roman" pitchFamily="18" charset="0"/>
              </a:rPr>
              <a:t> </a:t>
            </a:r>
            <a:r>
              <a:rPr lang="en-US" sz="2100" i="1" dirty="0">
                <a:latin typeface="Times New Roman" pitchFamily="18" charset="0"/>
                <a:cs typeface="Times New Roman" pitchFamily="18" charset="0"/>
              </a:rPr>
              <a:t>of a college education </a:t>
            </a:r>
            <a:r>
              <a:rPr lang="en-US" sz="2100" dirty="0">
                <a:latin typeface="Times New Roman" pitchFamily="18" charset="0"/>
                <a:cs typeface="Times New Roman" pitchFamily="18" charset="0"/>
              </a:rPr>
              <a:t>(tuition, books, </a:t>
            </a:r>
            <a:r>
              <a:rPr lang="en-US" sz="2100" dirty="0" err="1">
                <a:latin typeface="Times New Roman" pitchFamily="18" charset="0"/>
                <a:cs typeface="Times New Roman" pitchFamily="18" charset="0"/>
              </a:rPr>
              <a:t>etc</a:t>
            </a:r>
            <a:r>
              <a:rPr lang="en-US" sz="2100" dirty="0">
                <a:latin typeface="Times New Roman" pitchFamily="18" charset="0"/>
                <a:cs typeface="Times New Roman" pitchFamily="18" charset="0"/>
              </a:rPr>
              <a:t>) </a:t>
            </a:r>
            <a:r>
              <a:rPr lang="en-US" sz="2100" b="1" i="1" dirty="0">
                <a:latin typeface="Times New Roman" pitchFamily="18" charset="0"/>
                <a:cs typeface="Times New Roman" pitchFamily="18" charset="0"/>
              </a:rPr>
              <a:t>C</a:t>
            </a:r>
            <a:r>
              <a:rPr lang="en-US" sz="2100" b="1" i="1" baseline="-25000" dirty="0">
                <a:latin typeface="Times New Roman" pitchFamily="18" charset="0"/>
                <a:cs typeface="Times New Roman" pitchFamily="18" charset="0"/>
              </a:rPr>
              <a:t>d</a:t>
            </a:r>
            <a:r>
              <a:rPr lang="en-US" sz="2100" dirty="0">
                <a:latin typeface="Times New Roman" pitchFamily="18" charset="0"/>
                <a:cs typeface="Times New Roman" pitchFamily="18" charset="0"/>
              </a:rPr>
              <a:t> </a:t>
            </a:r>
            <a:r>
              <a:rPr lang="en-US" sz="2100" dirty="0" smtClean="0">
                <a:latin typeface="Times New Roman" pitchFamily="18" charset="0"/>
                <a:cs typeface="Times New Roman" pitchFamily="18" charset="0"/>
              </a:rPr>
              <a:t>and …</a:t>
            </a:r>
            <a:endParaRPr lang="en-US" sz="2100" dirty="0">
              <a:latin typeface="Times New Roman" pitchFamily="18" charset="0"/>
              <a:cs typeface="Times New Roman" pitchFamily="18" charset="0"/>
            </a:endParaRPr>
          </a:p>
        </p:txBody>
      </p:sp>
      <p:sp>
        <p:nvSpPr>
          <p:cNvPr id="14" name="Rectangle 13"/>
          <p:cNvSpPr/>
          <p:nvPr/>
        </p:nvSpPr>
        <p:spPr>
          <a:xfrm>
            <a:off x="182880" y="4819855"/>
            <a:ext cx="3522359" cy="867930"/>
          </a:xfrm>
          <a:prstGeom prst="rect">
            <a:avLst/>
          </a:prstGeom>
        </p:spPr>
        <p:txBody>
          <a:bodyPr wrap="square">
            <a:spAutoFit/>
          </a:bodyPr>
          <a:lstStyle/>
          <a:p>
            <a:pPr>
              <a:lnSpc>
                <a:spcPct val="80000"/>
              </a:lnSpc>
            </a:pPr>
            <a:r>
              <a:rPr lang="en-US" sz="2100" dirty="0" smtClean="0">
                <a:latin typeface="Times New Roman" pitchFamily="18" charset="0"/>
                <a:cs typeface="Times New Roman" pitchFamily="18" charset="0"/>
              </a:rPr>
              <a:t>                the </a:t>
            </a:r>
            <a:r>
              <a:rPr lang="en-US" sz="2100" b="1" i="1" dirty="0">
                <a:latin typeface="Times New Roman" pitchFamily="18" charset="0"/>
                <a:cs typeface="Times New Roman" pitchFamily="18" charset="0"/>
              </a:rPr>
              <a:t>opportunity cost</a:t>
            </a:r>
            <a:r>
              <a:rPr lang="en-US" sz="2100" dirty="0">
                <a:latin typeface="Times New Roman" pitchFamily="18" charset="0"/>
                <a:cs typeface="Times New Roman" pitchFamily="18" charset="0"/>
              </a:rPr>
              <a:t> of earnings forgone while in college </a:t>
            </a:r>
            <a:r>
              <a:rPr lang="en-US" sz="2100" b="1" i="1" dirty="0">
                <a:latin typeface="Times New Roman" pitchFamily="18" charset="0"/>
                <a:cs typeface="Times New Roman" pitchFamily="18" charset="0"/>
              </a:rPr>
              <a:t>C</a:t>
            </a:r>
            <a:r>
              <a:rPr lang="en-US" sz="2100" b="1" i="1" baseline="-25000" dirty="0">
                <a:latin typeface="Times New Roman" pitchFamily="18" charset="0"/>
                <a:cs typeface="Times New Roman" pitchFamily="18" charset="0"/>
              </a:rPr>
              <a:t>o</a:t>
            </a:r>
            <a:r>
              <a:rPr lang="en-US" sz="2100" dirty="0">
                <a:latin typeface="Times New Roman" pitchFamily="18" charset="0"/>
                <a:cs typeface="Times New Roman" pitchFamily="18" charset="0"/>
              </a:rPr>
              <a:t> .</a:t>
            </a:r>
          </a:p>
        </p:txBody>
      </p:sp>
      <p:sp>
        <p:nvSpPr>
          <p:cNvPr id="15" name="Rectangle 14"/>
          <p:cNvSpPr/>
          <p:nvPr/>
        </p:nvSpPr>
        <p:spPr>
          <a:xfrm>
            <a:off x="55561" y="3299714"/>
            <a:ext cx="3709990" cy="350865"/>
          </a:xfrm>
          <a:prstGeom prst="rect">
            <a:avLst/>
          </a:prstGeom>
        </p:spPr>
        <p:txBody>
          <a:bodyPr wrap="none">
            <a:spAutoFit/>
          </a:bodyPr>
          <a:lstStyle/>
          <a:p>
            <a:pPr marL="173038" indent="-173038">
              <a:lnSpc>
                <a:spcPct val="80000"/>
              </a:lnSpc>
              <a:buFont typeface="Arial" pitchFamily="34" charset="0"/>
              <a:buChar char="•"/>
            </a:pPr>
            <a:r>
              <a:rPr lang="en-US" sz="2100" i="1" dirty="0">
                <a:latin typeface="Times New Roman" pitchFamily="18" charset="0"/>
                <a:cs typeface="Times New Roman" pitchFamily="18" charset="0"/>
              </a:rPr>
              <a:t>Should Juanita attend </a:t>
            </a:r>
            <a:r>
              <a:rPr lang="en-US" sz="2100" i="1" dirty="0" smtClean="0">
                <a:latin typeface="Times New Roman" pitchFamily="18" charset="0"/>
                <a:cs typeface="Times New Roman" pitchFamily="18" charset="0"/>
              </a:rPr>
              <a:t>college?</a:t>
            </a:r>
            <a:endParaRPr lang="en-US" sz="2100" i="1" dirty="0">
              <a:latin typeface="Times New Roman" pitchFamily="18" charset="0"/>
              <a:cs typeface="Times New Roman" pitchFamily="18" charset="0"/>
            </a:endParaRPr>
          </a:p>
        </p:txBody>
      </p:sp>
      <p:cxnSp>
        <p:nvCxnSpPr>
          <p:cNvPr id="85" name="Straight Connector 84"/>
          <p:cNvCxnSpPr/>
          <p:nvPr/>
        </p:nvCxnSpPr>
        <p:spPr>
          <a:xfrm>
            <a:off x="3725737" y="996411"/>
            <a:ext cx="25222" cy="4761674"/>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86943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1">
                                            <p:txEl>
                                              <p:pRg st="1" end="1"/>
                                            </p:txEl>
                                          </p:spTgt>
                                        </p:tgtEl>
                                        <p:attrNameLst>
                                          <p:attrName>style.visibility</p:attrName>
                                        </p:attrNameLst>
                                      </p:cBhvr>
                                      <p:to>
                                        <p:strVal val="visible"/>
                                      </p:to>
                                    </p:set>
                                    <p:animEffect transition="in" filter="fade">
                                      <p:cBhvr>
                                        <p:cTn id="14" dur="500"/>
                                        <p:tgtEl>
                                          <p:spTgt spid="61">
                                            <p:txEl>
                                              <p:pRg st="1" end="1"/>
                                            </p:txEl>
                                          </p:spTgt>
                                        </p:tgtEl>
                                      </p:cBhvr>
                                    </p:animEffect>
                                    <p:anim calcmode="lin" valueType="num">
                                      <p:cBhvr>
                                        <p:cTn id="15"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500"/>
                            </p:stCondLst>
                            <p:childTnLst>
                              <p:par>
                                <p:cTn id="18" presetID="9" presetClass="entr" presetSubtype="0" fill="hold" nodeType="afterEffect">
                                  <p:stCondLst>
                                    <p:cond delay="0"/>
                                  </p:stCondLst>
                                  <p:childTnLst>
                                    <p:set>
                                      <p:cBhvr>
                                        <p:cTn id="19" dur="1" fill="hold">
                                          <p:stCondLst>
                                            <p:cond delay="0"/>
                                          </p:stCondLst>
                                        </p:cTn>
                                        <p:tgtEl>
                                          <p:spTgt spid="81"/>
                                        </p:tgtEl>
                                        <p:attrNameLst>
                                          <p:attrName>style.visibility</p:attrName>
                                        </p:attrNameLst>
                                      </p:cBhvr>
                                      <p:to>
                                        <p:strVal val="visible"/>
                                      </p:to>
                                    </p:set>
                                    <p:animEffect transition="in" filter="dissolve">
                                      <p:cBhvr>
                                        <p:cTn id="20" dur="500"/>
                                        <p:tgtEl>
                                          <p:spTgt spid="81"/>
                                        </p:tgtEl>
                                      </p:cBhvr>
                                    </p:animEffect>
                                  </p:childTnLst>
                                </p:cTn>
                              </p:par>
                            </p:childTnLst>
                          </p:cTn>
                        </p:par>
                        <p:par>
                          <p:cTn id="21" fill="hold">
                            <p:stCondLst>
                              <p:cond delay="1000"/>
                            </p:stCondLst>
                            <p:childTnLst>
                              <p:par>
                                <p:cTn id="22" presetID="42" presetClass="entr" presetSubtype="0"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500"/>
                                        <p:tgtEl>
                                          <p:spTgt spid="11"/>
                                        </p:tgtEl>
                                      </p:cBhvr>
                                    </p:animEffect>
                                    <p:anim calcmode="lin" valueType="num">
                                      <p:cBhvr>
                                        <p:cTn id="25" dur="500" fill="hold"/>
                                        <p:tgtEl>
                                          <p:spTgt spid="11"/>
                                        </p:tgtEl>
                                        <p:attrNameLst>
                                          <p:attrName>ppt_x</p:attrName>
                                        </p:attrNameLst>
                                      </p:cBhvr>
                                      <p:tavLst>
                                        <p:tav tm="0">
                                          <p:val>
                                            <p:strVal val="#ppt_x"/>
                                          </p:val>
                                        </p:tav>
                                        <p:tav tm="100000">
                                          <p:val>
                                            <p:strVal val="#ppt_x"/>
                                          </p:val>
                                        </p:tav>
                                      </p:tavLst>
                                    </p:anim>
                                    <p:anim calcmode="lin" valueType="num">
                                      <p:cBhvr>
                                        <p:cTn id="26" dur="500" fill="hold"/>
                                        <p:tgtEl>
                                          <p:spTgt spid="11"/>
                                        </p:tgtEl>
                                        <p:attrNameLst>
                                          <p:attrName>ppt_y</p:attrName>
                                        </p:attrNameLst>
                                      </p:cBhvr>
                                      <p:tavLst>
                                        <p:tav tm="0">
                                          <p:val>
                                            <p:strVal val="#ppt_y+.1"/>
                                          </p:val>
                                        </p:tav>
                                        <p:tav tm="100000">
                                          <p:val>
                                            <p:strVal val="#ppt_y"/>
                                          </p:val>
                                        </p:tav>
                                      </p:tavLst>
                                    </p:anim>
                                  </p:childTnLst>
                                </p:cTn>
                              </p:par>
                            </p:childTnLst>
                          </p:cTn>
                        </p:par>
                        <p:par>
                          <p:cTn id="27" fill="hold">
                            <p:stCondLst>
                              <p:cond delay="1500"/>
                            </p:stCondLst>
                            <p:childTnLst>
                              <p:par>
                                <p:cTn id="28" presetID="9" presetClass="entr" presetSubtype="0" fill="hold" nodeType="afterEffect">
                                  <p:stCondLst>
                                    <p:cond delay="0"/>
                                  </p:stCondLst>
                                  <p:childTnLst>
                                    <p:set>
                                      <p:cBhvr>
                                        <p:cTn id="29" dur="1" fill="hold">
                                          <p:stCondLst>
                                            <p:cond delay="0"/>
                                          </p:stCondLst>
                                        </p:cTn>
                                        <p:tgtEl>
                                          <p:spTgt spid="78"/>
                                        </p:tgtEl>
                                        <p:attrNameLst>
                                          <p:attrName>style.visibility</p:attrName>
                                        </p:attrNameLst>
                                      </p:cBhvr>
                                      <p:to>
                                        <p:strVal val="visible"/>
                                      </p:to>
                                    </p:set>
                                    <p:animEffect transition="in" filter="dissolve">
                                      <p:cBhvr>
                                        <p:cTn id="30" dur="500"/>
                                        <p:tgtEl>
                                          <p:spTgt spid="78"/>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77"/>
                                        </p:tgtEl>
                                        <p:attrNameLst>
                                          <p:attrName>style.visibility</p:attrName>
                                        </p:attrNameLst>
                                      </p:cBhvr>
                                      <p:to>
                                        <p:strVal val="visible"/>
                                      </p:to>
                                    </p:set>
                                    <p:animEffect transition="in" filter="dissolve">
                                      <p:cBhvr>
                                        <p:cTn id="33" dur="500"/>
                                        <p:tgtEl>
                                          <p:spTgt spid="77"/>
                                        </p:tgtEl>
                                      </p:cBhvr>
                                    </p:animEffect>
                                  </p:childTnLst>
                                </p:cTn>
                              </p:par>
                            </p:childTnLst>
                          </p:cTn>
                        </p:par>
                        <p:par>
                          <p:cTn id="34" fill="hold">
                            <p:stCondLst>
                              <p:cond delay="2000"/>
                            </p:stCondLst>
                            <p:childTnLst>
                              <p:par>
                                <p:cTn id="35" presetID="42" presetClass="entr" presetSubtype="0" fill="hold" grpId="0" nodeType="after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anim calcmode="lin" valueType="num">
                                      <p:cBhvr>
                                        <p:cTn id="38" dur="500" fill="hold"/>
                                        <p:tgtEl>
                                          <p:spTgt spid="15"/>
                                        </p:tgtEl>
                                        <p:attrNameLst>
                                          <p:attrName>ppt_x</p:attrName>
                                        </p:attrNameLst>
                                      </p:cBhvr>
                                      <p:tavLst>
                                        <p:tav tm="0">
                                          <p:val>
                                            <p:strVal val="#ppt_x"/>
                                          </p:val>
                                        </p:tav>
                                        <p:tav tm="100000">
                                          <p:val>
                                            <p:strVal val="#ppt_x"/>
                                          </p:val>
                                        </p:tav>
                                      </p:tavLst>
                                    </p:anim>
                                    <p:anim calcmode="lin" valueType="num">
                                      <p:cBhvr>
                                        <p:cTn id="39" dur="5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84">
                                            <p:txEl>
                                              <p:pRg st="0" end="0"/>
                                            </p:txEl>
                                          </p:spTgt>
                                        </p:tgtEl>
                                        <p:attrNameLst>
                                          <p:attrName>style.visibility</p:attrName>
                                        </p:attrNameLst>
                                      </p:cBhvr>
                                      <p:to>
                                        <p:strVal val="visible"/>
                                      </p:to>
                                    </p:set>
                                    <p:animEffect transition="in" filter="fade">
                                      <p:cBhvr>
                                        <p:cTn id="44" dur="500"/>
                                        <p:tgtEl>
                                          <p:spTgt spid="84">
                                            <p:txEl>
                                              <p:pRg st="0" end="0"/>
                                            </p:txEl>
                                          </p:spTgt>
                                        </p:tgtEl>
                                      </p:cBhvr>
                                    </p:animEffect>
                                    <p:anim calcmode="lin" valueType="num">
                                      <p:cBhvr>
                                        <p:cTn id="45" dur="500" fill="hold"/>
                                        <p:tgtEl>
                                          <p:spTgt spid="84">
                                            <p:txEl>
                                              <p:pRg st="0" end="0"/>
                                            </p:txEl>
                                          </p:spTgt>
                                        </p:tgtEl>
                                        <p:attrNameLst>
                                          <p:attrName>ppt_x</p:attrName>
                                        </p:attrNameLst>
                                      </p:cBhvr>
                                      <p:tavLst>
                                        <p:tav tm="0">
                                          <p:val>
                                            <p:strVal val="#ppt_x"/>
                                          </p:val>
                                        </p:tav>
                                        <p:tav tm="100000">
                                          <p:val>
                                            <p:strVal val="#ppt_x"/>
                                          </p:val>
                                        </p:tav>
                                      </p:tavLst>
                                    </p:anim>
                                    <p:anim calcmode="lin" valueType="num">
                                      <p:cBhvr>
                                        <p:cTn id="46" dur="500" fill="hold"/>
                                        <p:tgtEl>
                                          <p:spTgt spid="84">
                                            <p:txEl>
                                              <p:pRg st="0" end="0"/>
                                            </p:txEl>
                                          </p:spTgt>
                                        </p:tgtEl>
                                        <p:attrNameLst>
                                          <p:attrName>ppt_y</p:attrName>
                                        </p:attrNameLst>
                                      </p:cBhvr>
                                      <p:tavLst>
                                        <p:tav tm="0">
                                          <p:val>
                                            <p:strVal val="#ppt_y+.1"/>
                                          </p:val>
                                        </p:tav>
                                        <p:tav tm="100000">
                                          <p:val>
                                            <p:strVal val="#ppt_y"/>
                                          </p:val>
                                        </p:tav>
                                      </p:tavLst>
                                    </p:anim>
                                  </p:childTnLst>
                                </p:cTn>
                              </p:par>
                            </p:childTnLst>
                          </p:cTn>
                        </p:par>
                        <p:par>
                          <p:cTn id="47" fill="hold">
                            <p:stCondLst>
                              <p:cond delay="500"/>
                            </p:stCondLst>
                            <p:childTnLst>
                              <p:par>
                                <p:cTn id="48" presetID="9" presetClass="entr" presetSubtype="0" fill="hold" nodeType="afterEffect">
                                  <p:stCondLst>
                                    <p:cond delay="0"/>
                                  </p:stCondLst>
                                  <p:childTnLst>
                                    <p:set>
                                      <p:cBhvr>
                                        <p:cTn id="49" dur="1" fill="hold">
                                          <p:stCondLst>
                                            <p:cond delay="0"/>
                                          </p:stCondLst>
                                        </p:cTn>
                                        <p:tgtEl>
                                          <p:spTgt spid="62"/>
                                        </p:tgtEl>
                                        <p:attrNameLst>
                                          <p:attrName>style.visibility</p:attrName>
                                        </p:attrNameLst>
                                      </p:cBhvr>
                                      <p:to>
                                        <p:strVal val="visible"/>
                                      </p:to>
                                    </p:set>
                                    <p:animEffect transition="in" filter="dissolve">
                                      <p:cBhvr>
                                        <p:cTn id="50" dur="500"/>
                                        <p:tgtEl>
                                          <p:spTgt spid="62"/>
                                        </p:tgtEl>
                                      </p:cBhvr>
                                    </p:animEffect>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500"/>
                                        <p:tgtEl>
                                          <p:spTgt spid="14"/>
                                        </p:tgtEl>
                                      </p:cBhvr>
                                    </p:animEffect>
                                    <p:anim calcmode="lin" valueType="num">
                                      <p:cBhvr>
                                        <p:cTn id="56" dur="500" fill="hold"/>
                                        <p:tgtEl>
                                          <p:spTgt spid="14"/>
                                        </p:tgtEl>
                                        <p:attrNameLst>
                                          <p:attrName>ppt_x</p:attrName>
                                        </p:attrNameLst>
                                      </p:cBhvr>
                                      <p:tavLst>
                                        <p:tav tm="0">
                                          <p:val>
                                            <p:strVal val="#ppt_x"/>
                                          </p:val>
                                        </p:tav>
                                        <p:tav tm="100000">
                                          <p:val>
                                            <p:strVal val="#ppt_x"/>
                                          </p:val>
                                        </p:tav>
                                      </p:tavLst>
                                    </p:anim>
                                    <p:anim calcmode="lin" valueType="num">
                                      <p:cBhvr>
                                        <p:cTn id="57" dur="500" fill="hold"/>
                                        <p:tgtEl>
                                          <p:spTgt spid="14"/>
                                        </p:tgtEl>
                                        <p:attrNameLst>
                                          <p:attrName>ppt_y</p:attrName>
                                        </p:attrNameLst>
                                      </p:cBhvr>
                                      <p:tavLst>
                                        <p:tav tm="0">
                                          <p:val>
                                            <p:strVal val="#ppt_y+.1"/>
                                          </p:val>
                                        </p:tav>
                                        <p:tav tm="100000">
                                          <p:val>
                                            <p:strVal val="#ppt_y"/>
                                          </p:val>
                                        </p:tav>
                                      </p:tavLst>
                                    </p:anim>
                                  </p:childTnLst>
                                </p:cTn>
                              </p:par>
                            </p:childTnLst>
                          </p:cTn>
                        </p:par>
                        <p:par>
                          <p:cTn id="58" fill="hold">
                            <p:stCondLst>
                              <p:cond delay="500"/>
                            </p:stCondLst>
                            <p:childTnLst>
                              <p:par>
                                <p:cTn id="59" presetID="9" presetClass="entr" presetSubtype="0" fill="hold" nodeType="afterEffect">
                                  <p:stCondLst>
                                    <p:cond delay="0"/>
                                  </p:stCondLst>
                                  <p:childTnLst>
                                    <p:set>
                                      <p:cBhvr>
                                        <p:cTn id="60" dur="1" fill="hold">
                                          <p:stCondLst>
                                            <p:cond delay="0"/>
                                          </p:stCondLst>
                                        </p:cTn>
                                        <p:tgtEl>
                                          <p:spTgt spid="10"/>
                                        </p:tgtEl>
                                        <p:attrNameLst>
                                          <p:attrName>style.visibility</p:attrName>
                                        </p:attrNameLst>
                                      </p:cBhvr>
                                      <p:to>
                                        <p:strVal val="visible"/>
                                      </p:to>
                                    </p:set>
                                    <p:animEffect transition="in" filter="dissolve">
                                      <p:cBhvr>
                                        <p:cTn id="6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uiExpand="1" build="p"/>
      <p:bldP spid="77" grpId="0" animBg="1"/>
      <p:bldP spid="11" grpId="0"/>
      <p:bldP spid="84" grpId="0" build="p"/>
      <p:bldP spid="14" grpId="0"/>
      <p:bldP spid="1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850392"/>
            <a:ext cx="8977930" cy="5071145"/>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grpSp>
        <p:nvGrpSpPr>
          <p:cNvPr id="34" name="Group 30"/>
          <p:cNvGrpSpPr>
            <a:grpSpLocks/>
          </p:cNvGrpSpPr>
          <p:nvPr/>
        </p:nvGrpSpPr>
        <p:grpSpPr bwMode="auto">
          <a:xfrm>
            <a:off x="4892040" y="1951165"/>
            <a:ext cx="3789362" cy="838200"/>
            <a:chOff x="2029" y="527"/>
            <a:chExt cx="2387" cy="528"/>
          </a:xfrm>
        </p:grpSpPr>
        <p:sp>
          <p:nvSpPr>
            <p:cNvPr id="35" name="Freeform 18"/>
            <p:cNvSpPr>
              <a:spLocks/>
            </p:cNvSpPr>
            <p:nvPr/>
          </p:nvSpPr>
          <p:spPr bwMode="auto">
            <a:xfrm>
              <a:off x="2029" y="527"/>
              <a:ext cx="2387" cy="528"/>
            </a:xfrm>
            <a:custGeom>
              <a:avLst/>
              <a:gdLst/>
              <a:ahLst/>
              <a:cxnLst>
                <a:cxn ang="0">
                  <a:pos x="0" y="528"/>
                </a:cxn>
                <a:cxn ang="0">
                  <a:pos x="1440" y="480"/>
                </a:cxn>
                <a:cxn ang="0">
                  <a:pos x="2928" y="480"/>
                </a:cxn>
                <a:cxn ang="0">
                  <a:pos x="2928" y="0"/>
                </a:cxn>
                <a:cxn ang="0">
                  <a:pos x="1968" y="48"/>
                </a:cxn>
                <a:cxn ang="0">
                  <a:pos x="1776" y="48"/>
                </a:cxn>
                <a:cxn ang="0">
                  <a:pos x="1296" y="96"/>
                </a:cxn>
                <a:cxn ang="0">
                  <a:pos x="960" y="144"/>
                </a:cxn>
                <a:cxn ang="0">
                  <a:pos x="480" y="288"/>
                </a:cxn>
                <a:cxn ang="0">
                  <a:pos x="192" y="384"/>
                </a:cxn>
                <a:cxn ang="0">
                  <a:pos x="0" y="528"/>
                </a:cxn>
              </a:cxnLst>
              <a:rect l="0" t="0" r="r" b="b"/>
              <a:pathLst>
                <a:path w="2928" h="528">
                  <a:moveTo>
                    <a:pt x="0" y="528"/>
                  </a:moveTo>
                  <a:lnTo>
                    <a:pt x="1440" y="480"/>
                  </a:lnTo>
                  <a:lnTo>
                    <a:pt x="2928" y="480"/>
                  </a:lnTo>
                  <a:lnTo>
                    <a:pt x="2928" y="0"/>
                  </a:lnTo>
                  <a:lnTo>
                    <a:pt x="1968" y="48"/>
                  </a:lnTo>
                  <a:lnTo>
                    <a:pt x="1776" y="48"/>
                  </a:lnTo>
                  <a:lnTo>
                    <a:pt x="1296" y="96"/>
                  </a:lnTo>
                  <a:lnTo>
                    <a:pt x="960" y="144"/>
                  </a:lnTo>
                  <a:lnTo>
                    <a:pt x="480" y="288"/>
                  </a:lnTo>
                  <a:lnTo>
                    <a:pt x="192" y="384"/>
                  </a:lnTo>
                  <a:lnTo>
                    <a:pt x="0" y="528"/>
                  </a:lnTo>
                  <a:close/>
                </a:path>
              </a:pathLst>
            </a:custGeom>
            <a:solidFill>
              <a:srgbClr val="C9D5CA"/>
            </a:solidFill>
            <a:ln w="3175" cap="flat" cmpd="sng">
              <a:noFill/>
              <a:prstDash val="solid"/>
              <a:round/>
              <a:headEnd type="none" w="med" len="med"/>
              <a:tailEnd type="none" w="lg" len="lg"/>
            </a:ln>
          </p:spPr>
          <p:txBody>
            <a:bodyPr wrap="none" anchor="ctr">
              <a:prstTxWarp prst="textNoShape">
                <a:avLst/>
              </a:prstTxWarp>
            </a:bodyPr>
            <a:lstStyle/>
            <a:p>
              <a:endParaRPr lang="en-US" sz="1600" b="1">
                <a:latin typeface="Times New Roman" pitchFamily="18" charset="0"/>
                <a:cs typeface="Times New Roman" pitchFamily="18" charset="0"/>
              </a:endParaRPr>
            </a:p>
          </p:txBody>
        </p:sp>
        <p:sp>
          <p:nvSpPr>
            <p:cNvPr id="36" name="Text Box 23"/>
            <p:cNvSpPr txBox="1">
              <a:spLocks noChangeArrowheads="1"/>
            </p:cNvSpPr>
            <p:nvPr/>
          </p:nvSpPr>
          <p:spPr bwMode="auto">
            <a:xfrm>
              <a:off x="3221" y="722"/>
              <a:ext cx="224" cy="198"/>
            </a:xfrm>
            <a:prstGeom prst="rect">
              <a:avLst/>
            </a:prstGeom>
            <a:noFill/>
            <a:ln w="19050" cap="rnd">
              <a:noFill/>
              <a:prstDash val="sysDot"/>
              <a:miter lim="800000"/>
              <a:headEnd/>
              <a:tailEnd type="none" w="lg" len="lg"/>
            </a:ln>
          </p:spPr>
          <p:txBody>
            <a:bodyPr wrap="none">
              <a:prstTxWarp prst="textNoShape">
                <a:avLst/>
              </a:prstTxWarp>
              <a:spAutoFit/>
            </a:bodyPr>
            <a:lstStyle/>
            <a:p>
              <a:pPr>
                <a:lnSpc>
                  <a:spcPct val="70000"/>
                </a:lnSpc>
              </a:pPr>
              <a:r>
                <a:rPr kumimoji="0" lang="en-US" sz="2000" b="1" i="1" dirty="0">
                  <a:latin typeface="Times New Roman" pitchFamily="18" charset="0"/>
                  <a:cs typeface="Times New Roman" pitchFamily="18" charset="0"/>
                </a:rPr>
                <a:t>B</a:t>
              </a:r>
              <a:endParaRPr kumimoji="0" lang="en-US" b="1" i="1" dirty="0">
                <a:solidFill>
                  <a:schemeClr val="tx1"/>
                </a:solidFill>
                <a:latin typeface="Times New Roman" pitchFamily="18" charset="0"/>
                <a:cs typeface="Times New Roman" pitchFamily="18" charset="0"/>
              </a:endParaRPr>
            </a:p>
          </p:txBody>
        </p:sp>
      </p:grpSp>
      <p:sp>
        <p:nvSpPr>
          <p:cNvPr id="61" name="Text Box 10"/>
          <p:cNvSpPr txBox="1">
            <a:spLocks noChangeArrowheads="1"/>
          </p:cNvSpPr>
          <p:nvPr/>
        </p:nvSpPr>
        <p:spPr bwMode="auto">
          <a:xfrm>
            <a:off x="45680" y="1306645"/>
            <a:ext cx="3758223" cy="4279633"/>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ts val="900"/>
              </a:spcBef>
              <a:buFontTx/>
              <a:buChar char="•"/>
            </a:pPr>
            <a:r>
              <a:rPr lang="en-US" sz="2100" dirty="0" smtClean="0">
                <a:latin typeface="Times New Roman" pitchFamily="18" charset="0"/>
                <a:cs typeface="Times New Roman" pitchFamily="18" charset="0"/>
              </a:rPr>
              <a:t>With </a:t>
            </a:r>
            <a:r>
              <a:rPr lang="en-US" sz="2100" dirty="0">
                <a:latin typeface="Times New Roman" pitchFamily="18" charset="0"/>
                <a:cs typeface="Times New Roman" pitchFamily="18" charset="0"/>
              </a:rPr>
              <a:t>a college education, though, Juanita can </a:t>
            </a:r>
            <a:r>
              <a:rPr lang="en-US" sz="2100" dirty="0" smtClean="0">
                <a:latin typeface="Times New Roman" pitchFamily="18" charset="0"/>
                <a:cs typeface="Times New Roman" pitchFamily="18" charset="0"/>
              </a:rPr>
              <a:t>expect higher </a:t>
            </a:r>
            <a:r>
              <a:rPr lang="en-US" sz="2100" dirty="0">
                <a:latin typeface="Times New Roman" pitchFamily="18" charset="0"/>
                <a:cs typeface="Times New Roman" pitchFamily="18" charset="0"/>
              </a:rPr>
              <a:t>future earnings </a:t>
            </a:r>
            <a:r>
              <a:rPr lang="en-US" sz="2100" dirty="0" smtClean="0">
                <a:latin typeface="Times New Roman" pitchFamily="18" charset="0"/>
                <a:cs typeface="Times New Roman" pitchFamily="18" charset="0"/>
              </a:rPr>
              <a:t>during </a:t>
            </a:r>
            <a:r>
              <a:rPr lang="en-US" sz="2100" dirty="0">
                <a:latin typeface="Times New Roman" pitchFamily="18" charset="0"/>
                <a:cs typeface="Times New Roman" pitchFamily="18" charset="0"/>
              </a:rPr>
              <a:t>her career </a:t>
            </a:r>
            <a:r>
              <a:rPr lang="en-US" sz="2100" dirty="0" smtClean="0">
                <a:latin typeface="Times New Roman" pitchFamily="18" charset="0"/>
                <a:cs typeface="Times New Roman" pitchFamily="18" charset="0"/>
              </a:rPr>
              <a:t>(area </a:t>
            </a:r>
            <a:r>
              <a:rPr lang="en-US" sz="2100" b="1" i="1" dirty="0" smtClean="0">
                <a:latin typeface="Times New Roman" pitchFamily="18" charset="0"/>
                <a:cs typeface="Times New Roman" pitchFamily="18" charset="0"/>
              </a:rPr>
              <a:t>B</a:t>
            </a:r>
            <a:r>
              <a:rPr lang="en-US" sz="2100" dirty="0" smtClean="0">
                <a:latin typeface="Times New Roman" pitchFamily="18" charset="0"/>
                <a:cs typeface="Times New Roman" pitchFamily="18" charset="0"/>
              </a:rPr>
              <a:t>) – </a:t>
            </a:r>
            <a:r>
              <a:rPr lang="en-US" sz="2100" i="1" dirty="0" smtClean="0">
                <a:latin typeface="Times New Roman" pitchFamily="18" charset="0"/>
                <a:cs typeface="Times New Roman" pitchFamily="18" charset="0"/>
              </a:rPr>
              <a:t>even though they </a:t>
            </a:r>
            <a:r>
              <a:rPr lang="en-US" sz="2100" i="1" dirty="0">
                <a:latin typeface="Times New Roman" pitchFamily="18" charset="0"/>
                <a:cs typeface="Times New Roman" pitchFamily="18" charset="0"/>
              </a:rPr>
              <a:t>may begin lower, they </a:t>
            </a:r>
            <a:r>
              <a:rPr lang="en-US" sz="2100" i="1" dirty="0" smtClean="0">
                <a:latin typeface="Times New Roman" pitchFamily="18" charset="0"/>
                <a:cs typeface="Times New Roman" pitchFamily="18" charset="0"/>
              </a:rPr>
              <a:t>end higher</a:t>
            </a:r>
            <a:r>
              <a:rPr lang="en-US" sz="2100" dirty="0" smtClean="0">
                <a:latin typeface="Times New Roman" pitchFamily="18" charset="0"/>
                <a:cs typeface="Times New Roman" pitchFamily="18" charset="0"/>
              </a:rPr>
              <a:t>.</a:t>
            </a:r>
          </a:p>
          <a:p>
            <a:pPr marL="115888" indent="-115888">
              <a:lnSpc>
                <a:spcPct val="90000"/>
              </a:lnSpc>
              <a:spcBef>
                <a:spcPts val="900"/>
              </a:spcBef>
              <a:buFontTx/>
              <a:buChar char="•"/>
            </a:pPr>
            <a:r>
              <a:rPr lang="en-US" sz="2100" dirty="0" smtClean="0">
                <a:latin typeface="Times New Roman" pitchFamily="18" charset="0"/>
                <a:cs typeface="Times New Roman" pitchFamily="18" charset="0"/>
              </a:rPr>
              <a:t>If </a:t>
            </a:r>
            <a:r>
              <a:rPr lang="en-US" sz="2100" dirty="0">
                <a:latin typeface="Times New Roman" pitchFamily="18" charset="0"/>
                <a:cs typeface="Times New Roman" pitchFamily="18" charset="0"/>
              </a:rPr>
              <a:t>the </a:t>
            </a:r>
            <a:r>
              <a:rPr lang="en-US" sz="2100" i="1" dirty="0">
                <a:latin typeface="Times New Roman" pitchFamily="18" charset="0"/>
                <a:cs typeface="Times New Roman" pitchFamily="18" charset="0"/>
              </a:rPr>
              <a:t>discounted present value</a:t>
            </a:r>
            <a:r>
              <a:rPr lang="en-US" sz="2100" dirty="0">
                <a:latin typeface="Times New Roman" pitchFamily="18" charset="0"/>
                <a:cs typeface="Times New Roman" pitchFamily="18" charset="0"/>
              </a:rPr>
              <a:t> of </a:t>
            </a:r>
            <a:r>
              <a:rPr lang="en-US" sz="2100" dirty="0" smtClean="0">
                <a:latin typeface="Times New Roman" pitchFamily="18" charset="0"/>
                <a:cs typeface="Times New Roman" pitchFamily="18" charset="0"/>
              </a:rPr>
              <a:t>the additional future earnings </a:t>
            </a:r>
            <a:r>
              <a:rPr lang="en-US" sz="2100" dirty="0">
                <a:latin typeface="Times New Roman" pitchFamily="18" charset="0"/>
                <a:cs typeface="Times New Roman" pitchFamily="18" charset="0"/>
              </a:rPr>
              <a:t>exceeds </a:t>
            </a:r>
            <a:r>
              <a:rPr lang="en-US" sz="2100" i="1" dirty="0" smtClean="0">
                <a:latin typeface="Times New Roman" pitchFamily="18" charset="0"/>
                <a:cs typeface="Times New Roman" pitchFamily="18" charset="0"/>
              </a:rPr>
              <a:t>the discounted </a:t>
            </a:r>
            <a:r>
              <a:rPr lang="en-US" sz="2100" i="1" dirty="0">
                <a:latin typeface="Times New Roman" pitchFamily="18" charset="0"/>
                <a:cs typeface="Times New Roman" pitchFamily="18" charset="0"/>
              </a:rPr>
              <a:t>value </a:t>
            </a:r>
            <a:r>
              <a:rPr lang="en-US" sz="2100" i="1" dirty="0" smtClean="0">
                <a:latin typeface="Times New Roman" pitchFamily="18" charset="0"/>
                <a:cs typeface="Times New Roman" pitchFamily="18" charset="0"/>
              </a:rPr>
              <a:t/>
            </a:r>
            <a:br>
              <a:rPr lang="en-US" sz="2100" i="1" dirty="0" smtClean="0">
                <a:latin typeface="Times New Roman" pitchFamily="18" charset="0"/>
                <a:cs typeface="Times New Roman" pitchFamily="18" charset="0"/>
              </a:rPr>
            </a:br>
            <a:r>
              <a:rPr lang="en-US" sz="2100" i="1" dirty="0" smtClean="0">
                <a:latin typeface="Times New Roman" pitchFamily="18" charset="0"/>
                <a:cs typeface="Times New Roman" pitchFamily="18" charset="0"/>
              </a:rPr>
              <a:t>of </a:t>
            </a:r>
            <a:r>
              <a:rPr lang="en-US" sz="2100" i="1" dirty="0">
                <a:latin typeface="Times New Roman" pitchFamily="18" charset="0"/>
                <a:cs typeface="Times New Roman" pitchFamily="18" charset="0"/>
              </a:rPr>
              <a:t>the direct </a:t>
            </a:r>
            <a:r>
              <a:rPr lang="en-US" sz="2100" i="1" dirty="0" smtClean="0">
                <a:latin typeface="Times New Roman" pitchFamily="18" charset="0"/>
                <a:cs typeface="Times New Roman" pitchFamily="18" charset="0"/>
              </a:rPr>
              <a:t>and indirect </a:t>
            </a:r>
            <a:r>
              <a:rPr lang="en-US" sz="2100" i="1" dirty="0">
                <a:latin typeface="Times New Roman" pitchFamily="18" charset="0"/>
                <a:cs typeface="Times New Roman" pitchFamily="18" charset="0"/>
              </a:rPr>
              <a:t>costs</a:t>
            </a:r>
            <a:r>
              <a:rPr lang="en-US" sz="2100" dirty="0">
                <a:latin typeface="Times New Roman" pitchFamily="18" charset="0"/>
                <a:cs typeface="Times New Roman" pitchFamily="18" charset="0"/>
              </a:rPr>
              <a:t> of </a:t>
            </a:r>
            <a:r>
              <a:rPr lang="en-US" sz="2100" dirty="0" smtClean="0">
                <a:latin typeface="Times New Roman" pitchFamily="18" charset="0"/>
                <a:cs typeface="Times New Roman" pitchFamily="18" charset="0"/>
              </a:rPr>
              <a:t>the </a:t>
            </a:r>
            <a:r>
              <a:rPr lang="en-US" sz="2100" dirty="0">
                <a:latin typeface="Times New Roman" pitchFamily="18" charset="0"/>
                <a:cs typeface="Times New Roman" pitchFamily="18" charset="0"/>
              </a:rPr>
              <a:t>college education, then </a:t>
            </a:r>
            <a:r>
              <a:rPr lang="en-US" sz="2100" dirty="0" smtClean="0">
                <a:latin typeface="Times New Roman" pitchFamily="18" charset="0"/>
                <a:cs typeface="Times New Roman" pitchFamily="18" charset="0"/>
              </a:rPr>
              <a:t>the college degree </a:t>
            </a:r>
            <a:r>
              <a:rPr lang="en-US" sz="2100" dirty="0">
                <a:latin typeface="Times New Roman" pitchFamily="18" charset="0"/>
                <a:cs typeface="Times New Roman" pitchFamily="18" charset="0"/>
              </a:rPr>
              <a:t>will be </a:t>
            </a:r>
            <a:r>
              <a:rPr lang="en-US" sz="2100" dirty="0" smtClean="0">
                <a:latin typeface="Times New Roman" pitchFamily="18" charset="0"/>
                <a:cs typeface="Times New Roman" pitchFamily="18" charset="0"/>
              </a:rPr>
              <a:t>a profitable </a:t>
            </a:r>
            <a:r>
              <a:rPr lang="en-US" sz="2100" dirty="0">
                <a:latin typeface="Times New Roman" pitchFamily="18" charset="0"/>
                <a:cs typeface="Times New Roman" pitchFamily="18" charset="0"/>
              </a:rPr>
              <a:t>investment for Juanita</a:t>
            </a:r>
            <a:r>
              <a:rPr lang="en-US" sz="2100" dirty="0" smtClean="0">
                <a:latin typeface="Times New Roman" pitchFamily="18" charset="0"/>
                <a:cs typeface="Times New Roman" pitchFamily="18" charset="0"/>
              </a:rPr>
              <a:t>.</a:t>
            </a:r>
            <a:endParaRPr lang="en-US" sz="2100" dirty="0">
              <a:latin typeface="Times New Roman" pitchFamily="18" charset="0"/>
              <a:cs typeface="Times New Roman" pitchFamily="18" charset="0"/>
            </a:endParaRPr>
          </a:p>
        </p:txBody>
      </p:sp>
      <p:cxnSp>
        <p:nvCxnSpPr>
          <p:cNvPr id="92" name="Straight Connector 91"/>
          <p:cNvCxnSpPr/>
          <p:nvPr/>
        </p:nvCxnSpPr>
        <p:spPr>
          <a:xfrm>
            <a:off x="3725737" y="996411"/>
            <a:ext cx="25222" cy="4761674"/>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267" name="Title 1"/>
          <p:cNvSpPr>
            <a:spLocks noGrp="1"/>
          </p:cNvSpPr>
          <p:nvPr>
            <p:ph type="title"/>
          </p:nvPr>
        </p:nvSpPr>
        <p:spPr>
          <a:xfrm>
            <a:off x="119569" y="149089"/>
            <a:ext cx="8904855" cy="596684"/>
          </a:xfrm>
        </p:spPr>
        <p:txBody>
          <a:bodyPr/>
          <a:lstStyle/>
          <a:p>
            <a:r>
              <a:rPr lang="en-US" sz="3600" dirty="0"/>
              <a:t>Investing in Human Capital</a:t>
            </a:r>
          </a:p>
        </p:txBody>
      </p:sp>
      <p:sp>
        <p:nvSpPr>
          <p:cNvPr id="28" name="Rectangle 3"/>
          <p:cNvSpPr>
            <a:spLocks noChangeAspect="1" noChangeArrowheads="1"/>
          </p:cNvSpPr>
          <p:nvPr/>
        </p:nvSpPr>
        <p:spPr bwMode="auto">
          <a:xfrm>
            <a:off x="3649504" y="1858923"/>
            <a:ext cx="6575425" cy="0"/>
          </a:xfrm>
          <a:prstGeom prst="rect">
            <a:avLst/>
          </a:prstGeom>
          <a:solidFill>
            <a:srgbClr val="003F6E"/>
          </a:solidFill>
          <a:ln w="9525">
            <a:noFill/>
            <a:miter lim="800000"/>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29" name="Rectangle 4"/>
          <p:cNvSpPr>
            <a:spLocks noChangeAspect="1" noChangeArrowheads="1"/>
          </p:cNvSpPr>
          <p:nvPr/>
        </p:nvSpPr>
        <p:spPr bwMode="auto">
          <a:xfrm>
            <a:off x="3649504" y="1858923"/>
            <a:ext cx="6575425" cy="0"/>
          </a:xfrm>
          <a:prstGeom prst="rect">
            <a:avLst/>
          </a:prstGeom>
          <a:solidFill>
            <a:srgbClr val="003F6E"/>
          </a:solidFill>
          <a:ln w="9525">
            <a:noFill/>
            <a:miter lim="800000"/>
            <a:headEnd/>
            <a:tailEnd/>
          </a:ln>
        </p:spPr>
        <p:txBody>
          <a:bodyPr>
            <a:prstTxWarp prst="textNoShape">
              <a:avLst/>
            </a:prstTxWarp>
          </a:bodyPr>
          <a:lstStyle/>
          <a:p>
            <a:endParaRPr lang="en-US">
              <a:latin typeface="Times New Roman" pitchFamily="18" charset="0"/>
              <a:cs typeface="Times New Roman" pitchFamily="18" charset="0"/>
            </a:endParaRPr>
          </a:p>
        </p:txBody>
      </p:sp>
      <p:grpSp>
        <p:nvGrpSpPr>
          <p:cNvPr id="10" name="Group 9"/>
          <p:cNvGrpSpPr/>
          <p:nvPr/>
        </p:nvGrpSpPr>
        <p:grpSpPr>
          <a:xfrm>
            <a:off x="4215384" y="2825496"/>
            <a:ext cx="676656" cy="877824"/>
            <a:chOff x="4215384" y="2825496"/>
            <a:chExt cx="676656" cy="877824"/>
          </a:xfrm>
        </p:grpSpPr>
        <p:sp>
          <p:nvSpPr>
            <p:cNvPr id="9" name="Freeform 8"/>
            <p:cNvSpPr/>
            <p:nvPr/>
          </p:nvSpPr>
          <p:spPr>
            <a:xfrm>
              <a:off x="4215384" y="2825496"/>
              <a:ext cx="676656" cy="877824"/>
            </a:xfrm>
            <a:custGeom>
              <a:avLst/>
              <a:gdLst>
                <a:gd name="connsiteX0" fmla="*/ 9144 w 676656"/>
                <a:gd name="connsiteY0" fmla="*/ 859536 h 877824"/>
                <a:gd name="connsiteX1" fmla="*/ 457200 w 676656"/>
                <a:gd name="connsiteY1" fmla="*/ 877824 h 877824"/>
                <a:gd name="connsiteX2" fmla="*/ 438912 w 676656"/>
                <a:gd name="connsiteY2" fmla="*/ 283464 h 877824"/>
                <a:gd name="connsiteX3" fmla="*/ 676656 w 676656"/>
                <a:gd name="connsiteY3" fmla="*/ 0 h 877824"/>
                <a:gd name="connsiteX4" fmla="*/ 420624 w 676656"/>
                <a:gd name="connsiteY4" fmla="*/ 45720 h 877824"/>
                <a:gd name="connsiteX5" fmla="*/ 137160 w 676656"/>
                <a:gd name="connsiteY5" fmla="*/ 228600 h 877824"/>
                <a:gd name="connsiteX6" fmla="*/ 0 w 676656"/>
                <a:gd name="connsiteY6" fmla="*/ 402336 h 877824"/>
                <a:gd name="connsiteX7" fmla="*/ 9144 w 676656"/>
                <a:gd name="connsiteY7" fmla="*/ 859536 h 8778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6656" h="877824">
                  <a:moveTo>
                    <a:pt x="9144" y="859536"/>
                  </a:moveTo>
                  <a:lnTo>
                    <a:pt x="457200" y="877824"/>
                  </a:lnTo>
                  <a:lnTo>
                    <a:pt x="438912" y="283464"/>
                  </a:lnTo>
                  <a:lnTo>
                    <a:pt x="676656" y="0"/>
                  </a:lnTo>
                  <a:lnTo>
                    <a:pt x="420624" y="45720"/>
                  </a:lnTo>
                  <a:lnTo>
                    <a:pt x="137160" y="228600"/>
                  </a:lnTo>
                  <a:lnTo>
                    <a:pt x="0" y="402336"/>
                  </a:lnTo>
                  <a:lnTo>
                    <a:pt x="9144" y="859536"/>
                  </a:lnTo>
                  <a:close/>
                </a:path>
              </a:pathLst>
            </a:custGeom>
            <a:solidFill>
              <a:srgbClr val="F7CEB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Text Box 9"/>
            <p:cNvSpPr txBox="1">
              <a:spLocks noChangeArrowheads="1"/>
            </p:cNvSpPr>
            <p:nvPr/>
          </p:nvSpPr>
          <p:spPr bwMode="auto">
            <a:xfrm>
              <a:off x="4219971" y="3255375"/>
              <a:ext cx="441103" cy="314341"/>
            </a:xfrm>
            <a:prstGeom prst="rect">
              <a:avLst/>
            </a:prstGeom>
            <a:noFill/>
            <a:ln w="19050" cap="rnd">
              <a:noFill/>
              <a:prstDash val="sysDot"/>
              <a:miter lim="800000"/>
              <a:headEnd/>
              <a:tailEnd type="none" w="lg" len="lg"/>
            </a:ln>
          </p:spPr>
          <p:txBody>
            <a:bodyPr wrap="none">
              <a:prstTxWarp prst="textNoShape">
                <a:avLst/>
              </a:prstTxWarp>
              <a:spAutoFit/>
            </a:bodyPr>
            <a:lstStyle/>
            <a:p>
              <a:pPr>
                <a:lnSpc>
                  <a:spcPct val="70000"/>
                </a:lnSpc>
              </a:pPr>
              <a:r>
                <a:rPr kumimoji="0" lang="en-US" sz="2000" b="1" i="1" dirty="0">
                  <a:latin typeface="Times New Roman" pitchFamily="18" charset="0"/>
                  <a:cs typeface="Times New Roman" pitchFamily="18" charset="0"/>
                </a:rPr>
                <a:t>C</a:t>
              </a:r>
              <a:r>
                <a:rPr kumimoji="0" lang="en-US" sz="2000" b="1" i="1" baseline="-25000" dirty="0">
                  <a:latin typeface="Times New Roman" pitchFamily="18" charset="0"/>
                  <a:cs typeface="Times New Roman" pitchFamily="18" charset="0"/>
                </a:rPr>
                <a:t>o</a:t>
              </a:r>
              <a:endParaRPr kumimoji="0" lang="en-US" b="1" dirty="0">
                <a:latin typeface="Times New Roman" pitchFamily="18" charset="0"/>
                <a:cs typeface="Times New Roman" pitchFamily="18" charset="0"/>
              </a:endParaRPr>
            </a:p>
          </p:txBody>
        </p:sp>
      </p:grpSp>
      <p:grpSp>
        <p:nvGrpSpPr>
          <p:cNvPr id="62" name="Group 53"/>
          <p:cNvGrpSpPr>
            <a:grpSpLocks/>
          </p:cNvGrpSpPr>
          <p:nvPr/>
        </p:nvGrpSpPr>
        <p:grpSpPr bwMode="auto">
          <a:xfrm>
            <a:off x="4196922" y="3696274"/>
            <a:ext cx="479805" cy="511175"/>
            <a:chOff x="1245" y="1631"/>
            <a:chExt cx="609" cy="322"/>
          </a:xfrm>
        </p:grpSpPr>
        <p:sp>
          <p:nvSpPr>
            <p:cNvPr id="64" name="Rectangle 41"/>
            <p:cNvSpPr>
              <a:spLocks noChangeArrowheads="1"/>
            </p:cNvSpPr>
            <p:nvPr/>
          </p:nvSpPr>
          <p:spPr bwMode="auto">
            <a:xfrm>
              <a:off x="1245" y="1631"/>
              <a:ext cx="609" cy="322"/>
            </a:xfrm>
            <a:prstGeom prst="rect">
              <a:avLst/>
            </a:prstGeom>
            <a:solidFill>
              <a:srgbClr val="FFCBFF"/>
            </a:solidFill>
            <a:ln w="6350" cap="rnd">
              <a:solidFill>
                <a:schemeClr val="tx1"/>
              </a:solidFill>
              <a:prstDash val="solid"/>
              <a:miter lim="800000"/>
              <a:headEnd/>
              <a:tailEnd type="none" w="lg" len="lg"/>
            </a:ln>
          </p:spPr>
          <p:txBody>
            <a:bodyPr wrap="none" anchor="ctr">
              <a:prstTxWarp prst="textNoShape">
                <a:avLst/>
              </a:prstTxWarp>
            </a:bodyPr>
            <a:lstStyle/>
            <a:p>
              <a:endParaRPr lang="en-US"/>
            </a:p>
          </p:txBody>
        </p:sp>
        <p:sp>
          <p:nvSpPr>
            <p:cNvPr id="65" name="Text Box 6"/>
            <p:cNvSpPr txBox="1">
              <a:spLocks noChangeArrowheads="1"/>
            </p:cNvSpPr>
            <p:nvPr/>
          </p:nvSpPr>
          <p:spPr bwMode="auto">
            <a:xfrm>
              <a:off x="1254" y="1713"/>
              <a:ext cx="560" cy="198"/>
            </a:xfrm>
            <a:prstGeom prst="rect">
              <a:avLst/>
            </a:prstGeom>
            <a:noFill/>
            <a:ln w="19050" cap="rnd">
              <a:noFill/>
              <a:prstDash val="sysDot"/>
              <a:miter lim="800000"/>
              <a:headEnd/>
              <a:tailEnd type="none" w="lg" len="lg"/>
            </a:ln>
          </p:spPr>
          <p:txBody>
            <a:bodyPr wrap="none">
              <a:prstTxWarp prst="textNoShape">
                <a:avLst/>
              </a:prstTxWarp>
              <a:spAutoFit/>
            </a:bodyPr>
            <a:lstStyle/>
            <a:p>
              <a:pPr>
                <a:lnSpc>
                  <a:spcPct val="70000"/>
                </a:lnSpc>
              </a:pPr>
              <a:r>
                <a:rPr kumimoji="0" lang="en-US" sz="2000" b="1" i="1" dirty="0">
                  <a:latin typeface="Times New Roman" pitchFamily="18" charset="0"/>
                  <a:cs typeface="Times New Roman" pitchFamily="18" charset="0"/>
                </a:rPr>
                <a:t>C</a:t>
              </a:r>
              <a:r>
                <a:rPr kumimoji="0" lang="en-US" sz="2000" b="1" i="1" baseline="-25000" dirty="0">
                  <a:latin typeface="Times New Roman" pitchFamily="18" charset="0"/>
                  <a:cs typeface="Times New Roman" pitchFamily="18" charset="0"/>
                </a:rPr>
                <a:t>d</a:t>
              </a:r>
              <a:endParaRPr kumimoji="0" lang="en-US" b="1" dirty="0">
                <a:solidFill>
                  <a:schemeClr val="tx1"/>
                </a:solidFill>
                <a:latin typeface="Times New Roman" pitchFamily="18" charset="0"/>
                <a:cs typeface="Times New Roman" pitchFamily="18" charset="0"/>
              </a:endParaRPr>
            </a:p>
          </p:txBody>
        </p:sp>
      </p:grpSp>
      <p:sp>
        <p:nvSpPr>
          <p:cNvPr id="66" name="Line 11"/>
          <p:cNvSpPr>
            <a:spLocks noChangeAspect="1" noChangeShapeType="1"/>
          </p:cNvSpPr>
          <p:nvPr/>
        </p:nvSpPr>
        <p:spPr bwMode="auto">
          <a:xfrm>
            <a:off x="4196920" y="2716784"/>
            <a:ext cx="1587" cy="1809750"/>
          </a:xfrm>
          <a:prstGeom prst="line">
            <a:avLst/>
          </a:prstGeom>
          <a:noFill/>
          <a:ln w="28575">
            <a:solidFill>
              <a:schemeClr val="tx1"/>
            </a:solidFill>
            <a:round/>
            <a:headEnd/>
            <a:tailEnd type="none" w="lg" len="lg"/>
          </a:ln>
        </p:spPr>
        <p:txBody>
          <a:bodyPr wrap="none" anchor="ctr">
            <a:prstTxWarp prst="textNoShape">
              <a:avLst/>
            </a:prstTxWarp>
          </a:bodyPr>
          <a:lstStyle/>
          <a:p>
            <a:endParaRPr lang="en-US"/>
          </a:p>
        </p:txBody>
      </p:sp>
      <p:sp>
        <p:nvSpPr>
          <p:cNvPr id="69" name="Line 12"/>
          <p:cNvSpPr>
            <a:spLocks noChangeAspect="1" noChangeShapeType="1"/>
          </p:cNvSpPr>
          <p:nvPr/>
        </p:nvSpPr>
        <p:spPr bwMode="auto">
          <a:xfrm>
            <a:off x="4210827" y="4517009"/>
            <a:ext cx="4325161" cy="0"/>
          </a:xfrm>
          <a:prstGeom prst="line">
            <a:avLst/>
          </a:prstGeom>
          <a:noFill/>
          <a:ln w="28575">
            <a:solidFill>
              <a:schemeClr val="tx1"/>
            </a:solidFill>
            <a:round/>
            <a:headEnd/>
            <a:tailEnd type="none" w="lg" len="lg"/>
          </a:ln>
        </p:spPr>
        <p:txBody>
          <a:bodyPr wrap="none" anchor="ctr">
            <a:prstTxWarp prst="textNoShape">
              <a:avLst/>
            </a:prstTxWarp>
          </a:bodyPr>
          <a:lstStyle/>
          <a:p>
            <a:endParaRPr lang="en-US"/>
          </a:p>
        </p:txBody>
      </p:sp>
      <p:sp>
        <p:nvSpPr>
          <p:cNvPr id="70" name="Line 13"/>
          <p:cNvSpPr>
            <a:spLocks noChangeAspect="1" noChangeShapeType="1"/>
          </p:cNvSpPr>
          <p:nvPr/>
        </p:nvSpPr>
        <p:spPr bwMode="auto">
          <a:xfrm>
            <a:off x="4206065" y="3694684"/>
            <a:ext cx="4447310" cy="0"/>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a:p>
        </p:txBody>
      </p:sp>
      <p:sp>
        <p:nvSpPr>
          <p:cNvPr id="71" name="Text Box 14"/>
          <p:cNvSpPr txBox="1">
            <a:spLocks noChangeArrowheads="1"/>
          </p:cNvSpPr>
          <p:nvPr/>
        </p:nvSpPr>
        <p:spPr bwMode="auto">
          <a:xfrm>
            <a:off x="8482148" y="4405567"/>
            <a:ext cx="569387" cy="291875"/>
          </a:xfrm>
          <a:prstGeom prst="rect">
            <a:avLst/>
          </a:prstGeom>
          <a:noFill/>
          <a:ln w="19050" cap="rnd">
            <a:noFill/>
            <a:prstDash val="sysDot"/>
            <a:miter lim="800000"/>
            <a:headEnd/>
            <a:tailEnd type="none" w="lg" len="lg"/>
          </a:ln>
        </p:spPr>
        <p:txBody>
          <a:bodyPr wrap="none">
            <a:prstTxWarp prst="textNoShape">
              <a:avLst/>
            </a:prstTxWarp>
            <a:spAutoFit/>
          </a:bodyPr>
          <a:lstStyle/>
          <a:p>
            <a:pPr algn="ctr">
              <a:lnSpc>
                <a:spcPct val="70000"/>
              </a:lnSpc>
            </a:pPr>
            <a:r>
              <a:rPr kumimoji="0" lang="en-US" b="0" dirty="0">
                <a:latin typeface="Times New Roman" pitchFamily="18" charset="0"/>
                <a:cs typeface="Times New Roman" pitchFamily="18" charset="0"/>
              </a:rPr>
              <a:t>Age</a:t>
            </a:r>
            <a:endParaRPr kumimoji="0" lang="en-US" b="0" dirty="0">
              <a:solidFill>
                <a:schemeClr val="tx1"/>
              </a:solidFill>
              <a:latin typeface="Times New Roman" pitchFamily="18" charset="0"/>
              <a:cs typeface="Times New Roman" pitchFamily="18" charset="0"/>
            </a:endParaRPr>
          </a:p>
        </p:txBody>
      </p:sp>
      <p:sp>
        <p:nvSpPr>
          <p:cNvPr id="72" name="Text Box 15"/>
          <p:cNvSpPr txBox="1">
            <a:spLocks noChangeArrowheads="1"/>
          </p:cNvSpPr>
          <p:nvPr/>
        </p:nvSpPr>
        <p:spPr bwMode="auto">
          <a:xfrm>
            <a:off x="3728226" y="1967484"/>
            <a:ext cx="966931" cy="757130"/>
          </a:xfrm>
          <a:prstGeom prst="rect">
            <a:avLst/>
          </a:prstGeom>
          <a:noFill/>
          <a:ln w="19050" cap="rnd">
            <a:noFill/>
            <a:prstDash val="sysDot"/>
            <a:miter lim="800000"/>
            <a:headEnd/>
            <a:tailEnd type="none" w="lg" len="lg"/>
          </a:ln>
        </p:spPr>
        <p:txBody>
          <a:bodyPr wrap="none">
            <a:prstTxWarp prst="textNoShape">
              <a:avLst/>
            </a:prstTxWarp>
            <a:spAutoFit/>
          </a:bodyPr>
          <a:lstStyle/>
          <a:p>
            <a:pPr>
              <a:lnSpc>
                <a:spcPct val="80000"/>
              </a:lnSpc>
            </a:pPr>
            <a:r>
              <a:rPr kumimoji="0" lang="en-US" sz="1800" b="0" dirty="0">
                <a:latin typeface="Times New Roman" pitchFamily="18" charset="0"/>
                <a:cs typeface="Times New Roman" pitchFamily="18" charset="0"/>
              </a:rPr>
              <a:t>Annual </a:t>
            </a:r>
            <a:br>
              <a:rPr kumimoji="0" lang="en-US" sz="1800" b="0" dirty="0">
                <a:latin typeface="Times New Roman" pitchFamily="18" charset="0"/>
                <a:cs typeface="Times New Roman" pitchFamily="18" charset="0"/>
              </a:rPr>
            </a:br>
            <a:r>
              <a:rPr kumimoji="0" lang="en-US" sz="1800" b="0" dirty="0">
                <a:latin typeface="Times New Roman" pitchFamily="18" charset="0"/>
                <a:cs typeface="Times New Roman" pitchFamily="18" charset="0"/>
              </a:rPr>
              <a:t>earnings</a:t>
            </a:r>
            <a:br>
              <a:rPr kumimoji="0" lang="en-US" sz="1800" b="0" dirty="0">
                <a:latin typeface="Times New Roman" pitchFamily="18" charset="0"/>
                <a:cs typeface="Times New Roman" pitchFamily="18" charset="0"/>
              </a:rPr>
            </a:br>
            <a:r>
              <a:rPr kumimoji="0" lang="en-US" sz="1800" b="0" dirty="0">
                <a:latin typeface="Times New Roman" pitchFamily="18" charset="0"/>
                <a:cs typeface="Times New Roman" pitchFamily="18" charset="0"/>
              </a:rPr>
              <a:t>or costs</a:t>
            </a:r>
            <a:endParaRPr kumimoji="0" lang="en-US" sz="2000" b="0" dirty="0">
              <a:solidFill>
                <a:schemeClr val="tx1"/>
              </a:solidFill>
              <a:latin typeface="Times New Roman" pitchFamily="18" charset="0"/>
              <a:cs typeface="Times New Roman" pitchFamily="18" charset="0"/>
            </a:endParaRPr>
          </a:p>
        </p:txBody>
      </p:sp>
      <p:sp>
        <p:nvSpPr>
          <p:cNvPr id="73" name="Text Box 16"/>
          <p:cNvSpPr txBox="1">
            <a:spLocks noChangeArrowheads="1"/>
          </p:cNvSpPr>
          <p:nvPr/>
        </p:nvSpPr>
        <p:spPr bwMode="auto">
          <a:xfrm>
            <a:off x="4458413" y="4591622"/>
            <a:ext cx="415498" cy="291875"/>
          </a:xfrm>
          <a:prstGeom prst="rect">
            <a:avLst/>
          </a:prstGeom>
          <a:noFill/>
          <a:ln w="19050" cap="rnd">
            <a:noFill/>
            <a:prstDash val="sysDot"/>
            <a:miter lim="800000"/>
            <a:headEnd/>
            <a:tailEnd type="none" w="lg" len="lg"/>
          </a:ln>
        </p:spPr>
        <p:txBody>
          <a:bodyPr wrap="none">
            <a:prstTxWarp prst="textNoShape">
              <a:avLst/>
            </a:prstTxWarp>
            <a:spAutoFit/>
          </a:bodyPr>
          <a:lstStyle/>
          <a:p>
            <a:pPr>
              <a:lnSpc>
                <a:spcPct val="70000"/>
              </a:lnSpc>
            </a:pPr>
            <a:r>
              <a:rPr kumimoji="0" lang="en-US" b="0" dirty="0">
                <a:latin typeface="Times New Roman" pitchFamily="18" charset="0"/>
                <a:cs typeface="Times New Roman" pitchFamily="18" charset="0"/>
              </a:rPr>
              <a:t>22</a:t>
            </a:r>
            <a:endParaRPr kumimoji="0" lang="en-US" b="0" dirty="0">
              <a:solidFill>
                <a:schemeClr val="tx1"/>
              </a:solidFill>
              <a:latin typeface="Times New Roman" pitchFamily="18" charset="0"/>
              <a:cs typeface="Times New Roman" pitchFamily="18" charset="0"/>
            </a:endParaRPr>
          </a:p>
        </p:txBody>
      </p:sp>
      <p:sp>
        <p:nvSpPr>
          <p:cNvPr id="74" name="Text Box 17"/>
          <p:cNvSpPr txBox="1">
            <a:spLocks noChangeArrowheads="1"/>
          </p:cNvSpPr>
          <p:nvPr/>
        </p:nvSpPr>
        <p:spPr bwMode="auto">
          <a:xfrm>
            <a:off x="3750959" y="3551428"/>
            <a:ext cx="473206" cy="291875"/>
          </a:xfrm>
          <a:prstGeom prst="rect">
            <a:avLst/>
          </a:prstGeom>
          <a:noFill/>
          <a:ln w="19050" cap="rnd">
            <a:noFill/>
            <a:prstDash val="sysDot"/>
            <a:miter lim="800000"/>
            <a:headEnd/>
            <a:tailEnd type="none" w="lg" len="lg"/>
          </a:ln>
        </p:spPr>
        <p:txBody>
          <a:bodyPr wrap="none">
            <a:prstTxWarp prst="textNoShape">
              <a:avLst/>
            </a:prstTxWarp>
            <a:spAutoFit/>
          </a:bodyPr>
          <a:lstStyle/>
          <a:p>
            <a:pPr>
              <a:lnSpc>
                <a:spcPct val="70000"/>
              </a:lnSpc>
            </a:pPr>
            <a:r>
              <a:rPr kumimoji="0" lang="en-US" b="0">
                <a:latin typeface="Times New Roman" pitchFamily="18" charset="0"/>
                <a:cs typeface="Times New Roman" pitchFamily="18" charset="0"/>
              </a:rPr>
              <a:t>$ 0</a:t>
            </a:r>
            <a:endParaRPr kumimoji="0" lang="en-US" b="0">
              <a:solidFill>
                <a:schemeClr val="tx1"/>
              </a:solidFill>
              <a:latin typeface="Times New Roman" pitchFamily="18" charset="0"/>
              <a:cs typeface="Times New Roman" pitchFamily="18" charset="0"/>
            </a:endParaRPr>
          </a:p>
        </p:txBody>
      </p:sp>
      <p:sp>
        <p:nvSpPr>
          <p:cNvPr id="75" name="Text Box 18"/>
          <p:cNvSpPr txBox="1">
            <a:spLocks noChangeArrowheads="1"/>
          </p:cNvSpPr>
          <p:nvPr/>
        </p:nvSpPr>
        <p:spPr bwMode="auto">
          <a:xfrm>
            <a:off x="4007944" y="4591622"/>
            <a:ext cx="415498" cy="291875"/>
          </a:xfrm>
          <a:prstGeom prst="rect">
            <a:avLst/>
          </a:prstGeom>
          <a:noFill/>
          <a:ln w="19050" cap="rnd">
            <a:noFill/>
            <a:prstDash val="sysDot"/>
            <a:miter lim="800000"/>
            <a:headEnd/>
            <a:tailEnd type="none" w="lg" len="lg"/>
          </a:ln>
        </p:spPr>
        <p:txBody>
          <a:bodyPr wrap="none">
            <a:prstTxWarp prst="textNoShape">
              <a:avLst/>
            </a:prstTxWarp>
            <a:spAutoFit/>
          </a:bodyPr>
          <a:lstStyle/>
          <a:p>
            <a:pPr>
              <a:lnSpc>
                <a:spcPct val="70000"/>
              </a:lnSpc>
            </a:pPr>
            <a:r>
              <a:rPr kumimoji="0" lang="en-US" b="0" dirty="0">
                <a:latin typeface="Times New Roman" pitchFamily="18" charset="0"/>
                <a:cs typeface="Times New Roman" pitchFamily="18" charset="0"/>
              </a:rPr>
              <a:t>18</a:t>
            </a:r>
            <a:endParaRPr kumimoji="0" lang="en-US" b="0" dirty="0">
              <a:solidFill>
                <a:schemeClr val="tx1"/>
              </a:solidFill>
              <a:latin typeface="Times New Roman" pitchFamily="18" charset="0"/>
              <a:cs typeface="Times New Roman" pitchFamily="18" charset="0"/>
            </a:endParaRPr>
          </a:p>
        </p:txBody>
      </p:sp>
      <p:sp>
        <p:nvSpPr>
          <p:cNvPr id="76" name="Text Box 19"/>
          <p:cNvSpPr txBox="1">
            <a:spLocks noChangeArrowheads="1"/>
          </p:cNvSpPr>
          <p:nvPr/>
        </p:nvSpPr>
        <p:spPr bwMode="auto">
          <a:xfrm>
            <a:off x="8242187" y="4591622"/>
            <a:ext cx="415498" cy="291875"/>
          </a:xfrm>
          <a:prstGeom prst="rect">
            <a:avLst/>
          </a:prstGeom>
          <a:noFill/>
          <a:ln w="19050" cap="rnd">
            <a:noFill/>
            <a:prstDash val="sysDot"/>
            <a:miter lim="800000"/>
            <a:headEnd/>
            <a:tailEnd type="none" w="lg" len="lg"/>
          </a:ln>
        </p:spPr>
        <p:txBody>
          <a:bodyPr wrap="none">
            <a:prstTxWarp prst="textNoShape">
              <a:avLst/>
            </a:prstTxWarp>
            <a:spAutoFit/>
          </a:bodyPr>
          <a:lstStyle/>
          <a:p>
            <a:pPr>
              <a:lnSpc>
                <a:spcPct val="70000"/>
              </a:lnSpc>
            </a:pPr>
            <a:r>
              <a:rPr kumimoji="0" lang="en-US" b="0" dirty="0">
                <a:latin typeface="Times New Roman" pitchFamily="18" charset="0"/>
                <a:cs typeface="Times New Roman" pitchFamily="18" charset="0"/>
              </a:rPr>
              <a:t>65</a:t>
            </a:r>
            <a:endParaRPr kumimoji="0" lang="en-US" b="0" dirty="0">
              <a:solidFill>
                <a:schemeClr val="tx1"/>
              </a:solidFill>
              <a:latin typeface="Times New Roman" pitchFamily="18" charset="0"/>
              <a:cs typeface="Times New Roman" pitchFamily="18" charset="0"/>
            </a:endParaRPr>
          </a:p>
        </p:txBody>
      </p:sp>
      <p:sp>
        <p:nvSpPr>
          <p:cNvPr id="77" name="Line 24"/>
          <p:cNvSpPr>
            <a:spLocks noChangeShapeType="1"/>
          </p:cNvSpPr>
          <p:nvPr/>
        </p:nvSpPr>
        <p:spPr bwMode="auto">
          <a:xfrm>
            <a:off x="4669169" y="3153410"/>
            <a:ext cx="0" cy="1352550"/>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a:p>
        </p:txBody>
      </p:sp>
      <p:grpSp>
        <p:nvGrpSpPr>
          <p:cNvPr id="78" name="Group 52"/>
          <p:cNvGrpSpPr>
            <a:grpSpLocks/>
          </p:cNvGrpSpPr>
          <p:nvPr/>
        </p:nvGrpSpPr>
        <p:grpSpPr bwMode="auto">
          <a:xfrm>
            <a:off x="4206064" y="2692971"/>
            <a:ext cx="4818019" cy="546100"/>
            <a:chOff x="1245" y="999"/>
            <a:chExt cx="4016" cy="344"/>
          </a:xfrm>
        </p:grpSpPr>
        <p:sp>
          <p:nvSpPr>
            <p:cNvPr id="79" name="Text Box 30"/>
            <p:cNvSpPr txBox="1">
              <a:spLocks noChangeArrowheads="1"/>
            </p:cNvSpPr>
            <p:nvPr/>
          </p:nvSpPr>
          <p:spPr bwMode="auto">
            <a:xfrm>
              <a:off x="4241" y="1033"/>
              <a:ext cx="1020" cy="289"/>
            </a:xfrm>
            <a:prstGeom prst="rect">
              <a:avLst/>
            </a:prstGeom>
            <a:noFill/>
            <a:ln w="57150" cap="rnd">
              <a:noFill/>
              <a:prstDash val="sysDot"/>
              <a:miter lim="800000"/>
              <a:headEnd/>
              <a:tailEnd type="none" w="lg" len="lg"/>
            </a:ln>
          </p:spPr>
          <p:txBody>
            <a:bodyPr wrap="square">
              <a:prstTxWarp prst="textNoShape">
                <a:avLst/>
              </a:prstTxWarp>
              <a:spAutoFit/>
            </a:bodyPr>
            <a:lstStyle/>
            <a:p>
              <a:pPr>
                <a:lnSpc>
                  <a:spcPct val="70000"/>
                </a:lnSpc>
              </a:pPr>
              <a:r>
                <a:rPr kumimoji="0" lang="en-US" sz="1700" b="0" i="1" dirty="0">
                  <a:latin typeface="Times New Roman" pitchFamily="18" charset="0"/>
                  <a:cs typeface="Times New Roman" pitchFamily="18" charset="0"/>
                </a:rPr>
                <a:t>Earnings</a:t>
              </a:r>
              <a:br>
                <a:rPr kumimoji="0" lang="en-US" sz="1700" b="0" i="1" dirty="0">
                  <a:latin typeface="Times New Roman" pitchFamily="18" charset="0"/>
                  <a:cs typeface="Times New Roman" pitchFamily="18" charset="0"/>
                </a:rPr>
              </a:br>
              <a:r>
                <a:rPr kumimoji="0" lang="en-US" sz="1700" b="0" i="1" dirty="0">
                  <a:latin typeface="Times New Roman" pitchFamily="18" charset="0"/>
                  <a:cs typeface="Times New Roman" pitchFamily="18" charset="0"/>
                </a:rPr>
                <a:t>w/o college</a:t>
              </a:r>
            </a:p>
          </p:txBody>
        </p:sp>
        <p:sp>
          <p:nvSpPr>
            <p:cNvPr id="80" name="Freeform 29"/>
            <p:cNvSpPr>
              <a:spLocks/>
            </p:cNvSpPr>
            <p:nvPr/>
          </p:nvSpPr>
          <p:spPr bwMode="auto">
            <a:xfrm>
              <a:off x="1245" y="999"/>
              <a:ext cx="3729" cy="344"/>
            </a:xfrm>
            <a:custGeom>
              <a:avLst/>
              <a:gdLst/>
              <a:ahLst/>
              <a:cxnLst>
                <a:cxn ang="0">
                  <a:pos x="0" y="344"/>
                </a:cxn>
                <a:cxn ang="0">
                  <a:pos x="192" y="200"/>
                </a:cxn>
                <a:cxn ang="0">
                  <a:pos x="432" y="104"/>
                </a:cxn>
                <a:cxn ang="0">
                  <a:pos x="1008" y="56"/>
                </a:cxn>
                <a:cxn ang="0">
                  <a:pos x="2640" y="8"/>
                </a:cxn>
                <a:cxn ang="0">
                  <a:pos x="3936" y="8"/>
                </a:cxn>
              </a:cxnLst>
              <a:rect l="0" t="0" r="r" b="b"/>
              <a:pathLst>
                <a:path w="3936" h="344">
                  <a:moveTo>
                    <a:pt x="0" y="344"/>
                  </a:moveTo>
                  <a:cubicBezTo>
                    <a:pt x="60" y="292"/>
                    <a:pt x="120" y="240"/>
                    <a:pt x="192" y="200"/>
                  </a:cubicBezTo>
                  <a:cubicBezTo>
                    <a:pt x="264" y="160"/>
                    <a:pt x="296" y="128"/>
                    <a:pt x="432" y="104"/>
                  </a:cubicBezTo>
                  <a:cubicBezTo>
                    <a:pt x="568" y="80"/>
                    <a:pt x="640" y="72"/>
                    <a:pt x="1008" y="56"/>
                  </a:cubicBezTo>
                  <a:cubicBezTo>
                    <a:pt x="1376" y="40"/>
                    <a:pt x="2152" y="16"/>
                    <a:pt x="2640" y="8"/>
                  </a:cubicBezTo>
                  <a:cubicBezTo>
                    <a:pt x="3128" y="0"/>
                    <a:pt x="3532" y="4"/>
                    <a:pt x="3936" y="8"/>
                  </a:cubicBezTo>
                </a:path>
              </a:pathLst>
            </a:custGeom>
            <a:noFill/>
            <a:ln w="57150" cap="flat" cmpd="sng">
              <a:solidFill>
                <a:schemeClr val="tx1"/>
              </a:solidFill>
              <a:prstDash val="solid"/>
              <a:round/>
              <a:headEnd type="none" w="med" len="me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grpSp>
      <p:grpSp>
        <p:nvGrpSpPr>
          <p:cNvPr id="81" name="Group 51"/>
          <p:cNvGrpSpPr>
            <a:grpSpLocks/>
          </p:cNvGrpSpPr>
          <p:nvPr/>
        </p:nvGrpSpPr>
        <p:grpSpPr bwMode="auto">
          <a:xfrm>
            <a:off x="4685870" y="1491234"/>
            <a:ext cx="4370523" cy="1595438"/>
            <a:chOff x="1841" y="242"/>
            <a:chExt cx="3643" cy="1005"/>
          </a:xfrm>
        </p:grpSpPr>
        <p:sp>
          <p:nvSpPr>
            <p:cNvPr id="82" name="Freeform 32"/>
            <p:cNvSpPr>
              <a:spLocks/>
            </p:cNvSpPr>
            <p:nvPr/>
          </p:nvSpPr>
          <p:spPr bwMode="auto">
            <a:xfrm>
              <a:off x="1841" y="527"/>
              <a:ext cx="3330" cy="720"/>
            </a:xfrm>
            <a:custGeom>
              <a:avLst/>
              <a:gdLst/>
              <a:ahLst/>
              <a:cxnLst>
                <a:cxn ang="0">
                  <a:pos x="0" y="720"/>
                </a:cxn>
                <a:cxn ang="0">
                  <a:pos x="192" y="528"/>
                </a:cxn>
                <a:cxn ang="0">
                  <a:pos x="528" y="336"/>
                </a:cxn>
                <a:cxn ang="0">
                  <a:pos x="1488" y="96"/>
                </a:cxn>
                <a:cxn ang="0">
                  <a:pos x="3120" y="0"/>
                </a:cxn>
              </a:cxnLst>
              <a:rect l="0" t="0" r="r" b="b"/>
              <a:pathLst>
                <a:path w="3120" h="720">
                  <a:moveTo>
                    <a:pt x="0" y="720"/>
                  </a:moveTo>
                  <a:cubicBezTo>
                    <a:pt x="52" y="656"/>
                    <a:pt x="104" y="592"/>
                    <a:pt x="192" y="528"/>
                  </a:cubicBezTo>
                  <a:cubicBezTo>
                    <a:pt x="280" y="464"/>
                    <a:pt x="312" y="408"/>
                    <a:pt x="528" y="336"/>
                  </a:cubicBezTo>
                  <a:cubicBezTo>
                    <a:pt x="744" y="264"/>
                    <a:pt x="1056" y="152"/>
                    <a:pt x="1488" y="96"/>
                  </a:cubicBezTo>
                  <a:cubicBezTo>
                    <a:pt x="1920" y="40"/>
                    <a:pt x="2520" y="20"/>
                    <a:pt x="3120" y="0"/>
                  </a:cubicBezTo>
                </a:path>
              </a:pathLst>
            </a:custGeom>
            <a:noFill/>
            <a:ln w="57150" cap="flat" cmpd="sng">
              <a:solidFill>
                <a:srgbClr val="C80000"/>
              </a:solidFill>
              <a:prstDash val="solid"/>
              <a:round/>
              <a:headEnd type="none" w="med" len="me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83" name="Text Box 33"/>
            <p:cNvSpPr txBox="1">
              <a:spLocks noChangeArrowheads="1"/>
            </p:cNvSpPr>
            <p:nvPr/>
          </p:nvSpPr>
          <p:spPr bwMode="auto">
            <a:xfrm>
              <a:off x="4579" y="242"/>
              <a:ext cx="905" cy="292"/>
            </a:xfrm>
            <a:prstGeom prst="rect">
              <a:avLst/>
            </a:prstGeom>
            <a:noFill/>
            <a:ln w="19050" cap="rnd">
              <a:noFill/>
              <a:prstDash val="sysDot"/>
              <a:miter lim="800000"/>
              <a:headEnd/>
              <a:tailEnd type="none" w="lg" len="lg"/>
            </a:ln>
          </p:spPr>
          <p:txBody>
            <a:bodyPr wrap="none">
              <a:prstTxWarp prst="textNoShape">
                <a:avLst/>
              </a:prstTxWarp>
              <a:spAutoFit/>
            </a:bodyPr>
            <a:lstStyle/>
            <a:p>
              <a:pPr>
                <a:lnSpc>
                  <a:spcPct val="70000"/>
                </a:lnSpc>
              </a:pPr>
              <a:r>
                <a:rPr kumimoji="0" lang="en-US" sz="1700" b="0" i="1" dirty="0">
                  <a:solidFill>
                    <a:srgbClr val="C80000"/>
                  </a:solidFill>
                  <a:latin typeface="Times New Roman" pitchFamily="18" charset="0"/>
                  <a:cs typeface="Times New Roman" pitchFamily="18" charset="0"/>
                </a:rPr>
                <a:t>Earnings</a:t>
              </a:r>
              <a:br>
                <a:rPr kumimoji="0" lang="en-US" sz="1700" b="0" i="1" dirty="0">
                  <a:solidFill>
                    <a:srgbClr val="C80000"/>
                  </a:solidFill>
                  <a:latin typeface="Times New Roman" pitchFamily="18" charset="0"/>
                  <a:cs typeface="Times New Roman" pitchFamily="18" charset="0"/>
                </a:rPr>
              </a:br>
              <a:r>
                <a:rPr kumimoji="0" lang="en-US" sz="1700" b="0" i="1" dirty="0">
                  <a:solidFill>
                    <a:srgbClr val="C80000"/>
                  </a:solidFill>
                  <a:latin typeface="Times New Roman" pitchFamily="18" charset="0"/>
                  <a:cs typeface="Times New Roman" pitchFamily="18" charset="0"/>
                </a:rPr>
                <a:t>w/ college</a:t>
              </a:r>
            </a:p>
          </p:txBody>
        </p:sp>
      </p:grpSp>
    </p:spTree>
    <p:extLst>
      <p:ext uri="{BB962C8B-B14F-4D97-AF65-F5344CB8AC3E}">
        <p14:creationId xmlns:p14="http://schemas.microsoft.com/office/powerpoint/2010/main" val="2172520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9" presetClass="entr" presetSubtype="0" fill="hold" nodeType="afterEffect">
                                  <p:stCondLst>
                                    <p:cond delay="0"/>
                                  </p:stCondLst>
                                  <p:childTnLst>
                                    <p:set>
                                      <p:cBhvr>
                                        <p:cTn id="12" dur="1" fill="hold">
                                          <p:stCondLst>
                                            <p:cond delay="0"/>
                                          </p:stCondLst>
                                        </p:cTn>
                                        <p:tgtEl>
                                          <p:spTgt spid="34"/>
                                        </p:tgtEl>
                                        <p:attrNameLst>
                                          <p:attrName>style.visibility</p:attrName>
                                        </p:attrNameLst>
                                      </p:cBhvr>
                                      <p:to>
                                        <p:strVal val="visible"/>
                                      </p:to>
                                    </p:set>
                                    <p:animEffect transition="in" filter="dissolve">
                                      <p:cBhvr>
                                        <p:cTn id="13" dur="500"/>
                                        <p:tgtEl>
                                          <p:spTgt spid="34"/>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61">
                                            <p:txEl>
                                              <p:pRg st="1" end="1"/>
                                            </p:txEl>
                                          </p:spTgt>
                                        </p:tgtEl>
                                        <p:attrNameLst>
                                          <p:attrName>style.visibility</p:attrName>
                                        </p:attrNameLst>
                                      </p:cBhvr>
                                      <p:to>
                                        <p:strVal val="visible"/>
                                      </p:to>
                                    </p:set>
                                    <p:animEffect transition="in" filter="fade">
                                      <p:cBhvr>
                                        <p:cTn id="17" dur="500"/>
                                        <p:tgtEl>
                                          <p:spTgt spid="61">
                                            <p:txEl>
                                              <p:pRg st="1" end="1"/>
                                            </p:txEl>
                                          </p:spTgt>
                                        </p:tgtEl>
                                      </p:cBhvr>
                                    </p:animEffect>
                                    <p:anim calcmode="lin" valueType="num">
                                      <p:cBhvr>
                                        <p:cTn id="18"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19"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1841"/>
            <a:ext cx="7772400" cy="1864086"/>
          </a:xfrm>
        </p:spPr>
        <p:txBody>
          <a:bodyPr anchor="ctr"/>
          <a:lstStyle/>
          <a:p>
            <a:r>
              <a:rPr lang="en-US" dirty="0"/>
              <a:t>Uncertainty, </a:t>
            </a:r>
            <a:br>
              <a:rPr lang="en-US" dirty="0"/>
            </a:br>
            <a:r>
              <a:rPr lang="en-US" dirty="0"/>
              <a:t>Entrepreneurship, </a:t>
            </a:r>
            <a:r>
              <a:rPr lang="en-US" dirty="0" smtClean="0"/>
              <a:t/>
            </a:r>
            <a:br>
              <a:rPr lang="en-US" dirty="0" smtClean="0"/>
            </a:br>
            <a:r>
              <a:rPr lang="en-US" dirty="0" smtClean="0"/>
              <a:t>and </a:t>
            </a:r>
            <a:r>
              <a:rPr lang="en-US" dirty="0"/>
              <a:t>Profit</a:t>
            </a:r>
          </a:p>
        </p:txBody>
      </p:sp>
    </p:spTree>
    <p:extLst>
      <p:ext uri="{BB962C8B-B14F-4D97-AF65-F5344CB8AC3E}">
        <p14:creationId xmlns:p14="http://schemas.microsoft.com/office/powerpoint/2010/main" val="22022596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19569" y="457263"/>
            <a:ext cx="8904855" cy="644620"/>
          </a:xfrm>
          <a:prstGeom prst="rect">
            <a:avLst/>
          </a:prstGeom>
        </p:spPr>
        <p:txBody>
          <a:bodyPr/>
          <a:lstStyle>
            <a:lvl1pPr algn="l" defTabSz="457200" rtl="0" eaLnBrk="1" latinLnBrk="0" hangingPunct="1">
              <a:spcBef>
                <a:spcPct val="0"/>
              </a:spcBef>
              <a:buNone/>
              <a:defRPr sz="3800" kern="1200">
                <a:solidFill>
                  <a:schemeClr val="bg1"/>
                </a:solidFill>
                <a:latin typeface="Century Schoolbook" pitchFamily="18" charset="0"/>
                <a:ea typeface="+mj-ea"/>
                <a:cs typeface="Times New Roman" pitchFamily="18" charset="0"/>
              </a:defRPr>
            </a:lvl1pPr>
          </a:lstStyle>
          <a:p>
            <a:r>
              <a:rPr lang="en-US" dirty="0"/>
              <a:t>Economic Profit</a:t>
            </a:r>
          </a:p>
        </p:txBody>
      </p:sp>
      <p:sp>
        <p:nvSpPr>
          <p:cNvPr id="4" name="Rounded Rectangle 3"/>
          <p:cNvSpPr/>
          <p:nvPr/>
        </p:nvSpPr>
        <p:spPr>
          <a:xfrm>
            <a:off x="91440" y="1581912"/>
            <a:ext cx="8932985" cy="4315969"/>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591055"/>
            <a:ext cx="8883750" cy="3986785"/>
          </a:xfrm>
        </p:spPr>
        <p:txBody>
          <a:bodyPr/>
          <a:lstStyle/>
          <a:p>
            <a:pPr marL="231775" indent="-231775"/>
            <a:r>
              <a:rPr lang="en-US" sz="2600" b="1" i="1" dirty="0">
                <a:solidFill>
                  <a:schemeClr val="tx1"/>
                </a:solidFill>
              </a:rPr>
              <a:t>Economic profit </a:t>
            </a:r>
            <a:r>
              <a:rPr lang="en-US" sz="2600" dirty="0">
                <a:solidFill>
                  <a:schemeClr val="tx1"/>
                </a:solidFill>
              </a:rPr>
              <a:t>plays a central role in the allocation of capital and the determination of which investment projects will be undertaken.</a:t>
            </a:r>
          </a:p>
          <a:p>
            <a:pPr marL="231775" indent="-231775"/>
            <a:r>
              <a:rPr lang="en-US" sz="2600" dirty="0">
                <a:solidFill>
                  <a:schemeClr val="tx1"/>
                </a:solidFill>
              </a:rPr>
              <a:t>In a competitive environment, profit reflects:</a:t>
            </a:r>
          </a:p>
          <a:p>
            <a:pPr marL="631825" lvl="1" indent="-231775"/>
            <a:r>
              <a:rPr lang="en-US" dirty="0">
                <a:solidFill>
                  <a:schemeClr val="tx1"/>
                </a:solidFill>
              </a:rPr>
              <a:t>uncertainty, and,</a:t>
            </a:r>
          </a:p>
          <a:p>
            <a:pPr marL="631825" lvl="1" indent="-231775"/>
            <a:r>
              <a:rPr lang="en-US" dirty="0">
                <a:solidFill>
                  <a:schemeClr val="tx1"/>
                </a:solidFill>
              </a:rPr>
              <a:t>entrepreneurship</a:t>
            </a:r>
            <a:br>
              <a:rPr lang="en-US" dirty="0">
                <a:solidFill>
                  <a:schemeClr val="tx1"/>
                </a:solidFill>
              </a:rPr>
            </a:br>
            <a:r>
              <a:rPr lang="en-US" dirty="0">
                <a:solidFill>
                  <a:schemeClr val="tx1"/>
                </a:solidFill>
              </a:rPr>
              <a:t>– the ability to recognize and </a:t>
            </a:r>
            <a:r>
              <a:rPr lang="en-US" dirty="0" smtClean="0">
                <a:solidFill>
                  <a:schemeClr val="tx1"/>
                </a:solidFill>
              </a:rPr>
              <a:t>undertake profitable </a:t>
            </a:r>
            <a:r>
              <a:rPr lang="en-US" dirty="0">
                <a:solidFill>
                  <a:schemeClr val="tx1"/>
                </a:solidFill>
              </a:rPr>
              <a:t>projects </a:t>
            </a:r>
            <a:r>
              <a:rPr lang="en-US" dirty="0" smtClean="0">
                <a:solidFill>
                  <a:schemeClr val="tx1"/>
                </a:solidFill>
              </a:rPr>
              <a:t/>
            </a:r>
            <a:br>
              <a:rPr lang="en-US" dirty="0" smtClean="0">
                <a:solidFill>
                  <a:schemeClr val="tx1"/>
                </a:solidFill>
              </a:rPr>
            </a:br>
            <a:r>
              <a:rPr lang="en-US" dirty="0" smtClean="0">
                <a:solidFill>
                  <a:schemeClr val="tx1"/>
                </a:solidFill>
              </a:rPr>
              <a:t>   that </a:t>
            </a:r>
            <a:r>
              <a:rPr lang="en-US" dirty="0">
                <a:solidFill>
                  <a:schemeClr val="tx1"/>
                </a:solidFill>
              </a:rPr>
              <a:t>have </a:t>
            </a:r>
            <a:r>
              <a:rPr lang="en-US" dirty="0" smtClean="0">
                <a:solidFill>
                  <a:schemeClr val="tx1"/>
                </a:solidFill>
              </a:rPr>
              <a:t>gone unnoticed </a:t>
            </a:r>
            <a:r>
              <a:rPr lang="en-US" dirty="0">
                <a:solidFill>
                  <a:schemeClr val="tx1"/>
                </a:solidFill>
              </a:rPr>
              <a:t>by others.</a:t>
            </a:r>
          </a:p>
        </p:txBody>
      </p:sp>
    </p:spTree>
    <p:extLst>
      <p:ext uri="{BB962C8B-B14F-4D97-AF65-F5344CB8AC3E}">
        <p14:creationId xmlns:p14="http://schemas.microsoft.com/office/powerpoint/2010/main" val="3267292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609950"/>
            <a:ext cx="8977930" cy="4311587"/>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grpSp>
        <p:nvGrpSpPr>
          <p:cNvPr id="14" name="Group 13"/>
          <p:cNvGrpSpPr/>
          <p:nvPr/>
        </p:nvGrpSpPr>
        <p:grpSpPr>
          <a:xfrm>
            <a:off x="4719638" y="2209038"/>
            <a:ext cx="3933825" cy="876300"/>
            <a:chOff x="4719638" y="2209038"/>
            <a:chExt cx="3933825" cy="876300"/>
          </a:xfrm>
        </p:grpSpPr>
        <p:sp>
          <p:nvSpPr>
            <p:cNvPr id="12" name="Freeform 11"/>
            <p:cNvSpPr/>
            <p:nvPr/>
          </p:nvSpPr>
          <p:spPr>
            <a:xfrm>
              <a:off x="4719638" y="2209038"/>
              <a:ext cx="3933825" cy="876300"/>
            </a:xfrm>
            <a:custGeom>
              <a:avLst/>
              <a:gdLst>
                <a:gd name="connsiteX0" fmla="*/ 3933825 w 3933825"/>
                <a:gd name="connsiteY0" fmla="*/ 876300 h 876300"/>
                <a:gd name="connsiteX1" fmla="*/ 0 w 3933825"/>
                <a:gd name="connsiteY1" fmla="*/ 819150 h 876300"/>
                <a:gd name="connsiteX2" fmla="*/ 0 w 3933825"/>
                <a:gd name="connsiteY2" fmla="*/ 0 h 876300"/>
                <a:gd name="connsiteX3" fmla="*/ 3929062 w 3933825"/>
                <a:gd name="connsiteY3" fmla="*/ 0 h 876300"/>
                <a:gd name="connsiteX4" fmla="*/ 3933825 w 3933825"/>
                <a:gd name="connsiteY4" fmla="*/ 876300 h 876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33825" h="876300">
                  <a:moveTo>
                    <a:pt x="3933825" y="876300"/>
                  </a:moveTo>
                  <a:lnTo>
                    <a:pt x="0" y="819150"/>
                  </a:lnTo>
                  <a:lnTo>
                    <a:pt x="0" y="0"/>
                  </a:lnTo>
                  <a:lnTo>
                    <a:pt x="3929062" y="0"/>
                  </a:lnTo>
                  <a:cubicBezTo>
                    <a:pt x="3930650" y="292100"/>
                    <a:pt x="3932237" y="584200"/>
                    <a:pt x="3933825" y="876300"/>
                  </a:cubicBezTo>
                  <a:close/>
                </a:path>
              </a:pathLst>
            </a:custGeom>
            <a:solidFill>
              <a:schemeClr val="accent6">
                <a:lumMod val="20000"/>
                <a:lumOff val="8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1" name="Text Box 98"/>
            <p:cNvSpPr txBox="1">
              <a:spLocks noChangeArrowheads="1"/>
            </p:cNvSpPr>
            <p:nvPr/>
          </p:nvSpPr>
          <p:spPr bwMode="auto">
            <a:xfrm>
              <a:off x="4729798" y="2281683"/>
              <a:ext cx="2568575" cy="457200"/>
            </a:xfrm>
            <a:prstGeom prst="rect">
              <a:avLst/>
            </a:prstGeom>
            <a:noFill/>
            <a:ln w="19050" cap="rnd">
              <a:noFill/>
              <a:prstDash val="sysDot"/>
              <a:miter lim="800000"/>
              <a:headEnd/>
              <a:tailEnd type="none" w="lg" len="lg"/>
            </a:ln>
          </p:spPr>
          <p:txBody>
            <a:bodyPr wrap="none">
              <a:prstTxWarp prst="textNoShape">
                <a:avLst/>
              </a:prstTxWarp>
              <a:spAutoFit/>
            </a:bodyPr>
            <a:lstStyle/>
            <a:p>
              <a:pPr algn="ctr">
                <a:lnSpc>
                  <a:spcPct val="80000"/>
                </a:lnSpc>
              </a:pPr>
              <a:r>
                <a:rPr kumimoji="0" lang="en-US" sz="1600" b="0" i="1" dirty="0">
                  <a:latin typeface="Times New Roman" pitchFamily="18" charset="0"/>
                  <a:cs typeface="Times New Roman" pitchFamily="18" charset="0"/>
                </a:rPr>
                <a:t>Income from physical capital</a:t>
              </a:r>
              <a:br>
                <a:rPr kumimoji="0" lang="en-US" sz="1600" b="0" i="1" dirty="0">
                  <a:latin typeface="Times New Roman" pitchFamily="18" charset="0"/>
                  <a:cs typeface="Times New Roman" pitchFamily="18" charset="0"/>
                </a:rPr>
              </a:br>
              <a:r>
                <a:rPr kumimoji="0" lang="en-US" sz="1400" b="0" i="1" dirty="0">
                  <a:latin typeface="Times New Roman" pitchFamily="18" charset="0"/>
                  <a:cs typeface="Times New Roman" pitchFamily="18" charset="0"/>
                </a:rPr>
                <a:t>(interest, rents, &amp; corp. profit)</a:t>
              </a:r>
            </a:p>
          </p:txBody>
        </p:sp>
      </p:grpSp>
      <p:sp>
        <p:nvSpPr>
          <p:cNvPr id="11" name="Freeform 10"/>
          <p:cNvSpPr/>
          <p:nvPr/>
        </p:nvSpPr>
        <p:spPr>
          <a:xfrm>
            <a:off x="4719638" y="2780538"/>
            <a:ext cx="3933825" cy="781050"/>
          </a:xfrm>
          <a:custGeom>
            <a:avLst/>
            <a:gdLst>
              <a:gd name="connsiteX0" fmla="*/ 0 w 3933825"/>
              <a:gd name="connsiteY0" fmla="*/ 762000 h 781050"/>
              <a:gd name="connsiteX1" fmla="*/ 0 w 3933825"/>
              <a:gd name="connsiteY1" fmla="*/ 100013 h 781050"/>
              <a:gd name="connsiteX2" fmla="*/ 61912 w 3933825"/>
              <a:gd name="connsiteY2" fmla="*/ 80963 h 781050"/>
              <a:gd name="connsiteX3" fmla="*/ 133350 w 3933825"/>
              <a:gd name="connsiteY3" fmla="*/ 38100 h 781050"/>
              <a:gd name="connsiteX4" fmla="*/ 195262 w 3933825"/>
              <a:gd name="connsiteY4" fmla="*/ 33338 h 781050"/>
              <a:gd name="connsiteX5" fmla="*/ 252412 w 3933825"/>
              <a:gd name="connsiteY5" fmla="*/ 52388 h 781050"/>
              <a:gd name="connsiteX6" fmla="*/ 328612 w 3933825"/>
              <a:gd name="connsiteY6" fmla="*/ 119063 h 781050"/>
              <a:gd name="connsiteX7" fmla="*/ 385762 w 3933825"/>
              <a:gd name="connsiteY7" fmla="*/ 76200 h 781050"/>
              <a:gd name="connsiteX8" fmla="*/ 461962 w 3933825"/>
              <a:gd name="connsiteY8" fmla="*/ 52388 h 781050"/>
              <a:gd name="connsiteX9" fmla="*/ 528637 w 3933825"/>
              <a:gd name="connsiteY9" fmla="*/ 23813 h 781050"/>
              <a:gd name="connsiteX10" fmla="*/ 595312 w 3933825"/>
              <a:gd name="connsiteY10" fmla="*/ 90488 h 781050"/>
              <a:gd name="connsiteX11" fmla="*/ 638175 w 3933825"/>
              <a:gd name="connsiteY11" fmla="*/ 61913 h 781050"/>
              <a:gd name="connsiteX12" fmla="*/ 676275 w 3933825"/>
              <a:gd name="connsiteY12" fmla="*/ 61913 h 781050"/>
              <a:gd name="connsiteX13" fmla="*/ 723900 w 3933825"/>
              <a:gd name="connsiteY13" fmla="*/ 71438 h 781050"/>
              <a:gd name="connsiteX14" fmla="*/ 776287 w 3933825"/>
              <a:gd name="connsiteY14" fmla="*/ 104775 h 781050"/>
              <a:gd name="connsiteX15" fmla="*/ 838200 w 3933825"/>
              <a:gd name="connsiteY15" fmla="*/ 119063 h 781050"/>
              <a:gd name="connsiteX16" fmla="*/ 904875 w 3933825"/>
              <a:gd name="connsiteY16" fmla="*/ 119063 h 781050"/>
              <a:gd name="connsiteX17" fmla="*/ 985837 w 3933825"/>
              <a:gd name="connsiteY17" fmla="*/ 152400 h 781050"/>
              <a:gd name="connsiteX18" fmla="*/ 1066800 w 3933825"/>
              <a:gd name="connsiteY18" fmla="*/ 119063 h 781050"/>
              <a:gd name="connsiteX19" fmla="*/ 1119187 w 3933825"/>
              <a:gd name="connsiteY19" fmla="*/ 90488 h 781050"/>
              <a:gd name="connsiteX20" fmla="*/ 1171575 w 3933825"/>
              <a:gd name="connsiteY20" fmla="*/ 90488 h 781050"/>
              <a:gd name="connsiteX21" fmla="*/ 1314450 w 3933825"/>
              <a:gd name="connsiteY21" fmla="*/ 0 h 781050"/>
              <a:gd name="connsiteX22" fmla="*/ 1371600 w 3933825"/>
              <a:gd name="connsiteY22" fmla="*/ 28575 h 781050"/>
              <a:gd name="connsiteX23" fmla="*/ 1452562 w 3933825"/>
              <a:gd name="connsiteY23" fmla="*/ 38100 h 781050"/>
              <a:gd name="connsiteX24" fmla="*/ 1514475 w 3933825"/>
              <a:gd name="connsiteY24" fmla="*/ 42863 h 781050"/>
              <a:gd name="connsiteX25" fmla="*/ 1566862 w 3933825"/>
              <a:gd name="connsiteY25" fmla="*/ 0 h 781050"/>
              <a:gd name="connsiteX26" fmla="*/ 1619250 w 3933825"/>
              <a:gd name="connsiteY26" fmla="*/ 33338 h 781050"/>
              <a:gd name="connsiteX27" fmla="*/ 1652587 w 3933825"/>
              <a:gd name="connsiteY27" fmla="*/ 38100 h 781050"/>
              <a:gd name="connsiteX28" fmla="*/ 1700212 w 3933825"/>
              <a:gd name="connsiteY28" fmla="*/ 52388 h 781050"/>
              <a:gd name="connsiteX29" fmla="*/ 1771650 w 3933825"/>
              <a:gd name="connsiteY29" fmla="*/ 66675 h 781050"/>
              <a:gd name="connsiteX30" fmla="*/ 1833562 w 3933825"/>
              <a:gd name="connsiteY30" fmla="*/ 71438 h 781050"/>
              <a:gd name="connsiteX31" fmla="*/ 1928812 w 3933825"/>
              <a:gd name="connsiteY31" fmla="*/ 57150 h 781050"/>
              <a:gd name="connsiteX32" fmla="*/ 1966912 w 3933825"/>
              <a:gd name="connsiteY32" fmla="*/ 47625 h 781050"/>
              <a:gd name="connsiteX33" fmla="*/ 2024062 w 3933825"/>
              <a:gd name="connsiteY33" fmla="*/ 100013 h 781050"/>
              <a:gd name="connsiteX34" fmla="*/ 2090737 w 3933825"/>
              <a:gd name="connsiteY34" fmla="*/ 95250 h 781050"/>
              <a:gd name="connsiteX35" fmla="*/ 2219325 w 3933825"/>
              <a:gd name="connsiteY35" fmla="*/ 157163 h 781050"/>
              <a:gd name="connsiteX36" fmla="*/ 2262187 w 3933825"/>
              <a:gd name="connsiteY36" fmla="*/ 152400 h 781050"/>
              <a:gd name="connsiteX37" fmla="*/ 2381250 w 3933825"/>
              <a:gd name="connsiteY37" fmla="*/ 100013 h 781050"/>
              <a:gd name="connsiteX38" fmla="*/ 2476500 w 3933825"/>
              <a:gd name="connsiteY38" fmla="*/ 123825 h 781050"/>
              <a:gd name="connsiteX39" fmla="*/ 2552700 w 3933825"/>
              <a:gd name="connsiteY39" fmla="*/ 128588 h 781050"/>
              <a:gd name="connsiteX40" fmla="*/ 2605087 w 3933825"/>
              <a:gd name="connsiteY40" fmla="*/ 109538 h 781050"/>
              <a:gd name="connsiteX41" fmla="*/ 2714625 w 3933825"/>
              <a:gd name="connsiteY41" fmla="*/ 90488 h 781050"/>
              <a:gd name="connsiteX42" fmla="*/ 2767012 w 3933825"/>
              <a:gd name="connsiteY42" fmla="*/ 71438 h 781050"/>
              <a:gd name="connsiteX43" fmla="*/ 2814637 w 3933825"/>
              <a:gd name="connsiteY43" fmla="*/ 76200 h 781050"/>
              <a:gd name="connsiteX44" fmla="*/ 2876550 w 3933825"/>
              <a:gd name="connsiteY44" fmla="*/ 109538 h 781050"/>
              <a:gd name="connsiteX45" fmla="*/ 2971800 w 3933825"/>
              <a:gd name="connsiteY45" fmla="*/ 133350 h 781050"/>
              <a:gd name="connsiteX46" fmla="*/ 3067050 w 3933825"/>
              <a:gd name="connsiteY46" fmla="*/ 161925 h 781050"/>
              <a:gd name="connsiteX47" fmla="*/ 3133725 w 3933825"/>
              <a:gd name="connsiteY47" fmla="*/ 123825 h 781050"/>
              <a:gd name="connsiteX48" fmla="*/ 3195637 w 3933825"/>
              <a:gd name="connsiteY48" fmla="*/ 119063 h 781050"/>
              <a:gd name="connsiteX49" fmla="*/ 3262312 w 3933825"/>
              <a:gd name="connsiteY49" fmla="*/ 80963 h 781050"/>
              <a:gd name="connsiteX50" fmla="*/ 3343275 w 3933825"/>
              <a:gd name="connsiteY50" fmla="*/ 47625 h 781050"/>
              <a:gd name="connsiteX51" fmla="*/ 3476625 w 3933825"/>
              <a:gd name="connsiteY51" fmla="*/ 57150 h 781050"/>
              <a:gd name="connsiteX52" fmla="*/ 3538537 w 3933825"/>
              <a:gd name="connsiteY52" fmla="*/ 100013 h 781050"/>
              <a:gd name="connsiteX53" fmla="*/ 3590925 w 3933825"/>
              <a:gd name="connsiteY53" fmla="*/ 138113 h 781050"/>
              <a:gd name="connsiteX54" fmla="*/ 3662362 w 3933825"/>
              <a:gd name="connsiteY54" fmla="*/ 161925 h 781050"/>
              <a:gd name="connsiteX55" fmla="*/ 3729037 w 3933825"/>
              <a:gd name="connsiteY55" fmla="*/ 133350 h 781050"/>
              <a:gd name="connsiteX56" fmla="*/ 3795712 w 3933825"/>
              <a:gd name="connsiteY56" fmla="*/ 95250 h 781050"/>
              <a:gd name="connsiteX57" fmla="*/ 3848100 w 3933825"/>
              <a:gd name="connsiteY57" fmla="*/ 123825 h 781050"/>
              <a:gd name="connsiteX58" fmla="*/ 3924300 w 3933825"/>
              <a:gd name="connsiteY58" fmla="*/ 190500 h 781050"/>
              <a:gd name="connsiteX59" fmla="*/ 3933825 w 3933825"/>
              <a:gd name="connsiteY59" fmla="*/ 781050 h 781050"/>
              <a:gd name="connsiteX60" fmla="*/ 0 w 3933825"/>
              <a:gd name="connsiteY60" fmla="*/ 762000 h 781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3933825" h="781050">
                <a:moveTo>
                  <a:pt x="0" y="762000"/>
                </a:moveTo>
                <a:lnTo>
                  <a:pt x="0" y="100013"/>
                </a:lnTo>
                <a:lnTo>
                  <a:pt x="61912" y="80963"/>
                </a:lnTo>
                <a:lnTo>
                  <a:pt x="133350" y="38100"/>
                </a:lnTo>
                <a:lnTo>
                  <a:pt x="195262" y="33338"/>
                </a:lnTo>
                <a:lnTo>
                  <a:pt x="252412" y="52388"/>
                </a:lnTo>
                <a:lnTo>
                  <a:pt x="328612" y="119063"/>
                </a:lnTo>
                <a:lnTo>
                  <a:pt x="385762" y="76200"/>
                </a:lnTo>
                <a:lnTo>
                  <a:pt x="461962" y="52388"/>
                </a:lnTo>
                <a:lnTo>
                  <a:pt x="528637" y="23813"/>
                </a:lnTo>
                <a:lnTo>
                  <a:pt x="595312" y="90488"/>
                </a:lnTo>
                <a:lnTo>
                  <a:pt x="638175" y="61913"/>
                </a:lnTo>
                <a:lnTo>
                  <a:pt x="676275" y="61913"/>
                </a:lnTo>
                <a:lnTo>
                  <a:pt x="723900" y="71438"/>
                </a:lnTo>
                <a:lnTo>
                  <a:pt x="776287" y="104775"/>
                </a:lnTo>
                <a:lnTo>
                  <a:pt x="838200" y="119063"/>
                </a:lnTo>
                <a:lnTo>
                  <a:pt x="904875" y="119063"/>
                </a:lnTo>
                <a:lnTo>
                  <a:pt x="985837" y="152400"/>
                </a:lnTo>
                <a:lnTo>
                  <a:pt x="1066800" y="119063"/>
                </a:lnTo>
                <a:lnTo>
                  <a:pt x="1119187" y="90488"/>
                </a:lnTo>
                <a:lnTo>
                  <a:pt x="1171575" y="90488"/>
                </a:lnTo>
                <a:lnTo>
                  <a:pt x="1314450" y="0"/>
                </a:lnTo>
                <a:lnTo>
                  <a:pt x="1371600" y="28575"/>
                </a:lnTo>
                <a:lnTo>
                  <a:pt x="1452562" y="38100"/>
                </a:lnTo>
                <a:lnTo>
                  <a:pt x="1514475" y="42863"/>
                </a:lnTo>
                <a:lnTo>
                  <a:pt x="1566862" y="0"/>
                </a:lnTo>
                <a:lnTo>
                  <a:pt x="1619250" y="33338"/>
                </a:lnTo>
                <a:lnTo>
                  <a:pt x="1652587" y="38100"/>
                </a:lnTo>
                <a:lnTo>
                  <a:pt x="1700212" y="52388"/>
                </a:lnTo>
                <a:lnTo>
                  <a:pt x="1771650" y="66675"/>
                </a:lnTo>
                <a:lnTo>
                  <a:pt x="1833562" y="71438"/>
                </a:lnTo>
                <a:lnTo>
                  <a:pt x="1928812" y="57150"/>
                </a:lnTo>
                <a:lnTo>
                  <a:pt x="1966912" y="47625"/>
                </a:lnTo>
                <a:lnTo>
                  <a:pt x="2024062" y="100013"/>
                </a:lnTo>
                <a:lnTo>
                  <a:pt x="2090737" y="95250"/>
                </a:lnTo>
                <a:lnTo>
                  <a:pt x="2219325" y="157163"/>
                </a:lnTo>
                <a:lnTo>
                  <a:pt x="2262187" y="152400"/>
                </a:lnTo>
                <a:lnTo>
                  <a:pt x="2381250" y="100013"/>
                </a:lnTo>
                <a:lnTo>
                  <a:pt x="2476500" y="123825"/>
                </a:lnTo>
                <a:lnTo>
                  <a:pt x="2552700" y="128588"/>
                </a:lnTo>
                <a:lnTo>
                  <a:pt x="2605087" y="109538"/>
                </a:lnTo>
                <a:lnTo>
                  <a:pt x="2714625" y="90488"/>
                </a:lnTo>
                <a:lnTo>
                  <a:pt x="2767012" y="71438"/>
                </a:lnTo>
                <a:lnTo>
                  <a:pt x="2814637" y="76200"/>
                </a:lnTo>
                <a:lnTo>
                  <a:pt x="2876550" y="109538"/>
                </a:lnTo>
                <a:lnTo>
                  <a:pt x="2971800" y="133350"/>
                </a:lnTo>
                <a:lnTo>
                  <a:pt x="3067050" y="161925"/>
                </a:lnTo>
                <a:lnTo>
                  <a:pt x="3133725" y="123825"/>
                </a:lnTo>
                <a:lnTo>
                  <a:pt x="3195637" y="119063"/>
                </a:lnTo>
                <a:lnTo>
                  <a:pt x="3262312" y="80963"/>
                </a:lnTo>
                <a:lnTo>
                  <a:pt x="3343275" y="47625"/>
                </a:lnTo>
                <a:lnTo>
                  <a:pt x="3476625" y="57150"/>
                </a:lnTo>
                <a:lnTo>
                  <a:pt x="3538537" y="100013"/>
                </a:lnTo>
                <a:lnTo>
                  <a:pt x="3590925" y="138113"/>
                </a:lnTo>
                <a:lnTo>
                  <a:pt x="3662362" y="161925"/>
                </a:lnTo>
                <a:lnTo>
                  <a:pt x="3729037" y="133350"/>
                </a:lnTo>
                <a:lnTo>
                  <a:pt x="3795712" y="95250"/>
                </a:lnTo>
                <a:lnTo>
                  <a:pt x="3848100" y="123825"/>
                </a:lnTo>
                <a:lnTo>
                  <a:pt x="3924300" y="190500"/>
                </a:lnTo>
                <a:lnTo>
                  <a:pt x="3933825" y="781050"/>
                </a:lnTo>
                <a:lnTo>
                  <a:pt x="0" y="762000"/>
                </a:lnTo>
                <a:close/>
              </a:path>
            </a:pathLst>
          </a:custGeom>
          <a:solidFill>
            <a:schemeClr val="accent3">
              <a:lumMod val="20000"/>
              <a:lumOff val="8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 Box 10"/>
          <p:cNvSpPr txBox="1">
            <a:spLocks noChangeArrowheads="1"/>
          </p:cNvSpPr>
          <p:nvPr/>
        </p:nvSpPr>
        <p:spPr bwMode="auto">
          <a:xfrm>
            <a:off x="45680" y="2403925"/>
            <a:ext cx="3758223" cy="2645340"/>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ts val="900"/>
              </a:spcBef>
              <a:buFontTx/>
              <a:buChar char="•"/>
            </a:pPr>
            <a:r>
              <a:rPr lang="en-US" sz="2200" i="1" dirty="0" smtClean="0">
                <a:latin typeface="Times New Roman" pitchFamily="18" charset="0"/>
                <a:cs typeface="Times New Roman" pitchFamily="18" charset="0"/>
              </a:rPr>
              <a:t>Employee </a:t>
            </a:r>
            <a:r>
              <a:rPr lang="en-US" sz="2200" i="1" dirty="0">
                <a:latin typeface="Times New Roman" pitchFamily="18" charset="0"/>
                <a:cs typeface="Times New Roman" pitchFamily="18" charset="0"/>
              </a:rPr>
              <a:t>compensation</a:t>
            </a: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and </a:t>
            </a:r>
            <a:r>
              <a:rPr lang="en-US" sz="2200" i="1" dirty="0" smtClean="0">
                <a:latin typeface="Times New Roman" pitchFamily="18" charset="0"/>
                <a:cs typeface="Times New Roman" pitchFamily="18" charset="0"/>
              </a:rPr>
              <a:t>self-employment income</a:t>
            </a:r>
            <a:r>
              <a:rPr lang="en-US" sz="2200" dirty="0" smtClean="0">
                <a:latin typeface="Times New Roman" pitchFamily="18" charset="0"/>
                <a:cs typeface="Times New Roman" pitchFamily="18" charset="0"/>
              </a:rPr>
              <a:t> primarily </a:t>
            </a:r>
            <a:r>
              <a:rPr lang="en-US" sz="2200" dirty="0">
                <a:latin typeface="Times New Roman" pitchFamily="18" charset="0"/>
                <a:cs typeface="Times New Roman" pitchFamily="18" charset="0"/>
              </a:rPr>
              <a:t>represent returns </a:t>
            </a:r>
            <a:r>
              <a:rPr lang="en-US" sz="2200" dirty="0" smtClean="0">
                <a:latin typeface="Times New Roman" pitchFamily="18" charset="0"/>
                <a:cs typeface="Times New Roman" pitchFamily="18" charset="0"/>
              </a:rPr>
              <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to human </a:t>
            </a:r>
            <a:r>
              <a:rPr lang="en-US" sz="2200" dirty="0">
                <a:latin typeface="Times New Roman" pitchFamily="18" charset="0"/>
                <a:cs typeface="Times New Roman" pitchFamily="18" charset="0"/>
              </a:rPr>
              <a:t>capital.  </a:t>
            </a:r>
          </a:p>
          <a:p>
            <a:pPr marL="115888" indent="-115888">
              <a:lnSpc>
                <a:spcPct val="90000"/>
              </a:lnSpc>
              <a:spcBef>
                <a:spcPts val="900"/>
              </a:spcBef>
              <a:buFontTx/>
              <a:buChar char="•"/>
            </a:pPr>
            <a:r>
              <a:rPr lang="en-US" sz="2200" dirty="0" smtClean="0">
                <a:latin typeface="Times New Roman" pitchFamily="18" charset="0"/>
                <a:cs typeface="Times New Roman" pitchFamily="18" charset="0"/>
              </a:rPr>
              <a:t>These </a:t>
            </a:r>
            <a:r>
              <a:rPr lang="en-US" sz="2200" dirty="0">
                <a:latin typeface="Times New Roman" pitchFamily="18" charset="0"/>
                <a:cs typeface="Times New Roman" pitchFamily="18" charset="0"/>
              </a:rPr>
              <a:t>two components </a:t>
            </a:r>
            <a:r>
              <a:rPr lang="en-US" sz="2200" dirty="0" smtClean="0">
                <a:latin typeface="Times New Roman" pitchFamily="18" charset="0"/>
                <a:cs typeface="Times New Roman" pitchFamily="18" charset="0"/>
              </a:rPr>
              <a:t>have comprised </a:t>
            </a:r>
            <a:r>
              <a:rPr lang="en-US" sz="2200" dirty="0">
                <a:latin typeface="Times New Roman" pitchFamily="18" charset="0"/>
                <a:cs typeface="Times New Roman" pitchFamily="18" charset="0"/>
              </a:rPr>
              <a:t>approximately 80</a:t>
            </a:r>
            <a:r>
              <a:rPr lang="en-US" sz="2200" dirty="0" smtClean="0">
                <a:latin typeface="Times New Roman" pitchFamily="18" charset="0"/>
                <a:cs typeface="Times New Roman" pitchFamily="18" charset="0"/>
              </a:rPr>
              <a:t>% of </a:t>
            </a:r>
            <a:r>
              <a:rPr lang="en-US" sz="2200" dirty="0">
                <a:latin typeface="Times New Roman" pitchFamily="18" charset="0"/>
                <a:cs typeface="Times New Roman" pitchFamily="18" charset="0"/>
              </a:rPr>
              <a:t>total national income in </a:t>
            </a:r>
            <a:r>
              <a:rPr lang="en-US" sz="2200" dirty="0" smtClean="0">
                <a:latin typeface="Times New Roman" pitchFamily="18" charset="0"/>
                <a:cs typeface="Times New Roman" pitchFamily="18" charset="0"/>
              </a:rPr>
              <a:t>the U.S</a:t>
            </a:r>
            <a:r>
              <a:rPr lang="en-US" sz="2200" dirty="0">
                <a:latin typeface="Times New Roman" pitchFamily="18" charset="0"/>
                <a:cs typeface="Times New Roman" pitchFamily="18" charset="0"/>
              </a:rPr>
              <a:t>. for several decades.</a:t>
            </a:r>
          </a:p>
        </p:txBody>
      </p:sp>
      <p:cxnSp>
        <p:nvCxnSpPr>
          <p:cNvPr id="92" name="Straight Connector 91"/>
          <p:cNvCxnSpPr/>
          <p:nvPr/>
        </p:nvCxnSpPr>
        <p:spPr>
          <a:xfrm>
            <a:off x="3830297" y="1747111"/>
            <a:ext cx="21246" cy="4010974"/>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267" name="Title 1"/>
          <p:cNvSpPr>
            <a:spLocks noGrp="1"/>
          </p:cNvSpPr>
          <p:nvPr>
            <p:ph type="title"/>
          </p:nvPr>
        </p:nvSpPr>
        <p:spPr>
          <a:xfrm>
            <a:off x="119569" y="176520"/>
            <a:ext cx="8904855" cy="1185935"/>
          </a:xfrm>
        </p:spPr>
        <p:txBody>
          <a:bodyPr/>
          <a:lstStyle/>
          <a:p>
            <a:r>
              <a:rPr lang="en-US" sz="3600" dirty="0"/>
              <a:t>Income Shares of </a:t>
            </a:r>
            <a:r>
              <a:rPr lang="en-US" sz="3600" dirty="0" smtClean="0"/>
              <a:t/>
            </a:r>
            <a:br>
              <a:rPr lang="en-US" sz="3600" dirty="0" smtClean="0"/>
            </a:br>
            <a:r>
              <a:rPr lang="en-US" sz="3600" dirty="0" smtClean="0"/>
              <a:t>Human &amp; </a:t>
            </a:r>
            <a:r>
              <a:rPr lang="en-US" sz="3600" dirty="0"/>
              <a:t>Physical </a:t>
            </a:r>
            <a:r>
              <a:rPr lang="en-US" sz="3600" dirty="0" smtClean="0"/>
              <a:t>Capital</a:t>
            </a:r>
            <a:endParaRPr lang="en-US" sz="3600" dirty="0"/>
          </a:p>
        </p:txBody>
      </p:sp>
      <p:sp>
        <p:nvSpPr>
          <p:cNvPr id="28" name="Rectangle 3"/>
          <p:cNvSpPr>
            <a:spLocks noChangeAspect="1" noChangeArrowheads="1"/>
          </p:cNvSpPr>
          <p:nvPr/>
        </p:nvSpPr>
        <p:spPr bwMode="auto">
          <a:xfrm>
            <a:off x="3649504" y="1858923"/>
            <a:ext cx="6575425" cy="0"/>
          </a:xfrm>
          <a:prstGeom prst="rect">
            <a:avLst/>
          </a:prstGeom>
          <a:solidFill>
            <a:srgbClr val="003F6E"/>
          </a:solidFill>
          <a:ln w="9525">
            <a:noFill/>
            <a:miter lim="800000"/>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29" name="Rectangle 4"/>
          <p:cNvSpPr>
            <a:spLocks noChangeAspect="1" noChangeArrowheads="1"/>
          </p:cNvSpPr>
          <p:nvPr/>
        </p:nvSpPr>
        <p:spPr bwMode="auto">
          <a:xfrm>
            <a:off x="3649504" y="1858923"/>
            <a:ext cx="6575425" cy="0"/>
          </a:xfrm>
          <a:prstGeom prst="rect">
            <a:avLst/>
          </a:prstGeom>
          <a:solidFill>
            <a:srgbClr val="003F6E"/>
          </a:solidFill>
          <a:ln w="9525">
            <a:noFill/>
            <a:miter lim="800000"/>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37" name="Text Box 2"/>
          <p:cNvSpPr txBox="1">
            <a:spLocks noChangeArrowheads="1"/>
          </p:cNvSpPr>
          <p:nvPr/>
        </p:nvSpPr>
        <p:spPr bwMode="auto">
          <a:xfrm>
            <a:off x="4181094" y="1655890"/>
            <a:ext cx="1582738" cy="482600"/>
          </a:xfrm>
          <a:prstGeom prst="rect">
            <a:avLst/>
          </a:prstGeom>
          <a:noFill/>
          <a:ln w="19050" cap="rnd">
            <a:noFill/>
            <a:prstDash val="sysDot"/>
            <a:miter lim="800000"/>
            <a:headEnd/>
            <a:tailEnd type="none" w="lg" len="lg"/>
          </a:ln>
        </p:spPr>
        <p:txBody>
          <a:bodyPr>
            <a:prstTxWarp prst="textNoShape">
              <a:avLst/>
            </a:prstTxWarp>
            <a:spAutoFit/>
          </a:bodyPr>
          <a:lstStyle/>
          <a:p>
            <a:pPr>
              <a:lnSpc>
                <a:spcPct val="80000"/>
              </a:lnSpc>
            </a:pPr>
            <a:r>
              <a:rPr kumimoji="0" lang="en-US" sz="1600" b="0" dirty="0">
                <a:solidFill>
                  <a:srgbClr val="000000"/>
                </a:solidFill>
                <a:latin typeface="Times New Roman" pitchFamily="18" charset="0"/>
                <a:cs typeface="Times New Roman" pitchFamily="18" charset="0"/>
              </a:rPr>
              <a:t>Share (%) of</a:t>
            </a:r>
            <a:br>
              <a:rPr kumimoji="0" lang="en-US" sz="1600" b="0" dirty="0">
                <a:solidFill>
                  <a:srgbClr val="000000"/>
                </a:solidFill>
                <a:latin typeface="Times New Roman" pitchFamily="18" charset="0"/>
                <a:cs typeface="Times New Roman" pitchFamily="18" charset="0"/>
              </a:rPr>
            </a:br>
            <a:r>
              <a:rPr kumimoji="0" lang="en-US" sz="1600" b="0" dirty="0">
                <a:solidFill>
                  <a:srgbClr val="000000"/>
                </a:solidFill>
                <a:latin typeface="Times New Roman" pitchFamily="18" charset="0"/>
                <a:cs typeface="Times New Roman" pitchFamily="18" charset="0"/>
              </a:rPr>
              <a:t>national income</a:t>
            </a:r>
          </a:p>
        </p:txBody>
      </p:sp>
      <p:sp>
        <p:nvSpPr>
          <p:cNvPr id="43" name="Line 99"/>
          <p:cNvSpPr>
            <a:spLocks noChangeShapeType="1"/>
          </p:cNvSpPr>
          <p:nvPr/>
        </p:nvSpPr>
        <p:spPr bwMode="auto">
          <a:xfrm>
            <a:off x="4622737" y="2214563"/>
            <a:ext cx="98425" cy="0"/>
          </a:xfrm>
          <a:prstGeom prst="line">
            <a:avLst/>
          </a:prstGeom>
          <a:noFill/>
          <a:ln w="28575">
            <a:solidFill>
              <a:srgbClr val="000000"/>
            </a:solidFill>
            <a:round/>
            <a:headEnd/>
            <a:tailEnd/>
          </a:ln>
          <a:effectLst/>
        </p:spPr>
        <p:txBody>
          <a:bodyPr>
            <a:prstTxWarp prst="textNoShape">
              <a:avLst/>
            </a:prstTxWarp>
          </a:bodyPr>
          <a:lstStyle/>
          <a:p>
            <a:endParaRPr lang="en-US">
              <a:latin typeface="Times New Roman" pitchFamily="18" charset="0"/>
              <a:cs typeface="Times New Roman" pitchFamily="18" charset="0"/>
            </a:endParaRPr>
          </a:p>
        </p:txBody>
      </p:sp>
      <p:sp>
        <p:nvSpPr>
          <p:cNvPr id="44" name="Line 100"/>
          <p:cNvSpPr>
            <a:spLocks noChangeShapeType="1"/>
          </p:cNvSpPr>
          <p:nvPr/>
        </p:nvSpPr>
        <p:spPr bwMode="auto">
          <a:xfrm>
            <a:off x="4622737" y="2951099"/>
            <a:ext cx="98425" cy="0"/>
          </a:xfrm>
          <a:prstGeom prst="line">
            <a:avLst/>
          </a:prstGeom>
          <a:noFill/>
          <a:ln w="28575">
            <a:solidFill>
              <a:srgbClr val="000000"/>
            </a:solidFill>
            <a:round/>
            <a:headEnd/>
            <a:tailEnd/>
          </a:ln>
          <a:effectLst/>
        </p:spPr>
        <p:txBody>
          <a:bodyPr>
            <a:prstTxWarp prst="textNoShape">
              <a:avLst/>
            </a:prstTxWarp>
          </a:bodyPr>
          <a:lstStyle/>
          <a:p>
            <a:endParaRPr lang="en-US">
              <a:latin typeface="Times New Roman" pitchFamily="18" charset="0"/>
              <a:cs typeface="Times New Roman" pitchFamily="18" charset="0"/>
            </a:endParaRPr>
          </a:p>
        </p:txBody>
      </p:sp>
      <p:sp>
        <p:nvSpPr>
          <p:cNvPr id="45" name="Line 101"/>
          <p:cNvSpPr>
            <a:spLocks noChangeShapeType="1"/>
          </p:cNvSpPr>
          <p:nvPr/>
        </p:nvSpPr>
        <p:spPr bwMode="auto">
          <a:xfrm>
            <a:off x="4622737" y="3612896"/>
            <a:ext cx="98425" cy="0"/>
          </a:xfrm>
          <a:prstGeom prst="line">
            <a:avLst/>
          </a:prstGeom>
          <a:noFill/>
          <a:ln w="28575">
            <a:solidFill>
              <a:srgbClr val="000000"/>
            </a:solidFill>
            <a:round/>
            <a:headEnd/>
            <a:tailEnd/>
          </a:ln>
          <a:effectLst/>
        </p:spPr>
        <p:txBody>
          <a:bodyPr>
            <a:prstTxWarp prst="textNoShape">
              <a:avLst/>
            </a:prstTxWarp>
          </a:bodyPr>
          <a:lstStyle/>
          <a:p>
            <a:endParaRPr lang="en-US">
              <a:latin typeface="Times New Roman" pitchFamily="18" charset="0"/>
              <a:cs typeface="Times New Roman" pitchFamily="18" charset="0"/>
            </a:endParaRPr>
          </a:p>
        </p:txBody>
      </p:sp>
      <p:sp>
        <p:nvSpPr>
          <p:cNvPr id="46" name="Line 102"/>
          <p:cNvSpPr>
            <a:spLocks noChangeShapeType="1"/>
          </p:cNvSpPr>
          <p:nvPr/>
        </p:nvSpPr>
        <p:spPr bwMode="auto">
          <a:xfrm>
            <a:off x="4622737" y="4292981"/>
            <a:ext cx="98425" cy="0"/>
          </a:xfrm>
          <a:prstGeom prst="line">
            <a:avLst/>
          </a:prstGeom>
          <a:noFill/>
          <a:ln w="28575">
            <a:solidFill>
              <a:srgbClr val="000000"/>
            </a:solidFill>
            <a:round/>
            <a:headEnd/>
            <a:tailEnd/>
          </a:ln>
          <a:effectLst/>
        </p:spPr>
        <p:txBody>
          <a:bodyPr>
            <a:prstTxWarp prst="textNoShape">
              <a:avLst/>
            </a:prstTxWarp>
          </a:bodyPr>
          <a:lstStyle/>
          <a:p>
            <a:endParaRPr lang="en-US">
              <a:latin typeface="Times New Roman" pitchFamily="18" charset="0"/>
              <a:cs typeface="Times New Roman" pitchFamily="18" charset="0"/>
            </a:endParaRPr>
          </a:p>
        </p:txBody>
      </p:sp>
      <p:sp>
        <p:nvSpPr>
          <p:cNvPr id="47" name="Line 103"/>
          <p:cNvSpPr>
            <a:spLocks noChangeShapeType="1"/>
          </p:cNvSpPr>
          <p:nvPr/>
        </p:nvSpPr>
        <p:spPr bwMode="auto">
          <a:xfrm>
            <a:off x="4622737" y="4974654"/>
            <a:ext cx="98425" cy="0"/>
          </a:xfrm>
          <a:prstGeom prst="line">
            <a:avLst/>
          </a:prstGeom>
          <a:noFill/>
          <a:ln w="28575">
            <a:solidFill>
              <a:srgbClr val="000000"/>
            </a:solidFill>
            <a:round/>
            <a:headEnd/>
            <a:tailEnd/>
          </a:ln>
          <a:effectLst/>
        </p:spPr>
        <p:txBody>
          <a:bodyPr>
            <a:prstTxWarp prst="textNoShape">
              <a:avLst/>
            </a:prstTxWarp>
          </a:bodyPr>
          <a:lstStyle/>
          <a:p>
            <a:endParaRPr lang="en-US">
              <a:latin typeface="Times New Roman" pitchFamily="18" charset="0"/>
              <a:cs typeface="Times New Roman" pitchFamily="18" charset="0"/>
            </a:endParaRPr>
          </a:p>
        </p:txBody>
      </p:sp>
      <p:sp>
        <p:nvSpPr>
          <p:cNvPr id="48" name="Text Box 104"/>
          <p:cNvSpPr txBox="1">
            <a:spLocks noChangeArrowheads="1"/>
          </p:cNvSpPr>
          <p:nvPr/>
        </p:nvSpPr>
        <p:spPr bwMode="auto">
          <a:xfrm>
            <a:off x="4222687" y="4831779"/>
            <a:ext cx="387350" cy="263525"/>
          </a:xfrm>
          <a:prstGeom prst="rect">
            <a:avLst/>
          </a:prstGeom>
          <a:noFill/>
          <a:ln w="19050" cap="rnd">
            <a:noFill/>
            <a:prstDash val="sysDot"/>
            <a:miter lim="800000"/>
            <a:headEnd/>
            <a:tailEnd type="none" w="lg" len="lg"/>
          </a:ln>
        </p:spPr>
        <p:txBody>
          <a:bodyPr wrap="none">
            <a:prstTxWarp prst="textNoShape">
              <a:avLst/>
            </a:prstTxWarp>
            <a:spAutoFit/>
          </a:bodyPr>
          <a:lstStyle/>
          <a:p>
            <a:pPr>
              <a:lnSpc>
                <a:spcPct val="70000"/>
              </a:lnSpc>
            </a:pPr>
            <a:r>
              <a:rPr kumimoji="0" lang="en-US" sz="1600" b="0" dirty="0">
                <a:solidFill>
                  <a:srgbClr val="000000"/>
                </a:solidFill>
                <a:latin typeface="Times New Roman" pitchFamily="18" charset="0"/>
                <a:cs typeface="Times New Roman" pitchFamily="18" charset="0"/>
              </a:rPr>
              <a:t>20</a:t>
            </a:r>
          </a:p>
        </p:txBody>
      </p:sp>
      <p:sp>
        <p:nvSpPr>
          <p:cNvPr id="49" name="Text Box 105"/>
          <p:cNvSpPr txBox="1">
            <a:spLocks noChangeArrowheads="1"/>
          </p:cNvSpPr>
          <p:nvPr/>
        </p:nvSpPr>
        <p:spPr bwMode="auto">
          <a:xfrm>
            <a:off x="4222687" y="4150106"/>
            <a:ext cx="387350" cy="263525"/>
          </a:xfrm>
          <a:prstGeom prst="rect">
            <a:avLst/>
          </a:prstGeom>
          <a:noFill/>
          <a:ln w="19050" cap="rnd">
            <a:noFill/>
            <a:prstDash val="sysDot"/>
            <a:miter lim="800000"/>
            <a:headEnd/>
            <a:tailEnd type="none" w="lg" len="lg"/>
          </a:ln>
        </p:spPr>
        <p:txBody>
          <a:bodyPr wrap="none">
            <a:prstTxWarp prst="textNoShape">
              <a:avLst/>
            </a:prstTxWarp>
            <a:spAutoFit/>
          </a:bodyPr>
          <a:lstStyle/>
          <a:p>
            <a:pPr>
              <a:lnSpc>
                <a:spcPct val="70000"/>
              </a:lnSpc>
            </a:pPr>
            <a:r>
              <a:rPr kumimoji="0" lang="en-US" sz="1600" b="0">
                <a:solidFill>
                  <a:srgbClr val="000000"/>
                </a:solidFill>
                <a:latin typeface="Times New Roman" pitchFamily="18" charset="0"/>
                <a:cs typeface="Times New Roman" pitchFamily="18" charset="0"/>
              </a:rPr>
              <a:t>40</a:t>
            </a:r>
          </a:p>
        </p:txBody>
      </p:sp>
      <p:sp>
        <p:nvSpPr>
          <p:cNvPr id="50" name="Text Box 106"/>
          <p:cNvSpPr txBox="1">
            <a:spLocks noChangeArrowheads="1"/>
          </p:cNvSpPr>
          <p:nvPr/>
        </p:nvSpPr>
        <p:spPr bwMode="auto">
          <a:xfrm>
            <a:off x="4222687" y="3473196"/>
            <a:ext cx="387350" cy="263525"/>
          </a:xfrm>
          <a:prstGeom prst="rect">
            <a:avLst/>
          </a:prstGeom>
          <a:noFill/>
          <a:ln w="19050" cap="rnd">
            <a:noFill/>
            <a:prstDash val="sysDot"/>
            <a:miter lim="800000"/>
            <a:headEnd/>
            <a:tailEnd type="none" w="lg" len="lg"/>
          </a:ln>
        </p:spPr>
        <p:txBody>
          <a:bodyPr wrap="none">
            <a:prstTxWarp prst="textNoShape">
              <a:avLst/>
            </a:prstTxWarp>
            <a:spAutoFit/>
          </a:bodyPr>
          <a:lstStyle/>
          <a:p>
            <a:pPr>
              <a:lnSpc>
                <a:spcPct val="70000"/>
              </a:lnSpc>
            </a:pPr>
            <a:r>
              <a:rPr kumimoji="0" lang="en-US" sz="1600" b="0">
                <a:solidFill>
                  <a:srgbClr val="000000"/>
                </a:solidFill>
                <a:latin typeface="Times New Roman" pitchFamily="18" charset="0"/>
                <a:cs typeface="Times New Roman" pitchFamily="18" charset="0"/>
              </a:rPr>
              <a:t>60</a:t>
            </a:r>
          </a:p>
        </p:txBody>
      </p:sp>
      <p:sp>
        <p:nvSpPr>
          <p:cNvPr id="51" name="Text Box 107"/>
          <p:cNvSpPr txBox="1">
            <a:spLocks noChangeArrowheads="1"/>
          </p:cNvSpPr>
          <p:nvPr/>
        </p:nvSpPr>
        <p:spPr bwMode="auto">
          <a:xfrm>
            <a:off x="4222687" y="2809812"/>
            <a:ext cx="387350" cy="263525"/>
          </a:xfrm>
          <a:prstGeom prst="rect">
            <a:avLst/>
          </a:prstGeom>
          <a:noFill/>
          <a:ln w="19050" cap="rnd">
            <a:noFill/>
            <a:prstDash val="sysDot"/>
            <a:miter lim="800000"/>
            <a:headEnd/>
            <a:tailEnd type="none" w="lg" len="lg"/>
          </a:ln>
        </p:spPr>
        <p:txBody>
          <a:bodyPr wrap="none">
            <a:prstTxWarp prst="textNoShape">
              <a:avLst/>
            </a:prstTxWarp>
            <a:spAutoFit/>
          </a:bodyPr>
          <a:lstStyle/>
          <a:p>
            <a:pPr>
              <a:lnSpc>
                <a:spcPct val="70000"/>
              </a:lnSpc>
            </a:pPr>
            <a:r>
              <a:rPr kumimoji="0" lang="en-US" sz="1600" b="0" dirty="0">
                <a:solidFill>
                  <a:srgbClr val="000000"/>
                </a:solidFill>
                <a:latin typeface="Times New Roman" pitchFamily="18" charset="0"/>
                <a:cs typeface="Times New Roman" pitchFamily="18" charset="0"/>
              </a:rPr>
              <a:t>80</a:t>
            </a:r>
          </a:p>
        </p:txBody>
      </p:sp>
      <p:sp>
        <p:nvSpPr>
          <p:cNvPr id="52" name="Text Box 108"/>
          <p:cNvSpPr txBox="1">
            <a:spLocks noChangeArrowheads="1"/>
          </p:cNvSpPr>
          <p:nvPr/>
        </p:nvSpPr>
        <p:spPr bwMode="auto">
          <a:xfrm>
            <a:off x="4189349" y="2076450"/>
            <a:ext cx="488950" cy="263525"/>
          </a:xfrm>
          <a:prstGeom prst="rect">
            <a:avLst/>
          </a:prstGeom>
          <a:noFill/>
          <a:ln w="19050" cap="rnd">
            <a:noFill/>
            <a:prstDash val="sysDot"/>
            <a:miter lim="800000"/>
            <a:headEnd/>
            <a:tailEnd type="none" w="lg" len="lg"/>
          </a:ln>
        </p:spPr>
        <p:txBody>
          <a:bodyPr wrap="none">
            <a:prstTxWarp prst="textNoShape">
              <a:avLst/>
            </a:prstTxWarp>
            <a:spAutoFit/>
          </a:bodyPr>
          <a:lstStyle/>
          <a:p>
            <a:pPr algn="r">
              <a:lnSpc>
                <a:spcPct val="70000"/>
              </a:lnSpc>
            </a:pPr>
            <a:r>
              <a:rPr kumimoji="0" lang="en-US" sz="1600" b="0">
                <a:solidFill>
                  <a:srgbClr val="000000"/>
                </a:solidFill>
                <a:latin typeface="Times New Roman" pitchFamily="18" charset="0"/>
                <a:cs typeface="Times New Roman" pitchFamily="18" charset="0"/>
              </a:rPr>
              <a:t>100</a:t>
            </a:r>
          </a:p>
        </p:txBody>
      </p:sp>
      <p:sp>
        <p:nvSpPr>
          <p:cNvPr id="53" name="Line 109"/>
          <p:cNvSpPr>
            <a:spLocks noChangeShapeType="1"/>
          </p:cNvSpPr>
          <p:nvPr/>
        </p:nvSpPr>
        <p:spPr bwMode="auto">
          <a:xfrm>
            <a:off x="5474526" y="5586096"/>
            <a:ext cx="0" cy="59815"/>
          </a:xfrm>
          <a:prstGeom prst="line">
            <a:avLst/>
          </a:prstGeom>
          <a:noFill/>
          <a:ln w="28575">
            <a:solidFill>
              <a:srgbClr val="000000"/>
            </a:solidFill>
            <a:round/>
            <a:headEnd/>
            <a:tailEnd/>
          </a:ln>
          <a:effectLst/>
        </p:spPr>
        <p:txBody>
          <a:bodyPr>
            <a:prstTxWarp prst="textNoShape">
              <a:avLst/>
            </a:prstTxWarp>
          </a:bodyPr>
          <a:lstStyle/>
          <a:p>
            <a:endParaRPr lang="en-US">
              <a:latin typeface="Times New Roman" pitchFamily="18" charset="0"/>
              <a:cs typeface="Times New Roman" pitchFamily="18" charset="0"/>
            </a:endParaRPr>
          </a:p>
        </p:txBody>
      </p:sp>
      <p:sp>
        <p:nvSpPr>
          <p:cNvPr id="54" name="Line 110"/>
          <p:cNvSpPr>
            <a:spLocks noChangeShapeType="1"/>
          </p:cNvSpPr>
          <p:nvPr/>
        </p:nvSpPr>
        <p:spPr bwMode="auto">
          <a:xfrm>
            <a:off x="6273991" y="5586096"/>
            <a:ext cx="0" cy="59815"/>
          </a:xfrm>
          <a:prstGeom prst="line">
            <a:avLst/>
          </a:prstGeom>
          <a:noFill/>
          <a:ln w="28575">
            <a:solidFill>
              <a:srgbClr val="000000"/>
            </a:solidFill>
            <a:round/>
            <a:headEnd/>
            <a:tailEnd/>
          </a:ln>
          <a:effectLst/>
        </p:spPr>
        <p:txBody>
          <a:bodyPr>
            <a:prstTxWarp prst="textNoShape">
              <a:avLst/>
            </a:prstTxWarp>
          </a:bodyPr>
          <a:lstStyle/>
          <a:p>
            <a:endParaRPr lang="en-US">
              <a:latin typeface="Times New Roman" pitchFamily="18" charset="0"/>
              <a:cs typeface="Times New Roman" pitchFamily="18" charset="0"/>
            </a:endParaRPr>
          </a:p>
        </p:txBody>
      </p:sp>
      <p:sp>
        <p:nvSpPr>
          <p:cNvPr id="55" name="Line 111"/>
          <p:cNvSpPr>
            <a:spLocks noChangeShapeType="1"/>
          </p:cNvSpPr>
          <p:nvPr/>
        </p:nvSpPr>
        <p:spPr bwMode="auto">
          <a:xfrm>
            <a:off x="7031355" y="5586096"/>
            <a:ext cx="0" cy="59815"/>
          </a:xfrm>
          <a:prstGeom prst="line">
            <a:avLst/>
          </a:prstGeom>
          <a:noFill/>
          <a:ln w="28575">
            <a:solidFill>
              <a:srgbClr val="000000"/>
            </a:solidFill>
            <a:round/>
            <a:headEnd/>
            <a:tailEnd/>
          </a:ln>
          <a:effectLst/>
        </p:spPr>
        <p:txBody>
          <a:bodyPr>
            <a:prstTxWarp prst="textNoShape">
              <a:avLst/>
            </a:prstTxWarp>
          </a:bodyPr>
          <a:lstStyle/>
          <a:p>
            <a:endParaRPr lang="en-US">
              <a:latin typeface="Times New Roman" pitchFamily="18" charset="0"/>
              <a:cs typeface="Times New Roman" pitchFamily="18" charset="0"/>
            </a:endParaRPr>
          </a:p>
        </p:txBody>
      </p:sp>
      <p:sp>
        <p:nvSpPr>
          <p:cNvPr id="56" name="Line 112"/>
          <p:cNvSpPr>
            <a:spLocks noChangeShapeType="1"/>
          </p:cNvSpPr>
          <p:nvPr/>
        </p:nvSpPr>
        <p:spPr bwMode="auto">
          <a:xfrm>
            <a:off x="7839964" y="5586096"/>
            <a:ext cx="0" cy="59815"/>
          </a:xfrm>
          <a:prstGeom prst="line">
            <a:avLst/>
          </a:prstGeom>
          <a:noFill/>
          <a:ln w="28575">
            <a:solidFill>
              <a:srgbClr val="000000"/>
            </a:solidFill>
            <a:round/>
            <a:headEnd/>
            <a:tailEnd/>
          </a:ln>
          <a:effectLst/>
        </p:spPr>
        <p:txBody>
          <a:bodyPr>
            <a:prstTxWarp prst="textNoShape">
              <a:avLst/>
            </a:prstTxWarp>
          </a:bodyPr>
          <a:lstStyle/>
          <a:p>
            <a:endParaRPr lang="en-US">
              <a:latin typeface="Times New Roman" pitchFamily="18" charset="0"/>
              <a:cs typeface="Times New Roman" pitchFamily="18" charset="0"/>
            </a:endParaRPr>
          </a:p>
        </p:txBody>
      </p:sp>
      <p:sp>
        <p:nvSpPr>
          <p:cNvPr id="57" name="Line 113"/>
          <p:cNvSpPr>
            <a:spLocks noChangeShapeType="1"/>
          </p:cNvSpPr>
          <p:nvPr/>
        </p:nvSpPr>
        <p:spPr bwMode="auto">
          <a:xfrm>
            <a:off x="8641842" y="5576952"/>
            <a:ext cx="0" cy="59815"/>
          </a:xfrm>
          <a:prstGeom prst="line">
            <a:avLst/>
          </a:prstGeom>
          <a:noFill/>
          <a:ln w="28575">
            <a:solidFill>
              <a:srgbClr val="000000"/>
            </a:solidFill>
            <a:round/>
            <a:headEnd/>
            <a:tailEnd/>
          </a:ln>
          <a:effectLst/>
        </p:spPr>
        <p:txBody>
          <a:bodyPr>
            <a:prstTxWarp prst="textNoShape">
              <a:avLst/>
            </a:prstTxWarp>
          </a:bodyPr>
          <a:lstStyle/>
          <a:p>
            <a:endParaRPr lang="en-US">
              <a:latin typeface="Times New Roman" pitchFamily="18" charset="0"/>
              <a:cs typeface="Times New Roman" pitchFamily="18" charset="0"/>
            </a:endParaRPr>
          </a:p>
        </p:txBody>
      </p:sp>
      <p:sp>
        <p:nvSpPr>
          <p:cNvPr id="59" name="Freeform 114"/>
          <p:cNvSpPr>
            <a:spLocks/>
          </p:cNvSpPr>
          <p:nvPr/>
        </p:nvSpPr>
        <p:spPr bwMode="auto">
          <a:xfrm>
            <a:off x="4713224" y="2214563"/>
            <a:ext cx="3935413" cy="3363531"/>
          </a:xfrm>
          <a:custGeom>
            <a:avLst/>
            <a:gdLst/>
            <a:ahLst/>
            <a:cxnLst>
              <a:cxn ang="0">
                <a:pos x="0" y="0"/>
              </a:cxn>
              <a:cxn ang="0">
                <a:pos x="0" y="2149"/>
              </a:cxn>
              <a:cxn ang="0">
                <a:pos x="2313" y="2149"/>
              </a:cxn>
            </a:cxnLst>
            <a:rect l="0" t="0" r="r" b="b"/>
            <a:pathLst>
              <a:path w="2313" h="2149">
                <a:moveTo>
                  <a:pt x="0" y="0"/>
                </a:moveTo>
                <a:lnTo>
                  <a:pt x="0" y="2149"/>
                </a:lnTo>
                <a:lnTo>
                  <a:pt x="2313" y="2149"/>
                </a:lnTo>
              </a:path>
            </a:pathLst>
          </a:custGeom>
          <a:noFill/>
          <a:ln w="28575" cmpd="sng">
            <a:solidFill>
              <a:srgbClr val="000000"/>
            </a:solidFill>
            <a:round/>
            <a:headEnd/>
            <a:tailEnd/>
          </a:ln>
          <a:effectLst/>
        </p:spPr>
        <p:txBody>
          <a:bodyPr>
            <a:prstTxWarp prst="textNoShape">
              <a:avLst/>
            </a:prstTxWarp>
          </a:bodyPr>
          <a:lstStyle/>
          <a:p>
            <a:endParaRPr lang="en-US">
              <a:latin typeface="Times New Roman" pitchFamily="18" charset="0"/>
              <a:cs typeface="Times New Roman" pitchFamily="18" charset="0"/>
            </a:endParaRPr>
          </a:p>
        </p:txBody>
      </p:sp>
      <p:sp>
        <p:nvSpPr>
          <p:cNvPr id="60" name="Text Box 115"/>
          <p:cNvSpPr txBox="1">
            <a:spLocks noChangeArrowheads="1"/>
          </p:cNvSpPr>
          <p:nvPr/>
        </p:nvSpPr>
        <p:spPr bwMode="auto">
          <a:xfrm>
            <a:off x="4406837" y="5654612"/>
            <a:ext cx="590550" cy="263525"/>
          </a:xfrm>
          <a:prstGeom prst="rect">
            <a:avLst/>
          </a:prstGeom>
          <a:noFill/>
          <a:ln w="19050" cap="rnd">
            <a:noFill/>
            <a:prstDash val="sysDot"/>
            <a:miter lim="800000"/>
            <a:headEnd/>
            <a:tailEnd type="none" w="lg" len="lg"/>
          </a:ln>
        </p:spPr>
        <p:txBody>
          <a:bodyPr wrap="none">
            <a:prstTxWarp prst="textNoShape">
              <a:avLst/>
            </a:prstTxWarp>
            <a:spAutoFit/>
          </a:bodyPr>
          <a:lstStyle/>
          <a:p>
            <a:pPr>
              <a:lnSpc>
                <a:spcPct val="70000"/>
              </a:lnSpc>
            </a:pPr>
            <a:r>
              <a:rPr kumimoji="0" lang="en-US" sz="1600" b="0">
                <a:solidFill>
                  <a:srgbClr val="000000"/>
                </a:solidFill>
                <a:latin typeface="Times New Roman" pitchFamily="18" charset="0"/>
                <a:cs typeface="Times New Roman" pitchFamily="18" charset="0"/>
              </a:rPr>
              <a:t>1950</a:t>
            </a:r>
          </a:p>
        </p:txBody>
      </p:sp>
      <p:sp>
        <p:nvSpPr>
          <p:cNvPr id="63" name="Text Box 116"/>
          <p:cNvSpPr txBox="1">
            <a:spLocks noChangeArrowheads="1"/>
          </p:cNvSpPr>
          <p:nvPr/>
        </p:nvSpPr>
        <p:spPr bwMode="auto">
          <a:xfrm>
            <a:off x="5193538" y="5654612"/>
            <a:ext cx="590550" cy="263525"/>
          </a:xfrm>
          <a:prstGeom prst="rect">
            <a:avLst/>
          </a:prstGeom>
          <a:noFill/>
          <a:ln w="19050" cap="rnd">
            <a:noFill/>
            <a:prstDash val="sysDot"/>
            <a:miter lim="800000"/>
            <a:headEnd/>
            <a:tailEnd type="none" w="lg" len="lg"/>
          </a:ln>
        </p:spPr>
        <p:txBody>
          <a:bodyPr wrap="none">
            <a:prstTxWarp prst="textNoShape">
              <a:avLst/>
            </a:prstTxWarp>
            <a:spAutoFit/>
          </a:bodyPr>
          <a:lstStyle/>
          <a:p>
            <a:pPr>
              <a:lnSpc>
                <a:spcPct val="70000"/>
              </a:lnSpc>
            </a:pPr>
            <a:r>
              <a:rPr kumimoji="0" lang="en-US" sz="1600" b="0">
                <a:solidFill>
                  <a:srgbClr val="000000"/>
                </a:solidFill>
                <a:latin typeface="Times New Roman" pitchFamily="18" charset="0"/>
                <a:cs typeface="Times New Roman" pitchFamily="18" charset="0"/>
              </a:rPr>
              <a:t>1960</a:t>
            </a:r>
          </a:p>
        </p:txBody>
      </p:sp>
      <p:sp>
        <p:nvSpPr>
          <p:cNvPr id="67" name="Text Box 117"/>
          <p:cNvSpPr txBox="1">
            <a:spLocks noChangeArrowheads="1"/>
          </p:cNvSpPr>
          <p:nvPr/>
        </p:nvSpPr>
        <p:spPr bwMode="auto">
          <a:xfrm>
            <a:off x="5996178" y="5654612"/>
            <a:ext cx="590550" cy="263525"/>
          </a:xfrm>
          <a:prstGeom prst="rect">
            <a:avLst/>
          </a:prstGeom>
          <a:noFill/>
          <a:ln w="19050" cap="rnd">
            <a:noFill/>
            <a:prstDash val="sysDot"/>
            <a:miter lim="800000"/>
            <a:headEnd/>
            <a:tailEnd type="none" w="lg" len="lg"/>
          </a:ln>
        </p:spPr>
        <p:txBody>
          <a:bodyPr wrap="none">
            <a:prstTxWarp prst="textNoShape">
              <a:avLst/>
            </a:prstTxWarp>
            <a:spAutoFit/>
          </a:bodyPr>
          <a:lstStyle/>
          <a:p>
            <a:pPr>
              <a:lnSpc>
                <a:spcPct val="70000"/>
              </a:lnSpc>
            </a:pPr>
            <a:r>
              <a:rPr kumimoji="0" lang="en-US" sz="1600" b="0">
                <a:solidFill>
                  <a:srgbClr val="000000"/>
                </a:solidFill>
                <a:latin typeface="Times New Roman" pitchFamily="18" charset="0"/>
                <a:cs typeface="Times New Roman" pitchFamily="18" charset="0"/>
              </a:rPr>
              <a:t>1970</a:t>
            </a:r>
          </a:p>
        </p:txBody>
      </p:sp>
      <p:sp>
        <p:nvSpPr>
          <p:cNvPr id="68" name="Text Box 118"/>
          <p:cNvSpPr txBox="1">
            <a:spLocks noChangeArrowheads="1"/>
          </p:cNvSpPr>
          <p:nvPr/>
        </p:nvSpPr>
        <p:spPr bwMode="auto">
          <a:xfrm>
            <a:off x="6742430" y="5654612"/>
            <a:ext cx="590550" cy="263525"/>
          </a:xfrm>
          <a:prstGeom prst="rect">
            <a:avLst/>
          </a:prstGeom>
          <a:noFill/>
          <a:ln w="19050" cap="rnd">
            <a:noFill/>
            <a:prstDash val="sysDot"/>
            <a:miter lim="800000"/>
            <a:headEnd/>
            <a:tailEnd type="none" w="lg" len="lg"/>
          </a:ln>
        </p:spPr>
        <p:txBody>
          <a:bodyPr wrap="none">
            <a:prstTxWarp prst="textNoShape">
              <a:avLst/>
            </a:prstTxWarp>
            <a:spAutoFit/>
          </a:bodyPr>
          <a:lstStyle/>
          <a:p>
            <a:pPr>
              <a:lnSpc>
                <a:spcPct val="70000"/>
              </a:lnSpc>
            </a:pPr>
            <a:r>
              <a:rPr kumimoji="0" lang="en-US" sz="1600" b="0">
                <a:solidFill>
                  <a:srgbClr val="000000"/>
                </a:solidFill>
                <a:latin typeface="Times New Roman" pitchFamily="18" charset="0"/>
                <a:cs typeface="Times New Roman" pitchFamily="18" charset="0"/>
              </a:rPr>
              <a:t>1980</a:t>
            </a:r>
          </a:p>
        </p:txBody>
      </p:sp>
      <p:sp>
        <p:nvSpPr>
          <p:cNvPr id="84" name="Text Box 119"/>
          <p:cNvSpPr txBox="1">
            <a:spLocks noChangeArrowheads="1"/>
          </p:cNvSpPr>
          <p:nvPr/>
        </p:nvSpPr>
        <p:spPr bwMode="auto">
          <a:xfrm>
            <a:off x="7527227" y="5654612"/>
            <a:ext cx="590550" cy="263525"/>
          </a:xfrm>
          <a:prstGeom prst="rect">
            <a:avLst/>
          </a:prstGeom>
          <a:noFill/>
          <a:ln w="19050" cap="rnd">
            <a:noFill/>
            <a:prstDash val="sysDot"/>
            <a:miter lim="800000"/>
            <a:headEnd/>
            <a:tailEnd type="none" w="lg" len="lg"/>
          </a:ln>
        </p:spPr>
        <p:txBody>
          <a:bodyPr wrap="none">
            <a:prstTxWarp prst="textNoShape">
              <a:avLst/>
            </a:prstTxWarp>
            <a:spAutoFit/>
          </a:bodyPr>
          <a:lstStyle/>
          <a:p>
            <a:pPr>
              <a:lnSpc>
                <a:spcPct val="70000"/>
              </a:lnSpc>
            </a:pPr>
            <a:r>
              <a:rPr kumimoji="0" lang="en-US" sz="1600" b="0">
                <a:solidFill>
                  <a:srgbClr val="000000"/>
                </a:solidFill>
                <a:latin typeface="Times New Roman" pitchFamily="18" charset="0"/>
                <a:cs typeface="Times New Roman" pitchFamily="18" charset="0"/>
              </a:rPr>
              <a:t>1990</a:t>
            </a:r>
          </a:p>
        </p:txBody>
      </p:sp>
      <p:sp>
        <p:nvSpPr>
          <p:cNvPr id="85" name="Text Box 120"/>
          <p:cNvSpPr txBox="1">
            <a:spLocks noChangeArrowheads="1"/>
          </p:cNvSpPr>
          <p:nvPr/>
        </p:nvSpPr>
        <p:spPr bwMode="auto">
          <a:xfrm>
            <a:off x="8335455" y="5654612"/>
            <a:ext cx="595035" cy="269689"/>
          </a:xfrm>
          <a:prstGeom prst="rect">
            <a:avLst/>
          </a:prstGeom>
          <a:noFill/>
          <a:ln w="19050" cap="rnd">
            <a:noFill/>
            <a:prstDash val="sysDot"/>
            <a:miter lim="800000"/>
            <a:headEnd/>
            <a:tailEnd type="none" w="lg" len="lg"/>
          </a:ln>
        </p:spPr>
        <p:txBody>
          <a:bodyPr wrap="none">
            <a:prstTxWarp prst="textNoShape">
              <a:avLst/>
            </a:prstTxWarp>
            <a:spAutoFit/>
          </a:bodyPr>
          <a:lstStyle/>
          <a:p>
            <a:pPr>
              <a:lnSpc>
                <a:spcPct val="70000"/>
              </a:lnSpc>
            </a:pPr>
            <a:r>
              <a:rPr kumimoji="0" lang="en-US" sz="1600" b="0" dirty="0" smtClean="0">
                <a:solidFill>
                  <a:srgbClr val="000000"/>
                </a:solidFill>
                <a:latin typeface="Times New Roman" pitchFamily="18" charset="0"/>
                <a:cs typeface="Times New Roman" pitchFamily="18" charset="0"/>
              </a:rPr>
              <a:t>2010</a:t>
            </a:r>
            <a:endParaRPr kumimoji="0" lang="en-US" sz="1600" b="0" dirty="0">
              <a:solidFill>
                <a:srgbClr val="000000"/>
              </a:solidFill>
              <a:latin typeface="Times New Roman" pitchFamily="18" charset="0"/>
              <a:cs typeface="Times New Roman" pitchFamily="18" charset="0"/>
            </a:endParaRPr>
          </a:p>
        </p:txBody>
      </p:sp>
      <p:grpSp>
        <p:nvGrpSpPr>
          <p:cNvPr id="13" name="Group 12"/>
          <p:cNvGrpSpPr/>
          <p:nvPr/>
        </p:nvGrpSpPr>
        <p:grpSpPr>
          <a:xfrm>
            <a:off x="4619878" y="3090101"/>
            <a:ext cx="4033204" cy="2481262"/>
            <a:chOff x="4610734" y="3090101"/>
            <a:chExt cx="4033204" cy="2481262"/>
          </a:xfrm>
        </p:grpSpPr>
        <p:sp>
          <p:nvSpPr>
            <p:cNvPr id="7" name="Freeform 6"/>
            <p:cNvSpPr/>
            <p:nvPr/>
          </p:nvSpPr>
          <p:spPr>
            <a:xfrm>
              <a:off x="4714875" y="3090101"/>
              <a:ext cx="3929063" cy="2481262"/>
            </a:xfrm>
            <a:custGeom>
              <a:avLst/>
              <a:gdLst>
                <a:gd name="connsiteX0" fmla="*/ 0 w 3929063"/>
                <a:gd name="connsiteY0" fmla="*/ 314325 h 2481262"/>
                <a:gd name="connsiteX1" fmla="*/ 52388 w 3929063"/>
                <a:gd name="connsiteY1" fmla="*/ 300037 h 2481262"/>
                <a:gd name="connsiteX2" fmla="*/ 80963 w 3929063"/>
                <a:gd name="connsiteY2" fmla="*/ 295275 h 2481262"/>
                <a:gd name="connsiteX3" fmla="*/ 119063 w 3929063"/>
                <a:gd name="connsiteY3" fmla="*/ 247650 h 2481262"/>
                <a:gd name="connsiteX4" fmla="*/ 195263 w 3929063"/>
                <a:gd name="connsiteY4" fmla="*/ 190500 h 2481262"/>
                <a:gd name="connsiteX5" fmla="*/ 271463 w 3929063"/>
                <a:gd name="connsiteY5" fmla="*/ 209550 h 2481262"/>
                <a:gd name="connsiteX6" fmla="*/ 333375 w 3929063"/>
                <a:gd name="connsiteY6" fmla="*/ 242887 h 2481262"/>
                <a:gd name="connsiteX7" fmla="*/ 381000 w 3929063"/>
                <a:gd name="connsiteY7" fmla="*/ 204787 h 2481262"/>
                <a:gd name="connsiteX8" fmla="*/ 457200 w 3929063"/>
                <a:gd name="connsiteY8" fmla="*/ 176212 h 2481262"/>
                <a:gd name="connsiteX9" fmla="*/ 533400 w 3929063"/>
                <a:gd name="connsiteY9" fmla="*/ 166687 h 2481262"/>
                <a:gd name="connsiteX10" fmla="*/ 585788 w 3929063"/>
                <a:gd name="connsiteY10" fmla="*/ 190500 h 2481262"/>
                <a:gd name="connsiteX11" fmla="*/ 647700 w 3929063"/>
                <a:gd name="connsiteY11" fmla="*/ 152400 h 2481262"/>
                <a:gd name="connsiteX12" fmla="*/ 700088 w 3929063"/>
                <a:gd name="connsiteY12" fmla="*/ 161925 h 2481262"/>
                <a:gd name="connsiteX13" fmla="*/ 728663 w 3929063"/>
                <a:gd name="connsiteY13" fmla="*/ 166687 h 2481262"/>
                <a:gd name="connsiteX14" fmla="*/ 771525 w 3929063"/>
                <a:gd name="connsiteY14" fmla="*/ 190500 h 2481262"/>
                <a:gd name="connsiteX15" fmla="*/ 890588 w 3929063"/>
                <a:gd name="connsiteY15" fmla="*/ 180975 h 2481262"/>
                <a:gd name="connsiteX16" fmla="*/ 971550 w 3929063"/>
                <a:gd name="connsiteY16" fmla="*/ 204787 h 2481262"/>
                <a:gd name="connsiteX17" fmla="*/ 1047750 w 3929063"/>
                <a:gd name="connsiteY17" fmla="*/ 171450 h 2481262"/>
                <a:gd name="connsiteX18" fmla="*/ 1114425 w 3929063"/>
                <a:gd name="connsiteY18" fmla="*/ 138112 h 2481262"/>
                <a:gd name="connsiteX19" fmla="*/ 1181100 w 3929063"/>
                <a:gd name="connsiteY19" fmla="*/ 104775 h 2481262"/>
                <a:gd name="connsiteX20" fmla="*/ 1252538 w 3929063"/>
                <a:gd name="connsiteY20" fmla="*/ 61912 h 2481262"/>
                <a:gd name="connsiteX21" fmla="*/ 1314450 w 3929063"/>
                <a:gd name="connsiteY21" fmla="*/ 4762 h 2481262"/>
                <a:gd name="connsiteX22" fmla="*/ 1385888 w 3929063"/>
                <a:gd name="connsiteY22" fmla="*/ 33337 h 2481262"/>
                <a:gd name="connsiteX23" fmla="*/ 1476375 w 3929063"/>
                <a:gd name="connsiteY23" fmla="*/ 61912 h 2481262"/>
                <a:gd name="connsiteX24" fmla="*/ 1514475 w 3929063"/>
                <a:gd name="connsiteY24" fmla="*/ 71437 h 2481262"/>
                <a:gd name="connsiteX25" fmla="*/ 1581150 w 3929063"/>
                <a:gd name="connsiteY25" fmla="*/ 19050 h 2481262"/>
                <a:gd name="connsiteX26" fmla="*/ 1638300 w 3929063"/>
                <a:gd name="connsiteY26" fmla="*/ 42862 h 2481262"/>
                <a:gd name="connsiteX27" fmla="*/ 1695450 w 3929063"/>
                <a:gd name="connsiteY27" fmla="*/ 42862 h 2481262"/>
                <a:gd name="connsiteX28" fmla="*/ 1776413 w 3929063"/>
                <a:gd name="connsiteY28" fmla="*/ 66675 h 2481262"/>
                <a:gd name="connsiteX29" fmla="*/ 1843088 w 3929063"/>
                <a:gd name="connsiteY29" fmla="*/ 61912 h 2481262"/>
                <a:gd name="connsiteX30" fmla="*/ 1909763 w 3929063"/>
                <a:gd name="connsiteY30" fmla="*/ 47625 h 2481262"/>
                <a:gd name="connsiteX31" fmla="*/ 1976438 w 3929063"/>
                <a:gd name="connsiteY31" fmla="*/ 0 h 2481262"/>
                <a:gd name="connsiteX32" fmla="*/ 2033588 w 3929063"/>
                <a:gd name="connsiteY32" fmla="*/ 28575 h 2481262"/>
                <a:gd name="connsiteX33" fmla="*/ 2090738 w 3929063"/>
                <a:gd name="connsiteY33" fmla="*/ 4762 h 2481262"/>
                <a:gd name="connsiteX34" fmla="*/ 2147888 w 3929063"/>
                <a:gd name="connsiteY34" fmla="*/ 42862 h 2481262"/>
                <a:gd name="connsiteX35" fmla="*/ 2238375 w 3929063"/>
                <a:gd name="connsiteY35" fmla="*/ 100012 h 2481262"/>
                <a:gd name="connsiteX36" fmla="*/ 2290763 w 3929063"/>
                <a:gd name="connsiteY36" fmla="*/ 80962 h 2481262"/>
                <a:gd name="connsiteX37" fmla="*/ 2357438 w 3929063"/>
                <a:gd name="connsiteY37" fmla="*/ 52387 h 2481262"/>
                <a:gd name="connsiteX38" fmla="*/ 2424113 w 3929063"/>
                <a:gd name="connsiteY38" fmla="*/ 61912 h 2481262"/>
                <a:gd name="connsiteX39" fmla="*/ 2500313 w 3929063"/>
                <a:gd name="connsiteY39" fmla="*/ 90487 h 2481262"/>
                <a:gd name="connsiteX40" fmla="*/ 2557463 w 3929063"/>
                <a:gd name="connsiteY40" fmla="*/ 85725 h 2481262"/>
                <a:gd name="connsiteX41" fmla="*/ 2647950 w 3929063"/>
                <a:gd name="connsiteY41" fmla="*/ 57150 h 2481262"/>
                <a:gd name="connsiteX42" fmla="*/ 2738438 w 3929063"/>
                <a:gd name="connsiteY42" fmla="*/ 42862 h 2481262"/>
                <a:gd name="connsiteX43" fmla="*/ 2819400 w 3929063"/>
                <a:gd name="connsiteY43" fmla="*/ 57150 h 2481262"/>
                <a:gd name="connsiteX44" fmla="*/ 2905125 w 3929063"/>
                <a:gd name="connsiteY44" fmla="*/ 95250 h 2481262"/>
                <a:gd name="connsiteX45" fmla="*/ 2971800 w 3929063"/>
                <a:gd name="connsiteY45" fmla="*/ 109537 h 2481262"/>
                <a:gd name="connsiteX46" fmla="*/ 3019425 w 3929063"/>
                <a:gd name="connsiteY46" fmla="*/ 142875 h 2481262"/>
                <a:gd name="connsiteX47" fmla="*/ 3095625 w 3929063"/>
                <a:gd name="connsiteY47" fmla="*/ 161925 h 2481262"/>
                <a:gd name="connsiteX48" fmla="*/ 3138488 w 3929063"/>
                <a:gd name="connsiteY48" fmla="*/ 138112 h 2481262"/>
                <a:gd name="connsiteX49" fmla="*/ 3214688 w 3929063"/>
                <a:gd name="connsiteY49" fmla="*/ 138112 h 2481262"/>
                <a:gd name="connsiteX50" fmla="*/ 3271838 w 3929063"/>
                <a:gd name="connsiteY50" fmla="*/ 100012 h 2481262"/>
                <a:gd name="connsiteX51" fmla="*/ 3371850 w 3929063"/>
                <a:gd name="connsiteY51" fmla="*/ 95250 h 2481262"/>
                <a:gd name="connsiteX52" fmla="*/ 3476625 w 3929063"/>
                <a:gd name="connsiteY52" fmla="*/ 104775 h 2481262"/>
                <a:gd name="connsiteX53" fmla="*/ 3543300 w 3929063"/>
                <a:gd name="connsiteY53" fmla="*/ 152400 h 2481262"/>
                <a:gd name="connsiteX54" fmla="*/ 3676650 w 3929063"/>
                <a:gd name="connsiteY54" fmla="*/ 204787 h 2481262"/>
                <a:gd name="connsiteX55" fmla="*/ 3790950 w 3929063"/>
                <a:gd name="connsiteY55" fmla="*/ 123825 h 2481262"/>
                <a:gd name="connsiteX56" fmla="*/ 3862388 w 3929063"/>
                <a:gd name="connsiteY56" fmla="*/ 123825 h 2481262"/>
                <a:gd name="connsiteX57" fmla="*/ 3929063 w 3929063"/>
                <a:gd name="connsiteY57" fmla="*/ 185737 h 2481262"/>
                <a:gd name="connsiteX58" fmla="*/ 3929063 w 3929063"/>
                <a:gd name="connsiteY58" fmla="*/ 2466975 h 2481262"/>
                <a:gd name="connsiteX59" fmla="*/ 0 w 3929063"/>
                <a:gd name="connsiteY59" fmla="*/ 2481262 h 2481262"/>
                <a:gd name="connsiteX60" fmla="*/ 0 w 3929063"/>
                <a:gd name="connsiteY60" fmla="*/ 314325 h 2481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3929063" h="2481262">
                  <a:moveTo>
                    <a:pt x="0" y="314325"/>
                  </a:moveTo>
                  <a:lnTo>
                    <a:pt x="52388" y="300037"/>
                  </a:lnTo>
                  <a:lnTo>
                    <a:pt x="80963" y="295275"/>
                  </a:lnTo>
                  <a:lnTo>
                    <a:pt x="119063" y="247650"/>
                  </a:lnTo>
                  <a:lnTo>
                    <a:pt x="195263" y="190500"/>
                  </a:lnTo>
                  <a:lnTo>
                    <a:pt x="271463" y="209550"/>
                  </a:lnTo>
                  <a:lnTo>
                    <a:pt x="333375" y="242887"/>
                  </a:lnTo>
                  <a:lnTo>
                    <a:pt x="381000" y="204787"/>
                  </a:lnTo>
                  <a:lnTo>
                    <a:pt x="457200" y="176212"/>
                  </a:lnTo>
                  <a:lnTo>
                    <a:pt x="533400" y="166687"/>
                  </a:lnTo>
                  <a:lnTo>
                    <a:pt x="585788" y="190500"/>
                  </a:lnTo>
                  <a:lnTo>
                    <a:pt x="647700" y="152400"/>
                  </a:lnTo>
                  <a:lnTo>
                    <a:pt x="700088" y="161925"/>
                  </a:lnTo>
                  <a:lnTo>
                    <a:pt x="728663" y="166687"/>
                  </a:lnTo>
                  <a:lnTo>
                    <a:pt x="771525" y="190500"/>
                  </a:lnTo>
                  <a:lnTo>
                    <a:pt x="890588" y="180975"/>
                  </a:lnTo>
                  <a:lnTo>
                    <a:pt x="971550" y="204787"/>
                  </a:lnTo>
                  <a:lnTo>
                    <a:pt x="1047750" y="171450"/>
                  </a:lnTo>
                  <a:lnTo>
                    <a:pt x="1114425" y="138112"/>
                  </a:lnTo>
                  <a:lnTo>
                    <a:pt x="1181100" y="104775"/>
                  </a:lnTo>
                  <a:lnTo>
                    <a:pt x="1252538" y="61912"/>
                  </a:lnTo>
                  <a:lnTo>
                    <a:pt x="1314450" y="4762"/>
                  </a:lnTo>
                  <a:lnTo>
                    <a:pt x="1385888" y="33337"/>
                  </a:lnTo>
                  <a:lnTo>
                    <a:pt x="1476375" y="61912"/>
                  </a:lnTo>
                  <a:lnTo>
                    <a:pt x="1514475" y="71437"/>
                  </a:lnTo>
                  <a:lnTo>
                    <a:pt x="1581150" y="19050"/>
                  </a:lnTo>
                  <a:lnTo>
                    <a:pt x="1638300" y="42862"/>
                  </a:lnTo>
                  <a:lnTo>
                    <a:pt x="1695450" y="42862"/>
                  </a:lnTo>
                  <a:lnTo>
                    <a:pt x="1776413" y="66675"/>
                  </a:lnTo>
                  <a:lnTo>
                    <a:pt x="1843088" y="61912"/>
                  </a:lnTo>
                  <a:lnTo>
                    <a:pt x="1909763" y="47625"/>
                  </a:lnTo>
                  <a:lnTo>
                    <a:pt x="1976438" y="0"/>
                  </a:lnTo>
                  <a:lnTo>
                    <a:pt x="2033588" y="28575"/>
                  </a:lnTo>
                  <a:lnTo>
                    <a:pt x="2090738" y="4762"/>
                  </a:lnTo>
                  <a:lnTo>
                    <a:pt x="2147888" y="42862"/>
                  </a:lnTo>
                  <a:lnTo>
                    <a:pt x="2238375" y="100012"/>
                  </a:lnTo>
                  <a:lnTo>
                    <a:pt x="2290763" y="80962"/>
                  </a:lnTo>
                  <a:lnTo>
                    <a:pt x="2357438" y="52387"/>
                  </a:lnTo>
                  <a:lnTo>
                    <a:pt x="2424113" y="61912"/>
                  </a:lnTo>
                  <a:lnTo>
                    <a:pt x="2500313" y="90487"/>
                  </a:lnTo>
                  <a:lnTo>
                    <a:pt x="2557463" y="85725"/>
                  </a:lnTo>
                  <a:lnTo>
                    <a:pt x="2647950" y="57150"/>
                  </a:lnTo>
                  <a:lnTo>
                    <a:pt x="2738438" y="42862"/>
                  </a:lnTo>
                  <a:lnTo>
                    <a:pt x="2819400" y="57150"/>
                  </a:lnTo>
                  <a:lnTo>
                    <a:pt x="2905125" y="95250"/>
                  </a:lnTo>
                  <a:lnTo>
                    <a:pt x="2971800" y="109537"/>
                  </a:lnTo>
                  <a:lnTo>
                    <a:pt x="3019425" y="142875"/>
                  </a:lnTo>
                  <a:lnTo>
                    <a:pt x="3095625" y="161925"/>
                  </a:lnTo>
                  <a:lnTo>
                    <a:pt x="3138488" y="138112"/>
                  </a:lnTo>
                  <a:lnTo>
                    <a:pt x="3214688" y="138112"/>
                  </a:lnTo>
                  <a:lnTo>
                    <a:pt x="3271838" y="100012"/>
                  </a:lnTo>
                  <a:lnTo>
                    <a:pt x="3371850" y="95250"/>
                  </a:lnTo>
                  <a:lnTo>
                    <a:pt x="3476625" y="104775"/>
                  </a:lnTo>
                  <a:lnTo>
                    <a:pt x="3543300" y="152400"/>
                  </a:lnTo>
                  <a:lnTo>
                    <a:pt x="3676650" y="204787"/>
                  </a:lnTo>
                  <a:lnTo>
                    <a:pt x="3790950" y="123825"/>
                  </a:lnTo>
                  <a:lnTo>
                    <a:pt x="3862388" y="123825"/>
                  </a:lnTo>
                  <a:lnTo>
                    <a:pt x="3929063" y="185737"/>
                  </a:lnTo>
                  <a:lnTo>
                    <a:pt x="3929063" y="2466975"/>
                  </a:lnTo>
                  <a:lnTo>
                    <a:pt x="0" y="2481262"/>
                  </a:lnTo>
                  <a:lnTo>
                    <a:pt x="0" y="314325"/>
                  </a:lnTo>
                  <a:close/>
                </a:path>
              </a:pathLst>
            </a:custGeom>
            <a:solidFill>
              <a:srgbClr val="8475F3"/>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Text Box 126"/>
            <p:cNvSpPr txBox="1">
              <a:spLocks noChangeArrowheads="1"/>
            </p:cNvSpPr>
            <p:nvPr/>
          </p:nvSpPr>
          <p:spPr bwMode="auto">
            <a:xfrm>
              <a:off x="4610734" y="3492100"/>
              <a:ext cx="2368551" cy="269689"/>
            </a:xfrm>
            <a:prstGeom prst="rect">
              <a:avLst/>
            </a:prstGeom>
            <a:noFill/>
            <a:ln w="19050" cap="rnd">
              <a:noFill/>
              <a:prstDash val="sysDot"/>
              <a:miter lim="800000"/>
              <a:headEnd/>
              <a:tailEnd type="none" w="lg" len="lg"/>
            </a:ln>
          </p:spPr>
          <p:txBody>
            <a:bodyPr wrap="square">
              <a:prstTxWarp prst="textNoShape">
                <a:avLst/>
              </a:prstTxWarp>
              <a:spAutoFit/>
            </a:bodyPr>
            <a:lstStyle/>
            <a:p>
              <a:pPr algn="ctr">
                <a:lnSpc>
                  <a:spcPct val="70000"/>
                </a:lnSpc>
              </a:pPr>
              <a:r>
                <a:rPr kumimoji="0" lang="en-US" sz="1600" i="1" dirty="0">
                  <a:solidFill>
                    <a:schemeClr val="bg1"/>
                  </a:solidFill>
                  <a:latin typeface="Times New Roman" pitchFamily="18" charset="0"/>
                  <a:cs typeface="Times New Roman" pitchFamily="18" charset="0"/>
                </a:rPr>
                <a:t>Employee compensation</a:t>
              </a:r>
            </a:p>
          </p:txBody>
        </p:sp>
      </p:grpSp>
      <p:grpSp>
        <p:nvGrpSpPr>
          <p:cNvPr id="93" name="Group 127"/>
          <p:cNvGrpSpPr>
            <a:grpSpLocks/>
          </p:cNvGrpSpPr>
          <p:nvPr/>
        </p:nvGrpSpPr>
        <p:grpSpPr bwMode="auto">
          <a:xfrm>
            <a:off x="7372133" y="1694831"/>
            <a:ext cx="1609726" cy="1378014"/>
            <a:chOff x="4638" y="538"/>
            <a:chExt cx="1014" cy="1198"/>
          </a:xfrm>
        </p:grpSpPr>
        <p:sp>
          <p:nvSpPr>
            <p:cNvPr id="94" name="Line 128"/>
            <p:cNvSpPr>
              <a:spLocks noChangeShapeType="1"/>
            </p:cNvSpPr>
            <p:nvPr/>
          </p:nvSpPr>
          <p:spPr bwMode="auto">
            <a:xfrm flipH="1">
              <a:off x="4798" y="902"/>
              <a:ext cx="308" cy="834"/>
            </a:xfrm>
            <a:prstGeom prst="line">
              <a:avLst/>
            </a:prstGeom>
            <a:noFill/>
            <a:ln w="31750">
              <a:solidFill>
                <a:srgbClr val="003300"/>
              </a:solidFill>
              <a:round/>
              <a:headEnd/>
              <a:tailEnd/>
            </a:ln>
            <a:effectLst>
              <a:outerShdw blurRad="63500" dist="38099" dir="2700000" algn="ctr" rotWithShape="0">
                <a:srgbClr val="000000">
                  <a:alpha val="74998"/>
                </a:srgbClr>
              </a:outerShdw>
            </a:effectLst>
          </p:spPr>
          <p:txBody>
            <a:bodyPr wrap="none" anchor="ctr">
              <a:prstTxWarp prst="textNoShape">
                <a:avLst/>
              </a:prstTxWarp>
            </a:bodyPr>
            <a:lstStyle/>
            <a:p>
              <a:endParaRPr lang="en-US">
                <a:latin typeface="Times New Roman" pitchFamily="18" charset="0"/>
                <a:cs typeface="Times New Roman" pitchFamily="18" charset="0"/>
              </a:endParaRPr>
            </a:p>
          </p:txBody>
        </p:sp>
        <p:grpSp>
          <p:nvGrpSpPr>
            <p:cNvPr id="95" name="Group 129"/>
            <p:cNvGrpSpPr>
              <a:grpSpLocks/>
            </p:cNvGrpSpPr>
            <p:nvPr/>
          </p:nvGrpSpPr>
          <p:grpSpPr bwMode="auto">
            <a:xfrm>
              <a:off x="4638" y="538"/>
              <a:ext cx="1014" cy="390"/>
              <a:chOff x="1023" y="1683"/>
              <a:chExt cx="1014" cy="390"/>
            </a:xfrm>
          </p:grpSpPr>
          <p:sp>
            <p:nvSpPr>
              <p:cNvPr id="96" name="Rectangle 130"/>
              <p:cNvSpPr>
                <a:spLocks noChangeArrowheads="1"/>
              </p:cNvSpPr>
              <p:nvPr/>
            </p:nvSpPr>
            <p:spPr bwMode="auto">
              <a:xfrm>
                <a:off x="1040" y="1683"/>
                <a:ext cx="991" cy="356"/>
              </a:xfrm>
              <a:prstGeom prst="rect">
                <a:avLst/>
              </a:prstGeom>
              <a:solidFill>
                <a:srgbClr val="FFFFFF"/>
              </a:solidFill>
              <a:ln w="9525">
                <a:solidFill>
                  <a:schemeClr val="tx1"/>
                </a:solidFill>
                <a:miter lim="800000"/>
                <a:headEnd/>
                <a:tailEnd/>
              </a:ln>
              <a:effectLst>
                <a:outerShdw blurRad="50800" dist="38100" dir="2700000" algn="tl" rotWithShape="0">
                  <a:prstClr val="black">
                    <a:alpha val="40000"/>
                  </a:prstClr>
                </a:outerShdw>
              </a:effectLst>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97" name="Text Box 131"/>
              <p:cNvSpPr txBox="1">
                <a:spLocks noChangeArrowheads="1"/>
              </p:cNvSpPr>
              <p:nvPr/>
            </p:nvSpPr>
            <p:spPr bwMode="auto">
              <a:xfrm>
                <a:off x="1023" y="1693"/>
                <a:ext cx="1014" cy="380"/>
              </a:xfrm>
              <a:prstGeom prst="rect">
                <a:avLst/>
              </a:prstGeom>
              <a:noFill/>
              <a:ln w="19050" cap="rnd">
                <a:noFill/>
                <a:prstDash val="sysDot"/>
                <a:miter lim="800000"/>
                <a:headEnd/>
                <a:tailEnd type="none" w="lg" len="lg"/>
              </a:ln>
            </p:spPr>
            <p:txBody>
              <a:bodyPr wrap="square">
                <a:prstTxWarp prst="textNoShape">
                  <a:avLst/>
                </a:prstTxWarp>
                <a:spAutoFit/>
              </a:bodyPr>
              <a:lstStyle/>
              <a:p>
                <a:pPr algn="ctr">
                  <a:lnSpc>
                    <a:spcPct val="70000"/>
                  </a:lnSpc>
                </a:pPr>
                <a:r>
                  <a:rPr kumimoji="0" lang="en-US" sz="1600" b="0" i="1" dirty="0">
                    <a:solidFill>
                      <a:srgbClr val="000000"/>
                    </a:solidFill>
                    <a:latin typeface="Times New Roman" pitchFamily="18" charset="0"/>
                    <a:cs typeface="Times New Roman" pitchFamily="18" charset="0"/>
                  </a:rPr>
                  <a:t>Self-employment</a:t>
                </a:r>
                <a:br>
                  <a:rPr kumimoji="0" lang="en-US" sz="1600" b="0" i="1" dirty="0">
                    <a:solidFill>
                      <a:srgbClr val="000000"/>
                    </a:solidFill>
                    <a:latin typeface="Times New Roman" pitchFamily="18" charset="0"/>
                    <a:cs typeface="Times New Roman" pitchFamily="18" charset="0"/>
                  </a:rPr>
                </a:br>
                <a:r>
                  <a:rPr kumimoji="0" lang="en-US" sz="1600" b="0" i="1" dirty="0">
                    <a:solidFill>
                      <a:srgbClr val="000000"/>
                    </a:solidFill>
                    <a:latin typeface="Times New Roman" pitchFamily="18" charset="0"/>
                    <a:cs typeface="Times New Roman" pitchFamily="18" charset="0"/>
                  </a:rPr>
                  <a:t>income</a:t>
                </a:r>
              </a:p>
            </p:txBody>
          </p:sp>
        </p:grpSp>
      </p:grpSp>
      <p:sp>
        <p:nvSpPr>
          <p:cNvPr id="98" name="Line 109"/>
          <p:cNvSpPr>
            <a:spLocks noChangeShapeType="1"/>
          </p:cNvSpPr>
          <p:nvPr/>
        </p:nvSpPr>
        <p:spPr bwMode="auto">
          <a:xfrm>
            <a:off x="4712526" y="5573904"/>
            <a:ext cx="0" cy="59815"/>
          </a:xfrm>
          <a:prstGeom prst="line">
            <a:avLst/>
          </a:prstGeom>
          <a:noFill/>
          <a:ln w="28575">
            <a:solidFill>
              <a:srgbClr val="000000"/>
            </a:solidFill>
            <a:round/>
            <a:headEnd/>
            <a:tailEnd/>
          </a:ln>
          <a:effectLst/>
        </p:spPr>
        <p:txBody>
          <a:bodyPr>
            <a:prstTxWarp prst="textNoShape">
              <a:avLst/>
            </a:prstTxWarp>
          </a:bodyPr>
          <a:lstStyle/>
          <a:p>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3916408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9" presetClass="entr" presetSubtype="0" fill="hold" nodeType="after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dissolve">
                                      <p:cBhvr>
                                        <p:cTn id="13" dur="500"/>
                                        <p:tgtEl>
                                          <p:spTgt spid="13"/>
                                        </p:tgtEl>
                                      </p:cBhvr>
                                    </p:animEffect>
                                  </p:childTnLst>
                                </p:cTn>
                              </p:par>
                            </p:childTnLst>
                          </p:cTn>
                        </p:par>
                        <p:par>
                          <p:cTn id="14" fill="hold">
                            <p:stCondLst>
                              <p:cond delay="1000"/>
                            </p:stCondLst>
                            <p:childTnLst>
                              <p:par>
                                <p:cTn id="15" presetID="9" presetClass="entr" presetSubtype="0"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dissolve">
                                      <p:cBhvr>
                                        <p:cTn id="17" dur="500"/>
                                        <p:tgtEl>
                                          <p:spTgt spid="11"/>
                                        </p:tgtEl>
                                      </p:cBhvr>
                                    </p:animEffect>
                                  </p:childTnLst>
                                </p:cTn>
                              </p:par>
                              <p:par>
                                <p:cTn id="18" presetID="9" presetClass="entr" presetSubtype="0" fill="hold" nodeType="withEffect">
                                  <p:stCondLst>
                                    <p:cond delay="0"/>
                                  </p:stCondLst>
                                  <p:childTnLst>
                                    <p:set>
                                      <p:cBhvr>
                                        <p:cTn id="19" dur="1" fill="hold">
                                          <p:stCondLst>
                                            <p:cond delay="0"/>
                                          </p:stCondLst>
                                        </p:cTn>
                                        <p:tgtEl>
                                          <p:spTgt spid="93"/>
                                        </p:tgtEl>
                                        <p:attrNameLst>
                                          <p:attrName>style.visibility</p:attrName>
                                        </p:attrNameLst>
                                      </p:cBhvr>
                                      <p:to>
                                        <p:strVal val="visible"/>
                                      </p:to>
                                    </p:set>
                                    <p:animEffect transition="in" filter="dissolve">
                                      <p:cBhvr>
                                        <p:cTn id="20" dur="500"/>
                                        <p:tgtEl>
                                          <p:spTgt spid="93"/>
                                        </p:tgtEl>
                                      </p:cBhvr>
                                    </p:animEffect>
                                  </p:childTnLst>
                                </p:cTn>
                              </p:par>
                            </p:childTnLst>
                          </p:cTn>
                        </p:par>
                        <p:par>
                          <p:cTn id="21" fill="hold">
                            <p:stCondLst>
                              <p:cond delay="1500"/>
                            </p:stCondLst>
                            <p:childTnLst>
                              <p:par>
                                <p:cTn id="22" presetID="9" presetClass="entr" presetSubtype="0" fill="hold" nodeType="after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dissolve">
                                      <p:cBhvr>
                                        <p:cTn id="24" dur="500"/>
                                        <p:tgtEl>
                                          <p:spTgt spid="14"/>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61">
                                            <p:txEl>
                                              <p:pRg st="1" end="1"/>
                                            </p:txEl>
                                          </p:spTgt>
                                        </p:tgtEl>
                                        <p:attrNameLst>
                                          <p:attrName>style.visibility</p:attrName>
                                        </p:attrNameLst>
                                      </p:cBhvr>
                                      <p:to>
                                        <p:strVal val="visible"/>
                                      </p:to>
                                    </p:set>
                                    <p:animEffect transition="in" filter="fade">
                                      <p:cBhvr>
                                        <p:cTn id="28" dur="500"/>
                                        <p:tgtEl>
                                          <p:spTgt spid="61">
                                            <p:txEl>
                                              <p:pRg st="1" end="1"/>
                                            </p:txEl>
                                          </p:spTgt>
                                        </p:tgtEl>
                                      </p:cBhvr>
                                    </p:animEffect>
                                    <p:anim calcmode="lin" valueType="num">
                                      <p:cBhvr>
                                        <p:cTn id="29"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30"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61"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1841"/>
            <a:ext cx="7772400" cy="1864086"/>
          </a:xfrm>
        </p:spPr>
        <p:txBody>
          <a:bodyPr anchor="ctr"/>
          <a:lstStyle/>
          <a:p>
            <a:r>
              <a:rPr lang="en-US" dirty="0"/>
              <a:t>Why Is the Capital Market</a:t>
            </a:r>
            <a:br>
              <a:rPr lang="en-US" dirty="0"/>
            </a:br>
            <a:r>
              <a:rPr lang="en-US" dirty="0"/>
              <a:t>So Important?</a:t>
            </a:r>
          </a:p>
        </p:txBody>
      </p:sp>
    </p:spTree>
    <p:extLst>
      <p:ext uri="{BB962C8B-B14F-4D97-AF65-F5344CB8AC3E}">
        <p14:creationId xmlns:p14="http://schemas.microsoft.com/office/powerpoint/2010/main" val="41201423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91056"/>
            <a:ext cx="8932985" cy="432511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29831"/>
            <a:ext cx="8904855" cy="704026"/>
          </a:xfrm>
        </p:spPr>
        <p:txBody>
          <a:bodyPr/>
          <a:lstStyle/>
          <a:p>
            <a:r>
              <a:rPr lang="en-US" dirty="0"/>
              <a:t>Capital and Investment</a:t>
            </a:r>
          </a:p>
        </p:txBody>
      </p:sp>
      <p:sp>
        <p:nvSpPr>
          <p:cNvPr id="3" name="Content Placeholder 2"/>
          <p:cNvSpPr>
            <a:spLocks noGrp="1"/>
          </p:cNvSpPr>
          <p:nvPr>
            <p:ph idx="1"/>
          </p:nvPr>
        </p:nvSpPr>
        <p:spPr>
          <a:xfrm>
            <a:off x="140675" y="1655064"/>
            <a:ext cx="8783869" cy="3712464"/>
          </a:xfrm>
        </p:spPr>
        <p:txBody>
          <a:bodyPr/>
          <a:lstStyle/>
          <a:p>
            <a:pPr marL="231775" indent="-231775"/>
            <a:r>
              <a:rPr lang="en-US" sz="2600" dirty="0">
                <a:solidFill>
                  <a:srgbClr val="32302A"/>
                </a:solidFill>
              </a:rPr>
              <a:t>Types of </a:t>
            </a:r>
            <a:r>
              <a:rPr lang="en-US" sz="2600" b="1" i="1" dirty="0">
                <a:solidFill>
                  <a:srgbClr val="32302A"/>
                </a:solidFill>
              </a:rPr>
              <a:t>capital</a:t>
            </a:r>
            <a:r>
              <a:rPr lang="en-US" sz="2600" dirty="0">
                <a:solidFill>
                  <a:srgbClr val="32302A"/>
                </a:solidFill>
              </a:rPr>
              <a:t>:</a:t>
            </a:r>
          </a:p>
          <a:p>
            <a:pPr marL="631825" lvl="1" indent="-231775"/>
            <a:r>
              <a:rPr lang="en-US" sz="2400" dirty="0">
                <a:solidFill>
                  <a:srgbClr val="32302A"/>
                </a:solidFill>
              </a:rPr>
              <a:t>physical capital</a:t>
            </a:r>
          </a:p>
          <a:p>
            <a:pPr marL="631825" lvl="1" indent="-231775"/>
            <a:r>
              <a:rPr lang="en-US" sz="2400" dirty="0">
                <a:solidFill>
                  <a:srgbClr val="32302A"/>
                </a:solidFill>
              </a:rPr>
              <a:t>human capital</a:t>
            </a:r>
          </a:p>
          <a:p>
            <a:pPr marL="231775" indent="-231775"/>
            <a:r>
              <a:rPr lang="en-US" sz="2600" b="1" i="1" dirty="0">
                <a:solidFill>
                  <a:srgbClr val="32302A"/>
                </a:solidFill>
              </a:rPr>
              <a:t>Investment</a:t>
            </a:r>
            <a:r>
              <a:rPr lang="en-US" sz="2600" dirty="0">
                <a:solidFill>
                  <a:srgbClr val="32302A"/>
                </a:solidFill>
              </a:rPr>
              <a:t>: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the purchase </a:t>
            </a:r>
            <a:r>
              <a:rPr lang="en-US" sz="2600" dirty="0">
                <a:solidFill>
                  <a:srgbClr val="32302A"/>
                </a:solidFill>
              </a:rPr>
              <a:t>or development of a capital resource</a:t>
            </a:r>
          </a:p>
          <a:p>
            <a:pPr marL="231775" indent="-231775"/>
            <a:r>
              <a:rPr lang="en-US" sz="2600" b="1" i="1" dirty="0">
                <a:solidFill>
                  <a:srgbClr val="32302A"/>
                </a:solidFill>
              </a:rPr>
              <a:t>Savings</a:t>
            </a:r>
            <a:r>
              <a:rPr lang="en-US" sz="2600" dirty="0">
                <a:solidFill>
                  <a:srgbClr val="32302A"/>
                </a:solidFill>
              </a:rPr>
              <a:t>: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income </a:t>
            </a:r>
            <a:r>
              <a:rPr lang="en-US" sz="2600" dirty="0">
                <a:solidFill>
                  <a:srgbClr val="32302A"/>
                </a:solidFill>
              </a:rPr>
              <a:t>not spent on current consumption</a:t>
            </a:r>
          </a:p>
        </p:txBody>
      </p:sp>
    </p:spTree>
    <p:extLst>
      <p:ext uri="{BB962C8B-B14F-4D97-AF65-F5344CB8AC3E}">
        <p14:creationId xmlns:p14="http://schemas.microsoft.com/office/powerpoint/2010/main" val="543722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91056"/>
            <a:ext cx="8932985" cy="432511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73799"/>
            <a:ext cx="8904855" cy="1308482"/>
          </a:xfrm>
        </p:spPr>
        <p:txBody>
          <a:bodyPr/>
          <a:lstStyle/>
          <a:p>
            <a:r>
              <a:rPr lang="en-US" dirty="0"/>
              <a:t>Why is the Capital Market </a:t>
            </a:r>
            <a:r>
              <a:rPr lang="en-US" dirty="0" smtClean="0"/>
              <a:t/>
            </a:r>
            <a:br>
              <a:rPr lang="en-US" dirty="0" smtClean="0"/>
            </a:br>
            <a:r>
              <a:rPr lang="en-US" dirty="0" smtClean="0"/>
              <a:t>so </a:t>
            </a:r>
            <a:r>
              <a:rPr lang="en-US" dirty="0"/>
              <a:t>Important?</a:t>
            </a:r>
          </a:p>
        </p:txBody>
      </p:sp>
      <p:sp>
        <p:nvSpPr>
          <p:cNvPr id="3" name="Content Placeholder 2"/>
          <p:cNvSpPr>
            <a:spLocks noGrp="1"/>
          </p:cNvSpPr>
          <p:nvPr>
            <p:ph idx="1"/>
          </p:nvPr>
        </p:nvSpPr>
        <p:spPr>
          <a:xfrm>
            <a:off x="140675" y="1655064"/>
            <a:ext cx="8783869" cy="4261106"/>
          </a:xfrm>
        </p:spPr>
        <p:txBody>
          <a:bodyPr/>
          <a:lstStyle/>
          <a:p>
            <a:pPr marL="231775" indent="-231775"/>
            <a:r>
              <a:rPr lang="en-US" sz="2600" dirty="0">
                <a:solidFill>
                  <a:srgbClr val="32302A"/>
                </a:solidFill>
              </a:rPr>
              <a:t>If the potential gains from innovative ideas </a:t>
            </a:r>
            <a:r>
              <a:rPr lang="en-US" sz="2600" dirty="0" smtClean="0">
                <a:solidFill>
                  <a:srgbClr val="32302A"/>
                </a:solidFill>
              </a:rPr>
              <a:t>&amp; </a:t>
            </a:r>
            <a:r>
              <a:rPr lang="en-US" sz="2600" dirty="0">
                <a:solidFill>
                  <a:srgbClr val="32302A"/>
                </a:solidFill>
              </a:rPr>
              <a:t>human ingenuity are going to be fully realized, it must be relatively easy for individuals to try their innovative and potentially ingenious ideas, but difficult to continue if the idea is a bad one.</a:t>
            </a:r>
          </a:p>
        </p:txBody>
      </p:sp>
    </p:spTree>
    <p:extLst>
      <p:ext uri="{BB962C8B-B14F-4D97-AF65-F5344CB8AC3E}">
        <p14:creationId xmlns:p14="http://schemas.microsoft.com/office/powerpoint/2010/main" val="4091448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91056"/>
            <a:ext cx="8932985" cy="432511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46367"/>
            <a:ext cx="8904855" cy="1308482"/>
          </a:xfrm>
        </p:spPr>
        <p:txBody>
          <a:bodyPr/>
          <a:lstStyle/>
          <a:p>
            <a:r>
              <a:rPr lang="en-US" dirty="0"/>
              <a:t>Capital Market </a:t>
            </a:r>
            <a:br>
              <a:rPr lang="en-US" dirty="0"/>
            </a:br>
            <a:r>
              <a:rPr lang="en-US" dirty="0"/>
              <a:t>and the Wealth of Nations</a:t>
            </a:r>
          </a:p>
        </p:txBody>
      </p:sp>
      <p:sp>
        <p:nvSpPr>
          <p:cNvPr id="3" name="Content Placeholder 2"/>
          <p:cNvSpPr>
            <a:spLocks noGrp="1"/>
          </p:cNvSpPr>
          <p:nvPr>
            <p:ph idx="1"/>
          </p:nvPr>
        </p:nvSpPr>
        <p:spPr>
          <a:xfrm>
            <a:off x="140675" y="1655064"/>
            <a:ext cx="8883749" cy="3712464"/>
          </a:xfrm>
        </p:spPr>
        <p:txBody>
          <a:bodyPr/>
          <a:lstStyle/>
          <a:p>
            <a:pPr marL="231775" indent="-231775"/>
            <a:r>
              <a:rPr lang="en-US" sz="2500" dirty="0">
                <a:solidFill>
                  <a:srgbClr val="32302A"/>
                </a:solidFill>
              </a:rPr>
              <a:t>To grow and prosper, a nation must have a mechanism that attracts savings and channels it into investment projects that create wealth.</a:t>
            </a:r>
          </a:p>
          <a:p>
            <a:pPr marL="631825" lvl="1" indent="-231775"/>
            <a:r>
              <a:rPr lang="en-US" sz="2500" dirty="0">
                <a:solidFill>
                  <a:srgbClr val="32302A"/>
                </a:solidFill>
              </a:rPr>
              <a:t>The capital market performs this function in a market economy.</a:t>
            </a:r>
          </a:p>
          <a:p>
            <a:pPr marL="631825" lvl="1" indent="-231775"/>
            <a:r>
              <a:rPr lang="en-US" sz="2500" dirty="0">
                <a:solidFill>
                  <a:srgbClr val="32302A"/>
                </a:solidFill>
              </a:rPr>
              <a:t>When property rights are defined and securely enforced, productive investments will also be profitable.</a:t>
            </a:r>
          </a:p>
          <a:p>
            <a:pPr marL="231775" indent="-231775"/>
            <a:r>
              <a:rPr lang="en-US" sz="2500" dirty="0" smtClean="0">
                <a:solidFill>
                  <a:srgbClr val="32302A"/>
                </a:solidFill>
              </a:rPr>
              <a:t>Without </a:t>
            </a:r>
            <a:r>
              <a:rPr lang="en-US" sz="2500" dirty="0">
                <a:solidFill>
                  <a:srgbClr val="32302A"/>
                </a:solidFill>
              </a:rPr>
              <a:t>a capital market there is no mechanism that can counted to consistently channel resources into wealth creating projects.</a:t>
            </a:r>
          </a:p>
        </p:txBody>
      </p:sp>
    </p:spTree>
    <p:extLst>
      <p:ext uri="{BB962C8B-B14F-4D97-AF65-F5344CB8AC3E}">
        <p14:creationId xmlns:p14="http://schemas.microsoft.com/office/powerpoint/2010/main" val="3817579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91056"/>
            <a:ext cx="8932985" cy="432511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55511"/>
            <a:ext cx="8904855" cy="1308482"/>
          </a:xfrm>
        </p:spPr>
        <p:txBody>
          <a:bodyPr/>
          <a:lstStyle/>
          <a:p>
            <a:r>
              <a:rPr lang="en-US" dirty="0"/>
              <a:t>Political Allocation </a:t>
            </a:r>
            <a:br>
              <a:rPr lang="en-US" dirty="0"/>
            </a:br>
            <a:r>
              <a:rPr lang="en-US" dirty="0"/>
              <a:t>and the Structure of Incentives</a:t>
            </a:r>
          </a:p>
        </p:txBody>
      </p:sp>
      <p:sp>
        <p:nvSpPr>
          <p:cNvPr id="3" name="Content Placeholder 2"/>
          <p:cNvSpPr>
            <a:spLocks noGrp="1"/>
          </p:cNvSpPr>
          <p:nvPr>
            <p:ph idx="1"/>
          </p:nvPr>
        </p:nvSpPr>
        <p:spPr>
          <a:xfrm>
            <a:off x="140675" y="1655064"/>
            <a:ext cx="8783869" cy="3712464"/>
          </a:xfrm>
        </p:spPr>
        <p:txBody>
          <a:bodyPr/>
          <a:lstStyle/>
          <a:p>
            <a:pPr marL="231775" indent="-231775"/>
            <a:r>
              <a:rPr lang="en-US" sz="2500" dirty="0">
                <a:solidFill>
                  <a:srgbClr val="32302A"/>
                </a:solidFill>
              </a:rPr>
              <a:t>When investment funds are allocated by </a:t>
            </a:r>
            <a:r>
              <a:rPr lang="en-US" sz="2500" dirty="0" smtClean="0">
                <a:solidFill>
                  <a:srgbClr val="32302A"/>
                </a:solidFill>
              </a:rPr>
              <a:t>government</a:t>
            </a:r>
            <a:r>
              <a:rPr lang="en-US" sz="2500" dirty="0">
                <a:solidFill>
                  <a:srgbClr val="32302A"/>
                </a:solidFill>
              </a:rPr>
              <a:t>, </a:t>
            </a:r>
            <a:r>
              <a:rPr lang="en-US" sz="2500" dirty="0" smtClean="0">
                <a:solidFill>
                  <a:srgbClr val="32302A"/>
                </a:solidFill>
              </a:rPr>
              <a:t>rather </a:t>
            </a:r>
            <a:r>
              <a:rPr lang="en-US" sz="2500" dirty="0">
                <a:solidFill>
                  <a:srgbClr val="32302A"/>
                </a:solidFill>
              </a:rPr>
              <a:t>than </a:t>
            </a:r>
            <a:r>
              <a:rPr lang="en-US" sz="2500" dirty="0" smtClean="0">
                <a:solidFill>
                  <a:srgbClr val="32302A"/>
                </a:solidFill>
              </a:rPr>
              <a:t>the </a:t>
            </a:r>
            <a:r>
              <a:rPr lang="en-US" sz="2500" dirty="0">
                <a:solidFill>
                  <a:srgbClr val="32302A"/>
                </a:solidFill>
              </a:rPr>
              <a:t>market, an entirely different set of incentives comes into play. </a:t>
            </a:r>
          </a:p>
          <a:p>
            <a:pPr marL="231775" indent="-231775"/>
            <a:r>
              <a:rPr lang="en-US" sz="2500" dirty="0">
                <a:solidFill>
                  <a:srgbClr val="32302A"/>
                </a:solidFill>
              </a:rPr>
              <a:t>Political influence rather than market returns will decide which projects will be undertaken.  </a:t>
            </a:r>
          </a:p>
          <a:p>
            <a:pPr marL="231775" indent="-231775"/>
            <a:r>
              <a:rPr lang="en-US" sz="2500" dirty="0">
                <a:solidFill>
                  <a:srgbClr val="32302A"/>
                </a:solidFill>
              </a:rPr>
              <a:t>Businesses will use contributions, lobbying, and other resources to attract favors from government.  </a:t>
            </a:r>
            <a:endParaRPr lang="en-US" sz="2500" dirty="0" smtClean="0">
              <a:solidFill>
                <a:srgbClr val="32302A"/>
              </a:solidFill>
            </a:endParaRPr>
          </a:p>
          <a:p>
            <a:pPr marL="631825" lvl="1" indent="-231775"/>
            <a:r>
              <a:rPr lang="en-US" sz="2500" dirty="0" smtClean="0">
                <a:solidFill>
                  <a:srgbClr val="32302A"/>
                </a:solidFill>
              </a:rPr>
              <a:t>In </a:t>
            </a:r>
            <a:r>
              <a:rPr lang="en-US" sz="2500" dirty="0">
                <a:solidFill>
                  <a:srgbClr val="32302A"/>
                </a:solidFill>
              </a:rPr>
              <a:t>turn, politicians </a:t>
            </a:r>
            <a:r>
              <a:rPr lang="en-US" sz="2500" dirty="0" smtClean="0">
                <a:solidFill>
                  <a:srgbClr val="32302A"/>
                </a:solidFill>
              </a:rPr>
              <a:t>use </a:t>
            </a:r>
            <a:r>
              <a:rPr lang="en-US" sz="2500" dirty="0">
                <a:solidFill>
                  <a:srgbClr val="32302A"/>
                </a:solidFill>
              </a:rPr>
              <a:t>subsidies, tax breaks, </a:t>
            </a:r>
            <a:r>
              <a:rPr lang="en-US" sz="2500" dirty="0" smtClean="0">
                <a:solidFill>
                  <a:srgbClr val="32302A"/>
                </a:solidFill>
              </a:rPr>
              <a:t>and </a:t>
            </a:r>
            <a:r>
              <a:rPr lang="en-US" sz="2500" dirty="0">
                <a:solidFill>
                  <a:srgbClr val="32302A"/>
                </a:solidFill>
              </a:rPr>
              <a:t>“bail outs” to help those most willing to provide them with political support. </a:t>
            </a:r>
          </a:p>
        </p:txBody>
      </p:sp>
    </p:spTree>
    <p:extLst>
      <p:ext uri="{BB962C8B-B14F-4D97-AF65-F5344CB8AC3E}">
        <p14:creationId xmlns:p14="http://schemas.microsoft.com/office/powerpoint/2010/main" val="3890521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91056"/>
            <a:ext cx="8932985" cy="432511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655064"/>
            <a:ext cx="8783869" cy="3712464"/>
          </a:xfrm>
        </p:spPr>
        <p:txBody>
          <a:bodyPr/>
          <a:lstStyle/>
          <a:p>
            <a:pPr marL="231775" indent="-231775"/>
            <a:r>
              <a:rPr lang="en-US" sz="2600" b="1" i="1" dirty="0">
                <a:solidFill>
                  <a:srgbClr val="32302A"/>
                </a:solidFill>
              </a:rPr>
              <a:t>Profits </a:t>
            </a:r>
            <a:r>
              <a:rPr lang="en-US" sz="2600" dirty="0">
                <a:solidFill>
                  <a:srgbClr val="32302A"/>
                </a:solidFill>
              </a:rPr>
              <a:t>and </a:t>
            </a:r>
            <a:r>
              <a:rPr lang="en-US" sz="2600" b="1" i="1" dirty="0">
                <a:solidFill>
                  <a:srgbClr val="32302A"/>
                </a:solidFill>
              </a:rPr>
              <a:t>losses</a:t>
            </a:r>
            <a:r>
              <a:rPr lang="en-US" sz="2600" dirty="0">
                <a:solidFill>
                  <a:srgbClr val="32302A"/>
                </a:solidFill>
              </a:rPr>
              <a:t> direct investors toward productive projects and away from those that are counterproductive. </a:t>
            </a:r>
          </a:p>
          <a:p>
            <a:pPr marL="231775" indent="-231775"/>
            <a:r>
              <a:rPr lang="en-US" sz="2600" dirty="0">
                <a:solidFill>
                  <a:srgbClr val="32302A"/>
                </a:solidFill>
              </a:rPr>
              <a:t>The political process does not have anything similar to profit and loss that can be counted on to direct funds toward wealth creation. </a:t>
            </a:r>
          </a:p>
          <a:p>
            <a:pPr marL="231775" indent="-231775"/>
            <a:r>
              <a:rPr lang="en-US" sz="2600" dirty="0">
                <a:solidFill>
                  <a:srgbClr val="32302A"/>
                </a:solidFill>
              </a:rPr>
              <a:t>As a result, the political process will lead to the inefficient allocation of capital. </a:t>
            </a:r>
          </a:p>
        </p:txBody>
      </p:sp>
      <p:sp>
        <p:nvSpPr>
          <p:cNvPr id="6" name="Title 1"/>
          <p:cNvSpPr>
            <a:spLocks noGrp="1"/>
          </p:cNvSpPr>
          <p:nvPr>
            <p:ph type="title"/>
          </p:nvPr>
        </p:nvSpPr>
        <p:spPr>
          <a:xfrm>
            <a:off x="119569" y="155511"/>
            <a:ext cx="8904855" cy="1308482"/>
          </a:xfrm>
        </p:spPr>
        <p:txBody>
          <a:bodyPr/>
          <a:lstStyle/>
          <a:p>
            <a:r>
              <a:rPr lang="en-US" dirty="0"/>
              <a:t>Political Allocation </a:t>
            </a:r>
            <a:br>
              <a:rPr lang="en-US" dirty="0"/>
            </a:br>
            <a:r>
              <a:rPr lang="en-US" dirty="0"/>
              <a:t>and the Structure of Incentives</a:t>
            </a:r>
          </a:p>
        </p:txBody>
      </p:sp>
    </p:spTree>
    <p:extLst>
      <p:ext uri="{BB962C8B-B14F-4D97-AF65-F5344CB8AC3E}">
        <p14:creationId xmlns:p14="http://schemas.microsoft.com/office/powerpoint/2010/main" val="2825231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93052"/>
            <a:ext cx="8941332" cy="4403479"/>
          </a:xfrm>
        </p:spPr>
        <p:txBody>
          <a:bodyPr/>
          <a:lstStyle/>
          <a:p>
            <a:pPr marL="341313" indent="-341313">
              <a:buAutoNum type="arabicPeriod"/>
            </a:pPr>
            <a:r>
              <a:rPr lang="en-US" sz="2600" dirty="0" smtClean="0">
                <a:solidFill>
                  <a:srgbClr val="32302A"/>
                </a:solidFill>
              </a:rPr>
              <a:t>How </a:t>
            </a:r>
            <a:r>
              <a:rPr lang="en-US" sz="2600" dirty="0">
                <a:solidFill>
                  <a:srgbClr val="32302A"/>
                </a:solidFill>
              </a:rPr>
              <a:t>are human‑ </a:t>
            </a:r>
            <a:r>
              <a:rPr lang="en-US" sz="2600" dirty="0" smtClean="0">
                <a:solidFill>
                  <a:srgbClr val="32302A"/>
                </a:solidFill>
              </a:rPr>
              <a:t>and </a:t>
            </a:r>
            <a:r>
              <a:rPr lang="en-US" sz="2600" dirty="0">
                <a:solidFill>
                  <a:srgbClr val="32302A"/>
                </a:solidFill>
              </a:rPr>
              <a:t>physical‑capital investment decisions similar? How do they differ? Do human‑capital investors make profits? If so, what is the source of the profit? </a:t>
            </a:r>
            <a:endParaRPr lang="en-US" sz="2600" dirty="0" smtClean="0">
              <a:solidFill>
                <a:srgbClr val="32302A"/>
              </a:solidFill>
            </a:endParaRPr>
          </a:p>
          <a:p>
            <a:pPr marL="341313" indent="-341313">
              <a:buAutoNum type="arabicPeriod"/>
            </a:pPr>
            <a:r>
              <a:rPr lang="en-US" sz="2600" dirty="0" smtClean="0">
                <a:solidFill>
                  <a:srgbClr val="32302A"/>
                </a:solidFill>
              </a:rPr>
              <a:t>In </a:t>
            </a:r>
            <a:r>
              <a:rPr lang="en-US" sz="2600" dirty="0">
                <a:solidFill>
                  <a:srgbClr val="32302A"/>
                </a:solidFill>
              </a:rPr>
              <a:t>a market economy, investors have a strong incentive to undertake profitable investments. What makes an investment profitable? Do profitable investments create wealth? Why or why not? </a:t>
            </a:r>
          </a:p>
          <a:p>
            <a:pPr marL="341313" indent="-341313">
              <a:buAutoNum type="arabicPeriod"/>
            </a:pPr>
            <a:r>
              <a:rPr lang="en-US" sz="2600" dirty="0" smtClean="0">
                <a:solidFill>
                  <a:srgbClr val="32302A"/>
                </a:solidFill>
              </a:rPr>
              <a:t>How </a:t>
            </a:r>
            <a:r>
              <a:rPr lang="en-US" sz="2600" dirty="0">
                <a:solidFill>
                  <a:srgbClr val="32302A"/>
                </a:solidFill>
              </a:rPr>
              <a:t>does the structure of incentives differ when capital is allocated politically rather than by markets?  How will this affect the efficient use of capital</a:t>
            </a:r>
            <a:r>
              <a:rPr lang="en-US" sz="2600" dirty="0" smtClean="0">
                <a:solidFill>
                  <a:srgbClr val="32302A"/>
                </a:solidFill>
              </a:rPr>
              <a:t>?</a:t>
            </a:r>
            <a:endParaRPr lang="en-US" sz="2600" dirty="0">
              <a:solidFill>
                <a:srgbClr val="32302A"/>
              </a:solidFill>
            </a:endParaRPr>
          </a:p>
        </p:txBody>
      </p:sp>
    </p:spTree>
    <p:extLst>
      <p:ext uri="{BB962C8B-B14F-4D97-AF65-F5344CB8AC3E}">
        <p14:creationId xmlns:p14="http://schemas.microsoft.com/office/powerpoint/2010/main" val="309294924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type="body" idx="1"/>
          </p:nvPr>
        </p:nvSpPr>
        <p:spPr>
          <a:xfrm>
            <a:off x="2378995" y="2285998"/>
            <a:ext cx="4083798" cy="2151897"/>
          </a:xfrm>
        </p:spPr>
        <p:txBody>
          <a:bodyPr/>
          <a:lstStyle/>
          <a:p>
            <a:pPr marL="511175" indent="-511175" algn="ctr">
              <a:lnSpc>
                <a:spcPct val="80000"/>
              </a:lnSpc>
              <a:buClr>
                <a:schemeClr val="hlink"/>
              </a:buClr>
              <a:buNone/>
            </a:pPr>
            <a:r>
              <a:rPr lang="en-US" sz="6600" b="1" i="1" dirty="0" smtClean="0">
                <a:solidFill>
                  <a:srgbClr val="32302A"/>
                </a:solidFill>
                <a:latin typeface="Times New Roman" pitchFamily="18" charset="0"/>
                <a:cs typeface="Times New Roman" pitchFamily="18" charset="0"/>
              </a:rPr>
              <a:t>End of</a:t>
            </a:r>
          </a:p>
          <a:p>
            <a:pPr marL="511175" indent="-511175" algn="ctr">
              <a:lnSpc>
                <a:spcPct val="80000"/>
              </a:lnSpc>
              <a:buClr>
                <a:schemeClr val="hlink"/>
              </a:buClr>
              <a:buNone/>
            </a:pPr>
            <a:r>
              <a:rPr lang="en-US" sz="6600" b="1" i="1" dirty="0" smtClean="0">
                <a:solidFill>
                  <a:srgbClr val="32302A"/>
                </a:solidFill>
                <a:latin typeface="Times New Roman" pitchFamily="18" charset="0"/>
                <a:cs typeface="Times New Roman" pitchFamily="18" charset="0"/>
              </a:rPr>
              <a:t>Chapter 27</a:t>
            </a:r>
            <a:endParaRPr lang="en-US" sz="6600" b="1" i="1" dirty="0">
              <a:solidFill>
                <a:srgbClr val="32302A"/>
              </a:solidFill>
              <a:latin typeface="Times New Roman" pitchFamily="18" charset="0"/>
              <a:cs typeface="Times New Roman" pitchFamily="18" charset="0"/>
            </a:endParaRPr>
          </a:p>
        </p:txBody>
      </p:sp>
    </p:spTree>
    <p:extLst>
      <p:ext uri="{BB962C8B-B14F-4D97-AF65-F5344CB8AC3E}">
        <p14:creationId xmlns:p14="http://schemas.microsoft.com/office/powerpoint/2010/main" val="5465461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91056"/>
            <a:ext cx="8932985" cy="432511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48119"/>
            <a:ext cx="8904855" cy="612586"/>
          </a:xfrm>
        </p:spPr>
        <p:txBody>
          <a:bodyPr/>
          <a:lstStyle/>
          <a:p>
            <a:r>
              <a:rPr lang="en-US" dirty="0"/>
              <a:t>Savings and Investment</a:t>
            </a:r>
          </a:p>
        </p:txBody>
      </p:sp>
      <p:sp>
        <p:nvSpPr>
          <p:cNvPr id="3" name="Content Placeholder 2"/>
          <p:cNvSpPr>
            <a:spLocks noGrp="1"/>
          </p:cNvSpPr>
          <p:nvPr>
            <p:ph idx="1"/>
          </p:nvPr>
        </p:nvSpPr>
        <p:spPr>
          <a:xfrm>
            <a:off x="140675" y="1655064"/>
            <a:ext cx="8783869" cy="3712464"/>
          </a:xfrm>
        </p:spPr>
        <p:txBody>
          <a:bodyPr/>
          <a:lstStyle/>
          <a:p>
            <a:pPr marL="231775" indent="-231775"/>
            <a:r>
              <a:rPr lang="en-US" sz="2600" b="1" i="1" dirty="0">
                <a:solidFill>
                  <a:srgbClr val="32302A"/>
                </a:solidFill>
              </a:rPr>
              <a:t>Investment</a:t>
            </a:r>
            <a:r>
              <a:rPr lang="en-US" sz="2600" dirty="0">
                <a:solidFill>
                  <a:srgbClr val="32302A"/>
                </a:solidFill>
              </a:rPr>
              <a:t> and </a:t>
            </a:r>
            <a:r>
              <a:rPr lang="en-US" sz="2600" b="1" i="1" dirty="0">
                <a:solidFill>
                  <a:srgbClr val="32302A"/>
                </a:solidFill>
              </a:rPr>
              <a:t>savings</a:t>
            </a:r>
            <a:r>
              <a:rPr lang="en-US" sz="2600" dirty="0">
                <a:solidFill>
                  <a:srgbClr val="32302A"/>
                </a:solidFill>
              </a:rPr>
              <a:t> are closely linked:</a:t>
            </a:r>
          </a:p>
          <a:p>
            <a:pPr marL="631825" lvl="1" indent="-231775"/>
            <a:r>
              <a:rPr lang="en-US" i="1" dirty="0">
                <a:solidFill>
                  <a:srgbClr val="32302A"/>
                </a:solidFill>
              </a:rPr>
              <a:t>Savings</a:t>
            </a:r>
            <a:r>
              <a:rPr lang="en-US" dirty="0">
                <a:solidFill>
                  <a:srgbClr val="32302A"/>
                </a:solidFill>
              </a:rPr>
              <a:t> is income minus consumption.</a:t>
            </a:r>
          </a:p>
          <a:p>
            <a:pPr marL="631825" lvl="1" indent="-231775"/>
            <a:r>
              <a:rPr lang="en-US" i="1" dirty="0">
                <a:solidFill>
                  <a:srgbClr val="32302A"/>
                </a:solidFill>
              </a:rPr>
              <a:t>Investment</a:t>
            </a:r>
            <a:r>
              <a:rPr lang="en-US" dirty="0">
                <a:solidFill>
                  <a:srgbClr val="32302A"/>
                </a:solidFill>
              </a:rPr>
              <a:t> is the use of unconsumed </a:t>
            </a:r>
            <a:r>
              <a:rPr lang="en-US" dirty="0" smtClean="0">
                <a:solidFill>
                  <a:srgbClr val="32302A"/>
                </a:solidFill>
              </a:rPr>
              <a:t>income </a:t>
            </a:r>
            <a:r>
              <a:rPr lang="en-US" dirty="0">
                <a:solidFill>
                  <a:srgbClr val="32302A"/>
                </a:solidFill>
              </a:rPr>
              <a:t>to produce </a:t>
            </a:r>
            <a:r>
              <a:rPr lang="en-US" dirty="0" smtClean="0">
                <a:solidFill>
                  <a:srgbClr val="32302A"/>
                </a:solidFill>
              </a:rPr>
              <a:t/>
            </a:r>
            <a:br>
              <a:rPr lang="en-US" dirty="0" smtClean="0">
                <a:solidFill>
                  <a:srgbClr val="32302A"/>
                </a:solidFill>
              </a:rPr>
            </a:br>
            <a:r>
              <a:rPr lang="en-US" dirty="0" smtClean="0">
                <a:solidFill>
                  <a:srgbClr val="32302A"/>
                </a:solidFill>
              </a:rPr>
              <a:t>a </a:t>
            </a:r>
            <a:r>
              <a:rPr lang="en-US" dirty="0">
                <a:solidFill>
                  <a:srgbClr val="32302A"/>
                </a:solidFill>
              </a:rPr>
              <a:t>capital resource.</a:t>
            </a:r>
          </a:p>
          <a:p>
            <a:pPr marL="631825" lvl="1" indent="-231775"/>
            <a:r>
              <a:rPr lang="en-US" i="1" u="sng" dirty="0">
                <a:solidFill>
                  <a:srgbClr val="32302A"/>
                </a:solidFill>
              </a:rPr>
              <a:t>Saving is required for investment</a:t>
            </a:r>
            <a:r>
              <a:rPr lang="en-US" dirty="0">
                <a:solidFill>
                  <a:srgbClr val="32302A"/>
                </a:solidFill>
              </a:rPr>
              <a:t> </a:t>
            </a:r>
            <a:br>
              <a:rPr lang="en-US" dirty="0">
                <a:solidFill>
                  <a:srgbClr val="32302A"/>
                </a:solidFill>
              </a:rPr>
            </a:br>
            <a:r>
              <a:rPr lang="en-US" dirty="0">
                <a:solidFill>
                  <a:srgbClr val="32302A"/>
                </a:solidFill>
              </a:rPr>
              <a:t>– someone must save in order to free </a:t>
            </a:r>
            <a:r>
              <a:rPr lang="en-US" dirty="0" smtClean="0">
                <a:solidFill>
                  <a:srgbClr val="32302A"/>
                </a:solidFill>
              </a:rPr>
              <a:t>resources </a:t>
            </a:r>
            <a:br>
              <a:rPr lang="en-US" dirty="0" smtClean="0">
                <a:solidFill>
                  <a:srgbClr val="32302A"/>
                </a:solidFill>
              </a:rPr>
            </a:br>
            <a:r>
              <a:rPr lang="en-US" dirty="0" smtClean="0">
                <a:solidFill>
                  <a:srgbClr val="32302A"/>
                </a:solidFill>
              </a:rPr>
              <a:t>   for </a:t>
            </a:r>
            <a:r>
              <a:rPr lang="en-US" dirty="0">
                <a:solidFill>
                  <a:srgbClr val="32302A"/>
                </a:solidFill>
              </a:rPr>
              <a:t>investment.</a:t>
            </a:r>
          </a:p>
        </p:txBody>
      </p:sp>
    </p:spTree>
    <p:extLst>
      <p:ext uri="{BB962C8B-B14F-4D97-AF65-F5344CB8AC3E}">
        <p14:creationId xmlns:p14="http://schemas.microsoft.com/office/powerpoint/2010/main" val="350686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anim calcmode="lin" valueType="num">
                                      <p:cBhvr>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anim calcmode="lin" valueType="num">
                                      <p:cBhvr>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anim calcmode="lin" valueType="num">
                                      <p:cBhvr>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91056"/>
            <a:ext cx="8932985" cy="432511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48056"/>
            <a:ext cx="8904855" cy="649224"/>
          </a:xfrm>
        </p:spPr>
        <p:txBody>
          <a:bodyPr/>
          <a:lstStyle/>
          <a:p>
            <a:r>
              <a:rPr lang="en-US" dirty="0"/>
              <a:t>Investment and Consumption</a:t>
            </a:r>
          </a:p>
        </p:txBody>
      </p:sp>
      <p:sp>
        <p:nvSpPr>
          <p:cNvPr id="3" name="Content Placeholder 2"/>
          <p:cNvSpPr>
            <a:spLocks noGrp="1"/>
          </p:cNvSpPr>
          <p:nvPr>
            <p:ph idx="1"/>
          </p:nvPr>
        </p:nvSpPr>
        <p:spPr>
          <a:xfrm>
            <a:off x="140675" y="1655064"/>
            <a:ext cx="8783869" cy="3712464"/>
          </a:xfrm>
        </p:spPr>
        <p:txBody>
          <a:bodyPr/>
          <a:lstStyle/>
          <a:p>
            <a:pPr marL="231775" indent="-231775"/>
            <a:r>
              <a:rPr lang="en-US" sz="2600" dirty="0">
                <a:solidFill>
                  <a:srgbClr val="32302A"/>
                </a:solidFill>
              </a:rPr>
              <a:t>Often, more consumption goods can be produced by:</a:t>
            </a:r>
          </a:p>
          <a:p>
            <a:pPr marL="631825" lvl="1" indent="-231775"/>
            <a:r>
              <a:rPr lang="en-US" dirty="0">
                <a:solidFill>
                  <a:srgbClr val="32302A"/>
                </a:solidFill>
              </a:rPr>
              <a:t>using scarce resources to produce more </a:t>
            </a:r>
            <a:r>
              <a:rPr lang="en-US" dirty="0" smtClean="0">
                <a:solidFill>
                  <a:srgbClr val="32302A"/>
                </a:solidFill>
              </a:rPr>
              <a:t/>
            </a:r>
            <a:br>
              <a:rPr lang="en-US" dirty="0" smtClean="0">
                <a:solidFill>
                  <a:srgbClr val="32302A"/>
                </a:solidFill>
              </a:rPr>
            </a:br>
            <a:r>
              <a:rPr lang="en-US" dirty="0" smtClean="0">
                <a:solidFill>
                  <a:srgbClr val="32302A"/>
                </a:solidFill>
              </a:rPr>
              <a:t>physical &amp; </a:t>
            </a:r>
            <a:r>
              <a:rPr lang="en-US" dirty="0">
                <a:solidFill>
                  <a:srgbClr val="32302A"/>
                </a:solidFill>
              </a:rPr>
              <a:t>human capital today, and,</a:t>
            </a:r>
          </a:p>
          <a:p>
            <a:pPr marL="631825" lvl="1" indent="-231775"/>
            <a:r>
              <a:rPr lang="en-US" dirty="0">
                <a:solidFill>
                  <a:srgbClr val="32302A"/>
                </a:solidFill>
              </a:rPr>
              <a:t>then use this capital to produce more </a:t>
            </a:r>
            <a:r>
              <a:rPr lang="en-US" dirty="0" smtClean="0">
                <a:solidFill>
                  <a:srgbClr val="32302A"/>
                </a:solidFill>
              </a:rPr>
              <a:t/>
            </a:r>
            <a:br>
              <a:rPr lang="en-US" dirty="0" smtClean="0">
                <a:solidFill>
                  <a:srgbClr val="32302A"/>
                </a:solidFill>
              </a:rPr>
            </a:br>
            <a:r>
              <a:rPr lang="en-US" dirty="0" smtClean="0">
                <a:solidFill>
                  <a:srgbClr val="32302A"/>
                </a:solidFill>
              </a:rPr>
              <a:t>consumption </a:t>
            </a:r>
            <a:r>
              <a:rPr lang="en-US" dirty="0">
                <a:solidFill>
                  <a:srgbClr val="32302A"/>
                </a:solidFill>
              </a:rPr>
              <a:t>goods in the future.</a:t>
            </a:r>
          </a:p>
          <a:p>
            <a:pPr marL="231775" indent="-231775"/>
            <a:r>
              <a:rPr lang="en-US" sz="2600" dirty="0">
                <a:solidFill>
                  <a:srgbClr val="32302A"/>
                </a:solidFill>
              </a:rPr>
              <a:t>Consumption in the future is valued less than consumption now because people have a </a:t>
            </a:r>
            <a:r>
              <a:rPr lang="en-US" sz="2600" b="1" i="1" dirty="0">
                <a:solidFill>
                  <a:srgbClr val="32302A"/>
                </a:solidFill>
              </a:rPr>
              <a:t>positive rate of time preference</a:t>
            </a:r>
            <a:r>
              <a:rPr lang="en-US" sz="2600" dirty="0">
                <a:solidFill>
                  <a:srgbClr val="32302A"/>
                </a:solidFill>
              </a:rPr>
              <a:t>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 </a:t>
            </a:r>
            <a:r>
              <a:rPr lang="en-US" sz="2600" dirty="0">
                <a:solidFill>
                  <a:srgbClr val="32302A"/>
                </a:solidFill>
              </a:rPr>
              <a:t>they prefer to consume goods and services sooner rather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   than </a:t>
            </a:r>
            <a:r>
              <a:rPr lang="en-US" sz="2600" dirty="0">
                <a:solidFill>
                  <a:srgbClr val="32302A"/>
                </a:solidFill>
              </a:rPr>
              <a:t>later. </a:t>
            </a:r>
          </a:p>
        </p:txBody>
      </p:sp>
    </p:spTree>
    <p:extLst>
      <p:ext uri="{BB962C8B-B14F-4D97-AF65-F5344CB8AC3E}">
        <p14:creationId xmlns:p14="http://schemas.microsoft.com/office/powerpoint/2010/main" val="3915701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anim calcmode="lin" valueType="num">
                                      <p:cBhvr>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anim calcmode="lin" valueType="num">
                                      <p:cBhvr>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anim calcmode="lin" valueType="num">
                                      <p:cBhvr>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1841"/>
            <a:ext cx="7772400" cy="1864086"/>
          </a:xfrm>
        </p:spPr>
        <p:txBody>
          <a:bodyPr anchor="ctr"/>
          <a:lstStyle/>
          <a:p>
            <a:r>
              <a:rPr lang="en-US" dirty="0"/>
              <a:t>Interest Rates</a:t>
            </a:r>
          </a:p>
        </p:txBody>
      </p:sp>
    </p:spTree>
    <p:extLst>
      <p:ext uri="{BB962C8B-B14F-4D97-AF65-F5344CB8AC3E}">
        <p14:creationId xmlns:p14="http://schemas.microsoft.com/office/powerpoint/2010/main" val="25846771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19569" y="429831"/>
            <a:ext cx="8904855" cy="653764"/>
          </a:xfrm>
          <a:prstGeom prst="rect">
            <a:avLst/>
          </a:prstGeom>
        </p:spPr>
        <p:txBody>
          <a:bodyPr/>
          <a:lstStyle>
            <a:lvl1pPr algn="l" defTabSz="457200" rtl="0" eaLnBrk="1" latinLnBrk="0" hangingPunct="1">
              <a:spcBef>
                <a:spcPct val="0"/>
              </a:spcBef>
              <a:buNone/>
              <a:defRPr sz="3800" kern="1200">
                <a:solidFill>
                  <a:schemeClr val="bg1"/>
                </a:solidFill>
                <a:latin typeface="Century Schoolbook" pitchFamily="18" charset="0"/>
                <a:ea typeface="+mj-ea"/>
                <a:cs typeface="Times New Roman" pitchFamily="18" charset="0"/>
              </a:defRPr>
            </a:lvl1pPr>
          </a:lstStyle>
          <a:p>
            <a:r>
              <a:rPr lang="en-US" dirty="0"/>
              <a:t>Interest Rate</a:t>
            </a:r>
          </a:p>
        </p:txBody>
      </p:sp>
      <p:sp>
        <p:nvSpPr>
          <p:cNvPr id="4" name="Rounded Rectangle 3"/>
          <p:cNvSpPr/>
          <p:nvPr/>
        </p:nvSpPr>
        <p:spPr>
          <a:xfrm>
            <a:off x="91440" y="1572770"/>
            <a:ext cx="8932985" cy="434340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554482"/>
            <a:ext cx="8883750" cy="4498846"/>
          </a:xfrm>
        </p:spPr>
        <p:txBody>
          <a:bodyPr/>
          <a:lstStyle/>
          <a:p>
            <a:pPr marL="231775" indent="-231775"/>
            <a:r>
              <a:rPr lang="en-US" sz="2600" dirty="0">
                <a:solidFill>
                  <a:schemeClr val="tx1"/>
                </a:solidFill>
              </a:rPr>
              <a:t>The </a:t>
            </a:r>
            <a:r>
              <a:rPr lang="en-US" sz="2600" b="1" i="1" dirty="0">
                <a:solidFill>
                  <a:schemeClr val="tx1"/>
                </a:solidFill>
              </a:rPr>
              <a:t>interest rate </a:t>
            </a:r>
            <a:r>
              <a:rPr lang="en-US" sz="2600" dirty="0">
                <a:solidFill>
                  <a:schemeClr val="tx1"/>
                </a:solidFill>
              </a:rPr>
              <a:t>is the price of earlier availability </a:t>
            </a:r>
            <a:r>
              <a:rPr lang="en-US" sz="2600" dirty="0" smtClean="0">
                <a:solidFill>
                  <a:schemeClr val="tx1"/>
                </a:solidFill>
              </a:rPr>
              <a:t/>
            </a:r>
            <a:br>
              <a:rPr lang="en-US" sz="2600" dirty="0" smtClean="0">
                <a:solidFill>
                  <a:schemeClr val="tx1"/>
                </a:solidFill>
              </a:rPr>
            </a:br>
            <a:r>
              <a:rPr lang="en-US" sz="2600" dirty="0" smtClean="0">
                <a:solidFill>
                  <a:schemeClr val="tx1"/>
                </a:solidFill>
              </a:rPr>
              <a:t>of goods </a:t>
            </a:r>
            <a:r>
              <a:rPr lang="en-US" sz="2600" dirty="0">
                <a:solidFill>
                  <a:schemeClr val="tx1"/>
                </a:solidFill>
              </a:rPr>
              <a:t>and services.</a:t>
            </a:r>
          </a:p>
          <a:p>
            <a:pPr marL="231775" indent="-231775"/>
            <a:r>
              <a:rPr lang="en-US" sz="2600" dirty="0">
                <a:solidFill>
                  <a:schemeClr val="tx1"/>
                </a:solidFill>
              </a:rPr>
              <a:t>It is the </a:t>
            </a:r>
            <a:r>
              <a:rPr lang="en-US" sz="2600" i="1" dirty="0">
                <a:solidFill>
                  <a:schemeClr val="tx1"/>
                </a:solidFill>
              </a:rPr>
              <a:t>premium</a:t>
            </a:r>
            <a:r>
              <a:rPr lang="en-US" sz="2600" dirty="0">
                <a:solidFill>
                  <a:schemeClr val="tx1"/>
                </a:solidFill>
              </a:rPr>
              <a:t> that borrowers must pay lenders in order </a:t>
            </a:r>
            <a:r>
              <a:rPr lang="en-US" sz="2600" dirty="0" smtClean="0">
                <a:solidFill>
                  <a:schemeClr val="tx1"/>
                </a:solidFill>
              </a:rPr>
              <a:t/>
            </a:r>
            <a:br>
              <a:rPr lang="en-US" sz="2600" dirty="0" smtClean="0">
                <a:solidFill>
                  <a:schemeClr val="tx1"/>
                </a:solidFill>
              </a:rPr>
            </a:br>
            <a:r>
              <a:rPr lang="en-US" sz="2600" dirty="0" smtClean="0">
                <a:solidFill>
                  <a:schemeClr val="tx1"/>
                </a:solidFill>
              </a:rPr>
              <a:t>to </a:t>
            </a:r>
            <a:r>
              <a:rPr lang="en-US" sz="2600" dirty="0">
                <a:solidFill>
                  <a:schemeClr val="tx1"/>
                </a:solidFill>
              </a:rPr>
              <a:t>acquire purchasing power now rather than later.  </a:t>
            </a:r>
          </a:p>
          <a:p>
            <a:pPr marL="631825" lvl="1" indent="-231775"/>
            <a:r>
              <a:rPr lang="en-US" dirty="0">
                <a:solidFill>
                  <a:schemeClr val="tx1"/>
                </a:solidFill>
              </a:rPr>
              <a:t>These funds may be used for either consumption </a:t>
            </a:r>
            <a:r>
              <a:rPr lang="en-US" dirty="0" smtClean="0">
                <a:solidFill>
                  <a:schemeClr val="tx1"/>
                </a:solidFill>
              </a:rPr>
              <a:t/>
            </a:r>
            <a:br>
              <a:rPr lang="en-US" dirty="0" smtClean="0">
                <a:solidFill>
                  <a:schemeClr val="tx1"/>
                </a:solidFill>
              </a:rPr>
            </a:br>
            <a:r>
              <a:rPr lang="en-US" dirty="0" smtClean="0">
                <a:solidFill>
                  <a:schemeClr val="tx1"/>
                </a:solidFill>
              </a:rPr>
              <a:t>or </a:t>
            </a:r>
            <a:r>
              <a:rPr lang="en-US" dirty="0">
                <a:solidFill>
                  <a:schemeClr val="tx1"/>
                </a:solidFill>
              </a:rPr>
              <a:t>investment.</a:t>
            </a:r>
          </a:p>
        </p:txBody>
      </p:sp>
    </p:spTree>
    <p:extLst>
      <p:ext uri="{BB962C8B-B14F-4D97-AF65-F5344CB8AC3E}">
        <p14:creationId xmlns:p14="http://schemas.microsoft.com/office/powerpoint/2010/main" val="1376334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Horizontal)">
                                      <p:cBhvr>
                                        <p:cTn id="7" dur="500"/>
                                        <p:tgtEl>
                                          <p:spTgt spid="3">
                                            <p:txEl>
                                              <p:pRg st="0" end="0"/>
                                            </p:txEl>
                                          </p:spTgt>
                                        </p:tgtEl>
                                      </p:cBhvr>
                                    </p:animEffect>
                                  </p:childTnLst>
                                </p:cTn>
                              </p:par>
                            </p:childTnLst>
                          </p:cTn>
                        </p:par>
                        <p:par>
                          <p:cTn id="8" fill="hold">
                            <p:stCondLst>
                              <p:cond delay="500"/>
                            </p:stCondLst>
                            <p:childTnLst>
                              <p:par>
                                <p:cTn id="9" presetID="16" presetClass="entr" presetSubtype="42"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outHorizontal)">
                                      <p:cBhvr>
                                        <p:cTn id="11" dur="500"/>
                                        <p:tgtEl>
                                          <p:spTgt spid="3">
                                            <p:txEl>
                                              <p:pRg st="1" end="1"/>
                                            </p:txEl>
                                          </p:spTgt>
                                        </p:tgtEl>
                                      </p:cBhvr>
                                    </p:animEffect>
                                  </p:childTnLst>
                                </p:cTn>
                              </p:par>
                            </p:childTnLst>
                          </p:cTn>
                        </p:par>
                        <p:par>
                          <p:cTn id="12" fill="hold">
                            <p:stCondLst>
                              <p:cond delay="1000"/>
                            </p:stCondLst>
                            <p:childTnLst>
                              <p:par>
                                <p:cTn id="13" presetID="16" presetClass="entr" presetSubtype="42"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outHorizont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19569" y="182943"/>
            <a:ext cx="8904855" cy="749746"/>
          </a:xfrm>
          <a:prstGeom prst="rect">
            <a:avLst/>
          </a:prstGeom>
        </p:spPr>
        <p:txBody>
          <a:bodyPr/>
          <a:lstStyle>
            <a:lvl1pPr algn="l" defTabSz="457200" rtl="0" eaLnBrk="1" latinLnBrk="0" hangingPunct="1">
              <a:spcBef>
                <a:spcPct val="0"/>
              </a:spcBef>
              <a:buNone/>
              <a:defRPr sz="3800" kern="1200">
                <a:solidFill>
                  <a:schemeClr val="bg1"/>
                </a:solidFill>
                <a:latin typeface="Century Schoolbook" pitchFamily="18" charset="0"/>
                <a:ea typeface="+mj-ea"/>
                <a:cs typeface="Times New Roman" pitchFamily="18" charset="0"/>
              </a:defRPr>
            </a:lvl1pPr>
          </a:lstStyle>
          <a:p>
            <a:r>
              <a:rPr lang="en-US" dirty="0"/>
              <a:t>Determination of Interest Rates</a:t>
            </a:r>
          </a:p>
        </p:txBody>
      </p:sp>
      <p:sp>
        <p:nvSpPr>
          <p:cNvPr id="4" name="Rounded Rectangle 3"/>
          <p:cNvSpPr/>
          <p:nvPr/>
        </p:nvSpPr>
        <p:spPr>
          <a:xfrm>
            <a:off x="91440" y="932689"/>
            <a:ext cx="8932985" cy="4983481"/>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4" y="923546"/>
            <a:ext cx="8883751" cy="4882894"/>
          </a:xfrm>
        </p:spPr>
        <p:txBody>
          <a:bodyPr/>
          <a:lstStyle/>
          <a:p>
            <a:pPr marL="231775" indent="-231775"/>
            <a:r>
              <a:rPr lang="en-US" sz="2500" dirty="0">
                <a:solidFill>
                  <a:schemeClr val="tx1"/>
                </a:solidFill>
              </a:rPr>
              <a:t>Interest rates are determined by the </a:t>
            </a:r>
            <a:r>
              <a:rPr lang="en-US" sz="2500" dirty="0" smtClean="0">
                <a:solidFill>
                  <a:schemeClr val="tx1"/>
                </a:solidFill>
              </a:rPr>
              <a:t>supply and </a:t>
            </a:r>
            <a:r>
              <a:rPr lang="en-US" sz="2500" dirty="0">
                <a:solidFill>
                  <a:schemeClr val="tx1"/>
                </a:solidFill>
              </a:rPr>
              <a:t>demand </a:t>
            </a:r>
            <a:r>
              <a:rPr lang="en-US" sz="2500" dirty="0" smtClean="0">
                <a:solidFill>
                  <a:schemeClr val="tx1"/>
                </a:solidFill>
              </a:rPr>
              <a:t/>
            </a:r>
            <a:br>
              <a:rPr lang="en-US" sz="2500" dirty="0" smtClean="0">
                <a:solidFill>
                  <a:schemeClr val="tx1"/>
                </a:solidFill>
              </a:rPr>
            </a:br>
            <a:r>
              <a:rPr lang="en-US" sz="2500" dirty="0" smtClean="0">
                <a:solidFill>
                  <a:schemeClr val="tx1"/>
                </a:solidFill>
              </a:rPr>
              <a:t>for </a:t>
            </a:r>
            <a:r>
              <a:rPr lang="en-US" sz="2500" dirty="0">
                <a:solidFill>
                  <a:schemeClr val="tx1"/>
                </a:solidFill>
              </a:rPr>
              <a:t>loanable funds.</a:t>
            </a:r>
          </a:p>
          <a:p>
            <a:pPr marL="231775" indent="-231775"/>
            <a:r>
              <a:rPr lang="en-US" sz="2500" dirty="0">
                <a:solidFill>
                  <a:schemeClr val="tx1"/>
                </a:solidFill>
              </a:rPr>
              <a:t>The </a:t>
            </a:r>
            <a:r>
              <a:rPr lang="en-US" sz="2500" b="1" i="1" dirty="0">
                <a:solidFill>
                  <a:schemeClr val="tx1"/>
                </a:solidFill>
              </a:rPr>
              <a:t>demand</a:t>
            </a:r>
            <a:r>
              <a:rPr lang="en-US" sz="2500" dirty="0">
                <a:solidFill>
                  <a:schemeClr val="tx1"/>
                </a:solidFill>
              </a:rPr>
              <a:t> </a:t>
            </a:r>
            <a:r>
              <a:rPr lang="en-US" sz="2500" b="1" i="1" dirty="0">
                <a:solidFill>
                  <a:schemeClr val="tx1"/>
                </a:solidFill>
              </a:rPr>
              <a:t>for loanable funds</a:t>
            </a:r>
            <a:r>
              <a:rPr lang="en-US" sz="2500" dirty="0">
                <a:solidFill>
                  <a:schemeClr val="tx1"/>
                </a:solidFill>
              </a:rPr>
              <a:t> comes from:</a:t>
            </a:r>
          </a:p>
          <a:p>
            <a:pPr marL="631825" lvl="1" indent="-231775"/>
            <a:r>
              <a:rPr lang="en-US" sz="2500" dirty="0">
                <a:solidFill>
                  <a:schemeClr val="tx1"/>
                </a:solidFill>
              </a:rPr>
              <a:t>productivity of capital </a:t>
            </a:r>
            <a:r>
              <a:rPr lang="en-US" sz="2500" dirty="0" smtClean="0">
                <a:solidFill>
                  <a:schemeClr val="tx1"/>
                </a:solidFill>
              </a:rPr>
              <a:t>resources </a:t>
            </a:r>
            <a:br>
              <a:rPr lang="en-US" sz="2500" dirty="0" smtClean="0">
                <a:solidFill>
                  <a:schemeClr val="tx1"/>
                </a:solidFill>
              </a:rPr>
            </a:br>
            <a:r>
              <a:rPr lang="en-US" sz="2500" i="1" dirty="0" smtClean="0">
                <a:solidFill>
                  <a:schemeClr val="tx1"/>
                </a:solidFill>
              </a:rPr>
              <a:t>– investment </a:t>
            </a:r>
            <a:r>
              <a:rPr lang="en-US" sz="2500" i="1" dirty="0">
                <a:solidFill>
                  <a:schemeClr val="tx1"/>
                </a:solidFill>
              </a:rPr>
              <a:t>demand</a:t>
            </a:r>
          </a:p>
          <a:p>
            <a:pPr marL="631825" lvl="1" indent="-231775"/>
            <a:r>
              <a:rPr lang="en-US" sz="2500" dirty="0">
                <a:solidFill>
                  <a:schemeClr val="tx1"/>
                </a:solidFill>
              </a:rPr>
              <a:t>positive rate of time </a:t>
            </a:r>
            <a:r>
              <a:rPr lang="en-US" sz="2500" dirty="0" smtClean="0">
                <a:solidFill>
                  <a:schemeClr val="tx1"/>
                </a:solidFill>
              </a:rPr>
              <a:t>preference</a:t>
            </a:r>
            <a:r>
              <a:rPr lang="en-US" sz="2500" dirty="0">
                <a:solidFill>
                  <a:schemeClr val="tx1"/>
                </a:solidFill>
              </a:rPr>
              <a:t> </a:t>
            </a:r>
            <a:r>
              <a:rPr lang="en-US" sz="2500" dirty="0" smtClean="0">
                <a:solidFill>
                  <a:schemeClr val="tx1"/>
                </a:solidFill>
              </a:rPr>
              <a:t/>
            </a:r>
            <a:br>
              <a:rPr lang="en-US" sz="2500" dirty="0" smtClean="0">
                <a:solidFill>
                  <a:schemeClr val="tx1"/>
                </a:solidFill>
              </a:rPr>
            </a:br>
            <a:r>
              <a:rPr lang="en-US" sz="2500" i="1" dirty="0" smtClean="0">
                <a:solidFill>
                  <a:schemeClr val="tx1"/>
                </a:solidFill>
              </a:rPr>
              <a:t>– consumers</a:t>
            </a:r>
            <a:r>
              <a:rPr lang="en-US" sz="2500" i="1" dirty="0">
                <a:solidFill>
                  <a:schemeClr val="tx1"/>
                </a:solidFill>
              </a:rPr>
              <a:t>’ desire for earlier availability</a:t>
            </a:r>
          </a:p>
          <a:p>
            <a:pPr marL="231775" indent="-231775"/>
            <a:r>
              <a:rPr lang="en-US" sz="2500" dirty="0">
                <a:solidFill>
                  <a:schemeClr val="tx1"/>
                </a:solidFill>
              </a:rPr>
              <a:t>Interest rewards lenders who curtail current consumption </a:t>
            </a:r>
            <a:r>
              <a:rPr lang="en-US" sz="2500" dirty="0" smtClean="0">
                <a:solidFill>
                  <a:schemeClr val="tx1"/>
                </a:solidFill>
              </a:rPr>
              <a:t/>
            </a:r>
            <a:br>
              <a:rPr lang="en-US" sz="2500" dirty="0" smtClean="0">
                <a:solidFill>
                  <a:schemeClr val="tx1"/>
                </a:solidFill>
              </a:rPr>
            </a:br>
            <a:r>
              <a:rPr lang="en-US" sz="2500" dirty="0" smtClean="0">
                <a:solidFill>
                  <a:schemeClr val="tx1"/>
                </a:solidFill>
              </a:rPr>
              <a:t>(</a:t>
            </a:r>
            <a:r>
              <a:rPr lang="en-US" sz="2500" b="1" i="1" dirty="0">
                <a:solidFill>
                  <a:schemeClr val="tx1"/>
                </a:solidFill>
              </a:rPr>
              <a:t>supply loanable funds</a:t>
            </a:r>
            <a:r>
              <a:rPr lang="en-US" sz="2500" dirty="0">
                <a:solidFill>
                  <a:schemeClr val="tx1"/>
                </a:solidFill>
              </a:rPr>
              <a:t>) so </a:t>
            </a:r>
            <a:r>
              <a:rPr lang="en-US" sz="2500" dirty="0" smtClean="0">
                <a:solidFill>
                  <a:schemeClr val="tx1"/>
                </a:solidFill>
              </a:rPr>
              <a:t>others </a:t>
            </a:r>
            <a:r>
              <a:rPr lang="en-US" sz="2500" dirty="0">
                <a:solidFill>
                  <a:schemeClr val="tx1"/>
                </a:solidFill>
              </a:rPr>
              <a:t>can buy now rather than </a:t>
            </a:r>
            <a:r>
              <a:rPr lang="en-US" sz="2500" dirty="0" smtClean="0">
                <a:solidFill>
                  <a:schemeClr val="tx1"/>
                </a:solidFill>
              </a:rPr>
              <a:t>later.</a:t>
            </a:r>
            <a:endParaRPr lang="en-US" sz="2500" dirty="0">
              <a:solidFill>
                <a:schemeClr val="tx1"/>
              </a:solidFill>
            </a:endParaRPr>
          </a:p>
          <a:p>
            <a:pPr marL="231775" indent="-231775"/>
            <a:r>
              <a:rPr lang="en-US" sz="2500" dirty="0">
                <a:solidFill>
                  <a:schemeClr val="tx1"/>
                </a:solidFill>
              </a:rPr>
              <a:t>The </a:t>
            </a:r>
            <a:r>
              <a:rPr lang="en-US" sz="2500" b="1" i="1" dirty="0">
                <a:solidFill>
                  <a:schemeClr val="tx1"/>
                </a:solidFill>
              </a:rPr>
              <a:t>market interest rate</a:t>
            </a:r>
            <a:r>
              <a:rPr lang="en-US" sz="2500" dirty="0">
                <a:solidFill>
                  <a:schemeClr val="tx1"/>
                </a:solidFill>
              </a:rPr>
              <a:t> brings the quantity of funds demanded </a:t>
            </a:r>
            <a:r>
              <a:rPr lang="en-US" sz="2500" dirty="0" smtClean="0">
                <a:solidFill>
                  <a:schemeClr val="tx1"/>
                </a:solidFill>
              </a:rPr>
              <a:t/>
            </a:r>
            <a:br>
              <a:rPr lang="en-US" sz="2500" dirty="0" smtClean="0">
                <a:solidFill>
                  <a:schemeClr val="tx1"/>
                </a:solidFill>
              </a:rPr>
            </a:br>
            <a:r>
              <a:rPr lang="en-US" sz="2500" dirty="0" smtClean="0">
                <a:solidFill>
                  <a:schemeClr val="tx1"/>
                </a:solidFill>
              </a:rPr>
              <a:t>by </a:t>
            </a:r>
            <a:r>
              <a:rPr lang="en-US" sz="2500" dirty="0">
                <a:solidFill>
                  <a:schemeClr val="tx1"/>
                </a:solidFill>
              </a:rPr>
              <a:t>borrowers into balance with the quantity supplied by lenders.</a:t>
            </a:r>
          </a:p>
        </p:txBody>
      </p:sp>
    </p:spTree>
    <p:extLst>
      <p:ext uri="{BB962C8B-B14F-4D97-AF65-F5344CB8AC3E}">
        <p14:creationId xmlns:p14="http://schemas.microsoft.com/office/powerpoint/2010/main" val="763445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par>
                          <p:cTn id="20" fill="hold">
                            <p:stCondLst>
                              <p:cond delay="2000"/>
                            </p:stCondLst>
                            <p:childTnLst>
                              <p:par>
                                <p:cTn id="21" presetID="16" presetClass="entr" presetSubtype="21"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childTnLst>
                          </p:cTn>
                        </p:par>
                        <p:par>
                          <p:cTn id="24" fill="hold">
                            <p:stCondLst>
                              <p:cond delay="2500"/>
                            </p:stCondLst>
                            <p:childTnLst>
                              <p:par>
                                <p:cTn id="25" presetID="16" presetClass="entr" presetSubtype="21"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832105"/>
            <a:ext cx="8977930" cy="506200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61" name="Text Box 10"/>
          <p:cNvSpPr txBox="1">
            <a:spLocks noChangeArrowheads="1"/>
          </p:cNvSpPr>
          <p:nvPr/>
        </p:nvSpPr>
        <p:spPr bwMode="auto">
          <a:xfrm>
            <a:off x="73113" y="803725"/>
            <a:ext cx="4253918" cy="5130635"/>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ts val="600"/>
              </a:spcBef>
              <a:buFontTx/>
              <a:buChar char="•"/>
            </a:pPr>
            <a:r>
              <a:rPr lang="en-US" sz="2100" dirty="0" smtClean="0">
                <a:latin typeface="Times New Roman" pitchFamily="18" charset="0"/>
                <a:cs typeface="Times New Roman" pitchFamily="18" charset="0"/>
              </a:rPr>
              <a:t>The </a:t>
            </a:r>
            <a:r>
              <a:rPr lang="en-US" sz="2100" b="1" i="1" dirty="0">
                <a:latin typeface="Times New Roman" pitchFamily="18" charset="0"/>
                <a:cs typeface="Times New Roman" pitchFamily="18" charset="0"/>
              </a:rPr>
              <a:t>demand for loanable </a:t>
            </a:r>
            <a:r>
              <a:rPr lang="en-US" sz="2100" b="1" i="1" dirty="0" smtClean="0">
                <a:latin typeface="Times New Roman" pitchFamily="18" charset="0"/>
                <a:cs typeface="Times New Roman" pitchFamily="18" charset="0"/>
              </a:rPr>
              <a:t>funds</a:t>
            </a:r>
            <a:r>
              <a:rPr lang="en-US" sz="2100" dirty="0" smtClean="0">
                <a:latin typeface="Times New Roman" pitchFamily="18" charset="0"/>
                <a:cs typeface="Times New Roman" pitchFamily="18" charset="0"/>
              </a:rPr>
              <a:t> stems </a:t>
            </a:r>
            <a:r>
              <a:rPr lang="en-US" sz="2100" dirty="0">
                <a:latin typeface="Times New Roman" pitchFamily="18" charset="0"/>
                <a:cs typeface="Times New Roman" pitchFamily="18" charset="0"/>
              </a:rPr>
              <a:t>from </a:t>
            </a:r>
            <a:r>
              <a:rPr lang="en-US" sz="2100" dirty="0" smtClean="0">
                <a:latin typeface="Times New Roman" pitchFamily="18" charset="0"/>
                <a:cs typeface="Times New Roman" pitchFamily="18" charset="0"/>
              </a:rPr>
              <a:t>consumers</a:t>
            </a:r>
            <a:r>
              <a:rPr lang="en-US" sz="2100" dirty="0">
                <a:latin typeface="Times New Roman" pitchFamily="18" charset="0"/>
                <a:cs typeface="Times New Roman" pitchFamily="18" charset="0"/>
              </a:rPr>
              <a:t>’ </a:t>
            </a:r>
            <a:r>
              <a:rPr lang="en-US" sz="2100" dirty="0" smtClean="0">
                <a:latin typeface="Times New Roman" pitchFamily="18" charset="0"/>
                <a:cs typeface="Times New Roman" pitchFamily="18" charset="0"/>
              </a:rPr>
              <a:t>desire for earlier </a:t>
            </a:r>
            <a:r>
              <a:rPr lang="en-US" sz="2100" dirty="0">
                <a:latin typeface="Times New Roman" pitchFamily="18" charset="0"/>
                <a:cs typeface="Times New Roman" pitchFamily="18" charset="0"/>
              </a:rPr>
              <a:t>availability and </a:t>
            </a:r>
            <a:r>
              <a:rPr lang="en-US" sz="2100" dirty="0" smtClean="0">
                <a:latin typeface="Times New Roman" pitchFamily="18" charset="0"/>
                <a:cs typeface="Times New Roman" pitchFamily="18" charset="0"/>
              </a:rPr>
              <a:t>the productivity </a:t>
            </a:r>
            <a:r>
              <a:rPr lang="en-US" sz="2100" dirty="0">
                <a:latin typeface="Times New Roman" pitchFamily="18" charset="0"/>
                <a:cs typeface="Times New Roman" pitchFamily="18" charset="0"/>
              </a:rPr>
              <a:t>of capital</a:t>
            </a:r>
            <a:r>
              <a:rPr lang="en-US" sz="2100" dirty="0" smtClean="0">
                <a:latin typeface="Times New Roman" pitchFamily="18" charset="0"/>
                <a:cs typeface="Times New Roman" pitchFamily="18" charset="0"/>
              </a:rPr>
              <a:t>.</a:t>
            </a:r>
          </a:p>
          <a:p>
            <a:pPr marL="115888" indent="-115888">
              <a:lnSpc>
                <a:spcPct val="90000"/>
              </a:lnSpc>
              <a:spcBef>
                <a:spcPts val="600"/>
              </a:spcBef>
              <a:buFontTx/>
              <a:buChar char="•"/>
            </a:pPr>
            <a:r>
              <a:rPr lang="en-US" sz="2100" dirty="0" smtClean="0">
                <a:latin typeface="Times New Roman" pitchFamily="18" charset="0"/>
                <a:cs typeface="Times New Roman" pitchFamily="18" charset="0"/>
              </a:rPr>
              <a:t>As </a:t>
            </a:r>
            <a:r>
              <a:rPr lang="en-US" sz="2100" dirty="0">
                <a:latin typeface="Times New Roman" pitchFamily="18" charset="0"/>
                <a:cs typeface="Times New Roman" pitchFamily="18" charset="0"/>
              </a:rPr>
              <a:t>the </a:t>
            </a:r>
            <a:r>
              <a:rPr lang="en-US" sz="2100" b="1" i="1" dirty="0">
                <a:latin typeface="Times New Roman" pitchFamily="18" charset="0"/>
                <a:cs typeface="Times New Roman" pitchFamily="18" charset="0"/>
              </a:rPr>
              <a:t>interest rate rises</a:t>
            </a:r>
            <a:r>
              <a:rPr lang="en-US" sz="2100" dirty="0">
                <a:latin typeface="Times New Roman" pitchFamily="18" charset="0"/>
                <a:cs typeface="Times New Roman" pitchFamily="18" charset="0"/>
              </a:rPr>
              <a:t>, </a:t>
            </a:r>
            <a:r>
              <a:rPr lang="en-US" sz="2100" dirty="0" smtClean="0">
                <a:latin typeface="Times New Roman" pitchFamily="18" charset="0"/>
                <a:cs typeface="Times New Roman" pitchFamily="18" charset="0"/>
              </a:rPr>
              <a:t>current goods </a:t>
            </a:r>
            <a:r>
              <a:rPr lang="en-US" sz="2100" dirty="0">
                <a:latin typeface="Times New Roman" pitchFamily="18" charset="0"/>
                <a:cs typeface="Times New Roman" pitchFamily="18" charset="0"/>
              </a:rPr>
              <a:t>become more expensive </a:t>
            </a:r>
            <a:r>
              <a:rPr lang="en-US" sz="2100" dirty="0" smtClean="0">
                <a:latin typeface="Times New Roman" pitchFamily="18" charset="0"/>
                <a:cs typeface="Times New Roman" pitchFamily="18" charset="0"/>
              </a:rPr>
              <a:t>in comparison </a:t>
            </a:r>
            <a:r>
              <a:rPr lang="en-US" sz="2100" dirty="0">
                <a:latin typeface="Times New Roman" pitchFamily="18" charset="0"/>
                <a:cs typeface="Times New Roman" pitchFamily="18" charset="0"/>
              </a:rPr>
              <a:t>with future goods</a:t>
            </a:r>
            <a:r>
              <a:rPr lang="en-US" sz="2100" dirty="0" smtClean="0">
                <a:latin typeface="Times New Roman" pitchFamily="18" charset="0"/>
                <a:cs typeface="Times New Roman" pitchFamily="18" charset="0"/>
              </a:rPr>
              <a:t>. </a:t>
            </a:r>
          </a:p>
          <a:p>
            <a:pPr marL="344488" lvl="1" indent="-115888">
              <a:lnSpc>
                <a:spcPct val="90000"/>
              </a:lnSpc>
              <a:spcBef>
                <a:spcPts val="600"/>
              </a:spcBef>
              <a:buFontTx/>
              <a:buChar char="•"/>
            </a:pPr>
            <a:r>
              <a:rPr lang="en-US" sz="2100" dirty="0" smtClean="0">
                <a:latin typeface="Times New Roman" pitchFamily="18" charset="0"/>
                <a:cs typeface="Times New Roman" pitchFamily="18" charset="0"/>
              </a:rPr>
              <a:t>Therefore</a:t>
            </a:r>
            <a:r>
              <a:rPr lang="en-US" sz="2100" dirty="0">
                <a:latin typeface="Times New Roman" pitchFamily="18" charset="0"/>
                <a:cs typeface="Times New Roman" pitchFamily="18" charset="0"/>
              </a:rPr>
              <a:t>, </a:t>
            </a:r>
            <a:r>
              <a:rPr lang="en-US" sz="2100" b="1" i="1" dirty="0">
                <a:latin typeface="Times New Roman" pitchFamily="18" charset="0"/>
                <a:cs typeface="Times New Roman" pitchFamily="18" charset="0"/>
              </a:rPr>
              <a:t>borrowers will </a:t>
            </a:r>
            <a:r>
              <a:rPr lang="en-US" sz="2100" b="1" i="1" dirty="0" smtClean="0">
                <a:latin typeface="Times New Roman" pitchFamily="18" charset="0"/>
                <a:cs typeface="Times New Roman" pitchFamily="18" charset="0"/>
              </a:rPr>
              <a:t/>
            </a:r>
            <a:br>
              <a:rPr lang="en-US" sz="2100" b="1" i="1" dirty="0" smtClean="0">
                <a:latin typeface="Times New Roman" pitchFamily="18" charset="0"/>
                <a:cs typeface="Times New Roman" pitchFamily="18" charset="0"/>
              </a:rPr>
            </a:br>
            <a:r>
              <a:rPr lang="en-US" sz="2100" b="1" i="1" dirty="0" smtClean="0">
                <a:latin typeface="Times New Roman" pitchFamily="18" charset="0"/>
                <a:cs typeface="Times New Roman" pitchFamily="18" charset="0"/>
              </a:rPr>
              <a:t>demand fewer </a:t>
            </a:r>
            <a:r>
              <a:rPr lang="en-US" sz="2100" b="1" i="1" dirty="0">
                <a:latin typeface="Times New Roman" pitchFamily="18" charset="0"/>
                <a:cs typeface="Times New Roman" pitchFamily="18" charset="0"/>
              </a:rPr>
              <a:t>loanable funds</a:t>
            </a:r>
            <a:r>
              <a:rPr lang="en-US" sz="2100" dirty="0">
                <a:latin typeface="Times New Roman" pitchFamily="18" charset="0"/>
                <a:cs typeface="Times New Roman" pitchFamily="18" charset="0"/>
              </a:rPr>
              <a:t>.</a:t>
            </a:r>
          </a:p>
          <a:p>
            <a:pPr marL="115888" indent="-115888">
              <a:lnSpc>
                <a:spcPct val="90000"/>
              </a:lnSpc>
              <a:spcBef>
                <a:spcPts val="600"/>
              </a:spcBef>
              <a:buFontTx/>
              <a:buChar char="•"/>
            </a:pPr>
            <a:r>
              <a:rPr lang="en-US" sz="2100" dirty="0" smtClean="0">
                <a:latin typeface="Times New Roman" pitchFamily="18" charset="0"/>
                <a:cs typeface="Times New Roman" pitchFamily="18" charset="0"/>
              </a:rPr>
              <a:t>On </a:t>
            </a:r>
            <a:r>
              <a:rPr lang="en-US" sz="2100" dirty="0">
                <a:latin typeface="Times New Roman" pitchFamily="18" charset="0"/>
                <a:cs typeface="Times New Roman" pitchFamily="18" charset="0"/>
              </a:rPr>
              <a:t>the other hand, higher </a:t>
            </a:r>
            <a:r>
              <a:rPr lang="en-US" sz="2100" dirty="0" smtClean="0">
                <a:latin typeface="Times New Roman" pitchFamily="18" charset="0"/>
                <a:cs typeface="Times New Roman" pitchFamily="18" charset="0"/>
              </a:rPr>
              <a:t>interest rates </a:t>
            </a:r>
            <a:r>
              <a:rPr lang="en-US" sz="2100" dirty="0">
                <a:latin typeface="Times New Roman" pitchFamily="18" charset="0"/>
                <a:cs typeface="Times New Roman" pitchFamily="18" charset="0"/>
              </a:rPr>
              <a:t>stimulate </a:t>
            </a:r>
            <a:r>
              <a:rPr lang="en-US" sz="2100" b="1" i="1" dirty="0">
                <a:latin typeface="Times New Roman" pitchFamily="18" charset="0"/>
                <a:cs typeface="Times New Roman" pitchFamily="18" charset="0"/>
              </a:rPr>
              <a:t>lenders to </a:t>
            </a:r>
            <a:r>
              <a:rPr lang="en-US" sz="2100" b="1" i="1" dirty="0" smtClean="0">
                <a:latin typeface="Times New Roman" pitchFamily="18" charset="0"/>
                <a:cs typeface="Times New Roman" pitchFamily="18" charset="0"/>
              </a:rPr>
              <a:t>supply additional </a:t>
            </a:r>
            <a:r>
              <a:rPr lang="en-US" sz="2100" b="1" i="1" dirty="0">
                <a:latin typeface="Times New Roman" pitchFamily="18" charset="0"/>
                <a:cs typeface="Times New Roman" pitchFamily="18" charset="0"/>
              </a:rPr>
              <a:t>funds</a:t>
            </a:r>
            <a:r>
              <a:rPr lang="en-US" sz="2100" dirty="0">
                <a:latin typeface="Times New Roman" pitchFamily="18" charset="0"/>
                <a:cs typeface="Times New Roman" pitchFamily="18" charset="0"/>
              </a:rPr>
              <a:t> to the market.</a:t>
            </a:r>
          </a:p>
          <a:p>
            <a:pPr marL="115888" indent="-115888">
              <a:lnSpc>
                <a:spcPct val="90000"/>
              </a:lnSpc>
              <a:spcBef>
                <a:spcPts val="600"/>
              </a:spcBef>
              <a:buFontTx/>
              <a:buChar char="•"/>
            </a:pPr>
            <a:r>
              <a:rPr lang="en-US" sz="2100" dirty="0" smtClean="0">
                <a:latin typeface="Times New Roman" pitchFamily="18" charset="0"/>
                <a:cs typeface="Times New Roman" pitchFamily="18" charset="0"/>
              </a:rPr>
              <a:t>In </a:t>
            </a:r>
            <a:r>
              <a:rPr lang="en-US" sz="2100" dirty="0">
                <a:latin typeface="Times New Roman" pitchFamily="18" charset="0"/>
                <a:cs typeface="Times New Roman" pitchFamily="18" charset="0"/>
              </a:rPr>
              <a:t>equilibrium, </a:t>
            </a:r>
            <a:r>
              <a:rPr lang="en-US" sz="2100" dirty="0" smtClean="0">
                <a:latin typeface="Times New Roman" pitchFamily="18" charset="0"/>
                <a:cs typeface="Times New Roman" pitchFamily="18" charset="0"/>
              </a:rPr>
              <a:t>the quantity of loanable </a:t>
            </a:r>
            <a:r>
              <a:rPr lang="en-US" sz="2100" dirty="0">
                <a:latin typeface="Times New Roman" pitchFamily="18" charset="0"/>
                <a:cs typeface="Times New Roman" pitchFamily="18" charset="0"/>
              </a:rPr>
              <a:t>funds demanded </a:t>
            </a:r>
            <a:r>
              <a:rPr lang="en-US" sz="2100" dirty="0" smtClean="0">
                <a:latin typeface="Times New Roman" pitchFamily="18" charset="0"/>
                <a:cs typeface="Times New Roman" pitchFamily="18" charset="0"/>
              </a:rPr>
              <a:t>equals the </a:t>
            </a:r>
            <a:r>
              <a:rPr lang="en-US" sz="2100" dirty="0">
                <a:latin typeface="Times New Roman" pitchFamily="18" charset="0"/>
                <a:cs typeface="Times New Roman" pitchFamily="18" charset="0"/>
              </a:rPr>
              <a:t>quantity supplied.  </a:t>
            </a:r>
            <a:endParaRPr lang="en-US" sz="2100" dirty="0" smtClean="0">
              <a:latin typeface="Times New Roman" pitchFamily="18" charset="0"/>
              <a:cs typeface="Times New Roman" pitchFamily="18" charset="0"/>
            </a:endParaRPr>
          </a:p>
          <a:p>
            <a:pPr marL="115888" indent="-115888">
              <a:lnSpc>
                <a:spcPct val="90000"/>
              </a:lnSpc>
              <a:spcBef>
                <a:spcPts val="600"/>
              </a:spcBef>
              <a:buFontTx/>
              <a:buChar char="•"/>
            </a:pPr>
            <a:r>
              <a:rPr lang="en-US" sz="2100" dirty="0" smtClean="0">
                <a:latin typeface="Times New Roman" pitchFamily="18" charset="0"/>
                <a:cs typeface="Times New Roman" pitchFamily="18" charset="0"/>
              </a:rPr>
              <a:t>The </a:t>
            </a:r>
            <a:r>
              <a:rPr lang="en-US" sz="2100" dirty="0">
                <a:latin typeface="Times New Roman" pitchFamily="18" charset="0"/>
                <a:cs typeface="Times New Roman" pitchFamily="18" charset="0"/>
              </a:rPr>
              <a:t>“price</a:t>
            </a:r>
            <a:r>
              <a:rPr lang="en-US" sz="2100" dirty="0" smtClean="0">
                <a:latin typeface="Times New Roman" pitchFamily="18" charset="0"/>
                <a:cs typeface="Times New Roman" pitchFamily="18" charset="0"/>
              </a:rPr>
              <a:t>” is </a:t>
            </a:r>
            <a:r>
              <a:rPr lang="en-US" sz="2100" dirty="0">
                <a:latin typeface="Times New Roman" pitchFamily="18" charset="0"/>
                <a:cs typeface="Times New Roman" pitchFamily="18" charset="0"/>
              </a:rPr>
              <a:t>the interest rate </a:t>
            </a:r>
            <a:r>
              <a:rPr lang="en-US" sz="2100" b="1" i="1" dirty="0" err="1" smtClean="0">
                <a:latin typeface="Times New Roman" pitchFamily="18" charset="0"/>
                <a:cs typeface="Times New Roman" pitchFamily="18" charset="0"/>
              </a:rPr>
              <a:t>i</a:t>
            </a:r>
            <a:r>
              <a:rPr lang="en-US" sz="2100" dirty="0" smtClean="0">
                <a:latin typeface="Times New Roman" pitchFamily="18" charset="0"/>
                <a:cs typeface="Times New Roman" pitchFamily="18" charset="0"/>
              </a:rPr>
              <a:t>.</a:t>
            </a:r>
            <a:endParaRPr lang="en-US" sz="2100" dirty="0">
              <a:latin typeface="Times New Roman" pitchFamily="18" charset="0"/>
              <a:cs typeface="Times New Roman" pitchFamily="18" charset="0"/>
            </a:endParaRPr>
          </a:p>
        </p:txBody>
      </p:sp>
      <p:cxnSp>
        <p:nvCxnSpPr>
          <p:cNvPr id="92" name="Straight Connector 91"/>
          <p:cNvCxnSpPr/>
          <p:nvPr/>
        </p:nvCxnSpPr>
        <p:spPr>
          <a:xfrm>
            <a:off x="4316164" y="970514"/>
            <a:ext cx="10867" cy="4796715"/>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267" name="Title 1"/>
          <p:cNvSpPr>
            <a:spLocks noGrp="1"/>
          </p:cNvSpPr>
          <p:nvPr>
            <p:ph type="title"/>
          </p:nvPr>
        </p:nvSpPr>
        <p:spPr>
          <a:xfrm>
            <a:off x="119569" y="158233"/>
            <a:ext cx="8904855" cy="596684"/>
          </a:xfrm>
        </p:spPr>
        <p:txBody>
          <a:bodyPr/>
          <a:lstStyle/>
          <a:p>
            <a:r>
              <a:rPr lang="en-US" sz="3600" dirty="0"/>
              <a:t>Determination of the Interest Rate</a:t>
            </a:r>
          </a:p>
        </p:txBody>
      </p:sp>
      <p:sp>
        <p:nvSpPr>
          <p:cNvPr id="51" name="Text Box 54"/>
          <p:cNvSpPr txBox="1">
            <a:spLocks noChangeArrowheads="1"/>
          </p:cNvSpPr>
          <p:nvPr/>
        </p:nvSpPr>
        <p:spPr bwMode="auto">
          <a:xfrm>
            <a:off x="4516628" y="1025378"/>
            <a:ext cx="960628" cy="485774"/>
          </a:xfrm>
          <a:prstGeom prst="rect">
            <a:avLst/>
          </a:prstGeom>
          <a:noFill/>
          <a:ln w="9525">
            <a:noFill/>
            <a:miter lim="800000"/>
            <a:headEnd/>
            <a:tailEnd/>
          </a:ln>
        </p:spPr>
        <p:txBody>
          <a:bodyPr wrap="square">
            <a:prstTxWarp prst="textNoShape">
              <a:avLst/>
            </a:prstTxWarp>
            <a:spAutoFit/>
          </a:bodyPr>
          <a:lstStyle/>
          <a:p>
            <a:pPr>
              <a:lnSpc>
                <a:spcPct val="70000"/>
              </a:lnSpc>
              <a:spcBef>
                <a:spcPct val="50000"/>
              </a:spcBef>
            </a:pPr>
            <a:r>
              <a:rPr kumimoji="0" lang="en-US" dirty="0" smtClean="0">
                <a:latin typeface="Times New Roman" pitchFamily="18" charset="0"/>
                <a:cs typeface="Times New Roman" pitchFamily="18" charset="0"/>
              </a:rPr>
              <a:t>Interest Rate</a:t>
            </a:r>
            <a:endParaRPr kumimoji="0" lang="en-US" sz="1400" dirty="0">
              <a:latin typeface="Times New Roman" pitchFamily="18" charset="0"/>
              <a:cs typeface="Times New Roman" pitchFamily="18" charset="0"/>
            </a:endParaRPr>
          </a:p>
        </p:txBody>
      </p:sp>
      <p:sp>
        <p:nvSpPr>
          <p:cNvPr id="62" name="Text Box 55"/>
          <p:cNvSpPr txBox="1">
            <a:spLocks noChangeArrowheads="1"/>
          </p:cNvSpPr>
          <p:nvPr/>
        </p:nvSpPr>
        <p:spPr bwMode="auto">
          <a:xfrm>
            <a:off x="8039262" y="5455539"/>
            <a:ext cx="1067020" cy="313932"/>
          </a:xfrm>
          <a:prstGeom prst="rect">
            <a:avLst/>
          </a:prstGeom>
          <a:noFill/>
          <a:ln w="9525">
            <a:noFill/>
            <a:miter lim="800000"/>
            <a:headEnd/>
            <a:tailEnd/>
          </a:ln>
        </p:spPr>
        <p:txBody>
          <a:bodyPr wrap="square">
            <a:prstTxWarp prst="textNoShape">
              <a:avLst/>
            </a:prstTxWarp>
            <a:spAutoFit/>
          </a:bodyPr>
          <a:lstStyle/>
          <a:p>
            <a:pPr algn="r">
              <a:lnSpc>
                <a:spcPct val="80000"/>
              </a:lnSpc>
              <a:spcBef>
                <a:spcPct val="50000"/>
              </a:spcBef>
            </a:pPr>
            <a:r>
              <a:rPr kumimoji="0" lang="en-US" dirty="0" smtClean="0">
                <a:latin typeface="Times New Roman" pitchFamily="18" charset="0"/>
                <a:cs typeface="Times New Roman" pitchFamily="18" charset="0"/>
              </a:rPr>
              <a:t>Quantity</a:t>
            </a:r>
            <a:endParaRPr kumimoji="0" lang="en-US" dirty="0">
              <a:latin typeface="Times New Roman" pitchFamily="18" charset="0"/>
              <a:cs typeface="Times New Roman" pitchFamily="18" charset="0"/>
            </a:endParaRPr>
          </a:p>
        </p:txBody>
      </p:sp>
      <p:grpSp>
        <p:nvGrpSpPr>
          <p:cNvPr id="64" name="Group 58"/>
          <p:cNvGrpSpPr>
            <a:grpSpLocks/>
          </p:cNvGrpSpPr>
          <p:nvPr/>
        </p:nvGrpSpPr>
        <p:grpSpPr bwMode="auto">
          <a:xfrm>
            <a:off x="4846320" y="1508761"/>
            <a:ext cx="3331020" cy="4016755"/>
            <a:chOff x="3024" y="822"/>
            <a:chExt cx="1824" cy="2966"/>
          </a:xfrm>
        </p:grpSpPr>
        <p:sp>
          <p:nvSpPr>
            <p:cNvPr id="65" name="Line 59"/>
            <p:cNvSpPr>
              <a:spLocks noChangeShapeType="1"/>
            </p:cNvSpPr>
            <p:nvPr/>
          </p:nvSpPr>
          <p:spPr bwMode="auto">
            <a:xfrm>
              <a:off x="3024" y="3788"/>
              <a:ext cx="1824" cy="0"/>
            </a:xfrm>
            <a:prstGeom prst="line">
              <a:avLst/>
            </a:prstGeom>
            <a:noFill/>
            <a:ln w="38100">
              <a:solidFill>
                <a:schemeClr val="tx1"/>
              </a:solidFill>
              <a:round/>
              <a:headEnd/>
              <a:tailEnd/>
            </a:ln>
          </p:spPr>
          <p:txBody>
            <a:bodyPr wrap="none" anchor="ctr">
              <a:prstTxWarp prst="textNoShape">
                <a:avLst/>
              </a:prstTxWarp>
            </a:bodyPr>
            <a:lstStyle/>
            <a:p>
              <a:endParaRPr lang="en-US" sz="1600" b="1">
                <a:latin typeface="Times New Roman" pitchFamily="18" charset="0"/>
                <a:cs typeface="Times New Roman" pitchFamily="18" charset="0"/>
              </a:endParaRPr>
            </a:p>
          </p:txBody>
        </p:sp>
        <p:sp>
          <p:nvSpPr>
            <p:cNvPr id="66" name="Line 60"/>
            <p:cNvSpPr>
              <a:spLocks noChangeShapeType="1"/>
            </p:cNvSpPr>
            <p:nvPr/>
          </p:nvSpPr>
          <p:spPr bwMode="auto">
            <a:xfrm>
              <a:off x="3031" y="822"/>
              <a:ext cx="0" cy="2963"/>
            </a:xfrm>
            <a:prstGeom prst="line">
              <a:avLst/>
            </a:prstGeom>
            <a:noFill/>
            <a:ln w="38100">
              <a:solidFill>
                <a:schemeClr val="tx1"/>
              </a:solidFill>
              <a:round/>
              <a:headEnd/>
              <a:tailEnd/>
            </a:ln>
          </p:spPr>
          <p:txBody>
            <a:bodyPr wrap="none" anchor="ctr">
              <a:prstTxWarp prst="textNoShape">
                <a:avLst/>
              </a:prstTxWarp>
            </a:bodyPr>
            <a:lstStyle/>
            <a:p>
              <a:endParaRPr lang="en-US" sz="1600" b="1">
                <a:latin typeface="Times New Roman" pitchFamily="18" charset="0"/>
                <a:cs typeface="Times New Roman" pitchFamily="18" charset="0"/>
              </a:endParaRPr>
            </a:p>
          </p:txBody>
        </p:sp>
      </p:grpSp>
      <p:grpSp>
        <p:nvGrpSpPr>
          <p:cNvPr id="50" name="Group 41"/>
          <p:cNvGrpSpPr>
            <a:grpSpLocks/>
          </p:cNvGrpSpPr>
          <p:nvPr/>
        </p:nvGrpSpPr>
        <p:grpSpPr bwMode="auto">
          <a:xfrm>
            <a:off x="5055489" y="1845628"/>
            <a:ext cx="2924175" cy="2868613"/>
            <a:chOff x="3150" y="1162"/>
            <a:chExt cx="1842" cy="1807"/>
          </a:xfrm>
        </p:grpSpPr>
        <p:sp>
          <p:nvSpPr>
            <p:cNvPr id="52" name="Line 3"/>
            <p:cNvSpPr>
              <a:spLocks noChangeShapeType="1"/>
            </p:cNvSpPr>
            <p:nvPr/>
          </p:nvSpPr>
          <p:spPr bwMode="auto">
            <a:xfrm>
              <a:off x="3150" y="1162"/>
              <a:ext cx="1632" cy="1632"/>
            </a:xfrm>
            <a:prstGeom prst="line">
              <a:avLst/>
            </a:prstGeom>
            <a:noFill/>
            <a:ln w="57150">
              <a:solidFill>
                <a:srgbClr val="C80000"/>
              </a:solidFill>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53" name="Text Box 4"/>
            <p:cNvSpPr txBox="1">
              <a:spLocks noChangeAspect="1" noChangeArrowheads="1"/>
            </p:cNvSpPr>
            <p:nvPr/>
          </p:nvSpPr>
          <p:spPr bwMode="auto">
            <a:xfrm>
              <a:off x="4752" y="2786"/>
              <a:ext cx="240" cy="183"/>
            </a:xfrm>
            <a:prstGeom prst="rect">
              <a:avLst/>
            </a:prstGeom>
            <a:noFill/>
            <a:ln w="9525">
              <a:noFill/>
              <a:miter lim="800000"/>
              <a:headEnd/>
              <a:tailEnd/>
            </a:ln>
          </p:spPr>
          <p:txBody>
            <a:bodyPr>
              <a:prstTxWarp prst="textNoShape">
                <a:avLst/>
              </a:prstTxWarp>
              <a:spAutoFit/>
            </a:bodyPr>
            <a:lstStyle/>
            <a:p>
              <a:pPr algn="ctr">
                <a:lnSpc>
                  <a:spcPct val="60000"/>
                </a:lnSpc>
              </a:pPr>
              <a:r>
                <a:rPr kumimoji="0" lang="en-US" sz="2000" b="1" i="1" dirty="0">
                  <a:solidFill>
                    <a:srgbClr val="C80000"/>
                  </a:solidFill>
                  <a:latin typeface="Times New Roman" pitchFamily="18" charset="0"/>
                  <a:cs typeface="Times New Roman" pitchFamily="18" charset="0"/>
                </a:rPr>
                <a:t>D</a:t>
              </a:r>
              <a:endParaRPr kumimoji="0" lang="en-US" sz="2000" b="1" i="1" baseline="-25000" dirty="0">
                <a:solidFill>
                  <a:srgbClr val="C80000"/>
                </a:solidFill>
                <a:latin typeface="Times New Roman" pitchFamily="18" charset="0"/>
                <a:cs typeface="Times New Roman" pitchFamily="18" charset="0"/>
              </a:endParaRPr>
            </a:p>
          </p:txBody>
        </p:sp>
      </p:grpSp>
      <p:grpSp>
        <p:nvGrpSpPr>
          <p:cNvPr id="54" name="Group 42"/>
          <p:cNvGrpSpPr>
            <a:grpSpLocks/>
          </p:cNvGrpSpPr>
          <p:nvPr/>
        </p:nvGrpSpPr>
        <p:grpSpPr bwMode="auto">
          <a:xfrm>
            <a:off x="5817489" y="1529715"/>
            <a:ext cx="2438400" cy="3195638"/>
            <a:chOff x="3630" y="963"/>
            <a:chExt cx="1536" cy="2013"/>
          </a:xfrm>
        </p:grpSpPr>
        <p:sp>
          <p:nvSpPr>
            <p:cNvPr id="55" name="Line 9"/>
            <p:cNvSpPr>
              <a:spLocks noChangeShapeType="1"/>
            </p:cNvSpPr>
            <p:nvPr/>
          </p:nvSpPr>
          <p:spPr bwMode="auto">
            <a:xfrm flipV="1">
              <a:off x="3630" y="1104"/>
              <a:ext cx="1344" cy="1872"/>
            </a:xfrm>
            <a:prstGeom prst="line">
              <a:avLst/>
            </a:prstGeom>
            <a:noFill/>
            <a:ln w="57150">
              <a:solidFill>
                <a:schemeClr val="tx1"/>
              </a:solidFill>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56" name="Text Box 10"/>
            <p:cNvSpPr txBox="1">
              <a:spLocks noChangeAspect="1" noChangeArrowheads="1"/>
            </p:cNvSpPr>
            <p:nvPr/>
          </p:nvSpPr>
          <p:spPr bwMode="auto">
            <a:xfrm>
              <a:off x="4926" y="963"/>
              <a:ext cx="240" cy="183"/>
            </a:xfrm>
            <a:prstGeom prst="rect">
              <a:avLst/>
            </a:prstGeom>
            <a:noFill/>
            <a:ln w="9525">
              <a:noFill/>
              <a:miter lim="800000"/>
              <a:headEnd/>
              <a:tailEnd/>
            </a:ln>
          </p:spPr>
          <p:txBody>
            <a:bodyPr>
              <a:prstTxWarp prst="textNoShape">
                <a:avLst/>
              </a:prstTxWarp>
              <a:spAutoFit/>
            </a:bodyPr>
            <a:lstStyle/>
            <a:p>
              <a:pPr algn="ctr">
                <a:lnSpc>
                  <a:spcPct val="60000"/>
                </a:lnSpc>
              </a:pPr>
              <a:r>
                <a:rPr kumimoji="0" lang="en-US" sz="2000" b="1" i="1" dirty="0">
                  <a:solidFill>
                    <a:schemeClr val="tx1"/>
                  </a:solidFill>
                  <a:latin typeface="Times New Roman" pitchFamily="18" charset="0"/>
                  <a:cs typeface="Times New Roman" pitchFamily="18" charset="0"/>
                </a:rPr>
                <a:t>S</a:t>
              </a:r>
            </a:p>
          </p:txBody>
        </p:sp>
      </p:grpSp>
      <p:sp>
        <p:nvSpPr>
          <p:cNvPr id="57" name="Line 13"/>
          <p:cNvSpPr>
            <a:spLocks noChangeAspect="1" noChangeShapeType="1"/>
          </p:cNvSpPr>
          <p:nvPr/>
        </p:nvSpPr>
        <p:spPr bwMode="auto">
          <a:xfrm>
            <a:off x="6703314" y="3569653"/>
            <a:ext cx="0" cy="1919287"/>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58" name="Text Box 15"/>
          <p:cNvSpPr txBox="1">
            <a:spLocks noChangeAspect="1" noChangeArrowheads="1"/>
          </p:cNvSpPr>
          <p:nvPr/>
        </p:nvSpPr>
        <p:spPr bwMode="auto">
          <a:xfrm>
            <a:off x="6407658" y="5469065"/>
            <a:ext cx="617538" cy="400110"/>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sz="2000" i="1">
                <a:latin typeface="Times New Roman" pitchFamily="18" charset="0"/>
                <a:cs typeface="Times New Roman" pitchFamily="18" charset="0"/>
              </a:rPr>
              <a:t>Q</a:t>
            </a:r>
            <a:endParaRPr kumimoji="0" lang="en-US" sz="2000" b="0">
              <a:latin typeface="Times New Roman" pitchFamily="18" charset="0"/>
              <a:cs typeface="Times New Roman" pitchFamily="18" charset="0"/>
            </a:endParaRPr>
          </a:p>
        </p:txBody>
      </p:sp>
      <p:sp>
        <p:nvSpPr>
          <p:cNvPr id="59" name="Text Box 16"/>
          <p:cNvSpPr txBox="1">
            <a:spLocks noChangeAspect="1" noChangeArrowheads="1"/>
          </p:cNvSpPr>
          <p:nvPr/>
        </p:nvSpPr>
        <p:spPr bwMode="auto">
          <a:xfrm>
            <a:off x="4482846" y="3263265"/>
            <a:ext cx="327025" cy="400110"/>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2000" i="1">
                <a:latin typeface="Times New Roman" pitchFamily="18" charset="0"/>
                <a:cs typeface="Times New Roman" pitchFamily="18" charset="0"/>
              </a:rPr>
              <a:t>i</a:t>
            </a:r>
            <a:endParaRPr kumimoji="0" lang="en-US" sz="2000">
              <a:latin typeface="Times New Roman" pitchFamily="18" charset="0"/>
              <a:cs typeface="Times New Roman" pitchFamily="18" charset="0"/>
            </a:endParaRPr>
          </a:p>
        </p:txBody>
      </p:sp>
      <p:sp>
        <p:nvSpPr>
          <p:cNvPr id="60" name="Line 17"/>
          <p:cNvSpPr>
            <a:spLocks noChangeAspect="1" noChangeShapeType="1"/>
          </p:cNvSpPr>
          <p:nvPr/>
        </p:nvSpPr>
        <p:spPr bwMode="auto">
          <a:xfrm flipH="1">
            <a:off x="4885627" y="3468053"/>
            <a:ext cx="1779587" cy="0"/>
          </a:xfrm>
          <a:prstGeom prst="line">
            <a:avLst/>
          </a:prstGeom>
          <a:noFill/>
          <a:ln w="31750" cap="rnd">
            <a:solidFill>
              <a:schemeClr val="tx1"/>
            </a:solidFill>
            <a:prstDash val="sysDot"/>
            <a:round/>
            <a:headEnd type="none" w="lg" len="lg"/>
            <a:tailEnd type="stealth"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63" name="Oval 20"/>
          <p:cNvSpPr>
            <a:spLocks noChangeAspect="1" noChangeArrowheads="1"/>
          </p:cNvSpPr>
          <p:nvPr/>
        </p:nvSpPr>
        <p:spPr bwMode="auto">
          <a:xfrm>
            <a:off x="6642989" y="3406140"/>
            <a:ext cx="115888" cy="115888"/>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Tree>
    <p:extLst>
      <p:ext uri="{BB962C8B-B14F-4D97-AF65-F5344CB8AC3E}">
        <p14:creationId xmlns:p14="http://schemas.microsoft.com/office/powerpoint/2010/main" val="2377367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9" presetClass="entr" presetSubtype="0" fill="hold" nodeType="afterEffect">
                                  <p:stCondLst>
                                    <p:cond delay="0"/>
                                  </p:stCondLst>
                                  <p:childTnLst>
                                    <p:set>
                                      <p:cBhvr>
                                        <p:cTn id="12" dur="1" fill="hold">
                                          <p:stCondLst>
                                            <p:cond delay="0"/>
                                          </p:stCondLst>
                                        </p:cTn>
                                        <p:tgtEl>
                                          <p:spTgt spid="50"/>
                                        </p:tgtEl>
                                        <p:attrNameLst>
                                          <p:attrName>style.visibility</p:attrName>
                                        </p:attrNameLst>
                                      </p:cBhvr>
                                      <p:to>
                                        <p:strVal val="visible"/>
                                      </p:to>
                                    </p:set>
                                    <p:animEffect transition="in" filter="dissolve">
                                      <p:cBhvr>
                                        <p:cTn id="13" dur="500"/>
                                        <p:tgtEl>
                                          <p:spTgt spid="50"/>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61">
                                            <p:txEl>
                                              <p:pRg st="1" end="1"/>
                                            </p:txEl>
                                          </p:spTgt>
                                        </p:tgtEl>
                                        <p:attrNameLst>
                                          <p:attrName>style.visibility</p:attrName>
                                        </p:attrNameLst>
                                      </p:cBhvr>
                                      <p:to>
                                        <p:strVal val="visible"/>
                                      </p:to>
                                    </p:set>
                                    <p:animEffect transition="in" filter="fade">
                                      <p:cBhvr>
                                        <p:cTn id="17" dur="500"/>
                                        <p:tgtEl>
                                          <p:spTgt spid="61">
                                            <p:txEl>
                                              <p:pRg st="1" end="1"/>
                                            </p:txEl>
                                          </p:spTgt>
                                        </p:tgtEl>
                                      </p:cBhvr>
                                    </p:animEffect>
                                    <p:anim calcmode="lin" valueType="num">
                                      <p:cBhvr>
                                        <p:cTn id="18"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19"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61">
                                            <p:txEl>
                                              <p:pRg st="2" end="2"/>
                                            </p:txEl>
                                          </p:spTgt>
                                        </p:tgtEl>
                                        <p:attrNameLst>
                                          <p:attrName>style.visibility</p:attrName>
                                        </p:attrNameLst>
                                      </p:cBhvr>
                                      <p:to>
                                        <p:strVal val="visible"/>
                                      </p:to>
                                    </p:set>
                                    <p:animEffect transition="in" filter="fade">
                                      <p:cBhvr>
                                        <p:cTn id="23" dur="500"/>
                                        <p:tgtEl>
                                          <p:spTgt spid="61">
                                            <p:txEl>
                                              <p:pRg st="2" end="2"/>
                                            </p:txEl>
                                          </p:spTgt>
                                        </p:tgtEl>
                                      </p:cBhvr>
                                    </p:animEffect>
                                    <p:anim calcmode="lin" valueType="num">
                                      <p:cBhvr>
                                        <p:cTn id="24" dur="500" fill="hold"/>
                                        <p:tgtEl>
                                          <p:spTgt spid="61">
                                            <p:txEl>
                                              <p:pRg st="2" end="2"/>
                                            </p:txEl>
                                          </p:spTgt>
                                        </p:tgtEl>
                                        <p:attrNameLst>
                                          <p:attrName>ppt_x</p:attrName>
                                        </p:attrNameLst>
                                      </p:cBhvr>
                                      <p:tavLst>
                                        <p:tav tm="0">
                                          <p:val>
                                            <p:strVal val="#ppt_x"/>
                                          </p:val>
                                        </p:tav>
                                        <p:tav tm="100000">
                                          <p:val>
                                            <p:strVal val="#ppt_x"/>
                                          </p:val>
                                        </p:tav>
                                      </p:tavLst>
                                    </p:anim>
                                    <p:anim calcmode="lin" valueType="num">
                                      <p:cBhvr>
                                        <p:cTn id="25" dur="500" fill="hold"/>
                                        <p:tgtEl>
                                          <p:spTgt spid="6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61">
                                            <p:txEl>
                                              <p:pRg st="3" end="3"/>
                                            </p:txEl>
                                          </p:spTgt>
                                        </p:tgtEl>
                                        <p:attrNameLst>
                                          <p:attrName>style.visibility</p:attrName>
                                        </p:attrNameLst>
                                      </p:cBhvr>
                                      <p:to>
                                        <p:strVal val="visible"/>
                                      </p:to>
                                    </p:set>
                                    <p:animEffect transition="in" filter="fade">
                                      <p:cBhvr>
                                        <p:cTn id="30" dur="500"/>
                                        <p:tgtEl>
                                          <p:spTgt spid="61">
                                            <p:txEl>
                                              <p:pRg st="3" end="3"/>
                                            </p:txEl>
                                          </p:spTgt>
                                        </p:tgtEl>
                                      </p:cBhvr>
                                    </p:animEffect>
                                    <p:anim calcmode="lin" valueType="num">
                                      <p:cBhvr>
                                        <p:cTn id="31" dur="500" fill="hold"/>
                                        <p:tgtEl>
                                          <p:spTgt spid="61">
                                            <p:txEl>
                                              <p:pRg st="3" end="3"/>
                                            </p:txEl>
                                          </p:spTgt>
                                        </p:tgtEl>
                                        <p:attrNameLst>
                                          <p:attrName>ppt_x</p:attrName>
                                        </p:attrNameLst>
                                      </p:cBhvr>
                                      <p:tavLst>
                                        <p:tav tm="0">
                                          <p:val>
                                            <p:strVal val="#ppt_x"/>
                                          </p:val>
                                        </p:tav>
                                        <p:tav tm="100000">
                                          <p:val>
                                            <p:strVal val="#ppt_x"/>
                                          </p:val>
                                        </p:tav>
                                      </p:tavLst>
                                    </p:anim>
                                    <p:anim calcmode="lin" valueType="num">
                                      <p:cBhvr>
                                        <p:cTn id="32" dur="500" fill="hold"/>
                                        <p:tgtEl>
                                          <p:spTgt spid="61">
                                            <p:txEl>
                                              <p:pRg st="3" end="3"/>
                                            </p:txEl>
                                          </p:spTgt>
                                        </p:tgtEl>
                                        <p:attrNameLst>
                                          <p:attrName>ppt_y</p:attrName>
                                        </p:attrNameLst>
                                      </p:cBhvr>
                                      <p:tavLst>
                                        <p:tav tm="0">
                                          <p:val>
                                            <p:strVal val="#ppt_y+.1"/>
                                          </p:val>
                                        </p:tav>
                                        <p:tav tm="100000">
                                          <p:val>
                                            <p:strVal val="#ppt_y"/>
                                          </p:val>
                                        </p:tav>
                                      </p:tavLst>
                                    </p:anim>
                                  </p:childTnLst>
                                </p:cTn>
                              </p:par>
                            </p:childTnLst>
                          </p:cTn>
                        </p:par>
                        <p:par>
                          <p:cTn id="33" fill="hold">
                            <p:stCondLst>
                              <p:cond delay="500"/>
                            </p:stCondLst>
                            <p:childTnLst>
                              <p:par>
                                <p:cTn id="34" presetID="9" presetClass="entr" presetSubtype="0" fill="hold" nodeType="afterEffect">
                                  <p:stCondLst>
                                    <p:cond delay="0"/>
                                  </p:stCondLst>
                                  <p:childTnLst>
                                    <p:set>
                                      <p:cBhvr>
                                        <p:cTn id="35" dur="1" fill="hold">
                                          <p:stCondLst>
                                            <p:cond delay="0"/>
                                          </p:stCondLst>
                                        </p:cTn>
                                        <p:tgtEl>
                                          <p:spTgt spid="54"/>
                                        </p:tgtEl>
                                        <p:attrNameLst>
                                          <p:attrName>style.visibility</p:attrName>
                                        </p:attrNameLst>
                                      </p:cBhvr>
                                      <p:to>
                                        <p:strVal val="visible"/>
                                      </p:to>
                                    </p:set>
                                    <p:animEffect transition="in" filter="dissolve">
                                      <p:cBhvr>
                                        <p:cTn id="36" dur="500"/>
                                        <p:tgtEl>
                                          <p:spTgt spid="54"/>
                                        </p:tgtEl>
                                      </p:cBhvr>
                                    </p:animEffect>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61">
                                            <p:txEl>
                                              <p:pRg st="4" end="4"/>
                                            </p:txEl>
                                          </p:spTgt>
                                        </p:tgtEl>
                                        <p:attrNameLst>
                                          <p:attrName>style.visibility</p:attrName>
                                        </p:attrNameLst>
                                      </p:cBhvr>
                                      <p:to>
                                        <p:strVal val="visible"/>
                                      </p:to>
                                    </p:set>
                                    <p:animEffect transition="in" filter="fade">
                                      <p:cBhvr>
                                        <p:cTn id="41" dur="500"/>
                                        <p:tgtEl>
                                          <p:spTgt spid="61">
                                            <p:txEl>
                                              <p:pRg st="4" end="4"/>
                                            </p:txEl>
                                          </p:spTgt>
                                        </p:tgtEl>
                                      </p:cBhvr>
                                    </p:animEffect>
                                    <p:anim calcmode="lin" valueType="num">
                                      <p:cBhvr>
                                        <p:cTn id="42" dur="500" fill="hold"/>
                                        <p:tgtEl>
                                          <p:spTgt spid="61">
                                            <p:txEl>
                                              <p:pRg st="4" end="4"/>
                                            </p:txEl>
                                          </p:spTgt>
                                        </p:tgtEl>
                                        <p:attrNameLst>
                                          <p:attrName>ppt_x</p:attrName>
                                        </p:attrNameLst>
                                      </p:cBhvr>
                                      <p:tavLst>
                                        <p:tav tm="0">
                                          <p:val>
                                            <p:strVal val="#ppt_x"/>
                                          </p:val>
                                        </p:tav>
                                        <p:tav tm="100000">
                                          <p:val>
                                            <p:strVal val="#ppt_x"/>
                                          </p:val>
                                        </p:tav>
                                      </p:tavLst>
                                    </p:anim>
                                    <p:anim calcmode="lin" valueType="num">
                                      <p:cBhvr>
                                        <p:cTn id="43" dur="500" fill="hold"/>
                                        <p:tgtEl>
                                          <p:spTgt spid="61">
                                            <p:txEl>
                                              <p:pRg st="4" end="4"/>
                                            </p:txEl>
                                          </p:spTgt>
                                        </p:tgtEl>
                                        <p:attrNameLst>
                                          <p:attrName>ppt_y</p:attrName>
                                        </p:attrNameLst>
                                      </p:cBhvr>
                                      <p:tavLst>
                                        <p:tav tm="0">
                                          <p:val>
                                            <p:strVal val="#ppt_y+.1"/>
                                          </p:val>
                                        </p:tav>
                                        <p:tav tm="100000">
                                          <p:val>
                                            <p:strVal val="#ppt_y"/>
                                          </p:val>
                                        </p:tav>
                                      </p:tavLst>
                                    </p:anim>
                                  </p:childTnLst>
                                </p:cTn>
                              </p:par>
                            </p:childTnLst>
                          </p:cTn>
                        </p:par>
                        <p:par>
                          <p:cTn id="44" fill="hold">
                            <p:stCondLst>
                              <p:cond delay="500"/>
                            </p:stCondLst>
                            <p:childTnLst>
                              <p:par>
                                <p:cTn id="45" presetID="23" presetClass="entr" presetSubtype="32" fill="hold" grpId="0" nodeType="afterEffect">
                                  <p:stCondLst>
                                    <p:cond delay="0"/>
                                  </p:stCondLst>
                                  <p:childTnLst>
                                    <p:set>
                                      <p:cBhvr>
                                        <p:cTn id="46" dur="1" fill="hold">
                                          <p:stCondLst>
                                            <p:cond delay="0"/>
                                          </p:stCondLst>
                                        </p:cTn>
                                        <p:tgtEl>
                                          <p:spTgt spid="63"/>
                                        </p:tgtEl>
                                        <p:attrNameLst>
                                          <p:attrName>style.visibility</p:attrName>
                                        </p:attrNameLst>
                                      </p:cBhvr>
                                      <p:to>
                                        <p:strVal val="visible"/>
                                      </p:to>
                                    </p:set>
                                    <p:anim calcmode="lin" valueType="num">
                                      <p:cBhvr>
                                        <p:cTn id="47" dur="500" fill="hold"/>
                                        <p:tgtEl>
                                          <p:spTgt spid="63"/>
                                        </p:tgtEl>
                                        <p:attrNameLst>
                                          <p:attrName>ppt_w</p:attrName>
                                        </p:attrNameLst>
                                      </p:cBhvr>
                                      <p:tavLst>
                                        <p:tav tm="0">
                                          <p:val>
                                            <p:strVal val="4*#ppt_w"/>
                                          </p:val>
                                        </p:tav>
                                        <p:tav tm="100000">
                                          <p:val>
                                            <p:strVal val="#ppt_w"/>
                                          </p:val>
                                        </p:tav>
                                      </p:tavLst>
                                    </p:anim>
                                    <p:anim calcmode="lin" valueType="num">
                                      <p:cBhvr>
                                        <p:cTn id="48" dur="500" fill="hold"/>
                                        <p:tgtEl>
                                          <p:spTgt spid="63"/>
                                        </p:tgtEl>
                                        <p:attrNameLst>
                                          <p:attrName>ppt_h</p:attrName>
                                        </p:attrNameLst>
                                      </p:cBhvr>
                                      <p:tavLst>
                                        <p:tav tm="0">
                                          <p:val>
                                            <p:strVal val="4*#ppt_h"/>
                                          </p:val>
                                        </p:tav>
                                        <p:tav tm="100000">
                                          <p:val>
                                            <p:strVal val="#ppt_h"/>
                                          </p:val>
                                        </p:tav>
                                      </p:tavLst>
                                    </p:anim>
                                  </p:childTnLst>
                                </p:cTn>
                              </p:par>
                            </p:childTnLst>
                          </p:cTn>
                        </p:par>
                        <p:par>
                          <p:cTn id="49" fill="hold">
                            <p:stCondLst>
                              <p:cond delay="1000"/>
                            </p:stCondLst>
                            <p:childTnLst>
                              <p:par>
                                <p:cTn id="50" presetID="17" presetClass="entr" presetSubtype="2" fill="hold" grpId="0" nodeType="afterEffect">
                                  <p:stCondLst>
                                    <p:cond delay="0"/>
                                  </p:stCondLst>
                                  <p:childTnLst>
                                    <p:set>
                                      <p:cBhvr>
                                        <p:cTn id="51" dur="1" fill="hold">
                                          <p:stCondLst>
                                            <p:cond delay="0"/>
                                          </p:stCondLst>
                                        </p:cTn>
                                        <p:tgtEl>
                                          <p:spTgt spid="60"/>
                                        </p:tgtEl>
                                        <p:attrNameLst>
                                          <p:attrName>style.visibility</p:attrName>
                                        </p:attrNameLst>
                                      </p:cBhvr>
                                      <p:to>
                                        <p:strVal val="visible"/>
                                      </p:to>
                                    </p:set>
                                    <p:anim calcmode="lin" valueType="num">
                                      <p:cBhvr>
                                        <p:cTn id="52" dur="500" fill="hold"/>
                                        <p:tgtEl>
                                          <p:spTgt spid="60"/>
                                        </p:tgtEl>
                                        <p:attrNameLst>
                                          <p:attrName>ppt_x</p:attrName>
                                        </p:attrNameLst>
                                      </p:cBhvr>
                                      <p:tavLst>
                                        <p:tav tm="0">
                                          <p:val>
                                            <p:strVal val="#ppt_x+#ppt_w/2"/>
                                          </p:val>
                                        </p:tav>
                                        <p:tav tm="100000">
                                          <p:val>
                                            <p:strVal val="#ppt_x"/>
                                          </p:val>
                                        </p:tav>
                                      </p:tavLst>
                                    </p:anim>
                                    <p:anim calcmode="lin" valueType="num">
                                      <p:cBhvr>
                                        <p:cTn id="53" dur="500" fill="hold"/>
                                        <p:tgtEl>
                                          <p:spTgt spid="60"/>
                                        </p:tgtEl>
                                        <p:attrNameLst>
                                          <p:attrName>ppt_y</p:attrName>
                                        </p:attrNameLst>
                                      </p:cBhvr>
                                      <p:tavLst>
                                        <p:tav tm="0">
                                          <p:val>
                                            <p:strVal val="#ppt_y"/>
                                          </p:val>
                                        </p:tav>
                                        <p:tav tm="100000">
                                          <p:val>
                                            <p:strVal val="#ppt_y"/>
                                          </p:val>
                                        </p:tav>
                                      </p:tavLst>
                                    </p:anim>
                                    <p:anim calcmode="lin" valueType="num">
                                      <p:cBhvr>
                                        <p:cTn id="54" dur="500" fill="hold"/>
                                        <p:tgtEl>
                                          <p:spTgt spid="60"/>
                                        </p:tgtEl>
                                        <p:attrNameLst>
                                          <p:attrName>ppt_w</p:attrName>
                                        </p:attrNameLst>
                                      </p:cBhvr>
                                      <p:tavLst>
                                        <p:tav tm="0">
                                          <p:val>
                                            <p:fltVal val="0"/>
                                          </p:val>
                                        </p:tav>
                                        <p:tav tm="100000">
                                          <p:val>
                                            <p:strVal val="#ppt_w"/>
                                          </p:val>
                                        </p:tav>
                                      </p:tavLst>
                                    </p:anim>
                                    <p:anim calcmode="lin" valueType="num">
                                      <p:cBhvr>
                                        <p:cTn id="55" dur="500" fill="hold"/>
                                        <p:tgtEl>
                                          <p:spTgt spid="60"/>
                                        </p:tgtEl>
                                        <p:attrNameLst>
                                          <p:attrName>ppt_h</p:attrName>
                                        </p:attrNameLst>
                                      </p:cBhvr>
                                      <p:tavLst>
                                        <p:tav tm="0">
                                          <p:val>
                                            <p:strVal val="#ppt_h"/>
                                          </p:val>
                                        </p:tav>
                                        <p:tav tm="100000">
                                          <p:val>
                                            <p:strVal val="#ppt_h"/>
                                          </p:val>
                                        </p:tav>
                                      </p:tavLst>
                                    </p:anim>
                                  </p:childTnLst>
                                </p:cTn>
                              </p:par>
                              <p:par>
                                <p:cTn id="56" presetID="17" presetClass="entr" presetSubtype="1" fill="hold" grpId="0" nodeType="withEffect">
                                  <p:stCondLst>
                                    <p:cond delay="0"/>
                                  </p:stCondLst>
                                  <p:childTnLst>
                                    <p:set>
                                      <p:cBhvr>
                                        <p:cTn id="57" dur="1" fill="hold">
                                          <p:stCondLst>
                                            <p:cond delay="0"/>
                                          </p:stCondLst>
                                        </p:cTn>
                                        <p:tgtEl>
                                          <p:spTgt spid="57"/>
                                        </p:tgtEl>
                                        <p:attrNameLst>
                                          <p:attrName>style.visibility</p:attrName>
                                        </p:attrNameLst>
                                      </p:cBhvr>
                                      <p:to>
                                        <p:strVal val="visible"/>
                                      </p:to>
                                    </p:set>
                                    <p:anim calcmode="lin" valueType="num">
                                      <p:cBhvr>
                                        <p:cTn id="58" dur="500" fill="hold"/>
                                        <p:tgtEl>
                                          <p:spTgt spid="57"/>
                                        </p:tgtEl>
                                        <p:attrNameLst>
                                          <p:attrName>ppt_x</p:attrName>
                                        </p:attrNameLst>
                                      </p:cBhvr>
                                      <p:tavLst>
                                        <p:tav tm="0">
                                          <p:val>
                                            <p:strVal val="#ppt_x"/>
                                          </p:val>
                                        </p:tav>
                                        <p:tav tm="100000">
                                          <p:val>
                                            <p:strVal val="#ppt_x"/>
                                          </p:val>
                                        </p:tav>
                                      </p:tavLst>
                                    </p:anim>
                                    <p:anim calcmode="lin" valueType="num">
                                      <p:cBhvr>
                                        <p:cTn id="59" dur="500" fill="hold"/>
                                        <p:tgtEl>
                                          <p:spTgt spid="57"/>
                                        </p:tgtEl>
                                        <p:attrNameLst>
                                          <p:attrName>ppt_y</p:attrName>
                                        </p:attrNameLst>
                                      </p:cBhvr>
                                      <p:tavLst>
                                        <p:tav tm="0">
                                          <p:val>
                                            <p:strVal val="#ppt_y-#ppt_h/2"/>
                                          </p:val>
                                        </p:tav>
                                        <p:tav tm="100000">
                                          <p:val>
                                            <p:strVal val="#ppt_y"/>
                                          </p:val>
                                        </p:tav>
                                      </p:tavLst>
                                    </p:anim>
                                    <p:anim calcmode="lin" valueType="num">
                                      <p:cBhvr>
                                        <p:cTn id="60" dur="500" fill="hold"/>
                                        <p:tgtEl>
                                          <p:spTgt spid="57"/>
                                        </p:tgtEl>
                                        <p:attrNameLst>
                                          <p:attrName>ppt_w</p:attrName>
                                        </p:attrNameLst>
                                      </p:cBhvr>
                                      <p:tavLst>
                                        <p:tav tm="0">
                                          <p:val>
                                            <p:strVal val="#ppt_w"/>
                                          </p:val>
                                        </p:tav>
                                        <p:tav tm="100000">
                                          <p:val>
                                            <p:strVal val="#ppt_w"/>
                                          </p:val>
                                        </p:tav>
                                      </p:tavLst>
                                    </p:anim>
                                    <p:anim calcmode="lin" valueType="num">
                                      <p:cBhvr>
                                        <p:cTn id="61" dur="500" fill="hold"/>
                                        <p:tgtEl>
                                          <p:spTgt spid="57"/>
                                        </p:tgtEl>
                                        <p:attrNameLst>
                                          <p:attrName>ppt_h</p:attrName>
                                        </p:attrNameLst>
                                      </p:cBhvr>
                                      <p:tavLst>
                                        <p:tav tm="0">
                                          <p:val>
                                            <p:fltVal val="0"/>
                                          </p:val>
                                        </p:tav>
                                        <p:tav tm="100000">
                                          <p:val>
                                            <p:strVal val="#ppt_h"/>
                                          </p:val>
                                        </p:tav>
                                      </p:tavLst>
                                    </p:anim>
                                  </p:childTnLst>
                                </p:cTn>
                              </p:par>
                            </p:childTnLst>
                          </p:cTn>
                        </p:par>
                        <p:par>
                          <p:cTn id="62" fill="hold">
                            <p:stCondLst>
                              <p:cond delay="1500"/>
                            </p:stCondLst>
                            <p:childTnLst>
                              <p:par>
                                <p:cTn id="63" presetID="23" presetClass="entr" presetSubtype="288" fill="hold" grpId="0" nodeType="afterEffect">
                                  <p:stCondLst>
                                    <p:cond delay="0"/>
                                  </p:stCondLst>
                                  <p:childTnLst>
                                    <p:set>
                                      <p:cBhvr>
                                        <p:cTn id="64" dur="1" fill="hold">
                                          <p:stCondLst>
                                            <p:cond delay="0"/>
                                          </p:stCondLst>
                                        </p:cTn>
                                        <p:tgtEl>
                                          <p:spTgt spid="59"/>
                                        </p:tgtEl>
                                        <p:attrNameLst>
                                          <p:attrName>style.visibility</p:attrName>
                                        </p:attrNameLst>
                                      </p:cBhvr>
                                      <p:to>
                                        <p:strVal val="visible"/>
                                      </p:to>
                                    </p:set>
                                    <p:anim calcmode="lin" valueType="num">
                                      <p:cBhvr>
                                        <p:cTn id="65" dur="500" fill="hold"/>
                                        <p:tgtEl>
                                          <p:spTgt spid="59"/>
                                        </p:tgtEl>
                                        <p:attrNameLst>
                                          <p:attrName>ppt_w</p:attrName>
                                        </p:attrNameLst>
                                      </p:cBhvr>
                                      <p:tavLst>
                                        <p:tav tm="0">
                                          <p:val>
                                            <p:strVal val="4/3*#ppt_w"/>
                                          </p:val>
                                        </p:tav>
                                        <p:tav tm="100000">
                                          <p:val>
                                            <p:strVal val="#ppt_w"/>
                                          </p:val>
                                        </p:tav>
                                      </p:tavLst>
                                    </p:anim>
                                    <p:anim calcmode="lin" valueType="num">
                                      <p:cBhvr>
                                        <p:cTn id="66" dur="500" fill="hold"/>
                                        <p:tgtEl>
                                          <p:spTgt spid="59"/>
                                        </p:tgtEl>
                                        <p:attrNameLst>
                                          <p:attrName>ppt_h</p:attrName>
                                        </p:attrNameLst>
                                      </p:cBhvr>
                                      <p:tavLst>
                                        <p:tav tm="0">
                                          <p:val>
                                            <p:strVal val="4/3*#ppt_h"/>
                                          </p:val>
                                        </p:tav>
                                        <p:tav tm="100000">
                                          <p:val>
                                            <p:strVal val="#ppt_h"/>
                                          </p:val>
                                        </p:tav>
                                      </p:tavLst>
                                    </p:anim>
                                  </p:childTnLst>
                                </p:cTn>
                              </p:par>
                              <p:par>
                                <p:cTn id="67" presetID="23" presetClass="entr" presetSubtype="288" fill="hold" grpId="0" nodeType="withEffect">
                                  <p:stCondLst>
                                    <p:cond delay="0"/>
                                  </p:stCondLst>
                                  <p:childTnLst>
                                    <p:set>
                                      <p:cBhvr>
                                        <p:cTn id="68" dur="1" fill="hold">
                                          <p:stCondLst>
                                            <p:cond delay="0"/>
                                          </p:stCondLst>
                                        </p:cTn>
                                        <p:tgtEl>
                                          <p:spTgt spid="58"/>
                                        </p:tgtEl>
                                        <p:attrNameLst>
                                          <p:attrName>style.visibility</p:attrName>
                                        </p:attrNameLst>
                                      </p:cBhvr>
                                      <p:to>
                                        <p:strVal val="visible"/>
                                      </p:to>
                                    </p:set>
                                    <p:anim calcmode="lin" valueType="num">
                                      <p:cBhvr>
                                        <p:cTn id="69" dur="500" fill="hold"/>
                                        <p:tgtEl>
                                          <p:spTgt spid="58"/>
                                        </p:tgtEl>
                                        <p:attrNameLst>
                                          <p:attrName>ppt_w</p:attrName>
                                        </p:attrNameLst>
                                      </p:cBhvr>
                                      <p:tavLst>
                                        <p:tav tm="0">
                                          <p:val>
                                            <p:strVal val="4/3*#ppt_w"/>
                                          </p:val>
                                        </p:tav>
                                        <p:tav tm="100000">
                                          <p:val>
                                            <p:strVal val="#ppt_w"/>
                                          </p:val>
                                        </p:tav>
                                      </p:tavLst>
                                    </p:anim>
                                    <p:anim calcmode="lin" valueType="num">
                                      <p:cBhvr>
                                        <p:cTn id="70" dur="500" fill="hold"/>
                                        <p:tgtEl>
                                          <p:spTgt spid="58"/>
                                        </p:tgtEl>
                                        <p:attrNameLst>
                                          <p:attrName>ppt_h</p:attrName>
                                        </p:attrNameLst>
                                      </p:cBhvr>
                                      <p:tavLst>
                                        <p:tav tm="0">
                                          <p:val>
                                            <p:strVal val="4/3*#ppt_h"/>
                                          </p:val>
                                        </p:tav>
                                        <p:tav tm="100000">
                                          <p:val>
                                            <p:strVal val="#ppt_h"/>
                                          </p:val>
                                        </p:tav>
                                      </p:tavLst>
                                    </p:anim>
                                  </p:childTnLst>
                                </p:cTn>
                              </p:par>
                            </p:childTnLst>
                          </p:cTn>
                        </p:par>
                        <p:par>
                          <p:cTn id="71" fill="hold">
                            <p:stCondLst>
                              <p:cond delay="2000"/>
                            </p:stCondLst>
                            <p:childTnLst>
                              <p:par>
                                <p:cTn id="72" presetID="42" presetClass="entr" presetSubtype="0" fill="hold" grpId="0" nodeType="afterEffect">
                                  <p:stCondLst>
                                    <p:cond delay="0"/>
                                  </p:stCondLst>
                                  <p:childTnLst>
                                    <p:set>
                                      <p:cBhvr>
                                        <p:cTn id="73" dur="1" fill="hold">
                                          <p:stCondLst>
                                            <p:cond delay="0"/>
                                          </p:stCondLst>
                                        </p:cTn>
                                        <p:tgtEl>
                                          <p:spTgt spid="61">
                                            <p:txEl>
                                              <p:pRg st="5" end="5"/>
                                            </p:txEl>
                                          </p:spTgt>
                                        </p:tgtEl>
                                        <p:attrNameLst>
                                          <p:attrName>style.visibility</p:attrName>
                                        </p:attrNameLst>
                                      </p:cBhvr>
                                      <p:to>
                                        <p:strVal val="visible"/>
                                      </p:to>
                                    </p:set>
                                    <p:animEffect transition="in" filter="fade">
                                      <p:cBhvr>
                                        <p:cTn id="74" dur="500"/>
                                        <p:tgtEl>
                                          <p:spTgt spid="61">
                                            <p:txEl>
                                              <p:pRg st="5" end="5"/>
                                            </p:txEl>
                                          </p:spTgt>
                                        </p:tgtEl>
                                      </p:cBhvr>
                                    </p:animEffect>
                                    <p:anim calcmode="lin" valueType="num">
                                      <p:cBhvr>
                                        <p:cTn id="75" dur="500" fill="hold"/>
                                        <p:tgtEl>
                                          <p:spTgt spid="61">
                                            <p:txEl>
                                              <p:pRg st="5" end="5"/>
                                            </p:txEl>
                                          </p:spTgt>
                                        </p:tgtEl>
                                        <p:attrNameLst>
                                          <p:attrName>ppt_x</p:attrName>
                                        </p:attrNameLst>
                                      </p:cBhvr>
                                      <p:tavLst>
                                        <p:tav tm="0">
                                          <p:val>
                                            <p:strVal val="#ppt_x"/>
                                          </p:val>
                                        </p:tav>
                                        <p:tav tm="100000">
                                          <p:val>
                                            <p:strVal val="#ppt_x"/>
                                          </p:val>
                                        </p:tav>
                                      </p:tavLst>
                                    </p:anim>
                                    <p:anim calcmode="lin" valueType="num">
                                      <p:cBhvr>
                                        <p:cTn id="76" dur="500" fill="hold"/>
                                        <p:tgtEl>
                                          <p:spTgt spid="6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uiExpand="1" build="p"/>
      <p:bldP spid="57" grpId="0" animBg="1"/>
      <p:bldP spid="58" grpId="0"/>
      <p:bldP spid="59" grpId="0"/>
      <p:bldP spid="60" grpId="0" animBg="1"/>
      <p:bldP spid="63" grpId="0" animBg="1"/>
    </p:bldLst>
  </p:timing>
</p:sld>
</file>

<file path=ppt/theme/theme1.xml><?xml version="1.0" encoding="utf-8"?>
<a:theme xmlns:a="http://schemas.openxmlformats.org/drawingml/2006/main" name="Office Theme">
  <a:themeElements>
    <a:clrScheme name="Gwartney PPT 2011">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FFFFF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28038</TotalTime>
  <Words>1652</Words>
  <Application>Microsoft Office PowerPoint</Application>
  <PresentationFormat>On-screen Show (4:3)</PresentationFormat>
  <Paragraphs>320</Paragraphs>
  <Slides>35</Slides>
  <Notes>6</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Investment, the Capital Market,  and the Wealth of Nations</vt:lpstr>
      <vt:lpstr>Why People Invest</vt:lpstr>
      <vt:lpstr>Capital and Investment</vt:lpstr>
      <vt:lpstr>Savings and Investment</vt:lpstr>
      <vt:lpstr>Investment and Consumption</vt:lpstr>
      <vt:lpstr>Interest Rates</vt:lpstr>
      <vt:lpstr>PowerPoint Presentation</vt:lpstr>
      <vt:lpstr>PowerPoint Presentation</vt:lpstr>
      <vt:lpstr>Determination of the Interest Rate</vt:lpstr>
      <vt:lpstr>PowerPoint Presentation</vt:lpstr>
      <vt:lpstr>PowerPoint Presentation</vt:lpstr>
      <vt:lpstr>Components of the Money Interest Rate</vt:lpstr>
      <vt:lpstr>The Present Value of Future Income and Costs</vt:lpstr>
      <vt:lpstr>Present Value</vt:lpstr>
      <vt:lpstr>Present Value n Years in the Future</vt:lpstr>
      <vt:lpstr>Present Value of Stream of Payments</vt:lpstr>
      <vt:lpstr>Present Value</vt:lpstr>
      <vt:lpstr>Questions for Thought: </vt:lpstr>
      <vt:lpstr>Questions for Thought: </vt:lpstr>
      <vt:lpstr>Present Value,  Profitability, and Investment</vt:lpstr>
      <vt:lpstr>PowerPoint Presentation</vt:lpstr>
      <vt:lpstr>PowerPoint Presentation</vt:lpstr>
      <vt:lpstr>Investing in Human Capital</vt:lpstr>
      <vt:lpstr>Investing in Human Capital</vt:lpstr>
      <vt:lpstr>Investing in Human Capital</vt:lpstr>
      <vt:lpstr>Uncertainty,  Entrepreneurship,  and Profit</vt:lpstr>
      <vt:lpstr>PowerPoint Presentation</vt:lpstr>
      <vt:lpstr>Income Shares of  Human &amp; Physical Capital</vt:lpstr>
      <vt:lpstr>Why Is the Capital Market So Important?</vt:lpstr>
      <vt:lpstr>Why is the Capital Market  so Important?</vt:lpstr>
      <vt:lpstr>Capital Market  and the Wealth of Nations</vt:lpstr>
      <vt:lpstr>Political Allocation  and the Structure of Incentives</vt:lpstr>
      <vt:lpstr>Political Allocation  and the Structure of Incentives</vt:lpstr>
      <vt:lpstr>Questions for Thought: </vt:lpstr>
      <vt:lpstr>PowerPoint Presentation</vt:lpstr>
    </vt:vector>
  </TitlesOfParts>
  <Company>University Of Tampa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27</dc:title>
  <dc:subject>Money and the Banking System</dc:subject>
  <dc:creator>Dr. Chuck D. Skipton</dc:creator>
  <cp:keywords>Investment, the Capital Market, and the Wealth of Nations</cp:keywords>
  <cp:lastModifiedBy>Todd Myers</cp:lastModifiedBy>
  <cp:revision>1226</cp:revision>
  <cp:lastPrinted>2011-12-29T00:01:54Z</cp:lastPrinted>
  <dcterms:created xsi:type="dcterms:W3CDTF">2011-12-23T16:39:02Z</dcterms:created>
  <dcterms:modified xsi:type="dcterms:W3CDTF">2012-08-20T19:06:33Z</dcterms:modified>
</cp:coreProperties>
</file>