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6"/>
  </p:notesMasterIdLst>
  <p:handoutMasterIdLst>
    <p:handoutMasterId r:id="rId67"/>
  </p:handoutMasterIdLst>
  <p:sldIdLst>
    <p:sldId id="259" r:id="rId2"/>
    <p:sldId id="260" r:id="rId3"/>
    <p:sldId id="258" r:id="rId4"/>
    <p:sldId id="262" r:id="rId5"/>
    <p:sldId id="294" r:id="rId6"/>
    <p:sldId id="295" r:id="rId7"/>
    <p:sldId id="296" r:id="rId8"/>
    <p:sldId id="263" r:id="rId9"/>
    <p:sldId id="297" r:id="rId10"/>
    <p:sldId id="298" r:id="rId11"/>
    <p:sldId id="264" r:id="rId12"/>
    <p:sldId id="299" r:id="rId13"/>
    <p:sldId id="265" r:id="rId14"/>
    <p:sldId id="266" r:id="rId15"/>
    <p:sldId id="267" r:id="rId16"/>
    <p:sldId id="300" r:id="rId17"/>
    <p:sldId id="301" r:id="rId18"/>
    <p:sldId id="268" r:id="rId19"/>
    <p:sldId id="270" r:id="rId20"/>
    <p:sldId id="271" r:id="rId21"/>
    <p:sldId id="284" r:id="rId22"/>
    <p:sldId id="302" r:id="rId23"/>
    <p:sldId id="303" r:id="rId24"/>
    <p:sldId id="304" r:id="rId25"/>
    <p:sldId id="305" r:id="rId26"/>
    <p:sldId id="306" r:id="rId27"/>
    <p:sldId id="308" r:id="rId28"/>
    <p:sldId id="310" r:id="rId29"/>
    <p:sldId id="309" r:id="rId30"/>
    <p:sldId id="311" r:id="rId31"/>
    <p:sldId id="312" r:id="rId32"/>
    <p:sldId id="313" r:id="rId33"/>
    <p:sldId id="314" r:id="rId34"/>
    <p:sldId id="274" r:id="rId35"/>
    <p:sldId id="275" r:id="rId36"/>
    <p:sldId id="315" r:id="rId37"/>
    <p:sldId id="276" r:id="rId38"/>
    <p:sldId id="288" r:id="rId39"/>
    <p:sldId id="316" r:id="rId40"/>
    <p:sldId id="317" r:id="rId41"/>
    <p:sldId id="318" r:id="rId42"/>
    <p:sldId id="319" r:id="rId43"/>
    <p:sldId id="320" r:id="rId44"/>
    <p:sldId id="321" r:id="rId45"/>
    <p:sldId id="322" r:id="rId46"/>
    <p:sldId id="323" r:id="rId47"/>
    <p:sldId id="324" r:id="rId48"/>
    <p:sldId id="290" r:id="rId49"/>
    <p:sldId id="291" r:id="rId50"/>
    <p:sldId id="325" r:id="rId51"/>
    <p:sldId id="326" r:id="rId52"/>
    <p:sldId id="327" r:id="rId53"/>
    <p:sldId id="277" r:id="rId54"/>
    <p:sldId id="328" r:id="rId55"/>
    <p:sldId id="329" r:id="rId56"/>
    <p:sldId id="330" r:id="rId57"/>
    <p:sldId id="331" r:id="rId58"/>
    <p:sldId id="332" r:id="rId59"/>
    <p:sldId id="333" r:id="rId60"/>
    <p:sldId id="334" r:id="rId61"/>
    <p:sldId id="335" r:id="rId62"/>
    <p:sldId id="336" r:id="rId63"/>
    <p:sldId id="337" r:id="rId64"/>
    <p:sldId id="279" r:id="rId6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4DF3"/>
    <a:srgbClr val="FCF4DC"/>
    <a:srgbClr val="32302A"/>
    <a:srgbClr val="515A61"/>
    <a:srgbClr val="444C52"/>
    <a:srgbClr val="F2F2F2"/>
    <a:srgbClr val="D7D7D7"/>
    <a:srgbClr val="C2C2C2"/>
    <a:srgbClr val="5F5F5F"/>
    <a:srgbClr val="4A55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289" autoAdjust="0"/>
    <p:restoredTop sz="94660"/>
  </p:normalViewPr>
  <p:slideViewPr>
    <p:cSldViewPr snapToGrid="0" snapToObjects="1">
      <p:cViewPr>
        <p:scale>
          <a:sx n="115" d="100"/>
          <a:sy n="115" d="100"/>
        </p:scale>
        <p:origin x="-804" y="-72"/>
      </p:cViewPr>
      <p:guideLst>
        <p:guide orient="horz" pos="980"/>
        <p:guide pos="5254"/>
      </p:guideLst>
    </p:cSldViewPr>
  </p:slideViewPr>
  <p:notesTextViewPr>
    <p:cViewPr>
      <p:scale>
        <a:sx n="100" d="100"/>
        <a:sy n="100" d="100"/>
      </p:scale>
      <p:origin x="0" y="0"/>
    </p:cViewPr>
  </p:notesTextViewPr>
  <p:sorterViewPr>
    <p:cViewPr>
      <p:scale>
        <a:sx n="176" d="100"/>
        <a:sy n="176" d="100"/>
      </p:scale>
      <p:origin x="0" y="0"/>
    </p:cViewPr>
  </p:sorterViewPr>
  <p:notesViewPr>
    <p:cSldViewPr snapToGrid="0" snapToObjects="1">
      <p:cViewPr varScale="1">
        <p:scale>
          <a:sx n="101" d="100"/>
          <a:sy n="101" d="100"/>
        </p:scale>
        <p:origin x="-351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C59276-451D-43C9-813E-64E3A18F4843}" type="datetimeFigureOut">
              <a:rPr lang="en-US" smtClean="0"/>
              <a:pPr/>
              <a:t>08/20/2012</a:t>
            </a:fld>
            <a:endParaRPr lang="en-US"/>
          </a:p>
        </p:txBody>
      </p:sp>
      <p:sp>
        <p:nvSpPr>
          <p:cNvPr id="4" name="Footer Placeholder 3"/>
          <p:cNvSpPr>
            <a:spLocks noGrp="1"/>
          </p:cNvSpPr>
          <p:nvPr>
            <p:ph type="ftr" sz="quarter" idx="2"/>
          </p:nvPr>
        </p:nvSpPr>
        <p:spPr>
          <a:xfrm>
            <a:off x="0" y="8685213"/>
            <a:ext cx="5420412" cy="457200"/>
          </a:xfrm>
          <a:prstGeom prst="rect">
            <a:avLst/>
          </a:prstGeom>
        </p:spPr>
        <p:txBody>
          <a:bodyPr vert="horz" lIns="91440" tIns="45720" rIns="91440" bIns="45720" rtlCol="0" anchor="b"/>
          <a:lstStyle>
            <a:lvl1pPr algn="l">
              <a:defRPr sz="1200"/>
            </a:lvl1pPr>
          </a:lstStyle>
          <a:p>
            <a:pPr>
              <a:defRPr/>
            </a:pPr>
            <a:r>
              <a:rPr lang="en-US" dirty="0" smtClean="0">
                <a:latin typeface="Times New Roman" pitchFamily="18" charset="0"/>
                <a:cs typeface="Times New Roman" pitchFamily="18" charset="0"/>
              </a:rPr>
              <a:t>Slides from “</a:t>
            </a:r>
            <a:r>
              <a:rPr lang="en-US" dirty="0">
                <a:latin typeface="Times New Roman" pitchFamily="18" charset="0"/>
                <a:cs typeface="Times New Roman" pitchFamily="18" charset="0"/>
              </a:rPr>
              <a:t>Private and Public Choice 14th ed.”</a:t>
            </a:r>
          </a:p>
          <a:p>
            <a:pPr>
              <a:defRP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James </a:t>
            </a:r>
            <a:r>
              <a:rPr lang="en-US" dirty="0" err="1">
                <a:latin typeface="Times New Roman" pitchFamily="18" charset="0"/>
                <a:cs typeface="Times New Roman" pitchFamily="18" charset="0"/>
              </a:rPr>
              <a:t>Gwartney</a:t>
            </a:r>
            <a:r>
              <a:rPr lang="en-US" dirty="0">
                <a:latin typeface="Times New Roman" pitchFamily="18" charset="0"/>
                <a:cs typeface="Times New Roman" pitchFamily="18" charset="0"/>
              </a:rPr>
              <a:t>, Richard Stroup, Russell </a:t>
            </a:r>
            <a:r>
              <a:rPr lang="en-US" dirty="0" err="1">
                <a:latin typeface="Times New Roman" pitchFamily="18" charset="0"/>
                <a:cs typeface="Times New Roman" pitchFamily="18" charset="0"/>
              </a:rPr>
              <a:t>Sobel</a:t>
            </a:r>
            <a:r>
              <a:rPr lang="en-US" dirty="0">
                <a:latin typeface="Times New Roman" pitchFamily="18" charset="0"/>
                <a:cs typeface="Times New Roman" pitchFamily="18" charset="0"/>
              </a:rPr>
              <a:t>, &amp; David </a:t>
            </a:r>
            <a:r>
              <a:rPr lang="en-US" dirty="0" smtClean="0">
                <a:latin typeface="Times New Roman" pitchFamily="18" charset="0"/>
                <a:cs typeface="Times New Roman" pitchFamily="18" charset="0"/>
              </a:rPr>
              <a:t>Macpherson</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3"/>
          </p:nvPr>
        </p:nvSpPr>
        <p:spPr>
          <a:xfrm>
            <a:off x="5712643" y="8685213"/>
            <a:ext cx="1143770" cy="457200"/>
          </a:xfrm>
          <a:prstGeom prst="rect">
            <a:avLst/>
          </a:prstGeom>
        </p:spPr>
        <p:txBody>
          <a:bodyPr vert="horz" lIns="91440" tIns="45720" rIns="91440" bIns="45720" rtlCol="0" anchor="b"/>
          <a:lstStyle>
            <a:lvl1pPr algn="r">
              <a:defRPr sz="1200"/>
            </a:lvl1pPr>
          </a:lstStyle>
          <a:p>
            <a:fld id="{55368962-1D3C-40FF-9F8C-4139F6810C10}" type="slidenum">
              <a:rPr lang="en-US" smtClean="0"/>
              <a:pPr/>
              <a:t>‹#›</a:t>
            </a:fld>
            <a:endParaRPr lang="en-US"/>
          </a:p>
        </p:txBody>
      </p:sp>
      <p:sp>
        <p:nvSpPr>
          <p:cNvPr id="6" name="Rectangle 5"/>
          <p:cNvSpPr/>
          <p:nvPr/>
        </p:nvSpPr>
        <p:spPr>
          <a:xfrm>
            <a:off x="103695" y="847843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1680146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CD4C36-653B-48C7-AF84-E47CA5954DE3}" type="datetimeFigureOut">
              <a:rPr lang="en-US" smtClean="0"/>
              <a:pPr/>
              <a:t>08/20/2012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3"/>
            <a:ext cx="5250731" cy="457200"/>
          </a:xfrm>
          <a:prstGeom prst="rect">
            <a:avLst/>
          </a:prstGeom>
        </p:spPr>
        <p:txBody>
          <a:bodyPr vert="horz" lIns="91440" tIns="45720" rIns="91440" bIns="45720" rtlCol="0" anchor="b"/>
          <a:lstStyle>
            <a:lvl1pPr algn="l">
              <a:defRPr sz="1000"/>
            </a:lvl1pPr>
          </a:lstStyle>
          <a:p>
            <a:pPr>
              <a:defRPr/>
            </a:pPr>
            <a:r>
              <a:rPr lang="en-US" dirty="0" smtClean="0">
                <a:latin typeface="Times New Roman" pitchFamily="18" charset="0"/>
                <a:cs typeface="Times New Roman" pitchFamily="18" charset="0"/>
              </a:rPr>
              <a:t>Notes for:   “Private and Public Choice 14th ed.”</a:t>
            </a:r>
          </a:p>
          <a:p>
            <a:pPr>
              <a:defRPr/>
            </a:pPr>
            <a:r>
              <a:rPr lang="en-US" sz="900" dirty="0" smtClean="0">
                <a:latin typeface="Times New Roman" pitchFamily="18" charset="0"/>
                <a:cs typeface="Times New Roman" pitchFamily="18" charset="0"/>
              </a:rPr>
              <a:t>                       James </a:t>
            </a:r>
            <a:r>
              <a:rPr lang="en-US" sz="900" dirty="0" err="1" smtClean="0">
                <a:latin typeface="Times New Roman" pitchFamily="18" charset="0"/>
                <a:cs typeface="Times New Roman" pitchFamily="18" charset="0"/>
              </a:rPr>
              <a:t>Gwartney</a:t>
            </a:r>
            <a:r>
              <a:rPr lang="en-US" sz="900" dirty="0" smtClean="0">
                <a:latin typeface="Times New Roman" pitchFamily="18" charset="0"/>
                <a:cs typeface="Times New Roman" pitchFamily="18" charset="0"/>
              </a:rPr>
              <a:t>, Richard Stroup, Russell </a:t>
            </a:r>
            <a:r>
              <a:rPr lang="en-US" sz="900" dirty="0" err="1" smtClean="0">
                <a:latin typeface="Times New Roman" pitchFamily="18" charset="0"/>
                <a:cs typeface="Times New Roman" pitchFamily="18" charset="0"/>
              </a:rPr>
              <a:t>Sobel</a:t>
            </a:r>
            <a:r>
              <a:rPr lang="en-US" sz="900" dirty="0" smtClean="0">
                <a:latin typeface="Times New Roman" pitchFamily="18" charset="0"/>
                <a:cs typeface="Times New Roman" pitchFamily="18" charset="0"/>
              </a:rPr>
              <a:t>, &amp; David Macpherson</a:t>
            </a:r>
            <a:endParaRPr lang="en-US" sz="900" dirty="0">
              <a:latin typeface="Times New Roman" pitchFamily="18" charset="0"/>
              <a:cs typeface="Times New Roman" pitchFamily="18" charset="0"/>
            </a:endParaRPr>
          </a:p>
        </p:txBody>
      </p:sp>
      <p:sp>
        <p:nvSpPr>
          <p:cNvPr id="7" name="Slide Number Placeholder 6"/>
          <p:cNvSpPr>
            <a:spLocks noGrp="1"/>
          </p:cNvSpPr>
          <p:nvPr>
            <p:ph type="sldNum" sz="quarter" idx="5"/>
          </p:nvPr>
        </p:nvSpPr>
        <p:spPr>
          <a:xfrm>
            <a:off x="5714999" y="8685213"/>
            <a:ext cx="1141413" cy="457200"/>
          </a:xfrm>
          <a:prstGeom prst="rect">
            <a:avLst/>
          </a:prstGeom>
        </p:spPr>
        <p:txBody>
          <a:bodyPr vert="horz" lIns="91440" tIns="45720" rIns="91440" bIns="45720" rtlCol="0" anchor="b"/>
          <a:lstStyle>
            <a:lvl1pPr algn="r">
              <a:defRPr sz="1200"/>
            </a:lvl1pPr>
          </a:lstStyle>
          <a:p>
            <a:fld id="{807D8D62-E453-4738-A912-78A33588ECDD}" type="slidenum">
              <a:rPr lang="en-US" smtClean="0"/>
              <a:pPr/>
              <a:t>‹#›</a:t>
            </a:fld>
            <a:endParaRPr lang="en-US"/>
          </a:p>
        </p:txBody>
      </p:sp>
      <p:sp>
        <p:nvSpPr>
          <p:cNvPr id="8" name="Rectangle 7"/>
          <p:cNvSpPr/>
          <p:nvPr/>
        </p:nvSpPr>
        <p:spPr>
          <a:xfrm>
            <a:off x="103695" y="857270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45374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15764" y="1640590"/>
            <a:ext cx="1392701" cy="1524642"/>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userDrawn="1"/>
        </p:nvSpPr>
        <p:spPr>
          <a:xfrm>
            <a:off x="252982" y="1682794"/>
            <a:ext cx="1000595" cy="646331"/>
          </a:xfrm>
          <a:prstGeom prst="rect">
            <a:avLst/>
          </a:prstGeom>
          <a:noFill/>
        </p:spPr>
        <p:txBody>
          <a:bodyPr wrap="none" rtlCol="0">
            <a:spAutoFit/>
          </a:bodyPr>
          <a:lstStyle/>
          <a:p>
            <a:pPr algn="ctr">
              <a:spcBef>
                <a:spcPts val="0"/>
              </a:spcBef>
            </a:pPr>
            <a:r>
              <a:rPr lang="en-US" sz="3600" b="0" i="1" dirty="0" smtClean="0">
                <a:solidFill>
                  <a:schemeClr val="bg1"/>
                </a:solidFill>
                <a:latin typeface="Times New Roman" pitchFamily="18" charset="0"/>
                <a:cs typeface="Times New Roman" pitchFamily="18" charset="0"/>
              </a:rPr>
              <a:t>14</a:t>
            </a:r>
            <a:r>
              <a:rPr lang="en-US" sz="3600" b="0" i="1" baseline="30000" dirty="0" smtClean="0">
                <a:solidFill>
                  <a:schemeClr val="bg1"/>
                </a:solidFill>
                <a:latin typeface="Times New Roman" pitchFamily="18" charset="0"/>
                <a:cs typeface="Times New Roman" pitchFamily="18" charset="0"/>
              </a:rPr>
              <a:t>th</a:t>
            </a:r>
            <a:r>
              <a:rPr lang="en-US" sz="3600" b="0" i="1" dirty="0" smtClean="0">
                <a:solidFill>
                  <a:schemeClr val="bg1"/>
                </a:solidFill>
                <a:latin typeface="Times New Roman" pitchFamily="18" charset="0"/>
                <a:cs typeface="Times New Roman" pitchFamily="18" charset="0"/>
              </a:rPr>
              <a:t> </a:t>
            </a:r>
          </a:p>
        </p:txBody>
      </p:sp>
      <p:sp>
        <p:nvSpPr>
          <p:cNvPr id="17" name="TextBox 16"/>
          <p:cNvSpPr txBox="1"/>
          <p:nvPr userDrawn="1"/>
        </p:nvSpPr>
        <p:spPr>
          <a:xfrm>
            <a:off x="182961" y="2151724"/>
            <a:ext cx="1037463" cy="461665"/>
          </a:xfrm>
          <a:prstGeom prst="rect">
            <a:avLst/>
          </a:prstGeom>
          <a:noFill/>
        </p:spPr>
        <p:txBody>
          <a:bodyPr wrap="none" rtlCol="0">
            <a:spAutoFit/>
          </a:bodyPr>
          <a:lstStyle/>
          <a:p>
            <a:pPr algn="ctr">
              <a:spcBef>
                <a:spcPts val="0"/>
              </a:spcBef>
            </a:pPr>
            <a:r>
              <a:rPr lang="en-US" sz="2300" i="1" dirty="0" smtClean="0">
                <a:solidFill>
                  <a:schemeClr val="bg1"/>
                </a:solidFill>
                <a:latin typeface="Times New Roman" pitchFamily="18" charset="0"/>
                <a:cs typeface="Times New Roman" pitchFamily="18" charset="0"/>
              </a:rPr>
              <a:t>edition</a:t>
            </a:r>
            <a:endParaRPr lang="en-US" sz="2300" i="1" dirty="0">
              <a:solidFill>
                <a:schemeClr val="bg1"/>
              </a:solidFill>
              <a:latin typeface="Times New Roman" pitchFamily="18" charset="0"/>
              <a:cs typeface="Times New Roman" pitchFamily="18" charset="0"/>
            </a:endParaRPr>
          </a:p>
        </p:txBody>
      </p:sp>
      <p:cxnSp>
        <p:nvCxnSpPr>
          <p:cNvPr id="18" name="Straight Connector 17"/>
          <p:cNvCxnSpPr/>
          <p:nvPr userDrawn="1"/>
        </p:nvCxnSpPr>
        <p:spPr>
          <a:xfrm>
            <a:off x="239233" y="2564151"/>
            <a:ext cx="88941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userDrawn="1"/>
        </p:nvSpPr>
        <p:spPr>
          <a:xfrm>
            <a:off x="34383" y="2577454"/>
            <a:ext cx="1546707" cy="461665"/>
          </a:xfrm>
          <a:prstGeom prst="rect">
            <a:avLst/>
          </a:prstGeom>
          <a:noFill/>
        </p:spPr>
        <p:txBody>
          <a:bodyPr wrap="square" rtlCol="0">
            <a:spAutoFit/>
          </a:bodyPr>
          <a:lstStyle/>
          <a:p>
            <a:pPr algn="l">
              <a:spcBef>
                <a:spcPts val="0"/>
              </a:spcBef>
            </a:pPr>
            <a:r>
              <a:rPr lang="en-US" sz="1200" i="1" dirty="0" err="1" smtClean="0">
                <a:solidFill>
                  <a:schemeClr val="bg1"/>
                </a:solidFill>
                <a:latin typeface="Times New Roman" pitchFamily="18" charset="0"/>
                <a:cs typeface="Times New Roman" pitchFamily="18" charset="0"/>
              </a:rPr>
              <a:t>Gwartney</a:t>
            </a:r>
            <a:r>
              <a:rPr lang="en-US" sz="1200" i="1" dirty="0" smtClean="0">
                <a:solidFill>
                  <a:schemeClr val="bg1"/>
                </a:solidFill>
                <a:latin typeface="Times New Roman" pitchFamily="18" charset="0"/>
                <a:cs typeface="Times New Roman" pitchFamily="18" charset="0"/>
              </a:rPr>
              <a:t>-Stroup</a:t>
            </a:r>
          </a:p>
          <a:p>
            <a:pPr algn="l">
              <a:spcBef>
                <a:spcPts val="0"/>
              </a:spcBef>
            </a:pPr>
            <a:r>
              <a:rPr lang="en-US" sz="1200" i="1" dirty="0" err="1" smtClean="0">
                <a:solidFill>
                  <a:schemeClr val="bg1"/>
                </a:solidFill>
                <a:latin typeface="Times New Roman" pitchFamily="18" charset="0"/>
                <a:cs typeface="Times New Roman" pitchFamily="18" charset="0"/>
              </a:rPr>
              <a:t>Sobel</a:t>
            </a:r>
            <a:r>
              <a:rPr lang="en-US" sz="1200" i="1" dirty="0" smtClean="0">
                <a:solidFill>
                  <a:schemeClr val="bg1"/>
                </a:solidFill>
                <a:latin typeface="Times New Roman" pitchFamily="18" charset="0"/>
                <a:cs typeface="Times New Roman" pitchFamily="18" charset="0"/>
              </a:rPr>
              <a:t>-Macpherson</a:t>
            </a:r>
            <a:endParaRPr lang="en-US" sz="1200" i="1" dirty="0">
              <a:solidFill>
                <a:schemeClr val="bg1"/>
              </a:solidFill>
              <a:latin typeface="Times New Roman" pitchFamily="18" charset="0"/>
              <a:cs typeface="Times New Roman" pitchFamily="18" charset="0"/>
            </a:endParaRPr>
          </a:p>
        </p:txBody>
      </p:sp>
      <p:sp>
        <p:nvSpPr>
          <p:cNvPr id="20" name="Title Placeholder 1"/>
          <p:cNvSpPr>
            <a:spLocks noGrp="1"/>
          </p:cNvSpPr>
          <p:nvPr userDrawn="1">
            <p:ph type="title"/>
          </p:nvPr>
        </p:nvSpPr>
        <p:spPr>
          <a:xfrm>
            <a:off x="1406939" y="1923756"/>
            <a:ext cx="7565296" cy="1143000"/>
          </a:xfrm>
          <a:prstGeom prst="rect">
            <a:avLst/>
          </a:prstGeom>
        </p:spPr>
        <p:txBody>
          <a:bodyPr vert="horz" lIns="91440" tIns="45720" rIns="91440" bIns="45720" rtlCol="0" anchor="ctr">
            <a:normAutofit/>
          </a:bodyPr>
          <a:lstStyle>
            <a:lvl1pPr algn="l">
              <a:defRPr baseline="0"/>
            </a:lvl1pPr>
          </a:lstStyle>
          <a:p>
            <a:endParaRPr lang="en-US" dirty="0"/>
          </a:p>
        </p:txBody>
      </p:sp>
      <p:sp>
        <p:nvSpPr>
          <p:cNvPr id="21" name="Line 59"/>
          <p:cNvSpPr>
            <a:spLocks noChangeShapeType="1"/>
          </p:cNvSpPr>
          <p:nvPr userDrawn="1"/>
        </p:nvSpPr>
        <p:spPr bwMode="auto">
          <a:xfrm>
            <a:off x="1428435" y="3111882"/>
            <a:ext cx="7543800" cy="0"/>
          </a:xfrm>
          <a:prstGeom prst="line">
            <a:avLst/>
          </a:prstGeom>
          <a:noFill/>
          <a:ln w="28575">
            <a:solidFill>
              <a:schemeClr val="tx1">
                <a:lumMod val="50000"/>
                <a:lumOff val="50000"/>
              </a:schemeClr>
            </a:solidFill>
            <a:round/>
            <a:headEnd/>
            <a:tailEnd/>
          </a:ln>
        </p:spPr>
        <p:txBody>
          <a:bodyPr wrap="none" anchor="ctr">
            <a:prstTxWarp prst="textNoShape">
              <a:avLst/>
            </a:prstTxWarp>
          </a:bodyPr>
          <a:lstStyle/>
          <a:p>
            <a:pPr>
              <a:defRPr/>
            </a:pPr>
            <a:endParaRPr lang="en-US" sz="2000">
              <a:latin typeface="Times New Roman" pitchFamily="-110" charset="0"/>
            </a:endParaRPr>
          </a:p>
        </p:txBody>
      </p:sp>
      <p:sp>
        <p:nvSpPr>
          <p:cNvPr id="22" name="Text Box 60"/>
          <p:cNvSpPr txBox="1">
            <a:spLocks noChangeArrowheads="1"/>
          </p:cNvSpPr>
          <p:nvPr userDrawn="1"/>
        </p:nvSpPr>
        <p:spPr bwMode="auto">
          <a:xfrm>
            <a:off x="1477120" y="4855530"/>
            <a:ext cx="7476978" cy="584775"/>
          </a:xfrm>
          <a:prstGeom prst="rect">
            <a:avLst/>
          </a:prstGeom>
          <a:noFill/>
          <a:ln w="9525">
            <a:noFill/>
            <a:miter lim="800000"/>
            <a:headEnd/>
            <a:tailEnd/>
          </a:ln>
        </p:spPr>
        <p:txBody>
          <a:bodyPr wrap="square">
            <a:prstTxWarp prst="textNoShape">
              <a:avLst/>
            </a:prstTxWarp>
            <a:spAutoFit/>
          </a:bodyPr>
          <a:lstStyle/>
          <a:p>
            <a:pPr>
              <a:defRPr/>
            </a:pPr>
            <a:r>
              <a:rPr kumimoji="0" lang="en-US" sz="1600" b="0" dirty="0">
                <a:latin typeface="Times New Roman" pitchFamily="18" charset="0"/>
                <a:cs typeface="Times New Roman" pitchFamily="18" charset="0"/>
              </a:rPr>
              <a:t>To </a:t>
            </a:r>
            <a:r>
              <a:rPr kumimoji="0" lang="en-US" sz="1600" b="0" dirty="0" smtClean="0">
                <a:latin typeface="Times New Roman" pitchFamily="18" charset="0"/>
                <a:cs typeface="Times New Roman" pitchFamily="18" charset="0"/>
              </a:rPr>
              <a:t>Accompany: </a:t>
            </a:r>
            <a:r>
              <a:rPr kumimoji="0" lang="en-US" sz="1600" b="0" dirty="0">
                <a:latin typeface="Times New Roman" pitchFamily="18" charset="0"/>
                <a:cs typeface="Times New Roman" pitchFamily="18" charset="0"/>
              </a:rPr>
              <a:t>“</a:t>
            </a:r>
            <a:r>
              <a:rPr kumimoji="0" lang="en-US" sz="1600" b="1" i="1" dirty="0">
                <a:latin typeface="Times New Roman" pitchFamily="18" charset="0"/>
                <a:cs typeface="Times New Roman" pitchFamily="18" charset="0"/>
              </a:rPr>
              <a:t>Economics:  Private and Public </a:t>
            </a:r>
            <a:r>
              <a:rPr kumimoji="0" lang="en-US" sz="1600" b="1" i="1" dirty="0" smtClean="0">
                <a:latin typeface="Times New Roman" pitchFamily="18" charset="0"/>
                <a:cs typeface="Times New Roman" pitchFamily="18" charset="0"/>
              </a:rPr>
              <a:t>Choice, 14th </a:t>
            </a:r>
            <a:r>
              <a:rPr kumimoji="0" lang="en-US" sz="1600" b="1" i="1" dirty="0">
                <a:latin typeface="Times New Roman" pitchFamily="18" charset="0"/>
                <a:cs typeface="Times New Roman" pitchFamily="18" charset="0"/>
              </a:rPr>
              <a:t>ed.</a:t>
            </a:r>
            <a:r>
              <a:rPr kumimoji="0" lang="en-US" sz="1600" b="0" dirty="0">
                <a:latin typeface="Times New Roman" pitchFamily="18" charset="0"/>
                <a:cs typeface="Times New Roman" pitchFamily="18" charset="0"/>
              </a:rPr>
              <a:t>”</a:t>
            </a:r>
          </a:p>
          <a:p>
            <a:pPr>
              <a:defRPr/>
            </a:pPr>
            <a:r>
              <a:rPr kumimoji="0" lang="en-US" sz="1600" b="0" dirty="0" smtClean="0">
                <a:latin typeface="Times New Roman" pitchFamily="18" charset="0"/>
                <a:cs typeface="Times New Roman" pitchFamily="18" charset="0"/>
              </a:rPr>
              <a:t>                            James </a:t>
            </a:r>
            <a:r>
              <a:rPr kumimoji="0" lang="en-US" sz="1600" b="0" dirty="0" err="1">
                <a:latin typeface="Times New Roman" pitchFamily="18" charset="0"/>
                <a:cs typeface="Times New Roman" pitchFamily="18" charset="0"/>
              </a:rPr>
              <a:t>Gwartney</a:t>
            </a:r>
            <a:r>
              <a:rPr kumimoji="0" lang="en-US" sz="1600" b="0" dirty="0">
                <a:latin typeface="Times New Roman" pitchFamily="18" charset="0"/>
                <a:cs typeface="Times New Roman" pitchFamily="18" charset="0"/>
              </a:rPr>
              <a:t>, Richard Stroup, Russell </a:t>
            </a:r>
            <a:r>
              <a:rPr kumimoji="0" lang="en-US" sz="1600" b="0" dirty="0" err="1">
                <a:latin typeface="Times New Roman" pitchFamily="18" charset="0"/>
                <a:cs typeface="Times New Roman" pitchFamily="18" charset="0"/>
              </a:rPr>
              <a:t>Sobel</a:t>
            </a:r>
            <a:r>
              <a:rPr kumimoji="0" lang="en-US" sz="1600" b="0" dirty="0">
                <a:latin typeface="Times New Roman" pitchFamily="18" charset="0"/>
                <a:cs typeface="Times New Roman" pitchFamily="18" charset="0"/>
              </a:rPr>
              <a:t>, &amp; David Macpherson</a:t>
            </a:r>
          </a:p>
        </p:txBody>
      </p:sp>
      <p:sp>
        <p:nvSpPr>
          <p:cNvPr id="23" name="Text Box 61"/>
          <p:cNvSpPr txBox="1">
            <a:spLocks noChangeArrowheads="1"/>
          </p:cNvSpPr>
          <p:nvPr userDrawn="1"/>
        </p:nvSpPr>
        <p:spPr bwMode="auto">
          <a:xfrm>
            <a:off x="1487952" y="5454211"/>
            <a:ext cx="5976316" cy="338554"/>
          </a:xfrm>
          <a:prstGeom prst="rect">
            <a:avLst/>
          </a:prstGeom>
          <a:noFill/>
          <a:ln w="9525">
            <a:noFill/>
            <a:miter lim="800000"/>
            <a:headEnd/>
            <a:tailEnd/>
          </a:ln>
        </p:spPr>
        <p:txBody>
          <a:bodyPr wrap="none">
            <a:prstTxWarp prst="textNoShape">
              <a:avLst/>
            </a:prstTxWarp>
            <a:spAutoFit/>
          </a:bodyPr>
          <a:lstStyle/>
          <a:p>
            <a:pPr>
              <a:defRPr/>
            </a:pPr>
            <a:r>
              <a:rPr kumimoji="0" lang="en-US" sz="1600" b="0" dirty="0">
                <a:latin typeface="Times New Roman" pitchFamily="18" charset="0"/>
                <a:cs typeface="Times New Roman" pitchFamily="18" charset="0"/>
              </a:rPr>
              <a:t>Slides authored and animated by:  </a:t>
            </a:r>
            <a:r>
              <a:rPr kumimoji="0" lang="en-US" sz="1600" b="0" dirty="0" smtClean="0">
                <a:latin typeface="Times New Roman" pitchFamily="18" charset="0"/>
                <a:cs typeface="Times New Roman" pitchFamily="18" charset="0"/>
              </a:rPr>
              <a:t>James </a:t>
            </a:r>
            <a:r>
              <a:rPr kumimoji="0" lang="en-US" sz="1600" b="0" dirty="0" err="1" smtClean="0">
                <a:latin typeface="Times New Roman" pitchFamily="18" charset="0"/>
                <a:cs typeface="Times New Roman" pitchFamily="18" charset="0"/>
              </a:rPr>
              <a:t>Gwartney</a:t>
            </a:r>
            <a:r>
              <a:rPr kumimoji="0" lang="en-US" sz="1600" b="0" dirty="0" smtClean="0">
                <a:latin typeface="Times New Roman" pitchFamily="18" charset="0"/>
                <a:cs typeface="Times New Roman" pitchFamily="18" charset="0"/>
              </a:rPr>
              <a:t> </a:t>
            </a:r>
            <a:r>
              <a:rPr kumimoji="0" lang="en-US" sz="1600" b="0" dirty="0">
                <a:latin typeface="Times New Roman" pitchFamily="18" charset="0"/>
                <a:cs typeface="Times New Roman" pitchFamily="18" charset="0"/>
              </a:rPr>
              <a:t>&amp; Charles </a:t>
            </a:r>
            <a:r>
              <a:rPr kumimoji="0" lang="en-US" sz="1600" b="0" dirty="0" err="1">
                <a:latin typeface="Times New Roman" pitchFamily="18" charset="0"/>
                <a:cs typeface="Times New Roman" pitchFamily="18" charset="0"/>
              </a:rPr>
              <a:t>Skipton</a:t>
            </a:r>
            <a:endParaRPr kumimoji="0" lang="en-US" sz="1600" b="0" dirty="0">
              <a:latin typeface="Times New Roman" pitchFamily="18" charset="0"/>
              <a:cs typeface="Times New Roman" pitchFamily="18" charset="0"/>
            </a:endParaRPr>
          </a:p>
        </p:txBody>
      </p:sp>
      <p:sp>
        <p:nvSpPr>
          <p:cNvPr id="24" name="Text Box 65"/>
          <p:cNvSpPr txBox="1">
            <a:spLocks noChangeArrowheads="1"/>
          </p:cNvSpPr>
          <p:nvPr userDrawn="1"/>
        </p:nvSpPr>
        <p:spPr bwMode="auto">
          <a:xfrm>
            <a:off x="1502249" y="3340140"/>
            <a:ext cx="2282933"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i="1" dirty="0">
                <a:latin typeface="Times New Roman" pitchFamily="-110" charset="0"/>
              </a:rPr>
              <a:t>Full Length</a:t>
            </a:r>
            <a:r>
              <a:rPr kumimoji="0" lang="en-US" sz="2000" b="0" dirty="0">
                <a:latin typeface="Times New Roman" pitchFamily="-110" charset="0"/>
              </a:rPr>
              <a:t> Text </a:t>
            </a:r>
            <a:r>
              <a:rPr kumimoji="0" lang="en-US" sz="2000" b="0" dirty="0">
                <a:latin typeface="Times New Roman" pitchFamily="-110" charset="0"/>
                <a:ea typeface="Times New Roman" pitchFamily="-110" charset="0"/>
                <a:cs typeface="Times New Roman" pitchFamily="-110" charset="0"/>
              </a:rPr>
              <a:t>—</a:t>
            </a:r>
            <a:r>
              <a:rPr kumimoji="0" lang="en-US" sz="2000" b="0" dirty="0">
                <a:latin typeface="Times New Roman" pitchFamily="-110" charset="0"/>
              </a:rPr>
              <a:t> </a:t>
            </a:r>
          </a:p>
        </p:txBody>
      </p:sp>
      <p:sp>
        <p:nvSpPr>
          <p:cNvPr id="25" name="Text Box 66"/>
          <p:cNvSpPr txBox="1">
            <a:spLocks noChangeArrowheads="1"/>
          </p:cNvSpPr>
          <p:nvPr userDrawn="1"/>
        </p:nvSpPr>
        <p:spPr bwMode="auto">
          <a:xfrm>
            <a:off x="1505424" y="3794165"/>
            <a:ext cx="2259016" cy="400110"/>
          </a:xfrm>
          <a:prstGeom prst="rect">
            <a:avLst/>
          </a:prstGeom>
          <a:noFill/>
          <a:ln w="9525">
            <a:noFill/>
            <a:miter lim="800000"/>
            <a:headEnd/>
            <a:tailEnd/>
          </a:ln>
        </p:spPr>
        <p:txBody>
          <a:bodyPr wrap="none">
            <a:prstTxWarp prst="textNoShape">
              <a:avLst/>
            </a:prstTxWarp>
            <a:spAutoFit/>
          </a:bodyPr>
          <a:lstStyle/>
          <a:p>
            <a:pPr>
              <a:defRPr/>
            </a:pPr>
            <a:r>
              <a:rPr kumimoji="0" lang="en-US" sz="2000" i="1">
                <a:latin typeface="Times New Roman" pitchFamily="-110" charset="0"/>
              </a:rPr>
              <a:t>Micro Only</a:t>
            </a:r>
            <a:r>
              <a:rPr kumimoji="0" lang="en-US" sz="2000" b="0">
                <a:latin typeface="Times New Roman" pitchFamily="-110" charset="0"/>
              </a:rPr>
              <a:t>  </a:t>
            </a:r>
            <a:r>
              <a:rPr kumimoji="0" lang="en-US" sz="2000">
                <a:latin typeface="Times New Roman" pitchFamily="-110" charset="0"/>
              </a:rPr>
              <a:t>Text</a:t>
            </a:r>
            <a:r>
              <a:rPr kumimoji="0" lang="en-US" sz="2000" b="0">
                <a:latin typeface="Times New Roman" pitchFamily="-110" charset="0"/>
              </a:rPr>
              <a:t> </a:t>
            </a:r>
            <a:r>
              <a:rPr kumimoji="0" lang="en-US" sz="2000" b="0">
                <a:latin typeface="Times New Roman" pitchFamily="-110" charset="0"/>
                <a:ea typeface="Times New Roman" pitchFamily="-110" charset="0"/>
                <a:cs typeface="Times New Roman" pitchFamily="-110" charset="0"/>
              </a:rPr>
              <a:t>—</a:t>
            </a:r>
          </a:p>
        </p:txBody>
      </p:sp>
      <p:sp>
        <p:nvSpPr>
          <p:cNvPr id="26" name="Text Box 67"/>
          <p:cNvSpPr txBox="1">
            <a:spLocks noChangeArrowheads="1"/>
          </p:cNvSpPr>
          <p:nvPr userDrawn="1"/>
        </p:nvSpPr>
        <p:spPr bwMode="auto">
          <a:xfrm>
            <a:off x="3791353" y="3338553"/>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2</a:t>
            </a:r>
            <a:endParaRPr kumimoji="0" lang="en-US" sz="2000" b="0" dirty="0">
              <a:latin typeface="Times New Roman" pitchFamily="-110" charset="0"/>
            </a:endParaRPr>
          </a:p>
        </p:txBody>
      </p:sp>
      <p:sp>
        <p:nvSpPr>
          <p:cNvPr id="27" name="Text Box 68"/>
          <p:cNvSpPr txBox="1">
            <a:spLocks noChangeArrowheads="1"/>
          </p:cNvSpPr>
          <p:nvPr userDrawn="1"/>
        </p:nvSpPr>
        <p:spPr bwMode="auto">
          <a:xfrm>
            <a:off x="3791353" y="3794165"/>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2</a:t>
            </a:r>
            <a:endParaRPr kumimoji="0" lang="en-US" sz="2000" b="0" dirty="0">
              <a:latin typeface="Times New Roman" pitchFamily="-110" charset="0"/>
            </a:endParaRPr>
          </a:p>
        </p:txBody>
      </p:sp>
      <p:sp>
        <p:nvSpPr>
          <p:cNvPr id="28" name="Text Box 69"/>
          <p:cNvSpPr txBox="1">
            <a:spLocks noChangeArrowheads="1"/>
          </p:cNvSpPr>
          <p:nvPr userDrawn="1"/>
        </p:nvSpPr>
        <p:spPr bwMode="auto">
          <a:xfrm>
            <a:off x="4944062" y="3338553"/>
            <a:ext cx="125867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Chapter</a:t>
            </a:r>
            <a:r>
              <a:rPr kumimoji="0" lang="en-US" sz="2000" b="0" dirty="0" smtClean="0">
                <a:latin typeface="Times New Roman" pitchFamily="-110" charset="0"/>
              </a:rPr>
              <a:t>: 3</a:t>
            </a:r>
            <a:endParaRPr kumimoji="0" lang="en-US" sz="2000" b="0" dirty="0">
              <a:latin typeface="Times New Roman" pitchFamily="-110" charset="0"/>
            </a:endParaRPr>
          </a:p>
        </p:txBody>
      </p:sp>
      <p:sp>
        <p:nvSpPr>
          <p:cNvPr id="29" name="Text Box 70"/>
          <p:cNvSpPr txBox="1">
            <a:spLocks noChangeArrowheads="1"/>
          </p:cNvSpPr>
          <p:nvPr userDrawn="1"/>
        </p:nvSpPr>
        <p:spPr bwMode="auto">
          <a:xfrm>
            <a:off x="4944062" y="3794165"/>
            <a:ext cx="125867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smtClean="0">
                <a:latin typeface="Times New Roman" pitchFamily="-110" charset="0"/>
              </a:rPr>
              <a:t>Chapter: 3</a:t>
            </a:r>
            <a:endParaRPr kumimoji="0" lang="en-US" sz="2000" b="0" dirty="0">
              <a:latin typeface="Times New Roman" pitchFamily="-110" charset="0"/>
            </a:endParaRPr>
          </a:p>
        </p:txBody>
      </p:sp>
      <p:sp>
        <p:nvSpPr>
          <p:cNvPr id="30" name="Text Box 143"/>
          <p:cNvSpPr txBox="1">
            <a:spLocks noChangeArrowheads="1"/>
          </p:cNvSpPr>
          <p:nvPr userDrawn="1"/>
        </p:nvSpPr>
        <p:spPr bwMode="auto">
          <a:xfrm>
            <a:off x="1497486" y="4233903"/>
            <a:ext cx="2252604" cy="400110"/>
          </a:xfrm>
          <a:prstGeom prst="rect">
            <a:avLst/>
          </a:prstGeom>
          <a:noFill/>
          <a:ln w="9525">
            <a:noFill/>
            <a:miter lim="800000"/>
            <a:headEnd/>
            <a:tailEnd/>
          </a:ln>
        </p:spPr>
        <p:txBody>
          <a:bodyPr wrap="none">
            <a:prstTxWarp prst="textNoShape">
              <a:avLst/>
            </a:prstTxWarp>
            <a:spAutoFit/>
          </a:bodyPr>
          <a:lstStyle/>
          <a:p>
            <a:pPr>
              <a:defRPr/>
            </a:pPr>
            <a:r>
              <a:rPr kumimoji="0" lang="en-US" sz="2000" i="1">
                <a:latin typeface="Times New Roman" pitchFamily="-110" charset="0"/>
              </a:rPr>
              <a:t>Macro Only</a:t>
            </a:r>
            <a:r>
              <a:rPr kumimoji="0" lang="en-US" sz="2000" b="0">
                <a:latin typeface="Times New Roman" pitchFamily="-110" charset="0"/>
              </a:rPr>
              <a:t> </a:t>
            </a:r>
            <a:r>
              <a:rPr kumimoji="0" lang="en-US" sz="2000">
                <a:latin typeface="Times New Roman" pitchFamily="-110" charset="0"/>
              </a:rPr>
              <a:t>Text</a:t>
            </a:r>
            <a:r>
              <a:rPr kumimoji="0" lang="en-US" sz="2000" b="0">
                <a:latin typeface="Times New Roman" pitchFamily="-110" charset="0"/>
              </a:rPr>
              <a:t> </a:t>
            </a:r>
            <a:r>
              <a:rPr kumimoji="0" lang="en-US" sz="2000" b="0">
                <a:latin typeface="Times New Roman" pitchFamily="-110" charset="0"/>
                <a:ea typeface="Times New Roman" pitchFamily="-110" charset="0"/>
                <a:cs typeface="Times New Roman" pitchFamily="-110" charset="0"/>
              </a:rPr>
              <a:t>—</a:t>
            </a:r>
          </a:p>
        </p:txBody>
      </p:sp>
      <p:sp>
        <p:nvSpPr>
          <p:cNvPr id="31" name="Text Box 144"/>
          <p:cNvSpPr txBox="1">
            <a:spLocks noChangeArrowheads="1"/>
          </p:cNvSpPr>
          <p:nvPr userDrawn="1"/>
        </p:nvSpPr>
        <p:spPr bwMode="auto">
          <a:xfrm>
            <a:off x="3783415" y="4233903"/>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2</a:t>
            </a:r>
            <a:endParaRPr kumimoji="0" lang="en-US" sz="2000" b="0" dirty="0">
              <a:latin typeface="Times New Roman" pitchFamily="-110" charset="0"/>
            </a:endParaRPr>
          </a:p>
        </p:txBody>
      </p:sp>
      <p:sp>
        <p:nvSpPr>
          <p:cNvPr id="32" name="Text Box 145"/>
          <p:cNvSpPr txBox="1">
            <a:spLocks noChangeArrowheads="1"/>
          </p:cNvSpPr>
          <p:nvPr userDrawn="1"/>
        </p:nvSpPr>
        <p:spPr bwMode="auto">
          <a:xfrm>
            <a:off x="4936124" y="4233903"/>
            <a:ext cx="125867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Chapter</a:t>
            </a:r>
            <a:r>
              <a:rPr kumimoji="0" lang="en-US" sz="2000" b="0" dirty="0" smtClean="0">
                <a:latin typeface="Times New Roman" pitchFamily="-110" charset="0"/>
              </a:rPr>
              <a:t>: 3</a:t>
            </a:r>
            <a:endParaRPr kumimoji="0" lang="en-US" sz="2000" b="0" dirty="0">
              <a:latin typeface="Times New Roman" pitchFamily="-110"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userDrawn="1"/>
        </p:nvSpPr>
        <p:spPr>
          <a:xfrm>
            <a:off x="685800" y="1702073"/>
            <a:ext cx="7772400" cy="2096204"/>
          </a:xfrm>
          <a:prstGeom prst="roundRect">
            <a:avLst>
              <a:gd name="adj" fmla="val 9490"/>
            </a:avLst>
          </a:prstGeom>
          <a:solidFill>
            <a:srgbClr val="515A6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821649"/>
            <a:ext cx="7772400" cy="1864086"/>
          </a:xfrm>
          <a:prstGeom prst="rect">
            <a:avLst/>
          </a:prstGeom>
        </p:spPr>
        <p:txBody>
          <a:bodyPr/>
          <a:lstStyle>
            <a:lvl1pPr>
              <a:defRPr i="1" baseline="0">
                <a:solidFill>
                  <a:schemeClr val="bg1"/>
                </a:solidFill>
                <a:latin typeface="Century Schoolbook" pitchFamily="18" charset="0"/>
                <a:cs typeface="Times New Roman" pitchFamily="18" charset="0"/>
              </a:defRPr>
            </a:lvl1pPr>
          </a:lstStyle>
          <a:p>
            <a:r>
              <a:rPr lang="en-US" dirty="0" smtClean="0"/>
              <a:t>Click to edit Master title style</a:t>
            </a:r>
            <a:endParaRPr lang="en-US" dirty="0"/>
          </a:p>
        </p:txBody>
      </p:sp>
      <p:sp>
        <p:nvSpPr>
          <p:cNvPr id="8" name="Rectangle 7"/>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9" name="TextBox 8"/>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10" name="TextBox 9"/>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11" name="Straight Connector 10"/>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255235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21769"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461712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6" name="Picture 45"/>
          <p:cNvPicPr>
            <a:picLocks noChangeAspect="1"/>
          </p:cNvPicPr>
          <p:nvPr/>
        </p:nvPicPr>
        <p:blipFill>
          <a:blip r:embed="rId15"/>
          <a:srcRect t="43200"/>
          <a:stretch>
            <a:fillRect/>
          </a:stretch>
        </p:blipFill>
        <p:spPr>
          <a:xfrm>
            <a:off x="-14039" y="5906194"/>
            <a:ext cx="9172575" cy="893298"/>
          </a:xfrm>
          <a:prstGeom prst="rect">
            <a:avLst/>
          </a:prstGeom>
          <a:ln>
            <a:noFill/>
          </a:ln>
          <a:effectLst>
            <a:softEdge rad="112500"/>
          </a:effectLst>
        </p:spPr>
      </p:pic>
      <p:sp>
        <p:nvSpPr>
          <p:cNvPr id="50" name="Rounded Rectangle 49"/>
          <p:cNvSpPr>
            <a:spLocks/>
          </p:cNvSpPr>
          <p:nvPr/>
        </p:nvSpPr>
        <p:spPr>
          <a:xfrm>
            <a:off x="8147190" y="6637804"/>
            <a:ext cx="978648" cy="206967"/>
          </a:xfrm>
          <a:prstGeom prst="roundRect">
            <a:avLst/>
          </a:prstGeom>
          <a:solidFill>
            <a:srgbClr val="444C52">
              <a:alpha val="89804"/>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 Box 33"/>
          <p:cNvSpPr txBox="1">
            <a:spLocks noChangeArrowheads="1"/>
          </p:cNvSpPr>
          <p:nvPr/>
        </p:nvSpPr>
        <p:spPr bwMode="auto">
          <a:xfrm>
            <a:off x="1033980" y="6677770"/>
            <a:ext cx="6858001" cy="215444"/>
          </a:xfrm>
          <a:prstGeom prst="rect">
            <a:avLst/>
          </a:prstGeom>
          <a:noFill/>
          <a:ln w="9525">
            <a:noFill/>
            <a:miter lim="800000"/>
            <a:headEnd/>
            <a:tailEnd/>
          </a:ln>
        </p:spPr>
        <p:txBody>
          <a:bodyPr wrap="square">
            <a:prstTxWarp prst="textNoShape">
              <a:avLst/>
            </a:prstTxWarp>
            <a:spAutoFit/>
          </a:bodyPr>
          <a:lstStyle/>
          <a:p>
            <a:pPr algn="r">
              <a:defRPr/>
            </a:pPr>
            <a:r>
              <a:rPr kumimoji="0" lang="en-US" sz="800" b="0" i="1" dirty="0">
                <a:solidFill>
                  <a:schemeClr val="tx1"/>
                </a:solidFill>
                <a:latin typeface="Times New Roman" pitchFamily="-110" charset="0"/>
              </a:rPr>
              <a:t>Copyright ©</a:t>
            </a:r>
            <a:r>
              <a:rPr kumimoji="0" lang="en-US" sz="800" b="0" i="1" dirty="0" smtClean="0">
                <a:solidFill>
                  <a:schemeClr val="tx1"/>
                </a:solidFill>
                <a:latin typeface="Times New Roman" pitchFamily="-110" charset="0"/>
              </a:rPr>
              <a:t>2013 </a:t>
            </a:r>
            <a:r>
              <a:rPr kumimoji="0" lang="en-US" sz="800" b="0" i="1" dirty="0" err="1">
                <a:solidFill>
                  <a:schemeClr val="tx1"/>
                </a:solidFill>
                <a:latin typeface="Times New Roman" pitchFamily="-110" charset="0"/>
              </a:rPr>
              <a:t>Cengage</a:t>
            </a:r>
            <a:r>
              <a:rPr kumimoji="0" lang="en-US" sz="800" b="0" i="1" dirty="0">
                <a:solidFill>
                  <a:schemeClr val="tx1"/>
                </a:solidFill>
                <a:latin typeface="Times New Roman" pitchFamily="-110" charset="0"/>
              </a:rPr>
              <a:t> Learning. All rights reserved. May not be scanned, copied or duplicated, or posted to a publicly accessible web site, in whole or in part.</a:t>
            </a:r>
          </a:p>
        </p:txBody>
      </p:sp>
      <p:pic>
        <p:nvPicPr>
          <p:cNvPr id="8" name="Picture 7" descr="gwartney_sky 1c.jpg"/>
          <p:cNvPicPr>
            <a:picLocks/>
          </p:cNvPicPr>
          <p:nvPr/>
        </p:nvPicPr>
        <p:blipFill>
          <a:blip r:embed="rId16">
            <a:alphaModFix amt="62000"/>
          </a:blip>
          <a:stretch>
            <a:fillRect/>
          </a:stretch>
        </p:blipFill>
        <p:spPr>
          <a:xfrm>
            <a:off x="-11758" y="2"/>
            <a:ext cx="9200769" cy="1600197"/>
          </a:xfrm>
          <a:prstGeom prst="rect">
            <a:avLst/>
          </a:prstGeom>
          <a:ln>
            <a:noFill/>
          </a:ln>
          <a:effectLst>
            <a:softEdge rad="112500"/>
          </a:effectLst>
        </p:spPr>
      </p:pic>
      <p:pic>
        <p:nvPicPr>
          <p:cNvPr id="12" name="Picture 11" descr="gwartney_sky 1c.jpg"/>
          <p:cNvPicPr>
            <a:picLocks/>
          </p:cNvPicPr>
          <p:nvPr/>
        </p:nvPicPr>
        <p:blipFill>
          <a:blip r:embed="rId16">
            <a:alphaModFix amt="62000"/>
          </a:blip>
          <a:stretch>
            <a:fillRect/>
          </a:stretch>
        </p:blipFill>
        <p:spPr>
          <a:xfrm>
            <a:off x="-14097" y="28136"/>
            <a:ext cx="9200769" cy="1600197"/>
          </a:xfrm>
          <a:prstGeom prst="rect">
            <a:avLst/>
          </a:prstGeom>
          <a:ln>
            <a:noFill/>
          </a:ln>
          <a:effectLst>
            <a:softEdge rad="112500"/>
          </a:effectLst>
        </p:spPr>
      </p:pic>
      <p:sp>
        <p:nvSpPr>
          <p:cNvPr id="53" name="Rectangle 4">
            <a:hlinkClick r:id="" action="ppaction://hlinkshowjump?jump=firstslide"/>
          </p:cNvPr>
          <p:cNvSpPr>
            <a:spLocks noChangeArrowheads="1"/>
          </p:cNvSpPr>
          <p:nvPr/>
        </p:nvSpPr>
        <p:spPr bwMode="auto">
          <a:xfrm>
            <a:off x="8280926" y="6599443"/>
            <a:ext cx="830794" cy="263358"/>
          </a:xfrm>
          <a:prstGeom prst="rect">
            <a:avLst/>
          </a:prstGeom>
          <a:noFill/>
          <a:ln w="9525">
            <a:noFill/>
            <a:miter lim="800000"/>
            <a:headEnd/>
            <a:tailEnd/>
          </a:ln>
          <a:effectLst/>
        </p:spPr>
        <p:txBody>
          <a:bodyPr lIns="92075" tIns="46038" rIns="92075" bIns="46038">
            <a:prstTxWarp prst="textNoShape">
              <a:avLst/>
            </a:prstTxWarp>
          </a:bodyPr>
          <a:lstStyle/>
          <a:p>
            <a:pPr>
              <a:spcBef>
                <a:spcPct val="20000"/>
              </a:spcBef>
              <a:defRPr/>
            </a:pPr>
            <a:r>
              <a:rPr lang="en-US" sz="1100" b="0" dirty="0" smtClean="0">
                <a:solidFill>
                  <a:schemeClr val="bg1"/>
                </a:solidFill>
                <a:latin typeface="Times New Roman" pitchFamily="-110" charset="0"/>
                <a:hlinkClick r:id="" action="ppaction://hlinkshowjump?jump=firstslide"/>
              </a:rPr>
              <a:t>First </a:t>
            </a:r>
            <a:r>
              <a:rPr lang="en-US" sz="1100" b="0" dirty="0">
                <a:solidFill>
                  <a:schemeClr val="bg1"/>
                </a:solidFill>
                <a:latin typeface="Times New Roman" pitchFamily="-110" charset="0"/>
                <a:hlinkClick r:id="" action="ppaction://hlinkshowjump?jump=firstslide"/>
              </a:rPr>
              <a:t>page</a:t>
            </a:r>
          </a:p>
        </p:txBody>
      </p:sp>
      <p:sp>
        <p:nvSpPr>
          <p:cNvPr id="54" name="AutoShape 5">
            <a:hlinkClick r:id="" action="ppaction://hlinkshowjump?jump=previousslide"/>
          </p:cNvPr>
          <p:cNvSpPr>
            <a:spLocks noChangeArrowheads="1"/>
          </p:cNvSpPr>
          <p:nvPr/>
        </p:nvSpPr>
        <p:spPr bwMode="auto">
          <a:xfrm>
            <a:off x="8182360" y="6663891"/>
            <a:ext cx="145314" cy="156703"/>
          </a:xfrm>
          <a:prstGeom prst="leftArrow">
            <a:avLst>
              <a:gd name="adj1" fmla="val 50000"/>
              <a:gd name="adj2" fmla="val 6379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
        <p:nvSpPr>
          <p:cNvPr id="55" name="AutoShape 6">
            <a:hlinkClick r:id="" action="ppaction://hlinkshowjump?jump=nextslide"/>
          </p:cNvPr>
          <p:cNvSpPr>
            <a:spLocks noChangeArrowheads="1"/>
          </p:cNvSpPr>
          <p:nvPr/>
        </p:nvSpPr>
        <p:spPr bwMode="auto">
          <a:xfrm>
            <a:off x="8959372" y="6663891"/>
            <a:ext cx="145314" cy="156703"/>
          </a:xfrm>
          <a:prstGeom prst="rightArrow">
            <a:avLst>
              <a:gd name="adj1" fmla="val 50000"/>
              <a:gd name="adj2" fmla="val 6380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4572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26389" y="1200404"/>
            <a:ext cx="7634484" cy="1864086"/>
          </a:xfrm>
          <a:prstGeom prst="rect">
            <a:avLst/>
          </a:prstGeom>
        </p:spPr>
        <p:txBody>
          <a:bodyPr anchor="b"/>
          <a:lstStyle/>
          <a:p>
            <a:r>
              <a:rPr lang="en-US" dirty="0" smtClean="0"/>
              <a:t>Supply, Demand, </a:t>
            </a:r>
            <a:br>
              <a:rPr lang="en-US" dirty="0" smtClean="0"/>
            </a:br>
            <a:r>
              <a:rPr lang="en-US" dirty="0" smtClean="0"/>
              <a:t>and the Market Process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reeform 6"/>
          <p:cNvSpPr/>
          <p:nvPr/>
        </p:nvSpPr>
        <p:spPr>
          <a:xfrm>
            <a:off x="4649492" y="1743559"/>
            <a:ext cx="1658318" cy="1565329"/>
          </a:xfrm>
          <a:custGeom>
            <a:avLst/>
            <a:gdLst>
              <a:gd name="connsiteX0" fmla="*/ 0 w 1658318"/>
              <a:gd name="connsiteY0" fmla="*/ 0 h 1565329"/>
              <a:gd name="connsiteX1" fmla="*/ 317715 w 1658318"/>
              <a:gd name="connsiteY1" fmla="*/ 7749 h 1565329"/>
              <a:gd name="connsiteX2" fmla="*/ 984142 w 1658318"/>
              <a:gd name="connsiteY2" fmla="*/ 782665 h 1565329"/>
              <a:gd name="connsiteX3" fmla="*/ 1658318 w 1658318"/>
              <a:gd name="connsiteY3" fmla="*/ 1565329 h 1565329"/>
              <a:gd name="connsiteX4" fmla="*/ 7749 w 1658318"/>
              <a:gd name="connsiteY4" fmla="*/ 1565329 h 1565329"/>
              <a:gd name="connsiteX5" fmla="*/ 0 w 1658318"/>
              <a:gd name="connsiteY5" fmla="*/ 0 h 156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8318" h="1565329">
                <a:moveTo>
                  <a:pt x="0" y="0"/>
                </a:moveTo>
                <a:lnTo>
                  <a:pt x="317715" y="7749"/>
                </a:lnTo>
                <a:lnTo>
                  <a:pt x="984142" y="782665"/>
                </a:lnTo>
                <a:lnTo>
                  <a:pt x="1658318" y="1565329"/>
                </a:lnTo>
                <a:lnTo>
                  <a:pt x="7749" y="1565329"/>
                </a:lnTo>
                <a:lnTo>
                  <a:pt x="0" y="0"/>
                </a:lnTo>
                <a:close/>
              </a:path>
            </a:pathLst>
          </a:custGeom>
          <a:pattFill prst="wdUpDiag">
            <a:fgClr>
              <a:schemeClr val="accent5">
                <a:lumMod val="60000"/>
                <a:lumOff val="40000"/>
              </a:schemeClr>
            </a:fgClr>
            <a:bgClr>
              <a:schemeClr val="bg1"/>
            </a:bgClr>
          </a:patt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Consumer Surplus</a:t>
            </a:r>
            <a:endParaRPr lang="en-US" sz="20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08" name="Text Box 119"/>
          <p:cNvSpPr txBox="1">
            <a:spLocks noChangeArrowheads="1"/>
          </p:cNvSpPr>
          <p:nvPr/>
        </p:nvSpPr>
        <p:spPr bwMode="auto">
          <a:xfrm>
            <a:off x="4058690" y="1560038"/>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140</a:t>
            </a:r>
            <a:endParaRPr kumimoji="0" lang="en-US" sz="1600" b="0" i="0" dirty="0">
              <a:latin typeface="Times New Roman" pitchFamily="18" charset="0"/>
              <a:cs typeface="Times New Roman" pitchFamily="18" charset="0"/>
            </a:endParaRPr>
          </a:p>
        </p:txBody>
      </p:sp>
      <p:sp>
        <p:nvSpPr>
          <p:cNvPr id="109" name="Text Box 120"/>
          <p:cNvSpPr txBox="1">
            <a:spLocks noChangeArrowheads="1"/>
          </p:cNvSpPr>
          <p:nvPr/>
        </p:nvSpPr>
        <p:spPr bwMode="auto">
          <a:xfrm>
            <a:off x="4058690" y="2349320"/>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120</a:t>
            </a:r>
            <a:endParaRPr kumimoji="0" lang="en-US" sz="1600" b="0" i="0" dirty="0">
              <a:latin typeface="Times New Roman" pitchFamily="18" charset="0"/>
              <a:cs typeface="Times New Roman" pitchFamily="18" charset="0"/>
            </a:endParaRPr>
          </a:p>
        </p:txBody>
      </p:sp>
      <p:sp>
        <p:nvSpPr>
          <p:cNvPr id="110" name="Text Box 121"/>
          <p:cNvSpPr txBox="1">
            <a:spLocks noChangeArrowheads="1"/>
          </p:cNvSpPr>
          <p:nvPr/>
        </p:nvSpPr>
        <p:spPr bwMode="auto">
          <a:xfrm>
            <a:off x="4058690" y="3135401"/>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100</a:t>
            </a:r>
            <a:endParaRPr kumimoji="0" lang="en-US" sz="1600" b="0" i="0" dirty="0">
              <a:latin typeface="Times New Roman" pitchFamily="18" charset="0"/>
              <a:cs typeface="Times New Roman" pitchFamily="18" charset="0"/>
            </a:endParaRPr>
          </a:p>
        </p:txBody>
      </p:sp>
      <p:sp>
        <p:nvSpPr>
          <p:cNvPr id="111" name="Text Box 122"/>
          <p:cNvSpPr txBox="1">
            <a:spLocks noChangeArrowheads="1"/>
          </p:cNvSpPr>
          <p:nvPr/>
        </p:nvSpPr>
        <p:spPr bwMode="auto">
          <a:xfrm>
            <a:off x="4058690" y="4709149"/>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60</a:t>
            </a:r>
            <a:endParaRPr kumimoji="0" lang="en-US" sz="1600" b="0" i="0" dirty="0">
              <a:latin typeface="Times New Roman" pitchFamily="18" charset="0"/>
              <a:cs typeface="Times New Roman" pitchFamily="18" charset="0"/>
            </a:endParaRPr>
          </a:p>
        </p:txBody>
      </p:sp>
      <p:sp>
        <p:nvSpPr>
          <p:cNvPr id="112" name="Text Box 123"/>
          <p:cNvSpPr txBox="1">
            <a:spLocks noChangeArrowheads="1"/>
          </p:cNvSpPr>
          <p:nvPr/>
        </p:nvSpPr>
        <p:spPr bwMode="auto">
          <a:xfrm>
            <a:off x="4467697" y="5450493"/>
            <a:ext cx="378717"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0</a:t>
            </a:r>
          </a:p>
        </p:txBody>
      </p:sp>
      <p:sp>
        <p:nvSpPr>
          <p:cNvPr id="113" name="Text Box 124"/>
          <p:cNvSpPr txBox="1">
            <a:spLocks noChangeArrowheads="1"/>
          </p:cNvSpPr>
          <p:nvPr/>
        </p:nvSpPr>
        <p:spPr bwMode="auto">
          <a:xfrm>
            <a:off x="5412328"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10</a:t>
            </a:r>
            <a:endParaRPr kumimoji="0" lang="en-US" sz="1600" b="0" i="0" dirty="0">
              <a:latin typeface="Times New Roman" pitchFamily="18" charset="0"/>
              <a:cs typeface="Times New Roman" pitchFamily="18" charset="0"/>
            </a:endParaRPr>
          </a:p>
        </p:txBody>
      </p:sp>
      <p:sp>
        <p:nvSpPr>
          <p:cNvPr id="114" name="Text Box 125"/>
          <p:cNvSpPr txBox="1">
            <a:spLocks noChangeArrowheads="1"/>
          </p:cNvSpPr>
          <p:nvPr/>
        </p:nvSpPr>
        <p:spPr bwMode="auto">
          <a:xfrm>
            <a:off x="5891752" y="5450493"/>
            <a:ext cx="471292"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15</a:t>
            </a:r>
            <a:endParaRPr kumimoji="0" lang="en-US" sz="1600" b="0" i="0" dirty="0">
              <a:latin typeface="Times New Roman" pitchFamily="18" charset="0"/>
              <a:cs typeface="Times New Roman" pitchFamily="18" charset="0"/>
            </a:endParaRPr>
          </a:p>
        </p:txBody>
      </p:sp>
      <p:sp>
        <p:nvSpPr>
          <p:cNvPr id="115" name="Text Box 126"/>
          <p:cNvSpPr txBox="1">
            <a:spLocks noChangeArrowheads="1"/>
          </p:cNvSpPr>
          <p:nvPr/>
        </p:nvSpPr>
        <p:spPr bwMode="auto">
          <a:xfrm>
            <a:off x="63743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20</a:t>
            </a:r>
            <a:endParaRPr kumimoji="0" lang="en-US" sz="1600" b="0" i="0" dirty="0">
              <a:latin typeface="Times New Roman" pitchFamily="18" charset="0"/>
              <a:cs typeface="Times New Roman" pitchFamily="18" charset="0"/>
            </a:endParaRPr>
          </a:p>
        </p:txBody>
      </p:sp>
      <p:sp>
        <p:nvSpPr>
          <p:cNvPr id="116" name="Text Box 127"/>
          <p:cNvSpPr txBox="1">
            <a:spLocks noChangeArrowheads="1"/>
          </p:cNvSpPr>
          <p:nvPr/>
        </p:nvSpPr>
        <p:spPr bwMode="auto">
          <a:xfrm>
            <a:off x="6836207" y="5450493"/>
            <a:ext cx="510475"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25</a:t>
            </a:r>
            <a:endParaRPr kumimoji="0" lang="en-US" sz="1600" b="0" i="0" dirty="0">
              <a:latin typeface="Times New Roman" pitchFamily="18" charset="0"/>
              <a:cs typeface="Times New Roman" pitchFamily="18" charset="0"/>
            </a:endParaRPr>
          </a:p>
        </p:txBody>
      </p:sp>
      <p:sp>
        <p:nvSpPr>
          <p:cNvPr id="122" name="Text Box 132"/>
          <p:cNvSpPr txBox="1">
            <a:spLocks noChangeArrowheads="1"/>
          </p:cNvSpPr>
          <p:nvPr/>
        </p:nvSpPr>
        <p:spPr bwMode="auto">
          <a:xfrm>
            <a:off x="4158135" y="1096433"/>
            <a:ext cx="1376788" cy="419923"/>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sz="1600" b="0" i="0" dirty="0">
                <a:latin typeface="Times New Roman" pitchFamily="18" charset="0"/>
                <a:cs typeface="Times New Roman" pitchFamily="18" charset="0"/>
              </a:rPr>
              <a:t>Price</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(monthly bill)</a:t>
            </a:r>
          </a:p>
        </p:txBody>
      </p:sp>
      <p:sp>
        <p:nvSpPr>
          <p:cNvPr id="123" name="Text Box 133"/>
          <p:cNvSpPr txBox="1">
            <a:spLocks noChangeArrowheads="1"/>
          </p:cNvSpPr>
          <p:nvPr/>
        </p:nvSpPr>
        <p:spPr bwMode="auto">
          <a:xfrm>
            <a:off x="7783397" y="5145452"/>
            <a:ext cx="1219200" cy="634020"/>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sz="1600" b="0" i="0" dirty="0">
                <a:latin typeface="Times New Roman" pitchFamily="18" charset="0"/>
                <a:cs typeface="Times New Roman" pitchFamily="18" charset="0"/>
              </a:rPr>
              <a:t>Quantity</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a:t>
            </a:r>
            <a:r>
              <a:rPr kumimoji="0" lang="en-US" sz="1400" b="0" dirty="0" smtClean="0">
                <a:latin typeface="Times New Roman" pitchFamily="18" charset="0"/>
                <a:cs typeface="Times New Roman" pitchFamily="18" charset="0"/>
              </a:rPr>
              <a:t>million </a:t>
            </a:r>
            <a:r>
              <a:rPr kumimoji="0" lang="en-US" sz="1400" b="0" dirty="0">
                <a:latin typeface="Times New Roman" pitchFamily="18" charset="0"/>
                <a:cs typeface="Times New Roman" pitchFamily="18" charset="0"/>
              </a:rPr>
              <a:t/>
            </a:r>
            <a:br>
              <a:rPr kumimoji="0" lang="en-US" sz="1400" b="0" dirty="0">
                <a:latin typeface="Times New Roman" pitchFamily="18" charset="0"/>
                <a:cs typeface="Times New Roman" pitchFamily="18" charset="0"/>
              </a:rPr>
            </a:br>
            <a:r>
              <a:rPr kumimoji="0" lang="en-US" sz="1400" b="0" dirty="0">
                <a:latin typeface="Times New Roman" pitchFamily="18" charset="0"/>
                <a:cs typeface="Times New Roman" pitchFamily="18" charset="0"/>
              </a:rPr>
              <a:t>subscribers)</a:t>
            </a:r>
          </a:p>
        </p:txBody>
      </p:sp>
      <p:sp>
        <p:nvSpPr>
          <p:cNvPr id="124" name="Line 134"/>
          <p:cNvSpPr>
            <a:spLocks noChangeShapeType="1"/>
          </p:cNvSpPr>
          <p:nvPr/>
        </p:nvSpPr>
        <p:spPr bwMode="auto">
          <a:xfrm>
            <a:off x="4656569" y="1518914"/>
            <a:ext cx="0" cy="372986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5" name="Line 135"/>
          <p:cNvSpPr>
            <a:spLocks noChangeShapeType="1"/>
          </p:cNvSpPr>
          <p:nvPr/>
        </p:nvSpPr>
        <p:spPr bwMode="auto">
          <a:xfrm>
            <a:off x="4669310" y="5451828"/>
            <a:ext cx="3072093"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6" name="Text Box 136"/>
          <p:cNvSpPr txBox="1">
            <a:spLocks noChangeArrowheads="1"/>
          </p:cNvSpPr>
          <p:nvPr/>
        </p:nvSpPr>
        <p:spPr bwMode="auto">
          <a:xfrm>
            <a:off x="4058690" y="3908781"/>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80</a:t>
            </a:r>
            <a:endParaRPr kumimoji="0" lang="en-US" sz="1600" b="0" i="0" dirty="0">
              <a:latin typeface="Times New Roman" pitchFamily="18" charset="0"/>
              <a:cs typeface="Times New Roman" pitchFamily="18" charset="0"/>
            </a:endParaRPr>
          </a:p>
        </p:txBody>
      </p:sp>
      <p:sp>
        <p:nvSpPr>
          <p:cNvPr id="127" name="Line 137"/>
          <p:cNvSpPr>
            <a:spLocks noChangeShapeType="1"/>
          </p:cNvSpPr>
          <p:nvPr/>
        </p:nvSpPr>
        <p:spPr bwMode="auto">
          <a:xfrm>
            <a:off x="4561320" y="1750164"/>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8" name="Line 138"/>
          <p:cNvSpPr>
            <a:spLocks noChangeShapeType="1"/>
          </p:cNvSpPr>
          <p:nvPr/>
        </p:nvSpPr>
        <p:spPr bwMode="auto">
          <a:xfrm>
            <a:off x="4561320" y="2534657"/>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9" name="Line 139"/>
          <p:cNvSpPr>
            <a:spLocks noChangeShapeType="1"/>
          </p:cNvSpPr>
          <p:nvPr/>
        </p:nvSpPr>
        <p:spPr bwMode="auto">
          <a:xfrm>
            <a:off x="4561320" y="3312800"/>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0" name="Line 140"/>
          <p:cNvSpPr>
            <a:spLocks noChangeShapeType="1"/>
          </p:cNvSpPr>
          <p:nvPr/>
        </p:nvSpPr>
        <p:spPr bwMode="auto">
          <a:xfrm>
            <a:off x="4561320" y="409729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1" name="Text Box 142"/>
          <p:cNvSpPr txBox="1">
            <a:spLocks noChangeArrowheads="1"/>
          </p:cNvSpPr>
          <p:nvPr/>
        </p:nvSpPr>
        <p:spPr bwMode="auto">
          <a:xfrm>
            <a:off x="7325157" y="5450493"/>
            <a:ext cx="518010"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30</a:t>
            </a:r>
            <a:endParaRPr kumimoji="0" lang="en-US" sz="1600" b="0" i="0" dirty="0">
              <a:latin typeface="Times New Roman" pitchFamily="18" charset="0"/>
              <a:cs typeface="Times New Roman" pitchFamily="18" charset="0"/>
            </a:endParaRPr>
          </a:p>
        </p:txBody>
      </p:sp>
      <p:sp>
        <p:nvSpPr>
          <p:cNvPr id="133" name="Line 145"/>
          <p:cNvSpPr>
            <a:spLocks noChangeShapeType="1"/>
          </p:cNvSpPr>
          <p:nvPr/>
        </p:nvSpPr>
        <p:spPr bwMode="auto">
          <a:xfrm>
            <a:off x="563768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4" name="Line 146"/>
          <p:cNvSpPr>
            <a:spLocks noChangeShapeType="1"/>
          </p:cNvSpPr>
          <p:nvPr/>
        </p:nvSpPr>
        <p:spPr bwMode="auto">
          <a:xfrm>
            <a:off x="6118697"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5" name="Line 147"/>
          <p:cNvSpPr>
            <a:spLocks noChangeShapeType="1"/>
          </p:cNvSpPr>
          <p:nvPr/>
        </p:nvSpPr>
        <p:spPr bwMode="auto">
          <a:xfrm>
            <a:off x="6599710"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6" name="Line 148"/>
          <p:cNvSpPr>
            <a:spLocks noChangeShapeType="1"/>
          </p:cNvSpPr>
          <p:nvPr/>
        </p:nvSpPr>
        <p:spPr bwMode="auto">
          <a:xfrm>
            <a:off x="708072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7" name="Line 149"/>
          <p:cNvSpPr>
            <a:spLocks noChangeShapeType="1"/>
          </p:cNvSpPr>
          <p:nvPr/>
        </p:nvSpPr>
        <p:spPr bwMode="auto">
          <a:xfrm>
            <a:off x="756173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9" name="Text Box 151"/>
          <p:cNvSpPr txBox="1">
            <a:spLocks noChangeArrowheads="1"/>
          </p:cNvSpPr>
          <p:nvPr/>
        </p:nvSpPr>
        <p:spPr bwMode="auto">
          <a:xfrm>
            <a:off x="49265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5</a:t>
            </a:r>
            <a:endParaRPr kumimoji="0" lang="en-US" sz="1600" b="0" i="0" dirty="0">
              <a:latin typeface="Times New Roman" pitchFamily="18" charset="0"/>
              <a:cs typeface="Times New Roman" pitchFamily="18" charset="0"/>
            </a:endParaRPr>
          </a:p>
        </p:txBody>
      </p:sp>
      <p:sp>
        <p:nvSpPr>
          <p:cNvPr id="140" name="Line 152"/>
          <p:cNvSpPr>
            <a:spLocks noChangeShapeType="1"/>
          </p:cNvSpPr>
          <p:nvPr/>
        </p:nvSpPr>
        <p:spPr bwMode="auto">
          <a:xfrm>
            <a:off x="515667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3" name="Line 158"/>
          <p:cNvSpPr>
            <a:spLocks noChangeShapeType="1"/>
          </p:cNvSpPr>
          <p:nvPr/>
        </p:nvSpPr>
        <p:spPr bwMode="auto">
          <a:xfrm>
            <a:off x="4561320" y="4900836"/>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nvGrpSpPr>
          <p:cNvPr id="144" name="Group 173"/>
          <p:cNvGrpSpPr>
            <a:grpSpLocks/>
          </p:cNvGrpSpPr>
          <p:nvPr/>
        </p:nvGrpSpPr>
        <p:grpSpPr bwMode="auto">
          <a:xfrm>
            <a:off x="4585172" y="5232872"/>
            <a:ext cx="148681" cy="273829"/>
            <a:chOff x="2616" y="3192"/>
            <a:chExt cx="106" cy="190"/>
          </a:xfrm>
        </p:grpSpPr>
        <p:sp>
          <p:nvSpPr>
            <p:cNvPr id="145" name="Line 144"/>
            <p:cNvSpPr>
              <a:spLocks noChangeShapeType="1"/>
            </p:cNvSpPr>
            <p:nvPr/>
          </p:nvSpPr>
          <p:spPr bwMode="auto">
            <a:xfrm>
              <a:off x="2676" y="3324"/>
              <a:ext cx="0" cy="5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6" name="Line 164"/>
            <p:cNvSpPr>
              <a:spLocks noChangeShapeType="1"/>
            </p:cNvSpPr>
            <p:nvPr/>
          </p:nvSpPr>
          <p:spPr bwMode="auto">
            <a:xfrm>
              <a:off x="2676" y="3264"/>
              <a:ext cx="0" cy="84"/>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7" name="Line 170"/>
            <p:cNvSpPr>
              <a:spLocks noChangeShapeType="1"/>
            </p:cNvSpPr>
            <p:nvPr/>
          </p:nvSpPr>
          <p:spPr bwMode="auto">
            <a:xfrm flipV="1">
              <a:off x="2626" y="3192"/>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8" name="Line 171"/>
            <p:cNvSpPr>
              <a:spLocks noChangeShapeType="1"/>
            </p:cNvSpPr>
            <p:nvPr/>
          </p:nvSpPr>
          <p:spPr bwMode="auto">
            <a:xfrm flipV="1">
              <a:off x="2626" y="3240"/>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9" name="Line 172"/>
            <p:cNvSpPr>
              <a:spLocks noChangeShapeType="1"/>
            </p:cNvSpPr>
            <p:nvPr/>
          </p:nvSpPr>
          <p:spPr bwMode="auto">
            <a:xfrm>
              <a:off x="2616" y="3328"/>
              <a:ext cx="5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sp>
        <p:nvSpPr>
          <p:cNvPr id="61" name="Content Placeholder 2"/>
          <p:cNvSpPr>
            <a:spLocks noGrp="1"/>
          </p:cNvSpPr>
          <p:nvPr>
            <p:ph idx="1"/>
          </p:nvPr>
        </p:nvSpPr>
        <p:spPr>
          <a:xfrm>
            <a:off x="63184" y="1434423"/>
            <a:ext cx="3995506" cy="3946851"/>
          </a:xfrm>
        </p:spPr>
        <p:txBody>
          <a:bodyPr/>
          <a:lstStyle/>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Recall that </a:t>
            </a:r>
            <a:r>
              <a:rPr lang="en-US" sz="1900" b="1" i="1" dirty="0" smtClean="0">
                <a:solidFill>
                  <a:srgbClr val="32302A"/>
                </a:solidFill>
                <a:ea typeface="ＭＳ Ｐゴシック" pitchFamily="-107" charset="-128"/>
                <a:cs typeface="ＭＳ Ｐゴシック" pitchFamily="-107" charset="-128"/>
              </a:rPr>
              <a:t>consumer surplus</a:t>
            </a:r>
            <a:r>
              <a:rPr lang="en-US" sz="1900" dirty="0" smtClean="0">
                <a:solidFill>
                  <a:srgbClr val="32302A"/>
                </a:solidFill>
                <a:ea typeface="ＭＳ Ｐゴシック" pitchFamily="-107" charset="-128"/>
                <a:cs typeface="ＭＳ Ｐゴシック" pitchFamily="-107" charset="-128"/>
              </a:rPr>
              <a:t> is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the </a:t>
            </a:r>
            <a:r>
              <a:rPr lang="en-US" sz="1900" dirty="0">
                <a:solidFill>
                  <a:srgbClr val="32302A"/>
                </a:solidFill>
                <a:ea typeface="ＭＳ Ｐゴシック" pitchFamily="-107" charset="-128"/>
                <a:cs typeface="ＭＳ Ｐゴシック" pitchFamily="-107" charset="-128"/>
              </a:rPr>
              <a:t>difference between </a:t>
            </a:r>
            <a:r>
              <a:rPr lang="en-US" sz="1900" dirty="0" smtClean="0">
                <a:solidFill>
                  <a:srgbClr val="32302A"/>
                </a:solidFill>
                <a:ea typeface="ＭＳ Ｐゴシック" pitchFamily="-107" charset="-128"/>
                <a:cs typeface="ＭＳ Ｐゴシック" pitchFamily="-107" charset="-128"/>
              </a:rPr>
              <a:t>what the </a:t>
            </a:r>
            <a:r>
              <a:rPr lang="en-US" sz="1900" dirty="0">
                <a:solidFill>
                  <a:srgbClr val="32302A"/>
                </a:solidFill>
                <a:ea typeface="ＭＳ Ｐゴシック" pitchFamily="-107" charset="-128"/>
                <a:cs typeface="ＭＳ Ｐゴシック" pitchFamily="-107" charset="-128"/>
              </a:rPr>
              <a:t>consumer is willing to </a:t>
            </a:r>
            <a:r>
              <a:rPr lang="en-US" sz="1900" dirty="0" smtClean="0">
                <a:solidFill>
                  <a:srgbClr val="32302A"/>
                </a:solidFill>
                <a:ea typeface="ＭＳ Ｐゴシック" pitchFamily="-107" charset="-128"/>
                <a:cs typeface="ＭＳ Ｐゴシック" pitchFamily="-107" charset="-128"/>
              </a:rPr>
              <a:t>pay and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what </a:t>
            </a:r>
            <a:r>
              <a:rPr lang="en-US" sz="1900" dirty="0">
                <a:solidFill>
                  <a:srgbClr val="32302A"/>
                </a:solidFill>
                <a:ea typeface="ＭＳ Ｐゴシック" pitchFamily="-107" charset="-128"/>
                <a:cs typeface="ＭＳ Ｐゴシック" pitchFamily="-107" charset="-128"/>
              </a:rPr>
              <a:t>they have to pay</a:t>
            </a:r>
            <a:r>
              <a:rPr lang="en-US" sz="19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The </a:t>
            </a:r>
            <a:r>
              <a:rPr lang="en-US" sz="1900" dirty="0">
                <a:solidFill>
                  <a:srgbClr val="32302A"/>
                </a:solidFill>
                <a:ea typeface="ＭＳ Ｐゴシック" pitchFamily="-107" charset="-128"/>
                <a:cs typeface="ＭＳ Ｐゴシック" pitchFamily="-107" charset="-128"/>
              </a:rPr>
              <a:t>first 17 million </a:t>
            </a:r>
            <a:r>
              <a:rPr lang="en-US" sz="1900" dirty="0" smtClean="0">
                <a:solidFill>
                  <a:srgbClr val="32302A"/>
                </a:solidFill>
                <a:ea typeface="ＭＳ Ｐゴシック" pitchFamily="-107" charset="-128"/>
                <a:cs typeface="ＭＳ Ｐゴシック" pitchFamily="-107" charset="-128"/>
              </a:rPr>
              <a:t>subscribers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are </a:t>
            </a:r>
            <a:r>
              <a:rPr lang="en-US" sz="1900" dirty="0">
                <a:solidFill>
                  <a:srgbClr val="32302A"/>
                </a:solidFill>
                <a:ea typeface="ＭＳ Ｐゴシック" pitchFamily="-107" charset="-128"/>
                <a:cs typeface="ＭＳ Ｐゴシック" pitchFamily="-107" charset="-128"/>
              </a:rPr>
              <a:t>willing to pay more </a:t>
            </a:r>
            <a:r>
              <a:rPr lang="en-US" sz="1900" dirty="0" smtClean="0">
                <a:solidFill>
                  <a:srgbClr val="32302A"/>
                </a:solidFill>
                <a:ea typeface="ＭＳ Ｐゴシック" pitchFamily="-107" charset="-128"/>
                <a:cs typeface="ＭＳ Ｐゴシック" pitchFamily="-107" charset="-128"/>
              </a:rPr>
              <a:t>than $</a:t>
            </a:r>
            <a:r>
              <a:rPr lang="en-US" sz="1900" dirty="0">
                <a:solidFill>
                  <a:srgbClr val="32302A"/>
                </a:solidFill>
                <a:ea typeface="ＭＳ Ｐゴシック" pitchFamily="-107" charset="-128"/>
                <a:cs typeface="ＭＳ Ｐゴシック" pitchFamily="-107" charset="-128"/>
              </a:rPr>
              <a:t>100 </a:t>
            </a:r>
            <a:r>
              <a:rPr lang="en-US" sz="1900" dirty="0" smtClean="0">
                <a:solidFill>
                  <a:srgbClr val="32302A"/>
                </a:solidFill>
                <a:ea typeface="ＭＳ Ｐゴシック" pitchFamily="-107" charset="-128"/>
                <a:cs typeface="ＭＳ Ｐゴシック" pitchFamily="-107" charset="-128"/>
              </a:rPr>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for </a:t>
            </a:r>
            <a:r>
              <a:rPr lang="en-US" sz="1900" dirty="0">
                <a:solidFill>
                  <a:srgbClr val="32302A"/>
                </a:solidFill>
                <a:ea typeface="ＭＳ Ｐゴシック" pitchFamily="-107" charset="-128"/>
                <a:cs typeface="ＭＳ Ｐゴシック" pitchFamily="-107" charset="-128"/>
              </a:rPr>
              <a:t>cell phone service.</a:t>
            </a:r>
          </a:p>
          <a:p>
            <a:pPr marL="169863" indent="-169863">
              <a:lnSpc>
                <a:spcPct val="90000"/>
              </a:lnSpc>
            </a:pPr>
            <a:r>
              <a:rPr lang="en-US" sz="1900" dirty="0">
                <a:solidFill>
                  <a:srgbClr val="32302A"/>
                </a:solidFill>
                <a:ea typeface="ＭＳ Ｐゴシック" pitchFamily="-107" charset="-128"/>
                <a:cs typeface="ＭＳ Ｐゴシック" pitchFamily="-107" charset="-128"/>
              </a:rPr>
              <a:t>Hence, the area above the </a:t>
            </a:r>
            <a:r>
              <a:rPr lang="en-US" sz="1900" dirty="0" smtClean="0">
                <a:solidFill>
                  <a:srgbClr val="32302A"/>
                </a:solidFill>
                <a:ea typeface="ＭＳ Ｐゴシック" pitchFamily="-107" charset="-128"/>
                <a:cs typeface="ＭＳ Ｐゴシック" pitchFamily="-107" charset="-128"/>
              </a:rPr>
              <a:t>actual price </a:t>
            </a:r>
            <a:r>
              <a:rPr lang="en-US" sz="1900" dirty="0">
                <a:solidFill>
                  <a:srgbClr val="32302A"/>
                </a:solidFill>
                <a:ea typeface="ＭＳ Ｐゴシック" pitchFamily="-107" charset="-128"/>
                <a:cs typeface="ＭＳ Ｐゴシック" pitchFamily="-107" charset="-128"/>
              </a:rPr>
              <a:t>paid (the market price</a:t>
            </a:r>
            <a:r>
              <a:rPr lang="en-US" sz="1900" dirty="0" smtClean="0">
                <a:solidFill>
                  <a:srgbClr val="32302A"/>
                </a:solidFill>
                <a:ea typeface="ＭＳ Ｐゴシック" pitchFamily="-107" charset="-128"/>
                <a:cs typeface="ＭＳ Ｐゴシック" pitchFamily="-107" charset="-128"/>
              </a:rPr>
              <a:t>) and </a:t>
            </a:r>
            <a:r>
              <a:rPr lang="en-US" sz="1900" dirty="0">
                <a:solidFill>
                  <a:srgbClr val="32302A"/>
                </a:solidFill>
                <a:ea typeface="ＭＳ Ｐゴシック" pitchFamily="-107" charset="-128"/>
                <a:cs typeface="ＭＳ Ｐゴシック" pitchFamily="-107" charset="-128"/>
              </a:rPr>
              <a:t>below the demand </a:t>
            </a:r>
            <a:r>
              <a:rPr lang="en-US" sz="1900" dirty="0" smtClean="0">
                <a:solidFill>
                  <a:srgbClr val="32302A"/>
                </a:solidFill>
                <a:ea typeface="ＭＳ Ｐゴシック" pitchFamily="-107" charset="-128"/>
                <a:cs typeface="ＭＳ Ｐゴシック" pitchFamily="-107" charset="-128"/>
              </a:rPr>
              <a:t>curve represents </a:t>
            </a:r>
            <a:r>
              <a:rPr lang="en-US" sz="1900" b="1" i="1" dirty="0">
                <a:solidFill>
                  <a:srgbClr val="32302A"/>
                </a:solidFill>
                <a:ea typeface="ＭＳ Ｐゴシック" pitchFamily="-107" charset="-128"/>
                <a:cs typeface="ＭＳ Ｐゴシック" pitchFamily="-107" charset="-128"/>
              </a:rPr>
              <a:t>consumer surplus</a:t>
            </a:r>
            <a:r>
              <a:rPr lang="en-US" sz="1900" dirty="0">
                <a:solidFill>
                  <a:srgbClr val="32302A"/>
                </a:solidFill>
                <a:ea typeface="ＭＳ Ｐゴシック" pitchFamily="-107" charset="-128"/>
                <a:cs typeface="ＭＳ Ｐゴシック" pitchFamily="-107" charset="-128"/>
              </a:rPr>
              <a:t>.</a:t>
            </a:r>
          </a:p>
          <a:p>
            <a:pPr marL="169863" indent="-169863">
              <a:lnSpc>
                <a:spcPct val="90000"/>
              </a:lnSpc>
            </a:pPr>
            <a:r>
              <a:rPr lang="en-US" sz="1900" b="1" i="1" dirty="0" smtClean="0">
                <a:solidFill>
                  <a:srgbClr val="32302A"/>
                </a:solidFill>
                <a:ea typeface="ＭＳ Ｐゴシック" pitchFamily="-107" charset="-128"/>
                <a:cs typeface="ＭＳ Ｐゴシック" pitchFamily="-107" charset="-128"/>
              </a:rPr>
              <a:t>Consumer </a:t>
            </a:r>
            <a:r>
              <a:rPr lang="en-US" sz="1900" b="1" i="1" dirty="0">
                <a:solidFill>
                  <a:srgbClr val="32302A"/>
                </a:solidFill>
                <a:ea typeface="ＭＳ Ｐゴシック" pitchFamily="-107" charset="-128"/>
                <a:cs typeface="ＭＳ Ｐゴシック" pitchFamily="-107" charset="-128"/>
              </a:rPr>
              <a:t>surplus</a:t>
            </a:r>
            <a:r>
              <a:rPr lang="en-US" sz="1900" dirty="0">
                <a:solidFill>
                  <a:srgbClr val="32302A"/>
                </a:solidFill>
                <a:ea typeface="ＭＳ Ｐゴシック" pitchFamily="-107" charset="-128"/>
                <a:cs typeface="ＭＳ Ｐゴシック" pitchFamily="-107" charset="-128"/>
              </a:rPr>
              <a:t> </a:t>
            </a:r>
            <a:r>
              <a:rPr lang="en-US" sz="1900" dirty="0" smtClean="0">
                <a:solidFill>
                  <a:srgbClr val="32302A"/>
                </a:solidFill>
                <a:ea typeface="ＭＳ Ｐゴシック" pitchFamily="-107" charset="-128"/>
                <a:cs typeface="ＭＳ Ｐゴシック" pitchFamily="-107" charset="-128"/>
              </a:rPr>
              <a:t>represents the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net </a:t>
            </a:r>
            <a:r>
              <a:rPr lang="en-US" sz="1900" dirty="0">
                <a:solidFill>
                  <a:srgbClr val="32302A"/>
                </a:solidFill>
                <a:ea typeface="ＭＳ Ｐゴシック" pitchFamily="-107" charset="-128"/>
                <a:cs typeface="ＭＳ Ｐゴシック" pitchFamily="-107" charset="-128"/>
              </a:rPr>
              <a:t>gains to buyers </a:t>
            </a:r>
            <a:r>
              <a:rPr lang="en-US" sz="1900" dirty="0" smtClean="0">
                <a:solidFill>
                  <a:srgbClr val="32302A"/>
                </a:solidFill>
                <a:ea typeface="ＭＳ Ｐゴシック" pitchFamily="-107" charset="-128"/>
                <a:cs typeface="ＭＳ Ｐゴシック" pitchFamily="-107" charset="-128"/>
              </a:rPr>
              <a:t>from market </a:t>
            </a:r>
            <a:r>
              <a:rPr lang="en-US" sz="1900" dirty="0">
                <a:solidFill>
                  <a:srgbClr val="32302A"/>
                </a:solidFill>
                <a:ea typeface="ＭＳ Ｐゴシック" pitchFamily="-107" charset="-128"/>
                <a:cs typeface="ＭＳ Ｐゴシック" pitchFamily="-107" charset="-128"/>
              </a:rPr>
              <a:t>exchange. </a:t>
            </a:r>
          </a:p>
        </p:txBody>
      </p:sp>
      <p:sp>
        <p:nvSpPr>
          <p:cNvPr id="53" name="Line 23"/>
          <p:cNvSpPr>
            <a:spLocks noChangeShapeType="1"/>
          </p:cNvSpPr>
          <p:nvPr/>
        </p:nvSpPr>
        <p:spPr bwMode="auto">
          <a:xfrm flipH="1" flipV="1">
            <a:off x="4846413" y="1603990"/>
            <a:ext cx="2860786" cy="3388690"/>
          </a:xfrm>
          <a:prstGeom prst="line">
            <a:avLst/>
          </a:prstGeom>
          <a:noFill/>
          <a:ln w="57150">
            <a:solidFill>
              <a:srgbClr val="053ABF"/>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4" name="Text Box 24"/>
          <p:cNvSpPr txBox="1">
            <a:spLocks noChangeArrowheads="1"/>
          </p:cNvSpPr>
          <p:nvPr/>
        </p:nvSpPr>
        <p:spPr bwMode="auto">
          <a:xfrm>
            <a:off x="7665740" y="4779963"/>
            <a:ext cx="1053494" cy="400110"/>
          </a:xfrm>
          <a:prstGeom prst="rect">
            <a:avLst/>
          </a:prstGeom>
          <a:noFill/>
          <a:ln w="57150">
            <a:noFill/>
            <a:miter lim="800000"/>
            <a:headEnd/>
            <a:tailEnd/>
          </a:ln>
        </p:spPr>
        <p:txBody>
          <a:bodyPr wrap="none">
            <a:prstTxWarp prst="textNoShape">
              <a:avLst/>
            </a:prstTxWarp>
            <a:spAutoFit/>
          </a:bodyPr>
          <a:lstStyle/>
          <a:p>
            <a:r>
              <a:rPr kumimoji="0" lang="en-US" sz="2000" dirty="0">
                <a:solidFill>
                  <a:srgbClr val="053ABF"/>
                </a:solidFill>
                <a:latin typeface="Times New Roman" pitchFamily="18" charset="0"/>
                <a:cs typeface="Times New Roman" pitchFamily="18" charset="0"/>
              </a:rPr>
              <a:t>Demand</a:t>
            </a:r>
          </a:p>
        </p:txBody>
      </p:sp>
      <p:grpSp>
        <p:nvGrpSpPr>
          <p:cNvPr id="3" name="Group 2"/>
          <p:cNvGrpSpPr/>
          <p:nvPr/>
        </p:nvGrpSpPr>
        <p:grpSpPr>
          <a:xfrm>
            <a:off x="4673670" y="2984403"/>
            <a:ext cx="4327311" cy="323759"/>
            <a:chOff x="4673670" y="2984403"/>
            <a:chExt cx="4327311" cy="323759"/>
          </a:xfrm>
        </p:grpSpPr>
        <p:sp>
          <p:nvSpPr>
            <p:cNvPr id="66" name="Line 34"/>
            <p:cNvSpPr>
              <a:spLocks noChangeShapeType="1"/>
            </p:cNvSpPr>
            <p:nvPr/>
          </p:nvSpPr>
          <p:spPr bwMode="auto">
            <a:xfrm>
              <a:off x="4673670" y="3308162"/>
              <a:ext cx="4227443" cy="0"/>
            </a:xfrm>
            <a:prstGeom prst="line">
              <a:avLst/>
            </a:prstGeom>
            <a:noFill/>
            <a:ln w="57150">
              <a:solidFill>
                <a:schemeClr val="accent3">
                  <a:lumMod val="60000"/>
                  <a:lumOff val="40000"/>
                </a:schemeClr>
              </a:solidFill>
              <a:round/>
              <a:headEnd/>
              <a:tailEnd type="none" w="lg" len="lg"/>
            </a:ln>
          </p:spPr>
          <p:txBody>
            <a:bodyPr wrap="none" anchor="ctr">
              <a:prstTxWarp prst="textNoShape">
                <a:avLst/>
              </a:prstTxWarp>
            </a:bodyPr>
            <a:lstStyle/>
            <a:p>
              <a:endParaRPr lang="en-US"/>
            </a:p>
          </p:txBody>
        </p:sp>
        <p:sp>
          <p:nvSpPr>
            <p:cNvPr id="58" name="Text Box 35"/>
            <p:cNvSpPr txBox="1">
              <a:spLocks noChangeArrowheads="1"/>
            </p:cNvSpPr>
            <p:nvPr/>
          </p:nvSpPr>
          <p:spPr bwMode="auto">
            <a:xfrm>
              <a:off x="6884696" y="2984403"/>
              <a:ext cx="2116285" cy="313932"/>
            </a:xfrm>
            <a:prstGeom prst="rect">
              <a:avLst/>
            </a:prstGeom>
            <a:noFill/>
            <a:ln w="28575">
              <a:noFill/>
              <a:miter lim="800000"/>
              <a:headEnd/>
              <a:tailEnd type="none" w="lg" len="lg"/>
            </a:ln>
          </p:spPr>
          <p:txBody>
            <a:bodyPr wrap="none">
              <a:prstTxWarp prst="textNoShape">
                <a:avLst/>
              </a:prstTxWarp>
              <a:spAutoFit/>
            </a:bodyPr>
            <a:lstStyle/>
            <a:p>
              <a:pPr algn="ctr">
                <a:lnSpc>
                  <a:spcPct val="80000"/>
                </a:lnSpc>
              </a:pPr>
              <a:r>
                <a:rPr kumimoji="0" lang="en-US" b="1" i="1" dirty="0">
                  <a:solidFill>
                    <a:schemeClr val="accent3">
                      <a:lumMod val="50000"/>
                    </a:schemeClr>
                  </a:solidFill>
                  <a:latin typeface="Times New Roman" pitchFamily="18" charset="0"/>
                  <a:cs typeface="Times New Roman" pitchFamily="18" charset="0"/>
                </a:rPr>
                <a:t>Market price = $100</a:t>
              </a:r>
            </a:p>
          </p:txBody>
        </p:sp>
      </p:grpSp>
      <p:sp>
        <p:nvSpPr>
          <p:cNvPr id="65" name="Oval 66"/>
          <p:cNvSpPr>
            <a:spLocks noChangeArrowheads="1"/>
          </p:cNvSpPr>
          <p:nvPr/>
        </p:nvSpPr>
        <p:spPr bwMode="auto">
          <a:xfrm>
            <a:off x="6248966" y="3244662"/>
            <a:ext cx="119062" cy="1190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grpSp>
        <p:nvGrpSpPr>
          <p:cNvPr id="59" name="Group 39"/>
          <p:cNvGrpSpPr>
            <a:grpSpLocks/>
          </p:cNvGrpSpPr>
          <p:nvPr/>
        </p:nvGrpSpPr>
        <p:grpSpPr bwMode="auto">
          <a:xfrm>
            <a:off x="5132860" y="1603375"/>
            <a:ext cx="2428875" cy="958850"/>
            <a:chOff x="3408" y="692"/>
            <a:chExt cx="1530" cy="604"/>
          </a:xfrm>
        </p:grpSpPr>
        <p:sp>
          <p:nvSpPr>
            <p:cNvPr id="60" name="Freeform 40"/>
            <p:cNvSpPr>
              <a:spLocks/>
            </p:cNvSpPr>
            <p:nvPr/>
          </p:nvSpPr>
          <p:spPr bwMode="auto">
            <a:xfrm>
              <a:off x="3408" y="912"/>
              <a:ext cx="1200" cy="384"/>
            </a:xfrm>
            <a:custGeom>
              <a:avLst/>
              <a:gdLst/>
              <a:ahLst/>
              <a:cxnLst>
                <a:cxn ang="0">
                  <a:pos x="0" y="384"/>
                </a:cxn>
                <a:cxn ang="0">
                  <a:pos x="96" y="192"/>
                </a:cxn>
                <a:cxn ang="0">
                  <a:pos x="336" y="144"/>
                </a:cxn>
                <a:cxn ang="0">
                  <a:pos x="576" y="240"/>
                </a:cxn>
                <a:cxn ang="0">
                  <a:pos x="816" y="336"/>
                </a:cxn>
                <a:cxn ang="0">
                  <a:pos x="1056" y="288"/>
                </a:cxn>
                <a:cxn ang="0">
                  <a:pos x="1200" y="0"/>
                </a:cxn>
              </a:cxnLst>
              <a:rect l="0" t="0" r="r" b="b"/>
              <a:pathLst>
                <a:path w="1200" h="384">
                  <a:moveTo>
                    <a:pt x="0" y="384"/>
                  </a:moveTo>
                  <a:cubicBezTo>
                    <a:pt x="20" y="308"/>
                    <a:pt x="40" y="232"/>
                    <a:pt x="96" y="192"/>
                  </a:cubicBezTo>
                  <a:cubicBezTo>
                    <a:pt x="152" y="152"/>
                    <a:pt x="256" y="136"/>
                    <a:pt x="336" y="144"/>
                  </a:cubicBezTo>
                  <a:cubicBezTo>
                    <a:pt x="416" y="152"/>
                    <a:pt x="496" y="208"/>
                    <a:pt x="576" y="240"/>
                  </a:cubicBezTo>
                  <a:cubicBezTo>
                    <a:pt x="656" y="272"/>
                    <a:pt x="736" y="328"/>
                    <a:pt x="816" y="336"/>
                  </a:cubicBezTo>
                  <a:cubicBezTo>
                    <a:pt x="896" y="344"/>
                    <a:pt x="992" y="344"/>
                    <a:pt x="1056" y="288"/>
                  </a:cubicBezTo>
                  <a:cubicBezTo>
                    <a:pt x="1120" y="232"/>
                    <a:pt x="1160" y="116"/>
                    <a:pt x="1200" y="0"/>
                  </a:cubicBezTo>
                </a:path>
              </a:pathLst>
            </a:custGeom>
            <a:noFill/>
            <a:ln w="31750" cmpd="sng">
              <a:solidFill>
                <a:schemeClr val="tx1"/>
              </a:solidFill>
              <a:prstDash val="solid"/>
              <a:round/>
              <a:headEnd type="oval" w="med" len="med"/>
              <a:tailEnd type="none" w="med" len="med"/>
            </a:ln>
            <a:effectLst>
              <a:outerShdw blurRad="63500" dist="35921" dir="2700000" algn="ctr" rotWithShape="0">
                <a:srgbClr val="808080"/>
              </a:outerShdw>
            </a:effectLst>
          </p:spPr>
          <p:txBody>
            <a:bodyPr wrap="none">
              <a:prstTxWarp prst="textNoShape">
                <a:avLst/>
              </a:prstTxWarp>
            </a:bodyPr>
            <a:lstStyle/>
            <a:p>
              <a:pPr>
                <a:defRPr/>
              </a:pPr>
              <a:endParaRPr lang="en-US">
                <a:latin typeface="Times New Roman" pitchFamily="18" charset="0"/>
                <a:cs typeface="Times New Roman" pitchFamily="18" charset="0"/>
              </a:endParaRPr>
            </a:p>
          </p:txBody>
        </p:sp>
        <p:grpSp>
          <p:nvGrpSpPr>
            <p:cNvPr id="67" name="Group 41"/>
            <p:cNvGrpSpPr>
              <a:grpSpLocks/>
            </p:cNvGrpSpPr>
            <p:nvPr/>
          </p:nvGrpSpPr>
          <p:grpSpPr bwMode="auto">
            <a:xfrm>
              <a:off x="4209" y="692"/>
              <a:ext cx="729" cy="310"/>
              <a:chOff x="4599" y="416"/>
              <a:chExt cx="729" cy="310"/>
            </a:xfrm>
          </p:grpSpPr>
          <p:sp>
            <p:nvSpPr>
              <p:cNvPr id="68" name="Rectangle 42"/>
              <p:cNvSpPr>
                <a:spLocks noChangeArrowheads="1"/>
              </p:cNvSpPr>
              <p:nvPr/>
            </p:nvSpPr>
            <p:spPr bwMode="auto">
              <a:xfrm>
                <a:off x="4608" y="416"/>
                <a:ext cx="720" cy="310"/>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69" name="Text Box 43"/>
              <p:cNvSpPr txBox="1">
                <a:spLocks noChangeArrowheads="1"/>
              </p:cNvSpPr>
              <p:nvPr/>
            </p:nvSpPr>
            <p:spPr bwMode="auto">
              <a:xfrm>
                <a:off x="4599" y="416"/>
                <a:ext cx="720" cy="306"/>
              </a:xfrm>
              <a:prstGeom prst="rect">
                <a:avLst/>
              </a:prstGeom>
              <a:noFill/>
              <a:ln w="9525">
                <a:noFill/>
                <a:miter lim="800000"/>
                <a:headEnd/>
                <a:tailEnd/>
              </a:ln>
            </p:spPr>
            <p:txBody>
              <a:bodyPr>
                <a:prstTxWarp prst="textNoShape">
                  <a:avLst/>
                </a:prstTxWarp>
                <a:spAutoFit/>
              </a:bodyPr>
              <a:lstStyle/>
              <a:p>
                <a:pPr algn="ctr">
                  <a:lnSpc>
                    <a:spcPct val="80000"/>
                  </a:lnSpc>
                  <a:spcBef>
                    <a:spcPct val="50000"/>
                  </a:spcBef>
                </a:pPr>
                <a:r>
                  <a:rPr kumimoji="0" lang="en-US" sz="1600" b="1" i="1" dirty="0">
                    <a:latin typeface="Times New Roman" pitchFamily="18" charset="0"/>
                    <a:cs typeface="Times New Roman" pitchFamily="18" charset="0"/>
                  </a:rPr>
                  <a:t>Consumer surplus</a:t>
                </a:r>
              </a:p>
            </p:txBody>
          </p:sp>
        </p:grpSp>
      </p:grpSp>
      <p:sp>
        <p:nvSpPr>
          <p:cNvPr id="70" name="Line 25"/>
          <p:cNvSpPr>
            <a:spLocks noChangeShapeType="1"/>
          </p:cNvSpPr>
          <p:nvPr/>
        </p:nvSpPr>
        <p:spPr bwMode="auto">
          <a:xfrm flipV="1">
            <a:off x="6309102" y="3373438"/>
            <a:ext cx="0" cy="2073756"/>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388015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dissolve">
                                      <p:cBhvr>
                                        <p:cTn id="7" dur="500"/>
                                        <p:tgtEl>
                                          <p:spTgt spid="61">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animEffect transition="in" filter="dissolve">
                                      <p:cBhvr>
                                        <p:cTn id="11" dur="500"/>
                                        <p:tgtEl>
                                          <p:spTgt spid="61">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animEffect transition="in" filter="dissolve">
                                      <p:cBhvr>
                                        <p:cTn id="15" dur="500"/>
                                        <p:tgtEl>
                                          <p:spTgt spid="61">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par>
                          <p:cTn id="20" fill="hold">
                            <p:stCondLst>
                              <p:cond delay="2000"/>
                            </p:stCondLst>
                            <p:childTnLst>
                              <p:par>
                                <p:cTn id="21" presetID="17" presetClass="entr" presetSubtype="8" fill="hold" nodeType="afterEffect">
                                  <p:stCondLst>
                                    <p:cond delay="0"/>
                                  </p:stCondLst>
                                  <p:childTnLst>
                                    <p:set>
                                      <p:cBhvr>
                                        <p:cTn id="22" dur="1" fill="hold">
                                          <p:stCondLst>
                                            <p:cond delay="0"/>
                                          </p:stCondLst>
                                        </p:cTn>
                                        <p:tgtEl>
                                          <p:spTgt spid="59"/>
                                        </p:tgtEl>
                                        <p:attrNameLst>
                                          <p:attrName>style.visibility</p:attrName>
                                        </p:attrNameLst>
                                      </p:cBhvr>
                                      <p:to>
                                        <p:strVal val="visible"/>
                                      </p:to>
                                    </p:set>
                                    <p:anim calcmode="lin" valueType="num">
                                      <p:cBhvr>
                                        <p:cTn id="23" dur="500" fill="hold"/>
                                        <p:tgtEl>
                                          <p:spTgt spid="59"/>
                                        </p:tgtEl>
                                        <p:attrNameLst>
                                          <p:attrName>ppt_x</p:attrName>
                                        </p:attrNameLst>
                                      </p:cBhvr>
                                      <p:tavLst>
                                        <p:tav tm="0">
                                          <p:val>
                                            <p:strVal val="#ppt_x-#ppt_w/2"/>
                                          </p:val>
                                        </p:tav>
                                        <p:tav tm="100000">
                                          <p:val>
                                            <p:strVal val="#ppt_x"/>
                                          </p:val>
                                        </p:tav>
                                      </p:tavLst>
                                    </p:anim>
                                    <p:anim calcmode="lin" valueType="num">
                                      <p:cBhvr>
                                        <p:cTn id="24" dur="500" fill="hold"/>
                                        <p:tgtEl>
                                          <p:spTgt spid="59"/>
                                        </p:tgtEl>
                                        <p:attrNameLst>
                                          <p:attrName>ppt_y</p:attrName>
                                        </p:attrNameLst>
                                      </p:cBhvr>
                                      <p:tavLst>
                                        <p:tav tm="0">
                                          <p:val>
                                            <p:strVal val="#ppt_y"/>
                                          </p:val>
                                        </p:tav>
                                        <p:tav tm="100000">
                                          <p:val>
                                            <p:strVal val="#ppt_y"/>
                                          </p:val>
                                        </p:tav>
                                      </p:tavLst>
                                    </p:anim>
                                    <p:anim calcmode="lin" valueType="num">
                                      <p:cBhvr>
                                        <p:cTn id="25" dur="500" fill="hold"/>
                                        <p:tgtEl>
                                          <p:spTgt spid="59"/>
                                        </p:tgtEl>
                                        <p:attrNameLst>
                                          <p:attrName>ppt_w</p:attrName>
                                        </p:attrNameLst>
                                      </p:cBhvr>
                                      <p:tavLst>
                                        <p:tav tm="0">
                                          <p:val>
                                            <p:fltVal val="0"/>
                                          </p:val>
                                        </p:tav>
                                        <p:tav tm="100000">
                                          <p:val>
                                            <p:strVal val="#ppt_w"/>
                                          </p:val>
                                        </p:tav>
                                      </p:tavLst>
                                    </p:anim>
                                    <p:anim calcmode="lin" valueType="num">
                                      <p:cBhvr>
                                        <p:cTn id="26" dur="500" fill="hold"/>
                                        <p:tgtEl>
                                          <p:spTgt spid="59"/>
                                        </p:tgtEl>
                                        <p:attrNameLst>
                                          <p:attrName>ppt_h</p:attrName>
                                        </p:attrNameLst>
                                      </p:cBhvr>
                                      <p:tavLst>
                                        <p:tav tm="0">
                                          <p:val>
                                            <p:strVal val="#ppt_h"/>
                                          </p:val>
                                        </p:tav>
                                        <p:tav tm="100000">
                                          <p:val>
                                            <p:strVal val="#ppt_h"/>
                                          </p:val>
                                        </p:tav>
                                      </p:tavLst>
                                    </p:anim>
                                  </p:childTnLst>
                                </p:cTn>
                              </p:par>
                            </p:childTnLst>
                          </p:cTn>
                        </p:par>
                        <p:par>
                          <p:cTn id="27" fill="hold">
                            <p:stCondLst>
                              <p:cond delay="2500"/>
                            </p:stCondLst>
                            <p:childTnLst>
                              <p:par>
                                <p:cTn id="28" presetID="9" presetClass="entr" presetSubtype="0" fill="hold" nodeType="afterEffect">
                                  <p:stCondLst>
                                    <p:cond delay="0"/>
                                  </p:stCondLst>
                                  <p:childTnLst>
                                    <p:set>
                                      <p:cBhvr>
                                        <p:cTn id="29" dur="1" fill="hold">
                                          <p:stCondLst>
                                            <p:cond delay="0"/>
                                          </p:stCondLst>
                                        </p:cTn>
                                        <p:tgtEl>
                                          <p:spTgt spid="61">
                                            <p:txEl>
                                              <p:pRg st="3" end="3"/>
                                            </p:txEl>
                                          </p:spTgt>
                                        </p:tgtEl>
                                        <p:attrNameLst>
                                          <p:attrName>style.visibility</p:attrName>
                                        </p:attrNameLst>
                                      </p:cBhvr>
                                      <p:to>
                                        <p:strVal val="visible"/>
                                      </p:to>
                                    </p:set>
                                    <p:animEffect transition="in" filter="dissolve">
                                      <p:cBhvr>
                                        <p:cTn id="30" dur="500"/>
                                        <p:tgtEl>
                                          <p:spTgt spid="6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154624"/>
            <a:ext cx="8932985" cy="466096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Elastic and Inelastic Demand Curves</a:t>
            </a:r>
            <a:endParaRPr lang="en-US" dirty="0"/>
          </a:p>
        </p:txBody>
      </p:sp>
      <p:sp>
        <p:nvSpPr>
          <p:cNvPr id="3" name="Content Placeholder 2"/>
          <p:cNvSpPr>
            <a:spLocks noGrp="1"/>
          </p:cNvSpPr>
          <p:nvPr>
            <p:ph idx="1"/>
          </p:nvPr>
        </p:nvSpPr>
        <p:spPr>
          <a:xfrm>
            <a:off x="140675" y="1151303"/>
            <a:ext cx="8820445" cy="4547554"/>
          </a:xfrm>
        </p:spPr>
        <p:txBody>
          <a:bodyPr/>
          <a:lstStyle/>
          <a:p>
            <a:r>
              <a:rPr lang="en-US" b="1" i="1" dirty="0">
                <a:solidFill>
                  <a:srgbClr val="32302A"/>
                </a:solidFill>
              </a:rPr>
              <a:t>Elastic </a:t>
            </a:r>
            <a:r>
              <a:rPr lang="en-US" b="1" i="1" dirty="0" smtClean="0">
                <a:solidFill>
                  <a:srgbClr val="32302A"/>
                </a:solidFill>
              </a:rPr>
              <a:t>demand</a:t>
            </a:r>
          </a:p>
          <a:p>
            <a:pPr lvl="1"/>
            <a:r>
              <a:rPr lang="en-US" dirty="0">
                <a:solidFill>
                  <a:srgbClr val="32302A"/>
                </a:solidFill>
              </a:rPr>
              <a:t>A change in price leads to a relatively large change in quantity demanded. </a:t>
            </a:r>
          </a:p>
          <a:p>
            <a:pPr lvl="1"/>
            <a:r>
              <a:rPr lang="en-US" dirty="0">
                <a:solidFill>
                  <a:srgbClr val="32302A"/>
                </a:solidFill>
              </a:rPr>
              <a:t>Demand will be elastic when close substitutes for the good are readily available. </a:t>
            </a:r>
          </a:p>
          <a:p>
            <a:r>
              <a:rPr lang="en-US" b="1" i="1" dirty="0">
                <a:solidFill>
                  <a:srgbClr val="32302A"/>
                </a:solidFill>
              </a:rPr>
              <a:t>Inelastic demand</a:t>
            </a:r>
            <a:r>
              <a:rPr lang="en-US" dirty="0">
                <a:solidFill>
                  <a:srgbClr val="32302A"/>
                </a:solidFill>
              </a:rPr>
              <a:t> </a:t>
            </a:r>
          </a:p>
          <a:p>
            <a:pPr lvl="1"/>
            <a:r>
              <a:rPr lang="en-US" dirty="0">
                <a:solidFill>
                  <a:srgbClr val="32302A"/>
                </a:solidFill>
              </a:rPr>
              <a:t>A change in price leads to </a:t>
            </a:r>
            <a:r>
              <a:rPr lang="en-US" dirty="0" smtClean="0">
                <a:solidFill>
                  <a:srgbClr val="32302A"/>
                </a:solidFill>
              </a:rPr>
              <a:t>a relatively small </a:t>
            </a:r>
            <a:r>
              <a:rPr lang="en-US" dirty="0">
                <a:solidFill>
                  <a:srgbClr val="32302A"/>
                </a:solidFill>
              </a:rPr>
              <a:t>change </a:t>
            </a:r>
            <a:r>
              <a:rPr lang="en-US" dirty="0" smtClean="0">
                <a:solidFill>
                  <a:srgbClr val="32302A"/>
                </a:solidFill>
              </a:rPr>
              <a:t>in </a:t>
            </a:r>
            <a:r>
              <a:rPr lang="en-US" dirty="0">
                <a:solidFill>
                  <a:srgbClr val="32302A"/>
                </a:solidFill>
              </a:rPr>
              <a:t>quantity demanded.</a:t>
            </a:r>
          </a:p>
          <a:p>
            <a:pPr lvl="1"/>
            <a:r>
              <a:rPr lang="en-US" dirty="0">
                <a:solidFill>
                  <a:srgbClr val="32302A"/>
                </a:solidFill>
              </a:rPr>
              <a:t>Demand will be inelastic when few, if any, </a:t>
            </a:r>
            <a:r>
              <a:rPr lang="en-US" dirty="0" smtClean="0">
                <a:solidFill>
                  <a:srgbClr val="32302A"/>
                </a:solidFill>
              </a:rPr>
              <a:t>close </a:t>
            </a:r>
            <a:r>
              <a:rPr lang="en-US" dirty="0">
                <a:solidFill>
                  <a:srgbClr val="32302A"/>
                </a:solidFill>
              </a:rPr>
              <a:t>substitutes are available. </a:t>
            </a:r>
          </a:p>
          <a:p>
            <a:endParaRPr lang="en-US" dirty="0">
              <a:solidFill>
                <a:srgbClr val="32302A"/>
              </a:solidFill>
            </a:endParaRPr>
          </a:p>
        </p:txBody>
      </p:sp>
    </p:spTree>
    <p:extLst>
      <p:ext uri="{BB962C8B-B14F-4D97-AF65-F5344CB8AC3E}">
        <p14:creationId xmlns:p14="http://schemas.microsoft.com/office/powerpoint/2010/main" val="3824523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Rounded Rectangle 203"/>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Elastic and Inelastic Demand Curves</a:t>
            </a:r>
            <a:endParaRPr lang="en-US" sz="20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61" name="Content Placeholder 2"/>
          <p:cNvSpPr>
            <a:spLocks noGrp="1"/>
          </p:cNvSpPr>
          <p:nvPr>
            <p:ph idx="1"/>
          </p:nvPr>
        </p:nvSpPr>
        <p:spPr>
          <a:xfrm>
            <a:off x="63184" y="1217451"/>
            <a:ext cx="3995506" cy="4476647"/>
          </a:xfrm>
        </p:spPr>
        <p:txBody>
          <a:bodyPr/>
          <a:lstStyle/>
          <a:p>
            <a:pPr marL="169863" indent="-169863">
              <a:lnSpc>
                <a:spcPct val="90000"/>
              </a:lnSpc>
            </a:pPr>
            <a:r>
              <a:rPr lang="en-US" sz="1900" dirty="0">
                <a:solidFill>
                  <a:srgbClr val="32302A"/>
                </a:solidFill>
                <a:ea typeface="ＭＳ Ｐゴシック" pitchFamily="-107" charset="-128"/>
                <a:cs typeface="ＭＳ Ｐゴシック" pitchFamily="-107" charset="-128"/>
              </a:rPr>
              <a:t>When the market price </a:t>
            </a:r>
            <a:r>
              <a:rPr lang="en-US" sz="1900" dirty="0" smtClean="0">
                <a:solidFill>
                  <a:srgbClr val="32302A"/>
                </a:solidFill>
                <a:ea typeface="ＭＳ Ｐゴシック" pitchFamily="-107" charset="-128"/>
                <a:cs typeface="ＭＳ Ｐゴシック" pitchFamily="-107" charset="-128"/>
              </a:rPr>
              <a:t>for gasoline increases from $2 to $4 </a:t>
            </a:r>
            <a:r>
              <a:rPr lang="en-US" sz="1900" dirty="0">
                <a:solidFill>
                  <a:srgbClr val="32302A"/>
                </a:solidFill>
                <a:ea typeface="ＭＳ Ｐゴシック" pitchFamily="-107" charset="-128"/>
                <a:cs typeface="ＭＳ Ｐゴシック" pitchFamily="-107" charset="-128"/>
              </a:rPr>
              <a:t>a gallon, the </a:t>
            </a:r>
            <a:r>
              <a:rPr lang="en-US" sz="1900" dirty="0" smtClean="0">
                <a:solidFill>
                  <a:srgbClr val="32302A"/>
                </a:solidFill>
                <a:ea typeface="ＭＳ Ｐゴシック" pitchFamily="-107" charset="-128"/>
                <a:cs typeface="ＭＳ Ｐゴシック" pitchFamily="-107" charset="-128"/>
              </a:rPr>
              <a:t>quantity demanded </a:t>
            </a:r>
            <a:r>
              <a:rPr lang="en-US" sz="1900" dirty="0">
                <a:solidFill>
                  <a:srgbClr val="32302A"/>
                </a:solidFill>
                <a:ea typeface="ＭＳ Ｐゴシック" pitchFamily="-107" charset="-128"/>
                <a:cs typeface="ＭＳ Ｐゴシック" pitchFamily="-107" charset="-128"/>
              </a:rPr>
              <a:t>in the </a:t>
            </a:r>
            <a:r>
              <a:rPr lang="en-US" sz="1900" dirty="0" smtClean="0">
                <a:solidFill>
                  <a:srgbClr val="32302A"/>
                </a:solidFill>
                <a:ea typeface="ＭＳ Ｐゴシック" pitchFamily="-107" charset="-128"/>
                <a:cs typeface="ＭＳ Ｐゴシック" pitchFamily="-107" charset="-128"/>
              </a:rPr>
              <a:t>market …</a:t>
            </a:r>
            <a:endParaRPr lang="en-US" sz="1900" dirty="0">
              <a:solidFill>
                <a:srgbClr val="32302A"/>
              </a:solidFill>
              <a:ea typeface="ＭＳ Ｐゴシック" pitchFamily="-107" charset="-128"/>
              <a:cs typeface="ＭＳ Ｐゴシック" pitchFamily="-107" charset="-128"/>
            </a:endParaRPr>
          </a:p>
          <a:p>
            <a:pPr marL="169863" indent="0">
              <a:lnSpc>
                <a:spcPct val="90000"/>
              </a:lnSpc>
              <a:buNone/>
            </a:pPr>
            <a:r>
              <a:rPr lang="en-US" sz="1900" dirty="0" smtClean="0">
                <a:solidFill>
                  <a:srgbClr val="32302A"/>
                </a:solidFill>
                <a:ea typeface="ＭＳ Ｐゴシック" pitchFamily="-107" charset="-128"/>
                <a:cs typeface="ＭＳ Ｐゴシック" pitchFamily="-107" charset="-128"/>
              </a:rPr>
              <a:t>falls </a:t>
            </a:r>
            <a:r>
              <a:rPr lang="en-US" sz="1900" dirty="0">
                <a:solidFill>
                  <a:srgbClr val="32302A"/>
                </a:solidFill>
                <a:ea typeface="ＭＳ Ｐゴシック" pitchFamily="-107" charset="-128"/>
                <a:cs typeface="ＭＳ Ｐゴシック" pitchFamily="-107" charset="-128"/>
              </a:rPr>
              <a:t>relatively little </a:t>
            </a:r>
            <a:r>
              <a:rPr lang="en-US" sz="1900" dirty="0" smtClean="0">
                <a:solidFill>
                  <a:srgbClr val="32302A"/>
                </a:solidFill>
                <a:ea typeface="ＭＳ Ｐゴシック" pitchFamily="-107" charset="-128"/>
                <a:cs typeface="ＭＳ Ｐゴシック" pitchFamily="-107" charset="-128"/>
              </a:rPr>
              <a:t>from 10 </a:t>
            </a:r>
            <a:r>
              <a:rPr lang="en-US" sz="1900" dirty="0">
                <a:solidFill>
                  <a:srgbClr val="32302A"/>
                </a:solidFill>
                <a:ea typeface="ＭＳ Ｐゴシック" pitchFamily="-107" charset="-128"/>
                <a:cs typeface="ＭＳ Ｐゴシック" pitchFamily="-107" charset="-128"/>
              </a:rPr>
              <a:t>to 8 million units per </a:t>
            </a:r>
            <a:r>
              <a:rPr lang="en-US" sz="1900" dirty="0" smtClean="0">
                <a:solidFill>
                  <a:srgbClr val="32302A"/>
                </a:solidFill>
                <a:ea typeface="ＭＳ Ｐゴシック" pitchFamily="-107" charset="-128"/>
                <a:cs typeface="ＭＳ Ｐゴシック" pitchFamily="-107" charset="-128"/>
              </a:rPr>
              <a:t>week.</a:t>
            </a:r>
          </a:p>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In </a:t>
            </a:r>
            <a:r>
              <a:rPr lang="en-US" sz="1900" dirty="0">
                <a:solidFill>
                  <a:srgbClr val="32302A"/>
                </a:solidFill>
                <a:ea typeface="ＭＳ Ｐゴシック" pitchFamily="-107" charset="-128"/>
                <a:cs typeface="ＭＳ Ｐゴシック" pitchFamily="-107" charset="-128"/>
              </a:rPr>
              <a:t>contrast, when the </a:t>
            </a:r>
            <a:r>
              <a:rPr lang="en-US" sz="1900" dirty="0" smtClean="0">
                <a:solidFill>
                  <a:srgbClr val="32302A"/>
                </a:solidFill>
                <a:ea typeface="ＭＳ Ｐゴシック" pitchFamily="-107" charset="-128"/>
                <a:cs typeface="ＭＳ Ｐゴシック" pitchFamily="-107" charset="-128"/>
              </a:rPr>
              <a:t>market price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for </a:t>
            </a:r>
            <a:r>
              <a:rPr lang="en-US" sz="1900" dirty="0">
                <a:solidFill>
                  <a:srgbClr val="32302A"/>
                </a:solidFill>
                <a:ea typeface="ＭＳ Ｐゴシック" pitchFamily="-107" charset="-128"/>
                <a:cs typeface="ＭＳ Ｐゴシック" pitchFamily="-107" charset="-128"/>
              </a:rPr>
              <a:t>tacos rises from </a:t>
            </a:r>
            <a:r>
              <a:rPr lang="en-US" sz="1900" dirty="0" smtClean="0">
                <a:solidFill>
                  <a:srgbClr val="32302A"/>
                </a:solidFill>
                <a:ea typeface="ＭＳ Ｐゴシック" pitchFamily="-107" charset="-128"/>
                <a:cs typeface="ＭＳ Ｐゴシック" pitchFamily="-107" charset="-128"/>
              </a:rPr>
              <a:t>$2 to $4, the quantity </a:t>
            </a:r>
            <a:r>
              <a:rPr lang="en-US" sz="1900" dirty="0">
                <a:solidFill>
                  <a:srgbClr val="32302A"/>
                </a:solidFill>
                <a:ea typeface="ＭＳ Ｐゴシック" pitchFamily="-107" charset="-128"/>
                <a:cs typeface="ＭＳ Ｐゴシック" pitchFamily="-107" charset="-128"/>
              </a:rPr>
              <a:t>demanded in </a:t>
            </a:r>
            <a:r>
              <a:rPr lang="en-US" sz="1900" dirty="0" smtClean="0">
                <a:solidFill>
                  <a:srgbClr val="32302A"/>
                </a:solidFill>
                <a:ea typeface="ＭＳ Ｐゴシック" pitchFamily="-107" charset="-128"/>
                <a:cs typeface="ＭＳ Ｐゴシック" pitchFamily="-107" charset="-128"/>
              </a:rPr>
              <a:t>the market …</a:t>
            </a:r>
          </a:p>
          <a:p>
            <a:pPr marL="169863" indent="0">
              <a:lnSpc>
                <a:spcPct val="90000"/>
              </a:lnSpc>
              <a:buNone/>
            </a:pPr>
            <a:r>
              <a:rPr lang="en-US" sz="1900" dirty="0" smtClean="0">
                <a:solidFill>
                  <a:srgbClr val="32302A"/>
                </a:solidFill>
                <a:ea typeface="ＭＳ Ｐゴシック" pitchFamily="-107" charset="-128"/>
                <a:cs typeface="ＭＳ Ｐゴシック" pitchFamily="-107" charset="-128"/>
              </a:rPr>
              <a:t>falls </a:t>
            </a:r>
            <a:r>
              <a:rPr lang="en-US" sz="1900" dirty="0">
                <a:solidFill>
                  <a:srgbClr val="32302A"/>
                </a:solidFill>
                <a:ea typeface="ＭＳ Ｐゴシック" pitchFamily="-107" charset="-128"/>
                <a:cs typeface="ＭＳ Ｐゴシック" pitchFamily="-107" charset="-128"/>
              </a:rPr>
              <a:t>sharply </a:t>
            </a:r>
            <a:r>
              <a:rPr lang="en-US" sz="1900" dirty="0" smtClean="0">
                <a:solidFill>
                  <a:srgbClr val="32302A"/>
                </a:solidFill>
                <a:ea typeface="ＭＳ Ｐゴシック" pitchFamily="-107" charset="-128"/>
                <a:cs typeface="ＭＳ Ｐゴシック" pitchFamily="-107" charset="-128"/>
              </a:rPr>
              <a:t>from 10 </a:t>
            </a:r>
            <a:r>
              <a:rPr lang="en-US" sz="1900" dirty="0">
                <a:solidFill>
                  <a:srgbClr val="32302A"/>
                </a:solidFill>
                <a:ea typeface="ＭＳ Ｐゴシック" pitchFamily="-107" charset="-128"/>
                <a:cs typeface="ＭＳ Ｐゴシック" pitchFamily="-107" charset="-128"/>
              </a:rPr>
              <a:t>to 4 million units per week</a:t>
            </a:r>
            <a:r>
              <a:rPr lang="en-US" sz="1900" dirty="0" smtClean="0">
                <a:solidFill>
                  <a:srgbClr val="32302A"/>
                </a:solidFill>
                <a:ea typeface="ＭＳ Ｐゴシック" pitchFamily="-107" charset="-128"/>
                <a:cs typeface="ＭＳ Ｐゴシック" pitchFamily="-107" charset="-128"/>
              </a:rPr>
              <a:t>.</a:t>
            </a:r>
          </a:p>
          <a:p>
            <a:pPr marL="169863" indent="-169863">
              <a:lnSpc>
                <a:spcPct val="90000"/>
              </a:lnSpc>
              <a:tabLst>
                <a:tab pos="169863" algn="l"/>
              </a:tabLst>
            </a:pPr>
            <a:r>
              <a:rPr lang="en-US" sz="1900" dirty="0">
                <a:solidFill>
                  <a:srgbClr val="32302A"/>
                </a:solidFill>
                <a:ea typeface="ＭＳ Ｐゴシック" pitchFamily="-107" charset="-128"/>
                <a:cs typeface="ＭＳ Ｐゴシック" pitchFamily="-107" charset="-128"/>
              </a:rPr>
              <a:t>Because taco demand is </a:t>
            </a:r>
            <a:r>
              <a:rPr lang="en-US" sz="1900" dirty="0" smtClean="0">
                <a:solidFill>
                  <a:srgbClr val="32302A"/>
                </a:solidFill>
                <a:ea typeface="ＭＳ Ｐゴシック" pitchFamily="-107" charset="-128"/>
                <a:cs typeface="ＭＳ Ｐゴシック" pitchFamily="-107" charset="-128"/>
              </a:rPr>
              <a:t>highly sensitive </a:t>
            </a:r>
            <a:r>
              <a:rPr lang="en-US" sz="1900" dirty="0">
                <a:solidFill>
                  <a:srgbClr val="32302A"/>
                </a:solidFill>
                <a:ea typeface="ＭＳ Ｐゴシック" pitchFamily="-107" charset="-128"/>
                <a:cs typeface="ＭＳ Ｐゴシック" pitchFamily="-107" charset="-128"/>
              </a:rPr>
              <a:t>to price changes, </a:t>
            </a:r>
            <a:r>
              <a:rPr lang="en-US" sz="1900" dirty="0" smtClean="0">
                <a:solidFill>
                  <a:srgbClr val="32302A"/>
                </a:solidFill>
                <a:ea typeface="ＭＳ Ｐゴシック" pitchFamily="-107" charset="-128"/>
                <a:cs typeface="ＭＳ Ｐゴシック" pitchFamily="-107" charset="-128"/>
              </a:rPr>
              <a:t>taco demand </a:t>
            </a:r>
            <a:r>
              <a:rPr lang="en-US" sz="1900" dirty="0">
                <a:solidFill>
                  <a:srgbClr val="32302A"/>
                </a:solidFill>
                <a:ea typeface="ＭＳ Ｐゴシック" pitchFamily="-107" charset="-128"/>
                <a:cs typeface="ＭＳ Ｐゴシック" pitchFamily="-107" charset="-128"/>
              </a:rPr>
              <a:t>is described as </a:t>
            </a:r>
            <a:r>
              <a:rPr lang="en-US" sz="1900" b="1" i="1" dirty="0">
                <a:solidFill>
                  <a:srgbClr val="32302A"/>
                </a:solidFill>
                <a:ea typeface="ＭＳ Ｐゴシック" pitchFamily="-107" charset="-128"/>
                <a:cs typeface="ＭＳ Ｐゴシック" pitchFamily="-107" charset="-128"/>
              </a:rPr>
              <a:t>elastic</a:t>
            </a:r>
            <a:r>
              <a:rPr lang="en-US" sz="1900" dirty="0" smtClean="0">
                <a:solidFill>
                  <a:srgbClr val="32302A"/>
                </a:solidFill>
                <a:ea typeface="ＭＳ Ｐゴシック" pitchFamily="-107" charset="-128"/>
                <a:cs typeface="ＭＳ Ｐゴシック" pitchFamily="-107" charset="-128"/>
              </a:rPr>
              <a:t>; because </a:t>
            </a:r>
            <a:r>
              <a:rPr lang="en-US" sz="1900" dirty="0">
                <a:solidFill>
                  <a:srgbClr val="32302A"/>
                </a:solidFill>
                <a:ea typeface="ＭＳ Ｐゴシック" pitchFamily="-107" charset="-128"/>
                <a:cs typeface="ＭＳ Ｐゴシック" pitchFamily="-107" charset="-128"/>
              </a:rPr>
              <a:t>the demand for gas </a:t>
            </a:r>
            <a:r>
              <a:rPr lang="en-US" sz="1900" dirty="0" smtClean="0">
                <a:solidFill>
                  <a:srgbClr val="32302A"/>
                </a:solidFill>
                <a:ea typeface="ＭＳ Ｐゴシック" pitchFamily="-107" charset="-128"/>
                <a:cs typeface="ＭＳ Ｐゴシック" pitchFamily="-107" charset="-128"/>
              </a:rPr>
              <a:t>is largely </a:t>
            </a:r>
            <a:r>
              <a:rPr lang="en-US" sz="1900" dirty="0">
                <a:solidFill>
                  <a:srgbClr val="32302A"/>
                </a:solidFill>
                <a:ea typeface="ＭＳ Ｐゴシック" pitchFamily="-107" charset="-128"/>
                <a:cs typeface="ＭＳ Ｐゴシック" pitchFamily="-107" charset="-128"/>
              </a:rPr>
              <a:t>insensitive to </a:t>
            </a:r>
            <a:r>
              <a:rPr lang="en-US" sz="1900" dirty="0" smtClean="0">
                <a:solidFill>
                  <a:srgbClr val="32302A"/>
                </a:solidFill>
                <a:ea typeface="ＭＳ Ｐゴシック" pitchFamily="-107" charset="-128"/>
                <a:cs typeface="ＭＳ Ｐゴシック" pitchFamily="-107" charset="-128"/>
              </a:rPr>
              <a:t>price changes</a:t>
            </a:r>
            <a:r>
              <a:rPr lang="en-US" sz="1900" dirty="0">
                <a:solidFill>
                  <a:srgbClr val="32302A"/>
                </a:solidFill>
                <a:ea typeface="ＭＳ Ｐゴシック" pitchFamily="-107" charset="-128"/>
                <a:cs typeface="ＭＳ Ｐゴシック" pitchFamily="-107" charset="-128"/>
              </a:rPr>
              <a:t>, gasoline demand </a:t>
            </a:r>
            <a:r>
              <a:rPr lang="en-US" sz="1900" dirty="0" smtClean="0">
                <a:solidFill>
                  <a:srgbClr val="32302A"/>
                </a:solidFill>
                <a:ea typeface="ＭＳ Ｐゴシック" pitchFamily="-107" charset="-128"/>
                <a:cs typeface="ＭＳ Ｐゴシック" pitchFamily="-107" charset="-128"/>
              </a:rPr>
              <a:t>is described </a:t>
            </a:r>
            <a:r>
              <a:rPr lang="en-US" sz="1900" dirty="0">
                <a:solidFill>
                  <a:srgbClr val="32302A"/>
                </a:solidFill>
                <a:ea typeface="ＭＳ Ｐゴシック" pitchFamily="-107" charset="-128"/>
                <a:cs typeface="ＭＳ Ｐゴシック" pitchFamily="-107" charset="-128"/>
              </a:rPr>
              <a:t>as </a:t>
            </a:r>
            <a:r>
              <a:rPr lang="en-US" sz="1900" b="1" i="1" dirty="0">
                <a:solidFill>
                  <a:srgbClr val="32302A"/>
                </a:solidFill>
                <a:ea typeface="ＭＳ Ｐゴシック" pitchFamily="-107" charset="-128"/>
                <a:cs typeface="ＭＳ Ｐゴシック" pitchFamily="-107" charset="-128"/>
              </a:rPr>
              <a:t>inelastic</a:t>
            </a:r>
            <a:r>
              <a:rPr lang="en-US" sz="1900" dirty="0">
                <a:solidFill>
                  <a:srgbClr val="32302A"/>
                </a:solidFill>
                <a:ea typeface="ＭＳ Ｐゴシック" pitchFamily="-107" charset="-128"/>
                <a:cs typeface="ＭＳ Ｐゴシック" pitchFamily="-107" charset="-128"/>
              </a:rPr>
              <a:t>. </a:t>
            </a:r>
            <a:endParaRPr lang="en-US" sz="1900" dirty="0" smtClean="0">
              <a:solidFill>
                <a:srgbClr val="32302A"/>
              </a:solidFill>
              <a:ea typeface="ＭＳ Ｐゴシック" pitchFamily="-107" charset="-128"/>
              <a:cs typeface="ＭＳ Ｐゴシック" pitchFamily="-107" charset="-128"/>
            </a:endParaRPr>
          </a:p>
          <a:p>
            <a:pPr marL="169863" indent="0">
              <a:lnSpc>
                <a:spcPct val="90000"/>
              </a:lnSpc>
              <a:buNone/>
            </a:pPr>
            <a:endParaRPr lang="en-US" sz="1900" dirty="0">
              <a:solidFill>
                <a:srgbClr val="32302A"/>
              </a:solidFill>
              <a:ea typeface="ＭＳ Ｐゴシック" pitchFamily="-107" charset="-128"/>
              <a:cs typeface="ＭＳ Ｐゴシック" pitchFamily="-107" charset="-128"/>
            </a:endParaRPr>
          </a:p>
        </p:txBody>
      </p:sp>
      <p:sp>
        <p:nvSpPr>
          <p:cNvPr id="62" name="Line 10"/>
          <p:cNvSpPr>
            <a:spLocks noChangeShapeType="1"/>
          </p:cNvSpPr>
          <p:nvPr/>
        </p:nvSpPr>
        <p:spPr bwMode="auto">
          <a:xfrm>
            <a:off x="5394447" y="3831478"/>
            <a:ext cx="2792559" cy="1011672"/>
          </a:xfrm>
          <a:prstGeom prst="line">
            <a:avLst/>
          </a:prstGeom>
          <a:noFill/>
          <a:ln w="57150">
            <a:solidFill>
              <a:srgbClr val="053ABF"/>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63" name="Text Box 13"/>
          <p:cNvSpPr txBox="1">
            <a:spLocks noChangeArrowheads="1"/>
          </p:cNvSpPr>
          <p:nvPr/>
        </p:nvSpPr>
        <p:spPr bwMode="auto">
          <a:xfrm>
            <a:off x="3911868" y="3929201"/>
            <a:ext cx="762000"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$4</a:t>
            </a:r>
            <a:endParaRPr kumimoji="0" lang="en-US" sz="1600" b="0" i="0" dirty="0">
              <a:latin typeface="Times New Roman" pitchFamily="18" charset="0"/>
              <a:cs typeface="Times New Roman" pitchFamily="18" charset="0"/>
            </a:endParaRPr>
          </a:p>
        </p:txBody>
      </p:sp>
      <p:sp>
        <p:nvSpPr>
          <p:cNvPr id="71" name="Line 15"/>
          <p:cNvSpPr>
            <a:spLocks noChangeShapeType="1"/>
          </p:cNvSpPr>
          <p:nvPr/>
        </p:nvSpPr>
        <p:spPr bwMode="auto">
          <a:xfrm>
            <a:off x="4759593" y="1554163"/>
            <a:ext cx="2584450" cy="10891"/>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2" name="Line 16"/>
          <p:cNvSpPr>
            <a:spLocks noChangeShapeType="1"/>
          </p:cNvSpPr>
          <p:nvPr/>
        </p:nvSpPr>
        <p:spPr bwMode="auto">
          <a:xfrm>
            <a:off x="7373184" y="1609914"/>
            <a:ext cx="0" cy="1326295"/>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3" name="Line 17"/>
          <p:cNvSpPr>
            <a:spLocks noChangeShapeType="1"/>
          </p:cNvSpPr>
          <p:nvPr/>
        </p:nvSpPr>
        <p:spPr bwMode="auto">
          <a:xfrm>
            <a:off x="8022283" y="2259935"/>
            <a:ext cx="0" cy="684212"/>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7" name="Text Box 21"/>
          <p:cNvSpPr txBox="1">
            <a:spLocks noChangeArrowheads="1"/>
          </p:cNvSpPr>
          <p:nvPr/>
        </p:nvSpPr>
        <p:spPr bwMode="auto">
          <a:xfrm>
            <a:off x="8264793" y="2259935"/>
            <a:ext cx="338138" cy="457200"/>
          </a:xfrm>
          <a:prstGeom prst="rect">
            <a:avLst/>
          </a:prstGeom>
          <a:noFill/>
          <a:ln w="19050" cap="rnd">
            <a:noFill/>
            <a:prstDash val="sysDot"/>
            <a:miter lim="800000"/>
            <a:headEnd/>
            <a:tailEnd type="none" w="lg" len="lg"/>
          </a:ln>
        </p:spPr>
        <p:txBody>
          <a:bodyPr>
            <a:prstTxWarp prst="textNoShape">
              <a:avLst/>
            </a:prstTxWarp>
            <a:spAutoFit/>
          </a:bodyPr>
          <a:lstStyle/>
          <a:p>
            <a:pPr>
              <a:spcBef>
                <a:spcPct val="50000"/>
              </a:spcBef>
            </a:pPr>
            <a:r>
              <a:rPr kumimoji="0" lang="en-US" sz="2400">
                <a:solidFill>
                  <a:srgbClr val="053ABF"/>
                </a:solidFill>
                <a:latin typeface="Times New Roman" pitchFamily="18" charset="0"/>
                <a:cs typeface="Times New Roman" pitchFamily="18" charset="0"/>
              </a:rPr>
              <a:t>D</a:t>
            </a:r>
          </a:p>
        </p:txBody>
      </p:sp>
      <p:sp>
        <p:nvSpPr>
          <p:cNvPr id="79" name="Line 33"/>
          <p:cNvSpPr>
            <a:spLocks noChangeShapeType="1"/>
          </p:cNvSpPr>
          <p:nvPr/>
        </p:nvSpPr>
        <p:spPr bwMode="auto">
          <a:xfrm>
            <a:off x="4769118" y="2259013"/>
            <a:ext cx="3241675" cy="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80" name="Line 46"/>
          <p:cNvSpPr>
            <a:spLocks noChangeShapeType="1"/>
          </p:cNvSpPr>
          <p:nvPr/>
        </p:nvSpPr>
        <p:spPr bwMode="auto">
          <a:xfrm flipV="1">
            <a:off x="4544724" y="1692440"/>
            <a:ext cx="0" cy="419331"/>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81" name="Line 47"/>
          <p:cNvSpPr>
            <a:spLocks noChangeShapeType="1"/>
          </p:cNvSpPr>
          <p:nvPr/>
        </p:nvSpPr>
        <p:spPr bwMode="auto">
          <a:xfrm flipH="1">
            <a:off x="7484388" y="3270648"/>
            <a:ext cx="365909" cy="0"/>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83" name="Line 49"/>
          <p:cNvSpPr>
            <a:spLocks noChangeShapeType="1"/>
          </p:cNvSpPr>
          <p:nvPr/>
        </p:nvSpPr>
        <p:spPr bwMode="auto">
          <a:xfrm flipV="1">
            <a:off x="4543137" y="4219082"/>
            <a:ext cx="0" cy="489502"/>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91" name="Text Box 30"/>
          <p:cNvSpPr txBox="1">
            <a:spLocks noChangeArrowheads="1"/>
          </p:cNvSpPr>
          <p:nvPr/>
        </p:nvSpPr>
        <p:spPr bwMode="auto">
          <a:xfrm>
            <a:off x="7234694" y="3103165"/>
            <a:ext cx="203200"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8</a:t>
            </a:r>
          </a:p>
        </p:txBody>
      </p:sp>
      <p:sp>
        <p:nvSpPr>
          <p:cNvPr id="93" name="Line 56"/>
          <p:cNvSpPr>
            <a:spLocks noChangeShapeType="1"/>
          </p:cNvSpPr>
          <p:nvPr/>
        </p:nvSpPr>
        <p:spPr bwMode="auto">
          <a:xfrm>
            <a:off x="5078869" y="295881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94" name="Line 57"/>
          <p:cNvSpPr>
            <a:spLocks noChangeShapeType="1"/>
          </p:cNvSpPr>
          <p:nvPr/>
        </p:nvSpPr>
        <p:spPr bwMode="auto">
          <a:xfrm>
            <a:off x="5736094" y="295881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95" name="Line 58"/>
          <p:cNvSpPr>
            <a:spLocks noChangeShapeType="1"/>
          </p:cNvSpPr>
          <p:nvPr/>
        </p:nvSpPr>
        <p:spPr bwMode="auto">
          <a:xfrm>
            <a:off x="6063119" y="295881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96" name="Line 59"/>
          <p:cNvSpPr>
            <a:spLocks noChangeShapeType="1"/>
          </p:cNvSpPr>
          <p:nvPr/>
        </p:nvSpPr>
        <p:spPr bwMode="auto">
          <a:xfrm>
            <a:off x="6391732" y="295881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97" name="Line 60"/>
          <p:cNvSpPr>
            <a:spLocks noChangeShapeType="1"/>
          </p:cNvSpPr>
          <p:nvPr/>
        </p:nvSpPr>
        <p:spPr bwMode="auto">
          <a:xfrm>
            <a:off x="7047369" y="295881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98" name="Line 61"/>
          <p:cNvSpPr>
            <a:spLocks noChangeShapeType="1"/>
          </p:cNvSpPr>
          <p:nvPr/>
        </p:nvSpPr>
        <p:spPr bwMode="auto">
          <a:xfrm>
            <a:off x="7375982" y="295881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99" name="Line 62"/>
          <p:cNvSpPr>
            <a:spLocks noChangeShapeType="1"/>
          </p:cNvSpPr>
          <p:nvPr/>
        </p:nvSpPr>
        <p:spPr bwMode="auto">
          <a:xfrm>
            <a:off x="7704594" y="295881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00" name="Line 64"/>
          <p:cNvSpPr>
            <a:spLocks noChangeShapeType="1"/>
          </p:cNvSpPr>
          <p:nvPr/>
        </p:nvSpPr>
        <p:spPr bwMode="auto">
          <a:xfrm>
            <a:off x="5405894" y="295881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01" name="Line 65"/>
          <p:cNvSpPr>
            <a:spLocks noChangeShapeType="1"/>
          </p:cNvSpPr>
          <p:nvPr/>
        </p:nvSpPr>
        <p:spPr bwMode="auto">
          <a:xfrm>
            <a:off x="6720344" y="295881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02" name="Text Box 86"/>
          <p:cNvSpPr txBox="1">
            <a:spLocks noChangeArrowheads="1"/>
          </p:cNvSpPr>
          <p:nvPr/>
        </p:nvSpPr>
        <p:spPr bwMode="auto">
          <a:xfrm>
            <a:off x="7844761" y="1245891"/>
            <a:ext cx="1039812" cy="442044"/>
          </a:xfrm>
          <a:prstGeom prst="rect">
            <a:avLst/>
          </a:prstGeom>
          <a:noFill/>
          <a:ln w="19050" cap="rnd">
            <a:noFill/>
            <a:prstDash val="sysDot"/>
            <a:miter lim="800000"/>
            <a:headEnd/>
            <a:tailEnd type="none" w="lg" len="lg"/>
          </a:ln>
        </p:spPr>
        <p:txBody>
          <a:bodyPr>
            <a:prstTxWarp prst="textNoShape">
              <a:avLst/>
            </a:prstTxWarp>
            <a:spAutoFit/>
          </a:bodyPr>
          <a:lstStyle/>
          <a:p>
            <a:pPr algn="r">
              <a:lnSpc>
                <a:spcPct val="70000"/>
              </a:lnSpc>
              <a:spcBef>
                <a:spcPct val="50000"/>
              </a:spcBef>
            </a:pPr>
            <a:r>
              <a:rPr kumimoji="0" lang="en-US" sz="1600" b="1" i="1">
                <a:latin typeface="Times New Roman" pitchFamily="18" charset="0"/>
                <a:cs typeface="Times New Roman" pitchFamily="18" charset="0"/>
              </a:rPr>
              <a:t>Gasoline</a:t>
            </a:r>
            <a:br>
              <a:rPr kumimoji="0" lang="en-US" sz="1600" b="1" i="1">
                <a:latin typeface="Times New Roman" pitchFamily="18" charset="0"/>
                <a:cs typeface="Times New Roman" pitchFamily="18" charset="0"/>
              </a:rPr>
            </a:br>
            <a:r>
              <a:rPr kumimoji="0" lang="en-US" sz="1600" b="1" i="1">
                <a:latin typeface="Times New Roman" pitchFamily="18" charset="0"/>
                <a:cs typeface="Times New Roman" pitchFamily="18" charset="0"/>
              </a:rPr>
              <a:t>market</a:t>
            </a:r>
          </a:p>
        </p:txBody>
      </p:sp>
      <p:sp>
        <p:nvSpPr>
          <p:cNvPr id="103" name="Text Box 88"/>
          <p:cNvSpPr txBox="1">
            <a:spLocks noChangeArrowheads="1"/>
          </p:cNvSpPr>
          <p:nvPr/>
        </p:nvSpPr>
        <p:spPr bwMode="auto">
          <a:xfrm>
            <a:off x="8163193" y="4658429"/>
            <a:ext cx="336550" cy="457200"/>
          </a:xfrm>
          <a:prstGeom prst="rect">
            <a:avLst/>
          </a:prstGeom>
          <a:noFill/>
          <a:ln w="19050" cap="rnd">
            <a:noFill/>
            <a:prstDash val="sysDot"/>
            <a:miter lim="800000"/>
            <a:headEnd/>
            <a:tailEnd type="none" w="lg" len="lg"/>
          </a:ln>
        </p:spPr>
        <p:txBody>
          <a:bodyPr>
            <a:prstTxWarp prst="textNoShape">
              <a:avLst/>
            </a:prstTxWarp>
            <a:spAutoFit/>
          </a:bodyPr>
          <a:lstStyle/>
          <a:p>
            <a:pPr>
              <a:spcBef>
                <a:spcPct val="50000"/>
              </a:spcBef>
            </a:pPr>
            <a:r>
              <a:rPr kumimoji="0" lang="en-US" sz="2400">
                <a:solidFill>
                  <a:srgbClr val="053ABF"/>
                </a:solidFill>
                <a:latin typeface="Times New Roman" pitchFamily="18" charset="0"/>
                <a:cs typeface="Times New Roman" pitchFamily="18" charset="0"/>
              </a:rPr>
              <a:t>D</a:t>
            </a:r>
          </a:p>
        </p:txBody>
      </p:sp>
      <p:sp>
        <p:nvSpPr>
          <p:cNvPr id="156" name="Text Box 212"/>
          <p:cNvSpPr txBox="1">
            <a:spLocks noChangeArrowheads="1"/>
          </p:cNvSpPr>
          <p:nvPr/>
        </p:nvSpPr>
        <p:spPr bwMode="auto">
          <a:xfrm>
            <a:off x="3911868" y="1369386"/>
            <a:ext cx="762000"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$4</a:t>
            </a:r>
            <a:endParaRPr kumimoji="0" lang="en-US" sz="1600" b="0" i="0" dirty="0">
              <a:latin typeface="Times New Roman" pitchFamily="18" charset="0"/>
              <a:cs typeface="Times New Roman" pitchFamily="18" charset="0"/>
            </a:endParaRPr>
          </a:p>
        </p:txBody>
      </p:sp>
      <p:sp>
        <p:nvSpPr>
          <p:cNvPr id="157" name="Text Box 213"/>
          <p:cNvSpPr txBox="1">
            <a:spLocks noChangeArrowheads="1"/>
          </p:cNvSpPr>
          <p:nvPr/>
        </p:nvSpPr>
        <p:spPr bwMode="auto">
          <a:xfrm>
            <a:off x="3911868" y="2088525"/>
            <a:ext cx="762000"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$2</a:t>
            </a:r>
            <a:endParaRPr kumimoji="0" lang="en-US" sz="1600" b="0" i="0" dirty="0">
              <a:latin typeface="Times New Roman" pitchFamily="18" charset="0"/>
              <a:cs typeface="Times New Roman" pitchFamily="18" charset="0"/>
            </a:endParaRPr>
          </a:p>
        </p:txBody>
      </p:sp>
      <p:grpSp>
        <p:nvGrpSpPr>
          <p:cNvPr id="159" name="Group 221"/>
          <p:cNvGrpSpPr>
            <a:grpSpLocks/>
          </p:cNvGrpSpPr>
          <p:nvPr/>
        </p:nvGrpSpPr>
        <p:grpSpPr bwMode="auto">
          <a:xfrm>
            <a:off x="4759593" y="1369386"/>
            <a:ext cx="3295650" cy="1595397"/>
            <a:chOff x="2832" y="2496"/>
            <a:chExt cx="2400" cy="1248"/>
          </a:xfrm>
        </p:grpSpPr>
        <p:sp>
          <p:nvSpPr>
            <p:cNvPr id="160" name="Line 222"/>
            <p:cNvSpPr>
              <a:spLocks noChangeShapeType="1"/>
            </p:cNvSpPr>
            <p:nvPr/>
          </p:nvSpPr>
          <p:spPr bwMode="auto">
            <a:xfrm>
              <a:off x="2832" y="2496"/>
              <a:ext cx="0" cy="1248"/>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61" name="Line 223"/>
            <p:cNvSpPr>
              <a:spLocks noChangeShapeType="1"/>
            </p:cNvSpPr>
            <p:nvPr/>
          </p:nvSpPr>
          <p:spPr bwMode="auto">
            <a:xfrm>
              <a:off x="2832" y="3744"/>
              <a:ext cx="2400" cy="0"/>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grpSp>
      <p:sp>
        <p:nvSpPr>
          <p:cNvPr id="162" name="Text Box 224"/>
          <p:cNvSpPr txBox="1">
            <a:spLocks noChangeArrowheads="1"/>
          </p:cNvSpPr>
          <p:nvPr/>
        </p:nvSpPr>
        <p:spPr bwMode="auto">
          <a:xfrm>
            <a:off x="7885033" y="2777083"/>
            <a:ext cx="1081088" cy="461665"/>
          </a:xfrm>
          <a:prstGeom prst="rect">
            <a:avLst/>
          </a:prstGeom>
          <a:noFill/>
          <a:ln w="19050" cap="rnd">
            <a:noFill/>
            <a:prstDash val="sysDot"/>
            <a:miter lim="800000"/>
            <a:headEnd/>
            <a:tailEnd type="none" w="lg" len="lg"/>
          </a:ln>
        </p:spPr>
        <p:txBody>
          <a:bodyPr>
            <a:prstTxWarp prst="textNoShape">
              <a:avLst/>
            </a:prstTxWarp>
            <a:spAutoFit/>
          </a:bodyPr>
          <a:lstStyle/>
          <a:p>
            <a:pPr algn="r">
              <a:lnSpc>
                <a:spcPct val="80000"/>
              </a:lnSpc>
              <a:spcBef>
                <a:spcPct val="50000"/>
              </a:spcBef>
            </a:pPr>
            <a:r>
              <a:rPr kumimoji="0" lang="en-US" sz="1600" b="0" i="1" dirty="0">
                <a:latin typeface="Times New Roman" pitchFamily="18" charset="0"/>
                <a:cs typeface="Times New Roman" pitchFamily="18" charset="0"/>
              </a:rPr>
              <a:t>Quantity</a:t>
            </a:r>
            <a:r>
              <a:rPr kumimoji="0" lang="en-US" sz="1600" b="0" i="0" dirty="0">
                <a:latin typeface="Times New Roman" pitchFamily="18" charset="0"/>
                <a:cs typeface="Times New Roman" pitchFamily="18" charset="0"/>
              </a:rPr>
              <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(gasoline)</a:t>
            </a:r>
          </a:p>
        </p:txBody>
      </p:sp>
      <p:sp>
        <p:nvSpPr>
          <p:cNvPr id="163" name="Text Box 225"/>
          <p:cNvSpPr txBox="1">
            <a:spLocks noChangeArrowheads="1"/>
          </p:cNvSpPr>
          <p:nvPr/>
        </p:nvSpPr>
        <p:spPr bwMode="auto">
          <a:xfrm>
            <a:off x="4259690" y="1123058"/>
            <a:ext cx="776287" cy="289310"/>
          </a:xfrm>
          <a:prstGeom prst="rect">
            <a:avLst/>
          </a:prstGeom>
          <a:noFill/>
          <a:ln w="19050" cap="rnd">
            <a:noFill/>
            <a:prstDash val="sysDot"/>
            <a:miter lim="800000"/>
            <a:headEnd/>
            <a:tailEnd type="none" w="lg" len="lg"/>
          </a:ln>
        </p:spPr>
        <p:txBody>
          <a:bodyPr>
            <a:prstTxWarp prst="textNoShape">
              <a:avLst/>
            </a:prstTxWarp>
            <a:spAutoFit/>
          </a:bodyPr>
          <a:lstStyle/>
          <a:p>
            <a:pPr algn="r">
              <a:lnSpc>
                <a:spcPct val="80000"/>
              </a:lnSpc>
              <a:spcBef>
                <a:spcPct val="50000"/>
              </a:spcBef>
            </a:pPr>
            <a:r>
              <a:rPr kumimoji="0" lang="en-US" sz="1600" b="0" i="1" dirty="0">
                <a:latin typeface="Times New Roman" pitchFamily="18" charset="0"/>
                <a:cs typeface="Times New Roman" pitchFamily="18" charset="0"/>
              </a:rPr>
              <a:t>Price</a:t>
            </a:r>
            <a:endParaRPr kumimoji="0" lang="en-US" sz="1400" b="0" i="1" dirty="0">
              <a:latin typeface="Times New Roman" pitchFamily="18" charset="0"/>
              <a:cs typeface="Times New Roman" pitchFamily="18" charset="0"/>
            </a:endParaRPr>
          </a:p>
        </p:txBody>
      </p:sp>
      <p:sp>
        <p:nvSpPr>
          <p:cNvPr id="165" name="Line 228"/>
          <p:cNvSpPr>
            <a:spLocks noChangeShapeType="1"/>
          </p:cNvSpPr>
          <p:nvPr/>
        </p:nvSpPr>
        <p:spPr bwMode="auto">
          <a:xfrm>
            <a:off x="4755019" y="2954049"/>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85" name="Text Box 272"/>
          <p:cNvSpPr txBox="1">
            <a:spLocks noChangeArrowheads="1"/>
          </p:cNvSpPr>
          <p:nvPr/>
        </p:nvSpPr>
        <p:spPr bwMode="auto">
          <a:xfrm>
            <a:off x="7814132" y="3103165"/>
            <a:ext cx="493712" cy="338554"/>
          </a:xfrm>
          <a:prstGeom prst="rect">
            <a:avLst/>
          </a:prstGeom>
          <a:noFill/>
          <a:ln w="19050" cap="rnd">
            <a:noFill/>
            <a:prstDash val="sysDot"/>
            <a:miter lim="800000"/>
            <a:headEnd/>
            <a:tailEnd type="none" w="lg" len="lg"/>
          </a:ln>
        </p:spPr>
        <p:txBody>
          <a:bodyPr>
            <a:prstTxWarp prst="textNoShape">
              <a:avLst/>
            </a:prstTxWarp>
            <a:spAutoFit/>
          </a:bodyPr>
          <a:lstStyle/>
          <a:p>
            <a:pPr>
              <a:spcBef>
                <a:spcPct val="50000"/>
              </a:spcBef>
            </a:pPr>
            <a:r>
              <a:rPr kumimoji="0" lang="en-US" sz="1600" b="0" i="0" dirty="0">
                <a:latin typeface="Times New Roman" pitchFamily="18" charset="0"/>
                <a:cs typeface="Times New Roman" pitchFamily="18" charset="0"/>
              </a:rPr>
              <a:t>10</a:t>
            </a:r>
          </a:p>
        </p:txBody>
      </p:sp>
      <p:sp>
        <p:nvSpPr>
          <p:cNvPr id="186" name="Line 273"/>
          <p:cNvSpPr>
            <a:spLocks noChangeShapeType="1"/>
          </p:cNvSpPr>
          <p:nvPr/>
        </p:nvSpPr>
        <p:spPr bwMode="auto">
          <a:xfrm>
            <a:off x="8028444" y="2960399"/>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88" name="Line 275"/>
          <p:cNvSpPr>
            <a:spLocks noChangeShapeType="1"/>
          </p:cNvSpPr>
          <p:nvPr/>
        </p:nvSpPr>
        <p:spPr bwMode="auto">
          <a:xfrm>
            <a:off x="4661168" y="2960077"/>
            <a:ext cx="93033"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89" name="Line 276"/>
          <p:cNvSpPr>
            <a:spLocks noChangeShapeType="1"/>
          </p:cNvSpPr>
          <p:nvPr/>
        </p:nvSpPr>
        <p:spPr bwMode="auto">
          <a:xfrm>
            <a:off x="4688004" y="2961610"/>
            <a:ext cx="69775"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90" name="Line 277"/>
          <p:cNvSpPr>
            <a:spLocks noChangeShapeType="1"/>
          </p:cNvSpPr>
          <p:nvPr/>
        </p:nvSpPr>
        <p:spPr bwMode="auto">
          <a:xfrm>
            <a:off x="4670113" y="2253585"/>
            <a:ext cx="10376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91" name="Line 278"/>
          <p:cNvSpPr>
            <a:spLocks noChangeShapeType="1"/>
          </p:cNvSpPr>
          <p:nvPr/>
        </p:nvSpPr>
        <p:spPr bwMode="auto">
          <a:xfrm>
            <a:off x="4670113" y="1544027"/>
            <a:ext cx="10376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92" name="Line 279"/>
          <p:cNvSpPr>
            <a:spLocks noChangeShapeType="1"/>
          </p:cNvSpPr>
          <p:nvPr/>
        </p:nvSpPr>
        <p:spPr bwMode="auto">
          <a:xfrm>
            <a:off x="4670113" y="2961610"/>
            <a:ext cx="10376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93" name="Line 280"/>
          <p:cNvSpPr>
            <a:spLocks noChangeShapeType="1"/>
          </p:cNvSpPr>
          <p:nvPr/>
        </p:nvSpPr>
        <p:spPr bwMode="auto">
          <a:xfrm>
            <a:off x="4679069" y="1896507"/>
            <a:ext cx="91440"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94" name="Line 281"/>
          <p:cNvSpPr>
            <a:spLocks noChangeShapeType="1"/>
          </p:cNvSpPr>
          <p:nvPr/>
        </p:nvSpPr>
        <p:spPr bwMode="auto">
          <a:xfrm>
            <a:off x="4702317" y="2075812"/>
            <a:ext cx="53673"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95" name="Line 282"/>
          <p:cNvSpPr>
            <a:spLocks noChangeShapeType="1"/>
          </p:cNvSpPr>
          <p:nvPr/>
        </p:nvSpPr>
        <p:spPr bwMode="auto">
          <a:xfrm>
            <a:off x="4702317" y="1718735"/>
            <a:ext cx="53673"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96" name="Line 283"/>
          <p:cNvSpPr>
            <a:spLocks noChangeShapeType="1"/>
          </p:cNvSpPr>
          <p:nvPr/>
        </p:nvSpPr>
        <p:spPr bwMode="auto">
          <a:xfrm>
            <a:off x="4671320" y="2607598"/>
            <a:ext cx="91440"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97" name="Line 284"/>
          <p:cNvSpPr>
            <a:spLocks noChangeShapeType="1"/>
          </p:cNvSpPr>
          <p:nvPr/>
        </p:nvSpPr>
        <p:spPr bwMode="auto">
          <a:xfrm>
            <a:off x="4702317" y="2783837"/>
            <a:ext cx="53673"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98" name="Line 285"/>
          <p:cNvSpPr>
            <a:spLocks noChangeShapeType="1"/>
          </p:cNvSpPr>
          <p:nvPr/>
        </p:nvSpPr>
        <p:spPr bwMode="auto">
          <a:xfrm>
            <a:off x="4702317" y="2428292"/>
            <a:ext cx="53673"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57" name="Line 9"/>
          <p:cNvSpPr>
            <a:spLocks noChangeShapeType="1"/>
          </p:cNvSpPr>
          <p:nvPr/>
        </p:nvSpPr>
        <p:spPr bwMode="auto">
          <a:xfrm>
            <a:off x="7197354" y="1294118"/>
            <a:ext cx="1067439" cy="1266819"/>
          </a:xfrm>
          <a:prstGeom prst="line">
            <a:avLst/>
          </a:prstGeom>
          <a:noFill/>
          <a:ln w="57150">
            <a:solidFill>
              <a:srgbClr val="053ABF"/>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205" name="Line 15"/>
          <p:cNvSpPr>
            <a:spLocks noChangeShapeType="1"/>
          </p:cNvSpPr>
          <p:nvPr/>
        </p:nvSpPr>
        <p:spPr bwMode="auto">
          <a:xfrm>
            <a:off x="4757013" y="4108754"/>
            <a:ext cx="1274869" cy="5372"/>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206" name="Line 16"/>
          <p:cNvSpPr>
            <a:spLocks noChangeShapeType="1"/>
          </p:cNvSpPr>
          <p:nvPr/>
        </p:nvSpPr>
        <p:spPr bwMode="auto">
          <a:xfrm>
            <a:off x="6068772" y="4164504"/>
            <a:ext cx="0" cy="1326295"/>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207" name="Line 17"/>
          <p:cNvSpPr>
            <a:spLocks noChangeShapeType="1"/>
          </p:cNvSpPr>
          <p:nvPr/>
        </p:nvSpPr>
        <p:spPr bwMode="auto">
          <a:xfrm>
            <a:off x="8019703" y="4814525"/>
            <a:ext cx="0" cy="684212"/>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208" name="Line 33"/>
          <p:cNvSpPr>
            <a:spLocks noChangeShapeType="1"/>
          </p:cNvSpPr>
          <p:nvPr/>
        </p:nvSpPr>
        <p:spPr bwMode="auto">
          <a:xfrm>
            <a:off x="4766538" y="4813603"/>
            <a:ext cx="3241675" cy="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210" name="Line 47"/>
          <p:cNvSpPr>
            <a:spLocks noChangeShapeType="1"/>
          </p:cNvSpPr>
          <p:nvPr/>
        </p:nvSpPr>
        <p:spPr bwMode="auto">
          <a:xfrm flipH="1">
            <a:off x="6172227" y="5730910"/>
            <a:ext cx="1678070" cy="11113"/>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211" name="Text Box 30"/>
          <p:cNvSpPr txBox="1">
            <a:spLocks noChangeArrowheads="1"/>
          </p:cNvSpPr>
          <p:nvPr/>
        </p:nvSpPr>
        <p:spPr bwMode="auto">
          <a:xfrm>
            <a:off x="5930282" y="5572516"/>
            <a:ext cx="203200"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4</a:t>
            </a:r>
            <a:endParaRPr kumimoji="0" lang="en-US" sz="1600" b="0" i="0" dirty="0">
              <a:latin typeface="Times New Roman" pitchFamily="18" charset="0"/>
              <a:cs typeface="Times New Roman" pitchFamily="18" charset="0"/>
            </a:endParaRPr>
          </a:p>
        </p:txBody>
      </p:sp>
      <p:sp>
        <p:nvSpPr>
          <p:cNvPr id="212" name="Line 56"/>
          <p:cNvSpPr>
            <a:spLocks noChangeShapeType="1"/>
          </p:cNvSpPr>
          <p:nvPr/>
        </p:nvSpPr>
        <p:spPr bwMode="auto">
          <a:xfrm>
            <a:off x="5076289" y="551340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13" name="Line 57"/>
          <p:cNvSpPr>
            <a:spLocks noChangeShapeType="1"/>
          </p:cNvSpPr>
          <p:nvPr/>
        </p:nvSpPr>
        <p:spPr bwMode="auto">
          <a:xfrm>
            <a:off x="5733514" y="551340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14" name="Line 58"/>
          <p:cNvSpPr>
            <a:spLocks noChangeShapeType="1"/>
          </p:cNvSpPr>
          <p:nvPr/>
        </p:nvSpPr>
        <p:spPr bwMode="auto">
          <a:xfrm>
            <a:off x="6060539" y="551340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15" name="Line 59"/>
          <p:cNvSpPr>
            <a:spLocks noChangeShapeType="1"/>
          </p:cNvSpPr>
          <p:nvPr/>
        </p:nvSpPr>
        <p:spPr bwMode="auto">
          <a:xfrm>
            <a:off x="6389152" y="551340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16" name="Line 60"/>
          <p:cNvSpPr>
            <a:spLocks noChangeShapeType="1"/>
          </p:cNvSpPr>
          <p:nvPr/>
        </p:nvSpPr>
        <p:spPr bwMode="auto">
          <a:xfrm>
            <a:off x="7044789" y="551340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17" name="Line 61"/>
          <p:cNvSpPr>
            <a:spLocks noChangeShapeType="1"/>
          </p:cNvSpPr>
          <p:nvPr/>
        </p:nvSpPr>
        <p:spPr bwMode="auto">
          <a:xfrm>
            <a:off x="7373402" y="551340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18" name="Line 62"/>
          <p:cNvSpPr>
            <a:spLocks noChangeShapeType="1"/>
          </p:cNvSpPr>
          <p:nvPr/>
        </p:nvSpPr>
        <p:spPr bwMode="auto">
          <a:xfrm>
            <a:off x="7702014" y="551340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19" name="Line 64"/>
          <p:cNvSpPr>
            <a:spLocks noChangeShapeType="1"/>
          </p:cNvSpPr>
          <p:nvPr/>
        </p:nvSpPr>
        <p:spPr bwMode="auto">
          <a:xfrm>
            <a:off x="5403314" y="551340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20" name="Line 65"/>
          <p:cNvSpPr>
            <a:spLocks noChangeShapeType="1"/>
          </p:cNvSpPr>
          <p:nvPr/>
        </p:nvSpPr>
        <p:spPr bwMode="auto">
          <a:xfrm>
            <a:off x="6717764" y="551340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21" name="Text Box 86"/>
          <p:cNvSpPr txBox="1">
            <a:spLocks noChangeArrowheads="1"/>
          </p:cNvSpPr>
          <p:nvPr/>
        </p:nvSpPr>
        <p:spPr bwMode="auto">
          <a:xfrm>
            <a:off x="7844761" y="3800481"/>
            <a:ext cx="1039812" cy="442044"/>
          </a:xfrm>
          <a:prstGeom prst="rect">
            <a:avLst/>
          </a:prstGeom>
          <a:noFill/>
          <a:ln w="19050" cap="rnd">
            <a:noFill/>
            <a:prstDash val="sysDot"/>
            <a:miter lim="800000"/>
            <a:headEnd/>
            <a:tailEnd type="none" w="lg" len="lg"/>
          </a:ln>
        </p:spPr>
        <p:txBody>
          <a:bodyPr>
            <a:prstTxWarp prst="textNoShape">
              <a:avLst/>
            </a:prstTxWarp>
            <a:spAutoFit/>
          </a:bodyPr>
          <a:lstStyle/>
          <a:p>
            <a:pPr algn="r">
              <a:lnSpc>
                <a:spcPct val="70000"/>
              </a:lnSpc>
              <a:spcBef>
                <a:spcPct val="50000"/>
              </a:spcBef>
            </a:pPr>
            <a:r>
              <a:rPr kumimoji="0" lang="en-US" sz="1600" b="1" i="1" dirty="0" smtClean="0">
                <a:latin typeface="Times New Roman" pitchFamily="18" charset="0"/>
                <a:cs typeface="Times New Roman" pitchFamily="18" charset="0"/>
              </a:rPr>
              <a:t>Taco</a:t>
            </a:r>
            <a:r>
              <a:rPr kumimoji="0" lang="en-US" sz="1600" b="1" i="1" dirty="0">
                <a:latin typeface="Times New Roman" pitchFamily="18" charset="0"/>
                <a:cs typeface="Times New Roman" pitchFamily="18" charset="0"/>
              </a:rPr>
              <a:t/>
            </a:r>
            <a:br>
              <a:rPr kumimoji="0" lang="en-US" sz="1600" b="1" i="1" dirty="0">
                <a:latin typeface="Times New Roman" pitchFamily="18" charset="0"/>
                <a:cs typeface="Times New Roman" pitchFamily="18" charset="0"/>
              </a:rPr>
            </a:br>
            <a:r>
              <a:rPr kumimoji="0" lang="en-US" sz="1600" b="1" i="1" dirty="0">
                <a:latin typeface="Times New Roman" pitchFamily="18" charset="0"/>
                <a:cs typeface="Times New Roman" pitchFamily="18" charset="0"/>
              </a:rPr>
              <a:t>market</a:t>
            </a:r>
          </a:p>
        </p:txBody>
      </p:sp>
      <p:sp>
        <p:nvSpPr>
          <p:cNvPr id="223" name="Text Box 213"/>
          <p:cNvSpPr txBox="1">
            <a:spLocks noChangeArrowheads="1"/>
          </p:cNvSpPr>
          <p:nvPr/>
        </p:nvSpPr>
        <p:spPr bwMode="auto">
          <a:xfrm>
            <a:off x="3909288" y="4650864"/>
            <a:ext cx="762000"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$2</a:t>
            </a:r>
            <a:endParaRPr kumimoji="0" lang="en-US" sz="1600" b="0" i="0" dirty="0">
              <a:latin typeface="Times New Roman" pitchFamily="18" charset="0"/>
              <a:cs typeface="Times New Roman" pitchFamily="18" charset="0"/>
            </a:endParaRPr>
          </a:p>
        </p:txBody>
      </p:sp>
      <p:grpSp>
        <p:nvGrpSpPr>
          <p:cNvPr id="224" name="Group 221"/>
          <p:cNvGrpSpPr>
            <a:grpSpLocks/>
          </p:cNvGrpSpPr>
          <p:nvPr/>
        </p:nvGrpSpPr>
        <p:grpSpPr bwMode="auto">
          <a:xfrm>
            <a:off x="4757013" y="3929201"/>
            <a:ext cx="3295650" cy="1590172"/>
            <a:chOff x="2832" y="2496"/>
            <a:chExt cx="2400" cy="1248"/>
          </a:xfrm>
        </p:grpSpPr>
        <p:sp>
          <p:nvSpPr>
            <p:cNvPr id="225" name="Line 222"/>
            <p:cNvSpPr>
              <a:spLocks noChangeShapeType="1"/>
            </p:cNvSpPr>
            <p:nvPr/>
          </p:nvSpPr>
          <p:spPr bwMode="auto">
            <a:xfrm>
              <a:off x="2832" y="2496"/>
              <a:ext cx="0" cy="1248"/>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226" name="Line 223"/>
            <p:cNvSpPr>
              <a:spLocks noChangeShapeType="1"/>
            </p:cNvSpPr>
            <p:nvPr/>
          </p:nvSpPr>
          <p:spPr bwMode="auto">
            <a:xfrm>
              <a:off x="2832" y="3744"/>
              <a:ext cx="2400" cy="0"/>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grpSp>
      <p:sp>
        <p:nvSpPr>
          <p:cNvPr id="227" name="Text Box 224"/>
          <p:cNvSpPr txBox="1">
            <a:spLocks noChangeArrowheads="1"/>
          </p:cNvSpPr>
          <p:nvPr/>
        </p:nvSpPr>
        <p:spPr bwMode="auto">
          <a:xfrm>
            <a:off x="7882453" y="5331673"/>
            <a:ext cx="1081088" cy="461665"/>
          </a:xfrm>
          <a:prstGeom prst="rect">
            <a:avLst/>
          </a:prstGeom>
          <a:noFill/>
          <a:ln w="19050" cap="rnd">
            <a:noFill/>
            <a:prstDash val="sysDot"/>
            <a:miter lim="800000"/>
            <a:headEnd/>
            <a:tailEnd type="none" w="lg" len="lg"/>
          </a:ln>
        </p:spPr>
        <p:txBody>
          <a:bodyPr>
            <a:prstTxWarp prst="textNoShape">
              <a:avLst/>
            </a:prstTxWarp>
            <a:spAutoFit/>
          </a:bodyPr>
          <a:lstStyle/>
          <a:p>
            <a:pPr algn="r">
              <a:lnSpc>
                <a:spcPct val="80000"/>
              </a:lnSpc>
              <a:spcBef>
                <a:spcPct val="50000"/>
              </a:spcBef>
            </a:pPr>
            <a:r>
              <a:rPr kumimoji="0" lang="en-US" sz="1600" b="0" i="1" dirty="0">
                <a:latin typeface="Times New Roman" pitchFamily="18" charset="0"/>
                <a:cs typeface="Times New Roman" pitchFamily="18" charset="0"/>
              </a:rPr>
              <a:t>Quantity</a:t>
            </a:r>
            <a:r>
              <a:rPr kumimoji="0" lang="en-US" sz="1600" b="0" i="0" dirty="0">
                <a:latin typeface="Times New Roman" pitchFamily="18" charset="0"/>
                <a:cs typeface="Times New Roman" pitchFamily="18" charset="0"/>
              </a:rPr>
              <a:t/>
            </a:r>
            <a:br>
              <a:rPr kumimoji="0" lang="en-US" sz="1600" b="0" i="0" dirty="0">
                <a:latin typeface="Times New Roman" pitchFamily="18" charset="0"/>
                <a:cs typeface="Times New Roman" pitchFamily="18" charset="0"/>
              </a:rPr>
            </a:br>
            <a:r>
              <a:rPr kumimoji="0" lang="en-US" sz="1400" b="0" dirty="0" smtClean="0">
                <a:latin typeface="Times New Roman" pitchFamily="18" charset="0"/>
                <a:cs typeface="Times New Roman" pitchFamily="18" charset="0"/>
              </a:rPr>
              <a:t>(tacos)</a:t>
            </a:r>
            <a:endParaRPr kumimoji="0" lang="en-US" sz="1400" b="0" dirty="0">
              <a:latin typeface="Times New Roman" pitchFamily="18" charset="0"/>
              <a:cs typeface="Times New Roman" pitchFamily="18" charset="0"/>
            </a:endParaRPr>
          </a:p>
        </p:txBody>
      </p:sp>
      <p:sp>
        <p:nvSpPr>
          <p:cNvPr id="228" name="Text Box 225"/>
          <p:cNvSpPr txBox="1">
            <a:spLocks noChangeArrowheads="1"/>
          </p:cNvSpPr>
          <p:nvPr/>
        </p:nvSpPr>
        <p:spPr bwMode="auto">
          <a:xfrm>
            <a:off x="4257110" y="3685397"/>
            <a:ext cx="776287" cy="289310"/>
          </a:xfrm>
          <a:prstGeom prst="rect">
            <a:avLst/>
          </a:prstGeom>
          <a:noFill/>
          <a:ln w="19050" cap="rnd">
            <a:noFill/>
            <a:prstDash val="sysDot"/>
            <a:miter lim="800000"/>
            <a:headEnd/>
            <a:tailEnd type="none" w="lg" len="lg"/>
          </a:ln>
        </p:spPr>
        <p:txBody>
          <a:bodyPr>
            <a:prstTxWarp prst="textNoShape">
              <a:avLst/>
            </a:prstTxWarp>
            <a:spAutoFit/>
          </a:bodyPr>
          <a:lstStyle/>
          <a:p>
            <a:pPr algn="r">
              <a:lnSpc>
                <a:spcPct val="80000"/>
              </a:lnSpc>
              <a:spcBef>
                <a:spcPct val="50000"/>
              </a:spcBef>
            </a:pPr>
            <a:r>
              <a:rPr kumimoji="0" lang="en-US" sz="1600" b="0" i="1" dirty="0">
                <a:latin typeface="Times New Roman" pitchFamily="18" charset="0"/>
                <a:cs typeface="Times New Roman" pitchFamily="18" charset="0"/>
              </a:rPr>
              <a:t>Price</a:t>
            </a:r>
            <a:endParaRPr kumimoji="0" lang="en-US" sz="1400" b="0" i="1" dirty="0">
              <a:latin typeface="Times New Roman" pitchFamily="18" charset="0"/>
              <a:cs typeface="Times New Roman" pitchFamily="18" charset="0"/>
            </a:endParaRPr>
          </a:p>
        </p:txBody>
      </p:sp>
      <p:sp>
        <p:nvSpPr>
          <p:cNvPr id="229" name="Line 228"/>
          <p:cNvSpPr>
            <a:spLocks noChangeShapeType="1"/>
          </p:cNvSpPr>
          <p:nvPr/>
        </p:nvSpPr>
        <p:spPr bwMode="auto">
          <a:xfrm>
            <a:off x="4752439" y="5508639"/>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30" name="Text Box 272"/>
          <p:cNvSpPr txBox="1">
            <a:spLocks noChangeArrowheads="1"/>
          </p:cNvSpPr>
          <p:nvPr/>
        </p:nvSpPr>
        <p:spPr bwMode="auto">
          <a:xfrm>
            <a:off x="7811552" y="5572516"/>
            <a:ext cx="493712" cy="338554"/>
          </a:xfrm>
          <a:prstGeom prst="rect">
            <a:avLst/>
          </a:prstGeom>
          <a:noFill/>
          <a:ln w="19050" cap="rnd">
            <a:noFill/>
            <a:prstDash val="sysDot"/>
            <a:miter lim="800000"/>
            <a:headEnd/>
            <a:tailEnd type="none" w="lg" len="lg"/>
          </a:ln>
        </p:spPr>
        <p:txBody>
          <a:bodyPr>
            <a:prstTxWarp prst="textNoShape">
              <a:avLst/>
            </a:prstTxWarp>
            <a:spAutoFit/>
          </a:bodyPr>
          <a:lstStyle/>
          <a:p>
            <a:pPr>
              <a:spcBef>
                <a:spcPct val="50000"/>
              </a:spcBef>
            </a:pPr>
            <a:r>
              <a:rPr kumimoji="0" lang="en-US" sz="1600" b="0" i="0" dirty="0">
                <a:latin typeface="Times New Roman" pitchFamily="18" charset="0"/>
                <a:cs typeface="Times New Roman" pitchFamily="18" charset="0"/>
              </a:rPr>
              <a:t>10</a:t>
            </a:r>
          </a:p>
        </p:txBody>
      </p:sp>
      <p:sp>
        <p:nvSpPr>
          <p:cNvPr id="231" name="Line 273"/>
          <p:cNvSpPr>
            <a:spLocks noChangeShapeType="1"/>
          </p:cNvSpPr>
          <p:nvPr/>
        </p:nvSpPr>
        <p:spPr bwMode="auto">
          <a:xfrm>
            <a:off x="8025864" y="5514989"/>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32" name="Line 275"/>
          <p:cNvSpPr>
            <a:spLocks noChangeShapeType="1"/>
          </p:cNvSpPr>
          <p:nvPr/>
        </p:nvSpPr>
        <p:spPr bwMode="auto">
          <a:xfrm>
            <a:off x="4658588" y="5514667"/>
            <a:ext cx="93033"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33" name="Line 276"/>
          <p:cNvSpPr>
            <a:spLocks noChangeShapeType="1"/>
          </p:cNvSpPr>
          <p:nvPr/>
        </p:nvSpPr>
        <p:spPr bwMode="auto">
          <a:xfrm>
            <a:off x="4685424" y="5516200"/>
            <a:ext cx="69775"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34" name="Line 277"/>
          <p:cNvSpPr>
            <a:spLocks noChangeShapeType="1"/>
          </p:cNvSpPr>
          <p:nvPr/>
        </p:nvSpPr>
        <p:spPr bwMode="auto">
          <a:xfrm>
            <a:off x="4667533" y="4808175"/>
            <a:ext cx="10376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35" name="Line 278"/>
          <p:cNvSpPr>
            <a:spLocks noChangeShapeType="1"/>
          </p:cNvSpPr>
          <p:nvPr/>
        </p:nvSpPr>
        <p:spPr bwMode="auto">
          <a:xfrm>
            <a:off x="4667533" y="4098617"/>
            <a:ext cx="10376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36" name="Line 279"/>
          <p:cNvSpPr>
            <a:spLocks noChangeShapeType="1"/>
          </p:cNvSpPr>
          <p:nvPr/>
        </p:nvSpPr>
        <p:spPr bwMode="auto">
          <a:xfrm>
            <a:off x="4667533" y="5516200"/>
            <a:ext cx="10376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37" name="Line 280"/>
          <p:cNvSpPr>
            <a:spLocks noChangeShapeType="1"/>
          </p:cNvSpPr>
          <p:nvPr/>
        </p:nvSpPr>
        <p:spPr bwMode="auto">
          <a:xfrm>
            <a:off x="4676489" y="4451097"/>
            <a:ext cx="91440"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38" name="Line 281"/>
          <p:cNvSpPr>
            <a:spLocks noChangeShapeType="1"/>
          </p:cNvSpPr>
          <p:nvPr/>
        </p:nvSpPr>
        <p:spPr bwMode="auto">
          <a:xfrm>
            <a:off x="4699737" y="4630402"/>
            <a:ext cx="53673"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39" name="Line 282"/>
          <p:cNvSpPr>
            <a:spLocks noChangeShapeType="1"/>
          </p:cNvSpPr>
          <p:nvPr/>
        </p:nvSpPr>
        <p:spPr bwMode="auto">
          <a:xfrm>
            <a:off x="4699737" y="4273325"/>
            <a:ext cx="53673"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40" name="Line 283"/>
          <p:cNvSpPr>
            <a:spLocks noChangeShapeType="1"/>
          </p:cNvSpPr>
          <p:nvPr/>
        </p:nvSpPr>
        <p:spPr bwMode="auto">
          <a:xfrm>
            <a:off x="4668740" y="5162188"/>
            <a:ext cx="91440"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41" name="Line 284"/>
          <p:cNvSpPr>
            <a:spLocks noChangeShapeType="1"/>
          </p:cNvSpPr>
          <p:nvPr/>
        </p:nvSpPr>
        <p:spPr bwMode="auto">
          <a:xfrm>
            <a:off x="4699737" y="5338427"/>
            <a:ext cx="53673"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42" name="Line 285"/>
          <p:cNvSpPr>
            <a:spLocks noChangeShapeType="1"/>
          </p:cNvSpPr>
          <p:nvPr/>
        </p:nvSpPr>
        <p:spPr bwMode="auto">
          <a:xfrm>
            <a:off x="4699737" y="4982882"/>
            <a:ext cx="53673"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910159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dissolve">
                                      <p:cBhvr>
                                        <p:cTn id="7" dur="500"/>
                                        <p:tgtEl>
                                          <p:spTgt spid="61">
                                            <p:txEl>
                                              <p:pRg st="0" end="0"/>
                                            </p:txEl>
                                          </p:spTgt>
                                        </p:tgtEl>
                                      </p:cBhvr>
                                    </p:animEffect>
                                  </p:childTnLst>
                                </p:cTn>
                              </p:par>
                            </p:childTnLst>
                          </p:cTn>
                        </p:par>
                        <p:par>
                          <p:cTn id="8" fill="hold">
                            <p:stCondLst>
                              <p:cond delay="500"/>
                            </p:stCondLst>
                            <p:childTnLst>
                              <p:par>
                                <p:cTn id="9" presetID="17" presetClass="entr" presetSubtype="4" fill="hold" nodeType="afterEffect">
                                  <p:stCondLst>
                                    <p:cond delay="0"/>
                                  </p:stCondLst>
                                  <p:childTnLst>
                                    <p:set>
                                      <p:cBhvr>
                                        <p:cTn id="10" dur="1" fill="hold">
                                          <p:stCondLst>
                                            <p:cond delay="0"/>
                                          </p:stCondLst>
                                        </p:cTn>
                                        <p:tgtEl>
                                          <p:spTgt spid="80"/>
                                        </p:tgtEl>
                                        <p:attrNameLst>
                                          <p:attrName>style.visibility</p:attrName>
                                        </p:attrNameLst>
                                      </p:cBhvr>
                                      <p:to>
                                        <p:strVal val="visible"/>
                                      </p:to>
                                    </p:set>
                                    <p:anim calcmode="lin" valueType="num">
                                      <p:cBhvr>
                                        <p:cTn id="11" dur="500" fill="hold"/>
                                        <p:tgtEl>
                                          <p:spTgt spid="80"/>
                                        </p:tgtEl>
                                        <p:attrNameLst>
                                          <p:attrName>ppt_x</p:attrName>
                                        </p:attrNameLst>
                                      </p:cBhvr>
                                      <p:tavLst>
                                        <p:tav tm="0">
                                          <p:val>
                                            <p:strVal val="#ppt_x"/>
                                          </p:val>
                                        </p:tav>
                                        <p:tav tm="100000">
                                          <p:val>
                                            <p:strVal val="#ppt_x"/>
                                          </p:val>
                                        </p:tav>
                                      </p:tavLst>
                                    </p:anim>
                                    <p:anim calcmode="lin" valueType="num">
                                      <p:cBhvr>
                                        <p:cTn id="12" dur="500" fill="hold"/>
                                        <p:tgtEl>
                                          <p:spTgt spid="80"/>
                                        </p:tgtEl>
                                        <p:attrNameLst>
                                          <p:attrName>ppt_y</p:attrName>
                                        </p:attrNameLst>
                                      </p:cBhvr>
                                      <p:tavLst>
                                        <p:tav tm="0">
                                          <p:val>
                                            <p:strVal val="#ppt_y+#ppt_h/2"/>
                                          </p:val>
                                        </p:tav>
                                        <p:tav tm="100000">
                                          <p:val>
                                            <p:strVal val="#ppt_y"/>
                                          </p:val>
                                        </p:tav>
                                      </p:tavLst>
                                    </p:anim>
                                    <p:anim calcmode="lin" valueType="num">
                                      <p:cBhvr>
                                        <p:cTn id="13" dur="500" fill="hold"/>
                                        <p:tgtEl>
                                          <p:spTgt spid="80"/>
                                        </p:tgtEl>
                                        <p:attrNameLst>
                                          <p:attrName>ppt_w</p:attrName>
                                        </p:attrNameLst>
                                      </p:cBhvr>
                                      <p:tavLst>
                                        <p:tav tm="0">
                                          <p:val>
                                            <p:strVal val="#ppt_w"/>
                                          </p:val>
                                        </p:tav>
                                        <p:tav tm="100000">
                                          <p:val>
                                            <p:strVal val="#ppt_w"/>
                                          </p:val>
                                        </p:tav>
                                      </p:tavLst>
                                    </p:anim>
                                    <p:anim calcmode="lin" valueType="num">
                                      <p:cBhvr>
                                        <p:cTn id="14" dur="500" fill="hold"/>
                                        <p:tgtEl>
                                          <p:spTgt spid="80"/>
                                        </p:tgtEl>
                                        <p:attrNameLst>
                                          <p:attrName>ppt_h</p:attrName>
                                        </p:attrNameLst>
                                      </p:cBhvr>
                                      <p:tavLst>
                                        <p:tav tm="0">
                                          <p:val>
                                            <p:fltVal val="0"/>
                                          </p:val>
                                        </p:tav>
                                        <p:tav tm="100000">
                                          <p:val>
                                            <p:strVal val="#ppt_h"/>
                                          </p:val>
                                        </p:tav>
                                      </p:tavLst>
                                    </p:anim>
                                  </p:childTnLst>
                                </p:cTn>
                              </p:par>
                            </p:childTnLst>
                          </p:cTn>
                        </p:par>
                        <p:par>
                          <p:cTn id="15" fill="hold">
                            <p:stCondLst>
                              <p:cond delay="1000"/>
                            </p:stCondLst>
                            <p:childTnLst>
                              <p:par>
                                <p:cTn id="16" presetID="53" presetClass="entr" presetSubtype="16" fill="hold" grpId="1" nodeType="afterEffect">
                                  <p:stCondLst>
                                    <p:cond delay="0"/>
                                  </p:stCondLst>
                                  <p:iterate type="lt">
                                    <p:tmPct val="0"/>
                                  </p:iterate>
                                  <p:childTnLst>
                                    <p:set>
                                      <p:cBhvr>
                                        <p:cTn id="17" dur="1" fill="hold">
                                          <p:stCondLst>
                                            <p:cond delay="0"/>
                                          </p:stCondLst>
                                        </p:cTn>
                                        <p:tgtEl>
                                          <p:spTgt spid="156"/>
                                        </p:tgtEl>
                                        <p:attrNameLst>
                                          <p:attrName>style.visibility</p:attrName>
                                        </p:attrNameLst>
                                      </p:cBhvr>
                                      <p:to>
                                        <p:strVal val="visible"/>
                                      </p:to>
                                    </p:set>
                                    <p:anim calcmode="lin" valueType="num">
                                      <p:cBhvr>
                                        <p:cTn id="18" dur="500" fill="hold"/>
                                        <p:tgtEl>
                                          <p:spTgt spid="156"/>
                                        </p:tgtEl>
                                        <p:attrNameLst>
                                          <p:attrName>ppt_w</p:attrName>
                                        </p:attrNameLst>
                                      </p:cBhvr>
                                      <p:tavLst>
                                        <p:tav tm="0">
                                          <p:val>
                                            <p:fltVal val="0"/>
                                          </p:val>
                                        </p:tav>
                                        <p:tav tm="100000">
                                          <p:val>
                                            <p:strVal val="#ppt_w"/>
                                          </p:val>
                                        </p:tav>
                                      </p:tavLst>
                                    </p:anim>
                                    <p:anim calcmode="lin" valueType="num">
                                      <p:cBhvr>
                                        <p:cTn id="19" dur="500" fill="hold"/>
                                        <p:tgtEl>
                                          <p:spTgt spid="156"/>
                                        </p:tgtEl>
                                        <p:attrNameLst>
                                          <p:attrName>ppt_h</p:attrName>
                                        </p:attrNameLst>
                                      </p:cBhvr>
                                      <p:tavLst>
                                        <p:tav tm="0">
                                          <p:val>
                                            <p:fltVal val="0"/>
                                          </p:val>
                                        </p:tav>
                                        <p:tav tm="100000">
                                          <p:val>
                                            <p:strVal val="#ppt_h"/>
                                          </p:val>
                                        </p:tav>
                                      </p:tavLst>
                                    </p:anim>
                                    <p:animEffect transition="in" filter="fade">
                                      <p:cBhvr>
                                        <p:cTn id="20" dur="500"/>
                                        <p:tgtEl>
                                          <p:spTgt spid="156"/>
                                        </p:tgtEl>
                                      </p:cBhvr>
                                    </p:animEffect>
                                  </p:childTnLst>
                                </p:cTn>
                              </p:par>
                            </p:childTnLst>
                          </p:cTn>
                        </p:par>
                        <p:par>
                          <p:cTn id="21" fill="hold">
                            <p:stCondLst>
                              <p:cond delay="1500"/>
                            </p:stCondLst>
                            <p:childTnLst>
                              <p:par>
                                <p:cTn id="22" presetID="17" presetClass="entr" presetSubtype="8" fill="hold" grpId="0" nodeType="afterEffect">
                                  <p:stCondLst>
                                    <p:cond delay="0"/>
                                  </p:stCondLst>
                                  <p:childTnLst>
                                    <p:set>
                                      <p:cBhvr>
                                        <p:cTn id="23" dur="1" fill="hold">
                                          <p:stCondLst>
                                            <p:cond delay="0"/>
                                          </p:stCondLst>
                                        </p:cTn>
                                        <p:tgtEl>
                                          <p:spTgt spid="71"/>
                                        </p:tgtEl>
                                        <p:attrNameLst>
                                          <p:attrName>style.visibility</p:attrName>
                                        </p:attrNameLst>
                                      </p:cBhvr>
                                      <p:to>
                                        <p:strVal val="visible"/>
                                      </p:to>
                                    </p:set>
                                    <p:anim calcmode="lin" valueType="num">
                                      <p:cBhvr>
                                        <p:cTn id="24" dur="500" fill="hold"/>
                                        <p:tgtEl>
                                          <p:spTgt spid="71"/>
                                        </p:tgtEl>
                                        <p:attrNameLst>
                                          <p:attrName>ppt_x</p:attrName>
                                        </p:attrNameLst>
                                      </p:cBhvr>
                                      <p:tavLst>
                                        <p:tav tm="0">
                                          <p:val>
                                            <p:strVal val="#ppt_x-#ppt_w/2"/>
                                          </p:val>
                                        </p:tav>
                                        <p:tav tm="100000">
                                          <p:val>
                                            <p:strVal val="#ppt_x"/>
                                          </p:val>
                                        </p:tav>
                                      </p:tavLst>
                                    </p:anim>
                                    <p:anim calcmode="lin" valueType="num">
                                      <p:cBhvr>
                                        <p:cTn id="25" dur="500" fill="hold"/>
                                        <p:tgtEl>
                                          <p:spTgt spid="71"/>
                                        </p:tgtEl>
                                        <p:attrNameLst>
                                          <p:attrName>ppt_y</p:attrName>
                                        </p:attrNameLst>
                                      </p:cBhvr>
                                      <p:tavLst>
                                        <p:tav tm="0">
                                          <p:val>
                                            <p:strVal val="#ppt_y"/>
                                          </p:val>
                                        </p:tav>
                                        <p:tav tm="100000">
                                          <p:val>
                                            <p:strVal val="#ppt_y"/>
                                          </p:val>
                                        </p:tav>
                                      </p:tavLst>
                                    </p:anim>
                                    <p:anim calcmode="lin" valueType="num">
                                      <p:cBhvr>
                                        <p:cTn id="26" dur="500" fill="hold"/>
                                        <p:tgtEl>
                                          <p:spTgt spid="71"/>
                                        </p:tgtEl>
                                        <p:attrNameLst>
                                          <p:attrName>ppt_w</p:attrName>
                                        </p:attrNameLst>
                                      </p:cBhvr>
                                      <p:tavLst>
                                        <p:tav tm="0">
                                          <p:val>
                                            <p:fltVal val="0"/>
                                          </p:val>
                                        </p:tav>
                                        <p:tav tm="100000">
                                          <p:val>
                                            <p:strVal val="#ppt_w"/>
                                          </p:val>
                                        </p:tav>
                                      </p:tavLst>
                                    </p:anim>
                                    <p:anim calcmode="lin" valueType="num">
                                      <p:cBhvr>
                                        <p:cTn id="27" dur="500" fill="hold"/>
                                        <p:tgtEl>
                                          <p:spTgt spid="71"/>
                                        </p:tgtEl>
                                        <p:attrNameLst>
                                          <p:attrName>ppt_h</p:attrName>
                                        </p:attrNameLst>
                                      </p:cBhvr>
                                      <p:tavLst>
                                        <p:tav tm="0">
                                          <p:val>
                                            <p:strVal val="#ppt_h"/>
                                          </p:val>
                                        </p:tav>
                                        <p:tav tm="100000">
                                          <p:val>
                                            <p:strVal val="#ppt_h"/>
                                          </p:val>
                                        </p:tav>
                                      </p:tavLst>
                                    </p:anim>
                                  </p:childTnLst>
                                </p:cTn>
                              </p:par>
                            </p:childTnLst>
                          </p:cTn>
                        </p:par>
                        <p:par>
                          <p:cTn id="28" fill="hold">
                            <p:stCondLst>
                              <p:cond delay="2000"/>
                            </p:stCondLst>
                            <p:childTnLst>
                              <p:par>
                                <p:cTn id="29" presetID="17" presetClass="entr" presetSubtype="1" fill="hold" grpId="0" nodeType="afterEffect">
                                  <p:stCondLst>
                                    <p:cond delay="0"/>
                                  </p:stCondLst>
                                  <p:childTnLst>
                                    <p:set>
                                      <p:cBhvr>
                                        <p:cTn id="30" dur="1" fill="hold">
                                          <p:stCondLst>
                                            <p:cond delay="0"/>
                                          </p:stCondLst>
                                        </p:cTn>
                                        <p:tgtEl>
                                          <p:spTgt spid="72"/>
                                        </p:tgtEl>
                                        <p:attrNameLst>
                                          <p:attrName>style.visibility</p:attrName>
                                        </p:attrNameLst>
                                      </p:cBhvr>
                                      <p:to>
                                        <p:strVal val="visible"/>
                                      </p:to>
                                    </p:set>
                                    <p:anim calcmode="lin" valueType="num">
                                      <p:cBhvr>
                                        <p:cTn id="31" dur="500" fill="hold"/>
                                        <p:tgtEl>
                                          <p:spTgt spid="72"/>
                                        </p:tgtEl>
                                        <p:attrNameLst>
                                          <p:attrName>ppt_x</p:attrName>
                                        </p:attrNameLst>
                                      </p:cBhvr>
                                      <p:tavLst>
                                        <p:tav tm="0">
                                          <p:val>
                                            <p:strVal val="#ppt_x"/>
                                          </p:val>
                                        </p:tav>
                                        <p:tav tm="100000">
                                          <p:val>
                                            <p:strVal val="#ppt_x"/>
                                          </p:val>
                                        </p:tav>
                                      </p:tavLst>
                                    </p:anim>
                                    <p:anim calcmode="lin" valueType="num">
                                      <p:cBhvr>
                                        <p:cTn id="32" dur="500" fill="hold"/>
                                        <p:tgtEl>
                                          <p:spTgt spid="72"/>
                                        </p:tgtEl>
                                        <p:attrNameLst>
                                          <p:attrName>ppt_y</p:attrName>
                                        </p:attrNameLst>
                                      </p:cBhvr>
                                      <p:tavLst>
                                        <p:tav tm="0">
                                          <p:val>
                                            <p:strVal val="#ppt_y-#ppt_h/2"/>
                                          </p:val>
                                        </p:tav>
                                        <p:tav tm="100000">
                                          <p:val>
                                            <p:strVal val="#ppt_y"/>
                                          </p:val>
                                        </p:tav>
                                      </p:tavLst>
                                    </p:anim>
                                    <p:anim calcmode="lin" valueType="num">
                                      <p:cBhvr>
                                        <p:cTn id="33" dur="500" fill="hold"/>
                                        <p:tgtEl>
                                          <p:spTgt spid="72"/>
                                        </p:tgtEl>
                                        <p:attrNameLst>
                                          <p:attrName>ppt_w</p:attrName>
                                        </p:attrNameLst>
                                      </p:cBhvr>
                                      <p:tavLst>
                                        <p:tav tm="0">
                                          <p:val>
                                            <p:strVal val="#ppt_w"/>
                                          </p:val>
                                        </p:tav>
                                        <p:tav tm="100000">
                                          <p:val>
                                            <p:strVal val="#ppt_w"/>
                                          </p:val>
                                        </p:tav>
                                      </p:tavLst>
                                    </p:anim>
                                    <p:anim calcmode="lin" valueType="num">
                                      <p:cBhvr>
                                        <p:cTn id="34" dur="500" fill="hold"/>
                                        <p:tgtEl>
                                          <p:spTgt spid="72"/>
                                        </p:tgtEl>
                                        <p:attrNameLst>
                                          <p:attrName>ppt_h</p:attrName>
                                        </p:attrNameLst>
                                      </p:cBhvr>
                                      <p:tavLst>
                                        <p:tav tm="0">
                                          <p:val>
                                            <p:fltVal val="0"/>
                                          </p:val>
                                        </p:tav>
                                        <p:tav tm="100000">
                                          <p:val>
                                            <p:strVal val="#ppt_h"/>
                                          </p:val>
                                        </p:tav>
                                      </p:tavLst>
                                    </p:anim>
                                  </p:childTnLst>
                                </p:cTn>
                              </p:par>
                            </p:childTnLst>
                          </p:cTn>
                        </p:par>
                        <p:par>
                          <p:cTn id="35" fill="hold">
                            <p:stCondLst>
                              <p:cond delay="2500"/>
                            </p:stCondLst>
                            <p:childTnLst>
                              <p:par>
                                <p:cTn id="36" presetID="17" presetClass="entr" presetSubtype="2" fill="hold" nodeType="afterEffect">
                                  <p:stCondLst>
                                    <p:cond delay="0"/>
                                  </p:stCondLst>
                                  <p:childTnLst>
                                    <p:set>
                                      <p:cBhvr>
                                        <p:cTn id="37" dur="1" fill="hold">
                                          <p:stCondLst>
                                            <p:cond delay="0"/>
                                          </p:stCondLst>
                                        </p:cTn>
                                        <p:tgtEl>
                                          <p:spTgt spid="81"/>
                                        </p:tgtEl>
                                        <p:attrNameLst>
                                          <p:attrName>style.visibility</p:attrName>
                                        </p:attrNameLst>
                                      </p:cBhvr>
                                      <p:to>
                                        <p:strVal val="visible"/>
                                      </p:to>
                                    </p:set>
                                    <p:anim calcmode="lin" valueType="num">
                                      <p:cBhvr>
                                        <p:cTn id="38" dur="500" fill="hold"/>
                                        <p:tgtEl>
                                          <p:spTgt spid="81"/>
                                        </p:tgtEl>
                                        <p:attrNameLst>
                                          <p:attrName>ppt_x</p:attrName>
                                        </p:attrNameLst>
                                      </p:cBhvr>
                                      <p:tavLst>
                                        <p:tav tm="0">
                                          <p:val>
                                            <p:strVal val="#ppt_x+#ppt_w/2"/>
                                          </p:val>
                                        </p:tav>
                                        <p:tav tm="100000">
                                          <p:val>
                                            <p:strVal val="#ppt_x"/>
                                          </p:val>
                                        </p:tav>
                                      </p:tavLst>
                                    </p:anim>
                                    <p:anim calcmode="lin" valueType="num">
                                      <p:cBhvr>
                                        <p:cTn id="39" dur="500" fill="hold"/>
                                        <p:tgtEl>
                                          <p:spTgt spid="81"/>
                                        </p:tgtEl>
                                        <p:attrNameLst>
                                          <p:attrName>ppt_y</p:attrName>
                                        </p:attrNameLst>
                                      </p:cBhvr>
                                      <p:tavLst>
                                        <p:tav tm="0">
                                          <p:val>
                                            <p:strVal val="#ppt_y"/>
                                          </p:val>
                                        </p:tav>
                                        <p:tav tm="100000">
                                          <p:val>
                                            <p:strVal val="#ppt_y"/>
                                          </p:val>
                                        </p:tav>
                                      </p:tavLst>
                                    </p:anim>
                                    <p:anim calcmode="lin" valueType="num">
                                      <p:cBhvr>
                                        <p:cTn id="40" dur="500" fill="hold"/>
                                        <p:tgtEl>
                                          <p:spTgt spid="81"/>
                                        </p:tgtEl>
                                        <p:attrNameLst>
                                          <p:attrName>ppt_w</p:attrName>
                                        </p:attrNameLst>
                                      </p:cBhvr>
                                      <p:tavLst>
                                        <p:tav tm="0">
                                          <p:val>
                                            <p:fltVal val="0"/>
                                          </p:val>
                                        </p:tav>
                                        <p:tav tm="100000">
                                          <p:val>
                                            <p:strVal val="#ppt_w"/>
                                          </p:val>
                                        </p:tav>
                                      </p:tavLst>
                                    </p:anim>
                                    <p:anim calcmode="lin" valueType="num">
                                      <p:cBhvr>
                                        <p:cTn id="41" dur="500" fill="hold"/>
                                        <p:tgtEl>
                                          <p:spTgt spid="81"/>
                                        </p:tgtEl>
                                        <p:attrNameLst>
                                          <p:attrName>ppt_h</p:attrName>
                                        </p:attrNameLst>
                                      </p:cBhvr>
                                      <p:tavLst>
                                        <p:tav tm="0">
                                          <p:val>
                                            <p:strVal val="#ppt_h"/>
                                          </p:val>
                                        </p:tav>
                                        <p:tav tm="100000">
                                          <p:val>
                                            <p:strVal val="#ppt_h"/>
                                          </p:val>
                                        </p:tav>
                                      </p:tavLst>
                                    </p:anim>
                                  </p:childTnLst>
                                </p:cTn>
                              </p:par>
                            </p:childTnLst>
                          </p:cTn>
                        </p:par>
                        <p:par>
                          <p:cTn id="42" fill="hold">
                            <p:stCondLst>
                              <p:cond delay="3000"/>
                            </p:stCondLst>
                            <p:childTnLst>
                              <p:par>
                                <p:cTn id="43" presetID="53" presetClass="entr" presetSubtype="16" fill="hold" grpId="1" nodeType="afterEffect">
                                  <p:stCondLst>
                                    <p:cond delay="0"/>
                                  </p:stCondLst>
                                  <p:childTnLst>
                                    <p:set>
                                      <p:cBhvr>
                                        <p:cTn id="44" dur="1" fill="hold">
                                          <p:stCondLst>
                                            <p:cond delay="0"/>
                                          </p:stCondLst>
                                        </p:cTn>
                                        <p:tgtEl>
                                          <p:spTgt spid="91"/>
                                        </p:tgtEl>
                                        <p:attrNameLst>
                                          <p:attrName>style.visibility</p:attrName>
                                        </p:attrNameLst>
                                      </p:cBhvr>
                                      <p:to>
                                        <p:strVal val="visible"/>
                                      </p:to>
                                    </p:set>
                                    <p:anim calcmode="lin" valueType="num">
                                      <p:cBhvr>
                                        <p:cTn id="45" dur="500" fill="hold"/>
                                        <p:tgtEl>
                                          <p:spTgt spid="91"/>
                                        </p:tgtEl>
                                        <p:attrNameLst>
                                          <p:attrName>ppt_w</p:attrName>
                                        </p:attrNameLst>
                                      </p:cBhvr>
                                      <p:tavLst>
                                        <p:tav tm="0">
                                          <p:val>
                                            <p:fltVal val="0"/>
                                          </p:val>
                                        </p:tav>
                                        <p:tav tm="100000">
                                          <p:val>
                                            <p:strVal val="#ppt_w"/>
                                          </p:val>
                                        </p:tav>
                                      </p:tavLst>
                                    </p:anim>
                                    <p:anim calcmode="lin" valueType="num">
                                      <p:cBhvr>
                                        <p:cTn id="46" dur="500" fill="hold"/>
                                        <p:tgtEl>
                                          <p:spTgt spid="91"/>
                                        </p:tgtEl>
                                        <p:attrNameLst>
                                          <p:attrName>ppt_h</p:attrName>
                                        </p:attrNameLst>
                                      </p:cBhvr>
                                      <p:tavLst>
                                        <p:tav tm="0">
                                          <p:val>
                                            <p:fltVal val="0"/>
                                          </p:val>
                                        </p:tav>
                                        <p:tav tm="100000">
                                          <p:val>
                                            <p:strVal val="#ppt_h"/>
                                          </p:val>
                                        </p:tav>
                                      </p:tavLst>
                                    </p:anim>
                                    <p:animEffect transition="in" filter="fade">
                                      <p:cBhvr>
                                        <p:cTn id="47" dur="500"/>
                                        <p:tgtEl>
                                          <p:spTgt spid="91"/>
                                        </p:tgtEl>
                                      </p:cBhvr>
                                    </p:animEffect>
                                  </p:childTnLst>
                                </p:cTn>
                              </p:par>
                            </p:childTnLst>
                          </p:cTn>
                        </p:par>
                        <p:par>
                          <p:cTn id="48" fill="hold">
                            <p:stCondLst>
                              <p:cond delay="3500"/>
                            </p:stCondLst>
                            <p:childTnLst>
                              <p:par>
                                <p:cTn id="49" presetID="9" presetClass="entr" presetSubtype="0" fill="hold" nodeType="afterEffect">
                                  <p:stCondLst>
                                    <p:cond delay="0"/>
                                  </p:stCondLst>
                                  <p:childTnLst>
                                    <p:set>
                                      <p:cBhvr>
                                        <p:cTn id="50" dur="1" fill="hold">
                                          <p:stCondLst>
                                            <p:cond delay="0"/>
                                          </p:stCondLst>
                                        </p:cTn>
                                        <p:tgtEl>
                                          <p:spTgt spid="61">
                                            <p:txEl>
                                              <p:pRg st="1" end="1"/>
                                            </p:txEl>
                                          </p:spTgt>
                                        </p:tgtEl>
                                        <p:attrNameLst>
                                          <p:attrName>style.visibility</p:attrName>
                                        </p:attrNameLst>
                                      </p:cBhvr>
                                      <p:to>
                                        <p:strVal val="visible"/>
                                      </p:to>
                                    </p:set>
                                    <p:animEffect transition="in" filter="dissolve">
                                      <p:cBhvr>
                                        <p:cTn id="51" dur="500"/>
                                        <p:tgtEl>
                                          <p:spTgt spid="61">
                                            <p:txEl>
                                              <p:pRg st="1" end="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nodeType="clickEffect">
                                  <p:stCondLst>
                                    <p:cond delay="0"/>
                                  </p:stCondLst>
                                  <p:childTnLst>
                                    <p:set>
                                      <p:cBhvr>
                                        <p:cTn id="55" dur="1" fill="hold">
                                          <p:stCondLst>
                                            <p:cond delay="0"/>
                                          </p:stCondLst>
                                        </p:cTn>
                                        <p:tgtEl>
                                          <p:spTgt spid="61">
                                            <p:txEl>
                                              <p:pRg st="2" end="2"/>
                                            </p:txEl>
                                          </p:spTgt>
                                        </p:tgtEl>
                                        <p:attrNameLst>
                                          <p:attrName>style.visibility</p:attrName>
                                        </p:attrNameLst>
                                      </p:cBhvr>
                                      <p:to>
                                        <p:strVal val="visible"/>
                                      </p:to>
                                    </p:set>
                                    <p:animEffect transition="in" filter="dissolve">
                                      <p:cBhvr>
                                        <p:cTn id="56" dur="500"/>
                                        <p:tgtEl>
                                          <p:spTgt spid="61">
                                            <p:txEl>
                                              <p:pRg st="2" end="2"/>
                                            </p:txEl>
                                          </p:spTgt>
                                        </p:tgtEl>
                                      </p:cBhvr>
                                    </p:animEffect>
                                  </p:childTnLst>
                                </p:cTn>
                              </p:par>
                            </p:childTnLst>
                          </p:cTn>
                        </p:par>
                        <p:par>
                          <p:cTn id="57" fill="hold">
                            <p:stCondLst>
                              <p:cond delay="500"/>
                            </p:stCondLst>
                            <p:childTnLst>
                              <p:par>
                                <p:cTn id="58" presetID="17" presetClass="entr" presetSubtype="4" fill="hold" nodeType="afterEffect">
                                  <p:stCondLst>
                                    <p:cond delay="0"/>
                                  </p:stCondLst>
                                  <p:childTnLst>
                                    <p:set>
                                      <p:cBhvr>
                                        <p:cTn id="59" dur="1" fill="hold">
                                          <p:stCondLst>
                                            <p:cond delay="0"/>
                                          </p:stCondLst>
                                        </p:cTn>
                                        <p:tgtEl>
                                          <p:spTgt spid="83"/>
                                        </p:tgtEl>
                                        <p:attrNameLst>
                                          <p:attrName>style.visibility</p:attrName>
                                        </p:attrNameLst>
                                      </p:cBhvr>
                                      <p:to>
                                        <p:strVal val="visible"/>
                                      </p:to>
                                    </p:set>
                                    <p:anim calcmode="lin" valueType="num">
                                      <p:cBhvr>
                                        <p:cTn id="60" dur="500" fill="hold"/>
                                        <p:tgtEl>
                                          <p:spTgt spid="83"/>
                                        </p:tgtEl>
                                        <p:attrNameLst>
                                          <p:attrName>ppt_x</p:attrName>
                                        </p:attrNameLst>
                                      </p:cBhvr>
                                      <p:tavLst>
                                        <p:tav tm="0">
                                          <p:val>
                                            <p:strVal val="#ppt_x"/>
                                          </p:val>
                                        </p:tav>
                                        <p:tav tm="100000">
                                          <p:val>
                                            <p:strVal val="#ppt_x"/>
                                          </p:val>
                                        </p:tav>
                                      </p:tavLst>
                                    </p:anim>
                                    <p:anim calcmode="lin" valueType="num">
                                      <p:cBhvr>
                                        <p:cTn id="61" dur="500" fill="hold"/>
                                        <p:tgtEl>
                                          <p:spTgt spid="83"/>
                                        </p:tgtEl>
                                        <p:attrNameLst>
                                          <p:attrName>ppt_y</p:attrName>
                                        </p:attrNameLst>
                                      </p:cBhvr>
                                      <p:tavLst>
                                        <p:tav tm="0">
                                          <p:val>
                                            <p:strVal val="#ppt_y+#ppt_h/2"/>
                                          </p:val>
                                        </p:tav>
                                        <p:tav tm="100000">
                                          <p:val>
                                            <p:strVal val="#ppt_y"/>
                                          </p:val>
                                        </p:tav>
                                      </p:tavLst>
                                    </p:anim>
                                    <p:anim calcmode="lin" valueType="num">
                                      <p:cBhvr>
                                        <p:cTn id="62" dur="500" fill="hold"/>
                                        <p:tgtEl>
                                          <p:spTgt spid="83"/>
                                        </p:tgtEl>
                                        <p:attrNameLst>
                                          <p:attrName>ppt_w</p:attrName>
                                        </p:attrNameLst>
                                      </p:cBhvr>
                                      <p:tavLst>
                                        <p:tav tm="0">
                                          <p:val>
                                            <p:strVal val="#ppt_w"/>
                                          </p:val>
                                        </p:tav>
                                        <p:tav tm="100000">
                                          <p:val>
                                            <p:strVal val="#ppt_w"/>
                                          </p:val>
                                        </p:tav>
                                      </p:tavLst>
                                    </p:anim>
                                    <p:anim calcmode="lin" valueType="num">
                                      <p:cBhvr>
                                        <p:cTn id="63" dur="500" fill="hold"/>
                                        <p:tgtEl>
                                          <p:spTgt spid="83"/>
                                        </p:tgtEl>
                                        <p:attrNameLst>
                                          <p:attrName>ppt_h</p:attrName>
                                        </p:attrNameLst>
                                      </p:cBhvr>
                                      <p:tavLst>
                                        <p:tav tm="0">
                                          <p:val>
                                            <p:fltVal val="0"/>
                                          </p:val>
                                        </p:tav>
                                        <p:tav tm="100000">
                                          <p:val>
                                            <p:strVal val="#ppt_h"/>
                                          </p:val>
                                        </p:tav>
                                      </p:tavLst>
                                    </p:anim>
                                  </p:childTnLst>
                                </p:cTn>
                              </p:par>
                            </p:childTnLst>
                          </p:cTn>
                        </p:par>
                        <p:par>
                          <p:cTn id="64" fill="hold">
                            <p:stCondLst>
                              <p:cond delay="1000"/>
                            </p:stCondLst>
                            <p:childTnLst>
                              <p:par>
                                <p:cTn id="65" presetID="53" presetClass="entr" presetSubtype="16" fill="hold" grpId="1" nodeType="afterEffect">
                                  <p:stCondLst>
                                    <p:cond delay="0"/>
                                  </p:stCondLst>
                                  <p:iterate type="lt">
                                    <p:tmPct val="0"/>
                                  </p:iterate>
                                  <p:childTnLst>
                                    <p:set>
                                      <p:cBhvr>
                                        <p:cTn id="66" dur="1" fill="hold">
                                          <p:stCondLst>
                                            <p:cond delay="0"/>
                                          </p:stCondLst>
                                        </p:cTn>
                                        <p:tgtEl>
                                          <p:spTgt spid="63"/>
                                        </p:tgtEl>
                                        <p:attrNameLst>
                                          <p:attrName>style.visibility</p:attrName>
                                        </p:attrNameLst>
                                      </p:cBhvr>
                                      <p:to>
                                        <p:strVal val="visible"/>
                                      </p:to>
                                    </p:set>
                                    <p:anim calcmode="lin" valueType="num">
                                      <p:cBhvr>
                                        <p:cTn id="67" dur="500" fill="hold"/>
                                        <p:tgtEl>
                                          <p:spTgt spid="63"/>
                                        </p:tgtEl>
                                        <p:attrNameLst>
                                          <p:attrName>ppt_w</p:attrName>
                                        </p:attrNameLst>
                                      </p:cBhvr>
                                      <p:tavLst>
                                        <p:tav tm="0">
                                          <p:val>
                                            <p:fltVal val="0"/>
                                          </p:val>
                                        </p:tav>
                                        <p:tav tm="100000">
                                          <p:val>
                                            <p:strVal val="#ppt_w"/>
                                          </p:val>
                                        </p:tav>
                                      </p:tavLst>
                                    </p:anim>
                                    <p:anim calcmode="lin" valueType="num">
                                      <p:cBhvr>
                                        <p:cTn id="68" dur="500" fill="hold"/>
                                        <p:tgtEl>
                                          <p:spTgt spid="63"/>
                                        </p:tgtEl>
                                        <p:attrNameLst>
                                          <p:attrName>ppt_h</p:attrName>
                                        </p:attrNameLst>
                                      </p:cBhvr>
                                      <p:tavLst>
                                        <p:tav tm="0">
                                          <p:val>
                                            <p:fltVal val="0"/>
                                          </p:val>
                                        </p:tav>
                                        <p:tav tm="100000">
                                          <p:val>
                                            <p:strVal val="#ppt_h"/>
                                          </p:val>
                                        </p:tav>
                                      </p:tavLst>
                                    </p:anim>
                                    <p:animEffect transition="in" filter="fade">
                                      <p:cBhvr>
                                        <p:cTn id="69" dur="500"/>
                                        <p:tgtEl>
                                          <p:spTgt spid="63"/>
                                        </p:tgtEl>
                                      </p:cBhvr>
                                    </p:animEffect>
                                  </p:childTnLst>
                                </p:cTn>
                              </p:par>
                            </p:childTnLst>
                          </p:cTn>
                        </p:par>
                        <p:par>
                          <p:cTn id="70" fill="hold">
                            <p:stCondLst>
                              <p:cond delay="1500"/>
                            </p:stCondLst>
                            <p:childTnLst>
                              <p:par>
                                <p:cTn id="71" presetID="17" presetClass="entr" presetSubtype="8" fill="hold" grpId="0" nodeType="afterEffect">
                                  <p:stCondLst>
                                    <p:cond delay="0"/>
                                  </p:stCondLst>
                                  <p:childTnLst>
                                    <p:set>
                                      <p:cBhvr>
                                        <p:cTn id="72" dur="1" fill="hold">
                                          <p:stCondLst>
                                            <p:cond delay="0"/>
                                          </p:stCondLst>
                                        </p:cTn>
                                        <p:tgtEl>
                                          <p:spTgt spid="205"/>
                                        </p:tgtEl>
                                        <p:attrNameLst>
                                          <p:attrName>style.visibility</p:attrName>
                                        </p:attrNameLst>
                                      </p:cBhvr>
                                      <p:to>
                                        <p:strVal val="visible"/>
                                      </p:to>
                                    </p:set>
                                    <p:anim calcmode="lin" valueType="num">
                                      <p:cBhvr>
                                        <p:cTn id="73" dur="500" fill="hold"/>
                                        <p:tgtEl>
                                          <p:spTgt spid="205"/>
                                        </p:tgtEl>
                                        <p:attrNameLst>
                                          <p:attrName>ppt_x</p:attrName>
                                        </p:attrNameLst>
                                      </p:cBhvr>
                                      <p:tavLst>
                                        <p:tav tm="0">
                                          <p:val>
                                            <p:strVal val="#ppt_x-#ppt_w/2"/>
                                          </p:val>
                                        </p:tav>
                                        <p:tav tm="100000">
                                          <p:val>
                                            <p:strVal val="#ppt_x"/>
                                          </p:val>
                                        </p:tav>
                                      </p:tavLst>
                                    </p:anim>
                                    <p:anim calcmode="lin" valueType="num">
                                      <p:cBhvr>
                                        <p:cTn id="74" dur="500" fill="hold"/>
                                        <p:tgtEl>
                                          <p:spTgt spid="205"/>
                                        </p:tgtEl>
                                        <p:attrNameLst>
                                          <p:attrName>ppt_y</p:attrName>
                                        </p:attrNameLst>
                                      </p:cBhvr>
                                      <p:tavLst>
                                        <p:tav tm="0">
                                          <p:val>
                                            <p:strVal val="#ppt_y"/>
                                          </p:val>
                                        </p:tav>
                                        <p:tav tm="100000">
                                          <p:val>
                                            <p:strVal val="#ppt_y"/>
                                          </p:val>
                                        </p:tav>
                                      </p:tavLst>
                                    </p:anim>
                                    <p:anim calcmode="lin" valueType="num">
                                      <p:cBhvr>
                                        <p:cTn id="75" dur="500" fill="hold"/>
                                        <p:tgtEl>
                                          <p:spTgt spid="205"/>
                                        </p:tgtEl>
                                        <p:attrNameLst>
                                          <p:attrName>ppt_w</p:attrName>
                                        </p:attrNameLst>
                                      </p:cBhvr>
                                      <p:tavLst>
                                        <p:tav tm="0">
                                          <p:val>
                                            <p:fltVal val="0"/>
                                          </p:val>
                                        </p:tav>
                                        <p:tav tm="100000">
                                          <p:val>
                                            <p:strVal val="#ppt_w"/>
                                          </p:val>
                                        </p:tav>
                                      </p:tavLst>
                                    </p:anim>
                                    <p:anim calcmode="lin" valueType="num">
                                      <p:cBhvr>
                                        <p:cTn id="76" dur="500" fill="hold"/>
                                        <p:tgtEl>
                                          <p:spTgt spid="205"/>
                                        </p:tgtEl>
                                        <p:attrNameLst>
                                          <p:attrName>ppt_h</p:attrName>
                                        </p:attrNameLst>
                                      </p:cBhvr>
                                      <p:tavLst>
                                        <p:tav tm="0">
                                          <p:val>
                                            <p:strVal val="#ppt_h"/>
                                          </p:val>
                                        </p:tav>
                                        <p:tav tm="100000">
                                          <p:val>
                                            <p:strVal val="#ppt_h"/>
                                          </p:val>
                                        </p:tav>
                                      </p:tavLst>
                                    </p:anim>
                                  </p:childTnLst>
                                </p:cTn>
                              </p:par>
                            </p:childTnLst>
                          </p:cTn>
                        </p:par>
                        <p:par>
                          <p:cTn id="77" fill="hold">
                            <p:stCondLst>
                              <p:cond delay="2000"/>
                            </p:stCondLst>
                            <p:childTnLst>
                              <p:par>
                                <p:cTn id="78" presetID="17" presetClass="entr" presetSubtype="1" fill="hold" grpId="0" nodeType="afterEffect">
                                  <p:stCondLst>
                                    <p:cond delay="0"/>
                                  </p:stCondLst>
                                  <p:childTnLst>
                                    <p:set>
                                      <p:cBhvr>
                                        <p:cTn id="79" dur="1" fill="hold">
                                          <p:stCondLst>
                                            <p:cond delay="0"/>
                                          </p:stCondLst>
                                        </p:cTn>
                                        <p:tgtEl>
                                          <p:spTgt spid="206"/>
                                        </p:tgtEl>
                                        <p:attrNameLst>
                                          <p:attrName>style.visibility</p:attrName>
                                        </p:attrNameLst>
                                      </p:cBhvr>
                                      <p:to>
                                        <p:strVal val="visible"/>
                                      </p:to>
                                    </p:set>
                                    <p:anim calcmode="lin" valueType="num">
                                      <p:cBhvr>
                                        <p:cTn id="80" dur="500" fill="hold"/>
                                        <p:tgtEl>
                                          <p:spTgt spid="206"/>
                                        </p:tgtEl>
                                        <p:attrNameLst>
                                          <p:attrName>ppt_x</p:attrName>
                                        </p:attrNameLst>
                                      </p:cBhvr>
                                      <p:tavLst>
                                        <p:tav tm="0">
                                          <p:val>
                                            <p:strVal val="#ppt_x"/>
                                          </p:val>
                                        </p:tav>
                                        <p:tav tm="100000">
                                          <p:val>
                                            <p:strVal val="#ppt_x"/>
                                          </p:val>
                                        </p:tav>
                                      </p:tavLst>
                                    </p:anim>
                                    <p:anim calcmode="lin" valueType="num">
                                      <p:cBhvr>
                                        <p:cTn id="81" dur="500" fill="hold"/>
                                        <p:tgtEl>
                                          <p:spTgt spid="206"/>
                                        </p:tgtEl>
                                        <p:attrNameLst>
                                          <p:attrName>ppt_y</p:attrName>
                                        </p:attrNameLst>
                                      </p:cBhvr>
                                      <p:tavLst>
                                        <p:tav tm="0">
                                          <p:val>
                                            <p:strVal val="#ppt_y-#ppt_h/2"/>
                                          </p:val>
                                        </p:tav>
                                        <p:tav tm="100000">
                                          <p:val>
                                            <p:strVal val="#ppt_y"/>
                                          </p:val>
                                        </p:tav>
                                      </p:tavLst>
                                    </p:anim>
                                    <p:anim calcmode="lin" valueType="num">
                                      <p:cBhvr>
                                        <p:cTn id="82" dur="500" fill="hold"/>
                                        <p:tgtEl>
                                          <p:spTgt spid="206"/>
                                        </p:tgtEl>
                                        <p:attrNameLst>
                                          <p:attrName>ppt_w</p:attrName>
                                        </p:attrNameLst>
                                      </p:cBhvr>
                                      <p:tavLst>
                                        <p:tav tm="0">
                                          <p:val>
                                            <p:strVal val="#ppt_w"/>
                                          </p:val>
                                        </p:tav>
                                        <p:tav tm="100000">
                                          <p:val>
                                            <p:strVal val="#ppt_w"/>
                                          </p:val>
                                        </p:tav>
                                      </p:tavLst>
                                    </p:anim>
                                    <p:anim calcmode="lin" valueType="num">
                                      <p:cBhvr>
                                        <p:cTn id="83" dur="500" fill="hold"/>
                                        <p:tgtEl>
                                          <p:spTgt spid="206"/>
                                        </p:tgtEl>
                                        <p:attrNameLst>
                                          <p:attrName>ppt_h</p:attrName>
                                        </p:attrNameLst>
                                      </p:cBhvr>
                                      <p:tavLst>
                                        <p:tav tm="0">
                                          <p:val>
                                            <p:fltVal val="0"/>
                                          </p:val>
                                        </p:tav>
                                        <p:tav tm="100000">
                                          <p:val>
                                            <p:strVal val="#ppt_h"/>
                                          </p:val>
                                        </p:tav>
                                      </p:tavLst>
                                    </p:anim>
                                  </p:childTnLst>
                                </p:cTn>
                              </p:par>
                            </p:childTnLst>
                          </p:cTn>
                        </p:par>
                        <p:par>
                          <p:cTn id="84" fill="hold">
                            <p:stCondLst>
                              <p:cond delay="2500"/>
                            </p:stCondLst>
                            <p:childTnLst>
                              <p:par>
                                <p:cTn id="85" presetID="17" presetClass="entr" presetSubtype="2" fill="hold" nodeType="afterEffect">
                                  <p:stCondLst>
                                    <p:cond delay="0"/>
                                  </p:stCondLst>
                                  <p:childTnLst>
                                    <p:set>
                                      <p:cBhvr>
                                        <p:cTn id="86" dur="1" fill="hold">
                                          <p:stCondLst>
                                            <p:cond delay="0"/>
                                          </p:stCondLst>
                                        </p:cTn>
                                        <p:tgtEl>
                                          <p:spTgt spid="210"/>
                                        </p:tgtEl>
                                        <p:attrNameLst>
                                          <p:attrName>style.visibility</p:attrName>
                                        </p:attrNameLst>
                                      </p:cBhvr>
                                      <p:to>
                                        <p:strVal val="visible"/>
                                      </p:to>
                                    </p:set>
                                    <p:anim calcmode="lin" valueType="num">
                                      <p:cBhvr>
                                        <p:cTn id="87" dur="500" fill="hold"/>
                                        <p:tgtEl>
                                          <p:spTgt spid="210"/>
                                        </p:tgtEl>
                                        <p:attrNameLst>
                                          <p:attrName>ppt_x</p:attrName>
                                        </p:attrNameLst>
                                      </p:cBhvr>
                                      <p:tavLst>
                                        <p:tav tm="0">
                                          <p:val>
                                            <p:strVal val="#ppt_x+#ppt_w/2"/>
                                          </p:val>
                                        </p:tav>
                                        <p:tav tm="100000">
                                          <p:val>
                                            <p:strVal val="#ppt_x"/>
                                          </p:val>
                                        </p:tav>
                                      </p:tavLst>
                                    </p:anim>
                                    <p:anim calcmode="lin" valueType="num">
                                      <p:cBhvr>
                                        <p:cTn id="88" dur="500" fill="hold"/>
                                        <p:tgtEl>
                                          <p:spTgt spid="210"/>
                                        </p:tgtEl>
                                        <p:attrNameLst>
                                          <p:attrName>ppt_y</p:attrName>
                                        </p:attrNameLst>
                                      </p:cBhvr>
                                      <p:tavLst>
                                        <p:tav tm="0">
                                          <p:val>
                                            <p:strVal val="#ppt_y"/>
                                          </p:val>
                                        </p:tav>
                                        <p:tav tm="100000">
                                          <p:val>
                                            <p:strVal val="#ppt_y"/>
                                          </p:val>
                                        </p:tav>
                                      </p:tavLst>
                                    </p:anim>
                                    <p:anim calcmode="lin" valueType="num">
                                      <p:cBhvr>
                                        <p:cTn id="89" dur="500" fill="hold"/>
                                        <p:tgtEl>
                                          <p:spTgt spid="210"/>
                                        </p:tgtEl>
                                        <p:attrNameLst>
                                          <p:attrName>ppt_w</p:attrName>
                                        </p:attrNameLst>
                                      </p:cBhvr>
                                      <p:tavLst>
                                        <p:tav tm="0">
                                          <p:val>
                                            <p:fltVal val="0"/>
                                          </p:val>
                                        </p:tav>
                                        <p:tav tm="100000">
                                          <p:val>
                                            <p:strVal val="#ppt_w"/>
                                          </p:val>
                                        </p:tav>
                                      </p:tavLst>
                                    </p:anim>
                                    <p:anim calcmode="lin" valueType="num">
                                      <p:cBhvr>
                                        <p:cTn id="90" dur="500" fill="hold"/>
                                        <p:tgtEl>
                                          <p:spTgt spid="210"/>
                                        </p:tgtEl>
                                        <p:attrNameLst>
                                          <p:attrName>ppt_h</p:attrName>
                                        </p:attrNameLst>
                                      </p:cBhvr>
                                      <p:tavLst>
                                        <p:tav tm="0">
                                          <p:val>
                                            <p:strVal val="#ppt_h"/>
                                          </p:val>
                                        </p:tav>
                                        <p:tav tm="100000">
                                          <p:val>
                                            <p:strVal val="#ppt_h"/>
                                          </p:val>
                                        </p:tav>
                                      </p:tavLst>
                                    </p:anim>
                                  </p:childTnLst>
                                </p:cTn>
                              </p:par>
                            </p:childTnLst>
                          </p:cTn>
                        </p:par>
                        <p:par>
                          <p:cTn id="91" fill="hold">
                            <p:stCondLst>
                              <p:cond delay="3000"/>
                            </p:stCondLst>
                            <p:childTnLst>
                              <p:par>
                                <p:cTn id="92" presetID="53" presetClass="entr" presetSubtype="16" fill="hold" grpId="1" nodeType="afterEffect">
                                  <p:stCondLst>
                                    <p:cond delay="0"/>
                                  </p:stCondLst>
                                  <p:iterate type="lt">
                                    <p:tmPct val="0"/>
                                  </p:iterate>
                                  <p:childTnLst>
                                    <p:set>
                                      <p:cBhvr>
                                        <p:cTn id="93" dur="1" fill="hold">
                                          <p:stCondLst>
                                            <p:cond delay="0"/>
                                          </p:stCondLst>
                                        </p:cTn>
                                        <p:tgtEl>
                                          <p:spTgt spid="211"/>
                                        </p:tgtEl>
                                        <p:attrNameLst>
                                          <p:attrName>style.visibility</p:attrName>
                                        </p:attrNameLst>
                                      </p:cBhvr>
                                      <p:to>
                                        <p:strVal val="visible"/>
                                      </p:to>
                                    </p:set>
                                    <p:anim calcmode="lin" valueType="num">
                                      <p:cBhvr>
                                        <p:cTn id="94" dur="500" fill="hold"/>
                                        <p:tgtEl>
                                          <p:spTgt spid="211"/>
                                        </p:tgtEl>
                                        <p:attrNameLst>
                                          <p:attrName>ppt_w</p:attrName>
                                        </p:attrNameLst>
                                      </p:cBhvr>
                                      <p:tavLst>
                                        <p:tav tm="0">
                                          <p:val>
                                            <p:fltVal val="0"/>
                                          </p:val>
                                        </p:tav>
                                        <p:tav tm="100000">
                                          <p:val>
                                            <p:strVal val="#ppt_w"/>
                                          </p:val>
                                        </p:tav>
                                      </p:tavLst>
                                    </p:anim>
                                    <p:anim calcmode="lin" valueType="num">
                                      <p:cBhvr>
                                        <p:cTn id="95" dur="500" fill="hold"/>
                                        <p:tgtEl>
                                          <p:spTgt spid="211"/>
                                        </p:tgtEl>
                                        <p:attrNameLst>
                                          <p:attrName>ppt_h</p:attrName>
                                        </p:attrNameLst>
                                      </p:cBhvr>
                                      <p:tavLst>
                                        <p:tav tm="0">
                                          <p:val>
                                            <p:fltVal val="0"/>
                                          </p:val>
                                        </p:tav>
                                        <p:tav tm="100000">
                                          <p:val>
                                            <p:strVal val="#ppt_h"/>
                                          </p:val>
                                        </p:tav>
                                      </p:tavLst>
                                    </p:anim>
                                    <p:animEffect transition="in" filter="fade">
                                      <p:cBhvr>
                                        <p:cTn id="96" dur="500"/>
                                        <p:tgtEl>
                                          <p:spTgt spid="211"/>
                                        </p:tgtEl>
                                      </p:cBhvr>
                                    </p:animEffect>
                                  </p:childTnLst>
                                </p:cTn>
                              </p:par>
                            </p:childTnLst>
                          </p:cTn>
                        </p:par>
                        <p:par>
                          <p:cTn id="97" fill="hold">
                            <p:stCondLst>
                              <p:cond delay="3500"/>
                            </p:stCondLst>
                            <p:childTnLst>
                              <p:par>
                                <p:cTn id="98" presetID="9" presetClass="entr" presetSubtype="0" fill="hold" nodeType="afterEffect">
                                  <p:stCondLst>
                                    <p:cond delay="0"/>
                                  </p:stCondLst>
                                  <p:childTnLst>
                                    <p:set>
                                      <p:cBhvr>
                                        <p:cTn id="99" dur="1" fill="hold">
                                          <p:stCondLst>
                                            <p:cond delay="0"/>
                                          </p:stCondLst>
                                        </p:cTn>
                                        <p:tgtEl>
                                          <p:spTgt spid="61">
                                            <p:txEl>
                                              <p:pRg st="3" end="3"/>
                                            </p:txEl>
                                          </p:spTgt>
                                        </p:tgtEl>
                                        <p:attrNameLst>
                                          <p:attrName>style.visibility</p:attrName>
                                        </p:attrNameLst>
                                      </p:cBhvr>
                                      <p:to>
                                        <p:strVal val="visible"/>
                                      </p:to>
                                    </p:set>
                                    <p:animEffect transition="in" filter="dissolve">
                                      <p:cBhvr>
                                        <p:cTn id="100" dur="500"/>
                                        <p:tgtEl>
                                          <p:spTgt spid="61">
                                            <p:txEl>
                                              <p:pRg st="3" end="3"/>
                                            </p:txEl>
                                          </p:spTgt>
                                        </p:tgtEl>
                                      </p:cBhvr>
                                    </p:animEffect>
                                  </p:childTnLst>
                                </p:cTn>
                              </p:par>
                            </p:childTnLst>
                          </p:cTn>
                        </p:par>
                        <p:par>
                          <p:cTn id="101" fill="hold">
                            <p:stCondLst>
                              <p:cond delay="4000"/>
                            </p:stCondLst>
                            <p:childTnLst>
                              <p:par>
                                <p:cTn id="102" presetID="9" presetClass="entr" presetSubtype="0" fill="hold" nodeType="afterEffect">
                                  <p:stCondLst>
                                    <p:cond delay="0"/>
                                  </p:stCondLst>
                                  <p:childTnLst>
                                    <p:set>
                                      <p:cBhvr>
                                        <p:cTn id="103" dur="1" fill="hold">
                                          <p:stCondLst>
                                            <p:cond delay="0"/>
                                          </p:stCondLst>
                                        </p:cTn>
                                        <p:tgtEl>
                                          <p:spTgt spid="61">
                                            <p:txEl>
                                              <p:pRg st="4" end="4"/>
                                            </p:txEl>
                                          </p:spTgt>
                                        </p:tgtEl>
                                        <p:attrNameLst>
                                          <p:attrName>style.visibility</p:attrName>
                                        </p:attrNameLst>
                                      </p:cBhvr>
                                      <p:to>
                                        <p:strVal val="visible"/>
                                      </p:to>
                                    </p:set>
                                    <p:animEffect transition="in" filter="dissolve">
                                      <p:cBhvr>
                                        <p:cTn id="104" dur="500"/>
                                        <p:tgtEl>
                                          <p:spTgt spid="6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1"/>
      <p:bldP spid="71" grpId="0" animBg="1"/>
      <p:bldP spid="72" grpId="0" animBg="1"/>
      <p:bldP spid="91" grpId="1"/>
      <p:bldP spid="156" grpId="1"/>
      <p:bldP spid="205" grpId="0" animBg="1"/>
      <p:bldP spid="206" grpId="0" animBg="1"/>
      <p:bldP spid="211"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639874"/>
            <a:ext cx="8941332" cy="2707402"/>
          </a:xfrm>
        </p:spPr>
        <p:txBody>
          <a:bodyPr/>
          <a:lstStyle/>
          <a:p>
            <a:pPr marL="688975" indent="-688975">
              <a:buNone/>
            </a:pPr>
            <a:r>
              <a:rPr lang="en-US" sz="2700" dirty="0" smtClean="0">
                <a:solidFill>
                  <a:srgbClr val="32302A"/>
                </a:solidFill>
              </a:rPr>
              <a:t>1.(a</a:t>
            </a:r>
            <a:r>
              <a:rPr lang="en-US" sz="2700" dirty="0">
                <a:solidFill>
                  <a:srgbClr val="32302A"/>
                </a:solidFill>
              </a:rPr>
              <a:t>) Are prices an accurate reflection of a good’s total value?  Are prices an accurate reflection of a good’s marginal value?  </a:t>
            </a:r>
            <a:r>
              <a:rPr lang="en-US" sz="2700" dirty="0" smtClean="0">
                <a:solidFill>
                  <a:srgbClr val="32302A"/>
                </a:solidFill>
              </a:rPr>
              <a:t>What </a:t>
            </a:r>
            <a:r>
              <a:rPr lang="en-US" sz="2700" dirty="0">
                <a:solidFill>
                  <a:srgbClr val="32302A"/>
                </a:solidFill>
              </a:rPr>
              <a:t>is the difference?  </a:t>
            </a:r>
            <a:endParaRPr lang="en-US" sz="2700" dirty="0" smtClean="0">
              <a:solidFill>
                <a:srgbClr val="32302A"/>
              </a:solidFill>
            </a:endParaRPr>
          </a:p>
          <a:p>
            <a:pPr marL="688975" indent="-457200">
              <a:buNone/>
            </a:pPr>
            <a:r>
              <a:rPr lang="en-US" sz="2700" dirty="0" smtClean="0">
                <a:solidFill>
                  <a:srgbClr val="32302A"/>
                </a:solidFill>
              </a:rPr>
              <a:t>(</a:t>
            </a:r>
            <a:r>
              <a:rPr lang="en-US" sz="2700" dirty="0">
                <a:solidFill>
                  <a:srgbClr val="32302A"/>
                </a:solidFill>
              </a:rPr>
              <a:t>b) Consider diamonds and water</a:t>
            </a:r>
            <a:r>
              <a:rPr lang="en-US" sz="2700" dirty="0" smtClean="0">
                <a:solidFill>
                  <a:srgbClr val="32302A"/>
                </a:solidFill>
              </a:rPr>
              <a:t>.  Which of </a:t>
            </a:r>
            <a:r>
              <a:rPr lang="en-US" sz="2700" dirty="0">
                <a:solidFill>
                  <a:srgbClr val="32302A"/>
                </a:solidFill>
              </a:rPr>
              <a:t>these goods provides the most total value? Which provides the most marginal value? </a:t>
            </a:r>
          </a:p>
        </p:txBody>
      </p:sp>
    </p:spTree>
    <p:extLst>
      <p:ext uri="{BB962C8B-B14F-4D97-AF65-F5344CB8AC3E}">
        <p14:creationId xmlns:p14="http://schemas.microsoft.com/office/powerpoint/2010/main" val="20133273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71221" y="1702072"/>
            <a:ext cx="8469822" cy="2157005"/>
          </a:xfrm>
          <a:prstGeom prst="roundRect">
            <a:avLst>
              <a:gd name="adj" fmla="val 9490"/>
            </a:avLst>
          </a:prstGeom>
          <a:solidFill>
            <a:srgbClr val="515A6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93728" y="1821649"/>
            <a:ext cx="8578311" cy="1864086"/>
          </a:xfrm>
        </p:spPr>
        <p:txBody>
          <a:bodyPr anchor="ctr"/>
          <a:lstStyle/>
          <a:p>
            <a:r>
              <a:rPr lang="en-US" dirty="0" smtClean="0"/>
              <a:t>Changes in Demand versus Changes in Quantity Demanded</a:t>
            </a:r>
            <a:endParaRPr lang="en-US" dirty="0"/>
          </a:p>
        </p:txBody>
      </p:sp>
    </p:spTree>
    <p:extLst>
      <p:ext uri="{BB962C8B-B14F-4D97-AF65-F5344CB8AC3E}">
        <p14:creationId xmlns:p14="http://schemas.microsoft.com/office/powerpoint/2010/main" val="2054649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69" y="177810"/>
            <a:ext cx="8904855" cy="1341026"/>
          </a:xfrm>
        </p:spPr>
        <p:txBody>
          <a:bodyPr/>
          <a:lstStyle/>
          <a:p>
            <a:r>
              <a:rPr lang="en-US" dirty="0" smtClean="0"/>
              <a:t>Changes in Demand </a:t>
            </a:r>
            <a:br>
              <a:rPr lang="en-US" dirty="0" smtClean="0"/>
            </a:br>
            <a:r>
              <a:rPr lang="en-US" dirty="0" smtClean="0"/>
              <a:t>and Quantity Demanded</a:t>
            </a:r>
            <a:endParaRPr lang="en-US" dirty="0"/>
          </a:p>
        </p:txBody>
      </p:sp>
      <p:sp>
        <p:nvSpPr>
          <p:cNvPr id="5" name="Rounded Rectangle 4"/>
          <p:cNvSpPr/>
          <p:nvPr/>
        </p:nvSpPr>
        <p:spPr>
          <a:xfrm>
            <a:off x="91440" y="1611824"/>
            <a:ext cx="8932985" cy="42347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59143"/>
            <a:ext cx="8883750" cy="2254179"/>
          </a:xfrm>
        </p:spPr>
        <p:txBody>
          <a:bodyPr/>
          <a:lstStyle/>
          <a:p>
            <a:pPr>
              <a:lnSpc>
                <a:spcPct val="90000"/>
              </a:lnSpc>
            </a:pPr>
            <a:r>
              <a:rPr lang="en-US" b="1" i="1" dirty="0">
                <a:solidFill>
                  <a:srgbClr val="32302A"/>
                </a:solidFill>
                <a:ea typeface="ＭＳ Ｐゴシック" pitchFamily="-107" charset="-128"/>
                <a:cs typeface="ＭＳ Ｐゴシック" pitchFamily="-107" charset="-128"/>
              </a:rPr>
              <a:t>Change in Demand </a:t>
            </a:r>
            <a:br>
              <a:rPr lang="en-US" b="1" i="1" dirty="0">
                <a:solidFill>
                  <a:srgbClr val="32302A"/>
                </a:solidFill>
                <a:ea typeface="ＭＳ Ｐゴシック" pitchFamily="-107" charset="-128"/>
                <a:cs typeface="ＭＳ Ｐゴシック" pitchFamily="-107" charset="-128"/>
              </a:rPr>
            </a:br>
            <a:r>
              <a:rPr lang="en-US" dirty="0">
                <a:solidFill>
                  <a:srgbClr val="32302A"/>
                </a:solidFill>
                <a:ea typeface="ＭＳ Ｐゴシック" pitchFamily="-107" charset="-128"/>
                <a:cs typeface="ＭＳ Ｐゴシック" pitchFamily="-107" charset="-128"/>
              </a:rPr>
              <a:t> – a shift in the entire demand curve</a:t>
            </a:r>
            <a:r>
              <a:rPr lang="en-US" dirty="0" smtClean="0">
                <a:solidFill>
                  <a:srgbClr val="32302A"/>
                </a:solidFill>
                <a:ea typeface="ＭＳ Ｐゴシック" pitchFamily="-107" charset="-128"/>
                <a:cs typeface="ＭＳ Ｐゴシック" pitchFamily="-107" charset="-128"/>
              </a:rPr>
              <a:t>.</a:t>
            </a:r>
          </a:p>
          <a:p>
            <a:pPr>
              <a:lnSpc>
                <a:spcPct val="90000"/>
              </a:lnSpc>
            </a:pPr>
            <a:r>
              <a:rPr lang="en-US" b="1" i="1" dirty="0">
                <a:solidFill>
                  <a:srgbClr val="32302A"/>
                </a:solidFill>
                <a:ea typeface="ＭＳ Ｐゴシック" pitchFamily="-107" charset="-128"/>
                <a:cs typeface="ＭＳ Ｐゴシック" pitchFamily="-107" charset="-128"/>
              </a:rPr>
              <a:t>Change in </a:t>
            </a:r>
            <a:r>
              <a:rPr lang="en-US" b="1" i="1" dirty="0" smtClean="0">
                <a:solidFill>
                  <a:srgbClr val="32302A"/>
                </a:solidFill>
                <a:ea typeface="ＭＳ Ｐゴシック" pitchFamily="-107" charset="-128"/>
                <a:cs typeface="ＭＳ Ｐゴシック" pitchFamily="-107" charset="-128"/>
              </a:rPr>
              <a:t>Quantity </a:t>
            </a:r>
            <a:r>
              <a:rPr lang="en-US" b="1" i="1" dirty="0">
                <a:solidFill>
                  <a:srgbClr val="32302A"/>
                </a:solidFill>
                <a:ea typeface="ＭＳ Ｐゴシック" pitchFamily="-107" charset="-128"/>
                <a:cs typeface="ＭＳ Ｐゴシック" pitchFamily="-107" charset="-128"/>
              </a:rPr>
              <a:t>Demanded</a:t>
            </a:r>
            <a:r>
              <a:rPr lang="en-US" dirty="0">
                <a:solidFill>
                  <a:srgbClr val="32302A"/>
                </a:solidFill>
                <a:ea typeface="ＭＳ Ｐゴシック" pitchFamily="-107" charset="-128"/>
                <a:cs typeface="ＭＳ Ｐゴシック" pitchFamily="-107" charset="-128"/>
              </a:rPr>
              <a:t> </a:t>
            </a:r>
            <a:br>
              <a:rPr lang="en-US" dirty="0">
                <a:solidFill>
                  <a:srgbClr val="32302A"/>
                </a:solidFill>
                <a:ea typeface="ＭＳ Ｐゴシック" pitchFamily="-107" charset="-128"/>
                <a:cs typeface="ＭＳ Ｐゴシック" pitchFamily="-107" charset="-128"/>
              </a:rPr>
            </a:br>
            <a:r>
              <a:rPr lang="en-US" dirty="0">
                <a:solidFill>
                  <a:srgbClr val="32302A"/>
                </a:solidFill>
                <a:ea typeface="ＭＳ Ｐゴシック" pitchFamily="-107" charset="-128"/>
                <a:cs typeface="ＭＳ Ｐゴシック" pitchFamily="-107" charset="-128"/>
              </a:rPr>
              <a:t> – a movement along the same demand </a:t>
            </a:r>
            <a:r>
              <a:rPr lang="en-US" dirty="0" smtClean="0">
                <a:solidFill>
                  <a:srgbClr val="32302A"/>
                </a:solidFill>
                <a:ea typeface="ＭＳ Ｐゴシック" pitchFamily="-107" charset="-128"/>
                <a:cs typeface="ＭＳ Ｐゴシック" pitchFamily="-107" charset="-128"/>
              </a:rPr>
              <a:t>curve </a:t>
            </a:r>
            <a:r>
              <a:rPr lang="en-US" dirty="0">
                <a:solidFill>
                  <a:srgbClr val="32302A"/>
                </a:solidFill>
                <a:ea typeface="ＭＳ Ｐゴシック" pitchFamily="-107" charset="-128"/>
                <a:cs typeface="ＭＳ Ｐゴシック" pitchFamily="-107" charset="-128"/>
              </a:rPr>
              <a:t>in response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    to </a:t>
            </a:r>
            <a:r>
              <a:rPr lang="en-US" dirty="0">
                <a:solidFill>
                  <a:srgbClr val="32302A"/>
                </a:solidFill>
                <a:ea typeface="ＭＳ Ｐゴシック" pitchFamily="-107" charset="-128"/>
                <a:cs typeface="ＭＳ Ｐゴシック" pitchFamily="-107" charset="-128"/>
              </a:rPr>
              <a:t>a change in its price. </a:t>
            </a:r>
          </a:p>
        </p:txBody>
      </p:sp>
    </p:spTree>
    <p:extLst>
      <p:ext uri="{BB962C8B-B14F-4D97-AF65-F5344CB8AC3E}">
        <p14:creationId xmlns:p14="http://schemas.microsoft.com/office/powerpoint/2010/main" val="3427942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An Increase in Demand</a:t>
            </a:r>
            <a:endParaRPr lang="en-US" sz="20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61" name="Content Placeholder 2"/>
          <p:cNvSpPr>
            <a:spLocks noGrp="1"/>
          </p:cNvSpPr>
          <p:nvPr>
            <p:ph idx="1"/>
          </p:nvPr>
        </p:nvSpPr>
        <p:spPr>
          <a:xfrm>
            <a:off x="63184" y="1333686"/>
            <a:ext cx="3995506" cy="4281221"/>
          </a:xfrm>
        </p:spPr>
        <p:txBody>
          <a:bodyPr/>
          <a:lstStyle/>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If </a:t>
            </a:r>
            <a:r>
              <a:rPr lang="en-US" sz="1900" dirty="0">
                <a:solidFill>
                  <a:srgbClr val="32302A"/>
                </a:solidFill>
                <a:ea typeface="ＭＳ Ｐゴシック" pitchFamily="-107" charset="-128"/>
                <a:cs typeface="ＭＳ Ｐゴシック" pitchFamily="-107" charset="-128"/>
              </a:rPr>
              <a:t>DVDs cost $30 each, </a:t>
            </a:r>
            <a:r>
              <a:rPr lang="en-US" sz="1900" dirty="0" smtClean="0">
                <a:solidFill>
                  <a:srgbClr val="32302A"/>
                </a:solidFill>
                <a:ea typeface="ＭＳ Ｐゴシック" pitchFamily="-107" charset="-128"/>
                <a:cs typeface="ＭＳ Ｐゴシック" pitchFamily="-107" charset="-128"/>
              </a:rPr>
              <a:t>the demand </a:t>
            </a:r>
            <a:r>
              <a:rPr lang="en-US" sz="1900" dirty="0">
                <a:solidFill>
                  <a:srgbClr val="32302A"/>
                </a:solidFill>
                <a:ea typeface="ＭＳ Ｐゴシック" pitchFamily="-107" charset="-128"/>
                <a:cs typeface="ＭＳ Ｐゴシック" pitchFamily="-107" charset="-128"/>
              </a:rPr>
              <a:t>curve for DVDs, </a:t>
            </a:r>
            <a:r>
              <a:rPr lang="en-US" sz="1900" b="1" i="1" dirty="0">
                <a:solidFill>
                  <a:srgbClr val="32302A"/>
                </a:solidFill>
                <a:ea typeface="ＭＳ Ｐゴシック" pitchFamily="-107" charset="-128"/>
                <a:cs typeface="ＭＳ Ｐゴシック" pitchFamily="-107" charset="-128"/>
              </a:rPr>
              <a:t>D</a:t>
            </a:r>
            <a:r>
              <a:rPr lang="en-US" sz="1900" b="1" i="1" baseline="-25000" dirty="0">
                <a:solidFill>
                  <a:srgbClr val="32302A"/>
                </a:solidFill>
                <a:ea typeface="ＭＳ Ｐゴシック" pitchFamily="-107" charset="-128"/>
                <a:cs typeface="ＭＳ Ｐゴシック" pitchFamily="-107" charset="-128"/>
              </a:rPr>
              <a:t>1</a:t>
            </a:r>
            <a:r>
              <a:rPr lang="en-US" sz="1900" dirty="0" smtClean="0">
                <a:solidFill>
                  <a:srgbClr val="32302A"/>
                </a:solidFill>
                <a:ea typeface="ＭＳ Ｐゴシック" pitchFamily="-107" charset="-128"/>
                <a:cs typeface="ＭＳ Ｐゴシック" pitchFamily="-107" charset="-128"/>
              </a:rPr>
              <a:t>, indicates </a:t>
            </a:r>
            <a:r>
              <a:rPr lang="en-US" sz="1900" dirty="0">
                <a:solidFill>
                  <a:srgbClr val="32302A"/>
                </a:solidFill>
                <a:ea typeface="ＭＳ Ｐゴシック" pitchFamily="-107" charset="-128"/>
                <a:cs typeface="ＭＳ Ｐゴシック" pitchFamily="-107" charset="-128"/>
              </a:rPr>
              <a:t>that </a:t>
            </a:r>
            <a:r>
              <a:rPr lang="en-US" sz="1900" b="1" i="1" dirty="0" smtClean="0">
                <a:solidFill>
                  <a:srgbClr val="32302A"/>
                </a:solidFill>
                <a:ea typeface="ＭＳ Ｐゴシック" pitchFamily="-107" charset="-128"/>
                <a:cs typeface="ＭＳ Ｐゴシック" pitchFamily="-107" charset="-128"/>
              </a:rPr>
              <a:t>Q</a:t>
            </a:r>
            <a:r>
              <a:rPr lang="en-US" sz="1900" b="1" i="1" baseline="-25000" dirty="0" smtClean="0">
                <a:solidFill>
                  <a:srgbClr val="32302A"/>
                </a:solidFill>
                <a:ea typeface="ＭＳ Ｐゴシック" pitchFamily="-107" charset="-128"/>
                <a:cs typeface="ＭＳ Ｐゴシック" pitchFamily="-107" charset="-128"/>
              </a:rPr>
              <a:t>1</a:t>
            </a:r>
            <a:r>
              <a:rPr lang="en-US" sz="1900" dirty="0" smtClean="0">
                <a:solidFill>
                  <a:srgbClr val="32302A"/>
                </a:solidFill>
                <a:ea typeface="ＭＳ Ｐゴシック" pitchFamily="-107" charset="-128"/>
                <a:cs typeface="ＭＳ Ｐゴシック" pitchFamily="-107" charset="-128"/>
              </a:rPr>
              <a:t> </a:t>
            </a:r>
            <a:r>
              <a:rPr lang="en-US" sz="1900" dirty="0">
                <a:solidFill>
                  <a:srgbClr val="32302A"/>
                </a:solidFill>
                <a:ea typeface="ＭＳ Ｐゴシック" pitchFamily="-107" charset="-128"/>
                <a:cs typeface="ＭＳ Ｐゴシック" pitchFamily="-107" charset="-128"/>
              </a:rPr>
              <a:t>units will </a:t>
            </a:r>
            <a:r>
              <a:rPr lang="en-US" sz="1900" dirty="0" smtClean="0">
                <a:solidFill>
                  <a:srgbClr val="32302A"/>
                </a:solidFill>
                <a:ea typeface="ＭＳ Ｐゴシック" pitchFamily="-107" charset="-128"/>
                <a:cs typeface="ＭＳ Ｐゴシック" pitchFamily="-107" charset="-128"/>
              </a:rPr>
              <a:t>be demanded</a:t>
            </a:r>
            <a:r>
              <a:rPr lang="en-US" sz="1900" dirty="0">
                <a:solidFill>
                  <a:srgbClr val="32302A"/>
                </a:solidFill>
                <a:ea typeface="ＭＳ Ｐゴシック" pitchFamily="-107" charset="-128"/>
                <a:cs typeface="ＭＳ Ｐゴシック" pitchFamily="-107" charset="-128"/>
              </a:rPr>
              <a:t>. </a:t>
            </a:r>
            <a:endParaRPr lang="en-US" sz="1900" dirty="0" smtClean="0">
              <a:solidFill>
                <a:srgbClr val="32302A"/>
              </a:solidFill>
              <a:ea typeface="ＭＳ Ｐゴシック" pitchFamily="-107" charset="-128"/>
              <a:cs typeface="ＭＳ Ｐゴシック" pitchFamily="-107" charset="-128"/>
            </a:endParaRPr>
          </a:p>
          <a:p>
            <a:pPr marL="169863" indent="-169863">
              <a:lnSpc>
                <a:spcPct val="90000"/>
              </a:lnSpc>
            </a:pPr>
            <a:r>
              <a:rPr lang="en-US" sz="1900" dirty="0">
                <a:solidFill>
                  <a:srgbClr val="32302A"/>
                </a:solidFill>
                <a:ea typeface="ＭＳ Ｐゴシック" pitchFamily="-107" charset="-128"/>
                <a:cs typeface="ＭＳ Ｐゴシック" pitchFamily="-107" charset="-128"/>
              </a:rPr>
              <a:t>If the price of DVDs falls </a:t>
            </a:r>
            <a:r>
              <a:rPr lang="en-US" sz="1900" dirty="0" smtClean="0">
                <a:solidFill>
                  <a:srgbClr val="32302A"/>
                </a:solidFill>
                <a:ea typeface="ＭＳ Ｐゴシック" pitchFamily="-107" charset="-128"/>
                <a:cs typeface="ＭＳ Ｐゴシック" pitchFamily="-107" charset="-128"/>
              </a:rPr>
              <a:t>to $</a:t>
            </a:r>
            <a:r>
              <a:rPr lang="en-US" sz="1900" dirty="0">
                <a:solidFill>
                  <a:srgbClr val="32302A"/>
                </a:solidFill>
                <a:ea typeface="ＭＳ Ｐゴシック" pitchFamily="-107" charset="-128"/>
                <a:cs typeface="ＭＳ Ｐゴシック" pitchFamily="-107" charset="-128"/>
              </a:rPr>
              <a:t>10, </a:t>
            </a:r>
            <a:r>
              <a:rPr lang="en-US" sz="1900" dirty="0" smtClean="0">
                <a:solidFill>
                  <a:srgbClr val="32302A"/>
                </a:solidFill>
                <a:ea typeface="ＭＳ Ｐゴシック" pitchFamily="-107" charset="-128"/>
                <a:cs typeface="ＭＳ Ｐゴシック" pitchFamily="-107" charset="-128"/>
              </a:rPr>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the </a:t>
            </a:r>
            <a:r>
              <a:rPr lang="en-US" sz="1900" b="1" i="1" dirty="0">
                <a:solidFill>
                  <a:srgbClr val="32302A"/>
                </a:solidFill>
                <a:ea typeface="ＭＳ Ｐゴシック" pitchFamily="-107" charset="-128"/>
                <a:cs typeface="ＭＳ Ｐゴシック" pitchFamily="-107" charset="-128"/>
              </a:rPr>
              <a:t>quantity </a:t>
            </a:r>
            <a:r>
              <a:rPr lang="en-US" sz="1900" b="1" i="1" dirty="0" smtClean="0">
                <a:solidFill>
                  <a:srgbClr val="32302A"/>
                </a:solidFill>
                <a:ea typeface="ＭＳ Ｐゴシック" pitchFamily="-107" charset="-128"/>
                <a:cs typeface="ＭＳ Ｐゴシック" pitchFamily="-107" charset="-128"/>
              </a:rPr>
              <a:t>demanded</a:t>
            </a:r>
            <a:r>
              <a:rPr lang="en-US" sz="1900" dirty="0" smtClean="0">
                <a:solidFill>
                  <a:srgbClr val="32302A"/>
                </a:solidFill>
                <a:ea typeface="ＭＳ Ｐゴシック" pitchFamily="-107" charset="-128"/>
                <a:cs typeface="ＭＳ Ｐゴシック" pitchFamily="-107" charset="-128"/>
              </a:rPr>
              <a:t> of </a:t>
            </a:r>
            <a:r>
              <a:rPr lang="en-US" sz="1900" dirty="0">
                <a:solidFill>
                  <a:srgbClr val="32302A"/>
                </a:solidFill>
                <a:ea typeface="ＭＳ Ｐゴシック" pitchFamily="-107" charset="-128"/>
                <a:cs typeface="ＭＳ Ｐゴシック" pitchFamily="-107" charset="-128"/>
              </a:rPr>
              <a:t>DVDs will increase to </a:t>
            </a:r>
            <a:r>
              <a:rPr lang="en-US" sz="1900" b="1" i="1" dirty="0" smtClean="0">
                <a:solidFill>
                  <a:srgbClr val="32302A"/>
                </a:solidFill>
                <a:ea typeface="ＭＳ Ｐゴシック" pitchFamily="-107" charset="-128"/>
                <a:cs typeface="ＭＳ Ｐゴシック" pitchFamily="-107" charset="-128"/>
              </a:rPr>
              <a:t>Q</a:t>
            </a:r>
            <a:r>
              <a:rPr lang="en-US" sz="1900" b="1" i="1" baseline="-25000" dirty="0" smtClean="0">
                <a:solidFill>
                  <a:srgbClr val="32302A"/>
                </a:solidFill>
                <a:ea typeface="ＭＳ Ｐゴシック" pitchFamily="-107" charset="-128"/>
                <a:cs typeface="ＭＳ Ｐゴシック" pitchFamily="-107" charset="-128"/>
              </a:rPr>
              <a:t>2</a:t>
            </a:r>
            <a:r>
              <a:rPr lang="en-US" sz="1900" dirty="0" smtClean="0">
                <a:solidFill>
                  <a:srgbClr val="32302A"/>
                </a:solidFill>
                <a:ea typeface="ＭＳ Ｐゴシック" pitchFamily="-107" charset="-128"/>
                <a:cs typeface="ＭＳ Ｐゴシック" pitchFamily="-107" charset="-128"/>
              </a:rPr>
              <a:t> units </a:t>
            </a:r>
            <a:r>
              <a:rPr lang="en-US" sz="1900" dirty="0">
                <a:solidFill>
                  <a:srgbClr val="32302A"/>
                </a:solidFill>
                <a:ea typeface="ＭＳ Ｐゴシック" pitchFamily="-107" charset="-128"/>
                <a:cs typeface="ＭＳ Ｐゴシック" pitchFamily="-107" charset="-128"/>
              </a:rPr>
              <a:t>(where </a:t>
            </a:r>
            <a:r>
              <a:rPr lang="en-US" sz="1900" b="1" i="1" dirty="0" smtClean="0">
                <a:solidFill>
                  <a:srgbClr val="32302A"/>
                </a:solidFill>
                <a:ea typeface="ＭＳ Ｐゴシック" pitchFamily="-107" charset="-128"/>
                <a:cs typeface="ＭＳ Ｐゴシック" pitchFamily="-107" charset="-128"/>
              </a:rPr>
              <a:t>Q</a:t>
            </a:r>
            <a:r>
              <a:rPr lang="en-US" sz="1900" b="1" i="1" baseline="-25000" dirty="0" smtClean="0">
                <a:solidFill>
                  <a:srgbClr val="32302A"/>
                </a:solidFill>
                <a:ea typeface="ＭＳ Ｐゴシック" pitchFamily="-107" charset="-128"/>
                <a:cs typeface="ＭＳ Ｐゴシック" pitchFamily="-107" charset="-128"/>
              </a:rPr>
              <a:t>2</a:t>
            </a:r>
            <a:r>
              <a:rPr lang="en-US" sz="1900" dirty="0" smtClean="0">
                <a:solidFill>
                  <a:srgbClr val="32302A"/>
                </a:solidFill>
                <a:ea typeface="ＭＳ Ｐゴシック" pitchFamily="-107" charset="-128"/>
                <a:cs typeface="ＭＳ Ｐゴシック" pitchFamily="-107" charset="-128"/>
              </a:rPr>
              <a:t> </a:t>
            </a:r>
            <a:r>
              <a:rPr lang="en-US" sz="1900" dirty="0">
                <a:solidFill>
                  <a:srgbClr val="32302A"/>
                </a:solidFill>
                <a:ea typeface="ＭＳ Ｐゴシック" pitchFamily="-107" charset="-128"/>
                <a:cs typeface="ＭＳ Ｐゴシック" pitchFamily="-107" charset="-128"/>
              </a:rPr>
              <a:t>&gt; </a:t>
            </a:r>
            <a:r>
              <a:rPr lang="en-US" sz="1900" b="1" i="1" dirty="0" smtClean="0">
                <a:solidFill>
                  <a:srgbClr val="32302A"/>
                </a:solidFill>
                <a:ea typeface="ＭＳ Ｐゴシック" pitchFamily="-107" charset="-128"/>
                <a:cs typeface="ＭＳ Ｐゴシック" pitchFamily="-107" charset="-128"/>
              </a:rPr>
              <a:t>Q</a:t>
            </a:r>
            <a:r>
              <a:rPr lang="en-US" sz="1900" b="1" i="1" baseline="-25000" dirty="0" smtClean="0">
                <a:solidFill>
                  <a:srgbClr val="32302A"/>
                </a:solidFill>
                <a:ea typeface="ＭＳ Ｐゴシック" pitchFamily="-107" charset="-128"/>
                <a:cs typeface="ＭＳ Ｐゴシック" pitchFamily="-107" charset="-128"/>
              </a:rPr>
              <a:t>1</a:t>
            </a:r>
            <a:r>
              <a:rPr lang="en-US" sz="1900" dirty="0" smtClean="0">
                <a:solidFill>
                  <a:srgbClr val="32302A"/>
                </a:solidFill>
                <a:ea typeface="ＭＳ Ｐゴシック" pitchFamily="-107" charset="-128"/>
                <a:cs typeface="ＭＳ Ｐゴシック" pitchFamily="-107" charset="-128"/>
              </a:rPr>
              <a:t>). </a:t>
            </a:r>
            <a:endParaRPr lang="en-US" sz="1900" dirty="0">
              <a:solidFill>
                <a:srgbClr val="32302A"/>
              </a:solidFill>
              <a:ea typeface="ＭＳ Ｐゴシック" pitchFamily="-107" charset="-128"/>
              <a:cs typeface="ＭＳ Ｐゴシック" pitchFamily="-107" charset="-128"/>
            </a:endParaRPr>
          </a:p>
          <a:p>
            <a:pPr marL="169863" indent="-169863">
              <a:lnSpc>
                <a:spcPct val="90000"/>
              </a:lnSpc>
            </a:pPr>
            <a:r>
              <a:rPr lang="en-US" sz="1900" dirty="0">
                <a:solidFill>
                  <a:srgbClr val="32302A"/>
                </a:solidFill>
                <a:ea typeface="ＭＳ Ｐゴシック" pitchFamily="-107" charset="-128"/>
                <a:cs typeface="ＭＳ Ｐゴシック" pitchFamily="-107" charset="-128"/>
              </a:rPr>
              <a:t>Several factors will </a:t>
            </a:r>
            <a:r>
              <a:rPr lang="en-US" sz="1900" dirty="0" smtClean="0">
                <a:solidFill>
                  <a:srgbClr val="32302A"/>
                </a:solidFill>
                <a:ea typeface="ＭＳ Ｐゴシック" pitchFamily="-107" charset="-128"/>
                <a:cs typeface="ＭＳ Ｐゴシック" pitchFamily="-107" charset="-128"/>
              </a:rPr>
              <a:t>change the </a:t>
            </a:r>
            <a:r>
              <a:rPr lang="en-US" sz="1900" dirty="0">
                <a:solidFill>
                  <a:srgbClr val="32302A"/>
                </a:solidFill>
                <a:ea typeface="ＭＳ Ｐゴシック" pitchFamily="-107" charset="-128"/>
                <a:cs typeface="ＭＳ Ｐゴシック" pitchFamily="-107" charset="-128"/>
              </a:rPr>
              <a:t>demand for the </a:t>
            </a:r>
            <a:r>
              <a:rPr lang="en-US" sz="1900" dirty="0" smtClean="0">
                <a:solidFill>
                  <a:srgbClr val="32302A"/>
                </a:solidFill>
                <a:ea typeface="ＭＳ Ｐゴシック" pitchFamily="-107" charset="-128"/>
                <a:cs typeface="ＭＳ Ｐゴシック" pitchFamily="-107" charset="-128"/>
              </a:rPr>
              <a:t>good (</a:t>
            </a:r>
            <a:r>
              <a:rPr lang="en-US" sz="1900" dirty="0">
                <a:solidFill>
                  <a:srgbClr val="32302A"/>
                </a:solidFill>
                <a:ea typeface="ＭＳ Ｐゴシック" pitchFamily="-107" charset="-128"/>
                <a:cs typeface="ＭＳ Ｐゴシック" pitchFamily="-107" charset="-128"/>
              </a:rPr>
              <a:t>shift the entire demand curve). </a:t>
            </a:r>
          </a:p>
          <a:p>
            <a:pPr marL="169863" indent="-169863">
              <a:lnSpc>
                <a:spcPct val="90000"/>
              </a:lnSpc>
            </a:pPr>
            <a:r>
              <a:rPr lang="en-US" sz="1900" dirty="0">
                <a:solidFill>
                  <a:srgbClr val="32302A"/>
                </a:solidFill>
                <a:ea typeface="ＭＳ Ｐゴシック" pitchFamily="-107" charset="-128"/>
                <a:cs typeface="ＭＳ Ｐゴシック" pitchFamily="-107" charset="-128"/>
              </a:rPr>
              <a:t>As an example, </a:t>
            </a:r>
            <a:r>
              <a:rPr lang="en-US" sz="1900" dirty="0" smtClean="0">
                <a:solidFill>
                  <a:srgbClr val="32302A"/>
                </a:solidFill>
                <a:ea typeface="ＭＳ Ｐゴシック" pitchFamily="-107" charset="-128"/>
                <a:cs typeface="ＭＳ Ｐゴシック" pitchFamily="-107" charset="-128"/>
              </a:rPr>
              <a:t>suppose consumer </a:t>
            </a:r>
            <a:r>
              <a:rPr lang="en-US" sz="1900" dirty="0">
                <a:solidFill>
                  <a:srgbClr val="32302A"/>
                </a:solidFill>
                <a:ea typeface="ＭＳ Ｐゴシック" pitchFamily="-107" charset="-128"/>
                <a:cs typeface="ＭＳ Ｐゴシック" pitchFamily="-107" charset="-128"/>
              </a:rPr>
              <a:t>income increases</a:t>
            </a:r>
            <a:r>
              <a:rPr lang="en-US" sz="1900" dirty="0" smtClean="0">
                <a:solidFill>
                  <a:srgbClr val="32302A"/>
                </a:solidFill>
                <a:ea typeface="ＭＳ Ｐゴシック" pitchFamily="-107" charset="-128"/>
                <a:cs typeface="ＭＳ Ｐゴシック" pitchFamily="-107" charset="-128"/>
              </a:rPr>
              <a:t>. The </a:t>
            </a:r>
            <a:r>
              <a:rPr lang="en-US" sz="1900" b="1" i="1" dirty="0">
                <a:solidFill>
                  <a:srgbClr val="32302A"/>
                </a:solidFill>
                <a:ea typeface="ＭＳ Ｐゴシック" pitchFamily="-107" charset="-128"/>
                <a:cs typeface="ＭＳ Ｐゴシック" pitchFamily="-107" charset="-128"/>
              </a:rPr>
              <a:t>demand</a:t>
            </a:r>
            <a:r>
              <a:rPr lang="en-US" sz="1900" dirty="0">
                <a:solidFill>
                  <a:srgbClr val="32302A"/>
                </a:solidFill>
                <a:ea typeface="ＭＳ Ｐゴシック" pitchFamily="-107" charset="-128"/>
                <a:cs typeface="ＭＳ Ｐゴシック" pitchFamily="-107" charset="-128"/>
              </a:rPr>
              <a:t> for DVDs at </a:t>
            </a:r>
            <a:r>
              <a:rPr lang="en-US" sz="1900" dirty="0" smtClean="0">
                <a:solidFill>
                  <a:srgbClr val="32302A"/>
                </a:solidFill>
                <a:ea typeface="ＭＳ Ｐゴシック" pitchFamily="-107" charset="-128"/>
                <a:cs typeface="ＭＳ Ｐゴシック" pitchFamily="-107" charset="-128"/>
              </a:rPr>
              <a:t>all prices </a:t>
            </a:r>
            <a:r>
              <a:rPr lang="en-US" sz="1900" dirty="0">
                <a:solidFill>
                  <a:srgbClr val="32302A"/>
                </a:solidFill>
                <a:ea typeface="ＭＳ Ｐゴシック" pitchFamily="-107" charset="-128"/>
                <a:cs typeface="ＭＳ Ｐゴシック" pitchFamily="-107" charset="-128"/>
              </a:rPr>
              <a:t>will increase. </a:t>
            </a:r>
            <a:endParaRPr lang="en-US" sz="1900" dirty="0" smtClean="0">
              <a:solidFill>
                <a:srgbClr val="32302A"/>
              </a:solidFill>
              <a:ea typeface="ＭＳ Ｐゴシック" pitchFamily="-107" charset="-128"/>
              <a:cs typeface="ＭＳ Ｐゴシック" pitchFamily="-107" charset="-128"/>
            </a:endParaRPr>
          </a:p>
          <a:p>
            <a:pPr marL="169863" indent="-169863">
              <a:lnSpc>
                <a:spcPct val="90000"/>
              </a:lnSpc>
            </a:pPr>
            <a:r>
              <a:rPr lang="en-US" sz="1900" dirty="0">
                <a:solidFill>
                  <a:srgbClr val="32302A"/>
                </a:solidFill>
                <a:ea typeface="ＭＳ Ｐゴシック" pitchFamily="-107" charset="-128"/>
                <a:cs typeface="ＭＳ Ｐゴシック" pitchFamily="-107" charset="-128"/>
              </a:rPr>
              <a:t>After the shift of demand</a:t>
            </a:r>
            <a:r>
              <a:rPr lang="en-US" sz="1900" dirty="0" smtClean="0">
                <a:solidFill>
                  <a:srgbClr val="32302A"/>
                </a:solidFill>
                <a:ea typeface="ＭＳ Ｐゴシック" pitchFamily="-107" charset="-128"/>
                <a:cs typeface="ＭＳ Ｐゴシック" pitchFamily="-107" charset="-128"/>
              </a:rPr>
              <a:t>, </a:t>
            </a:r>
            <a:r>
              <a:rPr lang="en-US" sz="1900" b="1" i="1" dirty="0" smtClean="0">
                <a:solidFill>
                  <a:srgbClr val="32302A"/>
                </a:solidFill>
                <a:ea typeface="ＭＳ Ｐゴシック" pitchFamily="-107" charset="-128"/>
                <a:cs typeface="ＭＳ Ｐゴシック" pitchFamily="-107" charset="-128"/>
              </a:rPr>
              <a:t>Q</a:t>
            </a:r>
            <a:r>
              <a:rPr lang="en-US" sz="1900" b="1" i="1" baseline="-25000" dirty="0" smtClean="0">
                <a:solidFill>
                  <a:srgbClr val="32302A"/>
                </a:solidFill>
                <a:ea typeface="ＭＳ Ｐゴシック" pitchFamily="-107" charset="-128"/>
                <a:cs typeface="ＭＳ Ｐゴシック" pitchFamily="-107" charset="-128"/>
              </a:rPr>
              <a:t>3</a:t>
            </a:r>
            <a:r>
              <a:rPr lang="en-US" sz="1900" dirty="0" smtClean="0">
                <a:solidFill>
                  <a:srgbClr val="32302A"/>
                </a:solidFill>
                <a:ea typeface="ＭＳ Ｐゴシック" pitchFamily="-107" charset="-128"/>
                <a:cs typeface="ＭＳ Ｐゴシック" pitchFamily="-107" charset="-128"/>
              </a:rPr>
              <a:t> </a:t>
            </a:r>
            <a:r>
              <a:rPr lang="en-US" sz="1900" dirty="0">
                <a:solidFill>
                  <a:srgbClr val="32302A"/>
                </a:solidFill>
                <a:ea typeface="ＭＳ Ｐゴシック" pitchFamily="-107" charset="-128"/>
                <a:cs typeface="ＭＳ Ｐゴシック" pitchFamily="-107" charset="-128"/>
              </a:rPr>
              <a:t>units are demanded at $</a:t>
            </a:r>
            <a:r>
              <a:rPr lang="en-US" sz="1900" dirty="0" smtClean="0">
                <a:solidFill>
                  <a:srgbClr val="32302A"/>
                </a:solidFill>
                <a:ea typeface="ＭＳ Ｐゴシック" pitchFamily="-107" charset="-128"/>
                <a:cs typeface="ＭＳ Ｐゴシック" pitchFamily="-107" charset="-128"/>
              </a:rPr>
              <a:t>10 instead </a:t>
            </a:r>
            <a:r>
              <a:rPr lang="en-US" sz="1900" dirty="0">
                <a:solidFill>
                  <a:srgbClr val="32302A"/>
                </a:solidFill>
                <a:ea typeface="ＭＳ Ｐゴシック" pitchFamily="-107" charset="-128"/>
                <a:cs typeface="ＭＳ Ｐゴシック" pitchFamily="-107" charset="-128"/>
              </a:rPr>
              <a:t>of </a:t>
            </a:r>
            <a:r>
              <a:rPr lang="en-US" sz="1900" b="1" i="1" dirty="0" smtClean="0">
                <a:solidFill>
                  <a:srgbClr val="32302A"/>
                </a:solidFill>
                <a:ea typeface="ＭＳ Ｐゴシック" pitchFamily="-107" charset="-128"/>
                <a:cs typeface="ＭＳ Ｐゴシック" pitchFamily="-107" charset="-128"/>
              </a:rPr>
              <a:t>Q</a:t>
            </a:r>
            <a:r>
              <a:rPr lang="en-US" sz="1900" b="1" i="1" baseline="-25000" dirty="0" smtClean="0">
                <a:solidFill>
                  <a:srgbClr val="32302A"/>
                </a:solidFill>
                <a:ea typeface="ＭＳ Ｐゴシック" pitchFamily="-107" charset="-128"/>
                <a:cs typeface="ＭＳ Ｐゴシック" pitchFamily="-107" charset="-128"/>
              </a:rPr>
              <a:t>2</a:t>
            </a:r>
            <a:r>
              <a:rPr lang="en-US" sz="1900" dirty="0" smtClean="0">
                <a:solidFill>
                  <a:srgbClr val="32302A"/>
                </a:solidFill>
                <a:ea typeface="ＭＳ Ｐゴシック" pitchFamily="-107" charset="-128"/>
                <a:cs typeface="ＭＳ Ｐゴシック" pitchFamily="-107" charset="-128"/>
              </a:rPr>
              <a:t> (</a:t>
            </a:r>
            <a:r>
              <a:rPr lang="en-US" sz="1900" b="1" i="1" dirty="0" smtClean="0">
                <a:solidFill>
                  <a:srgbClr val="32302A"/>
                </a:solidFill>
                <a:ea typeface="ＭＳ Ｐゴシック" pitchFamily="-107" charset="-128"/>
                <a:cs typeface="ＭＳ Ｐゴシック" pitchFamily="-107" charset="-128"/>
              </a:rPr>
              <a:t>Q</a:t>
            </a:r>
            <a:r>
              <a:rPr lang="en-US" sz="1900" b="1" i="1" baseline="-25000" dirty="0" smtClean="0">
                <a:solidFill>
                  <a:srgbClr val="32302A"/>
                </a:solidFill>
                <a:ea typeface="ＭＳ Ｐゴシック" pitchFamily="-107" charset="-128"/>
                <a:cs typeface="ＭＳ Ｐゴシック" pitchFamily="-107" charset="-128"/>
              </a:rPr>
              <a:t>3</a:t>
            </a:r>
            <a:r>
              <a:rPr lang="en-US" sz="1900" dirty="0" smtClean="0">
                <a:solidFill>
                  <a:srgbClr val="32302A"/>
                </a:solidFill>
                <a:ea typeface="ＭＳ Ｐゴシック" pitchFamily="-107" charset="-128"/>
                <a:cs typeface="ＭＳ Ｐゴシック" pitchFamily="-107" charset="-128"/>
              </a:rPr>
              <a:t> </a:t>
            </a:r>
            <a:r>
              <a:rPr lang="en-US" sz="1900" dirty="0">
                <a:solidFill>
                  <a:srgbClr val="32302A"/>
                </a:solidFill>
                <a:ea typeface="ＭＳ Ｐゴシック" pitchFamily="-107" charset="-128"/>
                <a:cs typeface="ＭＳ Ｐゴシック" pitchFamily="-107" charset="-128"/>
              </a:rPr>
              <a:t>&gt; </a:t>
            </a:r>
            <a:r>
              <a:rPr lang="en-US" sz="1900" b="1" i="1" dirty="0" smtClean="0">
                <a:solidFill>
                  <a:srgbClr val="32302A"/>
                </a:solidFill>
                <a:ea typeface="ＭＳ Ｐゴシック" pitchFamily="-107" charset="-128"/>
                <a:cs typeface="ＭＳ Ｐゴシック" pitchFamily="-107" charset="-128"/>
              </a:rPr>
              <a:t>Q</a:t>
            </a:r>
            <a:r>
              <a:rPr lang="en-US" sz="1900" b="1" i="1" baseline="-25000" dirty="0" smtClean="0">
                <a:solidFill>
                  <a:srgbClr val="32302A"/>
                </a:solidFill>
                <a:ea typeface="ＭＳ Ｐゴシック" pitchFamily="-107" charset="-128"/>
                <a:cs typeface="ＭＳ Ｐゴシック" pitchFamily="-107" charset="-128"/>
              </a:rPr>
              <a:t>2</a:t>
            </a:r>
            <a:r>
              <a:rPr lang="en-US" sz="1900" dirty="0" smtClean="0">
                <a:solidFill>
                  <a:srgbClr val="32302A"/>
                </a:solidFill>
                <a:ea typeface="ＭＳ Ｐゴシック" pitchFamily="-107" charset="-128"/>
                <a:cs typeface="ＭＳ Ｐゴシック" pitchFamily="-107" charset="-128"/>
              </a:rPr>
              <a:t> </a:t>
            </a:r>
            <a:r>
              <a:rPr lang="en-US" sz="1900" dirty="0">
                <a:solidFill>
                  <a:srgbClr val="32302A"/>
                </a:solidFill>
                <a:ea typeface="ＭＳ Ｐゴシック" pitchFamily="-107" charset="-128"/>
                <a:cs typeface="ＭＳ Ｐゴシック" pitchFamily="-107" charset="-128"/>
              </a:rPr>
              <a:t>&gt; </a:t>
            </a:r>
            <a:r>
              <a:rPr lang="en-US" sz="1900" b="1" i="1" dirty="0" smtClean="0">
                <a:solidFill>
                  <a:srgbClr val="32302A"/>
                </a:solidFill>
                <a:ea typeface="ＭＳ Ｐゴシック" pitchFamily="-107" charset="-128"/>
                <a:cs typeface="ＭＳ Ｐゴシック" pitchFamily="-107" charset="-128"/>
              </a:rPr>
              <a:t>Q</a:t>
            </a:r>
            <a:r>
              <a:rPr lang="en-US" sz="1900" b="1" i="1" baseline="-25000" dirty="0" smtClean="0">
                <a:solidFill>
                  <a:srgbClr val="32302A"/>
                </a:solidFill>
                <a:ea typeface="ＭＳ Ｐゴシック" pitchFamily="-107" charset="-128"/>
                <a:cs typeface="ＭＳ Ｐゴシック" pitchFamily="-107" charset="-128"/>
              </a:rPr>
              <a:t>1</a:t>
            </a:r>
            <a:r>
              <a:rPr lang="en-US" sz="1900" dirty="0" smtClean="0">
                <a:solidFill>
                  <a:srgbClr val="32302A"/>
                </a:solidFill>
                <a:ea typeface="ＭＳ Ｐゴシック" pitchFamily="-107" charset="-128"/>
                <a:cs typeface="ＭＳ Ｐゴシック" pitchFamily="-107" charset="-128"/>
              </a:rPr>
              <a:t>).</a:t>
            </a:r>
            <a:endParaRPr lang="en-US" sz="1900" dirty="0">
              <a:solidFill>
                <a:srgbClr val="32302A"/>
              </a:solidFill>
              <a:ea typeface="ＭＳ Ｐゴシック" pitchFamily="-107" charset="-128"/>
              <a:cs typeface="ＭＳ Ｐゴシック" pitchFamily="-107" charset="-128"/>
            </a:endParaRPr>
          </a:p>
        </p:txBody>
      </p:sp>
      <p:sp>
        <p:nvSpPr>
          <p:cNvPr id="52" name="Text Box 4"/>
          <p:cNvSpPr txBox="1">
            <a:spLocks noChangeArrowheads="1"/>
          </p:cNvSpPr>
          <p:nvPr/>
        </p:nvSpPr>
        <p:spPr bwMode="auto">
          <a:xfrm>
            <a:off x="4276725" y="1055688"/>
            <a:ext cx="925513" cy="437043"/>
          </a:xfrm>
          <a:prstGeom prst="rect">
            <a:avLst/>
          </a:prstGeom>
          <a:noFill/>
          <a:ln w="9525">
            <a:noFill/>
            <a:miter lim="800000"/>
            <a:headEnd/>
            <a:tailEnd/>
          </a:ln>
        </p:spPr>
        <p:txBody>
          <a:bodyPr>
            <a:prstTxWarp prst="textNoShape">
              <a:avLst/>
            </a:prstTxWarp>
            <a:spAutoFit/>
          </a:bodyPr>
          <a:lstStyle/>
          <a:p>
            <a:pPr>
              <a:lnSpc>
                <a:spcPct val="70000"/>
              </a:lnSpc>
              <a:spcBef>
                <a:spcPct val="50000"/>
              </a:spcBef>
            </a:pPr>
            <a:r>
              <a:rPr kumimoji="0" lang="en-US" sz="1800" b="0" i="1" dirty="0">
                <a:latin typeface="Times New Roman" pitchFamily="18" charset="0"/>
                <a:cs typeface="Times New Roman" pitchFamily="18" charset="0"/>
              </a:rPr>
              <a:t>Price</a:t>
            </a:r>
            <a:br>
              <a:rPr kumimoji="0" lang="en-US" sz="1800" b="0" i="1" dirty="0">
                <a:latin typeface="Times New Roman" pitchFamily="18" charset="0"/>
                <a:cs typeface="Times New Roman" pitchFamily="18" charset="0"/>
              </a:rPr>
            </a:br>
            <a:r>
              <a:rPr kumimoji="0" lang="en-US" sz="1400" b="0" dirty="0">
                <a:latin typeface="Times New Roman" pitchFamily="18" charset="0"/>
                <a:cs typeface="Times New Roman" pitchFamily="18" charset="0"/>
              </a:rPr>
              <a:t>(dollars)</a:t>
            </a:r>
            <a:endParaRPr kumimoji="0" lang="en-US" sz="1400" b="0" i="0" dirty="0">
              <a:latin typeface="Times New Roman" pitchFamily="18" charset="0"/>
              <a:cs typeface="Times New Roman" pitchFamily="18" charset="0"/>
            </a:endParaRPr>
          </a:p>
        </p:txBody>
      </p:sp>
      <p:sp>
        <p:nvSpPr>
          <p:cNvPr id="55" name="Line 6"/>
          <p:cNvSpPr>
            <a:spLocks noChangeShapeType="1"/>
          </p:cNvSpPr>
          <p:nvPr/>
        </p:nvSpPr>
        <p:spPr bwMode="auto">
          <a:xfrm>
            <a:off x="4773613" y="1530350"/>
            <a:ext cx="0" cy="388620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6" name="Text Box 11"/>
          <p:cNvSpPr txBox="1">
            <a:spLocks noChangeArrowheads="1"/>
          </p:cNvSpPr>
          <p:nvPr/>
        </p:nvSpPr>
        <p:spPr bwMode="auto">
          <a:xfrm>
            <a:off x="4252347" y="1720850"/>
            <a:ext cx="466725" cy="353943"/>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700" b="0" i="0" dirty="0">
                <a:latin typeface="Times New Roman" pitchFamily="18" charset="0"/>
                <a:cs typeface="Times New Roman" pitchFamily="18" charset="0"/>
              </a:rPr>
              <a:t>30</a:t>
            </a:r>
          </a:p>
        </p:txBody>
      </p:sp>
      <p:sp>
        <p:nvSpPr>
          <p:cNvPr id="57" name="Text Box 12"/>
          <p:cNvSpPr txBox="1">
            <a:spLocks noChangeArrowheads="1"/>
          </p:cNvSpPr>
          <p:nvPr/>
        </p:nvSpPr>
        <p:spPr bwMode="auto">
          <a:xfrm>
            <a:off x="4252347" y="2890838"/>
            <a:ext cx="466725" cy="353943"/>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700" b="0" i="0">
                <a:latin typeface="Times New Roman" pitchFamily="18" charset="0"/>
                <a:cs typeface="Times New Roman" pitchFamily="18" charset="0"/>
              </a:rPr>
              <a:t>20</a:t>
            </a:r>
          </a:p>
        </p:txBody>
      </p:sp>
      <p:sp>
        <p:nvSpPr>
          <p:cNvPr id="62" name="Text Box 13"/>
          <p:cNvSpPr txBox="1">
            <a:spLocks noChangeArrowheads="1"/>
          </p:cNvSpPr>
          <p:nvPr/>
        </p:nvSpPr>
        <p:spPr bwMode="auto">
          <a:xfrm>
            <a:off x="4252347" y="4059238"/>
            <a:ext cx="466725" cy="353943"/>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700" b="0" i="0" dirty="0">
                <a:latin typeface="Times New Roman" pitchFamily="18" charset="0"/>
                <a:cs typeface="Times New Roman" pitchFamily="18" charset="0"/>
              </a:rPr>
              <a:t>10</a:t>
            </a:r>
          </a:p>
        </p:txBody>
      </p:sp>
      <p:sp>
        <p:nvSpPr>
          <p:cNvPr id="63" name="Text Box 15"/>
          <p:cNvSpPr txBox="1">
            <a:spLocks noChangeArrowheads="1"/>
          </p:cNvSpPr>
          <p:nvPr/>
        </p:nvSpPr>
        <p:spPr bwMode="auto">
          <a:xfrm>
            <a:off x="4776222" y="5375275"/>
            <a:ext cx="685800" cy="353943"/>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700">
                <a:latin typeface="Times New Roman" pitchFamily="18" charset="0"/>
                <a:cs typeface="Times New Roman" pitchFamily="18" charset="0"/>
              </a:rPr>
              <a:t>Q</a:t>
            </a:r>
            <a:r>
              <a:rPr kumimoji="0" lang="en-US" sz="1700" baseline="-25000">
                <a:latin typeface="Times New Roman" pitchFamily="18" charset="0"/>
                <a:cs typeface="Times New Roman" pitchFamily="18" charset="0"/>
              </a:rPr>
              <a:t>1</a:t>
            </a:r>
          </a:p>
        </p:txBody>
      </p:sp>
      <p:sp>
        <p:nvSpPr>
          <p:cNvPr id="64" name="Line 25"/>
          <p:cNvSpPr>
            <a:spLocks noChangeShapeType="1"/>
          </p:cNvSpPr>
          <p:nvPr/>
        </p:nvSpPr>
        <p:spPr bwMode="auto">
          <a:xfrm>
            <a:off x="5084574" y="1911350"/>
            <a:ext cx="0" cy="3481388"/>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1" name="Line 26"/>
          <p:cNvSpPr>
            <a:spLocks noChangeShapeType="1"/>
          </p:cNvSpPr>
          <p:nvPr/>
        </p:nvSpPr>
        <p:spPr bwMode="auto">
          <a:xfrm>
            <a:off x="4772025" y="4244975"/>
            <a:ext cx="1866900"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2" name="Line 27"/>
          <p:cNvSpPr>
            <a:spLocks noChangeShapeType="1"/>
          </p:cNvSpPr>
          <p:nvPr/>
        </p:nvSpPr>
        <p:spPr bwMode="auto">
          <a:xfrm>
            <a:off x="4772025" y="1911350"/>
            <a:ext cx="304800" cy="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3" name="Line 28"/>
          <p:cNvSpPr>
            <a:spLocks noChangeShapeType="1"/>
          </p:cNvSpPr>
          <p:nvPr/>
        </p:nvSpPr>
        <p:spPr bwMode="auto">
          <a:xfrm flipV="1">
            <a:off x="6648450" y="4216400"/>
            <a:ext cx="0" cy="1190625"/>
          </a:xfrm>
          <a:prstGeom prst="line">
            <a:avLst/>
          </a:prstGeom>
          <a:noFill/>
          <a:ln w="31750" cap="rnd">
            <a:solidFill>
              <a:schemeClr val="tx1"/>
            </a:solidFill>
            <a:prstDash val="sysDot"/>
            <a:round/>
            <a:headEnd type="stealth" w="lg" len="lg"/>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4" name="Line 29"/>
          <p:cNvSpPr>
            <a:spLocks noChangeShapeType="1"/>
          </p:cNvSpPr>
          <p:nvPr/>
        </p:nvSpPr>
        <p:spPr bwMode="auto">
          <a:xfrm>
            <a:off x="4773801" y="4244975"/>
            <a:ext cx="2743200"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5" name="Line 30"/>
          <p:cNvSpPr>
            <a:spLocks noChangeShapeType="1"/>
          </p:cNvSpPr>
          <p:nvPr/>
        </p:nvSpPr>
        <p:spPr bwMode="auto">
          <a:xfrm>
            <a:off x="7515225" y="4273550"/>
            <a:ext cx="0" cy="1114425"/>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6" name="Text Box 32"/>
          <p:cNvSpPr txBox="1">
            <a:spLocks noChangeArrowheads="1"/>
          </p:cNvSpPr>
          <p:nvPr/>
        </p:nvSpPr>
        <p:spPr bwMode="auto">
          <a:xfrm>
            <a:off x="6905625" y="4673600"/>
            <a:ext cx="685800" cy="400110"/>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2000" dirty="0">
                <a:solidFill>
                  <a:srgbClr val="053ABF"/>
                </a:solidFill>
                <a:latin typeface="Times New Roman" pitchFamily="18" charset="0"/>
                <a:cs typeface="Times New Roman" pitchFamily="18" charset="0"/>
              </a:rPr>
              <a:t>D</a:t>
            </a:r>
            <a:r>
              <a:rPr kumimoji="0" lang="en-US" sz="2000" baseline="-25000" dirty="0">
                <a:solidFill>
                  <a:srgbClr val="053ABF"/>
                </a:solidFill>
                <a:latin typeface="Times New Roman" pitchFamily="18" charset="0"/>
                <a:cs typeface="Times New Roman" pitchFamily="18" charset="0"/>
              </a:rPr>
              <a:t>1</a:t>
            </a:r>
            <a:endParaRPr kumimoji="0" lang="en-US" sz="2000" dirty="0">
              <a:solidFill>
                <a:srgbClr val="053ABF"/>
              </a:solidFill>
              <a:latin typeface="Times New Roman" pitchFamily="18" charset="0"/>
              <a:cs typeface="Times New Roman" pitchFamily="18" charset="0"/>
            </a:endParaRPr>
          </a:p>
        </p:txBody>
      </p:sp>
      <p:sp>
        <p:nvSpPr>
          <p:cNvPr id="77" name="Line 42"/>
          <p:cNvSpPr>
            <a:spLocks noChangeShapeType="1"/>
          </p:cNvSpPr>
          <p:nvPr/>
        </p:nvSpPr>
        <p:spPr bwMode="auto">
          <a:xfrm>
            <a:off x="4762500" y="5416550"/>
            <a:ext cx="2971800"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8" name="Line 46"/>
          <p:cNvSpPr>
            <a:spLocks noChangeShapeType="1"/>
          </p:cNvSpPr>
          <p:nvPr/>
        </p:nvSpPr>
        <p:spPr bwMode="auto">
          <a:xfrm>
            <a:off x="4686300" y="4248150"/>
            <a:ext cx="92075"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79" name="Line 47"/>
          <p:cNvSpPr>
            <a:spLocks noChangeShapeType="1"/>
          </p:cNvSpPr>
          <p:nvPr/>
        </p:nvSpPr>
        <p:spPr bwMode="auto">
          <a:xfrm>
            <a:off x="4686300" y="3079750"/>
            <a:ext cx="92075"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80" name="Line 48"/>
          <p:cNvSpPr>
            <a:spLocks noChangeShapeType="1"/>
          </p:cNvSpPr>
          <p:nvPr/>
        </p:nvSpPr>
        <p:spPr bwMode="auto">
          <a:xfrm>
            <a:off x="4686300" y="1911350"/>
            <a:ext cx="92075"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81" name="Text Box 49"/>
          <p:cNvSpPr txBox="1">
            <a:spLocks noChangeArrowheads="1"/>
          </p:cNvSpPr>
          <p:nvPr/>
        </p:nvSpPr>
        <p:spPr bwMode="auto">
          <a:xfrm>
            <a:off x="6338322" y="5375275"/>
            <a:ext cx="685800" cy="353943"/>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700" dirty="0">
                <a:latin typeface="Times New Roman" pitchFamily="18" charset="0"/>
                <a:cs typeface="Times New Roman" pitchFamily="18" charset="0"/>
              </a:rPr>
              <a:t>Q</a:t>
            </a:r>
            <a:r>
              <a:rPr kumimoji="0" lang="en-US" sz="1700" baseline="-25000" dirty="0">
                <a:latin typeface="Times New Roman" pitchFamily="18" charset="0"/>
                <a:cs typeface="Times New Roman" pitchFamily="18" charset="0"/>
              </a:rPr>
              <a:t>2</a:t>
            </a:r>
          </a:p>
        </p:txBody>
      </p:sp>
      <p:sp>
        <p:nvSpPr>
          <p:cNvPr id="82" name="Text Box 50"/>
          <p:cNvSpPr txBox="1">
            <a:spLocks noChangeArrowheads="1"/>
          </p:cNvSpPr>
          <p:nvPr/>
        </p:nvSpPr>
        <p:spPr bwMode="auto">
          <a:xfrm>
            <a:off x="7195572" y="5375275"/>
            <a:ext cx="685800" cy="353943"/>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700">
                <a:latin typeface="Times New Roman" pitchFamily="18" charset="0"/>
                <a:cs typeface="Times New Roman" pitchFamily="18" charset="0"/>
              </a:rPr>
              <a:t>Q</a:t>
            </a:r>
            <a:r>
              <a:rPr kumimoji="0" lang="en-US" sz="1700" baseline="-25000">
                <a:latin typeface="Times New Roman" pitchFamily="18" charset="0"/>
                <a:cs typeface="Times New Roman" pitchFamily="18" charset="0"/>
              </a:rPr>
              <a:t>3</a:t>
            </a:r>
          </a:p>
        </p:txBody>
      </p:sp>
      <p:sp>
        <p:nvSpPr>
          <p:cNvPr id="83" name="Line 24"/>
          <p:cNvSpPr>
            <a:spLocks noChangeShapeType="1"/>
          </p:cNvSpPr>
          <p:nvPr/>
        </p:nvSpPr>
        <p:spPr bwMode="auto">
          <a:xfrm>
            <a:off x="5067300" y="1830388"/>
            <a:ext cx="1984375" cy="2976562"/>
          </a:xfrm>
          <a:prstGeom prst="line">
            <a:avLst/>
          </a:prstGeom>
          <a:noFill/>
          <a:ln w="57150">
            <a:solidFill>
              <a:srgbClr val="053ABF"/>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grpSp>
        <p:nvGrpSpPr>
          <p:cNvPr id="84" name="Group 58"/>
          <p:cNvGrpSpPr>
            <a:grpSpLocks/>
          </p:cNvGrpSpPr>
          <p:nvPr/>
        </p:nvGrpSpPr>
        <p:grpSpPr bwMode="auto">
          <a:xfrm>
            <a:off x="5910263" y="1778000"/>
            <a:ext cx="2509837" cy="3248025"/>
            <a:chOff x="3723" y="1008"/>
            <a:chExt cx="1581" cy="2046"/>
          </a:xfrm>
        </p:grpSpPr>
        <p:sp>
          <p:nvSpPr>
            <p:cNvPr id="85" name="Text Box 52"/>
            <p:cNvSpPr txBox="1">
              <a:spLocks noChangeArrowheads="1"/>
            </p:cNvSpPr>
            <p:nvPr/>
          </p:nvSpPr>
          <p:spPr bwMode="auto">
            <a:xfrm>
              <a:off x="4872" y="2802"/>
              <a:ext cx="432" cy="252"/>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2000" dirty="0">
                  <a:solidFill>
                    <a:srgbClr val="053ABF"/>
                  </a:solidFill>
                  <a:latin typeface="Times New Roman" pitchFamily="18" charset="0"/>
                  <a:cs typeface="Times New Roman" pitchFamily="18" charset="0"/>
                </a:rPr>
                <a:t>D</a:t>
              </a:r>
              <a:r>
                <a:rPr kumimoji="0" lang="en-US" sz="2000" baseline="-25000" dirty="0">
                  <a:solidFill>
                    <a:srgbClr val="053ABF"/>
                  </a:solidFill>
                  <a:latin typeface="Times New Roman" pitchFamily="18" charset="0"/>
                  <a:cs typeface="Times New Roman" pitchFamily="18" charset="0"/>
                </a:rPr>
                <a:t>2</a:t>
              </a:r>
              <a:endParaRPr kumimoji="0" lang="en-US" sz="2400" dirty="0">
                <a:solidFill>
                  <a:srgbClr val="053ABF"/>
                </a:solidFill>
                <a:latin typeface="Times New Roman" pitchFamily="18" charset="0"/>
                <a:cs typeface="Times New Roman" pitchFamily="18" charset="0"/>
              </a:endParaRPr>
            </a:p>
          </p:txBody>
        </p:sp>
        <p:sp>
          <p:nvSpPr>
            <p:cNvPr id="86" name="Line 53"/>
            <p:cNvSpPr>
              <a:spLocks noChangeShapeType="1"/>
            </p:cNvSpPr>
            <p:nvPr/>
          </p:nvSpPr>
          <p:spPr bwMode="auto">
            <a:xfrm>
              <a:off x="3723" y="1008"/>
              <a:ext cx="1250" cy="1875"/>
            </a:xfrm>
            <a:prstGeom prst="line">
              <a:avLst/>
            </a:prstGeom>
            <a:noFill/>
            <a:ln w="57150">
              <a:solidFill>
                <a:srgbClr val="053ABF"/>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grpSp>
      <p:sp>
        <p:nvSpPr>
          <p:cNvPr id="87" name="Text Box 57"/>
          <p:cNvSpPr txBox="1">
            <a:spLocks noChangeArrowheads="1"/>
          </p:cNvSpPr>
          <p:nvPr/>
        </p:nvSpPr>
        <p:spPr bwMode="auto">
          <a:xfrm>
            <a:off x="7705724" y="5143341"/>
            <a:ext cx="1438275" cy="658642"/>
          </a:xfrm>
          <a:prstGeom prst="rect">
            <a:avLst/>
          </a:prstGeom>
          <a:noFill/>
          <a:ln w="9525">
            <a:noFill/>
            <a:miter lim="800000"/>
            <a:headEnd/>
            <a:tailEnd/>
          </a:ln>
        </p:spPr>
        <p:txBody>
          <a:bodyPr wrap="square">
            <a:prstTxWarp prst="textNoShape">
              <a:avLst/>
            </a:prstTxWarp>
            <a:spAutoFit/>
          </a:bodyPr>
          <a:lstStyle/>
          <a:p>
            <a:pPr>
              <a:lnSpc>
                <a:spcPct val="80000"/>
              </a:lnSpc>
              <a:spcBef>
                <a:spcPct val="50000"/>
              </a:spcBef>
            </a:pPr>
            <a:r>
              <a:rPr kumimoji="0" lang="en-US" sz="1800" b="0" i="1" dirty="0">
                <a:latin typeface="Times New Roman" pitchFamily="18" charset="0"/>
                <a:cs typeface="Times New Roman" pitchFamily="18" charset="0"/>
              </a:rPr>
              <a:t>Quantity</a:t>
            </a:r>
            <a:r>
              <a:rPr kumimoji="0" lang="en-US" sz="1800" b="0" i="0" dirty="0">
                <a:latin typeface="Times New Roman" pitchFamily="18" charset="0"/>
                <a:cs typeface="Times New Roman" pitchFamily="18" charset="0"/>
              </a:rPr>
              <a:t/>
            </a:r>
            <a:br>
              <a:rPr kumimoji="0" lang="en-US" sz="18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(DVDs </a:t>
            </a:r>
            <a:r>
              <a:rPr kumimoji="0" lang="en-US" sz="1400" b="0" dirty="0" smtClean="0">
                <a:latin typeface="Times New Roman" pitchFamily="18" charset="0"/>
                <a:cs typeface="Times New Roman" pitchFamily="18" charset="0"/>
              </a:rPr>
              <a:t/>
            </a:r>
            <a:br>
              <a:rPr kumimoji="0" lang="en-US" sz="1400" b="0" dirty="0" smtClean="0">
                <a:latin typeface="Times New Roman" pitchFamily="18" charset="0"/>
                <a:cs typeface="Times New Roman" pitchFamily="18" charset="0"/>
              </a:rPr>
            </a:br>
            <a:r>
              <a:rPr kumimoji="0" lang="en-US" sz="1400" b="0" dirty="0" smtClean="0">
                <a:latin typeface="Times New Roman" pitchFamily="18" charset="0"/>
                <a:cs typeface="Times New Roman" pitchFamily="18" charset="0"/>
              </a:rPr>
              <a:t>  per month)</a:t>
            </a:r>
            <a:endParaRPr kumimoji="0" lang="en-US" sz="1400" b="0" i="0" dirty="0">
              <a:latin typeface="Times New Roman" pitchFamily="18" charset="0"/>
              <a:cs typeface="Times New Roman" pitchFamily="18" charset="0"/>
            </a:endParaRPr>
          </a:p>
        </p:txBody>
      </p:sp>
      <p:sp>
        <p:nvSpPr>
          <p:cNvPr id="88" name="AutoShape 59"/>
          <p:cNvSpPr>
            <a:spLocks noChangeArrowheads="1"/>
          </p:cNvSpPr>
          <p:nvPr/>
        </p:nvSpPr>
        <p:spPr bwMode="auto">
          <a:xfrm>
            <a:off x="6019800" y="2844800"/>
            <a:ext cx="533400" cy="228600"/>
          </a:xfrm>
          <a:prstGeom prst="rightArrow">
            <a:avLst>
              <a:gd name="adj1" fmla="val 50000"/>
              <a:gd name="adj2" fmla="val 94446"/>
            </a:avLst>
          </a:prstGeom>
          <a:solidFill>
            <a:srgbClr val="FFFF66"/>
          </a:solidFill>
          <a:ln w="12700">
            <a:solidFill>
              <a:schemeClr val="tx1"/>
            </a:solidFill>
            <a:miter lim="800000"/>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89" name="AutoShape 60"/>
          <p:cNvSpPr>
            <a:spLocks noChangeArrowheads="1"/>
          </p:cNvSpPr>
          <p:nvPr/>
        </p:nvSpPr>
        <p:spPr bwMode="auto">
          <a:xfrm>
            <a:off x="6477000" y="3530600"/>
            <a:ext cx="533400" cy="228600"/>
          </a:xfrm>
          <a:prstGeom prst="rightArrow">
            <a:avLst>
              <a:gd name="adj1" fmla="val 50000"/>
              <a:gd name="adj2" fmla="val 94446"/>
            </a:avLst>
          </a:prstGeom>
          <a:solidFill>
            <a:srgbClr val="FFFF66"/>
          </a:solidFill>
          <a:ln w="12700">
            <a:solidFill>
              <a:schemeClr val="tx1"/>
            </a:solidFill>
            <a:miter lim="800000"/>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110107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dissolve">
                                      <p:cBhvr>
                                        <p:cTn id="7" dur="500"/>
                                        <p:tgtEl>
                                          <p:spTgt spid="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1">
                                            <p:txEl>
                                              <p:pRg st="1" end="1"/>
                                            </p:txEl>
                                          </p:spTgt>
                                        </p:tgtEl>
                                        <p:attrNameLst>
                                          <p:attrName>style.visibility</p:attrName>
                                        </p:attrNameLst>
                                      </p:cBhvr>
                                      <p:to>
                                        <p:strVal val="visible"/>
                                      </p:to>
                                    </p:set>
                                    <p:animEffect transition="in" filter="dissolve">
                                      <p:cBhvr>
                                        <p:cTn id="12" dur="500"/>
                                        <p:tgtEl>
                                          <p:spTgt spid="61">
                                            <p:txEl>
                                              <p:pRg st="1" end="1"/>
                                            </p:txEl>
                                          </p:spTgt>
                                        </p:tgtEl>
                                      </p:cBhvr>
                                    </p:animEffect>
                                  </p:childTnLst>
                                </p:cTn>
                              </p:par>
                            </p:childTnLst>
                          </p:cTn>
                        </p:par>
                        <p:par>
                          <p:cTn id="13" fill="hold">
                            <p:stCondLst>
                              <p:cond delay="500"/>
                            </p:stCondLst>
                            <p:childTnLst>
                              <p:par>
                                <p:cTn id="14" presetID="34" presetClass="emph" presetSubtype="0" fill="hold" grpId="0" nodeType="afterEffect">
                                  <p:stCondLst>
                                    <p:cond delay="0"/>
                                  </p:stCondLst>
                                  <p:iterate type="lt">
                                    <p:tmPct val="10000"/>
                                  </p:iterate>
                                  <p:childTnLst>
                                    <p:animMotion origin="layout" path="M 0.0 0.0 L 0.0 -0.07213" pathEditMode="relative" ptsTypes="">
                                      <p:cBhvr>
                                        <p:cTn id="15" dur="250" accel="50000" decel="50000" autoRev="1" fill="hold">
                                          <p:stCondLst>
                                            <p:cond delay="0"/>
                                          </p:stCondLst>
                                        </p:cTn>
                                        <p:tgtEl>
                                          <p:spTgt spid="62"/>
                                        </p:tgtEl>
                                        <p:attrNameLst>
                                          <p:attrName>ppt_x</p:attrName>
                                          <p:attrName>ppt_y</p:attrName>
                                        </p:attrNameLst>
                                      </p:cBhvr>
                                    </p:animMotion>
                                    <p:animRot by="1500000">
                                      <p:cBhvr>
                                        <p:cTn id="16" dur="125" fill="hold">
                                          <p:stCondLst>
                                            <p:cond delay="0"/>
                                          </p:stCondLst>
                                        </p:cTn>
                                        <p:tgtEl>
                                          <p:spTgt spid="62"/>
                                        </p:tgtEl>
                                        <p:attrNameLst>
                                          <p:attrName>r</p:attrName>
                                        </p:attrNameLst>
                                      </p:cBhvr>
                                    </p:animRot>
                                    <p:animRot by="-1500000">
                                      <p:cBhvr>
                                        <p:cTn id="17" dur="125" fill="hold">
                                          <p:stCondLst>
                                            <p:cond delay="125"/>
                                          </p:stCondLst>
                                        </p:cTn>
                                        <p:tgtEl>
                                          <p:spTgt spid="62"/>
                                        </p:tgtEl>
                                        <p:attrNameLst>
                                          <p:attrName>r</p:attrName>
                                        </p:attrNameLst>
                                      </p:cBhvr>
                                    </p:animRot>
                                    <p:animRot by="-1500000">
                                      <p:cBhvr>
                                        <p:cTn id="18" dur="125" fill="hold">
                                          <p:stCondLst>
                                            <p:cond delay="250"/>
                                          </p:stCondLst>
                                        </p:cTn>
                                        <p:tgtEl>
                                          <p:spTgt spid="62"/>
                                        </p:tgtEl>
                                        <p:attrNameLst>
                                          <p:attrName>r</p:attrName>
                                        </p:attrNameLst>
                                      </p:cBhvr>
                                    </p:animRot>
                                    <p:animRot by="1500000">
                                      <p:cBhvr>
                                        <p:cTn id="19" dur="125" fill="hold">
                                          <p:stCondLst>
                                            <p:cond delay="375"/>
                                          </p:stCondLst>
                                        </p:cTn>
                                        <p:tgtEl>
                                          <p:spTgt spid="62"/>
                                        </p:tgtEl>
                                        <p:attrNameLst>
                                          <p:attrName>r</p:attrName>
                                        </p:attrNameLst>
                                      </p:cBhvr>
                                    </p:animRot>
                                  </p:childTnLst>
                                </p:cTn>
                              </p:par>
                            </p:childTnLst>
                          </p:cTn>
                        </p:par>
                        <p:par>
                          <p:cTn id="20" fill="hold">
                            <p:stCondLst>
                              <p:cond delay="1050"/>
                            </p:stCondLst>
                            <p:childTnLst>
                              <p:par>
                                <p:cTn id="21" presetID="17" presetClass="entr" presetSubtype="8" fill="hold" grpId="0" nodeType="afterEffect">
                                  <p:stCondLst>
                                    <p:cond delay="0"/>
                                  </p:stCondLst>
                                  <p:childTnLst>
                                    <p:set>
                                      <p:cBhvr>
                                        <p:cTn id="22" dur="1" fill="hold">
                                          <p:stCondLst>
                                            <p:cond delay="0"/>
                                          </p:stCondLst>
                                        </p:cTn>
                                        <p:tgtEl>
                                          <p:spTgt spid="71"/>
                                        </p:tgtEl>
                                        <p:attrNameLst>
                                          <p:attrName>style.visibility</p:attrName>
                                        </p:attrNameLst>
                                      </p:cBhvr>
                                      <p:to>
                                        <p:strVal val="visible"/>
                                      </p:to>
                                    </p:set>
                                    <p:anim calcmode="lin" valueType="num">
                                      <p:cBhvr>
                                        <p:cTn id="23" dur="500" fill="hold"/>
                                        <p:tgtEl>
                                          <p:spTgt spid="71"/>
                                        </p:tgtEl>
                                        <p:attrNameLst>
                                          <p:attrName>ppt_x</p:attrName>
                                        </p:attrNameLst>
                                      </p:cBhvr>
                                      <p:tavLst>
                                        <p:tav tm="0">
                                          <p:val>
                                            <p:strVal val="#ppt_x-#ppt_w/2"/>
                                          </p:val>
                                        </p:tav>
                                        <p:tav tm="100000">
                                          <p:val>
                                            <p:strVal val="#ppt_x"/>
                                          </p:val>
                                        </p:tav>
                                      </p:tavLst>
                                    </p:anim>
                                    <p:anim calcmode="lin" valueType="num">
                                      <p:cBhvr>
                                        <p:cTn id="24" dur="500" fill="hold"/>
                                        <p:tgtEl>
                                          <p:spTgt spid="71"/>
                                        </p:tgtEl>
                                        <p:attrNameLst>
                                          <p:attrName>ppt_y</p:attrName>
                                        </p:attrNameLst>
                                      </p:cBhvr>
                                      <p:tavLst>
                                        <p:tav tm="0">
                                          <p:val>
                                            <p:strVal val="#ppt_y"/>
                                          </p:val>
                                        </p:tav>
                                        <p:tav tm="100000">
                                          <p:val>
                                            <p:strVal val="#ppt_y"/>
                                          </p:val>
                                        </p:tav>
                                      </p:tavLst>
                                    </p:anim>
                                    <p:anim calcmode="lin" valueType="num">
                                      <p:cBhvr>
                                        <p:cTn id="25" dur="500" fill="hold"/>
                                        <p:tgtEl>
                                          <p:spTgt spid="71"/>
                                        </p:tgtEl>
                                        <p:attrNameLst>
                                          <p:attrName>ppt_w</p:attrName>
                                        </p:attrNameLst>
                                      </p:cBhvr>
                                      <p:tavLst>
                                        <p:tav tm="0">
                                          <p:val>
                                            <p:fltVal val="0"/>
                                          </p:val>
                                        </p:tav>
                                        <p:tav tm="100000">
                                          <p:val>
                                            <p:strVal val="#ppt_w"/>
                                          </p:val>
                                        </p:tav>
                                      </p:tavLst>
                                    </p:anim>
                                    <p:anim calcmode="lin" valueType="num">
                                      <p:cBhvr>
                                        <p:cTn id="26" dur="500" fill="hold"/>
                                        <p:tgtEl>
                                          <p:spTgt spid="71"/>
                                        </p:tgtEl>
                                        <p:attrNameLst>
                                          <p:attrName>ppt_h</p:attrName>
                                        </p:attrNameLst>
                                      </p:cBhvr>
                                      <p:tavLst>
                                        <p:tav tm="0">
                                          <p:val>
                                            <p:strVal val="#ppt_h"/>
                                          </p:val>
                                        </p:tav>
                                        <p:tav tm="100000">
                                          <p:val>
                                            <p:strVal val="#ppt_h"/>
                                          </p:val>
                                        </p:tav>
                                      </p:tavLst>
                                    </p:anim>
                                  </p:childTnLst>
                                </p:cTn>
                              </p:par>
                            </p:childTnLst>
                          </p:cTn>
                        </p:par>
                        <p:par>
                          <p:cTn id="27" fill="hold">
                            <p:stCondLst>
                              <p:cond delay="1550"/>
                            </p:stCondLst>
                            <p:childTnLst>
                              <p:par>
                                <p:cTn id="28" presetID="17" presetClass="entr" presetSubtype="1" fill="hold" grpId="0" nodeType="afterEffect">
                                  <p:stCondLst>
                                    <p:cond delay="0"/>
                                  </p:stCondLst>
                                  <p:childTnLst>
                                    <p:set>
                                      <p:cBhvr>
                                        <p:cTn id="29" dur="1" fill="hold">
                                          <p:stCondLst>
                                            <p:cond delay="0"/>
                                          </p:stCondLst>
                                        </p:cTn>
                                        <p:tgtEl>
                                          <p:spTgt spid="73"/>
                                        </p:tgtEl>
                                        <p:attrNameLst>
                                          <p:attrName>style.visibility</p:attrName>
                                        </p:attrNameLst>
                                      </p:cBhvr>
                                      <p:to>
                                        <p:strVal val="visible"/>
                                      </p:to>
                                    </p:set>
                                    <p:anim calcmode="lin" valueType="num">
                                      <p:cBhvr>
                                        <p:cTn id="30" dur="500" fill="hold"/>
                                        <p:tgtEl>
                                          <p:spTgt spid="73"/>
                                        </p:tgtEl>
                                        <p:attrNameLst>
                                          <p:attrName>ppt_x</p:attrName>
                                        </p:attrNameLst>
                                      </p:cBhvr>
                                      <p:tavLst>
                                        <p:tav tm="0">
                                          <p:val>
                                            <p:strVal val="#ppt_x"/>
                                          </p:val>
                                        </p:tav>
                                        <p:tav tm="100000">
                                          <p:val>
                                            <p:strVal val="#ppt_x"/>
                                          </p:val>
                                        </p:tav>
                                      </p:tavLst>
                                    </p:anim>
                                    <p:anim calcmode="lin" valueType="num">
                                      <p:cBhvr>
                                        <p:cTn id="31" dur="500" fill="hold"/>
                                        <p:tgtEl>
                                          <p:spTgt spid="73"/>
                                        </p:tgtEl>
                                        <p:attrNameLst>
                                          <p:attrName>ppt_y</p:attrName>
                                        </p:attrNameLst>
                                      </p:cBhvr>
                                      <p:tavLst>
                                        <p:tav tm="0">
                                          <p:val>
                                            <p:strVal val="#ppt_y-#ppt_h/2"/>
                                          </p:val>
                                        </p:tav>
                                        <p:tav tm="100000">
                                          <p:val>
                                            <p:strVal val="#ppt_y"/>
                                          </p:val>
                                        </p:tav>
                                      </p:tavLst>
                                    </p:anim>
                                    <p:anim calcmode="lin" valueType="num">
                                      <p:cBhvr>
                                        <p:cTn id="32" dur="500" fill="hold"/>
                                        <p:tgtEl>
                                          <p:spTgt spid="73"/>
                                        </p:tgtEl>
                                        <p:attrNameLst>
                                          <p:attrName>ppt_w</p:attrName>
                                        </p:attrNameLst>
                                      </p:cBhvr>
                                      <p:tavLst>
                                        <p:tav tm="0">
                                          <p:val>
                                            <p:strVal val="#ppt_w"/>
                                          </p:val>
                                        </p:tav>
                                        <p:tav tm="100000">
                                          <p:val>
                                            <p:strVal val="#ppt_w"/>
                                          </p:val>
                                        </p:tav>
                                      </p:tavLst>
                                    </p:anim>
                                    <p:anim calcmode="lin" valueType="num">
                                      <p:cBhvr>
                                        <p:cTn id="33" dur="500" fill="hold"/>
                                        <p:tgtEl>
                                          <p:spTgt spid="73"/>
                                        </p:tgtEl>
                                        <p:attrNameLst>
                                          <p:attrName>ppt_h</p:attrName>
                                        </p:attrNameLst>
                                      </p:cBhvr>
                                      <p:tavLst>
                                        <p:tav tm="0">
                                          <p:val>
                                            <p:fltVal val="0"/>
                                          </p:val>
                                        </p:tav>
                                        <p:tav tm="100000">
                                          <p:val>
                                            <p:strVal val="#ppt_h"/>
                                          </p:val>
                                        </p:tav>
                                      </p:tavLst>
                                    </p:anim>
                                  </p:childTnLst>
                                </p:cTn>
                              </p:par>
                            </p:childTnLst>
                          </p:cTn>
                        </p:par>
                        <p:par>
                          <p:cTn id="34" fill="hold">
                            <p:stCondLst>
                              <p:cond delay="2050"/>
                            </p:stCondLst>
                            <p:childTnLst>
                              <p:par>
                                <p:cTn id="35" presetID="23" presetClass="entr" presetSubtype="288" fill="hold" grpId="0" nodeType="afterEffect">
                                  <p:stCondLst>
                                    <p:cond delay="0"/>
                                  </p:stCondLst>
                                  <p:childTnLst>
                                    <p:set>
                                      <p:cBhvr>
                                        <p:cTn id="36" dur="1" fill="hold">
                                          <p:stCondLst>
                                            <p:cond delay="0"/>
                                          </p:stCondLst>
                                        </p:cTn>
                                        <p:tgtEl>
                                          <p:spTgt spid="81"/>
                                        </p:tgtEl>
                                        <p:attrNameLst>
                                          <p:attrName>style.visibility</p:attrName>
                                        </p:attrNameLst>
                                      </p:cBhvr>
                                      <p:to>
                                        <p:strVal val="visible"/>
                                      </p:to>
                                    </p:set>
                                    <p:anim calcmode="lin" valueType="num">
                                      <p:cBhvr>
                                        <p:cTn id="37" dur="500" fill="hold"/>
                                        <p:tgtEl>
                                          <p:spTgt spid="81"/>
                                        </p:tgtEl>
                                        <p:attrNameLst>
                                          <p:attrName>ppt_w</p:attrName>
                                        </p:attrNameLst>
                                      </p:cBhvr>
                                      <p:tavLst>
                                        <p:tav tm="0">
                                          <p:val>
                                            <p:strVal val="4/3*#ppt_w"/>
                                          </p:val>
                                        </p:tav>
                                        <p:tav tm="100000">
                                          <p:val>
                                            <p:strVal val="#ppt_w"/>
                                          </p:val>
                                        </p:tav>
                                      </p:tavLst>
                                    </p:anim>
                                    <p:anim calcmode="lin" valueType="num">
                                      <p:cBhvr>
                                        <p:cTn id="38" dur="500" fill="hold"/>
                                        <p:tgtEl>
                                          <p:spTgt spid="81"/>
                                        </p:tgtEl>
                                        <p:attrNameLst>
                                          <p:attrName>ppt_h</p:attrName>
                                        </p:attrNameLst>
                                      </p:cBhvr>
                                      <p:tavLst>
                                        <p:tav tm="0">
                                          <p:val>
                                            <p:strVal val="4/3*#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61">
                                            <p:txEl>
                                              <p:pRg st="2" end="2"/>
                                            </p:txEl>
                                          </p:spTgt>
                                        </p:tgtEl>
                                        <p:attrNameLst>
                                          <p:attrName>style.visibility</p:attrName>
                                        </p:attrNameLst>
                                      </p:cBhvr>
                                      <p:to>
                                        <p:strVal val="visible"/>
                                      </p:to>
                                    </p:set>
                                    <p:animEffect transition="in" filter="dissolve">
                                      <p:cBhvr>
                                        <p:cTn id="43" dur="500"/>
                                        <p:tgtEl>
                                          <p:spTgt spid="61">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nodeType="clickEffect">
                                  <p:stCondLst>
                                    <p:cond delay="0"/>
                                  </p:stCondLst>
                                  <p:childTnLst>
                                    <p:set>
                                      <p:cBhvr>
                                        <p:cTn id="47" dur="1" fill="hold">
                                          <p:stCondLst>
                                            <p:cond delay="0"/>
                                          </p:stCondLst>
                                        </p:cTn>
                                        <p:tgtEl>
                                          <p:spTgt spid="61">
                                            <p:txEl>
                                              <p:pRg st="3" end="3"/>
                                            </p:txEl>
                                          </p:spTgt>
                                        </p:tgtEl>
                                        <p:attrNameLst>
                                          <p:attrName>style.visibility</p:attrName>
                                        </p:attrNameLst>
                                      </p:cBhvr>
                                      <p:to>
                                        <p:strVal val="visible"/>
                                      </p:to>
                                    </p:set>
                                    <p:animEffect transition="in" filter="dissolve">
                                      <p:cBhvr>
                                        <p:cTn id="48" dur="500"/>
                                        <p:tgtEl>
                                          <p:spTgt spid="61">
                                            <p:txEl>
                                              <p:pRg st="3" end="3"/>
                                            </p:txEl>
                                          </p:spTgt>
                                        </p:tgtEl>
                                      </p:cBhvr>
                                    </p:animEffect>
                                  </p:childTnLst>
                                </p:cTn>
                              </p:par>
                            </p:childTnLst>
                          </p:cTn>
                        </p:par>
                        <p:par>
                          <p:cTn id="49" fill="hold">
                            <p:stCondLst>
                              <p:cond delay="500"/>
                            </p:stCondLst>
                            <p:childTnLst>
                              <p:par>
                                <p:cTn id="50" presetID="17" presetClass="entr" presetSubtype="8" fill="hold" grpId="0" nodeType="afterEffect">
                                  <p:stCondLst>
                                    <p:cond delay="0"/>
                                  </p:stCondLst>
                                  <p:childTnLst>
                                    <p:set>
                                      <p:cBhvr>
                                        <p:cTn id="51" dur="1" fill="hold">
                                          <p:stCondLst>
                                            <p:cond delay="0"/>
                                          </p:stCondLst>
                                        </p:cTn>
                                        <p:tgtEl>
                                          <p:spTgt spid="88"/>
                                        </p:tgtEl>
                                        <p:attrNameLst>
                                          <p:attrName>style.visibility</p:attrName>
                                        </p:attrNameLst>
                                      </p:cBhvr>
                                      <p:to>
                                        <p:strVal val="visible"/>
                                      </p:to>
                                    </p:set>
                                    <p:anim calcmode="lin" valueType="num">
                                      <p:cBhvr>
                                        <p:cTn id="52" dur="500" fill="hold"/>
                                        <p:tgtEl>
                                          <p:spTgt spid="88"/>
                                        </p:tgtEl>
                                        <p:attrNameLst>
                                          <p:attrName>ppt_x</p:attrName>
                                        </p:attrNameLst>
                                      </p:cBhvr>
                                      <p:tavLst>
                                        <p:tav tm="0">
                                          <p:val>
                                            <p:strVal val="#ppt_x-#ppt_w/2"/>
                                          </p:val>
                                        </p:tav>
                                        <p:tav tm="100000">
                                          <p:val>
                                            <p:strVal val="#ppt_x"/>
                                          </p:val>
                                        </p:tav>
                                      </p:tavLst>
                                    </p:anim>
                                    <p:anim calcmode="lin" valueType="num">
                                      <p:cBhvr>
                                        <p:cTn id="53" dur="500" fill="hold"/>
                                        <p:tgtEl>
                                          <p:spTgt spid="88"/>
                                        </p:tgtEl>
                                        <p:attrNameLst>
                                          <p:attrName>ppt_y</p:attrName>
                                        </p:attrNameLst>
                                      </p:cBhvr>
                                      <p:tavLst>
                                        <p:tav tm="0">
                                          <p:val>
                                            <p:strVal val="#ppt_y"/>
                                          </p:val>
                                        </p:tav>
                                        <p:tav tm="100000">
                                          <p:val>
                                            <p:strVal val="#ppt_y"/>
                                          </p:val>
                                        </p:tav>
                                      </p:tavLst>
                                    </p:anim>
                                    <p:anim calcmode="lin" valueType="num">
                                      <p:cBhvr>
                                        <p:cTn id="54" dur="500" fill="hold"/>
                                        <p:tgtEl>
                                          <p:spTgt spid="88"/>
                                        </p:tgtEl>
                                        <p:attrNameLst>
                                          <p:attrName>ppt_w</p:attrName>
                                        </p:attrNameLst>
                                      </p:cBhvr>
                                      <p:tavLst>
                                        <p:tav tm="0">
                                          <p:val>
                                            <p:fltVal val="0"/>
                                          </p:val>
                                        </p:tav>
                                        <p:tav tm="100000">
                                          <p:val>
                                            <p:strVal val="#ppt_w"/>
                                          </p:val>
                                        </p:tav>
                                      </p:tavLst>
                                    </p:anim>
                                    <p:anim calcmode="lin" valueType="num">
                                      <p:cBhvr>
                                        <p:cTn id="55" dur="500" fill="hold"/>
                                        <p:tgtEl>
                                          <p:spTgt spid="88"/>
                                        </p:tgtEl>
                                        <p:attrNameLst>
                                          <p:attrName>ppt_h</p:attrName>
                                        </p:attrNameLst>
                                      </p:cBhvr>
                                      <p:tavLst>
                                        <p:tav tm="0">
                                          <p:val>
                                            <p:strVal val="#ppt_h"/>
                                          </p:val>
                                        </p:tav>
                                        <p:tav tm="100000">
                                          <p:val>
                                            <p:strVal val="#ppt_h"/>
                                          </p:val>
                                        </p:tav>
                                      </p:tavLst>
                                    </p:anim>
                                  </p:childTnLst>
                                </p:cTn>
                              </p:par>
                              <p:par>
                                <p:cTn id="56" presetID="17" presetClass="entr" presetSubtype="8" fill="hold" grpId="0" nodeType="withEffect">
                                  <p:stCondLst>
                                    <p:cond delay="0"/>
                                  </p:stCondLst>
                                  <p:childTnLst>
                                    <p:set>
                                      <p:cBhvr>
                                        <p:cTn id="57" dur="1" fill="hold">
                                          <p:stCondLst>
                                            <p:cond delay="0"/>
                                          </p:stCondLst>
                                        </p:cTn>
                                        <p:tgtEl>
                                          <p:spTgt spid="89"/>
                                        </p:tgtEl>
                                        <p:attrNameLst>
                                          <p:attrName>style.visibility</p:attrName>
                                        </p:attrNameLst>
                                      </p:cBhvr>
                                      <p:to>
                                        <p:strVal val="visible"/>
                                      </p:to>
                                    </p:set>
                                    <p:anim calcmode="lin" valueType="num">
                                      <p:cBhvr>
                                        <p:cTn id="58" dur="500" fill="hold"/>
                                        <p:tgtEl>
                                          <p:spTgt spid="89"/>
                                        </p:tgtEl>
                                        <p:attrNameLst>
                                          <p:attrName>ppt_x</p:attrName>
                                        </p:attrNameLst>
                                      </p:cBhvr>
                                      <p:tavLst>
                                        <p:tav tm="0">
                                          <p:val>
                                            <p:strVal val="#ppt_x-#ppt_w/2"/>
                                          </p:val>
                                        </p:tav>
                                        <p:tav tm="100000">
                                          <p:val>
                                            <p:strVal val="#ppt_x"/>
                                          </p:val>
                                        </p:tav>
                                      </p:tavLst>
                                    </p:anim>
                                    <p:anim calcmode="lin" valueType="num">
                                      <p:cBhvr>
                                        <p:cTn id="59" dur="500" fill="hold"/>
                                        <p:tgtEl>
                                          <p:spTgt spid="89"/>
                                        </p:tgtEl>
                                        <p:attrNameLst>
                                          <p:attrName>ppt_y</p:attrName>
                                        </p:attrNameLst>
                                      </p:cBhvr>
                                      <p:tavLst>
                                        <p:tav tm="0">
                                          <p:val>
                                            <p:strVal val="#ppt_y"/>
                                          </p:val>
                                        </p:tav>
                                        <p:tav tm="100000">
                                          <p:val>
                                            <p:strVal val="#ppt_y"/>
                                          </p:val>
                                        </p:tav>
                                      </p:tavLst>
                                    </p:anim>
                                    <p:anim calcmode="lin" valueType="num">
                                      <p:cBhvr>
                                        <p:cTn id="60" dur="500" fill="hold"/>
                                        <p:tgtEl>
                                          <p:spTgt spid="89"/>
                                        </p:tgtEl>
                                        <p:attrNameLst>
                                          <p:attrName>ppt_w</p:attrName>
                                        </p:attrNameLst>
                                      </p:cBhvr>
                                      <p:tavLst>
                                        <p:tav tm="0">
                                          <p:val>
                                            <p:fltVal val="0"/>
                                          </p:val>
                                        </p:tav>
                                        <p:tav tm="100000">
                                          <p:val>
                                            <p:strVal val="#ppt_w"/>
                                          </p:val>
                                        </p:tav>
                                      </p:tavLst>
                                    </p:anim>
                                    <p:anim calcmode="lin" valueType="num">
                                      <p:cBhvr>
                                        <p:cTn id="61" dur="500" fill="hold"/>
                                        <p:tgtEl>
                                          <p:spTgt spid="89"/>
                                        </p:tgtEl>
                                        <p:attrNameLst>
                                          <p:attrName>ppt_h</p:attrName>
                                        </p:attrNameLst>
                                      </p:cBhvr>
                                      <p:tavLst>
                                        <p:tav tm="0">
                                          <p:val>
                                            <p:strVal val="#ppt_h"/>
                                          </p:val>
                                        </p:tav>
                                        <p:tav tm="100000">
                                          <p:val>
                                            <p:strVal val="#ppt_h"/>
                                          </p:val>
                                        </p:tav>
                                      </p:tavLst>
                                    </p:anim>
                                  </p:childTnLst>
                                </p:cTn>
                              </p:par>
                            </p:childTnLst>
                          </p:cTn>
                        </p:par>
                        <p:par>
                          <p:cTn id="62" fill="hold">
                            <p:stCondLst>
                              <p:cond delay="1000"/>
                            </p:stCondLst>
                            <p:childTnLst>
                              <p:par>
                                <p:cTn id="63" presetID="9" presetClass="entr" presetSubtype="0" fill="hold" nodeType="afterEffect">
                                  <p:stCondLst>
                                    <p:cond delay="0"/>
                                  </p:stCondLst>
                                  <p:childTnLst>
                                    <p:set>
                                      <p:cBhvr>
                                        <p:cTn id="64" dur="1" fill="hold">
                                          <p:stCondLst>
                                            <p:cond delay="0"/>
                                          </p:stCondLst>
                                        </p:cTn>
                                        <p:tgtEl>
                                          <p:spTgt spid="84"/>
                                        </p:tgtEl>
                                        <p:attrNameLst>
                                          <p:attrName>style.visibility</p:attrName>
                                        </p:attrNameLst>
                                      </p:cBhvr>
                                      <p:to>
                                        <p:strVal val="visible"/>
                                      </p:to>
                                    </p:set>
                                    <p:animEffect transition="in" filter="dissolve">
                                      <p:cBhvr>
                                        <p:cTn id="65" dur="500"/>
                                        <p:tgtEl>
                                          <p:spTgt spid="84"/>
                                        </p:tgtEl>
                                      </p:cBhvr>
                                    </p:animEffect>
                                  </p:childTnLst>
                                </p:cTn>
                              </p:par>
                            </p:childTnLst>
                          </p:cTn>
                        </p:par>
                        <p:par>
                          <p:cTn id="66" fill="hold">
                            <p:stCondLst>
                              <p:cond delay="1500"/>
                            </p:stCondLst>
                            <p:childTnLst>
                              <p:par>
                                <p:cTn id="67" presetID="17" presetClass="entr" presetSubtype="8" fill="hold" grpId="0" nodeType="afterEffect">
                                  <p:stCondLst>
                                    <p:cond delay="0"/>
                                  </p:stCondLst>
                                  <p:childTnLst>
                                    <p:set>
                                      <p:cBhvr>
                                        <p:cTn id="68" dur="1" fill="hold">
                                          <p:stCondLst>
                                            <p:cond delay="0"/>
                                          </p:stCondLst>
                                        </p:cTn>
                                        <p:tgtEl>
                                          <p:spTgt spid="74"/>
                                        </p:tgtEl>
                                        <p:attrNameLst>
                                          <p:attrName>style.visibility</p:attrName>
                                        </p:attrNameLst>
                                      </p:cBhvr>
                                      <p:to>
                                        <p:strVal val="visible"/>
                                      </p:to>
                                    </p:set>
                                    <p:anim calcmode="lin" valueType="num">
                                      <p:cBhvr>
                                        <p:cTn id="69" dur="500" fill="hold"/>
                                        <p:tgtEl>
                                          <p:spTgt spid="74"/>
                                        </p:tgtEl>
                                        <p:attrNameLst>
                                          <p:attrName>ppt_x</p:attrName>
                                        </p:attrNameLst>
                                      </p:cBhvr>
                                      <p:tavLst>
                                        <p:tav tm="0">
                                          <p:val>
                                            <p:strVal val="#ppt_x-#ppt_w/2"/>
                                          </p:val>
                                        </p:tav>
                                        <p:tav tm="100000">
                                          <p:val>
                                            <p:strVal val="#ppt_x"/>
                                          </p:val>
                                        </p:tav>
                                      </p:tavLst>
                                    </p:anim>
                                    <p:anim calcmode="lin" valueType="num">
                                      <p:cBhvr>
                                        <p:cTn id="70" dur="500" fill="hold"/>
                                        <p:tgtEl>
                                          <p:spTgt spid="74"/>
                                        </p:tgtEl>
                                        <p:attrNameLst>
                                          <p:attrName>ppt_y</p:attrName>
                                        </p:attrNameLst>
                                      </p:cBhvr>
                                      <p:tavLst>
                                        <p:tav tm="0">
                                          <p:val>
                                            <p:strVal val="#ppt_y"/>
                                          </p:val>
                                        </p:tav>
                                        <p:tav tm="100000">
                                          <p:val>
                                            <p:strVal val="#ppt_y"/>
                                          </p:val>
                                        </p:tav>
                                      </p:tavLst>
                                    </p:anim>
                                    <p:anim calcmode="lin" valueType="num">
                                      <p:cBhvr>
                                        <p:cTn id="71" dur="500" fill="hold"/>
                                        <p:tgtEl>
                                          <p:spTgt spid="74"/>
                                        </p:tgtEl>
                                        <p:attrNameLst>
                                          <p:attrName>ppt_w</p:attrName>
                                        </p:attrNameLst>
                                      </p:cBhvr>
                                      <p:tavLst>
                                        <p:tav tm="0">
                                          <p:val>
                                            <p:fltVal val="0"/>
                                          </p:val>
                                        </p:tav>
                                        <p:tav tm="100000">
                                          <p:val>
                                            <p:strVal val="#ppt_w"/>
                                          </p:val>
                                        </p:tav>
                                      </p:tavLst>
                                    </p:anim>
                                    <p:anim calcmode="lin" valueType="num">
                                      <p:cBhvr>
                                        <p:cTn id="72" dur="500" fill="hold"/>
                                        <p:tgtEl>
                                          <p:spTgt spid="74"/>
                                        </p:tgtEl>
                                        <p:attrNameLst>
                                          <p:attrName>ppt_h</p:attrName>
                                        </p:attrNameLst>
                                      </p:cBhvr>
                                      <p:tavLst>
                                        <p:tav tm="0">
                                          <p:val>
                                            <p:strVal val="#ppt_h"/>
                                          </p:val>
                                        </p:tav>
                                        <p:tav tm="100000">
                                          <p:val>
                                            <p:strVal val="#ppt_h"/>
                                          </p:val>
                                        </p:tav>
                                      </p:tavLst>
                                    </p:anim>
                                  </p:childTnLst>
                                </p:cTn>
                              </p:par>
                            </p:childTnLst>
                          </p:cTn>
                        </p:par>
                        <p:par>
                          <p:cTn id="73" fill="hold">
                            <p:stCondLst>
                              <p:cond delay="2000"/>
                            </p:stCondLst>
                            <p:childTnLst>
                              <p:par>
                                <p:cTn id="74" presetID="17" presetClass="entr" presetSubtype="1" fill="hold" grpId="0" nodeType="afterEffect">
                                  <p:stCondLst>
                                    <p:cond delay="0"/>
                                  </p:stCondLst>
                                  <p:childTnLst>
                                    <p:set>
                                      <p:cBhvr>
                                        <p:cTn id="75" dur="1" fill="hold">
                                          <p:stCondLst>
                                            <p:cond delay="0"/>
                                          </p:stCondLst>
                                        </p:cTn>
                                        <p:tgtEl>
                                          <p:spTgt spid="75"/>
                                        </p:tgtEl>
                                        <p:attrNameLst>
                                          <p:attrName>style.visibility</p:attrName>
                                        </p:attrNameLst>
                                      </p:cBhvr>
                                      <p:to>
                                        <p:strVal val="visible"/>
                                      </p:to>
                                    </p:set>
                                    <p:anim calcmode="lin" valueType="num">
                                      <p:cBhvr>
                                        <p:cTn id="76" dur="500" fill="hold"/>
                                        <p:tgtEl>
                                          <p:spTgt spid="75"/>
                                        </p:tgtEl>
                                        <p:attrNameLst>
                                          <p:attrName>ppt_x</p:attrName>
                                        </p:attrNameLst>
                                      </p:cBhvr>
                                      <p:tavLst>
                                        <p:tav tm="0">
                                          <p:val>
                                            <p:strVal val="#ppt_x"/>
                                          </p:val>
                                        </p:tav>
                                        <p:tav tm="100000">
                                          <p:val>
                                            <p:strVal val="#ppt_x"/>
                                          </p:val>
                                        </p:tav>
                                      </p:tavLst>
                                    </p:anim>
                                    <p:anim calcmode="lin" valueType="num">
                                      <p:cBhvr>
                                        <p:cTn id="77" dur="500" fill="hold"/>
                                        <p:tgtEl>
                                          <p:spTgt spid="75"/>
                                        </p:tgtEl>
                                        <p:attrNameLst>
                                          <p:attrName>ppt_y</p:attrName>
                                        </p:attrNameLst>
                                      </p:cBhvr>
                                      <p:tavLst>
                                        <p:tav tm="0">
                                          <p:val>
                                            <p:strVal val="#ppt_y-#ppt_h/2"/>
                                          </p:val>
                                        </p:tav>
                                        <p:tav tm="100000">
                                          <p:val>
                                            <p:strVal val="#ppt_y"/>
                                          </p:val>
                                        </p:tav>
                                      </p:tavLst>
                                    </p:anim>
                                    <p:anim calcmode="lin" valueType="num">
                                      <p:cBhvr>
                                        <p:cTn id="78" dur="500" fill="hold"/>
                                        <p:tgtEl>
                                          <p:spTgt spid="75"/>
                                        </p:tgtEl>
                                        <p:attrNameLst>
                                          <p:attrName>ppt_w</p:attrName>
                                        </p:attrNameLst>
                                      </p:cBhvr>
                                      <p:tavLst>
                                        <p:tav tm="0">
                                          <p:val>
                                            <p:strVal val="#ppt_w"/>
                                          </p:val>
                                        </p:tav>
                                        <p:tav tm="100000">
                                          <p:val>
                                            <p:strVal val="#ppt_w"/>
                                          </p:val>
                                        </p:tav>
                                      </p:tavLst>
                                    </p:anim>
                                    <p:anim calcmode="lin" valueType="num">
                                      <p:cBhvr>
                                        <p:cTn id="79" dur="500" fill="hold"/>
                                        <p:tgtEl>
                                          <p:spTgt spid="75"/>
                                        </p:tgtEl>
                                        <p:attrNameLst>
                                          <p:attrName>ppt_h</p:attrName>
                                        </p:attrNameLst>
                                      </p:cBhvr>
                                      <p:tavLst>
                                        <p:tav tm="0">
                                          <p:val>
                                            <p:fltVal val="0"/>
                                          </p:val>
                                        </p:tav>
                                        <p:tav tm="100000">
                                          <p:val>
                                            <p:strVal val="#ppt_h"/>
                                          </p:val>
                                        </p:tav>
                                      </p:tavLst>
                                    </p:anim>
                                  </p:childTnLst>
                                </p:cTn>
                              </p:par>
                            </p:childTnLst>
                          </p:cTn>
                        </p:par>
                        <p:par>
                          <p:cTn id="80" fill="hold">
                            <p:stCondLst>
                              <p:cond delay="2500"/>
                            </p:stCondLst>
                            <p:childTnLst>
                              <p:par>
                                <p:cTn id="81" presetID="23" presetClass="entr" presetSubtype="288" fill="hold" grpId="0" nodeType="afterEffect">
                                  <p:stCondLst>
                                    <p:cond delay="0"/>
                                  </p:stCondLst>
                                  <p:childTnLst>
                                    <p:set>
                                      <p:cBhvr>
                                        <p:cTn id="82" dur="1" fill="hold">
                                          <p:stCondLst>
                                            <p:cond delay="0"/>
                                          </p:stCondLst>
                                        </p:cTn>
                                        <p:tgtEl>
                                          <p:spTgt spid="82"/>
                                        </p:tgtEl>
                                        <p:attrNameLst>
                                          <p:attrName>style.visibility</p:attrName>
                                        </p:attrNameLst>
                                      </p:cBhvr>
                                      <p:to>
                                        <p:strVal val="visible"/>
                                      </p:to>
                                    </p:set>
                                    <p:anim calcmode="lin" valueType="num">
                                      <p:cBhvr>
                                        <p:cTn id="83" dur="500" fill="hold"/>
                                        <p:tgtEl>
                                          <p:spTgt spid="82"/>
                                        </p:tgtEl>
                                        <p:attrNameLst>
                                          <p:attrName>ppt_w</p:attrName>
                                        </p:attrNameLst>
                                      </p:cBhvr>
                                      <p:tavLst>
                                        <p:tav tm="0">
                                          <p:val>
                                            <p:strVal val="4/3*#ppt_w"/>
                                          </p:val>
                                        </p:tav>
                                        <p:tav tm="100000">
                                          <p:val>
                                            <p:strVal val="#ppt_w"/>
                                          </p:val>
                                        </p:tav>
                                      </p:tavLst>
                                    </p:anim>
                                    <p:anim calcmode="lin" valueType="num">
                                      <p:cBhvr>
                                        <p:cTn id="84" dur="500" fill="hold"/>
                                        <p:tgtEl>
                                          <p:spTgt spid="82"/>
                                        </p:tgtEl>
                                        <p:attrNameLst>
                                          <p:attrName>ppt_h</p:attrName>
                                        </p:attrNameLst>
                                      </p:cBhvr>
                                      <p:tavLst>
                                        <p:tav tm="0">
                                          <p:val>
                                            <p:strVal val="4/3*#ppt_h"/>
                                          </p:val>
                                        </p:tav>
                                        <p:tav tm="100000">
                                          <p:val>
                                            <p:strVal val="#ppt_h"/>
                                          </p:val>
                                        </p:tav>
                                      </p:tavLst>
                                    </p:anim>
                                  </p:childTnLst>
                                </p:cTn>
                              </p:par>
                            </p:childTnLst>
                          </p:cTn>
                        </p:par>
                        <p:par>
                          <p:cTn id="85" fill="hold">
                            <p:stCondLst>
                              <p:cond delay="3000"/>
                            </p:stCondLst>
                            <p:childTnLst>
                              <p:par>
                                <p:cTn id="86" presetID="9" presetClass="entr" presetSubtype="0" fill="hold" nodeType="afterEffect">
                                  <p:stCondLst>
                                    <p:cond delay="0"/>
                                  </p:stCondLst>
                                  <p:childTnLst>
                                    <p:set>
                                      <p:cBhvr>
                                        <p:cTn id="87" dur="1" fill="hold">
                                          <p:stCondLst>
                                            <p:cond delay="0"/>
                                          </p:stCondLst>
                                        </p:cTn>
                                        <p:tgtEl>
                                          <p:spTgt spid="61">
                                            <p:txEl>
                                              <p:pRg st="4" end="4"/>
                                            </p:txEl>
                                          </p:spTgt>
                                        </p:tgtEl>
                                        <p:attrNameLst>
                                          <p:attrName>style.visibility</p:attrName>
                                        </p:attrNameLst>
                                      </p:cBhvr>
                                      <p:to>
                                        <p:strVal val="visible"/>
                                      </p:to>
                                    </p:set>
                                    <p:animEffect transition="in" filter="dissolve">
                                      <p:cBhvr>
                                        <p:cTn id="88" dur="500"/>
                                        <p:tgtEl>
                                          <p:spTgt spid="6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71" grpId="0" animBg="1"/>
      <p:bldP spid="73" grpId="0" animBg="1"/>
      <p:bldP spid="74" grpId="0" animBg="1"/>
      <p:bldP spid="75" grpId="0" animBg="1"/>
      <p:bldP spid="81" grpId="0"/>
      <p:bldP spid="82" grpId="0"/>
      <p:bldP spid="88" grpId="0" animBg="1"/>
      <p:bldP spid="8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 Decrease in Demand</a:t>
            </a:r>
            <a:endParaRPr lang="en-US" sz="20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61" name="Content Placeholder 2"/>
          <p:cNvSpPr>
            <a:spLocks noGrp="1"/>
          </p:cNvSpPr>
          <p:nvPr>
            <p:ph idx="1"/>
          </p:nvPr>
        </p:nvSpPr>
        <p:spPr>
          <a:xfrm>
            <a:off x="63184" y="1333686"/>
            <a:ext cx="3995506" cy="3946851"/>
          </a:xfrm>
        </p:spPr>
        <p:txBody>
          <a:bodyPr/>
          <a:lstStyle/>
          <a:p>
            <a:pPr marL="169863" indent="-169863">
              <a:lnSpc>
                <a:spcPct val="90000"/>
              </a:lnSpc>
            </a:pPr>
            <a:r>
              <a:rPr lang="en-US" sz="1900" dirty="0">
                <a:solidFill>
                  <a:srgbClr val="32302A"/>
                </a:solidFill>
                <a:ea typeface="ＭＳ Ｐゴシック" pitchFamily="-107" charset="-128"/>
                <a:cs typeface="ＭＳ Ｐゴシック" pitchFamily="-107" charset="-128"/>
              </a:rPr>
              <a:t>If a pizza costs $20, then </a:t>
            </a:r>
            <a:r>
              <a:rPr lang="en-US" sz="1900" dirty="0" smtClean="0">
                <a:solidFill>
                  <a:srgbClr val="32302A"/>
                </a:solidFill>
                <a:ea typeface="ＭＳ Ｐゴシック" pitchFamily="-107" charset="-128"/>
                <a:cs typeface="ＭＳ Ｐゴシック" pitchFamily="-107" charset="-128"/>
              </a:rPr>
              <a:t>the demand </a:t>
            </a:r>
            <a:r>
              <a:rPr lang="en-US" sz="1900" dirty="0">
                <a:solidFill>
                  <a:srgbClr val="32302A"/>
                </a:solidFill>
                <a:ea typeface="ＭＳ Ｐゴシック" pitchFamily="-107" charset="-128"/>
                <a:cs typeface="ＭＳ Ｐゴシック" pitchFamily="-107" charset="-128"/>
              </a:rPr>
              <a:t>curve for pizzas, </a:t>
            </a:r>
            <a:r>
              <a:rPr lang="en-US" sz="1900" b="1" i="1" dirty="0">
                <a:solidFill>
                  <a:srgbClr val="32302A"/>
                </a:solidFill>
                <a:ea typeface="ＭＳ Ｐゴシック" pitchFamily="-107" charset="-128"/>
                <a:cs typeface="ＭＳ Ｐゴシック" pitchFamily="-107" charset="-128"/>
              </a:rPr>
              <a:t>D</a:t>
            </a:r>
            <a:r>
              <a:rPr lang="en-US" sz="1900" b="1" i="1" baseline="-25000" dirty="0">
                <a:solidFill>
                  <a:srgbClr val="32302A"/>
                </a:solidFill>
                <a:ea typeface="ＭＳ Ｐゴシック" pitchFamily="-107" charset="-128"/>
                <a:cs typeface="ＭＳ Ｐゴシック" pitchFamily="-107" charset="-128"/>
              </a:rPr>
              <a:t>1</a:t>
            </a:r>
            <a:r>
              <a:rPr lang="en-US" sz="1900" dirty="0" smtClean="0">
                <a:solidFill>
                  <a:srgbClr val="32302A"/>
                </a:solidFill>
                <a:ea typeface="ＭＳ Ｐゴシック" pitchFamily="-107" charset="-128"/>
                <a:cs typeface="ＭＳ Ｐゴシック" pitchFamily="-107" charset="-128"/>
              </a:rPr>
              <a:t>, indicates </a:t>
            </a:r>
            <a:r>
              <a:rPr lang="en-US" sz="1900" dirty="0">
                <a:solidFill>
                  <a:srgbClr val="32302A"/>
                </a:solidFill>
                <a:ea typeface="ＭＳ Ｐゴシック" pitchFamily="-107" charset="-128"/>
                <a:cs typeface="ＭＳ Ｐゴシック" pitchFamily="-107" charset="-128"/>
              </a:rPr>
              <a:t>that 200 units </a:t>
            </a:r>
            <a:r>
              <a:rPr lang="en-US" sz="1900" dirty="0" smtClean="0">
                <a:solidFill>
                  <a:srgbClr val="32302A"/>
                </a:solidFill>
                <a:ea typeface="ＭＳ Ｐゴシック" pitchFamily="-107" charset="-128"/>
                <a:cs typeface="ＭＳ Ｐゴシック" pitchFamily="-107" charset="-128"/>
              </a:rPr>
              <a:t>will be demanded. </a:t>
            </a:r>
          </a:p>
          <a:p>
            <a:pPr marL="169863" indent="-169863">
              <a:lnSpc>
                <a:spcPct val="90000"/>
              </a:lnSpc>
            </a:pPr>
            <a:r>
              <a:rPr lang="en-US" sz="1900" dirty="0">
                <a:solidFill>
                  <a:srgbClr val="32302A"/>
                </a:solidFill>
                <a:ea typeface="ＭＳ Ｐゴシック" pitchFamily="-107" charset="-128"/>
                <a:cs typeface="ＭＳ Ｐゴシック" pitchFamily="-107" charset="-128"/>
              </a:rPr>
              <a:t>If the price falls to $10, </a:t>
            </a:r>
            <a:r>
              <a:rPr lang="en-US" sz="1900" dirty="0" smtClean="0">
                <a:solidFill>
                  <a:srgbClr val="32302A"/>
                </a:solidFill>
                <a:ea typeface="ＭＳ Ｐゴシック" pitchFamily="-107" charset="-128"/>
                <a:cs typeface="ＭＳ Ｐゴシック" pitchFamily="-107" charset="-128"/>
              </a:rPr>
              <a:t>the quantity </a:t>
            </a:r>
            <a:r>
              <a:rPr lang="en-US" sz="1900" dirty="0">
                <a:solidFill>
                  <a:srgbClr val="32302A"/>
                </a:solidFill>
                <a:ea typeface="ＭＳ Ｐゴシック" pitchFamily="-107" charset="-128"/>
                <a:cs typeface="ＭＳ Ｐゴシック" pitchFamily="-107" charset="-128"/>
              </a:rPr>
              <a:t>demanded of </a:t>
            </a:r>
            <a:r>
              <a:rPr lang="en-US" sz="1900" dirty="0" smtClean="0">
                <a:solidFill>
                  <a:srgbClr val="32302A"/>
                </a:solidFill>
                <a:ea typeface="ＭＳ Ｐゴシック" pitchFamily="-107" charset="-128"/>
                <a:cs typeface="ＭＳ Ｐゴシック" pitchFamily="-107" charset="-128"/>
              </a:rPr>
              <a:t>pizzas will </a:t>
            </a:r>
            <a:r>
              <a:rPr lang="en-US" sz="1900" dirty="0">
                <a:solidFill>
                  <a:srgbClr val="32302A"/>
                </a:solidFill>
                <a:ea typeface="ＭＳ Ｐゴシック" pitchFamily="-107" charset="-128"/>
                <a:cs typeface="ＭＳ Ｐゴシック" pitchFamily="-107" charset="-128"/>
              </a:rPr>
              <a:t>increase to 300  units. </a:t>
            </a:r>
          </a:p>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If </a:t>
            </a:r>
            <a:r>
              <a:rPr lang="en-US" sz="1900" dirty="0">
                <a:solidFill>
                  <a:srgbClr val="32302A"/>
                </a:solidFill>
                <a:ea typeface="ＭＳ Ｐゴシック" pitchFamily="-107" charset="-128"/>
                <a:cs typeface="ＭＳ Ｐゴシック" pitchFamily="-107" charset="-128"/>
              </a:rPr>
              <a:t>the number of </a:t>
            </a:r>
            <a:r>
              <a:rPr lang="en-US" sz="1900" dirty="0" smtClean="0">
                <a:solidFill>
                  <a:srgbClr val="32302A"/>
                </a:solidFill>
                <a:ea typeface="ＭＳ Ｐゴシック" pitchFamily="-107" charset="-128"/>
                <a:cs typeface="ＭＳ Ｐゴシック" pitchFamily="-107" charset="-128"/>
              </a:rPr>
              <a:t>pizza consumers </a:t>
            </a:r>
            <a:r>
              <a:rPr lang="en-US" sz="1900" dirty="0">
                <a:solidFill>
                  <a:srgbClr val="32302A"/>
                </a:solidFill>
                <a:ea typeface="ＭＳ Ｐゴシック" pitchFamily="-107" charset="-128"/>
                <a:cs typeface="ＭＳ Ｐゴシック" pitchFamily="-107" charset="-128"/>
              </a:rPr>
              <a:t>changes, then </a:t>
            </a:r>
            <a:r>
              <a:rPr lang="en-US" sz="1900" dirty="0" smtClean="0">
                <a:solidFill>
                  <a:srgbClr val="32302A"/>
                </a:solidFill>
                <a:ea typeface="ＭＳ Ｐゴシック" pitchFamily="-107" charset="-128"/>
                <a:cs typeface="ＭＳ Ｐゴシック" pitchFamily="-107" charset="-128"/>
              </a:rPr>
              <a:t>the demand </a:t>
            </a:r>
            <a:r>
              <a:rPr lang="en-US" sz="1900" dirty="0">
                <a:solidFill>
                  <a:srgbClr val="32302A"/>
                </a:solidFill>
                <a:ea typeface="ＭＳ Ｐゴシック" pitchFamily="-107" charset="-128"/>
                <a:cs typeface="ＭＳ Ｐゴシック" pitchFamily="-107" charset="-128"/>
              </a:rPr>
              <a:t>for it will </a:t>
            </a:r>
            <a:r>
              <a:rPr lang="en-US" sz="1900" dirty="0" smtClean="0">
                <a:solidFill>
                  <a:srgbClr val="32302A"/>
                </a:solidFill>
                <a:ea typeface="ＭＳ Ｐゴシック" pitchFamily="-107" charset="-128"/>
                <a:cs typeface="ＭＳ Ｐゴシック" pitchFamily="-107" charset="-128"/>
              </a:rPr>
              <a:t>generally change</a:t>
            </a:r>
            <a:r>
              <a:rPr lang="en-US" sz="1900" dirty="0">
                <a:solidFill>
                  <a:srgbClr val="32302A"/>
                </a:solidFill>
                <a:ea typeface="ＭＳ Ｐゴシック" pitchFamily="-107" charset="-128"/>
                <a:cs typeface="ＭＳ Ｐゴシック" pitchFamily="-107" charset="-128"/>
              </a:rPr>
              <a:t>. </a:t>
            </a:r>
          </a:p>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For </a:t>
            </a:r>
            <a:r>
              <a:rPr lang="en-US" sz="1900" dirty="0">
                <a:solidFill>
                  <a:srgbClr val="32302A"/>
                </a:solidFill>
                <a:ea typeface="ＭＳ Ｐゴシック" pitchFamily="-107" charset="-128"/>
                <a:cs typeface="ＭＳ Ｐゴシック" pitchFamily="-107" charset="-128"/>
              </a:rPr>
              <a:t>example, in a college </a:t>
            </a:r>
            <a:r>
              <a:rPr lang="en-US" sz="1900" dirty="0" smtClean="0">
                <a:solidFill>
                  <a:srgbClr val="32302A"/>
                </a:solidFill>
                <a:ea typeface="ＭＳ Ｐゴシック" pitchFamily="-107" charset="-128"/>
                <a:cs typeface="ＭＳ Ｐゴシック" pitchFamily="-107" charset="-128"/>
              </a:rPr>
              <a:t>town during </a:t>
            </a:r>
            <a:r>
              <a:rPr lang="en-US" sz="1900" dirty="0">
                <a:solidFill>
                  <a:srgbClr val="32302A"/>
                </a:solidFill>
                <a:ea typeface="ＭＳ Ｐゴシック" pitchFamily="-107" charset="-128"/>
                <a:cs typeface="ＭＳ Ｐゴシック" pitchFamily="-107" charset="-128"/>
              </a:rPr>
              <a:t>the summer students </a:t>
            </a:r>
            <a:r>
              <a:rPr lang="en-US" sz="1900" dirty="0" smtClean="0">
                <a:solidFill>
                  <a:srgbClr val="32302A"/>
                </a:solidFill>
                <a:ea typeface="ＭＳ Ｐゴシック" pitchFamily="-107" charset="-128"/>
                <a:cs typeface="ＭＳ Ｐゴシック" pitchFamily="-107" charset="-128"/>
              </a:rPr>
              <a:t>go home </a:t>
            </a:r>
            <a:r>
              <a:rPr lang="en-US" sz="1900" dirty="0">
                <a:solidFill>
                  <a:srgbClr val="32302A"/>
                </a:solidFill>
                <a:ea typeface="ＭＳ Ｐゴシック" pitchFamily="-107" charset="-128"/>
                <a:cs typeface="ＭＳ Ｐゴシック" pitchFamily="-107" charset="-128"/>
              </a:rPr>
              <a:t>and the demand </a:t>
            </a:r>
            <a:r>
              <a:rPr lang="en-US" sz="1900" dirty="0" smtClean="0">
                <a:solidFill>
                  <a:srgbClr val="32302A"/>
                </a:solidFill>
                <a:ea typeface="ＭＳ Ｐゴシック" pitchFamily="-107" charset="-128"/>
                <a:cs typeface="ＭＳ Ｐゴシック" pitchFamily="-107" charset="-128"/>
              </a:rPr>
              <a:t>for pizzas </a:t>
            </a:r>
            <a:r>
              <a:rPr lang="en-US" sz="1900" dirty="0">
                <a:solidFill>
                  <a:srgbClr val="32302A"/>
                </a:solidFill>
                <a:ea typeface="ＭＳ Ｐゴシック" pitchFamily="-107" charset="-128"/>
                <a:cs typeface="ＭＳ Ｐゴシック" pitchFamily="-107" charset="-128"/>
              </a:rPr>
              <a:t>at all prices decreases. </a:t>
            </a:r>
            <a:endParaRPr lang="en-US" sz="1900" dirty="0" smtClean="0">
              <a:solidFill>
                <a:srgbClr val="32302A"/>
              </a:solidFill>
              <a:ea typeface="ＭＳ Ｐゴシック" pitchFamily="-107" charset="-128"/>
              <a:cs typeface="ＭＳ Ｐゴシック" pitchFamily="-107" charset="-128"/>
            </a:endParaRPr>
          </a:p>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After </a:t>
            </a:r>
            <a:r>
              <a:rPr lang="en-US" sz="1900" dirty="0">
                <a:solidFill>
                  <a:srgbClr val="32302A"/>
                </a:solidFill>
                <a:ea typeface="ＭＳ Ｐゴシック" pitchFamily="-107" charset="-128"/>
                <a:cs typeface="ＭＳ Ｐゴシック" pitchFamily="-107" charset="-128"/>
              </a:rPr>
              <a:t>the shift of demand</a:t>
            </a:r>
            <a:r>
              <a:rPr lang="en-US" sz="1900" dirty="0" smtClean="0">
                <a:solidFill>
                  <a:srgbClr val="32302A"/>
                </a:solidFill>
                <a:ea typeface="ＭＳ Ｐゴシック" pitchFamily="-107" charset="-128"/>
                <a:cs typeface="ＭＳ Ｐゴシック" pitchFamily="-107" charset="-128"/>
              </a:rPr>
              <a:t>, 200 </a:t>
            </a:r>
            <a:r>
              <a:rPr lang="en-US" sz="1900" dirty="0">
                <a:solidFill>
                  <a:srgbClr val="32302A"/>
                </a:solidFill>
                <a:ea typeface="ＭＳ Ｐゴシック" pitchFamily="-107" charset="-128"/>
                <a:cs typeface="ＭＳ Ｐゴシック" pitchFamily="-107" charset="-128"/>
              </a:rPr>
              <a:t>units are demanded at $10.</a:t>
            </a:r>
          </a:p>
          <a:p>
            <a:pPr marL="169863" indent="-169863">
              <a:lnSpc>
                <a:spcPct val="90000"/>
              </a:lnSpc>
            </a:pPr>
            <a:endParaRPr lang="en-US" sz="1900" dirty="0">
              <a:solidFill>
                <a:srgbClr val="32302A"/>
              </a:solidFill>
              <a:ea typeface="ＭＳ Ｐゴシック" pitchFamily="-107" charset="-128"/>
              <a:cs typeface="ＭＳ Ｐゴシック" pitchFamily="-107" charset="-128"/>
            </a:endParaRPr>
          </a:p>
        </p:txBody>
      </p:sp>
      <p:sp>
        <p:nvSpPr>
          <p:cNvPr id="52" name="Text Box 4"/>
          <p:cNvSpPr txBox="1">
            <a:spLocks noChangeArrowheads="1"/>
          </p:cNvSpPr>
          <p:nvPr/>
        </p:nvSpPr>
        <p:spPr bwMode="auto">
          <a:xfrm>
            <a:off x="4276725" y="1055688"/>
            <a:ext cx="925513" cy="437043"/>
          </a:xfrm>
          <a:prstGeom prst="rect">
            <a:avLst/>
          </a:prstGeom>
          <a:noFill/>
          <a:ln w="9525">
            <a:noFill/>
            <a:miter lim="800000"/>
            <a:headEnd/>
            <a:tailEnd/>
          </a:ln>
        </p:spPr>
        <p:txBody>
          <a:bodyPr>
            <a:prstTxWarp prst="textNoShape">
              <a:avLst/>
            </a:prstTxWarp>
            <a:spAutoFit/>
          </a:bodyPr>
          <a:lstStyle/>
          <a:p>
            <a:pPr>
              <a:lnSpc>
                <a:spcPct val="70000"/>
              </a:lnSpc>
              <a:spcBef>
                <a:spcPct val="50000"/>
              </a:spcBef>
            </a:pPr>
            <a:r>
              <a:rPr kumimoji="0" lang="en-US" sz="1800" b="0" i="1" dirty="0">
                <a:latin typeface="Times New Roman" pitchFamily="18" charset="0"/>
                <a:cs typeface="Times New Roman" pitchFamily="18" charset="0"/>
              </a:rPr>
              <a:t>Price</a:t>
            </a:r>
            <a:br>
              <a:rPr kumimoji="0" lang="en-US" sz="1800" b="0" i="1" dirty="0">
                <a:latin typeface="Times New Roman" pitchFamily="18" charset="0"/>
                <a:cs typeface="Times New Roman" pitchFamily="18" charset="0"/>
              </a:rPr>
            </a:br>
            <a:r>
              <a:rPr kumimoji="0" lang="en-US" sz="1400" b="0" dirty="0">
                <a:latin typeface="Times New Roman" pitchFamily="18" charset="0"/>
                <a:cs typeface="Times New Roman" pitchFamily="18" charset="0"/>
              </a:rPr>
              <a:t>(dollars)</a:t>
            </a:r>
            <a:endParaRPr kumimoji="0" lang="en-US" sz="1400" b="0" i="0" dirty="0">
              <a:latin typeface="Times New Roman" pitchFamily="18" charset="0"/>
              <a:cs typeface="Times New Roman" pitchFamily="18" charset="0"/>
            </a:endParaRPr>
          </a:p>
        </p:txBody>
      </p:sp>
      <p:sp>
        <p:nvSpPr>
          <p:cNvPr id="55" name="Line 6"/>
          <p:cNvSpPr>
            <a:spLocks noChangeShapeType="1"/>
          </p:cNvSpPr>
          <p:nvPr/>
        </p:nvSpPr>
        <p:spPr bwMode="auto">
          <a:xfrm>
            <a:off x="4773613" y="1530350"/>
            <a:ext cx="0" cy="388620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7" name="Line 42"/>
          <p:cNvSpPr>
            <a:spLocks noChangeShapeType="1"/>
          </p:cNvSpPr>
          <p:nvPr/>
        </p:nvSpPr>
        <p:spPr bwMode="auto">
          <a:xfrm>
            <a:off x="4762500" y="5416550"/>
            <a:ext cx="2971800"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87" name="Text Box 57"/>
          <p:cNvSpPr txBox="1">
            <a:spLocks noChangeArrowheads="1"/>
          </p:cNvSpPr>
          <p:nvPr/>
        </p:nvSpPr>
        <p:spPr bwMode="auto">
          <a:xfrm>
            <a:off x="7705724" y="5143341"/>
            <a:ext cx="1438275" cy="658642"/>
          </a:xfrm>
          <a:prstGeom prst="rect">
            <a:avLst/>
          </a:prstGeom>
          <a:noFill/>
          <a:ln w="9525">
            <a:noFill/>
            <a:miter lim="800000"/>
            <a:headEnd/>
            <a:tailEnd/>
          </a:ln>
        </p:spPr>
        <p:txBody>
          <a:bodyPr wrap="square">
            <a:prstTxWarp prst="textNoShape">
              <a:avLst/>
            </a:prstTxWarp>
            <a:spAutoFit/>
          </a:bodyPr>
          <a:lstStyle/>
          <a:p>
            <a:pPr>
              <a:lnSpc>
                <a:spcPct val="80000"/>
              </a:lnSpc>
              <a:spcBef>
                <a:spcPct val="50000"/>
              </a:spcBef>
            </a:pPr>
            <a:r>
              <a:rPr kumimoji="0" lang="en-US" sz="1800" b="0" i="1" dirty="0">
                <a:latin typeface="Times New Roman" pitchFamily="18" charset="0"/>
                <a:cs typeface="Times New Roman" pitchFamily="18" charset="0"/>
              </a:rPr>
              <a:t>Quantity</a:t>
            </a:r>
            <a:r>
              <a:rPr kumimoji="0" lang="en-US" sz="1800" b="0" i="0" dirty="0">
                <a:latin typeface="Times New Roman" pitchFamily="18" charset="0"/>
                <a:cs typeface="Times New Roman" pitchFamily="18" charset="0"/>
              </a:rPr>
              <a:t/>
            </a:r>
            <a:br>
              <a:rPr kumimoji="0" lang="en-US" sz="1800" b="0" i="0" dirty="0">
                <a:latin typeface="Times New Roman" pitchFamily="18" charset="0"/>
                <a:cs typeface="Times New Roman" pitchFamily="18" charset="0"/>
              </a:rPr>
            </a:br>
            <a:r>
              <a:rPr kumimoji="0" lang="en-US" sz="1400" b="0" dirty="0" smtClean="0">
                <a:latin typeface="Times New Roman" pitchFamily="18" charset="0"/>
                <a:cs typeface="Times New Roman" pitchFamily="18" charset="0"/>
              </a:rPr>
              <a:t>(Pizzas</a:t>
            </a:r>
            <a:br>
              <a:rPr kumimoji="0" lang="en-US" sz="1400" b="0" dirty="0" smtClean="0">
                <a:latin typeface="Times New Roman" pitchFamily="18" charset="0"/>
                <a:cs typeface="Times New Roman" pitchFamily="18" charset="0"/>
              </a:rPr>
            </a:br>
            <a:r>
              <a:rPr kumimoji="0" lang="en-US" sz="1400" b="0" dirty="0" smtClean="0">
                <a:latin typeface="Times New Roman" pitchFamily="18" charset="0"/>
                <a:cs typeface="Times New Roman" pitchFamily="18" charset="0"/>
              </a:rPr>
              <a:t>  per week)</a:t>
            </a:r>
            <a:endParaRPr kumimoji="0" lang="en-US" sz="1400" b="0" i="0" dirty="0">
              <a:latin typeface="Times New Roman" pitchFamily="18" charset="0"/>
              <a:cs typeface="Times New Roman" pitchFamily="18" charset="0"/>
            </a:endParaRPr>
          </a:p>
        </p:txBody>
      </p:sp>
      <p:sp>
        <p:nvSpPr>
          <p:cNvPr id="32" name="Text Box 5"/>
          <p:cNvSpPr txBox="1">
            <a:spLocks noChangeArrowheads="1"/>
          </p:cNvSpPr>
          <p:nvPr/>
        </p:nvSpPr>
        <p:spPr bwMode="auto">
          <a:xfrm>
            <a:off x="4260096" y="1898650"/>
            <a:ext cx="466725" cy="366713"/>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700" b="0" i="0">
                <a:latin typeface="Times New Roman" pitchFamily="18" charset="0"/>
                <a:cs typeface="Times New Roman" pitchFamily="18" charset="0"/>
              </a:rPr>
              <a:t>20</a:t>
            </a:r>
          </a:p>
        </p:txBody>
      </p:sp>
      <p:sp>
        <p:nvSpPr>
          <p:cNvPr id="33" name="Text Box 7"/>
          <p:cNvSpPr txBox="1">
            <a:spLocks noChangeArrowheads="1"/>
          </p:cNvSpPr>
          <p:nvPr/>
        </p:nvSpPr>
        <p:spPr bwMode="auto">
          <a:xfrm>
            <a:off x="4260096" y="3646488"/>
            <a:ext cx="466725" cy="366712"/>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700" b="0" i="0" dirty="0">
                <a:latin typeface="Times New Roman" pitchFamily="18" charset="0"/>
                <a:cs typeface="Times New Roman" pitchFamily="18" charset="0"/>
              </a:rPr>
              <a:t>10</a:t>
            </a:r>
          </a:p>
        </p:txBody>
      </p:sp>
      <p:sp>
        <p:nvSpPr>
          <p:cNvPr id="34" name="Line 12"/>
          <p:cNvSpPr>
            <a:spLocks noChangeShapeType="1"/>
          </p:cNvSpPr>
          <p:nvPr/>
        </p:nvSpPr>
        <p:spPr bwMode="auto">
          <a:xfrm>
            <a:off x="6591300" y="3821814"/>
            <a:ext cx="0" cy="156210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35" name="Line 16"/>
          <p:cNvSpPr>
            <a:spLocks noChangeShapeType="1"/>
          </p:cNvSpPr>
          <p:nvPr/>
        </p:nvSpPr>
        <p:spPr bwMode="auto">
          <a:xfrm>
            <a:off x="4797047" y="3813175"/>
            <a:ext cx="2718177"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36" name="Line 23"/>
          <p:cNvSpPr>
            <a:spLocks noChangeShapeType="1"/>
          </p:cNvSpPr>
          <p:nvPr/>
        </p:nvSpPr>
        <p:spPr bwMode="auto">
          <a:xfrm>
            <a:off x="4686300" y="3807202"/>
            <a:ext cx="92075"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37" name="Line 24"/>
          <p:cNvSpPr>
            <a:spLocks noChangeShapeType="1"/>
          </p:cNvSpPr>
          <p:nvPr/>
        </p:nvSpPr>
        <p:spPr bwMode="auto">
          <a:xfrm>
            <a:off x="4686300" y="2089150"/>
            <a:ext cx="92075"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38" name="Text Box 25"/>
          <p:cNvSpPr txBox="1">
            <a:spLocks noChangeArrowheads="1"/>
          </p:cNvSpPr>
          <p:nvPr/>
        </p:nvSpPr>
        <p:spPr bwMode="auto">
          <a:xfrm>
            <a:off x="6257925" y="5393898"/>
            <a:ext cx="685800" cy="366713"/>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700" b="0" i="0" dirty="0">
                <a:latin typeface="Times New Roman" pitchFamily="18" charset="0"/>
                <a:cs typeface="Times New Roman" pitchFamily="18" charset="0"/>
              </a:rPr>
              <a:t>200</a:t>
            </a:r>
            <a:endParaRPr kumimoji="0" lang="en-US" sz="1700" b="0" i="0" baseline="-25000" dirty="0">
              <a:latin typeface="Times New Roman" pitchFamily="18" charset="0"/>
              <a:cs typeface="Times New Roman" pitchFamily="18" charset="0"/>
            </a:endParaRPr>
          </a:p>
        </p:txBody>
      </p:sp>
      <p:sp>
        <p:nvSpPr>
          <p:cNvPr id="39" name="Text Box 26"/>
          <p:cNvSpPr txBox="1">
            <a:spLocks noChangeArrowheads="1"/>
          </p:cNvSpPr>
          <p:nvPr/>
        </p:nvSpPr>
        <p:spPr bwMode="auto">
          <a:xfrm>
            <a:off x="7191375" y="5393898"/>
            <a:ext cx="685800" cy="366713"/>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700" b="0" i="0" dirty="0">
                <a:latin typeface="Times New Roman" pitchFamily="18" charset="0"/>
                <a:cs typeface="Times New Roman" pitchFamily="18" charset="0"/>
              </a:rPr>
              <a:t>300</a:t>
            </a:r>
            <a:endParaRPr kumimoji="0" lang="en-US" sz="1700" b="0" i="0" baseline="-25000" dirty="0">
              <a:latin typeface="Times New Roman" pitchFamily="18" charset="0"/>
              <a:cs typeface="Times New Roman" pitchFamily="18" charset="0"/>
            </a:endParaRPr>
          </a:p>
        </p:txBody>
      </p:sp>
      <p:sp>
        <p:nvSpPr>
          <p:cNvPr id="40" name="Text Box 29"/>
          <p:cNvSpPr txBox="1">
            <a:spLocks noChangeArrowheads="1"/>
          </p:cNvSpPr>
          <p:nvPr/>
        </p:nvSpPr>
        <p:spPr bwMode="auto">
          <a:xfrm>
            <a:off x="7924800" y="4699000"/>
            <a:ext cx="685800" cy="400110"/>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2000" dirty="0">
                <a:solidFill>
                  <a:srgbClr val="053ABF"/>
                </a:solidFill>
                <a:latin typeface="Times New Roman" pitchFamily="18" charset="0"/>
                <a:cs typeface="Times New Roman" pitchFamily="18" charset="0"/>
              </a:rPr>
              <a:t>D</a:t>
            </a:r>
            <a:r>
              <a:rPr kumimoji="0" lang="en-US" sz="2000" baseline="-25000" dirty="0">
                <a:solidFill>
                  <a:srgbClr val="053ABF"/>
                </a:solidFill>
                <a:latin typeface="Times New Roman" pitchFamily="18" charset="0"/>
                <a:cs typeface="Times New Roman" pitchFamily="18" charset="0"/>
              </a:rPr>
              <a:t>1</a:t>
            </a:r>
            <a:endParaRPr kumimoji="0" lang="en-US" sz="2000" dirty="0">
              <a:solidFill>
                <a:srgbClr val="053ABF"/>
              </a:solidFill>
              <a:latin typeface="Times New Roman" pitchFamily="18" charset="0"/>
              <a:cs typeface="Times New Roman" pitchFamily="18" charset="0"/>
            </a:endParaRPr>
          </a:p>
        </p:txBody>
      </p:sp>
      <p:sp>
        <p:nvSpPr>
          <p:cNvPr id="41" name="Line 30"/>
          <p:cNvSpPr>
            <a:spLocks noChangeShapeType="1"/>
          </p:cNvSpPr>
          <p:nvPr/>
        </p:nvSpPr>
        <p:spPr bwMode="auto">
          <a:xfrm>
            <a:off x="6324600" y="1574800"/>
            <a:ext cx="1752600" cy="3276600"/>
          </a:xfrm>
          <a:prstGeom prst="line">
            <a:avLst/>
          </a:prstGeom>
          <a:noFill/>
          <a:ln w="57150">
            <a:solidFill>
              <a:srgbClr val="053ABF"/>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42" name="Line 32"/>
          <p:cNvSpPr>
            <a:spLocks noChangeShapeType="1"/>
          </p:cNvSpPr>
          <p:nvPr/>
        </p:nvSpPr>
        <p:spPr bwMode="auto">
          <a:xfrm>
            <a:off x="4762500" y="2089150"/>
            <a:ext cx="1790700" cy="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43" name="Line 33"/>
          <p:cNvSpPr>
            <a:spLocks noChangeShapeType="1"/>
          </p:cNvSpPr>
          <p:nvPr/>
        </p:nvSpPr>
        <p:spPr bwMode="auto">
          <a:xfrm>
            <a:off x="7515225" y="3829843"/>
            <a:ext cx="0" cy="1564481"/>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45" name="Line 42"/>
          <p:cNvSpPr>
            <a:spLocks noChangeShapeType="1"/>
          </p:cNvSpPr>
          <p:nvPr/>
        </p:nvSpPr>
        <p:spPr bwMode="auto">
          <a:xfrm flipV="1">
            <a:off x="6591300" y="2108200"/>
            <a:ext cx="0" cy="3308350"/>
          </a:xfrm>
          <a:prstGeom prst="line">
            <a:avLst/>
          </a:prstGeom>
          <a:noFill/>
          <a:ln w="31750" cap="rnd">
            <a:solidFill>
              <a:schemeClr val="tx1"/>
            </a:solidFill>
            <a:prstDash val="sysDot"/>
            <a:round/>
            <a:headEnd type="none" w="lg" len="lg"/>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46" name="AutoShape 43"/>
          <p:cNvSpPr>
            <a:spLocks noChangeArrowheads="1"/>
          </p:cNvSpPr>
          <p:nvPr/>
        </p:nvSpPr>
        <p:spPr bwMode="auto">
          <a:xfrm flipH="1">
            <a:off x="6162675" y="2641600"/>
            <a:ext cx="533400" cy="228600"/>
          </a:xfrm>
          <a:prstGeom prst="rightArrow">
            <a:avLst>
              <a:gd name="adj1" fmla="val 50000"/>
              <a:gd name="adj2" fmla="val 94446"/>
            </a:avLst>
          </a:prstGeom>
          <a:solidFill>
            <a:srgbClr val="FFFF66"/>
          </a:solidFill>
          <a:ln w="12700">
            <a:solidFill>
              <a:schemeClr val="tx1"/>
            </a:solidFill>
            <a:miter lim="800000"/>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47" name="AutoShape 44"/>
          <p:cNvSpPr>
            <a:spLocks noChangeArrowheads="1"/>
          </p:cNvSpPr>
          <p:nvPr/>
        </p:nvSpPr>
        <p:spPr bwMode="auto">
          <a:xfrm flipH="1">
            <a:off x="6896100" y="3937000"/>
            <a:ext cx="533400" cy="228600"/>
          </a:xfrm>
          <a:prstGeom prst="rightArrow">
            <a:avLst>
              <a:gd name="adj1" fmla="val 50000"/>
              <a:gd name="adj2" fmla="val 94446"/>
            </a:avLst>
          </a:prstGeom>
          <a:solidFill>
            <a:srgbClr val="FFFF66"/>
          </a:solidFill>
          <a:ln w="12700">
            <a:solidFill>
              <a:schemeClr val="tx1"/>
            </a:solidFill>
            <a:miter lim="800000"/>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48" name="Text Box 47"/>
          <p:cNvSpPr txBox="1">
            <a:spLocks noChangeArrowheads="1"/>
          </p:cNvSpPr>
          <p:nvPr/>
        </p:nvSpPr>
        <p:spPr bwMode="auto">
          <a:xfrm>
            <a:off x="4298196" y="5394325"/>
            <a:ext cx="685800" cy="366713"/>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700" b="0" i="0" dirty="0">
                <a:latin typeface="Times New Roman" pitchFamily="18" charset="0"/>
                <a:cs typeface="Times New Roman" pitchFamily="18" charset="0"/>
              </a:rPr>
              <a:t>0</a:t>
            </a:r>
            <a:endParaRPr kumimoji="0" lang="en-US" sz="1700" b="0" i="0" baseline="-25000" dirty="0">
              <a:latin typeface="Times New Roman" pitchFamily="18" charset="0"/>
              <a:cs typeface="Times New Roman" pitchFamily="18" charset="0"/>
            </a:endParaRPr>
          </a:p>
        </p:txBody>
      </p:sp>
      <p:grpSp>
        <p:nvGrpSpPr>
          <p:cNvPr id="49" name="Group 49"/>
          <p:cNvGrpSpPr>
            <a:grpSpLocks/>
          </p:cNvGrpSpPr>
          <p:nvPr/>
        </p:nvGrpSpPr>
        <p:grpSpPr bwMode="auto">
          <a:xfrm>
            <a:off x="5410200" y="1574800"/>
            <a:ext cx="2190750" cy="3384086"/>
            <a:chOff x="3408" y="768"/>
            <a:chExt cx="1446" cy="2232"/>
          </a:xfrm>
        </p:grpSpPr>
        <p:sp>
          <p:nvSpPr>
            <p:cNvPr id="50" name="Text Box 19"/>
            <p:cNvSpPr txBox="1">
              <a:spLocks noChangeArrowheads="1"/>
            </p:cNvSpPr>
            <p:nvPr/>
          </p:nvSpPr>
          <p:spPr bwMode="auto">
            <a:xfrm>
              <a:off x="4422" y="2736"/>
              <a:ext cx="432" cy="26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2000" dirty="0">
                  <a:solidFill>
                    <a:srgbClr val="053ABF"/>
                  </a:solidFill>
                  <a:latin typeface="Times New Roman" pitchFamily="18" charset="0"/>
                  <a:cs typeface="Times New Roman" pitchFamily="18" charset="0"/>
                </a:rPr>
                <a:t>D</a:t>
              </a:r>
              <a:r>
                <a:rPr kumimoji="0" lang="en-US" sz="2000" baseline="-25000" dirty="0">
                  <a:solidFill>
                    <a:srgbClr val="053ABF"/>
                  </a:solidFill>
                  <a:latin typeface="Times New Roman" pitchFamily="18" charset="0"/>
                  <a:cs typeface="Times New Roman" pitchFamily="18" charset="0"/>
                </a:rPr>
                <a:t>2</a:t>
              </a:r>
              <a:endParaRPr kumimoji="0" lang="en-US" sz="2400" dirty="0">
                <a:solidFill>
                  <a:srgbClr val="053ABF"/>
                </a:solidFill>
                <a:latin typeface="Times New Roman" pitchFamily="18" charset="0"/>
                <a:cs typeface="Times New Roman" pitchFamily="18" charset="0"/>
              </a:endParaRPr>
            </a:p>
          </p:txBody>
        </p:sp>
        <p:sp>
          <p:nvSpPr>
            <p:cNvPr id="53" name="Line 48"/>
            <p:cNvSpPr>
              <a:spLocks noChangeShapeType="1"/>
            </p:cNvSpPr>
            <p:nvPr/>
          </p:nvSpPr>
          <p:spPr bwMode="auto">
            <a:xfrm>
              <a:off x="3408" y="768"/>
              <a:ext cx="1104" cy="2064"/>
            </a:xfrm>
            <a:prstGeom prst="line">
              <a:avLst/>
            </a:prstGeom>
            <a:noFill/>
            <a:ln w="57150">
              <a:solidFill>
                <a:srgbClr val="053ABF"/>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grpSp>
      <p:sp>
        <p:nvSpPr>
          <p:cNvPr id="54" name="Line 51"/>
          <p:cNvSpPr>
            <a:spLocks noChangeShapeType="1"/>
          </p:cNvSpPr>
          <p:nvPr/>
        </p:nvSpPr>
        <p:spPr bwMode="auto">
          <a:xfrm>
            <a:off x="4797048" y="3813175"/>
            <a:ext cx="1771650"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140322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dissolve">
                                      <p:cBhvr>
                                        <p:cTn id="7" dur="500"/>
                                        <p:tgtEl>
                                          <p:spTgt spid="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1">
                                            <p:txEl>
                                              <p:pRg st="1" end="1"/>
                                            </p:txEl>
                                          </p:spTgt>
                                        </p:tgtEl>
                                        <p:attrNameLst>
                                          <p:attrName>style.visibility</p:attrName>
                                        </p:attrNameLst>
                                      </p:cBhvr>
                                      <p:to>
                                        <p:strVal val="visible"/>
                                      </p:to>
                                    </p:set>
                                    <p:animEffect transition="in" filter="dissolve">
                                      <p:cBhvr>
                                        <p:cTn id="12" dur="500"/>
                                        <p:tgtEl>
                                          <p:spTgt spid="61">
                                            <p:txEl>
                                              <p:pRg st="1" end="1"/>
                                            </p:txEl>
                                          </p:spTgt>
                                        </p:tgtEl>
                                      </p:cBhvr>
                                    </p:animEffect>
                                  </p:childTnLst>
                                </p:cTn>
                              </p:par>
                            </p:childTnLst>
                          </p:cTn>
                        </p:par>
                        <p:par>
                          <p:cTn id="13" fill="hold">
                            <p:stCondLst>
                              <p:cond delay="500"/>
                            </p:stCondLst>
                            <p:childTnLst>
                              <p:par>
                                <p:cTn id="14" presetID="53" presetClass="entr" presetSubtype="16" fill="hold" grpId="0" nodeType="afterEffect">
                                  <p:stCondLst>
                                    <p:cond delay="0"/>
                                  </p:stCondLst>
                                  <p:iterate type="lt">
                                    <p:tmPct val="0"/>
                                  </p:iterate>
                                  <p:childTnLst>
                                    <p:set>
                                      <p:cBhvr>
                                        <p:cTn id="15" dur="1" fill="hold">
                                          <p:stCondLst>
                                            <p:cond delay="0"/>
                                          </p:stCondLst>
                                        </p:cTn>
                                        <p:tgtEl>
                                          <p:spTgt spid="33"/>
                                        </p:tgtEl>
                                        <p:attrNameLst>
                                          <p:attrName>style.visibility</p:attrName>
                                        </p:attrNameLst>
                                      </p:cBhvr>
                                      <p:to>
                                        <p:strVal val="visible"/>
                                      </p:to>
                                    </p:set>
                                    <p:anim calcmode="lin" valueType="num">
                                      <p:cBhvr>
                                        <p:cTn id="16" dur="500" fill="hold"/>
                                        <p:tgtEl>
                                          <p:spTgt spid="33"/>
                                        </p:tgtEl>
                                        <p:attrNameLst>
                                          <p:attrName>ppt_w</p:attrName>
                                        </p:attrNameLst>
                                      </p:cBhvr>
                                      <p:tavLst>
                                        <p:tav tm="0">
                                          <p:val>
                                            <p:fltVal val="0"/>
                                          </p:val>
                                        </p:tav>
                                        <p:tav tm="100000">
                                          <p:val>
                                            <p:strVal val="#ppt_w"/>
                                          </p:val>
                                        </p:tav>
                                      </p:tavLst>
                                    </p:anim>
                                    <p:anim calcmode="lin" valueType="num">
                                      <p:cBhvr>
                                        <p:cTn id="17" dur="500" fill="hold"/>
                                        <p:tgtEl>
                                          <p:spTgt spid="33"/>
                                        </p:tgtEl>
                                        <p:attrNameLst>
                                          <p:attrName>ppt_h</p:attrName>
                                        </p:attrNameLst>
                                      </p:cBhvr>
                                      <p:tavLst>
                                        <p:tav tm="0">
                                          <p:val>
                                            <p:fltVal val="0"/>
                                          </p:val>
                                        </p:tav>
                                        <p:tav tm="100000">
                                          <p:val>
                                            <p:strVal val="#ppt_h"/>
                                          </p:val>
                                        </p:tav>
                                      </p:tavLst>
                                    </p:anim>
                                    <p:animEffect transition="in" filter="fade">
                                      <p:cBhvr>
                                        <p:cTn id="18" dur="500"/>
                                        <p:tgtEl>
                                          <p:spTgt spid="33"/>
                                        </p:tgtEl>
                                      </p:cBhvr>
                                    </p:animEffect>
                                  </p:childTnLst>
                                </p:cTn>
                              </p:par>
                            </p:childTnLst>
                          </p:cTn>
                        </p:par>
                        <p:par>
                          <p:cTn id="19" fill="hold">
                            <p:stCondLst>
                              <p:cond delay="1000"/>
                            </p:stCondLst>
                            <p:childTnLst>
                              <p:par>
                                <p:cTn id="20" presetID="17" presetClass="entr" presetSubtype="8" fill="hold" grpId="0" nodeType="after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p:cTn id="22" dur="500" fill="hold"/>
                                        <p:tgtEl>
                                          <p:spTgt spid="35"/>
                                        </p:tgtEl>
                                        <p:attrNameLst>
                                          <p:attrName>ppt_x</p:attrName>
                                        </p:attrNameLst>
                                      </p:cBhvr>
                                      <p:tavLst>
                                        <p:tav tm="0">
                                          <p:val>
                                            <p:strVal val="#ppt_x-#ppt_w/2"/>
                                          </p:val>
                                        </p:tav>
                                        <p:tav tm="100000">
                                          <p:val>
                                            <p:strVal val="#ppt_x"/>
                                          </p:val>
                                        </p:tav>
                                      </p:tavLst>
                                    </p:anim>
                                    <p:anim calcmode="lin" valueType="num">
                                      <p:cBhvr>
                                        <p:cTn id="23" dur="500" fill="hold"/>
                                        <p:tgtEl>
                                          <p:spTgt spid="35"/>
                                        </p:tgtEl>
                                        <p:attrNameLst>
                                          <p:attrName>ppt_y</p:attrName>
                                        </p:attrNameLst>
                                      </p:cBhvr>
                                      <p:tavLst>
                                        <p:tav tm="0">
                                          <p:val>
                                            <p:strVal val="#ppt_y"/>
                                          </p:val>
                                        </p:tav>
                                        <p:tav tm="100000">
                                          <p:val>
                                            <p:strVal val="#ppt_y"/>
                                          </p:val>
                                        </p:tav>
                                      </p:tavLst>
                                    </p:anim>
                                    <p:anim calcmode="lin" valueType="num">
                                      <p:cBhvr>
                                        <p:cTn id="24" dur="500" fill="hold"/>
                                        <p:tgtEl>
                                          <p:spTgt spid="35"/>
                                        </p:tgtEl>
                                        <p:attrNameLst>
                                          <p:attrName>ppt_w</p:attrName>
                                        </p:attrNameLst>
                                      </p:cBhvr>
                                      <p:tavLst>
                                        <p:tav tm="0">
                                          <p:val>
                                            <p:fltVal val="0"/>
                                          </p:val>
                                        </p:tav>
                                        <p:tav tm="100000">
                                          <p:val>
                                            <p:strVal val="#ppt_w"/>
                                          </p:val>
                                        </p:tav>
                                      </p:tavLst>
                                    </p:anim>
                                    <p:anim calcmode="lin" valueType="num">
                                      <p:cBhvr>
                                        <p:cTn id="25" dur="500" fill="hold"/>
                                        <p:tgtEl>
                                          <p:spTgt spid="35"/>
                                        </p:tgtEl>
                                        <p:attrNameLst>
                                          <p:attrName>ppt_h</p:attrName>
                                        </p:attrNameLst>
                                      </p:cBhvr>
                                      <p:tavLst>
                                        <p:tav tm="0">
                                          <p:val>
                                            <p:strVal val="#ppt_h"/>
                                          </p:val>
                                        </p:tav>
                                        <p:tav tm="100000">
                                          <p:val>
                                            <p:strVal val="#ppt_h"/>
                                          </p:val>
                                        </p:tav>
                                      </p:tavLst>
                                    </p:anim>
                                  </p:childTnLst>
                                </p:cTn>
                              </p:par>
                            </p:childTnLst>
                          </p:cTn>
                        </p:par>
                        <p:par>
                          <p:cTn id="26" fill="hold">
                            <p:stCondLst>
                              <p:cond delay="1500"/>
                            </p:stCondLst>
                            <p:childTnLst>
                              <p:par>
                                <p:cTn id="27" presetID="17" presetClass="entr" presetSubtype="1" fill="hold" grpId="0" nodeType="afterEffect">
                                  <p:stCondLst>
                                    <p:cond delay="0"/>
                                  </p:stCondLst>
                                  <p:childTnLst>
                                    <p:set>
                                      <p:cBhvr>
                                        <p:cTn id="28" dur="1" fill="hold">
                                          <p:stCondLst>
                                            <p:cond delay="0"/>
                                          </p:stCondLst>
                                        </p:cTn>
                                        <p:tgtEl>
                                          <p:spTgt spid="43"/>
                                        </p:tgtEl>
                                        <p:attrNameLst>
                                          <p:attrName>style.visibility</p:attrName>
                                        </p:attrNameLst>
                                      </p:cBhvr>
                                      <p:to>
                                        <p:strVal val="visible"/>
                                      </p:to>
                                    </p:set>
                                    <p:anim calcmode="lin" valueType="num">
                                      <p:cBhvr>
                                        <p:cTn id="29" dur="500" fill="hold"/>
                                        <p:tgtEl>
                                          <p:spTgt spid="43"/>
                                        </p:tgtEl>
                                        <p:attrNameLst>
                                          <p:attrName>ppt_x</p:attrName>
                                        </p:attrNameLst>
                                      </p:cBhvr>
                                      <p:tavLst>
                                        <p:tav tm="0">
                                          <p:val>
                                            <p:strVal val="#ppt_x"/>
                                          </p:val>
                                        </p:tav>
                                        <p:tav tm="100000">
                                          <p:val>
                                            <p:strVal val="#ppt_x"/>
                                          </p:val>
                                        </p:tav>
                                      </p:tavLst>
                                    </p:anim>
                                    <p:anim calcmode="lin" valueType="num">
                                      <p:cBhvr>
                                        <p:cTn id="30" dur="500" fill="hold"/>
                                        <p:tgtEl>
                                          <p:spTgt spid="43"/>
                                        </p:tgtEl>
                                        <p:attrNameLst>
                                          <p:attrName>ppt_y</p:attrName>
                                        </p:attrNameLst>
                                      </p:cBhvr>
                                      <p:tavLst>
                                        <p:tav tm="0">
                                          <p:val>
                                            <p:strVal val="#ppt_y-#ppt_h/2"/>
                                          </p:val>
                                        </p:tav>
                                        <p:tav tm="100000">
                                          <p:val>
                                            <p:strVal val="#ppt_y"/>
                                          </p:val>
                                        </p:tav>
                                      </p:tavLst>
                                    </p:anim>
                                    <p:anim calcmode="lin" valueType="num">
                                      <p:cBhvr>
                                        <p:cTn id="31" dur="500" fill="hold"/>
                                        <p:tgtEl>
                                          <p:spTgt spid="43"/>
                                        </p:tgtEl>
                                        <p:attrNameLst>
                                          <p:attrName>ppt_w</p:attrName>
                                        </p:attrNameLst>
                                      </p:cBhvr>
                                      <p:tavLst>
                                        <p:tav tm="0">
                                          <p:val>
                                            <p:strVal val="#ppt_w"/>
                                          </p:val>
                                        </p:tav>
                                        <p:tav tm="100000">
                                          <p:val>
                                            <p:strVal val="#ppt_w"/>
                                          </p:val>
                                        </p:tav>
                                      </p:tavLst>
                                    </p:anim>
                                    <p:anim calcmode="lin" valueType="num">
                                      <p:cBhvr>
                                        <p:cTn id="32" dur="500" fill="hold"/>
                                        <p:tgtEl>
                                          <p:spTgt spid="43"/>
                                        </p:tgtEl>
                                        <p:attrNameLst>
                                          <p:attrName>ppt_h</p:attrName>
                                        </p:attrNameLst>
                                      </p:cBhvr>
                                      <p:tavLst>
                                        <p:tav tm="0">
                                          <p:val>
                                            <p:fltVal val="0"/>
                                          </p:val>
                                        </p:tav>
                                        <p:tav tm="100000">
                                          <p:val>
                                            <p:strVal val="#ppt_h"/>
                                          </p:val>
                                        </p:tav>
                                      </p:tavLst>
                                    </p:anim>
                                  </p:childTnLst>
                                </p:cTn>
                              </p:par>
                            </p:childTnLst>
                          </p:cTn>
                        </p:par>
                        <p:par>
                          <p:cTn id="33" fill="hold">
                            <p:stCondLst>
                              <p:cond delay="2000"/>
                            </p:stCondLst>
                            <p:childTnLst>
                              <p:par>
                                <p:cTn id="34" presetID="53" presetClass="entr" presetSubtype="16" fill="hold" grpId="0" nodeType="afterEffect">
                                  <p:stCondLst>
                                    <p:cond delay="0"/>
                                  </p:stCondLst>
                                  <p:childTnLst>
                                    <p:set>
                                      <p:cBhvr>
                                        <p:cTn id="35" dur="1" fill="hold">
                                          <p:stCondLst>
                                            <p:cond delay="0"/>
                                          </p:stCondLst>
                                        </p:cTn>
                                        <p:tgtEl>
                                          <p:spTgt spid="39"/>
                                        </p:tgtEl>
                                        <p:attrNameLst>
                                          <p:attrName>style.visibility</p:attrName>
                                        </p:attrNameLst>
                                      </p:cBhvr>
                                      <p:to>
                                        <p:strVal val="visible"/>
                                      </p:to>
                                    </p:set>
                                    <p:anim calcmode="lin" valueType="num">
                                      <p:cBhvr>
                                        <p:cTn id="36" dur="500" fill="hold"/>
                                        <p:tgtEl>
                                          <p:spTgt spid="39"/>
                                        </p:tgtEl>
                                        <p:attrNameLst>
                                          <p:attrName>ppt_w</p:attrName>
                                        </p:attrNameLst>
                                      </p:cBhvr>
                                      <p:tavLst>
                                        <p:tav tm="0">
                                          <p:val>
                                            <p:fltVal val="0"/>
                                          </p:val>
                                        </p:tav>
                                        <p:tav tm="100000">
                                          <p:val>
                                            <p:strVal val="#ppt_w"/>
                                          </p:val>
                                        </p:tav>
                                      </p:tavLst>
                                    </p:anim>
                                    <p:anim calcmode="lin" valueType="num">
                                      <p:cBhvr>
                                        <p:cTn id="37" dur="500" fill="hold"/>
                                        <p:tgtEl>
                                          <p:spTgt spid="39"/>
                                        </p:tgtEl>
                                        <p:attrNameLst>
                                          <p:attrName>ppt_h</p:attrName>
                                        </p:attrNameLst>
                                      </p:cBhvr>
                                      <p:tavLst>
                                        <p:tav tm="0">
                                          <p:val>
                                            <p:fltVal val="0"/>
                                          </p:val>
                                        </p:tav>
                                        <p:tav tm="100000">
                                          <p:val>
                                            <p:strVal val="#ppt_h"/>
                                          </p:val>
                                        </p:tav>
                                      </p:tavLst>
                                    </p:anim>
                                    <p:animEffect transition="in" filter="fade">
                                      <p:cBhvr>
                                        <p:cTn id="38" dur="500"/>
                                        <p:tgtEl>
                                          <p:spTgt spid="39"/>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61">
                                            <p:txEl>
                                              <p:pRg st="2" end="2"/>
                                            </p:txEl>
                                          </p:spTgt>
                                        </p:tgtEl>
                                        <p:attrNameLst>
                                          <p:attrName>style.visibility</p:attrName>
                                        </p:attrNameLst>
                                      </p:cBhvr>
                                      <p:to>
                                        <p:strVal val="visible"/>
                                      </p:to>
                                    </p:set>
                                    <p:animEffect transition="in" filter="dissolve">
                                      <p:cBhvr>
                                        <p:cTn id="43" dur="500"/>
                                        <p:tgtEl>
                                          <p:spTgt spid="61">
                                            <p:txEl>
                                              <p:pRg st="2" end="2"/>
                                            </p:txEl>
                                          </p:spTgt>
                                        </p:tgtEl>
                                      </p:cBhvr>
                                    </p:animEffect>
                                  </p:childTnLst>
                                </p:cTn>
                              </p:par>
                            </p:childTnLst>
                          </p:cTn>
                        </p:par>
                        <p:par>
                          <p:cTn id="44" fill="hold">
                            <p:stCondLst>
                              <p:cond delay="500"/>
                            </p:stCondLst>
                            <p:childTnLst>
                              <p:par>
                                <p:cTn id="45" presetID="9" presetClass="entr" presetSubtype="0" fill="hold" nodeType="afterEffect">
                                  <p:stCondLst>
                                    <p:cond delay="0"/>
                                  </p:stCondLst>
                                  <p:childTnLst>
                                    <p:set>
                                      <p:cBhvr>
                                        <p:cTn id="46" dur="1" fill="hold">
                                          <p:stCondLst>
                                            <p:cond delay="0"/>
                                          </p:stCondLst>
                                        </p:cTn>
                                        <p:tgtEl>
                                          <p:spTgt spid="61">
                                            <p:txEl>
                                              <p:pRg st="3" end="3"/>
                                            </p:txEl>
                                          </p:spTgt>
                                        </p:tgtEl>
                                        <p:attrNameLst>
                                          <p:attrName>style.visibility</p:attrName>
                                        </p:attrNameLst>
                                      </p:cBhvr>
                                      <p:to>
                                        <p:strVal val="visible"/>
                                      </p:to>
                                    </p:set>
                                    <p:animEffect transition="in" filter="dissolve">
                                      <p:cBhvr>
                                        <p:cTn id="47" dur="500"/>
                                        <p:tgtEl>
                                          <p:spTgt spid="61">
                                            <p:txEl>
                                              <p:pRg st="3" end="3"/>
                                            </p:txEl>
                                          </p:spTgt>
                                        </p:tgtEl>
                                      </p:cBhvr>
                                    </p:animEffect>
                                  </p:childTnLst>
                                </p:cTn>
                              </p:par>
                            </p:childTnLst>
                          </p:cTn>
                        </p:par>
                        <p:par>
                          <p:cTn id="48" fill="hold">
                            <p:stCondLst>
                              <p:cond delay="1000"/>
                            </p:stCondLst>
                            <p:childTnLst>
                              <p:par>
                                <p:cTn id="49" presetID="17" presetClass="entr" presetSubtype="2" fill="hold" grpId="0" nodeType="afterEffect">
                                  <p:stCondLst>
                                    <p:cond delay="0"/>
                                  </p:stCondLst>
                                  <p:childTnLst>
                                    <p:set>
                                      <p:cBhvr>
                                        <p:cTn id="50" dur="1" fill="hold">
                                          <p:stCondLst>
                                            <p:cond delay="0"/>
                                          </p:stCondLst>
                                        </p:cTn>
                                        <p:tgtEl>
                                          <p:spTgt spid="46"/>
                                        </p:tgtEl>
                                        <p:attrNameLst>
                                          <p:attrName>style.visibility</p:attrName>
                                        </p:attrNameLst>
                                      </p:cBhvr>
                                      <p:to>
                                        <p:strVal val="visible"/>
                                      </p:to>
                                    </p:set>
                                    <p:anim calcmode="lin" valueType="num">
                                      <p:cBhvr>
                                        <p:cTn id="51" dur="500" fill="hold"/>
                                        <p:tgtEl>
                                          <p:spTgt spid="46"/>
                                        </p:tgtEl>
                                        <p:attrNameLst>
                                          <p:attrName>ppt_x</p:attrName>
                                        </p:attrNameLst>
                                      </p:cBhvr>
                                      <p:tavLst>
                                        <p:tav tm="0">
                                          <p:val>
                                            <p:strVal val="#ppt_x+#ppt_w/2"/>
                                          </p:val>
                                        </p:tav>
                                        <p:tav tm="100000">
                                          <p:val>
                                            <p:strVal val="#ppt_x"/>
                                          </p:val>
                                        </p:tav>
                                      </p:tavLst>
                                    </p:anim>
                                    <p:anim calcmode="lin" valueType="num">
                                      <p:cBhvr>
                                        <p:cTn id="52" dur="500" fill="hold"/>
                                        <p:tgtEl>
                                          <p:spTgt spid="46"/>
                                        </p:tgtEl>
                                        <p:attrNameLst>
                                          <p:attrName>ppt_y</p:attrName>
                                        </p:attrNameLst>
                                      </p:cBhvr>
                                      <p:tavLst>
                                        <p:tav tm="0">
                                          <p:val>
                                            <p:strVal val="#ppt_y"/>
                                          </p:val>
                                        </p:tav>
                                        <p:tav tm="100000">
                                          <p:val>
                                            <p:strVal val="#ppt_y"/>
                                          </p:val>
                                        </p:tav>
                                      </p:tavLst>
                                    </p:anim>
                                    <p:anim calcmode="lin" valueType="num">
                                      <p:cBhvr>
                                        <p:cTn id="53" dur="500" fill="hold"/>
                                        <p:tgtEl>
                                          <p:spTgt spid="46"/>
                                        </p:tgtEl>
                                        <p:attrNameLst>
                                          <p:attrName>ppt_w</p:attrName>
                                        </p:attrNameLst>
                                      </p:cBhvr>
                                      <p:tavLst>
                                        <p:tav tm="0">
                                          <p:val>
                                            <p:fltVal val="0"/>
                                          </p:val>
                                        </p:tav>
                                        <p:tav tm="100000">
                                          <p:val>
                                            <p:strVal val="#ppt_w"/>
                                          </p:val>
                                        </p:tav>
                                      </p:tavLst>
                                    </p:anim>
                                    <p:anim calcmode="lin" valueType="num">
                                      <p:cBhvr>
                                        <p:cTn id="54" dur="500" fill="hold"/>
                                        <p:tgtEl>
                                          <p:spTgt spid="46"/>
                                        </p:tgtEl>
                                        <p:attrNameLst>
                                          <p:attrName>ppt_h</p:attrName>
                                        </p:attrNameLst>
                                      </p:cBhvr>
                                      <p:tavLst>
                                        <p:tav tm="0">
                                          <p:val>
                                            <p:strVal val="#ppt_h"/>
                                          </p:val>
                                        </p:tav>
                                        <p:tav tm="100000">
                                          <p:val>
                                            <p:strVal val="#ppt_h"/>
                                          </p:val>
                                        </p:tav>
                                      </p:tavLst>
                                    </p:anim>
                                  </p:childTnLst>
                                </p:cTn>
                              </p:par>
                              <p:par>
                                <p:cTn id="55" presetID="17" presetClass="entr" presetSubtype="2" fill="hold" grpId="0" nodeType="withEffect">
                                  <p:stCondLst>
                                    <p:cond delay="0"/>
                                  </p:stCondLst>
                                  <p:childTnLst>
                                    <p:set>
                                      <p:cBhvr>
                                        <p:cTn id="56" dur="1" fill="hold">
                                          <p:stCondLst>
                                            <p:cond delay="0"/>
                                          </p:stCondLst>
                                        </p:cTn>
                                        <p:tgtEl>
                                          <p:spTgt spid="47"/>
                                        </p:tgtEl>
                                        <p:attrNameLst>
                                          <p:attrName>style.visibility</p:attrName>
                                        </p:attrNameLst>
                                      </p:cBhvr>
                                      <p:to>
                                        <p:strVal val="visible"/>
                                      </p:to>
                                    </p:set>
                                    <p:anim calcmode="lin" valueType="num">
                                      <p:cBhvr>
                                        <p:cTn id="57" dur="500" fill="hold"/>
                                        <p:tgtEl>
                                          <p:spTgt spid="47"/>
                                        </p:tgtEl>
                                        <p:attrNameLst>
                                          <p:attrName>ppt_x</p:attrName>
                                        </p:attrNameLst>
                                      </p:cBhvr>
                                      <p:tavLst>
                                        <p:tav tm="0">
                                          <p:val>
                                            <p:strVal val="#ppt_x+#ppt_w/2"/>
                                          </p:val>
                                        </p:tav>
                                        <p:tav tm="100000">
                                          <p:val>
                                            <p:strVal val="#ppt_x"/>
                                          </p:val>
                                        </p:tav>
                                      </p:tavLst>
                                    </p:anim>
                                    <p:anim calcmode="lin" valueType="num">
                                      <p:cBhvr>
                                        <p:cTn id="58" dur="500" fill="hold"/>
                                        <p:tgtEl>
                                          <p:spTgt spid="47"/>
                                        </p:tgtEl>
                                        <p:attrNameLst>
                                          <p:attrName>ppt_y</p:attrName>
                                        </p:attrNameLst>
                                      </p:cBhvr>
                                      <p:tavLst>
                                        <p:tav tm="0">
                                          <p:val>
                                            <p:strVal val="#ppt_y"/>
                                          </p:val>
                                        </p:tav>
                                        <p:tav tm="100000">
                                          <p:val>
                                            <p:strVal val="#ppt_y"/>
                                          </p:val>
                                        </p:tav>
                                      </p:tavLst>
                                    </p:anim>
                                    <p:anim calcmode="lin" valueType="num">
                                      <p:cBhvr>
                                        <p:cTn id="59" dur="500" fill="hold"/>
                                        <p:tgtEl>
                                          <p:spTgt spid="47"/>
                                        </p:tgtEl>
                                        <p:attrNameLst>
                                          <p:attrName>ppt_w</p:attrName>
                                        </p:attrNameLst>
                                      </p:cBhvr>
                                      <p:tavLst>
                                        <p:tav tm="0">
                                          <p:val>
                                            <p:fltVal val="0"/>
                                          </p:val>
                                        </p:tav>
                                        <p:tav tm="100000">
                                          <p:val>
                                            <p:strVal val="#ppt_w"/>
                                          </p:val>
                                        </p:tav>
                                      </p:tavLst>
                                    </p:anim>
                                    <p:anim calcmode="lin" valueType="num">
                                      <p:cBhvr>
                                        <p:cTn id="60" dur="500" fill="hold"/>
                                        <p:tgtEl>
                                          <p:spTgt spid="47"/>
                                        </p:tgtEl>
                                        <p:attrNameLst>
                                          <p:attrName>ppt_h</p:attrName>
                                        </p:attrNameLst>
                                      </p:cBhvr>
                                      <p:tavLst>
                                        <p:tav tm="0">
                                          <p:val>
                                            <p:strVal val="#ppt_h"/>
                                          </p:val>
                                        </p:tav>
                                        <p:tav tm="100000">
                                          <p:val>
                                            <p:strVal val="#ppt_h"/>
                                          </p:val>
                                        </p:tav>
                                      </p:tavLst>
                                    </p:anim>
                                  </p:childTnLst>
                                </p:cTn>
                              </p:par>
                            </p:childTnLst>
                          </p:cTn>
                        </p:par>
                        <p:par>
                          <p:cTn id="61" fill="hold">
                            <p:stCondLst>
                              <p:cond delay="1500"/>
                            </p:stCondLst>
                            <p:childTnLst>
                              <p:par>
                                <p:cTn id="62" presetID="9" presetClass="entr" presetSubtype="0" fill="hold" nodeType="after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dissolve">
                                      <p:cBhvr>
                                        <p:cTn id="64" dur="500"/>
                                        <p:tgtEl>
                                          <p:spTgt spid="49"/>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nodeType="clickEffect">
                                  <p:stCondLst>
                                    <p:cond delay="0"/>
                                  </p:stCondLst>
                                  <p:childTnLst>
                                    <p:set>
                                      <p:cBhvr>
                                        <p:cTn id="68" dur="1" fill="hold">
                                          <p:stCondLst>
                                            <p:cond delay="0"/>
                                          </p:stCondLst>
                                        </p:cTn>
                                        <p:tgtEl>
                                          <p:spTgt spid="61">
                                            <p:txEl>
                                              <p:pRg st="4" end="4"/>
                                            </p:txEl>
                                          </p:spTgt>
                                        </p:tgtEl>
                                        <p:attrNameLst>
                                          <p:attrName>style.visibility</p:attrName>
                                        </p:attrNameLst>
                                      </p:cBhvr>
                                      <p:to>
                                        <p:strVal val="visible"/>
                                      </p:to>
                                    </p:set>
                                    <p:animEffect transition="in" filter="dissolve">
                                      <p:cBhvr>
                                        <p:cTn id="69" dur="500"/>
                                        <p:tgtEl>
                                          <p:spTgt spid="61">
                                            <p:txEl>
                                              <p:pRg st="4" end="4"/>
                                            </p:txEl>
                                          </p:spTgt>
                                        </p:tgtEl>
                                      </p:cBhvr>
                                    </p:animEffect>
                                  </p:childTnLst>
                                </p:cTn>
                              </p:par>
                            </p:childTnLst>
                          </p:cTn>
                        </p:par>
                        <p:par>
                          <p:cTn id="70" fill="hold">
                            <p:stCondLst>
                              <p:cond delay="500"/>
                            </p:stCondLst>
                            <p:childTnLst>
                              <p:par>
                                <p:cTn id="71" presetID="34" presetClass="emph" presetSubtype="0" fill="hold" grpId="1" nodeType="afterEffect">
                                  <p:stCondLst>
                                    <p:cond delay="0"/>
                                  </p:stCondLst>
                                  <p:iterate type="lt">
                                    <p:tmPct val="10000"/>
                                  </p:iterate>
                                  <p:childTnLst>
                                    <p:animMotion origin="layout" path="M 0.0 0.0 L 0.0 -0.07213" pathEditMode="relative" ptsTypes="">
                                      <p:cBhvr>
                                        <p:cTn id="72" dur="250" accel="50000" decel="50000" autoRev="1" fill="hold">
                                          <p:stCondLst>
                                            <p:cond delay="0"/>
                                          </p:stCondLst>
                                        </p:cTn>
                                        <p:tgtEl>
                                          <p:spTgt spid="33"/>
                                        </p:tgtEl>
                                        <p:attrNameLst>
                                          <p:attrName>ppt_x</p:attrName>
                                          <p:attrName>ppt_y</p:attrName>
                                        </p:attrNameLst>
                                      </p:cBhvr>
                                    </p:animMotion>
                                    <p:animRot by="1500000">
                                      <p:cBhvr>
                                        <p:cTn id="73" dur="125" fill="hold">
                                          <p:stCondLst>
                                            <p:cond delay="0"/>
                                          </p:stCondLst>
                                        </p:cTn>
                                        <p:tgtEl>
                                          <p:spTgt spid="33"/>
                                        </p:tgtEl>
                                        <p:attrNameLst>
                                          <p:attrName>r</p:attrName>
                                        </p:attrNameLst>
                                      </p:cBhvr>
                                    </p:animRot>
                                    <p:animRot by="-1500000">
                                      <p:cBhvr>
                                        <p:cTn id="74" dur="125" fill="hold">
                                          <p:stCondLst>
                                            <p:cond delay="125"/>
                                          </p:stCondLst>
                                        </p:cTn>
                                        <p:tgtEl>
                                          <p:spTgt spid="33"/>
                                        </p:tgtEl>
                                        <p:attrNameLst>
                                          <p:attrName>r</p:attrName>
                                        </p:attrNameLst>
                                      </p:cBhvr>
                                    </p:animRot>
                                    <p:animRot by="-1500000">
                                      <p:cBhvr>
                                        <p:cTn id="75" dur="125" fill="hold">
                                          <p:stCondLst>
                                            <p:cond delay="250"/>
                                          </p:stCondLst>
                                        </p:cTn>
                                        <p:tgtEl>
                                          <p:spTgt spid="33"/>
                                        </p:tgtEl>
                                        <p:attrNameLst>
                                          <p:attrName>r</p:attrName>
                                        </p:attrNameLst>
                                      </p:cBhvr>
                                    </p:animRot>
                                    <p:animRot by="1500000">
                                      <p:cBhvr>
                                        <p:cTn id="76" dur="125" fill="hold">
                                          <p:stCondLst>
                                            <p:cond delay="375"/>
                                          </p:stCondLst>
                                        </p:cTn>
                                        <p:tgtEl>
                                          <p:spTgt spid="33"/>
                                        </p:tgtEl>
                                        <p:attrNameLst>
                                          <p:attrName>r</p:attrName>
                                        </p:attrNameLst>
                                      </p:cBhvr>
                                    </p:animRot>
                                  </p:childTnLst>
                                </p:cTn>
                              </p:par>
                            </p:childTnLst>
                          </p:cTn>
                        </p:par>
                        <p:par>
                          <p:cTn id="77" fill="hold">
                            <p:stCondLst>
                              <p:cond delay="1050"/>
                            </p:stCondLst>
                            <p:childTnLst>
                              <p:par>
                                <p:cTn id="78" presetID="17" presetClass="entr" presetSubtype="8" fill="hold" grpId="0" nodeType="afterEffect">
                                  <p:stCondLst>
                                    <p:cond delay="0"/>
                                  </p:stCondLst>
                                  <p:childTnLst>
                                    <p:set>
                                      <p:cBhvr>
                                        <p:cTn id="79" dur="1" fill="hold">
                                          <p:stCondLst>
                                            <p:cond delay="0"/>
                                          </p:stCondLst>
                                        </p:cTn>
                                        <p:tgtEl>
                                          <p:spTgt spid="54"/>
                                        </p:tgtEl>
                                        <p:attrNameLst>
                                          <p:attrName>style.visibility</p:attrName>
                                        </p:attrNameLst>
                                      </p:cBhvr>
                                      <p:to>
                                        <p:strVal val="visible"/>
                                      </p:to>
                                    </p:set>
                                    <p:anim calcmode="lin" valueType="num">
                                      <p:cBhvr>
                                        <p:cTn id="80" dur="500" fill="hold"/>
                                        <p:tgtEl>
                                          <p:spTgt spid="54"/>
                                        </p:tgtEl>
                                        <p:attrNameLst>
                                          <p:attrName>ppt_x</p:attrName>
                                        </p:attrNameLst>
                                      </p:cBhvr>
                                      <p:tavLst>
                                        <p:tav tm="0">
                                          <p:val>
                                            <p:strVal val="#ppt_x-#ppt_w/2"/>
                                          </p:val>
                                        </p:tav>
                                        <p:tav tm="100000">
                                          <p:val>
                                            <p:strVal val="#ppt_x"/>
                                          </p:val>
                                        </p:tav>
                                      </p:tavLst>
                                    </p:anim>
                                    <p:anim calcmode="lin" valueType="num">
                                      <p:cBhvr>
                                        <p:cTn id="81" dur="500" fill="hold"/>
                                        <p:tgtEl>
                                          <p:spTgt spid="54"/>
                                        </p:tgtEl>
                                        <p:attrNameLst>
                                          <p:attrName>ppt_y</p:attrName>
                                        </p:attrNameLst>
                                      </p:cBhvr>
                                      <p:tavLst>
                                        <p:tav tm="0">
                                          <p:val>
                                            <p:strVal val="#ppt_y"/>
                                          </p:val>
                                        </p:tav>
                                        <p:tav tm="100000">
                                          <p:val>
                                            <p:strVal val="#ppt_y"/>
                                          </p:val>
                                        </p:tav>
                                      </p:tavLst>
                                    </p:anim>
                                    <p:anim calcmode="lin" valueType="num">
                                      <p:cBhvr>
                                        <p:cTn id="82" dur="500" fill="hold"/>
                                        <p:tgtEl>
                                          <p:spTgt spid="54"/>
                                        </p:tgtEl>
                                        <p:attrNameLst>
                                          <p:attrName>ppt_w</p:attrName>
                                        </p:attrNameLst>
                                      </p:cBhvr>
                                      <p:tavLst>
                                        <p:tav tm="0">
                                          <p:val>
                                            <p:fltVal val="0"/>
                                          </p:val>
                                        </p:tav>
                                        <p:tav tm="100000">
                                          <p:val>
                                            <p:strVal val="#ppt_w"/>
                                          </p:val>
                                        </p:tav>
                                      </p:tavLst>
                                    </p:anim>
                                    <p:anim calcmode="lin" valueType="num">
                                      <p:cBhvr>
                                        <p:cTn id="83" dur="500" fill="hold"/>
                                        <p:tgtEl>
                                          <p:spTgt spid="54"/>
                                        </p:tgtEl>
                                        <p:attrNameLst>
                                          <p:attrName>ppt_h</p:attrName>
                                        </p:attrNameLst>
                                      </p:cBhvr>
                                      <p:tavLst>
                                        <p:tav tm="0">
                                          <p:val>
                                            <p:strVal val="#ppt_h"/>
                                          </p:val>
                                        </p:tav>
                                        <p:tav tm="100000">
                                          <p:val>
                                            <p:strVal val="#ppt_h"/>
                                          </p:val>
                                        </p:tav>
                                      </p:tavLst>
                                    </p:anim>
                                  </p:childTnLst>
                                </p:cTn>
                              </p:par>
                            </p:childTnLst>
                          </p:cTn>
                        </p:par>
                        <p:par>
                          <p:cTn id="84" fill="hold">
                            <p:stCondLst>
                              <p:cond delay="1550"/>
                            </p:stCondLst>
                            <p:childTnLst>
                              <p:par>
                                <p:cTn id="85" presetID="17" presetClass="entr" presetSubtype="1" fill="hold" grpId="0" nodeType="afterEffect">
                                  <p:stCondLst>
                                    <p:cond delay="0"/>
                                  </p:stCondLst>
                                  <p:childTnLst>
                                    <p:set>
                                      <p:cBhvr>
                                        <p:cTn id="86" dur="1" fill="hold">
                                          <p:stCondLst>
                                            <p:cond delay="0"/>
                                          </p:stCondLst>
                                        </p:cTn>
                                        <p:tgtEl>
                                          <p:spTgt spid="34"/>
                                        </p:tgtEl>
                                        <p:attrNameLst>
                                          <p:attrName>style.visibility</p:attrName>
                                        </p:attrNameLst>
                                      </p:cBhvr>
                                      <p:to>
                                        <p:strVal val="visible"/>
                                      </p:to>
                                    </p:set>
                                    <p:anim calcmode="lin" valueType="num">
                                      <p:cBhvr>
                                        <p:cTn id="87" dur="500" fill="hold"/>
                                        <p:tgtEl>
                                          <p:spTgt spid="34"/>
                                        </p:tgtEl>
                                        <p:attrNameLst>
                                          <p:attrName>ppt_x</p:attrName>
                                        </p:attrNameLst>
                                      </p:cBhvr>
                                      <p:tavLst>
                                        <p:tav tm="0">
                                          <p:val>
                                            <p:strVal val="#ppt_x"/>
                                          </p:val>
                                        </p:tav>
                                        <p:tav tm="100000">
                                          <p:val>
                                            <p:strVal val="#ppt_x"/>
                                          </p:val>
                                        </p:tav>
                                      </p:tavLst>
                                    </p:anim>
                                    <p:anim calcmode="lin" valueType="num">
                                      <p:cBhvr>
                                        <p:cTn id="88" dur="500" fill="hold"/>
                                        <p:tgtEl>
                                          <p:spTgt spid="34"/>
                                        </p:tgtEl>
                                        <p:attrNameLst>
                                          <p:attrName>ppt_y</p:attrName>
                                        </p:attrNameLst>
                                      </p:cBhvr>
                                      <p:tavLst>
                                        <p:tav tm="0">
                                          <p:val>
                                            <p:strVal val="#ppt_y-#ppt_h/2"/>
                                          </p:val>
                                        </p:tav>
                                        <p:tav tm="100000">
                                          <p:val>
                                            <p:strVal val="#ppt_y"/>
                                          </p:val>
                                        </p:tav>
                                      </p:tavLst>
                                    </p:anim>
                                    <p:anim calcmode="lin" valueType="num">
                                      <p:cBhvr>
                                        <p:cTn id="89" dur="500" fill="hold"/>
                                        <p:tgtEl>
                                          <p:spTgt spid="34"/>
                                        </p:tgtEl>
                                        <p:attrNameLst>
                                          <p:attrName>ppt_w</p:attrName>
                                        </p:attrNameLst>
                                      </p:cBhvr>
                                      <p:tavLst>
                                        <p:tav tm="0">
                                          <p:val>
                                            <p:strVal val="#ppt_w"/>
                                          </p:val>
                                        </p:tav>
                                        <p:tav tm="100000">
                                          <p:val>
                                            <p:strVal val="#ppt_w"/>
                                          </p:val>
                                        </p:tav>
                                      </p:tavLst>
                                    </p:anim>
                                    <p:anim calcmode="lin" valueType="num">
                                      <p:cBhvr>
                                        <p:cTn id="90" dur="500" fill="hold"/>
                                        <p:tgtEl>
                                          <p:spTgt spid="34"/>
                                        </p:tgtEl>
                                        <p:attrNameLst>
                                          <p:attrName>ppt_h</p:attrName>
                                        </p:attrNameLst>
                                      </p:cBhvr>
                                      <p:tavLst>
                                        <p:tav tm="0">
                                          <p:val>
                                            <p:fltVal val="0"/>
                                          </p:val>
                                        </p:tav>
                                        <p:tav tm="100000">
                                          <p:val>
                                            <p:strVal val="#ppt_h"/>
                                          </p:val>
                                        </p:tav>
                                      </p:tavLst>
                                    </p:anim>
                                  </p:childTnLst>
                                </p:cTn>
                              </p:par>
                            </p:childTnLst>
                          </p:cTn>
                        </p:par>
                        <p:par>
                          <p:cTn id="91" fill="hold">
                            <p:stCondLst>
                              <p:cond delay="2050"/>
                            </p:stCondLst>
                            <p:childTnLst>
                              <p:par>
                                <p:cTn id="92" presetID="34" presetClass="emph" presetSubtype="0" fill="hold" grpId="0" nodeType="afterEffect">
                                  <p:stCondLst>
                                    <p:cond delay="0"/>
                                  </p:stCondLst>
                                  <p:iterate type="lt">
                                    <p:tmPct val="10000"/>
                                  </p:iterate>
                                  <p:childTnLst>
                                    <p:animMotion origin="layout" path="M 0.0 0.0 L 0.0 -0.07213" pathEditMode="relative" ptsTypes="">
                                      <p:cBhvr>
                                        <p:cTn id="93" dur="250" accel="50000" decel="50000" autoRev="1" fill="hold">
                                          <p:stCondLst>
                                            <p:cond delay="0"/>
                                          </p:stCondLst>
                                        </p:cTn>
                                        <p:tgtEl>
                                          <p:spTgt spid="38"/>
                                        </p:tgtEl>
                                        <p:attrNameLst>
                                          <p:attrName>ppt_x</p:attrName>
                                          <p:attrName>ppt_y</p:attrName>
                                        </p:attrNameLst>
                                      </p:cBhvr>
                                    </p:animMotion>
                                    <p:animRot by="1500000">
                                      <p:cBhvr>
                                        <p:cTn id="94" dur="125" fill="hold">
                                          <p:stCondLst>
                                            <p:cond delay="0"/>
                                          </p:stCondLst>
                                        </p:cTn>
                                        <p:tgtEl>
                                          <p:spTgt spid="38"/>
                                        </p:tgtEl>
                                        <p:attrNameLst>
                                          <p:attrName>r</p:attrName>
                                        </p:attrNameLst>
                                      </p:cBhvr>
                                    </p:animRot>
                                    <p:animRot by="-1500000">
                                      <p:cBhvr>
                                        <p:cTn id="95" dur="125" fill="hold">
                                          <p:stCondLst>
                                            <p:cond delay="125"/>
                                          </p:stCondLst>
                                        </p:cTn>
                                        <p:tgtEl>
                                          <p:spTgt spid="38"/>
                                        </p:tgtEl>
                                        <p:attrNameLst>
                                          <p:attrName>r</p:attrName>
                                        </p:attrNameLst>
                                      </p:cBhvr>
                                    </p:animRot>
                                    <p:animRot by="-1500000">
                                      <p:cBhvr>
                                        <p:cTn id="96" dur="125" fill="hold">
                                          <p:stCondLst>
                                            <p:cond delay="250"/>
                                          </p:stCondLst>
                                        </p:cTn>
                                        <p:tgtEl>
                                          <p:spTgt spid="38"/>
                                        </p:tgtEl>
                                        <p:attrNameLst>
                                          <p:attrName>r</p:attrName>
                                        </p:attrNameLst>
                                      </p:cBhvr>
                                    </p:animRot>
                                    <p:animRot by="1500000">
                                      <p:cBhvr>
                                        <p:cTn id="97" dur="125" fill="hold">
                                          <p:stCondLst>
                                            <p:cond delay="375"/>
                                          </p:stCondLst>
                                        </p:cTn>
                                        <p:tgtEl>
                                          <p:spTgt spid="3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3" grpId="1"/>
      <p:bldP spid="34" grpId="0" animBg="1"/>
      <p:bldP spid="35" grpId="0" animBg="1"/>
      <p:bldP spid="38" grpId="0"/>
      <p:bldP spid="39" grpId="0"/>
      <p:bldP spid="43" grpId="0" animBg="1"/>
      <p:bldP spid="46" grpId="0" animBg="1"/>
      <p:bldP spid="47" grpId="0" animBg="1"/>
      <p:bldP spid="5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611824"/>
            <a:ext cx="8932985" cy="42347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Demand Curve Shifters</a:t>
            </a:r>
            <a:endParaRPr lang="en-US" dirty="0"/>
          </a:p>
        </p:txBody>
      </p:sp>
      <p:sp>
        <p:nvSpPr>
          <p:cNvPr id="3" name="Content Placeholder 2"/>
          <p:cNvSpPr>
            <a:spLocks noGrp="1"/>
          </p:cNvSpPr>
          <p:nvPr>
            <p:ph idx="1"/>
          </p:nvPr>
        </p:nvSpPr>
        <p:spPr>
          <a:xfrm>
            <a:off x="140675" y="1659143"/>
            <a:ext cx="8883750" cy="4261210"/>
          </a:xfrm>
        </p:spPr>
        <p:txBody>
          <a:bodyPr/>
          <a:lstStyle/>
          <a:p>
            <a:pPr>
              <a:lnSpc>
                <a:spcPct val="90000"/>
              </a:lnSpc>
            </a:pPr>
            <a:r>
              <a:rPr lang="en-US" dirty="0">
                <a:solidFill>
                  <a:srgbClr val="32302A"/>
                </a:solidFill>
                <a:ea typeface="ＭＳ Ｐゴシック" pitchFamily="-107" charset="-128"/>
                <a:cs typeface="ＭＳ Ｐゴシック" pitchFamily="-107" charset="-128"/>
              </a:rPr>
              <a:t>The following will  lead to a change in demand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i="1" dirty="0" smtClean="0">
                <a:solidFill>
                  <a:srgbClr val="32302A"/>
                </a:solidFill>
                <a:ea typeface="ＭＳ Ｐゴシック" pitchFamily="-107" charset="-128"/>
                <a:cs typeface="ＭＳ Ｐゴシック" pitchFamily="-107" charset="-128"/>
              </a:rPr>
              <a:t>(</a:t>
            </a:r>
            <a:r>
              <a:rPr lang="en-US" i="1" dirty="0">
                <a:solidFill>
                  <a:srgbClr val="32302A"/>
                </a:solidFill>
                <a:ea typeface="ＭＳ Ｐゴシック" pitchFamily="-107" charset="-128"/>
                <a:cs typeface="ＭＳ Ｐゴシック" pitchFamily="-107" charset="-128"/>
              </a:rPr>
              <a:t>a shift in the entire curve)</a:t>
            </a:r>
            <a:r>
              <a:rPr lang="en-US" dirty="0">
                <a:solidFill>
                  <a:srgbClr val="32302A"/>
                </a:solidFill>
                <a:ea typeface="ＭＳ Ｐゴシック" pitchFamily="-107" charset="-128"/>
                <a:cs typeface="ＭＳ Ｐゴシック" pitchFamily="-107" charset="-128"/>
              </a:rPr>
              <a:t>: </a:t>
            </a:r>
            <a:endParaRPr lang="en-US" dirty="0" smtClean="0">
              <a:solidFill>
                <a:srgbClr val="32302A"/>
              </a:solidFill>
              <a:ea typeface="ＭＳ Ｐゴシック" pitchFamily="-107" charset="-128"/>
              <a:cs typeface="ＭＳ Ｐゴシック" pitchFamily="-107" charset="-128"/>
            </a:endParaRPr>
          </a:p>
          <a:p>
            <a:pPr lvl="1">
              <a:lnSpc>
                <a:spcPct val="90000"/>
              </a:lnSpc>
            </a:pPr>
            <a:r>
              <a:rPr lang="en-US" dirty="0">
                <a:solidFill>
                  <a:srgbClr val="32302A"/>
                </a:solidFill>
                <a:ea typeface="ＭＳ Ｐゴシック" pitchFamily="-107" charset="-128"/>
                <a:cs typeface="ＭＳ Ｐゴシック" pitchFamily="-107" charset="-128"/>
              </a:rPr>
              <a:t>Changes in </a:t>
            </a:r>
            <a:r>
              <a:rPr lang="en-US" i="1" dirty="0">
                <a:solidFill>
                  <a:srgbClr val="32302A"/>
                </a:solidFill>
                <a:ea typeface="ＭＳ Ｐゴシック" pitchFamily="-107" charset="-128"/>
                <a:cs typeface="ＭＳ Ｐゴシック" pitchFamily="-107" charset="-128"/>
              </a:rPr>
              <a:t>consumer income</a:t>
            </a:r>
          </a:p>
          <a:p>
            <a:pPr lvl="1">
              <a:lnSpc>
                <a:spcPct val="90000"/>
              </a:lnSpc>
            </a:pPr>
            <a:r>
              <a:rPr lang="en-US" dirty="0">
                <a:solidFill>
                  <a:srgbClr val="32302A"/>
                </a:solidFill>
                <a:ea typeface="ＭＳ Ｐゴシック" pitchFamily="-107" charset="-128"/>
                <a:cs typeface="ＭＳ Ｐゴシック" pitchFamily="-107" charset="-128"/>
              </a:rPr>
              <a:t>Change in the </a:t>
            </a:r>
            <a:r>
              <a:rPr lang="en-US" i="1" dirty="0">
                <a:solidFill>
                  <a:srgbClr val="32302A"/>
                </a:solidFill>
                <a:ea typeface="ＭＳ Ｐゴシック" pitchFamily="-107" charset="-128"/>
                <a:cs typeface="ＭＳ Ｐゴシック" pitchFamily="-107" charset="-128"/>
              </a:rPr>
              <a:t>number of consumers</a:t>
            </a:r>
          </a:p>
          <a:p>
            <a:pPr lvl="1">
              <a:lnSpc>
                <a:spcPct val="90000"/>
              </a:lnSpc>
            </a:pPr>
            <a:r>
              <a:rPr lang="en-US" dirty="0">
                <a:solidFill>
                  <a:srgbClr val="32302A"/>
                </a:solidFill>
                <a:ea typeface="ＭＳ Ｐゴシック" pitchFamily="-107" charset="-128"/>
                <a:cs typeface="ＭＳ Ｐゴシック" pitchFamily="-107" charset="-128"/>
              </a:rPr>
              <a:t>Change in the </a:t>
            </a:r>
            <a:r>
              <a:rPr lang="en-US" i="1" dirty="0">
                <a:solidFill>
                  <a:srgbClr val="32302A"/>
                </a:solidFill>
                <a:ea typeface="ＭＳ Ｐゴシック" pitchFamily="-107" charset="-128"/>
                <a:cs typeface="ＭＳ Ｐゴシック" pitchFamily="-107" charset="-128"/>
              </a:rPr>
              <a:t>price of a related good</a:t>
            </a:r>
          </a:p>
          <a:p>
            <a:pPr lvl="1">
              <a:lnSpc>
                <a:spcPct val="90000"/>
              </a:lnSpc>
            </a:pPr>
            <a:r>
              <a:rPr lang="en-US" dirty="0">
                <a:solidFill>
                  <a:srgbClr val="32302A"/>
                </a:solidFill>
                <a:ea typeface="ＭＳ Ｐゴシック" pitchFamily="-107" charset="-128"/>
                <a:cs typeface="ＭＳ Ｐゴシック" pitchFamily="-107" charset="-128"/>
              </a:rPr>
              <a:t>Changes in </a:t>
            </a:r>
            <a:r>
              <a:rPr lang="en-US" i="1" dirty="0">
                <a:solidFill>
                  <a:srgbClr val="32302A"/>
                </a:solidFill>
                <a:ea typeface="ＭＳ Ｐゴシック" pitchFamily="-107" charset="-128"/>
                <a:cs typeface="ＭＳ Ｐゴシック" pitchFamily="-107" charset="-128"/>
              </a:rPr>
              <a:t>expectations</a:t>
            </a:r>
          </a:p>
          <a:p>
            <a:pPr lvl="1">
              <a:lnSpc>
                <a:spcPct val="90000"/>
              </a:lnSpc>
            </a:pPr>
            <a:r>
              <a:rPr lang="en-US" i="1" dirty="0">
                <a:solidFill>
                  <a:srgbClr val="32302A"/>
                </a:solidFill>
                <a:ea typeface="ＭＳ Ｐゴシック" pitchFamily="-107" charset="-128"/>
                <a:cs typeface="ＭＳ Ｐゴシック" pitchFamily="-107" charset="-128"/>
              </a:rPr>
              <a:t>Demographic</a:t>
            </a:r>
            <a:r>
              <a:rPr lang="en-US" dirty="0">
                <a:solidFill>
                  <a:srgbClr val="32302A"/>
                </a:solidFill>
                <a:ea typeface="ＭＳ Ｐゴシック" pitchFamily="-107" charset="-128"/>
                <a:cs typeface="ＭＳ Ｐゴシック" pitchFamily="-107" charset="-128"/>
              </a:rPr>
              <a:t> changes</a:t>
            </a:r>
          </a:p>
          <a:p>
            <a:pPr lvl="1">
              <a:lnSpc>
                <a:spcPct val="90000"/>
              </a:lnSpc>
            </a:pPr>
            <a:r>
              <a:rPr lang="en-US" dirty="0">
                <a:solidFill>
                  <a:srgbClr val="32302A"/>
                </a:solidFill>
                <a:ea typeface="ＭＳ Ｐゴシック" pitchFamily="-107" charset="-128"/>
                <a:cs typeface="ＭＳ Ｐゴシック" pitchFamily="-107" charset="-128"/>
              </a:rPr>
              <a:t>Changes in </a:t>
            </a:r>
            <a:r>
              <a:rPr lang="en-US" i="1" dirty="0">
                <a:solidFill>
                  <a:srgbClr val="32302A"/>
                </a:solidFill>
                <a:ea typeface="ＭＳ Ｐゴシック" pitchFamily="-107" charset="-128"/>
                <a:cs typeface="ＭＳ Ｐゴシック" pitchFamily="-107" charset="-128"/>
              </a:rPr>
              <a:t>consumer tastes</a:t>
            </a:r>
            <a:r>
              <a:rPr lang="en-US" dirty="0">
                <a:solidFill>
                  <a:srgbClr val="32302A"/>
                </a:solidFill>
                <a:ea typeface="ＭＳ Ｐゴシック" pitchFamily="-107" charset="-128"/>
                <a:cs typeface="ＭＳ Ｐゴシック" pitchFamily="-107" charset="-128"/>
              </a:rPr>
              <a:t> and </a:t>
            </a:r>
            <a:r>
              <a:rPr lang="en-US" i="1" dirty="0" smtClean="0">
                <a:solidFill>
                  <a:srgbClr val="32302A"/>
                </a:solidFill>
                <a:ea typeface="ＭＳ Ｐゴシック" pitchFamily="-107" charset="-128"/>
                <a:cs typeface="ＭＳ Ｐゴシック" pitchFamily="-107" charset="-128"/>
              </a:rPr>
              <a:t>preferences</a:t>
            </a:r>
            <a:endParaRPr lang="en-US" i="1"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149097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par>
                          <p:cTn id="24" fill="hold">
                            <p:stCondLst>
                              <p:cond delay="2500"/>
                            </p:stCondLst>
                            <p:childTnLst>
                              <p:par>
                                <p:cTn id="25" presetID="16" presetClass="entr" presetSubtype="21"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par>
                          <p:cTn id="28" fill="hold">
                            <p:stCondLst>
                              <p:cond delay="3000"/>
                            </p:stCondLst>
                            <p:childTnLst>
                              <p:par>
                                <p:cTn id="29" presetID="16" presetClass="entr" presetSubtype="21"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639873"/>
            <a:ext cx="8883749" cy="4218485"/>
          </a:xfrm>
        </p:spPr>
        <p:txBody>
          <a:bodyPr/>
          <a:lstStyle/>
          <a:p>
            <a:pPr marL="341313" indent="-341313">
              <a:lnSpc>
                <a:spcPct val="80000"/>
              </a:lnSpc>
              <a:buClr>
                <a:schemeClr val="hlink"/>
              </a:buClr>
              <a:buNone/>
            </a:pPr>
            <a:r>
              <a:rPr lang="en-US" dirty="0" smtClean="0">
                <a:solidFill>
                  <a:srgbClr val="32302A"/>
                </a:solidFill>
              </a:rPr>
              <a:t>1. Which </a:t>
            </a:r>
            <a:r>
              <a:rPr lang="en-US" dirty="0">
                <a:solidFill>
                  <a:srgbClr val="32302A"/>
                </a:solidFill>
              </a:rPr>
              <a:t>of the following do you think would lead to </a:t>
            </a:r>
            <a:r>
              <a:rPr lang="en-US" dirty="0" smtClean="0">
                <a:solidFill>
                  <a:srgbClr val="32302A"/>
                </a:solidFill>
              </a:rPr>
              <a:t>an increase </a:t>
            </a:r>
            <a:r>
              <a:rPr lang="en-US" dirty="0">
                <a:solidFill>
                  <a:srgbClr val="32302A"/>
                </a:solidFill>
              </a:rPr>
              <a:t>in the demand for beef: </a:t>
            </a:r>
            <a:br>
              <a:rPr lang="en-US" dirty="0">
                <a:solidFill>
                  <a:srgbClr val="32302A"/>
                </a:solidFill>
              </a:rPr>
            </a:br>
            <a:r>
              <a:rPr lang="en-US" dirty="0">
                <a:solidFill>
                  <a:srgbClr val="32302A"/>
                </a:solidFill>
              </a:rPr>
              <a:t>(a) </a:t>
            </a:r>
            <a:r>
              <a:rPr lang="en-US" dirty="0" smtClean="0">
                <a:solidFill>
                  <a:srgbClr val="32302A"/>
                </a:solidFill>
              </a:rPr>
              <a:t>higher </a:t>
            </a:r>
            <a:r>
              <a:rPr lang="en-US" dirty="0">
                <a:solidFill>
                  <a:srgbClr val="32302A"/>
                </a:solidFill>
              </a:rPr>
              <a:t>pork prices, </a:t>
            </a:r>
            <a:br>
              <a:rPr lang="en-US" dirty="0">
                <a:solidFill>
                  <a:srgbClr val="32302A"/>
                </a:solidFill>
              </a:rPr>
            </a:br>
            <a:r>
              <a:rPr lang="en-US" dirty="0">
                <a:solidFill>
                  <a:srgbClr val="32302A"/>
                </a:solidFill>
              </a:rPr>
              <a:t>(b) </a:t>
            </a:r>
            <a:r>
              <a:rPr lang="en-US" dirty="0" smtClean="0">
                <a:solidFill>
                  <a:srgbClr val="32302A"/>
                </a:solidFill>
              </a:rPr>
              <a:t>higher </a:t>
            </a:r>
            <a:r>
              <a:rPr lang="en-US" dirty="0">
                <a:solidFill>
                  <a:srgbClr val="32302A"/>
                </a:solidFill>
              </a:rPr>
              <a:t>incomes, </a:t>
            </a:r>
            <a:br>
              <a:rPr lang="en-US" dirty="0">
                <a:solidFill>
                  <a:srgbClr val="32302A"/>
                </a:solidFill>
              </a:rPr>
            </a:br>
            <a:r>
              <a:rPr lang="en-US" dirty="0">
                <a:solidFill>
                  <a:srgbClr val="32302A"/>
                </a:solidFill>
              </a:rPr>
              <a:t>(c) </a:t>
            </a:r>
            <a:r>
              <a:rPr lang="en-US" dirty="0" smtClean="0">
                <a:solidFill>
                  <a:srgbClr val="32302A"/>
                </a:solidFill>
              </a:rPr>
              <a:t>higher </a:t>
            </a:r>
            <a:r>
              <a:rPr lang="en-US" dirty="0">
                <a:solidFill>
                  <a:srgbClr val="32302A"/>
                </a:solidFill>
              </a:rPr>
              <a:t>grain prices used to feed cows, </a:t>
            </a:r>
            <a:br>
              <a:rPr lang="en-US" dirty="0">
                <a:solidFill>
                  <a:srgbClr val="32302A"/>
                </a:solidFill>
              </a:rPr>
            </a:br>
            <a:r>
              <a:rPr lang="en-US" dirty="0">
                <a:solidFill>
                  <a:srgbClr val="32302A"/>
                </a:solidFill>
              </a:rPr>
              <a:t>(d)</a:t>
            </a:r>
            <a:r>
              <a:rPr lang="en-US" dirty="0" smtClean="0">
                <a:solidFill>
                  <a:srgbClr val="32302A"/>
                </a:solidFill>
              </a:rPr>
              <a:t> a scientific study linking high beef consumption </a:t>
            </a:r>
            <a:br>
              <a:rPr lang="en-US" dirty="0" smtClean="0">
                <a:solidFill>
                  <a:srgbClr val="32302A"/>
                </a:solidFill>
              </a:rPr>
            </a:br>
            <a:r>
              <a:rPr lang="en-US" dirty="0" smtClean="0">
                <a:solidFill>
                  <a:srgbClr val="32302A"/>
                </a:solidFill>
              </a:rPr>
              <a:t>     with cancer, </a:t>
            </a:r>
            <a:r>
              <a:rPr lang="en-US" dirty="0">
                <a:solidFill>
                  <a:srgbClr val="32302A"/>
                </a:solidFill>
              </a:rPr>
              <a:t/>
            </a:r>
            <a:br>
              <a:rPr lang="en-US" dirty="0">
                <a:solidFill>
                  <a:srgbClr val="32302A"/>
                </a:solidFill>
              </a:rPr>
            </a:br>
            <a:r>
              <a:rPr lang="en-US" dirty="0">
                <a:solidFill>
                  <a:srgbClr val="32302A"/>
                </a:solidFill>
              </a:rPr>
              <a:t>(e) an increase in the price of beef</a:t>
            </a:r>
            <a:r>
              <a:rPr lang="en-US" dirty="0" smtClean="0">
                <a:solidFill>
                  <a:srgbClr val="32302A"/>
                </a:solidFill>
              </a:rPr>
              <a:t>?</a:t>
            </a:r>
          </a:p>
          <a:p>
            <a:pPr marL="341313" indent="-341313">
              <a:lnSpc>
                <a:spcPct val="80000"/>
              </a:lnSpc>
              <a:buClr>
                <a:schemeClr val="hlink"/>
              </a:buClr>
              <a:buNone/>
            </a:pPr>
            <a:r>
              <a:rPr lang="en-US" dirty="0" smtClean="0">
                <a:solidFill>
                  <a:srgbClr val="32302A"/>
                </a:solidFill>
              </a:rPr>
              <a:t>2.</a:t>
            </a:r>
            <a:r>
              <a:rPr lang="en-US" dirty="0">
                <a:solidFill>
                  <a:srgbClr val="32302A"/>
                </a:solidFill>
              </a:rPr>
              <a:t>	What is being held constant when a demand curve for a product </a:t>
            </a:r>
            <a:r>
              <a:rPr lang="en-US" i="1" dirty="0">
                <a:solidFill>
                  <a:srgbClr val="32302A"/>
                </a:solidFill>
              </a:rPr>
              <a:t>(like shoes or apples, for example)</a:t>
            </a:r>
            <a:r>
              <a:rPr lang="en-US" dirty="0">
                <a:solidFill>
                  <a:srgbClr val="32302A"/>
                </a:solidFill>
              </a:rPr>
              <a:t> </a:t>
            </a:r>
            <a:r>
              <a:rPr lang="en-US" dirty="0" smtClean="0">
                <a:solidFill>
                  <a:srgbClr val="32302A"/>
                </a:solidFill>
              </a:rPr>
              <a:t>is constructed</a:t>
            </a:r>
            <a:r>
              <a:rPr lang="en-US" dirty="0">
                <a:solidFill>
                  <a:srgbClr val="32302A"/>
                </a:solidFill>
              </a:rPr>
              <a:t>? Explain why the demand curve for a product slopes downward and to the right</a:t>
            </a:r>
            <a:r>
              <a:rPr lang="en-US" dirty="0" smtClean="0">
                <a:solidFill>
                  <a:srgbClr val="32302A"/>
                </a:solidFill>
              </a:rPr>
              <a:t>.</a:t>
            </a:r>
            <a:endParaRPr lang="en-US" dirty="0">
              <a:solidFill>
                <a:srgbClr val="32302A"/>
              </a:solidFill>
            </a:endParaRPr>
          </a:p>
        </p:txBody>
      </p:sp>
    </p:spTree>
    <p:extLst>
      <p:ext uri="{BB962C8B-B14F-4D97-AF65-F5344CB8AC3E}">
        <p14:creationId xmlns:p14="http://schemas.microsoft.com/office/powerpoint/2010/main" val="2155108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Consumer Choice and </a:t>
            </a:r>
            <a:br>
              <a:rPr lang="en-US" dirty="0" smtClean="0"/>
            </a:br>
            <a:r>
              <a:rPr lang="en-US" dirty="0" smtClean="0"/>
              <a:t>the Law of Demand</a:t>
            </a:r>
            <a:endParaRPr lang="en-US" dirty="0"/>
          </a:p>
        </p:txBody>
      </p:sp>
    </p:spTree>
    <p:extLst>
      <p:ext uri="{BB962C8B-B14F-4D97-AF65-F5344CB8AC3E}">
        <p14:creationId xmlns:p14="http://schemas.microsoft.com/office/powerpoint/2010/main" val="1190829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Producer Choice and </a:t>
            </a:r>
            <a:br>
              <a:rPr lang="en-US" dirty="0" smtClean="0"/>
            </a:br>
            <a:r>
              <a:rPr lang="en-US" dirty="0" smtClean="0"/>
              <a:t>the Law Of Supply</a:t>
            </a:r>
            <a:endParaRPr lang="en-US" dirty="0"/>
          </a:p>
        </p:txBody>
      </p:sp>
    </p:spTree>
    <p:extLst>
      <p:ext uri="{BB962C8B-B14F-4D97-AF65-F5344CB8AC3E}">
        <p14:creationId xmlns:p14="http://schemas.microsoft.com/office/powerpoint/2010/main" val="36309151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96326"/>
            <a:ext cx="8932985" cy="430078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64523"/>
            <a:ext cx="8904855" cy="682346"/>
          </a:xfrm>
        </p:spPr>
        <p:txBody>
          <a:bodyPr/>
          <a:lstStyle/>
          <a:p>
            <a:r>
              <a:rPr lang="en-US" dirty="0" smtClean="0"/>
              <a:t>Cost and the Output of Producers</a:t>
            </a:r>
            <a:endParaRPr lang="en-US" dirty="0"/>
          </a:p>
        </p:txBody>
      </p:sp>
      <p:sp>
        <p:nvSpPr>
          <p:cNvPr id="3" name="Content Placeholder 2"/>
          <p:cNvSpPr>
            <a:spLocks noGrp="1"/>
          </p:cNvSpPr>
          <p:nvPr>
            <p:ph idx="1"/>
          </p:nvPr>
        </p:nvSpPr>
        <p:spPr>
          <a:xfrm>
            <a:off x="140675" y="1659143"/>
            <a:ext cx="8817345" cy="4121725"/>
          </a:xfrm>
        </p:spPr>
        <p:txBody>
          <a:bodyPr/>
          <a:lstStyle/>
          <a:p>
            <a:pPr>
              <a:lnSpc>
                <a:spcPct val="90000"/>
              </a:lnSpc>
            </a:pPr>
            <a:r>
              <a:rPr lang="en-US" dirty="0">
                <a:solidFill>
                  <a:srgbClr val="32302A"/>
                </a:solidFill>
                <a:ea typeface="ＭＳ Ｐゴシック" pitchFamily="-107" charset="-128"/>
                <a:cs typeface="ＭＳ Ｐゴシック" pitchFamily="-107" charset="-128"/>
              </a:rPr>
              <a:t>Producers purchase resources and use them </a:t>
            </a:r>
            <a:r>
              <a:rPr lang="en-US" dirty="0" smtClean="0">
                <a:solidFill>
                  <a:srgbClr val="32302A"/>
                </a:solidFill>
                <a:ea typeface="ＭＳ Ｐゴシック" pitchFamily="-107" charset="-128"/>
                <a:cs typeface="ＭＳ Ｐゴシック" pitchFamily="-107" charset="-128"/>
              </a:rPr>
              <a:t>to </a:t>
            </a:r>
            <a:r>
              <a:rPr lang="en-US" dirty="0">
                <a:solidFill>
                  <a:srgbClr val="32302A"/>
                </a:solidFill>
                <a:ea typeface="ＭＳ Ｐゴシック" pitchFamily="-107" charset="-128"/>
                <a:cs typeface="ＭＳ Ｐゴシック" pitchFamily="-107" charset="-128"/>
              </a:rPr>
              <a:t>produce output</a:t>
            </a:r>
            <a:r>
              <a:rPr lang="en-US" dirty="0" smtClean="0">
                <a:solidFill>
                  <a:srgbClr val="32302A"/>
                </a:solidFill>
                <a:ea typeface="ＭＳ Ｐゴシック" pitchFamily="-107" charset="-128"/>
                <a:cs typeface="ＭＳ Ｐゴシック" pitchFamily="-107" charset="-128"/>
              </a:rPr>
              <a:t>.</a:t>
            </a:r>
          </a:p>
          <a:p>
            <a:pPr>
              <a:lnSpc>
                <a:spcPct val="90000"/>
              </a:lnSpc>
            </a:pPr>
            <a:r>
              <a:rPr lang="en-US" dirty="0">
                <a:solidFill>
                  <a:srgbClr val="32302A"/>
                </a:solidFill>
                <a:ea typeface="ＭＳ Ｐゴシック" pitchFamily="-107" charset="-128"/>
                <a:cs typeface="ＭＳ Ｐゴシック" pitchFamily="-107" charset="-128"/>
              </a:rPr>
              <a:t>Producers will incur costs as they bid resources </a:t>
            </a:r>
            <a:r>
              <a:rPr lang="en-US" dirty="0" smtClean="0">
                <a:solidFill>
                  <a:srgbClr val="32302A"/>
                </a:solidFill>
                <a:ea typeface="ＭＳ Ｐゴシック" pitchFamily="-107" charset="-128"/>
                <a:cs typeface="ＭＳ Ｐゴシック" pitchFamily="-107" charset="-128"/>
              </a:rPr>
              <a:t>away from </a:t>
            </a:r>
            <a:r>
              <a:rPr lang="en-US" dirty="0">
                <a:solidFill>
                  <a:srgbClr val="32302A"/>
                </a:solidFill>
                <a:ea typeface="ＭＳ Ｐゴシック" pitchFamily="-107" charset="-128"/>
                <a:cs typeface="ＭＳ Ｐゴシック" pitchFamily="-107" charset="-128"/>
              </a:rPr>
              <a:t>their alternative uses.</a:t>
            </a:r>
          </a:p>
          <a:p>
            <a:pPr lvl="1">
              <a:lnSpc>
                <a:spcPct val="90000"/>
              </a:lnSpc>
            </a:pPr>
            <a:r>
              <a:rPr lang="en-US" i="1" dirty="0">
                <a:solidFill>
                  <a:srgbClr val="32302A"/>
                </a:solidFill>
                <a:ea typeface="ＭＳ Ｐゴシック" pitchFamily="-107" charset="-128"/>
                <a:cs typeface="ＭＳ Ｐゴシック" pitchFamily="-107" charset="-128"/>
              </a:rPr>
              <a:t>Opportunity cost of production</a:t>
            </a:r>
            <a:r>
              <a:rPr lang="en-US" dirty="0">
                <a:solidFill>
                  <a:srgbClr val="32302A"/>
                </a:solidFill>
                <a:ea typeface="ＭＳ Ｐゴシック" pitchFamily="-107" charset="-128"/>
                <a:cs typeface="ＭＳ Ｐゴシック" pitchFamily="-107" charset="-128"/>
              </a:rPr>
              <a:t>:</a:t>
            </a:r>
            <a:br>
              <a:rPr lang="en-US" dirty="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The </a:t>
            </a:r>
            <a:r>
              <a:rPr lang="en-US" dirty="0">
                <a:solidFill>
                  <a:srgbClr val="32302A"/>
                </a:solidFill>
                <a:ea typeface="ＭＳ Ｐゴシック" pitchFamily="-107" charset="-128"/>
                <a:cs typeface="ＭＳ Ｐゴシック" pitchFamily="-107" charset="-128"/>
              </a:rPr>
              <a:t>sum of the producer’s costs of employing each resource required to produce the good.</a:t>
            </a:r>
          </a:p>
          <a:p>
            <a:pPr>
              <a:lnSpc>
                <a:spcPct val="90000"/>
              </a:lnSpc>
            </a:pPr>
            <a:r>
              <a:rPr lang="en-US" dirty="0">
                <a:solidFill>
                  <a:srgbClr val="32302A"/>
                </a:solidFill>
                <a:ea typeface="ＭＳ Ｐゴシック" pitchFamily="-107" charset="-128"/>
                <a:cs typeface="ＭＳ Ｐゴシック" pitchFamily="-107" charset="-128"/>
              </a:rPr>
              <a:t>Firms will not stay in business for long unless they are able to cover the cost of all resources employed, including the opportunity cost of the resources owned by the firm. </a:t>
            </a:r>
          </a:p>
        </p:txBody>
      </p:sp>
    </p:spTree>
    <p:extLst>
      <p:ext uri="{BB962C8B-B14F-4D97-AF65-F5344CB8AC3E}">
        <p14:creationId xmlns:p14="http://schemas.microsoft.com/office/powerpoint/2010/main" val="4084150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96326"/>
            <a:ext cx="8932985" cy="430078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64523"/>
            <a:ext cx="8904855" cy="682346"/>
          </a:xfrm>
        </p:spPr>
        <p:txBody>
          <a:bodyPr/>
          <a:lstStyle/>
          <a:p>
            <a:r>
              <a:rPr lang="en-US" dirty="0" smtClean="0"/>
              <a:t>Economic and Accounting Cost</a:t>
            </a:r>
            <a:endParaRPr lang="en-US" dirty="0"/>
          </a:p>
        </p:txBody>
      </p:sp>
      <p:sp>
        <p:nvSpPr>
          <p:cNvPr id="3" name="Content Placeholder 2"/>
          <p:cNvSpPr>
            <a:spLocks noGrp="1"/>
          </p:cNvSpPr>
          <p:nvPr>
            <p:ph idx="1"/>
          </p:nvPr>
        </p:nvSpPr>
        <p:spPr>
          <a:xfrm>
            <a:off x="140675" y="1659143"/>
            <a:ext cx="8817345" cy="4121725"/>
          </a:xfrm>
        </p:spPr>
        <p:txBody>
          <a:bodyPr/>
          <a:lstStyle/>
          <a:p>
            <a:pPr>
              <a:lnSpc>
                <a:spcPct val="90000"/>
              </a:lnSpc>
            </a:pPr>
            <a:r>
              <a:rPr lang="en-US" b="1" i="1" dirty="0">
                <a:solidFill>
                  <a:srgbClr val="32302A"/>
                </a:solidFill>
                <a:ea typeface="ＭＳ Ｐゴシック" pitchFamily="-107" charset="-128"/>
                <a:cs typeface="ＭＳ Ｐゴシック" pitchFamily="-107" charset="-128"/>
              </a:rPr>
              <a:t>Economic Cost</a:t>
            </a:r>
            <a:br>
              <a:rPr lang="en-US" b="1" i="1" dirty="0">
                <a:solidFill>
                  <a:srgbClr val="32302A"/>
                </a:solidFill>
                <a:ea typeface="ＭＳ Ｐゴシック" pitchFamily="-107" charset="-128"/>
                <a:cs typeface="ＭＳ Ｐゴシック" pitchFamily="-107" charset="-128"/>
              </a:rPr>
            </a:br>
            <a:r>
              <a:rPr lang="en-US" dirty="0">
                <a:solidFill>
                  <a:srgbClr val="32302A"/>
                </a:solidFill>
                <a:ea typeface="ＭＳ Ｐゴシック" pitchFamily="-107" charset="-128"/>
                <a:cs typeface="ＭＳ Ｐゴシック" pitchFamily="-107" charset="-128"/>
              </a:rPr>
              <a:t>– the cost of all resources used to </a:t>
            </a:r>
            <a:r>
              <a:rPr lang="en-US" dirty="0" smtClean="0">
                <a:solidFill>
                  <a:srgbClr val="32302A"/>
                </a:solidFill>
                <a:ea typeface="ＭＳ Ｐゴシック" pitchFamily="-107" charset="-128"/>
                <a:cs typeface="ＭＳ Ｐゴシック" pitchFamily="-107" charset="-128"/>
              </a:rPr>
              <a:t>produce the </a:t>
            </a:r>
            <a:r>
              <a:rPr lang="en-US" dirty="0">
                <a:solidFill>
                  <a:srgbClr val="32302A"/>
                </a:solidFill>
                <a:ea typeface="ＭＳ Ｐゴシック" pitchFamily="-107" charset="-128"/>
                <a:cs typeface="ＭＳ Ｐゴシック" pitchFamily="-107" charset="-128"/>
              </a:rPr>
              <a:t>good</a:t>
            </a:r>
            <a:r>
              <a:rPr lang="en-US" dirty="0" smtClean="0">
                <a:solidFill>
                  <a:srgbClr val="32302A"/>
                </a:solidFill>
                <a:ea typeface="ＭＳ Ｐゴシック" pitchFamily="-107" charset="-128"/>
                <a:cs typeface="ＭＳ Ｐゴシック" pitchFamily="-107" charset="-128"/>
              </a:rPr>
              <a:t>.</a:t>
            </a:r>
          </a:p>
          <a:p>
            <a:pPr>
              <a:lnSpc>
                <a:spcPct val="90000"/>
              </a:lnSpc>
            </a:pPr>
            <a:r>
              <a:rPr lang="en-US" b="1" i="1" dirty="0">
                <a:solidFill>
                  <a:srgbClr val="32302A"/>
                </a:solidFill>
                <a:ea typeface="ＭＳ Ｐゴシック" pitchFamily="-107" charset="-128"/>
                <a:cs typeface="ＭＳ Ｐゴシック" pitchFamily="-107" charset="-128"/>
              </a:rPr>
              <a:t>Accounting Cost</a:t>
            </a:r>
            <a:r>
              <a:rPr lang="en-US" dirty="0">
                <a:solidFill>
                  <a:srgbClr val="32302A"/>
                </a:solidFill>
                <a:ea typeface="ＭＳ Ｐゴシック" pitchFamily="-107" charset="-128"/>
                <a:cs typeface="ＭＳ Ｐゴシック" pitchFamily="-107" charset="-128"/>
              </a:rPr>
              <a:t/>
            </a:r>
            <a:br>
              <a:rPr lang="en-US" dirty="0">
                <a:solidFill>
                  <a:srgbClr val="32302A"/>
                </a:solidFill>
                <a:ea typeface="ＭＳ Ｐゴシック" pitchFamily="-107" charset="-128"/>
                <a:cs typeface="ＭＳ Ｐゴシック" pitchFamily="-107" charset="-128"/>
              </a:rPr>
            </a:br>
            <a:r>
              <a:rPr lang="en-US" dirty="0">
                <a:solidFill>
                  <a:srgbClr val="32302A"/>
                </a:solidFill>
                <a:ea typeface="ＭＳ Ｐゴシック" pitchFamily="-107" charset="-128"/>
                <a:cs typeface="ＭＳ Ｐゴシック" pitchFamily="-107" charset="-128"/>
              </a:rPr>
              <a:t>– often ignores the opportunity costs </a:t>
            </a:r>
            <a:r>
              <a:rPr lang="en-US" dirty="0" smtClean="0">
                <a:solidFill>
                  <a:srgbClr val="32302A"/>
                </a:solidFill>
                <a:ea typeface="ＭＳ Ｐゴシック" pitchFamily="-107" charset="-128"/>
                <a:cs typeface="ＭＳ Ｐゴシック" pitchFamily="-107" charset="-128"/>
              </a:rPr>
              <a:t>of resources </a:t>
            </a:r>
            <a:r>
              <a:rPr lang="en-US" dirty="0">
                <a:solidFill>
                  <a:srgbClr val="32302A"/>
                </a:solidFill>
                <a:ea typeface="ＭＳ Ｐゴシック" pitchFamily="-107" charset="-128"/>
                <a:cs typeface="ＭＳ Ｐゴシック" pitchFamily="-107" charset="-128"/>
              </a:rPr>
              <a:t>owned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   by </a:t>
            </a:r>
            <a:r>
              <a:rPr lang="en-US" dirty="0">
                <a:solidFill>
                  <a:srgbClr val="32302A"/>
                </a:solidFill>
                <a:ea typeface="ＭＳ Ｐゴシック" pitchFamily="-107" charset="-128"/>
                <a:cs typeface="ＭＳ Ｐゴシック" pitchFamily="-107" charset="-128"/>
              </a:rPr>
              <a:t>the firm (for example</a:t>
            </a:r>
            <a:r>
              <a:rPr lang="en-US" dirty="0" smtClean="0">
                <a:solidFill>
                  <a:srgbClr val="32302A"/>
                </a:solidFill>
                <a:ea typeface="ＭＳ Ｐゴシック" pitchFamily="-107" charset="-128"/>
                <a:cs typeface="ＭＳ Ｐゴシック" pitchFamily="-107" charset="-128"/>
              </a:rPr>
              <a:t>, the </a:t>
            </a:r>
            <a:r>
              <a:rPr lang="en-US" dirty="0">
                <a:solidFill>
                  <a:srgbClr val="32302A"/>
                </a:solidFill>
                <a:ea typeface="ＭＳ Ｐゴシック" pitchFamily="-107" charset="-128"/>
                <a:cs typeface="ＭＳ Ｐゴシック" pitchFamily="-107" charset="-128"/>
              </a:rPr>
              <a:t>firm’s equity capital</a:t>
            </a:r>
            <a:r>
              <a:rPr lang="en-US" dirty="0" smtClean="0">
                <a:solidFill>
                  <a:srgbClr val="32302A"/>
                </a:solidFill>
                <a:ea typeface="ＭＳ Ｐゴシック" pitchFamily="-107" charset="-128"/>
                <a:cs typeface="ＭＳ Ｐゴシック" pitchFamily="-107" charset="-128"/>
              </a:rPr>
              <a:t>).</a:t>
            </a:r>
            <a:endParaRPr lang="en-US"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1225312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232115"/>
            <a:ext cx="8932985" cy="466499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64523"/>
            <a:ext cx="8904855" cy="682346"/>
          </a:xfrm>
        </p:spPr>
        <p:txBody>
          <a:bodyPr/>
          <a:lstStyle/>
          <a:p>
            <a:r>
              <a:rPr lang="en-US" dirty="0" smtClean="0"/>
              <a:t>Role of Profits and Losses</a:t>
            </a:r>
            <a:endParaRPr lang="en-US" dirty="0"/>
          </a:p>
        </p:txBody>
      </p:sp>
      <p:sp>
        <p:nvSpPr>
          <p:cNvPr id="3" name="Content Placeholder 2"/>
          <p:cNvSpPr>
            <a:spLocks noGrp="1"/>
          </p:cNvSpPr>
          <p:nvPr>
            <p:ph idx="1"/>
          </p:nvPr>
        </p:nvSpPr>
        <p:spPr>
          <a:xfrm>
            <a:off x="140675" y="1248446"/>
            <a:ext cx="8817345" cy="4648660"/>
          </a:xfrm>
        </p:spPr>
        <p:txBody>
          <a:bodyPr/>
          <a:lstStyle/>
          <a:p>
            <a:pPr>
              <a:lnSpc>
                <a:spcPct val="90000"/>
              </a:lnSpc>
            </a:pPr>
            <a:r>
              <a:rPr lang="en-US" b="1" i="1" dirty="0">
                <a:solidFill>
                  <a:srgbClr val="32302A"/>
                </a:solidFill>
                <a:ea typeface="ＭＳ Ｐゴシック" pitchFamily="-107" charset="-128"/>
                <a:cs typeface="ＭＳ Ｐゴシック" pitchFamily="-107" charset="-128"/>
              </a:rPr>
              <a:t>Profit</a:t>
            </a:r>
            <a:r>
              <a:rPr lang="en-US" dirty="0">
                <a:solidFill>
                  <a:srgbClr val="32302A"/>
                </a:solidFill>
                <a:ea typeface="ＭＳ Ｐゴシック" pitchFamily="-107" charset="-128"/>
                <a:cs typeface="ＭＳ Ｐゴシック" pitchFamily="-107" charset="-128"/>
              </a:rPr>
              <a:t> occurs when a firm’s revenues </a:t>
            </a:r>
            <a:r>
              <a:rPr lang="en-US" dirty="0" smtClean="0">
                <a:solidFill>
                  <a:srgbClr val="32302A"/>
                </a:solidFill>
                <a:ea typeface="ＭＳ Ｐゴシック" pitchFamily="-107" charset="-128"/>
                <a:cs typeface="ＭＳ Ｐゴシック" pitchFamily="-107" charset="-128"/>
              </a:rPr>
              <a:t>exceed its </a:t>
            </a:r>
            <a:r>
              <a:rPr lang="en-US" dirty="0">
                <a:solidFill>
                  <a:srgbClr val="32302A"/>
                </a:solidFill>
                <a:ea typeface="ＭＳ Ｐゴシック" pitchFamily="-107" charset="-128"/>
                <a:cs typeface="ＭＳ Ｐゴシック" pitchFamily="-107" charset="-128"/>
              </a:rPr>
              <a:t>costs</a:t>
            </a:r>
            <a:r>
              <a:rPr lang="en-US" dirty="0" smtClean="0">
                <a:solidFill>
                  <a:srgbClr val="32302A"/>
                </a:solidFill>
                <a:ea typeface="ＭＳ Ｐゴシック" pitchFamily="-107" charset="-128"/>
                <a:cs typeface="ＭＳ Ｐゴシック" pitchFamily="-107" charset="-128"/>
              </a:rPr>
              <a:t>.</a:t>
            </a:r>
          </a:p>
          <a:p>
            <a:pPr>
              <a:lnSpc>
                <a:spcPct val="90000"/>
              </a:lnSpc>
            </a:pPr>
            <a:r>
              <a:rPr lang="en-US" dirty="0">
                <a:solidFill>
                  <a:srgbClr val="32302A"/>
                </a:solidFill>
                <a:ea typeface="ＭＳ Ｐゴシック" pitchFamily="-107" charset="-128"/>
                <a:cs typeface="ＭＳ Ｐゴシック" pitchFamily="-107" charset="-128"/>
              </a:rPr>
              <a:t>Firms supplying goods for which consumers are willing to pay more than the opportunity cost of the resources required to produce the good will make a profit.</a:t>
            </a:r>
          </a:p>
          <a:p>
            <a:pPr>
              <a:lnSpc>
                <a:spcPct val="90000"/>
              </a:lnSpc>
            </a:pPr>
            <a:r>
              <a:rPr lang="en-US" dirty="0">
                <a:solidFill>
                  <a:srgbClr val="32302A"/>
                </a:solidFill>
                <a:ea typeface="ＭＳ Ｐゴシック" pitchFamily="-107" charset="-128"/>
                <a:cs typeface="ＭＳ Ｐゴシック" pitchFamily="-107" charset="-128"/>
              </a:rPr>
              <a:t>Firms making profits will expand, while those making </a:t>
            </a:r>
            <a:r>
              <a:rPr lang="en-US" b="1" i="1" dirty="0">
                <a:solidFill>
                  <a:srgbClr val="32302A"/>
                </a:solidFill>
                <a:ea typeface="ＭＳ Ｐゴシック" pitchFamily="-107" charset="-128"/>
                <a:cs typeface="ＭＳ Ｐゴシック" pitchFamily="-107" charset="-128"/>
              </a:rPr>
              <a:t>losses</a:t>
            </a:r>
            <a:r>
              <a:rPr lang="en-US" dirty="0">
                <a:solidFill>
                  <a:srgbClr val="32302A"/>
                </a:solidFill>
                <a:ea typeface="ＭＳ Ｐゴシック" pitchFamily="-107" charset="-128"/>
                <a:cs typeface="ＭＳ Ｐゴシック" pitchFamily="-107" charset="-128"/>
              </a:rPr>
              <a:t> will contract.</a:t>
            </a:r>
          </a:p>
          <a:p>
            <a:pPr>
              <a:lnSpc>
                <a:spcPct val="90000"/>
              </a:lnSpc>
            </a:pPr>
            <a:r>
              <a:rPr lang="en-US" dirty="0">
                <a:solidFill>
                  <a:srgbClr val="32302A"/>
                </a:solidFill>
                <a:ea typeface="ＭＳ Ｐゴシック" pitchFamily="-107" charset="-128"/>
                <a:cs typeface="ＭＳ Ｐゴシック" pitchFamily="-107" charset="-128"/>
              </a:rPr>
              <a:t>In essence: </a:t>
            </a:r>
          </a:p>
          <a:p>
            <a:pPr lvl="1">
              <a:lnSpc>
                <a:spcPct val="90000"/>
              </a:lnSpc>
            </a:pPr>
            <a:r>
              <a:rPr lang="en-US" i="1" dirty="0">
                <a:solidFill>
                  <a:srgbClr val="32302A"/>
                </a:solidFill>
                <a:ea typeface="ＭＳ Ｐゴシック" pitchFamily="-107" charset="-128"/>
                <a:cs typeface="ＭＳ Ｐゴシック" pitchFamily="-107" charset="-128"/>
              </a:rPr>
              <a:t>profits</a:t>
            </a:r>
            <a:r>
              <a:rPr lang="en-US" dirty="0">
                <a:solidFill>
                  <a:srgbClr val="32302A"/>
                </a:solidFill>
                <a:ea typeface="ＭＳ Ｐゴシック" pitchFamily="-107" charset="-128"/>
                <a:cs typeface="ＭＳ Ｐゴシック" pitchFamily="-107" charset="-128"/>
              </a:rPr>
              <a:t> are a reward earned by firms that increase the value of resources in the marketplace, and, </a:t>
            </a:r>
          </a:p>
          <a:p>
            <a:pPr lvl="1">
              <a:lnSpc>
                <a:spcPct val="90000"/>
              </a:lnSpc>
            </a:pPr>
            <a:r>
              <a:rPr lang="en-US" i="1" dirty="0">
                <a:solidFill>
                  <a:srgbClr val="32302A"/>
                </a:solidFill>
                <a:ea typeface="ＭＳ Ｐゴシック" pitchFamily="-107" charset="-128"/>
                <a:cs typeface="ＭＳ Ｐゴシック" pitchFamily="-107" charset="-128"/>
              </a:rPr>
              <a:t>losses</a:t>
            </a:r>
            <a:r>
              <a:rPr lang="en-US" dirty="0">
                <a:solidFill>
                  <a:srgbClr val="32302A"/>
                </a:solidFill>
                <a:ea typeface="ＭＳ Ｐゴシック" pitchFamily="-107" charset="-128"/>
                <a:cs typeface="ＭＳ Ｐゴシック" pitchFamily="-107" charset="-128"/>
              </a:rPr>
              <a:t> are a penalty imposed on firms that use resources in ways that reduce their market value.</a:t>
            </a:r>
          </a:p>
        </p:txBody>
      </p:sp>
    </p:spTree>
    <p:extLst>
      <p:ext uri="{BB962C8B-B14F-4D97-AF65-F5344CB8AC3E}">
        <p14:creationId xmlns:p14="http://schemas.microsoft.com/office/powerpoint/2010/main" val="4013185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1824"/>
            <a:ext cx="8932985" cy="42347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Law of Supply</a:t>
            </a:r>
            <a:endParaRPr lang="en-US" dirty="0"/>
          </a:p>
        </p:txBody>
      </p:sp>
      <p:sp>
        <p:nvSpPr>
          <p:cNvPr id="3" name="Content Placeholder 2"/>
          <p:cNvSpPr>
            <a:spLocks noGrp="1"/>
          </p:cNvSpPr>
          <p:nvPr>
            <p:ph idx="1"/>
          </p:nvPr>
        </p:nvSpPr>
        <p:spPr>
          <a:xfrm>
            <a:off x="140675" y="1616243"/>
            <a:ext cx="8646864" cy="2847269"/>
          </a:xfrm>
        </p:spPr>
        <p:txBody>
          <a:bodyPr/>
          <a:lstStyle/>
          <a:p>
            <a:r>
              <a:rPr lang="en-US" b="1" i="1" dirty="0" smtClean="0">
                <a:solidFill>
                  <a:srgbClr val="32302A"/>
                </a:solidFill>
              </a:rPr>
              <a:t>Law of Supply: </a:t>
            </a:r>
            <a:br>
              <a:rPr lang="en-US" b="1" i="1" dirty="0" smtClean="0">
                <a:solidFill>
                  <a:srgbClr val="32302A"/>
                </a:solidFill>
              </a:rPr>
            </a:br>
            <a:r>
              <a:rPr lang="en-US" dirty="0">
                <a:solidFill>
                  <a:srgbClr val="32302A"/>
                </a:solidFill>
              </a:rPr>
              <a:t>there is a positive relationship between the price of a product and the amount of it that will be supplied</a:t>
            </a:r>
            <a:r>
              <a:rPr lang="en-US" dirty="0" smtClean="0">
                <a:solidFill>
                  <a:srgbClr val="32302A"/>
                </a:solidFill>
              </a:rPr>
              <a:t>.</a:t>
            </a:r>
          </a:p>
          <a:p>
            <a:pPr lvl="1"/>
            <a:r>
              <a:rPr lang="en-US" dirty="0">
                <a:solidFill>
                  <a:srgbClr val="32302A"/>
                </a:solidFill>
              </a:rPr>
              <a:t>As the price of a product rises, producers will be willing to supply a larger quantity</a:t>
            </a:r>
            <a:r>
              <a:rPr lang="en-US" dirty="0" smtClean="0">
                <a:solidFill>
                  <a:srgbClr val="32302A"/>
                </a:solidFill>
              </a:rPr>
              <a:t>.</a:t>
            </a:r>
            <a:endParaRPr lang="en-US" dirty="0">
              <a:solidFill>
                <a:srgbClr val="32302A"/>
              </a:solidFill>
            </a:endParaRPr>
          </a:p>
        </p:txBody>
      </p:sp>
    </p:spTree>
    <p:extLst>
      <p:ext uri="{BB962C8B-B14F-4D97-AF65-F5344CB8AC3E}">
        <p14:creationId xmlns:p14="http://schemas.microsoft.com/office/powerpoint/2010/main" val="383188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Market Supply Schedule</a:t>
            </a:r>
            <a:endParaRPr lang="en-US" sz="20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01" name="Text Box 7"/>
          <p:cNvSpPr txBox="1">
            <a:spLocks noChangeArrowheads="1"/>
          </p:cNvSpPr>
          <p:nvPr/>
        </p:nvSpPr>
        <p:spPr bwMode="auto">
          <a:xfrm>
            <a:off x="343157" y="1407060"/>
            <a:ext cx="1743075" cy="808037"/>
          </a:xfrm>
          <a:prstGeom prst="rect">
            <a:avLst/>
          </a:prstGeom>
          <a:noFill/>
          <a:ln w="9525">
            <a:noFill/>
            <a:miter lim="800000"/>
            <a:headEnd/>
            <a:tailEnd/>
          </a:ln>
        </p:spPr>
        <p:txBody>
          <a:bodyPr>
            <a:prstTxWarp prst="textNoShape">
              <a:avLst/>
            </a:prstTxWarp>
            <a:spAutoFit/>
          </a:bodyPr>
          <a:lstStyle/>
          <a:p>
            <a:pPr algn="ctr">
              <a:lnSpc>
                <a:spcPct val="90000"/>
              </a:lnSpc>
              <a:spcBef>
                <a:spcPct val="50000"/>
              </a:spcBef>
            </a:pPr>
            <a:r>
              <a:rPr kumimoji="0" lang="en-US" sz="1800" b="0" i="0" dirty="0" smtClean="0">
                <a:latin typeface="Times New Roman" pitchFamily="18" charset="0"/>
                <a:cs typeface="Times New Roman" pitchFamily="18" charset="0"/>
              </a:rPr>
              <a:t>Cellular </a:t>
            </a:r>
            <a:r>
              <a:rPr kumimoji="0" lang="en-US" sz="1800" b="0" i="0" dirty="0">
                <a:latin typeface="Times New Roman" pitchFamily="18" charset="0"/>
                <a:cs typeface="Times New Roman" pitchFamily="18" charset="0"/>
              </a:rPr>
              <a:t>phone service price</a:t>
            </a:r>
            <a:br>
              <a:rPr kumimoji="0" lang="en-US" sz="1800" b="0" i="0" dirty="0">
                <a:latin typeface="Times New Roman" pitchFamily="18" charset="0"/>
                <a:cs typeface="Times New Roman" pitchFamily="18" charset="0"/>
              </a:rPr>
            </a:br>
            <a:r>
              <a:rPr kumimoji="0" lang="en-US" sz="1600" b="0" dirty="0" smtClean="0">
                <a:latin typeface="Times New Roman" pitchFamily="18" charset="0"/>
                <a:cs typeface="Times New Roman" pitchFamily="18" charset="0"/>
              </a:rPr>
              <a:t>(avg. monthly </a:t>
            </a:r>
            <a:r>
              <a:rPr kumimoji="0" lang="en-US" sz="1600" b="0" dirty="0">
                <a:latin typeface="Times New Roman" pitchFamily="18" charset="0"/>
                <a:cs typeface="Times New Roman" pitchFamily="18" charset="0"/>
              </a:rPr>
              <a:t>bill)</a:t>
            </a:r>
            <a:endParaRPr kumimoji="0" lang="en-US" sz="1600" b="0" i="0" dirty="0">
              <a:latin typeface="Times New Roman" pitchFamily="18" charset="0"/>
              <a:cs typeface="Times New Roman" pitchFamily="18" charset="0"/>
            </a:endParaRPr>
          </a:p>
        </p:txBody>
      </p:sp>
      <p:sp>
        <p:nvSpPr>
          <p:cNvPr id="102" name="Text Box 8"/>
          <p:cNvSpPr txBox="1">
            <a:spLocks noChangeArrowheads="1"/>
          </p:cNvSpPr>
          <p:nvPr/>
        </p:nvSpPr>
        <p:spPr bwMode="auto">
          <a:xfrm>
            <a:off x="2146841" y="1389597"/>
            <a:ext cx="1549164" cy="812530"/>
          </a:xfrm>
          <a:prstGeom prst="rect">
            <a:avLst/>
          </a:prstGeom>
          <a:noFill/>
          <a:ln w="9525">
            <a:noFill/>
            <a:miter lim="800000"/>
            <a:headEnd/>
            <a:tailEnd/>
          </a:ln>
        </p:spPr>
        <p:txBody>
          <a:bodyPr wrap="square">
            <a:prstTxWarp prst="textNoShape">
              <a:avLst/>
            </a:prstTxWarp>
            <a:spAutoFit/>
          </a:bodyPr>
          <a:lstStyle/>
          <a:p>
            <a:pPr algn="ctr">
              <a:lnSpc>
                <a:spcPct val="90000"/>
              </a:lnSpc>
              <a:spcBef>
                <a:spcPct val="50000"/>
              </a:spcBef>
            </a:pPr>
            <a:r>
              <a:rPr kumimoji="0" lang="en-US" sz="1800" b="0" i="0" dirty="0" smtClean="0">
                <a:latin typeface="Times New Roman" pitchFamily="18" charset="0"/>
                <a:cs typeface="Times New Roman" pitchFamily="18" charset="0"/>
              </a:rPr>
              <a:t>Cellular </a:t>
            </a:r>
            <a:r>
              <a:rPr kumimoji="0" lang="en-US" sz="1800" b="0" i="0" dirty="0">
                <a:latin typeface="Times New Roman" pitchFamily="18" charset="0"/>
                <a:cs typeface="Times New Roman" pitchFamily="18" charset="0"/>
              </a:rPr>
              <a:t>phone subscribers</a:t>
            </a:r>
            <a:br>
              <a:rPr kumimoji="0" lang="en-US" sz="1800" b="0" i="0" dirty="0">
                <a:latin typeface="Times New Roman" pitchFamily="18" charset="0"/>
                <a:cs typeface="Times New Roman" pitchFamily="18" charset="0"/>
              </a:rPr>
            </a:br>
            <a:r>
              <a:rPr kumimoji="0" lang="en-US" sz="1600" b="0" dirty="0">
                <a:latin typeface="Times New Roman" pitchFamily="18" charset="0"/>
                <a:cs typeface="Times New Roman" pitchFamily="18" charset="0"/>
              </a:rPr>
              <a:t>(millions)</a:t>
            </a:r>
          </a:p>
        </p:txBody>
      </p:sp>
      <p:sp>
        <p:nvSpPr>
          <p:cNvPr id="103" name="Line 9"/>
          <p:cNvSpPr>
            <a:spLocks noChangeShapeType="1"/>
          </p:cNvSpPr>
          <p:nvPr/>
        </p:nvSpPr>
        <p:spPr bwMode="auto">
          <a:xfrm flipH="1">
            <a:off x="435969" y="2234147"/>
            <a:ext cx="3188473" cy="0"/>
          </a:xfrm>
          <a:prstGeom prst="line">
            <a:avLst/>
          </a:prstGeom>
          <a:noFill/>
          <a:ln w="1905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08" name="Text Box 119"/>
          <p:cNvSpPr txBox="1">
            <a:spLocks noChangeArrowheads="1"/>
          </p:cNvSpPr>
          <p:nvPr/>
        </p:nvSpPr>
        <p:spPr bwMode="auto">
          <a:xfrm>
            <a:off x="4058690" y="2032727"/>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120</a:t>
            </a:r>
          </a:p>
        </p:txBody>
      </p:sp>
      <p:sp>
        <p:nvSpPr>
          <p:cNvPr id="109" name="Text Box 120"/>
          <p:cNvSpPr txBox="1">
            <a:spLocks noChangeArrowheads="1"/>
          </p:cNvSpPr>
          <p:nvPr/>
        </p:nvSpPr>
        <p:spPr bwMode="auto">
          <a:xfrm>
            <a:off x="4058690" y="2767766"/>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100</a:t>
            </a:r>
          </a:p>
        </p:txBody>
      </p:sp>
      <p:sp>
        <p:nvSpPr>
          <p:cNvPr id="110" name="Text Box 121"/>
          <p:cNvSpPr txBox="1">
            <a:spLocks noChangeArrowheads="1"/>
          </p:cNvSpPr>
          <p:nvPr/>
        </p:nvSpPr>
        <p:spPr bwMode="auto">
          <a:xfrm>
            <a:off x="4058690" y="3499604"/>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80</a:t>
            </a:r>
          </a:p>
        </p:txBody>
      </p:sp>
      <p:sp>
        <p:nvSpPr>
          <p:cNvPr id="111" name="Text Box 122"/>
          <p:cNvSpPr txBox="1">
            <a:spLocks noChangeArrowheads="1"/>
          </p:cNvSpPr>
          <p:nvPr/>
        </p:nvSpPr>
        <p:spPr bwMode="auto">
          <a:xfrm>
            <a:off x="4058690" y="4964866"/>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40</a:t>
            </a:r>
          </a:p>
        </p:txBody>
      </p:sp>
      <p:sp>
        <p:nvSpPr>
          <p:cNvPr id="112" name="Text Box 123"/>
          <p:cNvSpPr txBox="1">
            <a:spLocks noChangeArrowheads="1"/>
          </p:cNvSpPr>
          <p:nvPr/>
        </p:nvSpPr>
        <p:spPr bwMode="auto">
          <a:xfrm>
            <a:off x="4467697" y="5450493"/>
            <a:ext cx="378717"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0</a:t>
            </a:r>
          </a:p>
        </p:txBody>
      </p:sp>
      <p:sp>
        <p:nvSpPr>
          <p:cNvPr id="113" name="Text Box 124"/>
          <p:cNvSpPr txBox="1">
            <a:spLocks noChangeArrowheads="1"/>
          </p:cNvSpPr>
          <p:nvPr/>
        </p:nvSpPr>
        <p:spPr bwMode="auto">
          <a:xfrm>
            <a:off x="5412328"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20</a:t>
            </a:r>
          </a:p>
        </p:txBody>
      </p:sp>
      <p:sp>
        <p:nvSpPr>
          <p:cNvPr id="114" name="Text Box 125"/>
          <p:cNvSpPr txBox="1">
            <a:spLocks noChangeArrowheads="1"/>
          </p:cNvSpPr>
          <p:nvPr/>
        </p:nvSpPr>
        <p:spPr bwMode="auto">
          <a:xfrm>
            <a:off x="5891752" y="5450493"/>
            <a:ext cx="471292"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30</a:t>
            </a:r>
          </a:p>
        </p:txBody>
      </p:sp>
      <p:sp>
        <p:nvSpPr>
          <p:cNvPr id="115" name="Text Box 126"/>
          <p:cNvSpPr txBox="1">
            <a:spLocks noChangeArrowheads="1"/>
          </p:cNvSpPr>
          <p:nvPr/>
        </p:nvSpPr>
        <p:spPr bwMode="auto">
          <a:xfrm>
            <a:off x="63743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a:latin typeface="Times New Roman" pitchFamily="18" charset="0"/>
                <a:cs typeface="Times New Roman" pitchFamily="18" charset="0"/>
              </a:rPr>
              <a:t>40</a:t>
            </a:r>
          </a:p>
        </p:txBody>
      </p:sp>
      <p:sp>
        <p:nvSpPr>
          <p:cNvPr id="116" name="Text Box 127"/>
          <p:cNvSpPr txBox="1">
            <a:spLocks noChangeArrowheads="1"/>
          </p:cNvSpPr>
          <p:nvPr/>
        </p:nvSpPr>
        <p:spPr bwMode="auto">
          <a:xfrm>
            <a:off x="6836207" y="5450493"/>
            <a:ext cx="510475"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50</a:t>
            </a:r>
          </a:p>
        </p:txBody>
      </p:sp>
      <p:sp>
        <p:nvSpPr>
          <p:cNvPr id="122" name="Text Box 132"/>
          <p:cNvSpPr txBox="1">
            <a:spLocks noChangeArrowheads="1"/>
          </p:cNvSpPr>
          <p:nvPr/>
        </p:nvSpPr>
        <p:spPr bwMode="auto">
          <a:xfrm>
            <a:off x="4158135" y="995696"/>
            <a:ext cx="1376788" cy="419923"/>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sz="1600" b="0" i="0" dirty="0">
                <a:latin typeface="Times New Roman" pitchFamily="18" charset="0"/>
                <a:cs typeface="Times New Roman" pitchFamily="18" charset="0"/>
              </a:rPr>
              <a:t>Price</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(monthly bill)</a:t>
            </a:r>
          </a:p>
        </p:txBody>
      </p:sp>
      <p:sp>
        <p:nvSpPr>
          <p:cNvPr id="123" name="Text Box 133"/>
          <p:cNvSpPr txBox="1">
            <a:spLocks noChangeArrowheads="1"/>
          </p:cNvSpPr>
          <p:nvPr/>
        </p:nvSpPr>
        <p:spPr bwMode="auto">
          <a:xfrm>
            <a:off x="8085608" y="5168699"/>
            <a:ext cx="1219200" cy="634020"/>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sz="1600" b="0" i="0" dirty="0">
                <a:latin typeface="Times New Roman" pitchFamily="18" charset="0"/>
                <a:cs typeface="Times New Roman" pitchFamily="18" charset="0"/>
              </a:rPr>
              <a:t>Quantity</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a:t>
            </a:r>
            <a:r>
              <a:rPr kumimoji="0" lang="en-US" sz="1400" b="0" dirty="0" smtClean="0">
                <a:latin typeface="Times New Roman" pitchFamily="18" charset="0"/>
                <a:cs typeface="Times New Roman" pitchFamily="18" charset="0"/>
              </a:rPr>
              <a:t>million </a:t>
            </a:r>
            <a:r>
              <a:rPr kumimoji="0" lang="en-US" sz="1400" b="0" dirty="0">
                <a:latin typeface="Times New Roman" pitchFamily="18" charset="0"/>
                <a:cs typeface="Times New Roman" pitchFamily="18" charset="0"/>
              </a:rPr>
              <a:t/>
            </a:r>
            <a:br>
              <a:rPr kumimoji="0" lang="en-US" sz="1400" b="0" dirty="0">
                <a:latin typeface="Times New Roman" pitchFamily="18" charset="0"/>
                <a:cs typeface="Times New Roman" pitchFamily="18" charset="0"/>
              </a:rPr>
            </a:br>
            <a:r>
              <a:rPr kumimoji="0" lang="en-US" sz="1400" b="0" dirty="0">
                <a:latin typeface="Times New Roman" pitchFamily="18" charset="0"/>
                <a:cs typeface="Times New Roman" pitchFamily="18" charset="0"/>
              </a:rPr>
              <a:t>subscribers)</a:t>
            </a:r>
          </a:p>
        </p:txBody>
      </p:sp>
      <p:sp>
        <p:nvSpPr>
          <p:cNvPr id="124" name="Line 134"/>
          <p:cNvSpPr>
            <a:spLocks noChangeShapeType="1"/>
          </p:cNvSpPr>
          <p:nvPr/>
        </p:nvSpPr>
        <p:spPr bwMode="auto">
          <a:xfrm>
            <a:off x="4656569" y="1518914"/>
            <a:ext cx="0" cy="372986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5" name="Line 135"/>
          <p:cNvSpPr>
            <a:spLocks noChangeShapeType="1"/>
          </p:cNvSpPr>
          <p:nvPr/>
        </p:nvSpPr>
        <p:spPr bwMode="auto">
          <a:xfrm>
            <a:off x="4669310" y="5451828"/>
            <a:ext cx="3416298"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6" name="Text Box 136"/>
          <p:cNvSpPr txBox="1">
            <a:spLocks noChangeArrowheads="1"/>
          </p:cNvSpPr>
          <p:nvPr/>
        </p:nvSpPr>
        <p:spPr bwMode="auto">
          <a:xfrm>
            <a:off x="4058690" y="4218741"/>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60</a:t>
            </a:r>
          </a:p>
        </p:txBody>
      </p:sp>
      <p:sp>
        <p:nvSpPr>
          <p:cNvPr id="127" name="Line 137"/>
          <p:cNvSpPr>
            <a:spLocks noChangeShapeType="1"/>
          </p:cNvSpPr>
          <p:nvPr/>
        </p:nvSpPr>
        <p:spPr bwMode="auto">
          <a:xfrm>
            <a:off x="4561320" y="22228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8" name="Line 138"/>
          <p:cNvSpPr>
            <a:spLocks noChangeShapeType="1"/>
          </p:cNvSpPr>
          <p:nvPr/>
        </p:nvSpPr>
        <p:spPr bwMode="auto">
          <a:xfrm>
            <a:off x="4561320" y="295310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9" name="Line 139"/>
          <p:cNvSpPr>
            <a:spLocks noChangeShapeType="1"/>
          </p:cNvSpPr>
          <p:nvPr/>
        </p:nvSpPr>
        <p:spPr bwMode="auto">
          <a:xfrm>
            <a:off x="4561320" y="367700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0" name="Line 140"/>
          <p:cNvSpPr>
            <a:spLocks noChangeShapeType="1"/>
          </p:cNvSpPr>
          <p:nvPr/>
        </p:nvSpPr>
        <p:spPr bwMode="auto">
          <a:xfrm>
            <a:off x="4561320" y="44072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1" name="Text Box 142"/>
          <p:cNvSpPr txBox="1">
            <a:spLocks noChangeArrowheads="1"/>
          </p:cNvSpPr>
          <p:nvPr/>
        </p:nvSpPr>
        <p:spPr bwMode="auto">
          <a:xfrm>
            <a:off x="7325157" y="5450493"/>
            <a:ext cx="518010"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60</a:t>
            </a:r>
          </a:p>
        </p:txBody>
      </p:sp>
      <p:sp>
        <p:nvSpPr>
          <p:cNvPr id="132" name="Text Box 143"/>
          <p:cNvSpPr txBox="1">
            <a:spLocks noChangeArrowheads="1"/>
          </p:cNvSpPr>
          <p:nvPr/>
        </p:nvSpPr>
        <p:spPr bwMode="auto">
          <a:xfrm>
            <a:off x="7793441" y="5450493"/>
            <a:ext cx="504825"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70</a:t>
            </a:r>
          </a:p>
        </p:txBody>
      </p:sp>
      <p:sp>
        <p:nvSpPr>
          <p:cNvPr id="133" name="Line 145"/>
          <p:cNvSpPr>
            <a:spLocks noChangeShapeType="1"/>
          </p:cNvSpPr>
          <p:nvPr/>
        </p:nvSpPr>
        <p:spPr bwMode="auto">
          <a:xfrm>
            <a:off x="563768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4" name="Line 146"/>
          <p:cNvSpPr>
            <a:spLocks noChangeShapeType="1"/>
          </p:cNvSpPr>
          <p:nvPr/>
        </p:nvSpPr>
        <p:spPr bwMode="auto">
          <a:xfrm>
            <a:off x="6118697"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5" name="Line 147"/>
          <p:cNvSpPr>
            <a:spLocks noChangeShapeType="1"/>
          </p:cNvSpPr>
          <p:nvPr/>
        </p:nvSpPr>
        <p:spPr bwMode="auto">
          <a:xfrm>
            <a:off x="6599710"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6" name="Line 148"/>
          <p:cNvSpPr>
            <a:spLocks noChangeShapeType="1"/>
          </p:cNvSpPr>
          <p:nvPr/>
        </p:nvSpPr>
        <p:spPr bwMode="auto">
          <a:xfrm>
            <a:off x="708072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7" name="Line 149"/>
          <p:cNvSpPr>
            <a:spLocks noChangeShapeType="1"/>
          </p:cNvSpPr>
          <p:nvPr/>
        </p:nvSpPr>
        <p:spPr bwMode="auto">
          <a:xfrm>
            <a:off x="756173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8" name="Line 150"/>
          <p:cNvSpPr>
            <a:spLocks noChangeShapeType="1"/>
          </p:cNvSpPr>
          <p:nvPr/>
        </p:nvSpPr>
        <p:spPr bwMode="auto">
          <a:xfrm>
            <a:off x="8042747"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9" name="Text Box 151"/>
          <p:cNvSpPr txBox="1">
            <a:spLocks noChangeArrowheads="1"/>
          </p:cNvSpPr>
          <p:nvPr/>
        </p:nvSpPr>
        <p:spPr bwMode="auto">
          <a:xfrm>
            <a:off x="49265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10</a:t>
            </a:r>
          </a:p>
        </p:txBody>
      </p:sp>
      <p:sp>
        <p:nvSpPr>
          <p:cNvPr id="140" name="Line 152"/>
          <p:cNvSpPr>
            <a:spLocks noChangeShapeType="1"/>
          </p:cNvSpPr>
          <p:nvPr/>
        </p:nvSpPr>
        <p:spPr bwMode="auto">
          <a:xfrm>
            <a:off x="515667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3" name="Line 158"/>
          <p:cNvSpPr>
            <a:spLocks noChangeShapeType="1"/>
          </p:cNvSpPr>
          <p:nvPr/>
        </p:nvSpPr>
        <p:spPr bwMode="auto">
          <a:xfrm>
            <a:off x="4561320" y="51565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nvGrpSpPr>
          <p:cNvPr id="144" name="Group 173"/>
          <p:cNvGrpSpPr>
            <a:grpSpLocks/>
          </p:cNvGrpSpPr>
          <p:nvPr/>
        </p:nvGrpSpPr>
        <p:grpSpPr bwMode="auto">
          <a:xfrm>
            <a:off x="4585172" y="5232872"/>
            <a:ext cx="148681" cy="273829"/>
            <a:chOff x="2616" y="3192"/>
            <a:chExt cx="106" cy="190"/>
          </a:xfrm>
        </p:grpSpPr>
        <p:sp>
          <p:nvSpPr>
            <p:cNvPr id="145" name="Line 144"/>
            <p:cNvSpPr>
              <a:spLocks noChangeShapeType="1"/>
            </p:cNvSpPr>
            <p:nvPr/>
          </p:nvSpPr>
          <p:spPr bwMode="auto">
            <a:xfrm>
              <a:off x="2676" y="3324"/>
              <a:ext cx="0" cy="5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6" name="Line 164"/>
            <p:cNvSpPr>
              <a:spLocks noChangeShapeType="1"/>
            </p:cNvSpPr>
            <p:nvPr/>
          </p:nvSpPr>
          <p:spPr bwMode="auto">
            <a:xfrm>
              <a:off x="2676" y="3264"/>
              <a:ext cx="0" cy="84"/>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7" name="Line 170"/>
            <p:cNvSpPr>
              <a:spLocks noChangeShapeType="1"/>
            </p:cNvSpPr>
            <p:nvPr/>
          </p:nvSpPr>
          <p:spPr bwMode="auto">
            <a:xfrm flipV="1">
              <a:off x="2626" y="3192"/>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8" name="Line 171"/>
            <p:cNvSpPr>
              <a:spLocks noChangeShapeType="1"/>
            </p:cNvSpPr>
            <p:nvPr/>
          </p:nvSpPr>
          <p:spPr bwMode="auto">
            <a:xfrm flipV="1">
              <a:off x="2626" y="3240"/>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9" name="Line 172"/>
            <p:cNvSpPr>
              <a:spLocks noChangeShapeType="1"/>
            </p:cNvSpPr>
            <p:nvPr/>
          </p:nvSpPr>
          <p:spPr bwMode="auto">
            <a:xfrm>
              <a:off x="2616" y="3328"/>
              <a:ext cx="5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sp>
        <p:nvSpPr>
          <p:cNvPr id="150" name="Line 137"/>
          <p:cNvSpPr>
            <a:spLocks noChangeShapeType="1"/>
          </p:cNvSpPr>
          <p:nvPr/>
        </p:nvSpPr>
        <p:spPr bwMode="auto">
          <a:xfrm>
            <a:off x="4561320" y="15497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51" name="Text Box 119"/>
          <p:cNvSpPr txBox="1">
            <a:spLocks noChangeArrowheads="1"/>
          </p:cNvSpPr>
          <p:nvPr/>
        </p:nvSpPr>
        <p:spPr bwMode="auto">
          <a:xfrm>
            <a:off x="4058690" y="1359627"/>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140</a:t>
            </a:r>
            <a:endParaRPr kumimoji="0" lang="en-US" sz="1600" b="0" i="0" dirty="0">
              <a:latin typeface="Times New Roman" pitchFamily="18" charset="0"/>
              <a:cs typeface="Times New Roman" pitchFamily="18" charset="0"/>
            </a:endParaRPr>
          </a:p>
        </p:txBody>
      </p:sp>
      <p:grpSp>
        <p:nvGrpSpPr>
          <p:cNvPr id="59" name="Group 63"/>
          <p:cNvGrpSpPr>
            <a:grpSpLocks/>
          </p:cNvGrpSpPr>
          <p:nvPr/>
        </p:nvGrpSpPr>
        <p:grpSpPr bwMode="auto">
          <a:xfrm>
            <a:off x="4899959" y="1811079"/>
            <a:ext cx="2074278" cy="2602172"/>
            <a:chOff x="2823" y="624"/>
            <a:chExt cx="1317" cy="1946"/>
          </a:xfrm>
        </p:grpSpPr>
        <p:sp>
          <p:nvSpPr>
            <p:cNvPr id="60" name="Freeform 60"/>
            <p:cNvSpPr>
              <a:spLocks/>
            </p:cNvSpPr>
            <p:nvPr/>
          </p:nvSpPr>
          <p:spPr bwMode="auto">
            <a:xfrm>
              <a:off x="2823" y="905"/>
              <a:ext cx="525" cy="1665"/>
            </a:xfrm>
            <a:custGeom>
              <a:avLst/>
              <a:gdLst>
                <a:gd name="T0" fmla="*/ 0 w 525"/>
                <a:gd name="T1" fmla="*/ 1665 h 1665"/>
                <a:gd name="T2" fmla="*/ 203 w 525"/>
                <a:gd name="T3" fmla="*/ 1329 h 1665"/>
                <a:gd name="T4" fmla="*/ 310 w 525"/>
                <a:gd name="T5" fmla="*/ 1089 h 1665"/>
                <a:gd name="T6" fmla="*/ 392 w 525"/>
                <a:gd name="T7" fmla="*/ 804 h 1665"/>
                <a:gd name="T8" fmla="*/ 487 w 525"/>
                <a:gd name="T9" fmla="*/ 336 h 1665"/>
                <a:gd name="T10" fmla="*/ 525 w 525"/>
                <a:gd name="T11" fmla="*/ 0 h 1665"/>
                <a:gd name="T12" fmla="*/ 0 60000 65536"/>
                <a:gd name="T13" fmla="*/ 0 60000 65536"/>
                <a:gd name="T14" fmla="*/ 0 60000 65536"/>
                <a:gd name="T15" fmla="*/ 0 60000 65536"/>
                <a:gd name="T16" fmla="*/ 0 60000 65536"/>
                <a:gd name="T17" fmla="*/ 0 60000 65536"/>
                <a:gd name="T18" fmla="*/ 0 w 525"/>
                <a:gd name="T19" fmla="*/ 0 h 1665"/>
                <a:gd name="T20" fmla="*/ 525 w 525"/>
                <a:gd name="T21" fmla="*/ 1665 h 1665"/>
              </a:gdLst>
              <a:ahLst/>
              <a:cxnLst>
                <a:cxn ang="T12">
                  <a:pos x="T0" y="T1"/>
                </a:cxn>
                <a:cxn ang="T13">
                  <a:pos x="T2" y="T3"/>
                </a:cxn>
                <a:cxn ang="T14">
                  <a:pos x="T4" y="T5"/>
                </a:cxn>
                <a:cxn ang="T15">
                  <a:pos x="T6" y="T7"/>
                </a:cxn>
                <a:cxn ang="T16">
                  <a:pos x="T8" y="T9"/>
                </a:cxn>
                <a:cxn ang="T17">
                  <a:pos x="T10" y="T11"/>
                </a:cxn>
              </a:cxnLst>
              <a:rect l="T18" t="T19" r="T20" b="T21"/>
              <a:pathLst>
                <a:path w="525" h="1665">
                  <a:moveTo>
                    <a:pt x="0" y="1665"/>
                  </a:moveTo>
                  <a:cubicBezTo>
                    <a:pt x="75" y="1545"/>
                    <a:pt x="151" y="1425"/>
                    <a:pt x="203" y="1329"/>
                  </a:cubicBezTo>
                  <a:cubicBezTo>
                    <a:pt x="255" y="1233"/>
                    <a:pt x="279" y="1177"/>
                    <a:pt x="310" y="1089"/>
                  </a:cubicBezTo>
                  <a:cubicBezTo>
                    <a:pt x="341" y="1001"/>
                    <a:pt x="363" y="929"/>
                    <a:pt x="392" y="804"/>
                  </a:cubicBezTo>
                  <a:cubicBezTo>
                    <a:pt x="421" y="679"/>
                    <a:pt x="465" y="470"/>
                    <a:pt x="487" y="336"/>
                  </a:cubicBezTo>
                  <a:cubicBezTo>
                    <a:pt x="509" y="202"/>
                    <a:pt x="517" y="101"/>
                    <a:pt x="525" y="0"/>
                  </a:cubicBezTo>
                </a:path>
              </a:pathLst>
            </a:custGeom>
            <a:noFill/>
            <a:ln w="57150">
              <a:solidFill>
                <a:srgbClr val="006600"/>
              </a:solidFill>
              <a:round/>
              <a:headEnd/>
              <a:tailEnd/>
            </a:ln>
          </p:spPr>
          <p:txBody>
            <a:bodyPr wrap="none">
              <a:prstTxWarp prst="textNoShape">
                <a:avLst/>
              </a:prstTxWarp>
            </a:bodyPr>
            <a:lstStyle/>
            <a:p>
              <a:endParaRPr lang="en-US"/>
            </a:p>
          </p:txBody>
        </p:sp>
        <p:sp>
          <p:nvSpPr>
            <p:cNvPr id="61" name="Text Box 49"/>
            <p:cNvSpPr txBox="1">
              <a:spLocks noChangeArrowheads="1"/>
            </p:cNvSpPr>
            <p:nvPr/>
          </p:nvSpPr>
          <p:spPr bwMode="auto">
            <a:xfrm>
              <a:off x="3366" y="624"/>
              <a:ext cx="774" cy="370"/>
            </a:xfrm>
            <a:prstGeom prst="rect">
              <a:avLst/>
            </a:prstGeom>
            <a:noFill/>
            <a:ln w="9525">
              <a:noFill/>
              <a:miter lim="800000"/>
              <a:headEnd/>
              <a:tailEnd/>
            </a:ln>
          </p:spPr>
          <p:txBody>
            <a:bodyPr wrap="square">
              <a:prstTxWarp prst="textNoShape">
                <a:avLst/>
              </a:prstTxWarp>
              <a:spAutoFit/>
            </a:bodyPr>
            <a:lstStyle/>
            <a:p>
              <a:pPr>
                <a:spcBef>
                  <a:spcPct val="50000"/>
                </a:spcBef>
              </a:pPr>
              <a:r>
                <a:rPr kumimoji="0" lang="en-US" sz="2200" dirty="0">
                  <a:solidFill>
                    <a:srgbClr val="006600"/>
                  </a:solidFill>
                  <a:latin typeface="Times New Roman" pitchFamily="18" charset="0"/>
                  <a:cs typeface="Times New Roman" pitchFamily="18" charset="0"/>
                </a:rPr>
                <a:t>Supply</a:t>
              </a:r>
            </a:p>
          </p:txBody>
        </p:sp>
      </p:grpSp>
      <p:sp>
        <p:nvSpPr>
          <p:cNvPr id="62" name="Oval 23"/>
          <p:cNvSpPr>
            <a:spLocks noChangeArrowheads="1"/>
          </p:cNvSpPr>
          <p:nvPr/>
        </p:nvSpPr>
        <p:spPr bwMode="auto">
          <a:xfrm>
            <a:off x="4853922" y="4375478"/>
            <a:ext cx="106174" cy="873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p>
        </p:txBody>
      </p:sp>
      <p:sp>
        <p:nvSpPr>
          <p:cNvPr id="63" name="Oval 24"/>
          <p:cNvSpPr>
            <a:spLocks noChangeArrowheads="1"/>
          </p:cNvSpPr>
          <p:nvPr/>
        </p:nvSpPr>
        <p:spPr bwMode="auto">
          <a:xfrm>
            <a:off x="5180381" y="3889971"/>
            <a:ext cx="106173" cy="873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p>
        </p:txBody>
      </p:sp>
      <p:sp>
        <p:nvSpPr>
          <p:cNvPr id="64" name="Oval 25"/>
          <p:cNvSpPr>
            <a:spLocks noChangeArrowheads="1"/>
          </p:cNvSpPr>
          <p:nvPr/>
        </p:nvSpPr>
        <p:spPr bwMode="auto">
          <a:xfrm>
            <a:off x="5334369" y="3629323"/>
            <a:ext cx="106174" cy="87361"/>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p>
        </p:txBody>
      </p:sp>
      <p:sp>
        <p:nvSpPr>
          <p:cNvPr id="65" name="Oval 26"/>
          <p:cNvSpPr>
            <a:spLocks noChangeArrowheads="1"/>
          </p:cNvSpPr>
          <p:nvPr/>
        </p:nvSpPr>
        <p:spPr bwMode="auto">
          <a:xfrm>
            <a:off x="5461746" y="3247649"/>
            <a:ext cx="106174" cy="873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p>
        </p:txBody>
      </p:sp>
      <p:sp>
        <p:nvSpPr>
          <p:cNvPr id="66" name="Oval 47"/>
          <p:cNvSpPr>
            <a:spLocks noChangeArrowheads="1"/>
          </p:cNvSpPr>
          <p:nvPr/>
        </p:nvSpPr>
        <p:spPr bwMode="auto">
          <a:xfrm>
            <a:off x="5607984" y="2656881"/>
            <a:ext cx="106173" cy="873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p>
        </p:txBody>
      </p:sp>
      <p:sp>
        <p:nvSpPr>
          <p:cNvPr id="67" name="Oval 48"/>
          <p:cNvSpPr>
            <a:spLocks noChangeArrowheads="1"/>
          </p:cNvSpPr>
          <p:nvPr/>
        </p:nvSpPr>
        <p:spPr bwMode="auto">
          <a:xfrm>
            <a:off x="5678023" y="2157086"/>
            <a:ext cx="106174" cy="87361"/>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p>
        </p:txBody>
      </p:sp>
      <p:sp>
        <p:nvSpPr>
          <p:cNvPr id="74" name="Text Box 6"/>
          <p:cNvSpPr txBox="1">
            <a:spLocks noChangeArrowheads="1"/>
          </p:cNvSpPr>
          <p:nvPr/>
        </p:nvSpPr>
        <p:spPr bwMode="auto">
          <a:xfrm>
            <a:off x="813684" y="2244755"/>
            <a:ext cx="2667000" cy="400110"/>
          </a:xfrm>
          <a:prstGeom prst="rect">
            <a:avLst/>
          </a:prstGeom>
          <a:noFill/>
          <a:ln w="9525">
            <a:noFill/>
            <a:miter lim="800000"/>
            <a:headEnd/>
            <a:tailEnd/>
          </a:ln>
        </p:spPr>
        <p:txBody>
          <a:bodyPr>
            <a:prstTxWarp prst="textNoShape">
              <a:avLst/>
            </a:prstTxWarp>
            <a:spAutoFit/>
          </a:bodyPr>
          <a:lstStyle/>
          <a:p>
            <a:pPr>
              <a:spcBef>
                <a:spcPct val="50000"/>
              </a:spcBef>
            </a:pPr>
            <a:r>
              <a:rPr kumimoji="0" lang="en-US" sz="2000" b="0" i="0" dirty="0">
                <a:latin typeface="Times New Roman" pitchFamily="18" charset="0"/>
                <a:cs typeface="Times New Roman" pitchFamily="18" charset="0"/>
              </a:rPr>
              <a:t>$   60		  </a:t>
            </a:r>
            <a:r>
              <a:rPr kumimoji="0" lang="en-US" sz="2000" b="0" i="0" dirty="0" smtClean="0">
                <a:latin typeface="Times New Roman" pitchFamily="18" charset="0"/>
                <a:cs typeface="Times New Roman" pitchFamily="18" charset="0"/>
              </a:rPr>
              <a:t>	  5.0 </a:t>
            </a:r>
            <a:endParaRPr kumimoji="0" lang="en-US" sz="2000" b="0" i="0" dirty="0">
              <a:latin typeface="Times New Roman" pitchFamily="18" charset="0"/>
              <a:cs typeface="Times New Roman" pitchFamily="18" charset="0"/>
            </a:endParaRPr>
          </a:p>
        </p:txBody>
      </p:sp>
      <p:sp>
        <p:nvSpPr>
          <p:cNvPr id="75" name="Text Box 7"/>
          <p:cNvSpPr txBox="1">
            <a:spLocks noChangeArrowheads="1"/>
          </p:cNvSpPr>
          <p:nvPr/>
        </p:nvSpPr>
        <p:spPr bwMode="auto">
          <a:xfrm>
            <a:off x="824796" y="2578130"/>
            <a:ext cx="2667000" cy="396875"/>
          </a:xfrm>
          <a:prstGeom prst="rect">
            <a:avLst/>
          </a:prstGeom>
          <a:noFill/>
          <a:ln w="9525">
            <a:noFill/>
            <a:miter lim="800000"/>
            <a:headEnd/>
            <a:tailEnd/>
          </a:ln>
        </p:spPr>
        <p:txBody>
          <a:bodyPr>
            <a:prstTxWarp prst="textNoShape">
              <a:avLst/>
            </a:prstTxWarp>
            <a:spAutoFit/>
          </a:bodyPr>
          <a:lstStyle/>
          <a:p>
            <a:pPr>
              <a:spcBef>
                <a:spcPct val="50000"/>
              </a:spcBef>
            </a:pPr>
            <a:r>
              <a:rPr kumimoji="0" lang="en-US" sz="2000" b="0" i="0" dirty="0">
                <a:latin typeface="Times New Roman" pitchFamily="18" charset="0"/>
                <a:cs typeface="Times New Roman" pitchFamily="18" charset="0"/>
              </a:rPr>
              <a:t>$   73		</a:t>
            </a:r>
            <a:r>
              <a:rPr kumimoji="0" lang="en-US" sz="2000" b="0" i="0" dirty="0" smtClean="0">
                <a:latin typeface="Times New Roman" pitchFamily="18" charset="0"/>
                <a:cs typeface="Times New Roman" pitchFamily="18" charset="0"/>
              </a:rPr>
              <a:t>	11.0</a:t>
            </a:r>
            <a:endParaRPr kumimoji="0" lang="en-US" sz="2000" b="0" i="0" dirty="0">
              <a:latin typeface="Times New Roman" pitchFamily="18" charset="0"/>
              <a:cs typeface="Times New Roman" pitchFamily="18" charset="0"/>
            </a:endParaRPr>
          </a:p>
        </p:txBody>
      </p:sp>
      <p:sp>
        <p:nvSpPr>
          <p:cNvPr id="76" name="Text Box 8"/>
          <p:cNvSpPr txBox="1">
            <a:spLocks noChangeArrowheads="1"/>
          </p:cNvSpPr>
          <p:nvPr/>
        </p:nvSpPr>
        <p:spPr bwMode="auto">
          <a:xfrm>
            <a:off x="813684" y="2911505"/>
            <a:ext cx="2667000" cy="396875"/>
          </a:xfrm>
          <a:prstGeom prst="rect">
            <a:avLst/>
          </a:prstGeom>
          <a:noFill/>
          <a:ln w="9525">
            <a:noFill/>
            <a:miter lim="800000"/>
            <a:headEnd/>
            <a:tailEnd/>
          </a:ln>
        </p:spPr>
        <p:txBody>
          <a:bodyPr>
            <a:prstTxWarp prst="textNoShape">
              <a:avLst/>
            </a:prstTxWarp>
            <a:spAutoFit/>
          </a:bodyPr>
          <a:lstStyle/>
          <a:p>
            <a:pPr>
              <a:spcBef>
                <a:spcPct val="50000"/>
              </a:spcBef>
            </a:pPr>
            <a:r>
              <a:rPr kumimoji="0" lang="en-US" sz="2000" b="0" i="0">
                <a:latin typeface="Times New Roman" pitchFamily="18" charset="0"/>
                <a:cs typeface="Times New Roman" pitchFamily="18" charset="0"/>
              </a:rPr>
              <a:t>$   80	          	15.1 </a:t>
            </a:r>
          </a:p>
        </p:txBody>
      </p:sp>
      <p:sp>
        <p:nvSpPr>
          <p:cNvPr id="77" name="Text Box 9"/>
          <p:cNvSpPr txBox="1">
            <a:spLocks noChangeArrowheads="1"/>
          </p:cNvSpPr>
          <p:nvPr/>
        </p:nvSpPr>
        <p:spPr bwMode="auto">
          <a:xfrm>
            <a:off x="824796" y="3244880"/>
            <a:ext cx="2667000" cy="396875"/>
          </a:xfrm>
          <a:prstGeom prst="rect">
            <a:avLst/>
          </a:prstGeom>
          <a:noFill/>
          <a:ln w="9525">
            <a:noFill/>
            <a:miter lim="800000"/>
            <a:headEnd/>
            <a:tailEnd/>
          </a:ln>
        </p:spPr>
        <p:txBody>
          <a:bodyPr>
            <a:prstTxWarp prst="textNoShape">
              <a:avLst/>
            </a:prstTxWarp>
            <a:spAutoFit/>
          </a:bodyPr>
          <a:lstStyle/>
          <a:p>
            <a:pPr>
              <a:spcBef>
                <a:spcPct val="50000"/>
              </a:spcBef>
            </a:pPr>
            <a:r>
              <a:rPr kumimoji="0" lang="en-US" sz="2000" b="0" i="0">
                <a:latin typeface="Times New Roman" pitchFamily="18" charset="0"/>
                <a:cs typeface="Times New Roman" pitchFamily="18" charset="0"/>
              </a:rPr>
              <a:t>$   91	          	18.2 </a:t>
            </a:r>
          </a:p>
        </p:txBody>
      </p:sp>
      <p:sp>
        <p:nvSpPr>
          <p:cNvPr id="78" name="Text Box 11"/>
          <p:cNvSpPr txBox="1">
            <a:spLocks noChangeArrowheads="1"/>
          </p:cNvSpPr>
          <p:nvPr/>
        </p:nvSpPr>
        <p:spPr bwMode="auto">
          <a:xfrm>
            <a:off x="824796" y="3578255"/>
            <a:ext cx="2667000" cy="396875"/>
          </a:xfrm>
          <a:prstGeom prst="rect">
            <a:avLst/>
          </a:prstGeom>
          <a:noFill/>
          <a:ln w="9525">
            <a:noFill/>
            <a:miter lim="800000"/>
            <a:headEnd/>
            <a:tailEnd/>
          </a:ln>
        </p:spPr>
        <p:txBody>
          <a:bodyPr>
            <a:prstTxWarp prst="textNoShape">
              <a:avLst/>
            </a:prstTxWarp>
            <a:spAutoFit/>
          </a:bodyPr>
          <a:lstStyle/>
          <a:p>
            <a:pPr>
              <a:spcBef>
                <a:spcPct val="50000"/>
              </a:spcBef>
            </a:pPr>
            <a:r>
              <a:rPr kumimoji="0" lang="en-US" sz="2000" b="0" i="0">
                <a:latin typeface="Times New Roman" pitchFamily="18" charset="0"/>
                <a:cs typeface="Times New Roman" pitchFamily="18" charset="0"/>
              </a:rPr>
              <a:t>$ 107	          	21.0 </a:t>
            </a:r>
          </a:p>
        </p:txBody>
      </p:sp>
      <p:sp>
        <p:nvSpPr>
          <p:cNvPr id="79" name="Text Box 12"/>
          <p:cNvSpPr txBox="1">
            <a:spLocks noChangeArrowheads="1"/>
          </p:cNvSpPr>
          <p:nvPr/>
        </p:nvSpPr>
        <p:spPr bwMode="auto">
          <a:xfrm>
            <a:off x="824796" y="3911630"/>
            <a:ext cx="2667000" cy="396875"/>
          </a:xfrm>
          <a:prstGeom prst="rect">
            <a:avLst/>
          </a:prstGeom>
          <a:noFill/>
          <a:ln w="9525">
            <a:noFill/>
            <a:miter lim="800000"/>
            <a:headEnd/>
            <a:tailEnd/>
          </a:ln>
        </p:spPr>
        <p:txBody>
          <a:bodyPr>
            <a:prstTxWarp prst="textNoShape">
              <a:avLst/>
            </a:prstTxWarp>
            <a:spAutoFit/>
          </a:bodyPr>
          <a:lstStyle/>
          <a:p>
            <a:pPr>
              <a:spcBef>
                <a:spcPct val="50000"/>
              </a:spcBef>
            </a:pPr>
            <a:r>
              <a:rPr kumimoji="0" lang="en-US" sz="2000" b="0" i="0">
                <a:latin typeface="Times New Roman" pitchFamily="18" charset="0"/>
                <a:cs typeface="Times New Roman" pitchFamily="18" charset="0"/>
              </a:rPr>
              <a:t>$ 120	          	22.5 </a:t>
            </a:r>
          </a:p>
        </p:txBody>
      </p:sp>
    </p:spTree>
    <p:extLst>
      <p:ext uri="{BB962C8B-B14F-4D97-AF65-F5344CB8AC3E}">
        <p14:creationId xmlns:p14="http://schemas.microsoft.com/office/powerpoint/2010/main" val="418592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dissolve">
                                      <p:cBhvr>
                                        <p:cTn id="7" dur="500"/>
                                        <p:tgtEl>
                                          <p:spTgt spid="74"/>
                                        </p:tgtEl>
                                      </p:cBhvr>
                                    </p:animEffect>
                                  </p:childTnLst>
                                </p:cTn>
                              </p:par>
                            </p:childTnLst>
                          </p:cTn>
                        </p:par>
                        <p:par>
                          <p:cTn id="8" fill="hold">
                            <p:stCondLst>
                              <p:cond delay="500"/>
                            </p:stCondLst>
                            <p:childTnLst>
                              <p:par>
                                <p:cTn id="9" presetID="23" presetClass="entr" presetSubtype="272" fill="hold" grpId="0" nodeType="after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p:cTn id="11" dur="500" fill="hold"/>
                                        <p:tgtEl>
                                          <p:spTgt spid="62"/>
                                        </p:tgtEl>
                                        <p:attrNameLst>
                                          <p:attrName>ppt_w</p:attrName>
                                        </p:attrNameLst>
                                      </p:cBhvr>
                                      <p:tavLst>
                                        <p:tav tm="0">
                                          <p:val>
                                            <p:strVal val="2/3*#ppt_w"/>
                                          </p:val>
                                        </p:tav>
                                        <p:tav tm="100000">
                                          <p:val>
                                            <p:strVal val="#ppt_w"/>
                                          </p:val>
                                        </p:tav>
                                      </p:tavLst>
                                    </p:anim>
                                    <p:anim calcmode="lin" valueType="num">
                                      <p:cBhvr>
                                        <p:cTn id="12" dur="500" fill="hold"/>
                                        <p:tgtEl>
                                          <p:spTgt spid="62"/>
                                        </p:tgtEl>
                                        <p:attrNameLst>
                                          <p:attrName>ppt_h</p:attrName>
                                        </p:attrNameLst>
                                      </p:cBhvr>
                                      <p:tavLst>
                                        <p:tav tm="0">
                                          <p:val>
                                            <p:strVal val="2/3*#ppt_h"/>
                                          </p:val>
                                        </p:tav>
                                        <p:tav tm="100000">
                                          <p:val>
                                            <p:strVal val="#ppt_h"/>
                                          </p:val>
                                        </p:tav>
                                      </p:tavLst>
                                    </p:anim>
                                  </p:childTnLst>
                                </p:cTn>
                              </p:par>
                            </p:childTnLst>
                          </p:cTn>
                        </p:par>
                        <p:par>
                          <p:cTn id="13" fill="hold">
                            <p:stCondLst>
                              <p:cond delay="1000"/>
                            </p:stCondLst>
                            <p:childTnLst>
                              <p:par>
                                <p:cTn id="14" presetID="9" presetClass="entr" presetSubtype="0" fill="hold" grpId="0" nodeType="afterEffect">
                                  <p:stCondLst>
                                    <p:cond delay="0"/>
                                  </p:stCondLst>
                                  <p:childTnLst>
                                    <p:set>
                                      <p:cBhvr>
                                        <p:cTn id="15" dur="1" fill="hold">
                                          <p:stCondLst>
                                            <p:cond delay="0"/>
                                          </p:stCondLst>
                                        </p:cTn>
                                        <p:tgtEl>
                                          <p:spTgt spid="75"/>
                                        </p:tgtEl>
                                        <p:attrNameLst>
                                          <p:attrName>style.visibility</p:attrName>
                                        </p:attrNameLst>
                                      </p:cBhvr>
                                      <p:to>
                                        <p:strVal val="visible"/>
                                      </p:to>
                                    </p:set>
                                    <p:animEffect transition="in" filter="dissolve">
                                      <p:cBhvr>
                                        <p:cTn id="16" dur="500"/>
                                        <p:tgtEl>
                                          <p:spTgt spid="75"/>
                                        </p:tgtEl>
                                      </p:cBhvr>
                                    </p:animEffect>
                                  </p:childTnLst>
                                </p:cTn>
                              </p:par>
                            </p:childTnLst>
                          </p:cTn>
                        </p:par>
                        <p:par>
                          <p:cTn id="17" fill="hold">
                            <p:stCondLst>
                              <p:cond delay="1500"/>
                            </p:stCondLst>
                            <p:childTnLst>
                              <p:par>
                                <p:cTn id="18" presetID="23" presetClass="entr" presetSubtype="272" fill="hold" grpId="0" nodeType="afterEffect">
                                  <p:stCondLst>
                                    <p:cond delay="0"/>
                                  </p:stCondLst>
                                  <p:childTnLst>
                                    <p:set>
                                      <p:cBhvr>
                                        <p:cTn id="19" dur="1" fill="hold">
                                          <p:stCondLst>
                                            <p:cond delay="0"/>
                                          </p:stCondLst>
                                        </p:cTn>
                                        <p:tgtEl>
                                          <p:spTgt spid="63"/>
                                        </p:tgtEl>
                                        <p:attrNameLst>
                                          <p:attrName>style.visibility</p:attrName>
                                        </p:attrNameLst>
                                      </p:cBhvr>
                                      <p:to>
                                        <p:strVal val="visible"/>
                                      </p:to>
                                    </p:set>
                                    <p:anim calcmode="lin" valueType="num">
                                      <p:cBhvr>
                                        <p:cTn id="20" dur="500" fill="hold"/>
                                        <p:tgtEl>
                                          <p:spTgt spid="63"/>
                                        </p:tgtEl>
                                        <p:attrNameLst>
                                          <p:attrName>ppt_w</p:attrName>
                                        </p:attrNameLst>
                                      </p:cBhvr>
                                      <p:tavLst>
                                        <p:tav tm="0">
                                          <p:val>
                                            <p:strVal val="2/3*#ppt_w"/>
                                          </p:val>
                                        </p:tav>
                                        <p:tav tm="100000">
                                          <p:val>
                                            <p:strVal val="#ppt_w"/>
                                          </p:val>
                                        </p:tav>
                                      </p:tavLst>
                                    </p:anim>
                                    <p:anim calcmode="lin" valueType="num">
                                      <p:cBhvr>
                                        <p:cTn id="21" dur="500" fill="hold"/>
                                        <p:tgtEl>
                                          <p:spTgt spid="63"/>
                                        </p:tgtEl>
                                        <p:attrNameLst>
                                          <p:attrName>ppt_h</p:attrName>
                                        </p:attrNameLst>
                                      </p:cBhvr>
                                      <p:tavLst>
                                        <p:tav tm="0">
                                          <p:val>
                                            <p:strVal val="2/3*#ppt_h"/>
                                          </p:val>
                                        </p:tav>
                                        <p:tav tm="100000">
                                          <p:val>
                                            <p:strVal val="#ppt_h"/>
                                          </p:val>
                                        </p:tav>
                                      </p:tavLst>
                                    </p:anim>
                                  </p:childTnLst>
                                </p:cTn>
                              </p:par>
                            </p:childTnLst>
                          </p:cTn>
                        </p:par>
                        <p:par>
                          <p:cTn id="22" fill="hold">
                            <p:stCondLst>
                              <p:cond delay="2000"/>
                            </p:stCondLst>
                            <p:childTnLst>
                              <p:par>
                                <p:cTn id="23" presetID="9" presetClass="entr" presetSubtype="0" fill="hold" grpId="0" nodeType="afterEffect">
                                  <p:stCondLst>
                                    <p:cond delay="0"/>
                                  </p:stCondLst>
                                  <p:childTnLst>
                                    <p:set>
                                      <p:cBhvr>
                                        <p:cTn id="24" dur="1" fill="hold">
                                          <p:stCondLst>
                                            <p:cond delay="0"/>
                                          </p:stCondLst>
                                        </p:cTn>
                                        <p:tgtEl>
                                          <p:spTgt spid="76"/>
                                        </p:tgtEl>
                                        <p:attrNameLst>
                                          <p:attrName>style.visibility</p:attrName>
                                        </p:attrNameLst>
                                      </p:cBhvr>
                                      <p:to>
                                        <p:strVal val="visible"/>
                                      </p:to>
                                    </p:set>
                                    <p:animEffect transition="in" filter="dissolve">
                                      <p:cBhvr>
                                        <p:cTn id="25" dur="500"/>
                                        <p:tgtEl>
                                          <p:spTgt spid="76"/>
                                        </p:tgtEl>
                                      </p:cBhvr>
                                    </p:animEffect>
                                  </p:childTnLst>
                                </p:cTn>
                              </p:par>
                            </p:childTnLst>
                          </p:cTn>
                        </p:par>
                        <p:par>
                          <p:cTn id="26" fill="hold">
                            <p:stCondLst>
                              <p:cond delay="2500"/>
                            </p:stCondLst>
                            <p:childTnLst>
                              <p:par>
                                <p:cTn id="27" presetID="23" presetClass="entr" presetSubtype="272" fill="hold" grpId="0" nodeType="afterEffect">
                                  <p:stCondLst>
                                    <p:cond delay="0"/>
                                  </p:stCondLst>
                                  <p:childTnLst>
                                    <p:set>
                                      <p:cBhvr>
                                        <p:cTn id="28" dur="1" fill="hold">
                                          <p:stCondLst>
                                            <p:cond delay="0"/>
                                          </p:stCondLst>
                                        </p:cTn>
                                        <p:tgtEl>
                                          <p:spTgt spid="64"/>
                                        </p:tgtEl>
                                        <p:attrNameLst>
                                          <p:attrName>style.visibility</p:attrName>
                                        </p:attrNameLst>
                                      </p:cBhvr>
                                      <p:to>
                                        <p:strVal val="visible"/>
                                      </p:to>
                                    </p:set>
                                    <p:anim calcmode="lin" valueType="num">
                                      <p:cBhvr>
                                        <p:cTn id="29" dur="500" fill="hold"/>
                                        <p:tgtEl>
                                          <p:spTgt spid="64"/>
                                        </p:tgtEl>
                                        <p:attrNameLst>
                                          <p:attrName>ppt_w</p:attrName>
                                        </p:attrNameLst>
                                      </p:cBhvr>
                                      <p:tavLst>
                                        <p:tav tm="0">
                                          <p:val>
                                            <p:strVal val="2/3*#ppt_w"/>
                                          </p:val>
                                        </p:tav>
                                        <p:tav tm="100000">
                                          <p:val>
                                            <p:strVal val="#ppt_w"/>
                                          </p:val>
                                        </p:tav>
                                      </p:tavLst>
                                    </p:anim>
                                    <p:anim calcmode="lin" valueType="num">
                                      <p:cBhvr>
                                        <p:cTn id="30" dur="500" fill="hold"/>
                                        <p:tgtEl>
                                          <p:spTgt spid="64"/>
                                        </p:tgtEl>
                                        <p:attrNameLst>
                                          <p:attrName>ppt_h</p:attrName>
                                        </p:attrNameLst>
                                      </p:cBhvr>
                                      <p:tavLst>
                                        <p:tav tm="0">
                                          <p:val>
                                            <p:strVal val="2/3*#ppt_h"/>
                                          </p:val>
                                        </p:tav>
                                        <p:tav tm="100000">
                                          <p:val>
                                            <p:strVal val="#ppt_h"/>
                                          </p:val>
                                        </p:tav>
                                      </p:tavLst>
                                    </p:anim>
                                  </p:childTnLst>
                                </p:cTn>
                              </p:par>
                            </p:childTnLst>
                          </p:cTn>
                        </p:par>
                        <p:par>
                          <p:cTn id="31" fill="hold">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77"/>
                                        </p:tgtEl>
                                        <p:attrNameLst>
                                          <p:attrName>style.visibility</p:attrName>
                                        </p:attrNameLst>
                                      </p:cBhvr>
                                      <p:to>
                                        <p:strVal val="visible"/>
                                      </p:to>
                                    </p:set>
                                    <p:animEffect transition="in" filter="dissolve">
                                      <p:cBhvr>
                                        <p:cTn id="34" dur="500"/>
                                        <p:tgtEl>
                                          <p:spTgt spid="77"/>
                                        </p:tgtEl>
                                      </p:cBhvr>
                                    </p:animEffect>
                                  </p:childTnLst>
                                </p:cTn>
                              </p:par>
                            </p:childTnLst>
                          </p:cTn>
                        </p:par>
                        <p:par>
                          <p:cTn id="35" fill="hold">
                            <p:stCondLst>
                              <p:cond delay="3500"/>
                            </p:stCondLst>
                            <p:childTnLst>
                              <p:par>
                                <p:cTn id="36" presetID="23" presetClass="entr" presetSubtype="272" fill="hold" grpId="0" nodeType="afterEffect">
                                  <p:stCondLst>
                                    <p:cond delay="0"/>
                                  </p:stCondLst>
                                  <p:childTnLst>
                                    <p:set>
                                      <p:cBhvr>
                                        <p:cTn id="37" dur="1" fill="hold">
                                          <p:stCondLst>
                                            <p:cond delay="0"/>
                                          </p:stCondLst>
                                        </p:cTn>
                                        <p:tgtEl>
                                          <p:spTgt spid="65"/>
                                        </p:tgtEl>
                                        <p:attrNameLst>
                                          <p:attrName>style.visibility</p:attrName>
                                        </p:attrNameLst>
                                      </p:cBhvr>
                                      <p:to>
                                        <p:strVal val="visible"/>
                                      </p:to>
                                    </p:set>
                                    <p:anim calcmode="lin" valueType="num">
                                      <p:cBhvr>
                                        <p:cTn id="38" dur="500" fill="hold"/>
                                        <p:tgtEl>
                                          <p:spTgt spid="65"/>
                                        </p:tgtEl>
                                        <p:attrNameLst>
                                          <p:attrName>ppt_w</p:attrName>
                                        </p:attrNameLst>
                                      </p:cBhvr>
                                      <p:tavLst>
                                        <p:tav tm="0">
                                          <p:val>
                                            <p:strVal val="2/3*#ppt_w"/>
                                          </p:val>
                                        </p:tav>
                                        <p:tav tm="100000">
                                          <p:val>
                                            <p:strVal val="#ppt_w"/>
                                          </p:val>
                                        </p:tav>
                                      </p:tavLst>
                                    </p:anim>
                                    <p:anim calcmode="lin" valueType="num">
                                      <p:cBhvr>
                                        <p:cTn id="39" dur="500" fill="hold"/>
                                        <p:tgtEl>
                                          <p:spTgt spid="65"/>
                                        </p:tgtEl>
                                        <p:attrNameLst>
                                          <p:attrName>ppt_h</p:attrName>
                                        </p:attrNameLst>
                                      </p:cBhvr>
                                      <p:tavLst>
                                        <p:tav tm="0">
                                          <p:val>
                                            <p:strVal val="2/3*#ppt_h"/>
                                          </p:val>
                                        </p:tav>
                                        <p:tav tm="100000">
                                          <p:val>
                                            <p:strVal val="#ppt_h"/>
                                          </p:val>
                                        </p:tav>
                                      </p:tavLst>
                                    </p:anim>
                                  </p:childTnLst>
                                </p:cTn>
                              </p:par>
                            </p:childTnLst>
                          </p:cTn>
                        </p:par>
                        <p:par>
                          <p:cTn id="40" fill="hold">
                            <p:stCondLst>
                              <p:cond delay="4000"/>
                            </p:stCondLst>
                            <p:childTnLst>
                              <p:par>
                                <p:cTn id="41" presetID="9" presetClass="entr" presetSubtype="0" fill="hold" grpId="0" nodeType="afterEffect">
                                  <p:stCondLst>
                                    <p:cond delay="0"/>
                                  </p:stCondLst>
                                  <p:childTnLst>
                                    <p:set>
                                      <p:cBhvr>
                                        <p:cTn id="42" dur="1" fill="hold">
                                          <p:stCondLst>
                                            <p:cond delay="0"/>
                                          </p:stCondLst>
                                        </p:cTn>
                                        <p:tgtEl>
                                          <p:spTgt spid="78"/>
                                        </p:tgtEl>
                                        <p:attrNameLst>
                                          <p:attrName>style.visibility</p:attrName>
                                        </p:attrNameLst>
                                      </p:cBhvr>
                                      <p:to>
                                        <p:strVal val="visible"/>
                                      </p:to>
                                    </p:set>
                                    <p:animEffect transition="in" filter="dissolve">
                                      <p:cBhvr>
                                        <p:cTn id="43" dur="500"/>
                                        <p:tgtEl>
                                          <p:spTgt spid="78"/>
                                        </p:tgtEl>
                                      </p:cBhvr>
                                    </p:animEffect>
                                  </p:childTnLst>
                                </p:cTn>
                              </p:par>
                            </p:childTnLst>
                          </p:cTn>
                        </p:par>
                        <p:par>
                          <p:cTn id="44" fill="hold">
                            <p:stCondLst>
                              <p:cond delay="4500"/>
                            </p:stCondLst>
                            <p:childTnLst>
                              <p:par>
                                <p:cTn id="45" presetID="23" presetClass="entr" presetSubtype="272" fill="hold" grpId="0" nodeType="afterEffect">
                                  <p:stCondLst>
                                    <p:cond delay="0"/>
                                  </p:stCondLst>
                                  <p:childTnLst>
                                    <p:set>
                                      <p:cBhvr>
                                        <p:cTn id="46" dur="1" fill="hold">
                                          <p:stCondLst>
                                            <p:cond delay="0"/>
                                          </p:stCondLst>
                                        </p:cTn>
                                        <p:tgtEl>
                                          <p:spTgt spid="66"/>
                                        </p:tgtEl>
                                        <p:attrNameLst>
                                          <p:attrName>style.visibility</p:attrName>
                                        </p:attrNameLst>
                                      </p:cBhvr>
                                      <p:to>
                                        <p:strVal val="visible"/>
                                      </p:to>
                                    </p:set>
                                    <p:anim calcmode="lin" valueType="num">
                                      <p:cBhvr>
                                        <p:cTn id="47" dur="500" fill="hold"/>
                                        <p:tgtEl>
                                          <p:spTgt spid="66"/>
                                        </p:tgtEl>
                                        <p:attrNameLst>
                                          <p:attrName>ppt_w</p:attrName>
                                        </p:attrNameLst>
                                      </p:cBhvr>
                                      <p:tavLst>
                                        <p:tav tm="0">
                                          <p:val>
                                            <p:strVal val="2/3*#ppt_w"/>
                                          </p:val>
                                        </p:tav>
                                        <p:tav tm="100000">
                                          <p:val>
                                            <p:strVal val="#ppt_w"/>
                                          </p:val>
                                        </p:tav>
                                      </p:tavLst>
                                    </p:anim>
                                    <p:anim calcmode="lin" valueType="num">
                                      <p:cBhvr>
                                        <p:cTn id="48" dur="500" fill="hold"/>
                                        <p:tgtEl>
                                          <p:spTgt spid="66"/>
                                        </p:tgtEl>
                                        <p:attrNameLst>
                                          <p:attrName>ppt_h</p:attrName>
                                        </p:attrNameLst>
                                      </p:cBhvr>
                                      <p:tavLst>
                                        <p:tav tm="0">
                                          <p:val>
                                            <p:strVal val="2/3*#ppt_h"/>
                                          </p:val>
                                        </p:tav>
                                        <p:tav tm="100000">
                                          <p:val>
                                            <p:strVal val="#ppt_h"/>
                                          </p:val>
                                        </p:tav>
                                      </p:tavLst>
                                    </p:anim>
                                  </p:childTnLst>
                                </p:cTn>
                              </p:par>
                            </p:childTnLst>
                          </p:cTn>
                        </p:par>
                        <p:par>
                          <p:cTn id="49" fill="hold">
                            <p:stCondLst>
                              <p:cond delay="5000"/>
                            </p:stCondLst>
                            <p:childTnLst>
                              <p:par>
                                <p:cTn id="50" presetID="9" presetClass="entr" presetSubtype="0" fill="hold" grpId="0" nodeType="afterEffect">
                                  <p:stCondLst>
                                    <p:cond delay="0"/>
                                  </p:stCondLst>
                                  <p:childTnLst>
                                    <p:set>
                                      <p:cBhvr>
                                        <p:cTn id="51" dur="1" fill="hold">
                                          <p:stCondLst>
                                            <p:cond delay="0"/>
                                          </p:stCondLst>
                                        </p:cTn>
                                        <p:tgtEl>
                                          <p:spTgt spid="79"/>
                                        </p:tgtEl>
                                        <p:attrNameLst>
                                          <p:attrName>style.visibility</p:attrName>
                                        </p:attrNameLst>
                                      </p:cBhvr>
                                      <p:to>
                                        <p:strVal val="visible"/>
                                      </p:to>
                                    </p:set>
                                    <p:animEffect transition="in" filter="dissolve">
                                      <p:cBhvr>
                                        <p:cTn id="52" dur="500"/>
                                        <p:tgtEl>
                                          <p:spTgt spid="79"/>
                                        </p:tgtEl>
                                      </p:cBhvr>
                                    </p:animEffect>
                                  </p:childTnLst>
                                </p:cTn>
                              </p:par>
                            </p:childTnLst>
                          </p:cTn>
                        </p:par>
                        <p:par>
                          <p:cTn id="53" fill="hold">
                            <p:stCondLst>
                              <p:cond delay="5500"/>
                            </p:stCondLst>
                            <p:childTnLst>
                              <p:par>
                                <p:cTn id="54" presetID="23" presetClass="entr" presetSubtype="272" fill="hold" grpId="0" nodeType="afterEffect">
                                  <p:stCondLst>
                                    <p:cond delay="0"/>
                                  </p:stCondLst>
                                  <p:childTnLst>
                                    <p:set>
                                      <p:cBhvr>
                                        <p:cTn id="55" dur="1" fill="hold">
                                          <p:stCondLst>
                                            <p:cond delay="0"/>
                                          </p:stCondLst>
                                        </p:cTn>
                                        <p:tgtEl>
                                          <p:spTgt spid="67"/>
                                        </p:tgtEl>
                                        <p:attrNameLst>
                                          <p:attrName>style.visibility</p:attrName>
                                        </p:attrNameLst>
                                      </p:cBhvr>
                                      <p:to>
                                        <p:strVal val="visible"/>
                                      </p:to>
                                    </p:set>
                                    <p:anim calcmode="lin" valueType="num">
                                      <p:cBhvr>
                                        <p:cTn id="56" dur="500" fill="hold"/>
                                        <p:tgtEl>
                                          <p:spTgt spid="67"/>
                                        </p:tgtEl>
                                        <p:attrNameLst>
                                          <p:attrName>ppt_w</p:attrName>
                                        </p:attrNameLst>
                                      </p:cBhvr>
                                      <p:tavLst>
                                        <p:tav tm="0">
                                          <p:val>
                                            <p:strVal val="2/3*#ppt_w"/>
                                          </p:val>
                                        </p:tav>
                                        <p:tav tm="100000">
                                          <p:val>
                                            <p:strVal val="#ppt_w"/>
                                          </p:val>
                                        </p:tav>
                                      </p:tavLst>
                                    </p:anim>
                                    <p:anim calcmode="lin" valueType="num">
                                      <p:cBhvr>
                                        <p:cTn id="57" dur="500" fill="hold"/>
                                        <p:tgtEl>
                                          <p:spTgt spid="67"/>
                                        </p:tgtEl>
                                        <p:attrNameLst>
                                          <p:attrName>ppt_h</p:attrName>
                                        </p:attrNameLst>
                                      </p:cBhvr>
                                      <p:tavLst>
                                        <p:tav tm="0">
                                          <p:val>
                                            <p:strVal val="2/3*#ppt_h"/>
                                          </p:val>
                                        </p:tav>
                                        <p:tav tm="100000">
                                          <p:val>
                                            <p:strVal val="#ppt_h"/>
                                          </p:val>
                                        </p:tav>
                                      </p:tavLst>
                                    </p:anim>
                                  </p:childTnLst>
                                </p:cTn>
                              </p:par>
                            </p:childTnLst>
                          </p:cTn>
                        </p:par>
                        <p:par>
                          <p:cTn id="58" fill="hold">
                            <p:stCondLst>
                              <p:cond delay="6000"/>
                            </p:stCondLst>
                            <p:childTnLst>
                              <p:par>
                                <p:cTn id="59" presetID="9" presetClass="entr" presetSubtype="0" fill="hold" nodeType="afterEffect">
                                  <p:stCondLst>
                                    <p:cond delay="0"/>
                                  </p:stCondLst>
                                  <p:childTnLst>
                                    <p:set>
                                      <p:cBhvr>
                                        <p:cTn id="60" dur="1" fill="hold">
                                          <p:stCondLst>
                                            <p:cond delay="0"/>
                                          </p:stCondLst>
                                        </p:cTn>
                                        <p:tgtEl>
                                          <p:spTgt spid="59"/>
                                        </p:tgtEl>
                                        <p:attrNameLst>
                                          <p:attrName>style.visibility</p:attrName>
                                        </p:attrNameLst>
                                      </p:cBhvr>
                                      <p:to>
                                        <p:strVal val="visible"/>
                                      </p:to>
                                    </p:set>
                                    <p:animEffect transition="in" filter="dissolve">
                                      <p:cBhvr>
                                        <p:cTn id="61"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P spid="64" grpId="0" animBg="1"/>
      <p:bldP spid="65" grpId="0" animBg="1"/>
      <p:bldP spid="66" grpId="0" animBg="1"/>
      <p:bldP spid="67" grpId="0" animBg="1"/>
      <p:bldP spid="74" grpId="0" autoUpdateAnimBg="0"/>
      <p:bldP spid="75" grpId="0" autoUpdateAnimBg="0"/>
      <p:bldP spid="76" grpId="0" autoUpdateAnimBg="0"/>
      <p:bldP spid="77" grpId="0" autoUpdateAnimBg="0"/>
      <p:bldP spid="78" grpId="0" autoUpdateAnimBg="0"/>
      <p:bldP spid="79"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Market Supply Schedule</a:t>
            </a:r>
            <a:endParaRPr lang="en-US" sz="2000" i="1" dirty="0"/>
          </a:p>
        </p:txBody>
      </p:sp>
      <p:sp>
        <p:nvSpPr>
          <p:cNvPr id="108" name="Text Box 119"/>
          <p:cNvSpPr txBox="1">
            <a:spLocks noChangeArrowheads="1"/>
          </p:cNvSpPr>
          <p:nvPr/>
        </p:nvSpPr>
        <p:spPr bwMode="auto">
          <a:xfrm>
            <a:off x="4058690" y="2032727"/>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120</a:t>
            </a:r>
          </a:p>
        </p:txBody>
      </p:sp>
      <p:sp>
        <p:nvSpPr>
          <p:cNvPr id="109" name="Text Box 120"/>
          <p:cNvSpPr txBox="1">
            <a:spLocks noChangeArrowheads="1"/>
          </p:cNvSpPr>
          <p:nvPr/>
        </p:nvSpPr>
        <p:spPr bwMode="auto">
          <a:xfrm>
            <a:off x="4058690" y="2767766"/>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100</a:t>
            </a:r>
          </a:p>
        </p:txBody>
      </p:sp>
      <p:sp>
        <p:nvSpPr>
          <p:cNvPr id="110" name="Text Box 121"/>
          <p:cNvSpPr txBox="1">
            <a:spLocks noChangeArrowheads="1"/>
          </p:cNvSpPr>
          <p:nvPr/>
        </p:nvSpPr>
        <p:spPr bwMode="auto">
          <a:xfrm>
            <a:off x="4058690" y="3499604"/>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80</a:t>
            </a:r>
          </a:p>
        </p:txBody>
      </p:sp>
      <p:sp>
        <p:nvSpPr>
          <p:cNvPr id="111" name="Text Box 122"/>
          <p:cNvSpPr txBox="1">
            <a:spLocks noChangeArrowheads="1"/>
          </p:cNvSpPr>
          <p:nvPr/>
        </p:nvSpPr>
        <p:spPr bwMode="auto">
          <a:xfrm>
            <a:off x="4058690" y="4964866"/>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a:latin typeface="Times New Roman" pitchFamily="18" charset="0"/>
                <a:cs typeface="Times New Roman" pitchFamily="18" charset="0"/>
              </a:rPr>
              <a:t>40</a:t>
            </a:r>
          </a:p>
        </p:txBody>
      </p:sp>
      <p:sp>
        <p:nvSpPr>
          <p:cNvPr id="112" name="Text Box 123"/>
          <p:cNvSpPr txBox="1">
            <a:spLocks noChangeArrowheads="1"/>
          </p:cNvSpPr>
          <p:nvPr/>
        </p:nvSpPr>
        <p:spPr bwMode="auto">
          <a:xfrm>
            <a:off x="4467697" y="5450493"/>
            <a:ext cx="378717"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0</a:t>
            </a:r>
          </a:p>
        </p:txBody>
      </p:sp>
      <p:sp>
        <p:nvSpPr>
          <p:cNvPr id="113" name="Text Box 124"/>
          <p:cNvSpPr txBox="1">
            <a:spLocks noChangeArrowheads="1"/>
          </p:cNvSpPr>
          <p:nvPr/>
        </p:nvSpPr>
        <p:spPr bwMode="auto">
          <a:xfrm>
            <a:off x="5412328"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20</a:t>
            </a:r>
          </a:p>
        </p:txBody>
      </p:sp>
      <p:sp>
        <p:nvSpPr>
          <p:cNvPr id="114" name="Text Box 125"/>
          <p:cNvSpPr txBox="1">
            <a:spLocks noChangeArrowheads="1"/>
          </p:cNvSpPr>
          <p:nvPr/>
        </p:nvSpPr>
        <p:spPr bwMode="auto">
          <a:xfrm>
            <a:off x="5891752" y="5450493"/>
            <a:ext cx="471292"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30</a:t>
            </a:r>
          </a:p>
        </p:txBody>
      </p:sp>
      <p:sp>
        <p:nvSpPr>
          <p:cNvPr id="115" name="Text Box 126"/>
          <p:cNvSpPr txBox="1">
            <a:spLocks noChangeArrowheads="1"/>
          </p:cNvSpPr>
          <p:nvPr/>
        </p:nvSpPr>
        <p:spPr bwMode="auto">
          <a:xfrm>
            <a:off x="63743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a:latin typeface="Times New Roman" pitchFamily="18" charset="0"/>
                <a:cs typeface="Times New Roman" pitchFamily="18" charset="0"/>
              </a:rPr>
              <a:t>40</a:t>
            </a:r>
          </a:p>
        </p:txBody>
      </p:sp>
      <p:sp>
        <p:nvSpPr>
          <p:cNvPr id="116" name="Text Box 127"/>
          <p:cNvSpPr txBox="1">
            <a:spLocks noChangeArrowheads="1"/>
          </p:cNvSpPr>
          <p:nvPr/>
        </p:nvSpPr>
        <p:spPr bwMode="auto">
          <a:xfrm>
            <a:off x="6836207" y="5450493"/>
            <a:ext cx="510475"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50</a:t>
            </a:r>
          </a:p>
        </p:txBody>
      </p:sp>
      <p:sp>
        <p:nvSpPr>
          <p:cNvPr id="122" name="Text Box 132"/>
          <p:cNvSpPr txBox="1">
            <a:spLocks noChangeArrowheads="1"/>
          </p:cNvSpPr>
          <p:nvPr/>
        </p:nvSpPr>
        <p:spPr bwMode="auto">
          <a:xfrm>
            <a:off x="4158135" y="995696"/>
            <a:ext cx="1376788" cy="419923"/>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sz="1600" b="0" i="0" dirty="0">
                <a:latin typeface="Times New Roman" pitchFamily="18" charset="0"/>
                <a:cs typeface="Times New Roman" pitchFamily="18" charset="0"/>
              </a:rPr>
              <a:t>Price</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(monthly bill)</a:t>
            </a:r>
          </a:p>
        </p:txBody>
      </p:sp>
      <p:sp>
        <p:nvSpPr>
          <p:cNvPr id="123" name="Text Box 133"/>
          <p:cNvSpPr txBox="1">
            <a:spLocks noChangeArrowheads="1"/>
          </p:cNvSpPr>
          <p:nvPr/>
        </p:nvSpPr>
        <p:spPr bwMode="auto">
          <a:xfrm>
            <a:off x="8085608" y="5168699"/>
            <a:ext cx="1219200" cy="634020"/>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sz="1600" b="0" i="0" dirty="0">
                <a:latin typeface="Times New Roman" pitchFamily="18" charset="0"/>
                <a:cs typeface="Times New Roman" pitchFamily="18" charset="0"/>
              </a:rPr>
              <a:t>Quantity</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a:t>
            </a:r>
            <a:r>
              <a:rPr kumimoji="0" lang="en-US" sz="1400" b="0" dirty="0" smtClean="0">
                <a:latin typeface="Times New Roman" pitchFamily="18" charset="0"/>
                <a:cs typeface="Times New Roman" pitchFamily="18" charset="0"/>
              </a:rPr>
              <a:t>million </a:t>
            </a:r>
            <a:r>
              <a:rPr kumimoji="0" lang="en-US" sz="1400" b="0" dirty="0">
                <a:latin typeface="Times New Roman" pitchFamily="18" charset="0"/>
                <a:cs typeface="Times New Roman" pitchFamily="18" charset="0"/>
              </a:rPr>
              <a:t/>
            </a:r>
            <a:br>
              <a:rPr kumimoji="0" lang="en-US" sz="1400" b="0" dirty="0">
                <a:latin typeface="Times New Roman" pitchFamily="18" charset="0"/>
                <a:cs typeface="Times New Roman" pitchFamily="18" charset="0"/>
              </a:rPr>
            </a:br>
            <a:r>
              <a:rPr kumimoji="0" lang="en-US" sz="1400" b="0" dirty="0">
                <a:latin typeface="Times New Roman" pitchFamily="18" charset="0"/>
                <a:cs typeface="Times New Roman" pitchFamily="18" charset="0"/>
              </a:rPr>
              <a:t>subscribers)</a:t>
            </a:r>
          </a:p>
        </p:txBody>
      </p:sp>
      <p:sp>
        <p:nvSpPr>
          <p:cNvPr id="124" name="Line 134"/>
          <p:cNvSpPr>
            <a:spLocks noChangeShapeType="1"/>
          </p:cNvSpPr>
          <p:nvPr/>
        </p:nvSpPr>
        <p:spPr bwMode="auto">
          <a:xfrm>
            <a:off x="4656569" y="1518914"/>
            <a:ext cx="0" cy="372986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5" name="Line 135"/>
          <p:cNvSpPr>
            <a:spLocks noChangeShapeType="1"/>
          </p:cNvSpPr>
          <p:nvPr/>
        </p:nvSpPr>
        <p:spPr bwMode="auto">
          <a:xfrm>
            <a:off x="4669310" y="5451828"/>
            <a:ext cx="3416298"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6" name="Text Box 136"/>
          <p:cNvSpPr txBox="1">
            <a:spLocks noChangeArrowheads="1"/>
          </p:cNvSpPr>
          <p:nvPr/>
        </p:nvSpPr>
        <p:spPr bwMode="auto">
          <a:xfrm>
            <a:off x="4058690" y="4218741"/>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60</a:t>
            </a:r>
          </a:p>
        </p:txBody>
      </p:sp>
      <p:sp>
        <p:nvSpPr>
          <p:cNvPr id="127" name="Line 137"/>
          <p:cNvSpPr>
            <a:spLocks noChangeShapeType="1"/>
          </p:cNvSpPr>
          <p:nvPr/>
        </p:nvSpPr>
        <p:spPr bwMode="auto">
          <a:xfrm>
            <a:off x="4561320" y="22228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8" name="Line 138"/>
          <p:cNvSpPr>
            <a:spLocks noChangeShapeType="1"/>
          </p:cNvSpPr>
          <p:nvPr/>
        </p:nvSpPr>
        <p:spPr bwMode="auto">
          <a:xfrm>
            <a:off x="4561320" y="295310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9" name="Line 139"/>
          <p:cNvSpPr>
            <a:spLocks noChangeShapeType="1"/>
          </p:cNvSpPr>
          <p:nvPr/>
        </p:nvSpPr>
        <p:spPr bwMode="auto">
          <a:xfrm>
            <a:off x="4561320" y="367700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0" name="Line 140"/>
          <p:cNvSpPr>
            <a:spLocks noChangeShapeType="1"/>
          </p:cNvSpPr>
          <p:nvPr/>
        </p:nvSpPr>
        <p:spPr bwMode="auto">
          <a:xfrm>
            <a:off x="4561320" y="44072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1" name="Text Box 142"/>
          <p:cNvSpPr txBox="1">
            <a:spLocks noChangeArrowheads="1"/>
          </p:cNvSpPr>
          <p:nvPr/>
        </p:nvSpPr>
        <p:spPr bwMode="auto">
          <a:xfrm>
            <a:off x="7325157" y="5450493"/>
            <a:ext cx="518010"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60</a:t>
            </a:r>
          </a:p>
        </p:txBody>
      </p:sp>
      <p:sp>
        <p:nvSpPr>
          <p:cNvPr id="132" name="Text Box 143"/>
          <p:cNvSpPr txBox="1">
            <a:spLocks noChangeArrowheads="1"/>
          </p:cNvSpPr>
          <p:nvPr/>
        </p:nvSpPr>
        <p:spPr bwMode="auto">
          <a:xfrm>
            <a:off x="7793441" y="5450493"/>
            <a:ext cx="504825"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70</a:t>
            </a:r>
          </a:p>
        </p:txBody>
      </p:sp>
      <p:sp>
        <p:nvSpPr>
          <p:cNvPr id="133" name="Line 145"/>
          <p:cNvSpPr>
            <a:spLocks noChangeShapeType="1"/>
          </p:cNvSpPr>
          <p:nvPr/>
        </p:nvSpPr>
        <p:spPr bwMode="auto">
          <a:xfrm>
            <a:off x="563768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4" name="Line 146"/>
          <p:cNvSpPr>
            <a:spLocks noChangeShapeType="1"/>
          </p:cNvSpPr>
          <p:nvPr/>
        </p:nvSpPr>
        <p:spPr bwMode="auto">
          <a:xfrm>
            <a:off x="6118697"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5" name="Line 147"/>
          <p:cNvSpPr>
            <a:spLocks noChangeShapeType="1"/>
          </p:cNvSpPr>
          <p:nvPr/>
        </p:nvSpPr>
        <p:spPr bwMode="auto">
          <a:xfrm>
            <a:off x="6599710"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6" name="Line 148"/>
          <p:cNvSpPr>
            <a:spLocks noChangeShapeType="1"/>
          </p:cNvSpPr>
          <p:nvPr/>
        </p:nvSpPr>
        <p:spPr bwMode="auto">
          <a:xfrm>
            <a:off x="708072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7" name="Line 149"/>
          <p:cNvSpPr>
            <a:spLocks noChangeShapeType="1"/>
          </p:cNvSpPr>
          <p:nvPr/>
        </p:nvSpPr>
        <p:spPr bwMode="auto">
          <a:xfrm>
            <a:off x="756173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8" name="Line 150"/>
          <p:cNvSpPr>
            <a:spLocks noChangeShapeType="1"/>
          </p:cNvSpPr>
          <p:nvPr/>
        </p:nvSpPr>
        <p:spPr bwMode="auto">
          <a:xfrm>
            <a:off x="8042747"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9" name="Text Box 151"/>
          <p:cNvSpPr txBox="1">
            <a:spLocks noChangeArrowheads="1"/>
          </p:cNvSpPr>
          <p:nvPr/>
        </p:nvSpPr>
        <p:spPr bwMode="auto">
          <a:xfrm>
            <a:off x="49265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10</a:t>
            </a:r>
          </a:p>
        </p:txBody>
      </p:sp>
      <p:sp>
        <p:nvSpPr>
          <p:cNvPr id="140" name="Line 152"/>
          <p:cNvSpPr>
            <a:spLocks noChangeShapeType="1"/>
          </p:cNvSpPr>
          <p:nvPr/>
        </p:nvSpPr>
        <p:spPr bwMode="auto">
          <a:xfrm>
            <a:off x="515667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3" name="Line 158"/>
          <p:cNvSpPr>
            <a:spLocks noChangeShapeType="1"/>
          </p:cNvSpPr>
          <p:nvPr/>
        </p:nvSpPr>
        <p:spPr bwMode="auto">
          <a:xfrm>
            <a:off x="4561320" y="51565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nvGrpSpPr>
          <p:cNvPr id="144" name="Group 173"/>
          <p:cNvGrpSpPr>
            <a:grpSpLocks/>
          </p:cNvGrpSpPr>
          <p:nvPr/>
        </p:nvGrpSpPr>
        <p:grpSpPr bwMode="auto">
          <a:xfrm>
            <a:off x="4585172" y="5232872"/>
            <a:ext cx="148681" cy="273829"/>
            <a:chOff x="2616" y="3192"/>
            <a:chExt cx="106" cy="190"/>
          </a:xfrm>
        </p:grpSpPr>
        <p:sp>
          <p:nvSpPr>
            <p:cNvPr id="145" name="Line 144"/>
            <p:cNvSpPr>
              <a:spLocks noChangeShapeType="1"/>
            </p:cNvSpPr>
            <p:nvPr/>
          </p:nvSpPr>
          <p:spPr bwMode="auto">
            <a:xfrm>
              <a:off x="2676" y="3324"/>
              <a:ext cx="0" cy="5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6" name="Line 164"/>
            <p:cNvSpPr>
              <a:spLocks noChangeShapeType="1"/>
            </p:cNvSpPr>
            <p:nvPr/>
          </p:nvSpPr>
          <p:spPr bwMode="auto">
            <a:xfrm>
              <a:off x="2676" y="3264"/>
              <a:ext cx="0" cy="84"/>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7" name="Line 170"/>
            <p:cNvSpPr>
              <a:spLocks noChangeShapeType="1"/>
            </p:cNvSpPr>
            <p:nvPr/>
          </p:nvSpPr>
          <p:spPr bwMode="auto">
            <a:xfrm flipV="1">
              <a:off x="2626" y="3192"/>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8" name="Line 171"/>
            <p:cNvSpPr>
              <a:spLocks noChangeShapeType="1"/>
            </p:cNvSpPr>
            <p:nvPr/>
          </p:nvSpPr>
          <p:spPr bwMode="auto">
            <a:xfrm flipV="1">
              <a:off x="2626" y="3240"/>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9" name="Line 172"/>
            <p:cNvSpPr>
              <a:spLocks noChangeShapeType="1"/>
            </p:cNvSpPr>
            <p:nvPr/>
          </p:nvSpPr>
          <p:spPr bwMode="auto">
            <a:xfrm>
              <a:off x="2616" y="3328"/>
              <a:ext cx="5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sp>
        <p:nvSpPr>
          <p:cNvPr id="150" name="Line 137"/>
          <p:cNvSpPr>
            <a:spLocks noChangeShapeType="1"/>
          </p:cNvSpPr>
          <p:nvPr/>
        </p:nvSpPr>
        <p:spPr bwMode="auto">
          <a:xfrm>
            <a:off x="4561320" y="15497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51" name="Text Box 119"/>
          <p:cNvSpPr txBox="1">
            <a:spLocks noChangeArrowheads="1"/>
          </p:cNvSpPr>
          <p:nvPr/>
        </p:nvSpPr>
        <p:spPr bwMode="auto">
          <a:xfrm>
            <a:off x="4058690" y="1359627"/>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140</a:t>
            </a:r>
            <a:endParaRPr kumimoji="0" lang="en-US" sz="1600" b="0" i="0" dirty="0">
              <a:latin typeface="Times New Roman" pitchFamily="18" charset="0"/>
              <a:cs typeface="Times New Roman" pitchFamily="18" charset="0"/>
            </a:endParaRPr>
          </a:p>
        </p:txBody>
      </p:sp>
      <p:sp>
        <p:nvSpPr>
          <p:cNvPr id="63" name="Line 55"/>
          <p:cNvSpPr>
            <a:spLocks noChangeShapeType="1"/>
          </p:cNvSpPr>
          <p:nvPr/>
        </p:nvSpPr>
        <p:spPr bwMode="auto">
          <a:xfrm flipH="1" flipV="1">
            <a:off x="4096198" y="1555309"/>
            <a:ext cx="0" cy="3651046"/>
          </a:xfrm>
          <a:prstGeom prst="line">
            <a:avLst/>
          </a:prstGeom>
          <a:noFill/>
          <a:ln w="31750">
            <a:solidFill>
              <a:schemeClr val="tx1"/>
            </a:solidFill>
            <a:round/>
            <a:headEnd type="oval" w="med" len="me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64" name="Line 56"/>
          <p:cNvSpPr>
            <a:spLocks noChangeShapeType="1"/>
          </p:cNvSpPr>
          <p:nvPr/>
        </p:nvSpPr>
        <p:spPr bwMode="auto">
          <a:xfrm flipH="1" flipV="1">
            <a:off x="4810334" y="5782329"/>
            <a:ext cx="3108325" cy="11113"/>
          </a:xfrm>
          <a:prstGeom prst="line">
            <a:avLst/>
          </a:prstGeom>
          <a:noFill/>
          <a:ln w="31750">
            <a:solidFill>
              <a:schemeClr val="tx1"/>
            </a:solidFill>
            <a:round/>
            <a:headEnd type="stealth" w="lg" len="lg"/>
            <a:tailEnd type="oval" w="med" len="me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66" name="Content Placeholder 2"/>
          <p:cNvSpPr>
            <a:spLocks noGrp="1"/>
          </p:cNvSpPr>
          <p:nvPr>
            <p:ph idx="1"/>
          </p:nvPr>
        </p:nvSpPr>
        <p:spPr>
          <a:xfrm>
            <a:off x="63184" y="2410797"/>
            <a:ext cx="3927630" cy="1925696"/>
          </a:xfrm>
        </p:spPr>
        <p:txBody>
          <a:bodyPr/>
          <a:lstStyle/>
          <a:p>
            <a:pPr marL="169863" indent="-169863">
              <a:lnSpc>
                <a:spcPct val="90000"/>
              </a:lnSpc>
            </a:pPr>
            <a:r>
              <a:rPr lang="en-US" sz="2100" dirty="0" smtClean="0">
                <a:solidFill>
                  <a:schemeClr val="tx1"/>
                </a:solidFill>
                <a:ea typeface="ＭＳ Ｐゴシック" pitchFamily="-107" charset="-128"/>
                <a:cs typeface="ＭＳ Ｐゴシック" pitchFamily="-107" charset="-128"/>
              </a:rPr>
              <a:t>Notice </a:t>
            </a:r>
            <a:r>
              <a:rPr lang="en-US" sz="2100" dirty="0">
                <a:solidFill>
                  <a:schemeClr val="tx1"/>
                </a:solidFill>
                <a:ea typeface="ＭＳ Ｐゴシック" pitchFamily="-107" charset="-128"/>
                <a:cs typeface="ＭＳ Ｐゴシック" pitchFamily="-107" charset="-128"/>
              </a:rPr>
              <a:t>how the law </a:t>
            </a:r>
            <a:r>
              <a:rPr lang="en-US" sz="2100" dirty="0" smtClean="0">
                <a:solidFill>
                  <a:schemeClr val="tx1"/>
                </a:solidFill>
                <a:ea typeface="ＭＳ Ｐゴシック" pitchFamily="-107" charset="-128"/>
                <a:cs typeface="ＭＳ Ｐゴシック" pitchFamily="-107" charset="-128"/>
              </a:rPr>
              <a:t>of supply </a:t>
            </a:r>
            <a:br>
              <a:rPr lang="en-US" sz="2100" dirty="0" smtClean="0">
                <a:solidFill>
                  <a:schemeClr val="tx1"/>
                </a:solidFill>
                <a:ea typeface="ＭＳ Ｐゴシック" pitchFamily="-107" charset="-128"/>
                <a:cs typeface="ＭＳ Ｐゴシック" pitchFamily="-107" charset="-128"/>
              </a:rPr>
            </a:br>
            <a:r>
              <a:rPr lang="en-US" sz="2100" dirty="0" smtClean="0">
                <a:solidFill>
                  <a:schemeClr val="tx1"/>
                </a:solidFill>
                <a:ea typeface="ＭＳ Ｐゴシック" pitchFamily="-107" charset="-128"/>
                <a:cs typeface="ＭＳ Ｐゴシック" pitchFamily="-107" charset="-128"/>
              </a:rPr>
              <a:t>is </a:t>
            </a:r>
            <a:r>
              <a:rPr lang="en-US" sz="2100" dirty="0">
                <a:solidFill>
                  <a:schemeClr val="tx1"/>
                </a:solidFill>
                <a:ea typeface="ＭＳ Ｐゴシック" pitchFamily="-107" charset="-128"/>
                <a:cs typeface="ＭＳ Ｐゴシック" pitchFamily="-107" charset="-128"/>
              </a:rPr>
              <a:t>reflected by </a:t>
            </a:r>
            <a:r>
              <a:rPr lang="en-US" sz="2100" dirty="0" smtClean="0">
                <a:solidFill>
                  <a:schemeClr val="tx1"/>
                </a:solidFill>
                <a:ea typeface="ＭＳ Ｐゴシック" pitchFamily="-107" charset="-128"/>
                <a:cs typeface="ＭＳ Ｐゴシック" pitchFamily="-107" charset="-128"/>
              </a:rPr>
              <a:t>the shape </a:t>
            </a:r>
            <a:r>
              <a:rPr lang="en-US" sz="2100" dirty="0">
                <a:solidFill>
                  <a:schemeClr val="tx1"/>
                </a:solidFill>
                <a:ea typeface="ＭＳ Ｐゴシック" pitchFamily="-107" charset="-128"/>
                <a:cs typeface="ＭＳ Ｐゴシック" pitchFamily="-107" charset="-128"/>
              </a:rPr>
              <a:t>of </a:t>
            </a:r>
            <a:r>
              <a:rPr lang="en-US" sz="2100" dirty="0" smtClean="0">
                <a:solidFill>
                  <a:schemeClr val="tx1"/>
                </a:solidFill>
                <a:ea typeface="ＭＳ Ｐゴシック" pitchFamily="-107" charset="-128"/>
                <a:cs typeface="ＭＳ Ｐゴシック" pitchFamily="-107" charset="-128"/>
              </a:rPr>
              <a:t/>
            </a:r>
            <a:br>
              <a:rPr lang="en-US" sz="2100" dirty="0" smtClean="0">
                <a:solidFill>
                  <a:schemeClr val="tx1"/>
                </a:solidFill>
                <a:ea typeface="ＭＳ Ｐゴシック" pitchFamily="-107" charset="-128"/>
                <a:cs typeface="ＭＳ Ｐゴシック" pitchFamily="-107" charset="-128"/>
              </a:rPr>
            </a:br>
            <a:r>
              <a:rPr lang="en-US" sz="2100" dirty="0" smtClean="0">
                <a:solidFill>
                  <a:schemeClr val="tx1"/>
                </a:solidFill>
                <a:ea typeface="ＭＳ Ｐゴシック" pitchFamily="-107" charset="-128"/>
                <a:cs typeface="ＭＳ Ｐゴシック" pitchFamily="-107" charset="-128"/>
              </a:rPr>
              <a:t>the </a:t>
            </a:r>
            <a:r>
              <a:rPr lang="en-US" sz="2100" dirty="0">
                <a:solidFill>
                  <a:schemeClr val="tx1"/>
                </a:solidFill>
                <a:ea typeface="ＭＳ Ｐゴシック" pitchFamily="-107" charset="-128"/>
                <a:cs typeface="ＭＳ Ｐゴシック" pitchFamily="-107" charset="-128"/>
              </a:rPr>
              <a:t>supply curve.</a:t>
            </a:r>
          </a:p>
          <a:p>
            <a:pPr marL="169863" indent="-169863">
              <a:lnSpc>
                <a:spcPct val="90000"/>
              </a:lnSpc>
            </a:pPr>
            <a:r>
              <a:rPr lang="en-US" sz="2100" dirty="0" smtClean="0">
                <a:solidFill>
                  <a:schemeClr val="tx1"/>
                </a:solidFill>
                <a:ea typeface="ＭＳ Ｐゴシック" pitchFamily="-107" charset="-128"/>
                <a:cs typeface="ＭＳ Ｐゴシック" pitchFamily="-107" charset="-128"/>
              </a:rPr>
              <a:t>As </a:t>
            </a:r>
            <a:r>
              <a:rPr lang="en-US" sz="2100" dirty="0">
                <a:solidFill>
                  <a:schemeClr val="tx1"/>
                </a:solidFill>
                <a:ea typeface="ＭＳ Ｐゴシック" pitchFamily="-107" charset="-128"/>
                <a:cs typeface="ＭＳ Ｐゴシック" pitchFamily="-107" charset="-128"/>
              </a:rPr>
              <a:t>the price of a good </a:t>
            </a:r>
            <a:r>
              <a:rPr lang="en-US" sz="2100" dirty="0" smtClean="0">
                <a:solidFill>
                  <a:schemeClr val="tx1"/>
                </a:solidFill>
                <a:ea typeface="ＭＳ Ｐゴシック" pitchFamily="-107" charset="-128"/>
                <a:cs typeface="ＭＳ Ｐゴシック" pitchFamily="-107" charset="-128"/>
              </a:rPr>
              <a:t>rises … </a:t>
            </a:r>
          </a:p>
          <a:p>
            <a:pPr marL="169863" indent="0">
              <a:lnSpc>
                <a:spcPct val="90000"/>
              </a:lnSpc>
              <a:buNone/>
            </a:pPr>
            <a:r>
              <a:rPr lang="en-US" sz="2100" dirty="0" smtClean="0">
                <a:solidFill>
                  <a:schemeClr val="tx1"/>
                </a:solidFill>
              </a:rPr>
              <a:t>producers supply more.</a:t>
            </a:r>
            <a:endParaRPr lang="en-US" sz="2100" dirty="0">
              <a:solidFill>
                <a:schemeClr val="tx1"/>
              </a:solidFill>
            </a:endParaRPr>
          </a:p>
        </p:txBody>
      </p:sp>
      <p:grpSp>
        <p:nvGrpSpPr>
          <p:cNvPr id="52" name="Group 63"/>
          <p:cNvGrpSpPr>
            <a:grpSpLocks/>
          </p:cNvGrpSpPr>
          <p:nvPr/>
        </p:nvGrpSpPr>
        <p:grpSpPr bwMode="auto">
          <a:xfrm>
            <a:off x="4899959" y="1811079"/>
            <a:ext cx="2074278" cy="2602172"/>
            <a:chOff x="2823" y="624"/>
            <a:chExt cx="1317" cy="1946"/>
          </a:xfrm>
        </p:grpSpPr>
        <p:sp>
          <p:nvSpPr>
            <p:cNvPr id="53" name="Freeform 60"/>
            <p:cNvSpPr>
              <a:spLocks/>
            </p:cNvSpPr>
            <p:nvPr/>
          </p:nvSpPr>
          <p:spPr bwMode="auto">
            <a:xfrm>
              <a:off x="2823" y="905"/>
              <a:ext cx="525" cy="1665"/>
            </a:xfrm>
            <a:custGeom>
              <a:avLst/>
              <a:gdLst>
                <a:gd name="T0" fmla="*/ 0 w 525"/>
                <a:gd name="T1" fmla="*/ 1665 h 1665"/>
                <a:gd name="T2" fmla="*/ 203 w 525"/>
                <a:gd name="T3" fmla="*/ 1329 h 1665"/>
                <a:gd name="T4" fmla="*/ 310 w 525"/>
                <a:gd name="T5" fmla="*/ 1089 h 1665"/>
                <a:gd name="T6" fmla="*/ 392 w 525"/>
                <a:gd name="T7" fmla="*/ 804 h 1665"/>
                <a:gd name="T8" fmla="*/ 487 w 525"/>
                <a:gd name="T9" fmla="*/ 336 h 1665"/>
                <a:gd name="T10" fmla="*/ 525 w 525"/>
                <a:gd name="T11" fmla="*/ 0 h 1665"/>
                <a:gd name="T12" fmla="*/ 0 60000 65536"/>
                <a:gd name="T13" fmla="*/ 0 60000 65536"/>
                <a:gd name="T14" fmla="*/ 0 60000 65536"/>
                <a:gd name="T15" fmla="*/ 0 60000 65536"/>
                <a:gd name="T16" fmla="*/ 0 60000 65536"/>
                <a:gd name="T17" fmla="*/ 0 60000 65536"/>
                <a:gd name="T18" fmla="*/ 0 w 525"/>
                <a:gd name="T19" fmla="*/ 0 h 1665"/>
                <a:gd name="T20" fmla="*/ 525 w 525"/>
                <a:gd name="T21" fmla="*/ 1665 h 1665"/>
              </a:gdLst>
              <a:ahLst/>
              <a:cxnLst>
                <a:cxn ang="T12">
                  <a:pos x="T0" y="T1"/>
                </a:cxn>
                <a:cxn ang="T13">
                  <a:pos x="T2" y="T3"/>
                </a:cxn>
                <a:cxn ang="T14">
                  <a:pos x="T4" y="T5"/>
                </a:cxn>
                <a:cxn ang="T15">
                  <a:pos x="T6" y="T7"/>
                </a:cxn>
                <a:cxn ang="T16">
                  <a:pos x="T8" y="T9"/>
                </a:cxn>
                <a:cxn ang="T17">
                  <a:pos x="T10" y="T11"/>
                </a:cxn>
              </a:cxnLst>
              <a:rect l="T18" t="T19" r="T20" b="T21"/>
              <a:pathLst>
                <a:path w="525" h="1665">
                  <a:moveTo>
                    <a:pt x="0" y="1665"/>
                  </a:moveTo>
                  <a:cubicBezTo>
                    <a:pt x="75" y="1545"/>
                    <a:pt x="151" y="1425"/>
                    <a:pt x="203" y="1329"/>
                  </a:cubicBezTo>
                  <a:cubicBezTo>
                    <a:pt x="255" y="1233"/>
                    <a:pt x="279" y="1177"/>
                    <a:pt x="310" y="1089"/>
                  </a:cubicBezTo>
                  <a:cubicBezTo>
                    <a:pt x="341" y="1001"/>
                    <a:pt x="363" y="929"/>
                    <a:pt x="392" y="804"/>
                  </a:cubicBezTo>
                  <a:cubicBezTo>
                    <a:pt x="421" y="679"/>
                    <a:pt x="465" y="470"/>
                    <a:pt x="487" y="336"/>
                  </a:cubicBezTo>
                  <a:cubicBezTo>
                    <a:pt x="509" y="202"/>
                    <a:pt x="517" y="101"/>
                    <a:pt x="525" y="0"/>
                  </a:cubicBezTo>
                </a:path>
              </a:pathLst>
            </a:custGeom>
            <a:noFill/>
            <a:ln w="57150">
              <a:solidFill>
                <a:srgbClr val="006600"/>
              </a:solidFill>
              <a:round/>
              <a:headEnd/>
              <a:tailEnd/>
            </a:ln>
          </p:spPr>
          <p:txBody>
            <a:bodyPr wrap="none">
              <a:prstTxWarp prst="textNoShape">
                <a:avLst/>
              </a:prstTxWarp>
            </a:bodyPr>
            <a:lstStyle/>
            <a:p>
              <a:endParaRPr lang="en-US"/>
            </a:p>
          </p:txBody>
        </p:sp>
        <p:sp>
          <p:nvSpPr>
            <p:cNvPr id="54" name="Text Box 49"/>
            <p:cNvSpPr txBox="1">
              <a:spLocks noChangeArrowheads="1"/>
            </p:cNvSpPr>
            <p:nvPr/>
          </p:nvSpPr>
          <p:spPr bwMode="auto">
            <a:xfrm>
              <a:off x="3366" y="624"/>
              <a:ext cx="774" cy="370"/>
            </a:xfrm>
            <a:prstGeom prst="rect">
              <a:avLst/>
            </a:prstGeom>
            <a:noFill/>
            <a:ln w="9525">
              <a:noFill/>
              <a:miter lim="800000"/>
              <a:headEnd/>
              <a:tailEnd/>
            </a:ln>
          </p:spPr>
          <p:txBody>
            <a:bodyPr wrap="square">
              <a:prstTxWarp prst="textNoShape">
                <a:avLst/>
              </a:prstTxWarp>
              <a:spAutoFit/>
            </a:bodyPr>
            <a:lstStyle/>
            <a:p>
              <a:pPr>
                <a:spcBef>
                  <a:spcPct val="50000"/>
                </a:spcBef>
              </a:pPr>
              <a:r>
                <a:rPr kumimoji="0" lang="en-US" sz="2200" dirty="0">
                  <a:solidFill>
                    <a:srgbClr val="006600"/>
                  </a:solidFill>
                  <a:latin typeface="Times New Roman" pitchFamily="18" charset="0"/>
                  <a:cs typeface="Times New Roman" pitchFamily="18" charset="0"/>
                </a:rPr>
                <a:t>Supply</a:t>
              </a:r>
            </a:p>
          </p:txBody>
        </p:sp>
      </p:grpSp>
      <p:sp>
        <p:nvSpPr>
          <p:cNvPr id="55" name="Oval 23"/>
          <p:cNvSpPr>
            <a:spLocks noChangeArrowheads="1"/>
          </p:cNvSpPr>
          <p:nvPr/>
        </p:nvSpPr>
        <p:spPr bwMode="auto">
          <a:xfrm>
            <a:off x="4853922" y="4375478"/>
            <a:ext cx="106174" cy="873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p>
        </p:txBody>
      </p:sp>
      <p:sp>
        <p:nvSpPr>
          <p:cNvPr id="56" name="Oval 24"/>
          <p:cNvSpPr>
            <a:spLocks noChangeArrowheads="1"/>
          </p:cNvSpPr>
          <p:nvPr/>
        </p:nvSpPr>
        <p:spPr bwMode="auto">
          <a:xfrm>
            <a:off x="5180381" y="3889971"/>
            <a:ext cx="106173" cy="873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p>
        </p:txBody>
      </p:sp>
      <p:sp>
        <p:nvSpPr>
          <p:cNvPr id="57" name="Oval 25"/>
          <p:cNvSpPr>
            <a:spLocks noChangeArrowheads="1"/>
          </p:cNvSpPr>
          <p:nvPr/>
        </p:nvSpPr>
        <p:spPr bwMode="auto">
          <a:xfrm>
            <a:off x="5334369" y="3629323"/>
            <a:ext cx="106174" cy="87361"/>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p>
        </p:txBody>
      </p:sp>
      <p:sp>
        <p:nvSpPr>
          <p:cNvPr id="58" name="Oval 26"/>
          <p:cNvSpPr>
            <a:spLocks noChangeArrowheads="1"/>
          </p:cNvSpPr>
          <p:nvPr/>
        </p:nvSpPr>
        <p:spPr bwMode="auto">
          <a:xfrm>
            <a:off x="5461746" y="3247649"/>
            <a:ext cx="106174" cy="873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p>
        </p:txBody>
      </p:sp>
      <p:sp>
        <p:nvSpPr>
          <p:cNvPr id="59" name="Oval 47"/>
          <p:cNvSpPr>
            <a:spLocks noChangeArrowheads="1"/>
          </p:cNvSpPr>
          <p:nvPr/>
        </p:nvSpPr>
        <p:spPr bwMode="auto">
          <a:xfrm>
            <a:off x="5607984" y="2656881"/>
            <a:ext cx="106173" cy="873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p>
        </p:txBody>
      </p:sp>
      <p:sp>
        <p:nvSpPr>
          <p:cNvPr id="60" name="Oval 48"/>
          <p:cNvSpPr>
            <a:spLocks noChangeArrowheads="1"/>
          </p:cNvSpPr>
          <p:nvPr/>
        </p:nvSpPr>
        <p:spPr bwMode="auto">
          <a:xfrm>
            <a:off x="5678023" y="2157086"/>
            <a:ext cx="106174" cy="87361"/>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3660704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6">
                                            <p:txEl>
                                              <p:pRg st="0" end="0"/>
                                            </p:txEl>
                                          </p:spTgt>
                                        </p:tgtEl>
                                        <p:attrNameLst>
                                          <p:attrName>style.visibility</p:attrName>
                                        </p:attrNameLst>
                                      </p:cBhvr>
                                      <p:to>
                                        <p:strVal val="visible"/>
                                      </p:to>
                                    </p:set>
                                    <p:animEffect transition="in" filter="dissolve">
                                      <p:cBhvr>
                                        <p:cTn id="7" dur="500"/>
                                        <p:tgtEl>
                                          <p:spTgt spid="66">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6">
                                            <p:txEl>
                                              <p:pRg st="1" end="1"/>
                                            </p:txEl>
                                          </p:spTgt>
                                        </p:tgtEl>
                                        <p:attrNameLst>
                                          <p:attrName>style.visibility</p:attrName>
                                        </p:attrNameLst>
                                      </p:cBhvr>
                                      <p:to>
                                        <p:strVal val="visible"/>
                                      </p:to>
                                    </p:set>
                                    <p:animEffect transition="in" filter="dissolve">
                                      <p:cBhvr>
                                        <p:cTn id="11" dur="500"/>
                                        <p:tgtEl>
                                          <p:spTgt spid="66">
                                            <p:txEl>
                                              <p:pRg st="1" end="1"/>
                                            </p:txEl>
                                          </p:spTgt>
                                        </p:tgtEl>
                                      </p:cBhvr>
                                    </p:animEffect>
                                  </p:childTnLst>
                                </p:cTn>
                              </p:par>
                            </p:childTnLst>
                          </p:cTn>
                        </p:par>
                        <p:par>
                          <p:cTn id="12" fill="hold">
                            <p:stCondLst>
                              <p:cond delay="1000"/>
                            </p:stCondLst>
                            <p:childTnLst>
                              <p:par>
                                <p:cTn id="13" presetID="17" presetClass="entr" presetSubtype="4" fill="hold" nodeType="afterEffect">
                                  <p:stCondLst>
                                    <p:cond delay="0"/>
                                  </p:stCondLst>
                                  <p:childTnLst>
                                    <p:set>
                                      <p:cBhvr>
                                        <p:cTn id="14" dur="1" fill="hold">
                                          <p:stCondLst>
                                            <p:cond delay="0"/>
                                          </p:stCondLst>
                                        </p:cTn>
                                        <p:tgtEl>
                                          <p:spTgt spid="63"/>
                                        </p:tgtEl>
                                        <p:attrNameLst>
                                          <p:attrName>style.visibility</p:attrName>
                                        </p:attrNameLst>
                                      </p:cBhvr>
                                      <p:to>
                                        <p:strVal val="visible"/>
                                      </p:to>
                                    </p:set>
                                    <p:anim calcmode="lin" valueType="num">
                                      <p:cBhvr>
                                        <p:cTn id="15" dur="500" fill="hold"/>
                                        <p:tgtEl>
                                          <p:spTgt spid="63"/>
                                        </p:tgtEl>
                                        <p:attrNameLst>
                                          <p:attrName>ppt_x</p:attrName>
                                        </p:attrNameLst>
                                      </p:cBhvr>
                                      <p:tavLst>
                                        <p:tav tm="0">
                                          <p:val>
                                            <p:strVal val="#ppt_x"/>
                                          </p:val>
                                        </p:tav>
                                        <p:tav tm="100000">
                                          <p:val>
                                            <p:strVal val="#ppt_x"/>
                                          </p:val>
                                        </p:tav>
                                      </p:tavLst>
                                    </p:anim>
                                    <p:anim calcmode="lin" valueType="num">
                                      <p:cBhvr>
                                        <p:cTn id="16" dur="500" fill="hold"/>
                                        <p:tgtEl>
                                          <p:spTgt spid="63"/>
                                        </p:tgtEl>
                                        <p:attrNameLst>
                                          <p:attrName>ppt_y</p:attrName>
                                        </p:attrNameLst>
                                      </p:cBhvr>
                                      <p:tavLst>
                                        <p:tav tm="0">
                                          <p:val>
                                            <p:strVal val="#ppt_y+#ppt_h/2"/>
                                          </p:val>
                                        </p:tav>
                                        <p:tav tm="100000">
                                          <p:val>
                                            <p:strVal val="#ppt_y"/>
                                          </p:val>
                                        </p:tav>
                                      </p:tavLst>
                                    </p:anim>
                                    <p:anim calcmode="lin" valueType="num">
                                      <p:cBhvr>
                                        <p:cTn id="17" dur="500" fill="hold"/>
                                        <p:tgtEl>
                                          <p:spTgt spid="63"/>
                                        </p:tgtEl>
                                        <p:attrNameLst>
                                          <p:attrName>ppt_w</p:attrName>
                                        </p:attrNameLst>
                                      </p:cBhvr>
                                      <p:tavLst>
                                        <p:tav tm="0">
                                          <p:val>
                                            <p:strVal val="#ppt_w"/>
                                          </p:val>
                                        </p:tav>
                                        <p:tav tm="100000">
                                          <p:val>
                                            <p:strVal val="#ppt_w"/>
                                          </p:val>
                                        </p:tav>
                                      </p:tavLst>
                                    </p:anim>
                                    <p:anim calcmode="lin" valueType="num">
                                      <p:cBhvr>
                                        <p:cTn id="18" dur="500" fill="hold"/>
                                        <p:tgtEl>
                                          <p:spTgt spid="63"/>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9" presetClass="entr" presetSubtype="0" fill="hold" nodeType="afterEffect">
                                  <p:stCondLst>
                                    <p:cond delay="0"/>
                                  </p:stCondLst>
                                  <p:childTnLst>
                                    <p:set>
                                      <p:cBhvr>
                                        <p:cTn id="21" dur="1" fill="hold">
                                          <p:stCondLst>
                                            <p:cond delay="0"/>
                                          </p:stCondLst>
                                        </p:cTn>
                                        <p:tgtEl>
                                          <p:spTgt spid="66">
                                            <p:txEl>
                                              <p:pRg st="2" end="2"/>
                                            </p:txEl>
                                          </p:spTgt>
                                        </p:tgtEl>
                                        <p:attrNameLst>
                                          <p:attrName>style.visibility</p:attrName>
                                        </p:attrNameLst>
                                      </p:cBhvr>
                                      <p:to>
                                        <p:strVal val="visible"/>
                                      </p:to>
                                    </p:set>
                                    <p:animEffect transition="in" filter="dissolve">
                                      <p:cBhvr>
                                        <p:cTn id="22" dur="500"/>
                                        <p:tgtEl>
                                          <p:spTgt spid="66">
                                            <p:txEl>
                                              <p:pRg st="2" end="2"/>
                                            </p:txEl>
                                          </p:spTgt>
                                        </p:tgtEl>
                                      </p:cBhvr>
                                    </p:animEffect>
                                  </p:childTnLst>
                                </p:cTn>
                              </p:par>
                            </p:childTnLst>
                          </p:cTn>
                        </p:par>
                        <p:par>
                          <p:cTn id="23" fill="hold">
                            <p:stCondLst>
                              <p:cond delay="2000"/>
                            </p:stCondLst>
                            <p:childTnLst>
                              <p:par>
                                <p:cTn id="24" presetID="17" presetClass="entr" presetSubtype="8" fill="hold" nodeType="afterEffect">
                                  <p:stCondLst>
                                    <p:cond delay="0"/>
                                  </p:stCondLst>
                                  <p:childTnLst>
                                    <p:set>
                                      <p:cBhvr>
                                        <p:cTn id="25" dur="1" fill="hold">
                                          <p:stCondLst>
                                            <p:cond delay="0"/>
                                          </p:stCondLst>
                                        </p:cTn>
                                        <p:tgtEl>
                                          <p:spTgt spid="64"/>
                                        </p:tgtEl>
                                        <p:attrNameLst>
                                          <p:attrName>style.visibility</p:attrName>
                                        </p:attrNameLst>
                                      </p:cBhvr>
                                      <p:to>
                                        <p:strVal val="visible"/>
                                      </p:to>
                                    </p:set>
                                    <p:anim calcmode="lin" valueType="num">
                                      <p:cBhvr>
                                        <p:cTn id="26" dur="500" fill="hold"/>
                                        <p:tgtEl>
                                          <p:spTgt spid="64"/>
                                        </p:tgtEl>
                                        <p:attrNameLst>
                                          <p:attrName>ppt_x</p:attrName>
                                        </p:attrNameLst>
                                      </p:cBhvr>
                                      <p:tavLst>
                                        <p:tav tm="0">
                                          <p:val>
                                            <p:strVal val="#ppt_x-#ppt_w/2"/>
                                          </p:val>
                                        </p:tav>
                                        <p:tav tm="100000">
                                          <p:val>
                                            <p:strVal val="#ppt_x"/>
                                          </p:val>
                                        </p:tav>
                                      </p:tavLst>
                                    </p:anim>
                                    <p:anim calcmode="lin" valueType="num">
                                      <p:cBhvr>
                                        <p:cTn id="27" dur="500" fill="hold"/>
                                        <p:tgtEl>
                                          <p:spTgt spid="64"/>
                                        </p:tgtEl>
                                        <p:attrNameLst>
                                          <p:attrName>ppt_y</p:attrName>
                                        </p:attrNameLst>
                                      </p:cBhvr>
                                      <p:tavLst>
                                        <p:tav tm="0">
                                          <p:val>
                                            <p:strVal val="#ppt_y"/>
                                          </p:val>
                                        </p:tav>
                                        <p:tav tm="100000">
                                          <p:val>
                                            <p:strVal val="#ppt_y"/>
                                          </p:val>
                                        </p:tav>
                                      </p:tavLst>
                                    </p:anim>
                                    <p:anim calcmode="lin" valueType="num">
                                      <p:cBhvr>
                                        <p:cTn id="28" dur="500" fill="hold"/>
                                        <p:tgtEl>
                                          <p:spTgt spid="64"/>
                                        </p:tgtEl>
                                        <p:attrNameLst>
                                          <p:attrName>ppt_w</p:attrName>
                                        </p:attrNameLst>
                                      </p:cBhvr>
                                      <p:tavLst>
                                        <p:tav tm="0">
                                          <p:val>
                                            <p:fltVal val="0"/>
                                          </p:val>
                                        </p:tav>
                                        <p:tav tm="100000">
                                          <p:val>
                                            <p:strVal val="#ppt_w"/>
                                          </p:val>
                                        </p:tav>
                                      </p:tavLst>
                                    </p:anim>
                                    <p:anim calcmode="lin" valueType="num">
                                      <p:cBhvr>
                                        <p:cTn id="29" dur="500" fill="hold"/>
                                        <p:tgtEl>
                                          <p:spTgt spid="6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Market Supply Schedule</a:t>
            </a:r>
            <a:endParaRPr lang="en-US" sz="20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08" name="Text Box 119"/>
          <p:cNvSpPr txBox="1">
            <a:spLocks noChangeArrowheads="1"/>
          </p:cNvSpPr>
          <p:nvPr/>
        </p:nvSpPr>
        <p:spPr bwMode="auto">
          <a:xfrm>
            <a:off x="4058690" y="2032727"/>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120</a:t>
            </a:r>
          </a:p>
        </p:txBody>
      </p:sp>
      <p:sp>
        <p:nvSpPr>
          <p:cNvPr id="109" name="Text Box 120"/>
          <p:cNvSpPr txBox="1">
            <a:spLocks noChangeArrowheads="1"/>
          </p:cNvSpPr>
          <p:nvPr/>
        </p:nvSpPr>
        <p:spPr bwMode="auto">
          <a:xfrm>
            <a:off x="4058690" y="2767766"/>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100</a:t>
            </a:r>
          </a:p>
        </p:txBody>
      </p:sp>
      <p:sp>
        <p:nvSpPr>
          <p:cNvPr id="110" name="Text Box 121"/>
          <p:cNvSpPr txBox="1">
            <a:spLocks noChangeArrowheads="1"/>
          </p:cNvSpPr>
          <p:nvPr/>
        </p:nvSpPr>
        <p:spPr bwMode="auto">
          <a:xfrm>
            <a:off x="4058690" y="3499604"/>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80</a:t>
            </a:r>
          </a:p>
        </p:txBody>
      </p:sp>
      <p:sp>
        <p:nvSpPr>
          <p:cNvPr id="111" name="Text Box 122"/>
          <p:cNvSpPr txBox="1">
            <a:spLocks noChangeArrowheads="1"/>
          </p:cNvSpPr>
          <p:nvPr/>
        </p:nvSpPr>
        <p:spPr bwMode="auto">
          <a:xfrm>
            <a:off x="4058690" y="4964866"/>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40</a:t>
            </a:r>
          </a:p>
        </p:txBody>
      </p:sp>
      <p:sp>
        <p:nvSpPr>
          <p:cNvPr id="112" name="Text Box 123"/>
          <p:cNvSpPr txBox="1">
            <a:spLocks noChangeArrowheads="1"/>
          </p:cNvSpPr>
          <p:nvPr/>
        </p:nvSpPr>
        <p:spPr bwMode="auto">
          <a:xfrm>
            <a:off x="4467697" y="5450493"/>
            <a:ext cx="378717"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0</a:t>
            </a:r>
          </a:p>
        </p:txBody>
      </p:sp>
      <p:sp>
        <p:nvSpPr>
          <p:cNvPr id="113" name="Text Box 124"/>
          <p:cNvSpPr txBox="1">
            <a:spLocks noChangeArrowheads="1"/>
          </p:cNvSpPr>
          <p:nvPr/>
        </p:nvSpPr>
        <p:spPr bwMode="auto">
          <a:xfrm>
            <a:off x="5412328"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20</a:t>
            </a:r>
          </a:p>
        </p:txBody>
      </p:sp>
      <p:sp>
        <p:nvSpPr>
          <p:cNvPr id="114" name="Text Box 125"/>
          <p:cNvSpPr txBox="1">
            <a:spLocks noChangeArrowheads="1"/>
          </p:cNvSpPr>
          <p:nvPr/>
        </p:nvSpPr>
        <p:spPr bwMode="auto">
          <a:xfrm>
            <a:off x="5891752" y="5450493"/>
            <a:ext cx="471292"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30</a:t>
            </a:r>
          </a:p>
        </p:txBody>
      </p:sp>
      <p:sp>
        <p:nvSpPr>
          <p:cNvPr id="115" name="Text Box 126"/>
          <p:cNvSpPr txBox="1">
            <a:spLocks noChangeArrowheads="1"/>
          </p:cNvSpPr>
          <p:nvPr/>
        </p:nvSpPr>
        <p:spPr bwMode="auto">
          <a:xfrm>
            <a:off x="63743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a:latin typeface="Times New Roman" pitchFamily="18" charset="0"/>
                <a:cs typeface="Times New Roman" pitchFamily="18" charset="0"/>
              </a:rPr>
              <a:t>40</a:t>
            </a:r>
          </a:p>
        </p:txBody>
      </p:sp>
      <p:sp>
        <p:nvSpPr>
          <p:cNvPr id="116" name="Text Box 127"/>
          <p:cNvSpPr txBox="1">
            <a:spLocks noChangeArrowheads="1"/>
          </p:cNvSpPr>
          <p:nvPr/>
        </p:nvSpPr>
        <p:spPr bwMode="auto">
          <a:xfrm>
            <a:off x="6836207" y="5450493"/>
            <a:ext cx="510475"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50</a:t>
            </a:r>
          </a:p>
        </p:txBody>
      </p:sp>
      <p:sp>
        <p:nvSpPr>
          <p:cNvPr id="122" name="Text Box 132"/>
          <p:cNvSpPr txBox="1">
            <a:spLocks noChangeArrowheads="1"/>
          </p:cNvSpPr>
          <p:nvPr/>
        </p:nvSpPr>
        <p:spPr bwMode="auto">
          <a:xfrm>
            <a:off x="4158135" y="995696"/>
            <a:ext cx="1376788" cy="419923"/>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sz="1600" b="0" i="0" dirty="0">
                <a:latin typeface="Times New Roman" pitchFamily="18" charset="0"/>
                <a:cs typeface="Times New Roman" pitchFamily="18" charset="0"/>
              </a:rPr>
              <a:t>Price</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(monthly bill)</a:t>
            </a:r>
          </a:p>
        </p:txBody>
      </p:sp>
      <p:sp>
        <p:nvSpPr>
          <p:cNvPr id="123" name="Text Box 133"/>
          <p:cNvSpPr txBox="1">
            <a:spLocks noChangeArrowheads="1"/>
          </p:cNvSpPr>
          <p:nvPr/>
        </p:nvSpPr>
        <p:spPr bwMode="auto">
          <a:xfrm>
            <a:off x="8085608" y="5168699"/>
            <a:ext cx="1219200" cy="634020"/>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sz="1600" b="0" i="0" dirty="0">
                <a:latin typeface="Times New Roman" pitchFamily="18" charset="0"/>
                <a:cs typeface="Times New Roman" pitchFamily="18" charset="0"/>
              </a:rPr>
              <a:t>Quantity</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a:t>
            </a:r>
            <a:r>
              <a:rPr kumimoji="0" lang="en-US" sz="1400" b="0" dirty="0" smtClean="0">
                <a:latin typeface="Times New Roman" pitchFamily="18" charset="0"/>
                <a:cs typeface="Times New Roman" pitchFamily="18" charset="0"/>
              </a:rPr>
              <a:t>million </a:t>
            </a:r>
            <a:r>
              <a:rPr kumimoji="0" lang="en-US" sz="1400" b="0" dirty="0">
                <a:latin typeface="Times New Roman" pitchFamily="18" charset="0"/>
                <a:cs typeface="Times New Roman" pitchFamily="18" charset="0"/>
              </a:rPr>
              <a:t/>
            </a:r>
            <a:br>
              <a:rPr kumimoji="0" lang="en-US" sz="1400" b="0" dirty="0">
                <a:latin typeface="Times New Roman" pitchFamily="18" charset="0"/>
                <a:cs typeface="Times New Roman" pitchFamily="18" charset="0"/>
              </a:rPr>
            </a:br>
            <a:r>
              <a:rPr kumimoji="0" lang="en-US" sz="1400" b="0" dirty="0">
                <a:latin typeface="Times New Roman" pitchFamily="18" charset="0"/>
                <a:cs typeface="Times New Roman" pitchFamily="18" charset="0"/>
              </a:rPr>
              <a:t>subscribers)</a:t>
            </a:r>
          </a:p>
        </p:txBody>
      </p:sp>
      <p:sp>
        <p:nvSpPr>
          <p:cNvPr id="124" name="Line 134"/>
          <p:cNvSpPr>
            <a:spLocks noChangeShapeType="1"/>
          </p:cNvSpPr>
          <p:nvPr/>
        </p:nvSpPr>
        <p:spPr bwMode="auto">
          <a:xfrm>
            <a:off x="4656569" y="1518914"/>
            <a:ext cx="0" cy="372986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5" name="Line 135"/>
          <p:cNvSpPr>
            <a:spLocks noChangeShapeType="1"/>
          </p:cNvSpPr>
          <p:nvPr/>
        </p:nvSpPr>
        <p:spPr bwMode="auto">
          <a:xfrm>
            <a:off x="4669310" y="5451828"/>
            <a:ext cx="3416298"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6" name="Text Box 136"/>
          <p:cNvSpPr txBox="1">
            <a:spLocks noChangeArrowheads="1"/>
          </p:cNvSpPr>
          <p:nvPr/>
        </p:nvSpPr>
        <p:spPr bwMode="auto">
          <a:xfrm>
            <a:off x="4058690" y="4218741"/>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60</a:t>
            </a:r>
          </a:p>
        </p:txBody>
      </p:sp>
      <p:sp>
        <p:nvSpPr>
          <p:cNvPr id="127" name="Line 137"/>
          <p:cNvSpPr>
            <a:spLocks noChangeShapeType="1"/>
          </p:cNvSpPr>
          <p:nvPr/>
        </p:nvSpPr>
        <p:spPr bwMode="auto">
          <a:xfrm>
            <a:off x="4561320" y="22228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8" name="Line 138"/>
          <p:cNvSpPr>
            <a:spLocks noChangeShapeType="1"/>
          </p:cNvSpPr>
          <p:nvPr/>
        </p:nvSpPr>
        <p:spPr bwMode="auto">
          <a:xfrm>
            <a:off x="4561320" y="295310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9" name="Line 139"/>
          <p:cNvSpPr>
            <a:spLocks noChangeShapeType="1"/>
          </p:cNvSpPr>
          <p:nvPr/>
        </p:nvSpPr>
        <p:spPr bwMode="auto">
          <a:xfrm>
            <a:off x="4561320" y="367700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0" name="Line 140"/>
          <p:cNvSpPr>
            <a:spLocks noChangeShapeType="1"/>
          </p:cNvSpPr>
          <p:nvPr/>
        </p:nvSpPr>
        <p:spPr bwMode="auto">
          <a:xfrm>
            <a:off x="4561320" y="44072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1" name="Text Box 142"/>
          <p:cNvSpPr txBox="1">
            <a:spLocks noChangeArrowheads="1"/>
          </p:cNvSpPr>
          <p:nvPr/>
        </p:nvSpPr>
        <p:spPr bwMode="auto">
          <a:xfrm>
            <a:off x="7325157" y="5450493"/>
            <a:ext cx="518010"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60</a:t>
            </a:r>
          </a:p>
        </p:txBody>
      </p:sp>
      <p:sp>
        <p:nvSpPr>
          <p:cNvPr id="132" name="Text Box 143"/>
          <p:cNvSpPr txBox="1">
            <a:spLocks noChangeArrowheads="1"/>
          </p:cNvSpPr>
          <p:nvPr/>
        </p:nvSpPr>
        <p:spPr bwMode="auto">
          <a:xfrm>
            <a:off x="7793441" y="5450493"/>
            <a:ext cx="504825"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70</a:t>
            </a:r>
          </a:p>
        </p:txBody>
      </p:sp>
      <p:sp>
        <p:nvSpPr>
          <p:cNvPr id="133" name="Line 145"/>
          <p:cNvSpPr>
            <a:spLocks noChangeShapeType="1"/>
          </p:cNvSpPr>
          <p:nvPr/>
        </p:nvSpPr>
        <p:spPr bwMode="auto">
          <a:xfrm>
            <a:off x="563768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4" name="Line 146"/>
          <p:cNvSpPr>
            <a:spLocks noChangeShapeType="1"/>
          </p:cNvSpPr>
          <p:nvPr/>
        </p:nvSpPr>
        <p:spPr bwMode="auto">
          <a:xfrm>
            <a:off x="6118697"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5" name="Line 147"/>
          <p:cNvSpPr>
            <a:spLocks noChangeShapeType="1"/>
          </p:cNvSpPr>
          <p:nvPr/>
        </p:nvSpPr>
        <p:spPr bwMode="auto">
          <a:xfrm>
            <a:off x="6599710"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6" name="Line 148"/>
          <p:cNvSpPr>
            <a:spLocks noChangeShapeType="1"/>
          </p:cNvSpPr>
          <p:nvPr/>
        </p:nvSpPr>
        <p:spPr bwMode="auto">
          <a:xfrm>
            <a:off x="708072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7" name="Line 149"/>
          <p:cNvSpPr>
            <a:spLocks noChangeShapeType="1"/>
          </p:cNvSpPr>
          <p:nvPr/>
        </p:nvSpPr>
        <p:spPr bwMode="auto">
          <a:xfrm>
            <a:off x="756173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8" name="Line 150"/>
          <p:cNvSpPr>
            <a:spLocks noChangeShapeType="1"/>
          </p:cNvSpPr>
          <p:nvPr/>
        </p:nvSpPr>
        <p:spPr bwMode="auto">
          <a:xfrm>
            <a:off x="8042747"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9" name="Text Box 151"/>
          <p:cNvSpPr txBox="1">
            <a:spLocks noChangeArrowheads="1"/>
          </p:cNvSpPr>
          <p:nvPr/>
        </p:nvSpPr>
        <p:spPr bwMode="auto">
          <a:xfrm>
            <a:off x="49265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10</a:t>
            </a:r>
          </a:p>
        </p:txBody>
      </p:sp>
      <p:sp>
        <p:nvSpPr>
          <p:cNvPr id="140" name="Line 152"/>
          <p:cNvSpPr>
            <a:spLocks noChangeShapeType="1"/>
          </p:cNvSpPr>
          <p:nvPr/>
        </p:nvSpPr>
        <p:spPr bwMode="auto">
          <a:xfrm>
            <a:off x="515667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3" name="Line 158"/>
          <p:cNvSpPr>
            <a:spLocks noChangeShapeType="1"/>
          </p:cNvSpPr>
          <p:nvPr/>
        </p:nvSpPr>
        <p:spPr bwMode="auto">
          <a:xfrm>
            <a:off x="4561320" y="51565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nvGrpSpPr>
          <p:cNvPr id="144" name="Group 173"/>
          <p:cNvGrpSpPr>
            <a:grpSpLocks/>
          </p:cNvGrpSpPr>
          <p:nvPr/>
        </p:nvGrpSpPr>
        <p:grpSpPr bwMode="auto">
          <a:xfrm>
            <a:off x="4585172" y="5232872"/>
            <a:ext cx="148681" cy="273829"/>
            <a:chOff x="2616" y="3192"/>
            <a:chExt cx="106" cy="190"/>
          </a:xfrm>
        </p:grpSpPr>
        <p:sp>
          <p:nvSpPr>
            <p:cNvPr id="145" name="Line 144"/>
            <p:cNvSpPr>
              <a:spLocks noChangeShapeType="1"/>
            </p:cNvSpPr>
            <p:nvPr/>
          </p:nvSpPr>
          <p:spPr bwMode="auto">
            <a:xfrm>
              <a:off x="2676" y="3324"/>
              <a:ext cx="0" cy="5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6" name="Line 164"/>
            <p:cNvSpPr>
              <a:spLocks noChangeShapeType="1"/>
            </p:cNvSpPr>
            <p:nvPr/>
          </p:nvSpPr>
          <p:spPr bwMode="auto">
            <a:xfrm>
              <a:off x="2676" y="3264"/>
              <a:ext cx="0" cy="84"/>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7" name="Line 170"/>
            <p:cNvSpPr>
              <a:spLocks noChangeShapeType="1"/>
            </p:cNvSpPr>
            <p:nvPr/>
          </p:nvSpPr>
          <p:spPr bwMode="auto">
            <a:xfrm flipV="1">
              <a:off x="2626" y="3192"/>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8" name="Line 171"/>
            <p:cNvSpPr>
              <a:spLocks noChangeShapeType="1"/>
            </p:cNvSpPr>
            <p:nvPr/>
          </p:nvSpPr>
          <p:spPr bwMode="auto">
            <a:xfrm flipV="1">
              <a:off x="2626" y="3240"/>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9" name="Line 172"/>
            <p:cNvSpPr>
              <a:spLocks noChangeShapeType="1"/>
            </p:cNvSpPr>
            <p:nvPr/>
          </p:nvSpPr>
          <p:spPr bwMode="auto">
            <a:xfrm>
              <a:off x="2616" y="3328"/>
              <a:ext cx="5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sp>
        <p:nvSpPr>
          <p:cNvPr id="150" name="Line 137"/>
          <p:cNvSpPr>
            <a:spLocks noChangeShapeType="1"/>
          </p:cNvSpPr>
          <p:nvPr/>
        </p:nvSpPr>
        <p:spPr bwMode="auto">
          <a:xfrm>
            <a:off x="4561320" y="15497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51" name="Text Box 119"/>
          <p:cNvSpPr txBox="1">
            <a:spLocks noChangeArrowheads="1"/>
          </p:cNvSpPr>
          <p:nvPr/>
        </p:nvSpPr>
        <p:spPr bwMode="auto">
          <a:xfrm>
            <a:off x="4058690" y="1359627"/>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140</a:t>
            </a:r>
            <a:endParaRPr kumimoji="0" lang="en-US" sz="1600" b="0" i="0" dirty="0">
              <a:latin typeface="Times New Roman" pitchFamily="18" charset="0"/>
              <a:cs typeface="Times New Roman" pitchFamily="18" charset="0"/>
            </a:endParaRPr>
          </a:p>
        </p:txBody>
      </p:sp>
      <p:sp>
        <p:nvSpPr>
          <p:cNvPr id="59" name="Line 49"/>
          <p:cNvSpPr>
            <a:spLocks noChangeShapeType="1"/>
          </p:cNvSpPr>
          <p:nvPr/>
        </p:nvSpPr>
        <p:spPr bwMode="auto">
          <a:xfrm flipH="1" flipV="1">
            <a:off x="4695357" y="3944242"/>
            <a:ext cx="444330" cy="0"/>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10" charset="0"/>
            </a:endParaRPr>
          </a:p>
        </p:txBody>
      </p:sp>
      <p:sp>
        <p:nvSpPr>
          <p:cNvPr id="60" name="Line 48"/>
          <p:cNvSpPr>
            <a:spLocks noChangeShapeType="1"/>
          </p:cNvSpPr>
          <p:nvPr/>
        </p:nvSpPr>
        <p:spPr bwMode="auto">
          <a:xfrm flipH="1" flipV="1">
            <a:off x="5246926" y="4044979"/>
            <a:ext cx="0" cy="1372542"/>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10" charset="0"/>
            </a:endParaRPr>
          </a:p>
        </p:txBody>
      </p:sp>
      <p:sp>
        <p:nvSpPr>
          <p:cNvPr id="61" name="Content Placeholder 2"/>
          <p:cNvSpPr>
            <a:spLocks noGrp="1"/>
          </p:cNvSpPr>
          <p:nvPr>
            <p:ph idx="1"/>
          </p:nvPr>
        </p:nvSpPr>
        <p:spPr>
          <a:xfrm>
            <a:off x="63184" y="1666893"/>
            <a:ext cx="3927630" cy="3476584"/>
          </a:xfrm>
        </p:spPr>
        <p:txBody>
          <a:bodyPr/>
          <a:lstStyle/>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The </a:t>
            </a:r>
            <a:r>
              <a:rPr lang="en-US" sz="1900" dirty="0">
                <a:solidFill>
                  <a:srgbClr val="32302A"/>
                </a:solidFill>
                <a:ea typeface="ＭＳ Ｐゴシック" pitchFamily="-107" charset="-128"/>
                <a:cs typeface="ＭＳ Ｐゴシック" pitchFamily="-107" charset="-128"/>
              </a:rPr>
              <a:t>height of the </a:t>
            </a:r>
            <a:r>
              <a:rPr lang="en-US" sz="1900" dirty="0" smtClean="0">
                <a:solidFill>
                  <a:srgbClr val="32302A"/>
                </a:solidFill>
                <a:ea typeface="ＭＳ Ｐゴシック" pitchFamily="-107" charset="-128"/>
                <a:cs typeface="ＭＳ Ｐゴシック" pitchFamily="-107" charset="-128"/>
              </a:rPr>
              <a:t>supply curve at any </a:t>
            </a:r>
            <a:r>
              <a:rPr lang="en-US" sz="1900" dirty="0">
                <a:solidFill>
                  <a:srgbClr val="32302A"/>
                </a:solidFill>
                <a:ea typeface="ＭＳ Ｐゴシック" pitchFamily="-107" charset="-128"/>
                <a:cs typeface="ＭＳ Ｐゴシック" pitchFamily="-107" charset="-128"/>
              </a:rPr>
              <a:t>quantity </a:t>
            </a:r>
            <a:r>
              <a:rPr lang="en-US" sz="1900" dirty="0" smtClean="0">
                <a:solidFill>
                  <a:srgbClr val="32302A"/>
                </a:solidFill>
                <a:ea typeface="ＭＳ Ｐゴシック" pitchFamily="-107" charset="-128"/>
                <a:cs typeface="ＭＳ Ｐゴシック" pitchFamily="-107" charset="-128"/>
              </a:rPr>
              <a:t>shows the </a:t>
            </a:r>
            <a:r>
              <a:rPr lang="en-US" sz="1900" i="1" dirty="0" smtClean="0">
                <a:solidFill>
                  <a:srgbClr val="32302A"/>
                </a:solidFill>
                <a:ea typeface="ＭＳ Ｐゴシック" pitchFamily="-107" charset="-128"/>
                <a:cs typeface="ＭＳ Ｐゴシック" pitchFamily="-107" charset="-128"/>
              </a:rPr>
              <a:t>minimum price</a:t>
            </a:r>
            <a:r>
              <a:rPr lang="en-US" sz="1900" dirty="0" smtClean="0">
                <a:solidFill>
                  <a:srgbClr val="32302A"/>
                </a:solidFill>
                <a:ea typeface="ＭＳ Ｐゴシック" pitchFamily="-107" charset="-128"/>
                <a:cs typeface="ＭＳ Ｐゴシック" pitchFamily="-107" charset="-128"/>
              </a:rPr>
              <a:t> necessary to induce producers to supply that </a:t>
            </a:r>
            <a:r>
              <a:rPr lang="en-US" sz="1900" dirty="0">
                <a:solidFill>
                  <a:srgbClr val="32302A"/>
                </a:solidFill>
                <a:ea typeface="ＭＳ Ｐゴシック" pitchFamily="-107" charset="-128"/>
                <a:cs typeface="ＭＳ Ｐゴシック" pitchFamily="-107" charset="-128"/>
              </a:rPr>
              <a:t>unit.</a:t>
            </a:r>
          </a:p>
          <a:p>
            <a:pPr marL="169863" indent="-169863">
              <a:lnSpc>
                <a:spcPct val="90000"/>
              </a:lnSpc>
            </a:pPr>
            <a:r>
              <a:rPr lang="en-US" sz="1900" dirty="0">
                <a:solidFill>
                  <a:srgbClr val="32302A"/>
                </a:solidFill>
                <a:ea typeface="ＭＳ Ｐゴシック" pitchFamily="-107" charset="-128"/>
                <a:cs typeface="ＭＳ Ｐゴシック" pitchFamily="-107" charset="-128"/>
              </a:rPr>
              <a:t>The height of the </a:t>
            </a:r>
            <a:r>
              <a:rPr lang="en-US" sz="1900" dirty="0" smtClean="0">
                <a:solidFill>
                  <a:srgbClr val="32302A"/>
                </a:solidFill>
                <a:ea typeface="ＭＳ Ｐゴシック" pitchFamily="-107" charset="-128"/>
                <a:cs typeface="ＭＳ Ｐゴシック" pitchFamily="-107" charset="-128"/>
              </a:rPr>
              <a:t>supply curve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at </a:t>
            </a:r>
            <a:r>
              <a:rPr lang="en-US" sz="1900" dirty="0">
                <a:solidFill>
                  <a:srgbClr val="32302A"/>
                </a:solidFill>
                <a:ea typeface="ＭＳ Ｐゴシック" pitchFamily="-107" charset="-128"/>
                <a:cs typeface="ＭＳ Ｐゴシック" pitchFamily="-107" charset="-128"/>
              </a:rPr>
              <a:t>any quantity </a:t>
            </a:r>
            <a:r>
              <a:rPr lang="en-US" sz="1900" dirty="0" smtClean="0">
                <a:solidFill>
                  <a:srgbClr val="32302A"/>
                </a:solidFill>
                <a:ea typeface="ＭＳ Ｐゴシック" pitchFamily="-107" charset="-128"/>
                <a:cs typeface="ＭＳ Ｐゴシック" pitchFamily="-107" charset="-128"/>
              </a:rPr>
              <a:t>also shows </a:t>
            </a:r>
            <a:r>
              <a:rPr lang="en-US" sz="1900" dirty="0">
                <a:solidFill>
                  <a:srgbClr val="32302A"/>
                </a:solidFill>
                <a:ea typeface="ＭＳ Ｐゴシック" pitchFamily="-107" charset="-128"/>
                <a:cs typeface="ＭＳ Ｐゴシック" pitchFamily="-107" charset="-128"/>
              </a:rPr>
              <a:t>the </a:t>
            </a:r>
            <a:r>
              <a:rPr lang="en-US" sz="1900" i="1" dirty="0">
                <a:solidFill>
                  <a:srgbClr val="32302A"/>
                </a:solidFill>
                <a:ea typeface="ＭＳ Ｐゴシック" pitchFamily="-107" charset="-128"/>
                <a:cs typeface="ＭＳ Ｐゴシック" pitchFamily="-107" charset="-128"/>
              </a:rPr>
              <a:t>opportunity </a:t>
            </a:r>
            <a:r>
              <a:rPr lang="en-US" sz="1900" i="1" dirty="0" smtClean="0">
                <a:solidFill>
                  <a:srgbClr val="32302A"/>
                </a:solidFill>
                <a:ea typeface="ＭＳ Ｐゴシック" pitchFamily="-107" charset="-128"/>
                <a:cs typeface="ＭＳ Ｐゴシック" pitchFamily="-107" charset="-128"/>
              </a:rPr>
              <a:t>cost</a:t>
            </a:r>
            <a:r>
              <a:rPr lang="en-US" sz="1900" dirty="0" smtClean="0">
                <a:solidFill>
                  <a:srgbClr val="32302A"/>
                </a:solidFill>
                <a:ea typeface="ＭＳ Ｐゴシック" pitchFamily="-107" charset="-128"/>
                <a:cs typeface="ＭＳ Ｐゴシック" pitchFamily="-107" charset="-128"/>
              </a:rPr>
              <a:t> of </a:t>
            </a:r>
            <a:r>
              <a:rPr lang="en-US" sz="1900" dirty="0">
                <a:solidFill>
                  <a:srgbClr val="32302A"/>
                </a:solidFill>
                <a:ea typeface="ＭＳ Ｐゴシック" pitchFamily="-107" charset="-128"/>
                <a:cs typeface="ＭＳ Ｐゴシック" pitchFamily="-107" charset="-128"/>
              </a:rPr>
              <a:t>producing </a:t>
            </a:r>
            <a:r>
              <a:rPr lang="en-US" sz="1900" dirty="0" smtClean="0">
                <a:solidFill>
                  <a:srgbClr val="32302A"/>
                </a:solidFill>
                <a:ea typeface="ＭＳ Ｐゴシック" pitchFamily="-107" charset="-128"/>
                <a:cs typeface="ＭＳ Ｐゴシック" pitchFamily="-107" charset="-128"/>
              </a:rPr>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that </a:t>
            </a:r>
            <a:r>
              <a:rPr lang="en-US" sz="1900" dirty="0">
                <a:solidFill>
                  <a:srgbClr val="32302A"/>
                </a:solidFill>
                <a:ea typeface="ＭＳ Ｐゴシック" pitchFamily="-107" charset="-128"/>
                <a:cs typeface="ＭＳ Ｐゴシック" pitchFamily="-107" charset="-128"/>
              </a:rPr>
              <a:t>unit.</a:t>
            </a:r>
          </a:p>
          <a:p>
            <a:pPr marL="169863" indent="-169863">
              <a:lnSpc>
                <a:spcPct val="90000"/>
              </a:lnSpc>
            </a:pPr>
            <a:r>
              <a:rPr lang="en-US" sz="1900" dirty="0">
                <a:solidFill>
                  <a:srgbClr val="32302A"/>
                </a:solidFill>
                <a:ea typeface="ＭＳ Ｐゴシック" pitchFamily="-107" charset="-128"/>
                <a:cs typeface="ＭＳ Ｐゴシック" pitchFamily="-107" charset="-128"/>
              </a:rPr>
              <a:t>Here, producers require $</a:t>
            </a:r>
            <a:r>
              <a:rPr lang="en-US" sz="1900" dirty="0" smtClean="0">
                <a:solidFill>
                  <a:srgbClr val="32302A"/>
                </a:solidFill>
                <a:ea typeface="ＭＳ Ｐゴシック" pitchFamily="-107" charset="-128"/>
                <a:cs typeface="ＭＳ Ｐゴシック" pitchFamily="-107" charset="-128"/>
              </a:rPr>
              <a:t>73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to </a:t>
            </a:r>
            <a:r>
              <a:rPr lang="en-US" sz="1900" dirty="0">
                <a:solidFill>
                  <a:srgbClr val="32302A"/>
                </a:solidFill>
                <a:ea typeface="ＭＳ Ｐゴシック" pitchFamily="-107" charset="-128"/>
                <a:cs typeface="ＭＳ Ｐゴシック" pitchFamily="-107" charset="-128"/>
              </a:rPr>
              <a:t>induce them to supply </a:t>
            </a:r>
            <a:r>
              <a:rPr lang="en-US" sz="1900" dirty="0" smtClean="0">
                <a:solidFill>
                  <a:srgbClr val="32302A"/>
                </a:solidFill>
                <a:ea typeface="ＭＳ Ｐゴシック" pitchFamily="-107" charset="-128"/>
                <a:cs typeface="ＭＳ Ｐゴシック" pitchFamily="-107" charset="-128"/>
              </a:rPr>
              <a:t>the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11 </a:t>
            </a:r>
            <a:r>
              <a:rPr lang="en-US" sz="1900" dirty="0">
                <a:solidFill>
                  <a:srgbClr val="32302A"/>
                </a:solidFill>
                <a:ea typeface="ＭＳ Ｐゴシック" pitchFamily="-107" charset="-128"/>
                <a:cs typeface="ＭＳ Ｐゴシック" pitchFamily="-107" charset="-128"/>
              </a:rPr>
              <a:t>millionth unit </a:t>
            </a:r>
            <a:r>
              <a:rPr lang="en-US" sz="1900" dirty="0" smtClean="0">
                <a:solidFill>
                  <a:srgbClr val="32302A"/>
                </a:solidFill>
                <a:ea typeface="ＭＳ Ｐゴシック" pitchFamily="-107" charset="-128"/>
                <a:cs typeface="ＭＳ Ｐゴシック" pitchFamily="-107" charset="-128"/>
              </a:rPr>
              <a:t>…</a:t>
            </a:r>
            <a:endParaRPr lang="en-US" sz="1900" dirty="0">
              <a:solidFill>
                <a:srgbClr val="32302A"/>
              </a:solidFill>
              <a:ea typeface="ＭＳ Ｐゴシック" pitchFamily="-107" charset="-128"/>
              <a:cs typeface="ＭＳ Ｐゴシック" pitchFamily="-107" charset="-128"/>
            </a:endParaRPr>
          </a:p>
        </p:txBody>
      </p:sp>
      <p:grpSp>
        <p:nvGrpSpPr>
          <p:cNvPr id="53" name="Group 63"/>
          <p:cNvGrpSpPr>
            <a:grpSpLocks/>
          </p:cNvGrpSpPr>
          <p:nvPr/>
        </p:nvGrpSpPr>
        <p:grpSpPr bwMode="auto">
          <a:xfrm>
            <a:off x="4899959" y="1811079"/>
            <a:ext cx="2074278" cy="2602172"/>
            <a:chOff x="2823" y="624"/>
            <a:chExt cx="1317" cy="1946"/>
          </a:xfrm>
        </p:grpSpPr>
        <p:sp>
          <p:nvSpPr>
            <p:cNvPr id="54" name="Freeform 60"/>
            <p:cNvSpPr>
              <a:spLocks/>
            </p:cNvSpPr>
            <p:nvPr/>
          </p:nvSpPr>
          <p:spPr bwMode="auto">
            <a:xfrm>
              <a:off x="2823" y="905"/>
              <a:ext cx="525" cy="1665"/>
            </a:xfrm>
            <a:custGeom>
              <a:avLst/>
              <a:gdLst>
                <a:gd name="T0" fmla="*/ 0 w 525"/>
                <a:gd name="T1" fmla="*/ 1665 h 1665"/>
                <a:gd name="T2" fmla="*/ 203 w 525"/>
                <a:gd name="T3" fmla="*/ 1329 h 1665"/>
                <a:gd name="T4" fmla="*/ 310 w 525"/>
                <a:gd name="T5" fmla="*/ 1089 h 1665"/>
                <a:gd name="T6" fmla="*/ 392 w 525"/>
                <a:gd name="T7" fmla="*/ 804 h 1665"/>
                <a:gd name="T8" fmla="*/ 487 w 525"/>
                <a:gd name="T9" fmla="*/ 336 h 1665"/>
                <a:gd name="T10" fmla="*/ 525 w 525"/>
                <a:gd name="T11" fmla="*/ 0 h 1665"/>
                <a:gd name="T12" fmla="*/ 0 60000 65536"/>
                <a:gd name="T13" fmla="*/ 0 60000 65536"/>
                <a:gd name="T14" fmla="*/ 0 60000 65536"/>
                <a:gd name="T15" fmla="*/ 0 60000 65536"/>
                <a:gd name="T16" fmla="*/ 0 60000 65536"/>
                <a:gd name="T17" fmla="*/ 0 60000 65536"/>
                <a:gd name="T18" fmla="*/ 0 w 525"/>
                <a:gd name="T19" fmla="*/ 0 h 1665"/>
                <a:gd name="T20" fmla="*/ 525 w 525"/>
                <a:gd name="T21" fmla="*/ 1665 h 1665"/>
              </a:gdLst>
              <a:ahLst/>
              <a:cxnLst>
                <a:cxn ang="T12">
                  <a:pos x="T0" y="T1"/>
                </a:cxn>
                <a:cxn ang="T13">
                  <a:pos x="T2" y="T3"/>
                </a:cxn>
                <a:cxn ang="T14">
                  <a:pos x="T4" y="T5"/>
                </a:cxn>
                <a:cxn ang="T15">
                  <a:pos x="T6" y="T7"/>
                </a:cxn>
                <a:cxn ang="T16">
                  <a:pos x="T8" y="T9"/>
                </a:cxn>
                <a:cxn ang="T17">
                  <a:pos x="T10" y="T11"/>
                </a:cxn>
              </a:cxnLst>
              <a:rect l="T18" t="T19" r="T20" b="T21"/>
              <a:pathLst>
                <a:path w="525" h="1665">
                  <a:moveTo>
                    <a:pt x="0" y="1665"/>
                  </a:moveTo>
                  <a:cubicBezTo>
                    <a:pt x="75" y="1545"/>
                    <a:pt x="151" y="1425"/>
                    <a:pt x="203" y="1329"/>
                  </a:cubicBezTo>
                  <a:cubicBezTo>
                    <a:pt x="255" y="1233"/>
                    <a:pt x="279" y="1177"/>
                    <a:pt x="310" y="1089"/>
                  </a:cubicBezTo>
                  <a:cubicBezTo>
                    <a:pt x="341" y="1001"/>
                    <a:pt x="363" y="929"/>
                    <a:pt x="392" y="804"/>
                  </a:cubicBezTo>
                  <a:cubicBezTo>
                    <a:pt x="421" y="679"/>
                    <a:pt x="465" y="470"/>
                    <a:pt x="487" y="336"/>
                  </a:cubicBezTo>
                  <a:cubicBezTo>
                    <a:pt x="509" y="202"/>
                    <a:pt x="517" y="101"/>
                    <a:pt x="525" y="0"/>
                  </a:cubicBezTo>
                </a:path>
              </a:pathLst>
            </a:custGeom>
            <a:noFill/>
            <a:ln w="57150">
              <a:solidFill>
                <a:srgbClr val="006600"/>
              </a:solidFill>
              <a:round/>
              <a:headEnd/>
              <a:tailEnd/>
            </a:ln>
          </p:spPr>
          <p:txBody>
            <a:bodyPr wrap="none">
              <a:prstTxWarp prst="textNoShape">
                <a:avLst/>
              </a:prstTxWarp>
            </a:bodyPr>
            <a:lstStyle/>
            <a:p>
              <a:endParaRPr lang="en-US"/>
            </a:p>
          </p:txBody>
        </p:sp>
        <p:sp>
          <p:nvSpPr>
            <p:cNvPr id="55" name="Text Box 49"/>
            <p:cNvSpPr txBox="1">
              <a:spLocks noChangeArrowheads="1"/>
            </p:cNvSpPr>
            <p:nvPr/>
          </p:nvSpPr>
          <p:spPr bwMode="auto">
            <a:xfrm>
              <a:off x="3366" y="624"/>
              <a:ext cx="774" cy="370"/>
            </a:xfrm>
            <a:prstGeom prst="rect">
              <a:avLst/>
            </a:prstGeom>
            <a:noFill/>
            <a:ln w="9525">
              <a:noFill/>
              <a:miter lim="800000"/>
              <a:headEnd/>
              <a:tailEnd/>
            </a:ln>
          </p:spPr>
          <p:txBody>
            <a:bodyPr wrap="square">
              <a:prstTxWarp prst="textNoShape">
                <a:avLst/>
              </a:prstTxWarp>
              <a:spAutoFit/>
            </a:bodyPr>
            <a:lstStyle/>
            <a:p>
              <a:pPr>
                <a:spcBef>
                  <a:spcPct val="50000"/>
                </a:spcBef>
              </a:pPr>
              <a:r>
                <a:rPr kumimoji="0" lang="en-US" sz="2200" dirty="0">
                  <a:solidFill>
                    <a:srgbClr val="006600"/>
                  </a:solidFill>
                  <a:latin typeface="Times New Roman" pitchFamily="18" charset="0"/>
                  <a:cs typeface="Times New Roman" pitchFamily="18" charset="0"/>
                </a:rPr>
                <a:t>Supply</a:t>
              </a:r>
            </a:p>
          </p:txBody>
        </p:sp>
      </p:grpSp>
      <p:sp>
        <p:nvSpPr>
          <p:cNvPr id="56" name="Oval 23"/>
          <p:cNvSpPr>
            <a:spLocks noChangeArrowheads="1"/>
          </p:cNvSpPr>
          <p:nvPr/>
        </p:nvSpPr>
        <p:spPr bwMode="auto">
          <a:xfrm>
            <a:off x="4853922" y="4375478"/>
            <a:ext cx="106174" cy="873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p>
        </p:txBody>
      </p:sp>
      <p:sp>
        <p:nvSpPr>
          <p:cNvPr id="57" name="Oval 24"/>
          <p:cNvSpPr>
            <a:spLocks noChangeArrowheads="1"/>
          </p:cNvSpPr>
          <p:nvPr/>
        </p:nvSpPr>
        <p:spPr bwMode="auto">
          <a:xfrm>
            <a:off x="5180381" y="3889971"/>
            <a:ext cx="106173" cy="873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p>
        </p:txBody>
      </p:sp>
      <p:sp>
        <p:nvSpPr>
          <p:cNvPr id="58" name="Oval 25"/>
          <p:cNvSpPr>
            <a:spLocks noChangeArrowheads="1"/>
          </p:cNvSpPr>
          <p:nvPr/>
        </p:nvSpPr>
        <p:spPr bwMode="auto">
          <a:xfrm>
            <a:off x="5334369" y="3629323"/>
            <a:ext cx="106174" cy="87361"/>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p>
        </p:txBody>
      </p:sp>
      <p:sp>
        <p:nvSpPr>
          <p:cNvPr id="63" name="Oval 26"/>
          <p:cNvSpPr>
            <a:spLocks noChangeArrowheads="1"/>
          </p:cNvSpPr>
          <p:nvPr/>
        </p:nvSpPr>
        <p:spPr bwMode="auto">
          <a:xfrm>
            <a:off x="5461746" y="3247649"/>
            <a:ext cx="106174" cy="873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p>
        </p:txBody>
      </p:sp>
      <p:sp>
        <p:nvSpPr>
          <p:cNvPr id="64" name="Oval 47"/>
          <p:cNvSpPr>
            <a:spLocks noChangeArrowheads="1"/>
          </p:cNvSpPr>
          <p:nvPr/>
        </p:nvSpPr>
        <p:spPr bwMode="auto">
          <a:xfrm>
            <a:off x="5607984" y="2656881"/>
            <a:ext cx="106173" cy="873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p>
        </p:txBody>
      </p:sp>
      <p:sp>
        <p:nvSpPr>
          <p:cNvPr id="65" name="Oval 48"/>
          <p:cNvSpPr>
            <a:spLocks noChangeArrowheads="1"/>
          </p:cNvSpPr>
          <p:nvPr/>
        </p:nvSpPr>
        <p:spPr bwMode="auto">
          <a:xfrm>
            <a:off x="5678023" y="2157086"/>
            <a:ext cx="106174" cy="87361"/>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p>
        </p:txBody>
      </p:sp>
      <p:sp>
        <p:nvSpPr>
          <p:cNvPr id="3" name="TextBox 2"/>
          <p:cNvSpPr txBox="1"/>
          <p:nvPr/>
        </p:nvSpPr>
        <p:spPr>
          <a:xfrm>
            <a:off x="236962" y="4066902"/>
            <a:ext cx="3784848" cy="1261884"/>
          </a:xfrm>
          <a:prstGeom prst="rect">
            <a:avLst/>
          </a:prstGeom>
          <a:noFill/>
        </p:spPr>
        <p:txBody>
          <a:bodyPr wrap="square" rtlCol="0">
            <a:spAutoFit/>
          </a:bodyPr>
          <a:lstStyle/>
          <a:p>
            <a:endParaRPr lang="en-US" sz="1900" dirty="0">
              <a:latin typeface="Times New Roman" pitchFamily="18" charset="0"/>
              <a:cs typeface="Times New Roman" pitchFamily="18" charset="0"/>
            </a:endParaRPr>
          </a:p>
          <a:p>
            <a:r>
              <a:rPr lang="en-US" sz="1900" dirty="0">
                <a:latin typeface="Times New Roman" pitchFamily="18" charset="0"/>
                <a:cs typeface="Times New Roman" pitchFamily="18" charset="0"/>
              </a:rPr>
              <a:t>                                </a:t>
            </a:r>
            <a:r>
              <a:rPr lang="en-US" sz="1900" dirty="0" smtClean="0">
                <a:latin typeface="Times New Roman" pitchFamily="18" charset="0"/>
                <a:cs typeface="Times New Roman" pitchFamily="18" charset="0"/>
              </a:rPr>
              <a:t>while </a:t>
            </a:r>
            <a:r>
              <a:rPr lang="en-US" sz="1900" dirty="0">
                <a:latin typeface="Times New Roman" pitchFamily="18" charset="0"/>
                <a:cs typeface="Times New Roman" pitchFamily="18" charset="0"/>
              </a:rPr>
              <a:t>they would require $91 to supply </a:t>
            </a:r>
            <a:br>
              <a:rPr lang="en-US" sz="1900" dirty="0">
                <a:latin typeface="Times New Roman" pitchFamily="18" charset="0"/>
                <a:cs typeface="Times New Roman" pitchFamily="18" charset="0"/>
              </a:rPr>
            </a:br>
            <a:r>
              <a:rPr lang="en-US" sz="1900" dirty="0">
                <a:latin typeface="Times New Roman" pitchFamily="18" charset="0"/>
                <a:cs typeface="Times New Roman" pitchFamily="18" charset="0"/>
              </a:rPr>
              <a:t>the 18.2 millionth unit</a:t>
            </a:r>
            <a:r>
              <a:rPr lang="en-US" sz="1900" dirty="0" smtClean="0">
                <a:latin typeface="Times New Roman" pitchFamily="18" charset="0"/>
                <a:cs typeface="Times New Roman" pitchFamily="18" charset="0"/>
              </a:rPr>
              <a:t>.</a:t>
            </a:r>
            <a:endParaRPr lang="en-US" sz="1900" dirty="0">
              <a:latin typeface="Times New Roman" pitchFamily="18" charset="0"/>
              <a:cs typeface="Times New Roman" pitchFamily="18" charset="0"/>
            </a:endParaRPr>
          </a:p>
        </p:txBody>
      </p:sp>
      <p:sp>
        <p:nvSpPr>
          <p:cNvPr id="66" name="Line 49"/>
          <p:cNvSpPr>
            <a:spLocks noChangeShapeType="1"/>
          </p:cNvSpPr>
          <p:nvPr/>
        </p:nvSpPr>
        <p:spPr bwMode="auto">
          <a:xfrm flipH="1">
            <a:off x="4672066" y="3298232"/>
            <a:ext cx="740261" cy="0"/>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10" charset="0"/>
            </a:endParaRPr>
          </a:p>
        </p:txBody>
      </p:sp>
      <p:sp>
        <p:nvSpPr>
          <p:cNvPr id="67" name="Line 46"/>
          <p:cNvSpPr>
            <a:spLocks noChangeShapeType="1"/>
          </p:cNvSpPr>
          <p:nvPr/>
        </p:nvSpPr>
        <p:spPr bwMode="auto">
          <a:xfrm flipV="1">
            <a:off x="5547990" y="3383843"/>
            <a:ext cx="0" cy="2033789"/>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10" charset="0"/>
            </a:endParaRPr>
          </a:p>
        </p:txBody>
      </p:sp>
    </p:spTree>
    <p:extLst>
      <p:ext uri="{BB962C8B-B14F-4D97-AF65-F5344CB8AC3E}">
        <p14:creationId xmlns:p14="http://schemas.microsoft.com/office/powerpoint/2010/main" val="32197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dissolve">
                                      <p:cBhvr>
                                        <p:cTn id="7" dur="500"/>
                                        <p:tgtEl>
                                          <p:spTgt spid="61">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animEffect transition="in" filter="dissolve">
                                      <p:cBhvr>
                                        <p:cTn id="11" dur="500"/>
                                        <p:tgtEl>
                                          <p:spTgt spid="61">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61">
                                            <p:txEl>
                                              <p:pRg st="2" end="2"/>
                                            </p:txEl>
                                          </p:spTgt>
                                        </p:tgtEl>
                                        <p:attrNameLst>
                                          <p:attrName>style.visibility</p:attrName>
                                        </p:attrNameLst>
                                      </p:cBhvr>
                                      <p:to>
                                        <p:strVal val="visible"/>
                                      </p:to>
                                    </p:set>
                                    <p:animEffect transition="in" filter="dissolve">
                                      <p:cBhvr>
                                        <p:cTn id="16" dur="500"/>
                                        <p:tgtEl>
                                          <p:spTgt spid="61">
                                            <p:txEl>
                                              <p:pRg st="2" end="2"/>
                                            </p:txEl>
                                          </p:spTgt>
                                        </p:tgtEl>
                                      </p:cBhvr>
                                    </p:animEffect>
                                  </p:childTnLst>
                                </p:cTn>
                              </p:par>
                            </p:childTnLst>
                          </p:cTn>
                        </p:par>
                        <p:par>
                          <p:cTn id="17" fill="hold">
                            <p:stCondLst>
                              <p:cond delay="500"/>
                            </p:stCondLst>
                            <p:childTnLst>
                              <p:par>
                                <p:cTn id="18" presetID="17" presetClass="entr" presetSubtype="4" fill="hold" nodeType="afterEffect">
                                  <p:stCondLst>
                                    <p:cond delay="0"/>
                                  </p:stCondLst>
                                  <p:childTnLst>
                                    <p:set>
                                      <p:cBhvr>
                                        <p:cTn id="19" dur="1" fill="hold">
                                          <p:stCondLst>
                                            <p:cond delay="0"/>
                                          </p:stCondLst>
                                        </p:cTn>
                                        <p:tgtEl>
                                          <p:spTgt spid="60"/>
                                        </p:tgtEl>
                                        <p:attrNameLst>
                                          <p:attrName>style.visibility</p:attrName>
                                        </p:attrNameLst>
                                      </p:cBhvr>
                                      <p:to>
                                        <p:strVal val="visible"/>
                                      </p:to>
                                    </p:set>
                                    <p:anim calcmode="lin" valueType="num">
                                      <p:cBhvr>
                                        <p:cTn id="20" dur="500" fill="hold"/>
                                        <p:tgtEl>
                                          <p:spTgt spid="60"/>
                                        </p:tgtEl>
                                        <p:attrNameLst>
                                          <p:attrName>ppt_x</p:attrName>
                                        </p:attrNameLst>
                                      </p:cBhvr>
                                      <p:tavLst>
                                        <p:tav tm="0">
                                          <p:val>
                                            <p:strVal val="#ppt_x"/>
                                          </p:val>
                                        </p:tav>
                                        <p:tav tm="100000">
                                          <p:val>
                                            <p:strVal val="#ppt_x"/>
                                          </p:val>
                                        </p:tav>
                                      </p:tavLst>
                                    </p:anim>
                                    <p:anim calcmode="lin" valueType="num">
                                      <p:cBhvr>
                                        <p:cTn id="21" dur="500" fill="hold"/>
                                        <p:tgtEl>
                                          <p:spTgt spid="60"/>
                                        </p:tgtEl>
                                        <p:attrNameLst>
                                          <p:attrName>ppt_y</p:attrName>
                                        </p:attrNameLst>
                                      </p:cBhvr>
                                      <p:tavLst>
                                        <p:tav tm="0">
                                          <p:val>
                                            <p:strVal val="#ppt_y+#ppt_h/2"/>
                                          </p:val>
                                        </p:tav>
                                        <p:tav tm="100000">
                                          <p:val>
                                            <p:strVal val="#ppt_y"/>
                                          </p:val>
                                        </p:tav>
                                      </p:tavLst>
                                    </p:anim>
                                    <p:anim calcmode="lin" valueType="num">
                                      <p:cBhvr>
                                        <p:cTn id="22" dur="500" fill="hold"/>
                                        <p:tgtEl>
                                          <p:spTgt spid="60"/>
                                        </p:tgtEl>
                                        <p:attrNameLst>
                                          <p:attrName>ppt_w</p:attrName>
                                        </p:attrNameLst>
                                      </p:cBhvr>
                                      <p:tavLst>
                                        <p:tav tm="0">
                                          <p:val>
                                            <p:strVal val="#ppt_w"/>
                                          </p:val>
                                        </p:tav>
                                        <p:tav tm="100000">
                                          <p:val>
                                            <p:strVal val="#ppt_w"/>
                                          </p:val>
                                        </p:tav>
                                      </p:tavLst>
                                    </p:anim>
                                    <p:anim calcmode="lin" valueType="num">
                                      <p:cBhvr>
                                        <p:cTn id="23" dur="500" fill="hold"/>
                                        <p:tgtEl>
                                          <p:spTgt spid="60"/>
                                        </p:tgtEl>
                                        <p:attrNameLst>
                                          <p:attrName>ppt_h</p:attrName>
                                        </p:attrNameLst>
                                      </p:cBhvr>
                                      <p:tavLst>
                                        <p:tav tm="0">
                                          <p:val>
                                            <p:fltVal val="0"/>
                                          </p:val>
                                        </p:tav>
                                        <p:tav tm="100000">
                                          <p:val>
                                            <p:strVal val="#ppt_h"/>
                                          </p:val>
                                        </p:tav>
                                      </p:tavLst>
                                    </p:anim>
                                  </p:childTnLst>
                                </p:cTn>
                              </p:par>
                            </p:childTnLst>
                          </p:cTn>
                        </p:par>
                        <p:par>
                          <p:cTn id="24" fill="hold">
                            <p:stCondLst>
                              <p:cond delay="1000"/>
                            </p:stCondLst>
                            <p:childTnLst>
                              <p:par>
                                <p:cTn id="25" presetID="17" presetClass="entr" presetSubtype="2" fill="hold" nodeType="afterEffect">
                                  <p:stCondLst>
                                    <p:cond delay="0"/>
                                  </p:stCondLst>
                                  <p:childTnLst>
                                    <p:set>
                                      <p:cBhvr>
                                        <p:cTn id="26" dur="1" fill="hold">
                                          <p:stCondLst>
                                            <p:cond delay="0"/>
                                          </p:stCondLst>
                                        </p:cTn>
                                        <p:tgtEl>
                                          <p:spTgt spid="59"/>
                                        </p:tgtEl>
                                        <p:attrNameLst>
                                          <p:attrName>style.visibility</p:attrName>
                                        </p:attrNameLst>
                                      </p:cBhvr>
                                      <p:to>
                                        <p:strVal val="visible"/>
                                      </p:to>
                                    </p:set>
                                    <p:anim calcmode="lin" valueType="num">
                                      <p:cBhvr>
                                        <p:cTn id="27" dur="500" fill="hold"/>
                                        <p:tgtEl>
                                          <p:spTgt spid="59"/>
                                        </p:tgtEl>
                                        <p:attrNameLst>
                                          <p:attrName>ppt_x</p:attrName>
                                        </p:attrNameLst>
                                      </p:cBhvr>
                                      <p:tavLst>
                                        <p:tav tm="0">
                                          <p:val>
                                            <p:strVal val="#ppt_x+#ppt_w/2"/>
                                          </p:val>
                                        </p:tav>
                                        <p:tav tm="100000">
                                          <p:val>
                                            <p:strVal val="#ppt_x"/>
                                          </p:val>
                                        </p:tav>
                                      </p:tavLst>
                                    </p:anim>
                                    <p:anim calcmode="lin" valueType="num">
                                      <p:cBhvr>
                                        <p:cTn id="28" dur="500" fill="hold"/>
                                        <p:tgtEl>
                                          <p:spTgt spid="59"/>
                                        </p:tgtEl>
                                        <p:attrNameLst>
                                          <p:attrName>ppt_y</p:attrName>
                                        </p:attrNameLst>
                                      </p:cBhvr>
                                      <p:tavLst>
                                        <p:tav tm="0">
                                          <p:val>
                                            <p:strVal val="#ppt_y"/>
                                          </p:val>
                                        </p:tav>
                                        <p:tav tm="100000">
                                          <p:val>
                                            <p:strVal val="#ppt_y"/>
                                          </p:val>
                                        </p:tav>
                                      </p:tavLst>
                                    </p:anim>
                                    <p:anim calcmode="lin" valueType="num">
                                      <p:cBhvr>
                                        <p:cTn id="29" dur="500" fill="hold"/>
                                        <p:tgtEl>
                                          <p:spTgt spid="59"/>
                                        </p:tgtEl>
                                        <p:attrNameLst>
                                          <p:attrName>ppt_w</p:attrName>
                                        </p:attrNameLst>
                                      </p:cBhvr>
                                      <p:tavLst>
                                        <p:tav tm="0">
                                          <p:val>
                                            <p:fltVal val="0"/>
                                          </p:val>
                                        </p:tav>
                                        <p:tav tm="100000">
                                          <p:val>
                                            <p:strVal val="#ppt_w"/>
                                          </p:val>
                                        </p:tav>
                                      </p:tavLst>
                                    </p:anim>
                                    <p:anim calcmode="lin" valueType="num">
                                      <p:cBhvr>
                                        <p:cTn id="30" dur="500" fill="hold"/>
                                        <p:tgtEl>
                                          <p:spTgt spid="59"/>
                                        </p:tgtEl>
                                        <p:attrNameLst>
                                          <p:attrName>ppt_h</p:attrName>
                                        </p:attrNameLst>
                                      </p:cBhvr>
                                      <p:tavLst>
                                        <p:tav tm="0">
                                          <p:val>
                                            <p:strVal val="#ppt_h"/>
                                          </p:val>
                                        </p:tav>
                                        <p:tav tm="100000">
                                          <p:val>
                                            <p:strVal val="#ppt_h"/>
                                          </p:val>
                                        </p:tav>
                                      </p:tavLst>
                                    </p:anim>
                                  </p:childTnLst>
                                </p:cTn>
                              </p:par>
                            </p:childTnLst>
                          </p:cTn>
                        </p:par>
                        <p:par>
                          <p:cTn id="31" fill="hold">
                            <p:stCondLst>
                              <p:cond delay="1500"/>
                            </p:stCondLst>
                            <p:childTnLst>
                              <p:par>
                                <p:cTn id="32" presetID="9" presetClass="entr" presetSubtype="0" fill="hold" grpId="0" nodeType="after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dissolve">
                                      <p:cBhvr>
                                        <p:cTn id="34" dur="500"/>
                                        <p:tgtEl>
                                          <p:spTgt spid="3"/>
                                        </p:tgtEl>
                                      </p:cBhvr>
                                    </p:animEffect>
                                  </p:childTnLst>
                                </p:cTn>
                              </p:par>
                            </p:childTnLst>
                          </p:cTn>
                        </p:par>
                        <p:par>
                          <p:cTn id="35" fill="hold">
                            <p:stCondLst>
                              <p:cond delay="2000"/>
                            </p:stCondLst>
                            <p:childTnLst>
                              <p:par>
                                <p:cTn id="36" presetID="17" presetClass="entr" presetSubtype="4" fill="hold" nodeType="afterEffect">
                                  <p:stCondLst>
                                    <p:cond delay="0"/>
                                  </p:stCondLst>
                                  <p:childTnLst>
                                    <p:set>
                                      <p:cBhvr>
                                        <p:cTn id="37" dur="1" fill="hold">
                                          <p:stCondLst>
                                            <p:cond delay="0"/>
                                          </p:stCondLst>
                                        </p:cTn>
                                        <p:tgtEl>
                                          <p:spTgt spid="67"/>
                                        </p:tgtEl>
                                        <p:attrNameLst>
                                          <p:attrName>style.visibility</p:attrName>
                                        </p:attrNameLst>
                                      </p:cBhvr>
                                      <p:to>
                                        <p:strVal val="visible"/>
                                      </p:to>
                                    </p:set>
                                    <p:anim calcmode="lin" valueType="num">
                                      <p:cBhvr>
                                        <p:cTn id="38" dur="500" fill="hold"/>
                                        <p:tgtEl>
                                          <p:spTgt spid="67"/>
                                        </p:tgtEl>
                                        <p:attrNameLst>
                                          <p:attrName>ppt_x</p:attrName>
                                        </p:attrNameLst>
                                      </p:cBhvr>
                                      <p:tavLst>
                                        <p:tav tm="0">
                                          <p:val>
                                            <p:strVal val="#ppt_x"/>
                                          </p:val>
                                        </p:tav>
                                        <p:tav tm="100000">
                                          <p:val>
                                            <p:strVal val="#ppt_x"/>
                                          </p:val>
                                        </p:tav>
                                      </p:tavLst>
                                    </p:anim>
                                    <p:anim calcmode="lin" valueType="num">
                                      <p:cBhvr>
                                        <p:cTn id="39" dur="500" fill="hold"/>
                                        <p:tgtEl>
                                          <p:spTgt spid="67"/>
                                        </p:tgtEl>
                                        <p:attrNameLst>
                                          <p:attrName>ppt_y</p:attrName>
                                        </p:attrNameLst>
                                      </p:cBhvr>
                                      <p:tavLst>
                                        <p:tav tm="0">
                                          <p:val>
                                            <p:strVal val="#ppt_y+#ppt_h/2"/>
                                          </p:val>
                                        </p:tav>
                                        <p:tav tm="100000">
                                          <p:val>
                                            <p:strVal val="#ppt_y"/>
                                          </p:val>
                                        </p:tav>
                                      </p:tavLst>
                                    </p:anim>
                                    <p:anim calcmode="lin" valueType="num">
                                      <p:cBhvr>
                                        <p:cTn id="40" dur="500" fill="hold"/>
                                        <p:tgtEl>
                                          <p:spTgt spid="67"/>
                                        </p:tgtEl>
                                        <p:attrNameLst>
                                          <p:attrName>ppt_w</p:attrName>
                                        </p:attrNameLst>
                                      </p:cBhvr>
                                      <p:tavLst>
                                        <p:tav tm="0">
                                          <p:val>
                                            <p:strVal val="#ppt_w"/>
                                          </p:val>
                                        </p:tav>
                                        <p:tav tm="100000">
                                          <p:val>
                                            <p:strVal val="#ppt_w"/>
                                          </p:val>
                                        </p:tav>
                                      </p:tavLst>
                                    </p:anim>
                                    <p:anim calcmode="lin" valueType="num">
                                      <p:cBhvr>
                                        <p:cTn id="41" dur="500" fill="hold"/>
                                        <p:tgtEl>
                                          <p:spTgt spid="67"/>
                                        </p:tgtEl>
                                        <p:attrNameLst>
                                          <p:attrName>ppt_h</p:attrName>
                                        </p:attrNameLst>
                                      </p:cBhvr>
                                      <p:tavLst>
                                        <p:tav tm="0">
                                          <p:val>
                                            <p:fltVal val="0"/>
                                          </p:val>
                                        </p:tav>
                                        <p:tav tm="100000">
                                          <p:val>
                                            <p:strVal val="#ppt_h"/>
                                          </p:val>
                                        </p:tav>
                                      </p:tavLst>
                                    </p:anim>
                                  </p:childTnLst>
                                </p:cTn>
                              </p:par>
                            </p:childTnLst>
                          </p:cTn>
                        </p:par>
                        <p:par>
                          <p:cTn id="42" fill="hold">
                            <p:stCondLst>
                              <p:cond delay="2500"/>
                            </p:stCondLst>
                            <p:childTnLst>
                              <p:par>
                                <p:cTn id="43" presetID="17" presetClass="entr" presetSubtype="2" fill="hold" nodeType="afterEffect">
                                  <p:stCondLst>
                                    <p:cond delay="0"/>
                                  </p:stCondLst>
                                  <p:childTnLst>
                                    <p:set>
                                      <p:cBhvr>
                                        <p:cTn id="44" dur="1" fill="hold">
                                          <p:stCondLst>
                                            <p:cond delay="0"/>
                                          </p:stCondLst>
                                        </p:cTn>
                                        <p:tgtEl>
                                          <p:spTgt spid="66"/>
                                        </p:tgtEl>
                                        <p:attrNameLst>
                                          <p:attrName>style.visibility</p:attrName>
                                        </p:attrNameLst>
                                      </p:cBhvr>
                                      <p:to>
                                        <p:strVal val="visible"/>
                                      </p:to>
                                    </p:set>
                                    <p:anim calcmode="lin" valueType="num">
                                      <p:cBhvr>
                                        <p:cTn id="45" dur="500" fill="hold"/>
                                        <p:tgtEl>
                                          <p:spTgt spid="66"/>
                                        </p:tgtEl>
                                        <p:attrNameLst>
                                          <p:attrName>ppt_x</p:attrName>
                                        </p:attrNameLst>
                                      </p:cBhvr>
                                      <p:tavLst>
                                        <p:tav tm="0">
                                          <p:val>
                                            <p:strVal val="#ppt_x+#ppt_w/2"/>
                                          </p:val>
                                        </p:tav>
                                        <p:tav tm="100000">
                                          <p:val>
                                            <p:strVal val="#ppt_x"/>
                                          </p:val>
                                        </p:tav>
                                      </p:tavLst>
                                    </p:anim>
                                    <p:anim calcmode="lin" valueType="num">
                                      <p:cBhvr>
                                        <p:cTn id="46" dur="500" fill="hold"/>
                                        <p:tgtEl>
                                          <p:spTgt spid="66"/>
                                        </p:tgtEl>
                                        <p:attrNameLst>
                                          <p:attrName>ppt_y</p:attrName>
                                        </p:attrNameLst>
                                      </p:cBhvr>
                                      <p:tavLst>
                                        <p:tav tm="0">
                                          <p:val>
                                            <p:strVal val="#ppt_y"/>
                                          </p:val>
                                        </p:tav>
                                        <p:tav tm="100000">
                                          <p:val>
                                            <p:strVal val="#ppt_y"/>
                                          </p:val>
                                        </p:tav>
                                      </p:tavLst>
                                    </p:anim>
                                    <p:anim calcmode="lin" valueType="num">
                                      <p:cBhvr>
                                        <p:cTn id="47" dur="500" fill="hold"/>
                                        <p:tgtEl>
                                          <p:spTgt spid="66"/>
                                        </p:tgtEl>
                                        <p:attrNameLst>
                                          <p:attrName>ppt_w</p:attrName>
                                        </p:attrNameLst>
                                      </p:cBhvr>
                                      <p:tavLst>
                                        <p:tav tm="0">
                                          <p:val>
                                            <p:fltVal val="0"/>
                                          </p:val>
                                        </p:tav>
                                        <p:tav tm="100000">
                                          <p:val>
                                            <p:strVal val="#ppt_w"/>
                                          </p:val>
                                        </p:tav>
                                      </p:tavLst>
                                    </p:anim>
                                    <p:anim calcmode="lin" valueType="num">
                                      <p:cBhvr>
                                        <p:cTn id="48" dur="500" fill="hold"/>
                                        <p:tgtEl>
                                          <p:spTgt spid="6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Price and Quantity Supplied</a:t>
            </a:r>
            <a:endParaRPr lang="en-US" sz="20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08" name="Text Box 119"/>
          <p:cNvSpPr txBox="1">
            <a:spLocks noChangeArrowheads="1"/>
          </p:cNvSpPr>
          <p:nvPr/>
        </p:nvSpPr>
        <p:spPr bwMode="auto">
          <a:xfrm>
            <a:off x="4058690" y="1560038"/>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140</a:t>
            </a:r>
            <a:endParaRPr kumimoji="0" lang="en-US" sz="1600" b="0" i="0" dirty="0">
              <a:latin typeface="Times New Roman" pitchFamily="18" charset="0"/>
              <a:cs typeface="Times New Roman" pitchFamily="18" charset="0"/>
            </a:endParaRPr>
          </a:p>
        </p:txBody>
      </p:sp>
      <p:sp>
        <p:nvSpPr>
          <p:cNvPr id="109" name="Text Box 120"/>
          <p:cNvSpPr txBox="1">
            <a:spLocks noChangeArrowheads="1"/>
          </p:cNvSpPr>
          <p:nvPr/>
        </p:nvSpPr>
        <p:spPr bwMode="auto">
          <a:xfrm>
            <a:off x="4058690" y="2349320"/>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120</a:t>
            </a:r>
            <a:endParaRPr kumimoji="0" lang="en-US" sz="1600" b="0" i="0" dirty="0">
              <a:latin typeface="Times New Roman" pitchFamily="18" charset="0"/>
              <a:cs typeface="Times New Roman" pitchFamily="18" charset="0"/>
            </a:endParaRPr>
          </a:p>
        </p:txBody>
      </p:sp>
      <p:sp>
        <p:nvSpPr>
          <p:cNvPr id="110" name="Text Box 121"/>
          <p:cNvSpPr txBox="1">
            <a:spLocks noChangeArrowheads="1"/>
          </p:cNvSpPr>
          <p:nvPr/>
        </p:nvSpPr>
        <p:spPr bwMode="auto">
          <a:xfrm>
            <a:off x="4058690" y="3135401"/>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100</a:t>
            </a:r>
            <a:endParaRPr kumimoji="0" lang="en-US" sz="1600" b="0" i="0" dirty="0">
              <a:latin typeface="Times New Roman" pitchFamily="18" charset="0"/>
              <a:cs typeface="Times New Roman" pitchFamily="18" charset="0"/>
            </a:endParaRPr>
          </a:p>
        </p:txBody>
      </p:sp>
      <p:sp>
        <p:nvSpPr>
          <p:cNvPr id="111" name="Text Box 122"/>
          <p:cNvSpPr txBox="1">
            <a:spLocks noChangeArrowheads="1"/>
          </p:cNvSpPr>
          <p:nvPr/>
        </p:nvSpPr>
        <p:spPr bwMode="auto">
          <a:xfrm>
            <a:off x="4058690" y="4709149"/>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60</a:t>
            </a:r>
            <a:endParaRPr kumimoji="0" lang="en-US" sz="1600" b="0" i="0" dirty="0">
              <a:latin typeface="Times New Roman" pitchFamily="18" charset="0"/>
              <a:cs typeface="Times New Roman" pitchFamily="18" charset="0"/>
            </a:endParaRPr>
          </a:p>
        </p:txBody>
      </p:sp>
      <p:sp>
        <p:nvSpPr>
          <p:cNvPr id="112" name="Text Box 123"/>
          <p:cNvSpPr txBox="1">
            <a:spLocks noChangeArrowheads="1"/>
          </p:cNvSpPr>
          <p:nvPr/>
        </p:nvSpPr>
        <p:spPr bwMode="auto">
          <a:xfrm>
            <a:off x="4467697" y="5450493"/>
            <a:ext cx="378717"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0</a:t>
            </a:r>
          </a:p>
        </p:txBody>
      </p:sp>
      <p:sp>
        <p:nvSpPr>
          <p:cNvPr id="113" name="Text Box 124"/>
          <p:cNvSpPr txBox="1">
            <a:spLocks noChangeArrowheads="1"/>
          </p:cNvSpPr>
          <p:nvPr/>
        </p:nvSpPr>
        <p:spPr bwMode="auto">
          <a:xfrm>
            <a:off x="5412328"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10</a:t>
            </a:r>
            <a:endParaRPr kumimoji="0" lang="en-US" sz="1600" b="0" i="0" dirty="0">
              <a:latin typeface="Times New Roman" pitchFamily="18" charset="0"/>
              <a:cs typeface="Times New Roman" pitchFamily="18" charset="0"/>
            </a:endParaRPr>
          </a:p>
        </p:txBody>
      </p:sp>
      <p:sp>
        <p:nvSpPr>
          <p:cNvPr id="114" name="Text Box 125"/>
          <p:cNvSpPr txBox="1">
            <a:spLocks noChangeArrowheads="1"/>
          </p:cNvSpPr>
          <p:nvPr/>
        </p:nvSpPr>
        <p:spPr bwMode="auto">
          <a:xfrm>
            <a:off x="5891752" y="5450493"/>
            <a:ext cx="471292"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15</a:t>
            </a:r>
            <a:endParaRPr kumimoji="0" lang="en-US" sz="1600" b="0" i="0" dirty="0">
              <a:latin typeface="Times New Roman" pitchFamily="18" charset="0"/>
              <a:cs typeface="Times New Roman" pitchFamily="18" charset="0"/>
            </a:endParaRPr>
          </a:p>
        </p:txBody>
      </p:sp>
      <p:sp>
        <p:nvSpPr>
          <p:cNvPr id="115" name="Text Box 126"/>
          <p:cNvSpPr txBox="1">
            <a:spLocks noChangeArrowheads="1"/>
          </p:cNvSpPr>
          <p:nvPr/>
        </p:nvSpPr>
        <p:spPr bwMode="auto">
          <a:xfrm>
            <a:off x="63743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20</a:t>
            </a:r>
            <a:endParaRPr kumimoji="0" lang="en-US" sz="1600" b="0" i="0" dirty="0">
              <a:latin typeface="Times New Roman" pitchFamily="18" charset="0"/>
              <a:cs typeface="Times New Roman" pitchFamily="18" charset="0"/>
            </a:endParaRPr>
          </a:p>
        </p:txBody>
      </p:sp>
      <p:sp>
        <p:nvSpPr>
          <p:cNvPr id="116" name="Text Box 127"/>
          <p:cNvSpPr txBox="1">
            <a:spLocks noChangeArrowheads="1"/>
          </p:cNvSpPr>
          <p:nvPr/>
        </p:nvSpPr>
        <p:spPr bwMode="auto">
          <a:xfrm>
            <a:off x="6836207" y="5450493"/>
            <a:ext cx="510475"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25</a:t>
            </a:r>
            <a:endParaRPr kumimoji="0" lang="en-US" sz="1600" b="0" i="0" dirty="0">
              <a:latin typeface="Times New Roman" pitchFamily="18" charset="0"/>
              <a:cs typeface="Times New Roman" pitchFamily="18" charset="0"/>
            </a:endParaRPr>
          </a:p>
        </p:txBody>
      </p:sp>
      <p:sp>
        <p:nvSpPr>
          <p:cNvPr id="122" name="Text Box 132"/>
          <p:cNvSpPr txBox="1">
            <a:spLocks noChangeArrowheads="1"/>
          </p:cNvSpPr>
          <p:nvPr/>
        </p:nvSpPr>
        <p:spPr bwMode="auto">
          <a:xfrm>
            <a:off x="4158135" y="1096433"/>
            <a:ext cx="1376788" cy="419923"/>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sz="1600" b="0" i="0" dirty="0">
                <a:latin typeface="Times New Roman" pitchFamily="18" charset="0"/>
                <a:cs typeface="Times New Roman" pitchFamily="18" charset="0"/>
              </a:rPr>
              <a:t>Price</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(monthly bill)</a:t>
            </a:r>
          </a:p>
        </p:txBody>
      </p:sp>
      <p:sp>
        <p:nvSpPr>
          <p:cNvPr id="123" name="Text Box 133"/>
          <p:cNvSpPr txBox="1">
            <a:spLocks noChangeArrowheads="1"/>
          </p:cNvSpPr>
          <p:nvPr/>
        </p:nvSpPr>
        <p:spPr bwMode="auto">
          <a:xfrm>
            <a:off x="7783397" y="5145452"/>
            <a:ext cx="1219200" cy="634020"/>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sz="1600" b="0" i="0" dirty="0">
                <a:latin typeface="Times New Roman" pitchFamily="18" charset="0"/>
                <a:cs typeface="Times New Roman" pitchFamily="18" charset="0"/>
              </a:rPr>
              <a:t>Quantity</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a:t>
            </a:r>
            <a:r>
              <a:rPr kumimoji="0" lang="en-US" sz="1400" b="0" dirty="0" smtClean="0">
                <a:latin typeface="Times New Roman" pitchFamily="18" charset="0"/>
                <a:cs typeface="Times New Roman" pitchFamily="18" charset="0"/>
              </a:rPr>
              <a:t>million </a:t>
            </a:r>
            <a:r>
              <a:rPr kumimoji="0" lang="en-US" sz="1400" b="0" dirty="0">
                <a:latin typeface="Times New Roman" pitchFamily="18" charset="0"/>
                <a:cs typeface="Times New Roman" pitchFamily="18" charset="0"/>
              </a:rPr>
              <a:t/>
            </a:r>
            <a:br>
              <a:rPr kumimoji="0" lang="en-US" sz="1400" b="0" dirty="0">
                <a:latin typeface="Times New Roman" pitchFamily="18" charset="0"/>
                <a:cs typeface="Times New Roman" pitchFamily="18" charset="0"/>
              </a:rPr>
            </a:br>
            <a:r>
              <a:rPr kumimoji="0" lang="en-US" sz="1400" b="0" dirty="0">
                <a:latin typeface="Times New Roman" pitchFamily="18" charset="0"/>
                <a:cs typeface="Times New Roman" pitchFamily="18" charset="0"/>
              </a:rPr>
              <a:t>subscribers)</a:t>
            </a:r>
          </a:p>
        </p:txBody>
      </p:sp>
      <p:sp>
        <p:nvSpPr>
          <p:cNvPr id="124" name="Line 134"/>
          <p:cNvSpPr>
            <a:spLocks noChangeShapeType="1"/>
          </p:cNvSpPr>
          <p:nvPr/>
        </p:nvSpPr>
        <p:spPr bwMode="auto">
          <a:xfrm>
            <a:off x="4656569" y="1518914"/>
            <a:ext cx="0" cy="372986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5" name="Line 135"/>
          <p:cNvSpPr>
            <a:spLocks noChangeShapeType="1"/>
          </p:cNvSpPr>
          <p:nvPr/>
        </p:nvSpPr>
        <p:spPr bwMode="auto">
          <a:xfrm>
            <a:off x="4669310" y="5451828"/>
            <a:ext cx="3072093"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6" name="Text Box 136"/>
          <p:cNvSpPr txBox="1">
            <a:spLocks noChangeArrowheads="1"/>
          </p:cNvSpPr>
          <p:nvPr/>
        </p:nvSpPr>
        <p:spPr bwMode="auto">
          <a:xfrm>
            <a:off x="4058690" y="3908781"/>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80</a:t>
            </a:r>
            <a:endParaRPr kumimoji="0" lang="en-US" sz="1600" b="0" i="0" dirty="0">
              <a:latin typeface="Times New Roman" pitchFamily="18" charset="0"/>
              <a:cs typeface="Times New Roman" pitchFamily="18" charset="0"/>
            </a:endParaRPr>
          </a:p>
        </p:txBody>
      </p:sp>
      <p:sp>
        <p:nvSpPr>
          <p:cNvPr id="127" name="Line 137"/>
          <p:cNvSpPr>
            <a:spLocks noChangeShapeType="1"/>
          </p:cNvSpPr>
          <p:nvPr/>
        </p:nvSpPr>
        <p:spPr bwMode="auto">
          <a:xfrm>
            <a:off x="4561320" y="1750164"/>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8" name="Line 138"/>
          <p:cNvSpPr>
            <a:spLocks noChangeShapeType="1"/>
          </p:cNvSpPr>
          <p:nvPr/>
        </p:nvSpPr>
        <p:spPr bwMode="auto">
          <a:xfrm>
            <a:off x="4561320" y="2534657"/>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9" name="Line 139"/>
          <p:cNvSpPr>
            <a:spLocks noChangeShapeType="1"/>
          </p:cNvSpPr>
          <p:nvPr/>
        </p:nvSpPr>
        <p:spPr bwMode="auto">
          <a:xfrm>
            <a:off x="4561320" y="3312800"/>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0" name="Line 140"/>
          <p:cNvSpPr>
            <a:spLocks noChangeShapeType="1"/>
          </p:cNvSpPr>
          <p:nvPr/>
        </p:nvSpPr>
        <p:spPr bwMode="auto">
          <a:xfrm>
            <a:off x="4561320" y="409729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1" name="Text Box 142"/>
          <p:cNvSpPr txBox="1">
            <a:spLocks noChangeArrowheads="1"/>
          </p:cNvSpPr>
          <p:nvPr/>
        </p:nvSpPr>
        <p:spPr bwMode="auto">
          <a:xfrm>
            <a:off x="7325157" y="5450493"/>
            <a:ext cx="518010"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30</a:t>
            </a:r>
            <a:endParaRPr kumimoji="0" lang="en-US" sz="1600" b="0" i="0" dirty="0">
              <a:latin typeface="Times New Roman" pitchFamily="18" charset="0"/>
              <a:cs typeface="Times New Roman" pitchFamily="18" charset="0"/>
            </a:endParaRPr>
          </a:p>
        </p:txBody>
      </p:sp>
      <p:sp>
        <p:nvSpPr>
          <p:cNvPr id="133" name="Line 145"/>
          <p:cNvSpPr>
            <a:spLocks noChangeShapeType="1"/>
          </p:cNvSpPr>
          <p:nvPr/>
        </p:nvSpPr>
        <p:spPr bwMode="auto">
          <a:xfrm>
            <a:off x="563768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4" name="Line 146"/>
          <p:cNvSpPr>
            <a:spLocks noChangeShapeType="1"/>
          </p:cNvSpPr>
          <p:nvPr/>
        </p:nvSpPr>
        <p:spPr bwMode="auto">
          <a:xfrm>
            <a:off x="6118697"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5" name="Line 147"/>
          <p:cNvSpPr>
            <a:spLocks noChangeShapeType="1"/>
          </p:cNvSpPr>
          <p:nvPr/>
        </p:nvSpPr>
        <p:spPr bwMode="auto">
          <a:xfrm>
            <a:off x="6599710"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6" name="Line 148"/>
          <p:cNvSpPr>
            <a:spLocks noChangeShapeType="1"/>
          </p:cNvSpPr>
          <p:nvPr/>
        </p:nvSpPr>
        <p:spPr bwMode="auto">
          <a:xfrm>
            <a:off x="708072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7" name="Line 149"/>
          <p:cNvSpPr>
            <a:spLocks noChangeShapeType="1"/>
          </p:cNvSpPr>
          <p:nvPr/>
        </p:nvSpPr>
        <p:spPr bwMode="auto">
          <a:xfrm>
            <a:off x="756173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9" name="Text Box 151"/>
          <p:cNvSpPr txBox="1">
            <a:spLocks noChangeArrowheads="1"/>
          </p:cNvSpPr>
          <p:nvPr/>
        </p:nvSpPr>
        <p:spPr bwMode="auto">
          <a:xfrm>
            <a:off x="49265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5</a:t>
            </a:r>
            <a:endParaRPr kumimoji="0" lang="en-US" sz="1600" b="0" i="0" dirty="0">
              <a:latin typeface="Times New Roman" pitchFamily="18" charset="0"/>
              <a:cs typeface="Times New Roman" pitchFamily="18" charset="0"/>
            </a:endParaRPr>
          </a:p>
        </p:txBody>
      </p:sp>
      <p:sp>
        <p:nvSpPr>
          <p:cNvPr id="140" name="Line 152"/>
          <p:cNvSpPr>
            <a:spLocks noChangeShapeType="1"/>
          </p:cNvSpPr>
          <p:nvPr/>
        </p:nvSpPr>
        <p:spPr bwMode="auto">
          <a:xfrm>
            <a:off x="515667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3" name="Line 158"/>
          <p:cNvSpPr>
            <a:spLocks noChangeShapeType="1"/>
          </p:cNvSpPr>
          <p:nvPr/>
        </p:nvSpPr>
        <p:spPr bwMode="auto">
          <a:xfrm>
            <a:off x="4561320" y="4900836"/>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nvGrpSpPr>
          <p:cNvPr id="144" name="Group 173"/>
          <p:cNvGrpSpPr>
            <a:grpSpLocks/>
          </p:cNvGrpSpPr>
          <p:nvPr/>
        </p:nvGrpSpPr>
        <p:grpSpPr bwMode="auto">
          <a:xfrm>
            <a:off x="4585172" y="5232872"/>
            <a:ext cx="148681" cy="273829"/>
            <a:chOff x="2616" y="3192"/>
            <a:chExt cx="106" cy="190"/>
          </a:xfrm>
        </p:grpSpPr>
        <p:sp>
          <p:nvSpPr>
            <p:cNvPr id="145" name="Line 144"/>
            <p:cNvSpPr>
              <a:spLocks noChangeShapeType="1"/>
            </p:cNvSpPr>
            <p:nvPr/>
          </p:nvSpPr>
          <p:spPr bwMode="auto">
            <a:xfrm>
              <a:off x="2676" y="3324"/>
              <a:ext cx="0" cy="5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6" name="Line 164"/>
            <p:cNvSpPr>
              <a:spLocks noChangeShapeType="1"/>
            </p:cNvSpPr>
            <p:nvPr/>
          </p:nvSpPr>
          <p:spPr bwMode="auto">
            <a:xfrm>
              <a:off x="2676" y="3264"/>
              <a:ext cx="0" cy="84"/>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7" name="Line 170"/>
            <p:cNvSpPr>
              <a:spLocks noChangeShapeType="1"/>
            </p:cNvSpPr>
            <p:nvPr/>
          </p:nvSpPr>
          <p:spPr bwMode="auto">
            <a:xfrm flipV="1">
              <a:off x="2626" y="3192"/>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8" name="Line 171"/>
            <p:cNvSpPr>
              <a:spLocks noChangeShapeType="1"/>
            </p:cNvSpPr>
            <p:nvPr/>
          </p:nvSpPr>
          <p:spPr bwMode="auto">
            <a:xfrm flipV="1">
              <a:off x="2626" y="3240"/>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9" name="Line 172"/>
            <p:cNvSpPr>
              <a:spLocks noChangeShapeType="1"/>
            </p:cNvSpPr>
            <p:nvPr/>
          </p:nvSpPr>
          <p:spPr bwMode="auto">
            <a:xfrm>
              <a:off x="2616" y="3328"/>
              <a:ext cx="5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sp>
        <p:nvSpPr>
          <p:cNvPr id="61" name="Content Placeholder 2"/>
          <p:cNvSpPr>
            <a:spLocks noGrp="1"/>
          </p:cNvSpPr>
          <p:nvPr>
            <p:ph idx="1"/>
          </p:nvPr>
        </p:nvSpPr>
        <p:spPr>
          <a:xfrm>
            <a:off x="63184" y="1325937"/>
            <a:ext cx="3995506" cy="4191467"/>
          </a:xfrm>
        </p:spPr>
        <p:txBody>
          <a:bodyPr/>
          <a:lstStyle/>
          <a:p>
            <a:pPr marL="169863" indent="-169863">
              <a:lnSpc>
                <a:spcPct val="90000"/>
              </a:lnSpc>
            </a:pPr>
            <a:r>
              <a:rPr lang="en-US" sz="1900" dirty="0">
                <a:solidFill>
                  <a:srgbClr val="32302A"/>
                </a:solidFill>
                <a:ea typeface="ＭＳ Ｐゴシック" pitchFamily="-107" charset="-128"/>
                <a:cs typeface="ＭＳ Ｐゴシック" pitchFamily="-107" charset="-128"/>
              </a:rPr>
              <a:t>Consider the market for </a:t>
            </a:r>
            <a:r>
              <a:rPr lang="en-US" sz="1900" dirty="0" smtClean="0">
                <a:solidFill>
                  <a:srgbClr val="32302A"/>
                </a:solidFill>
                <a:ea typeface="ＭＳ Ｐゴシック" pitchFamily="-107" charset="-128"/>
                <a:cs typeface="ＭＳ Ｐゴシック" pitchFamily="-107" charset="-128"/>
              </a:rPr>
              <a:t>cellular phone </a:t>
            </a:r>
            <a:r>
              <a:rPr lang="en-US" sz="1900" dirty="0">
                <a:solidFill>
                  <a:srgbClr val="32302A"/>
                </a:solidFill>
                <a:ea typeface="ＭＳ Ｐゴシック" pitchFamily="-107" charset="-128"/>
                <a:cs typeface="ＭＳ Ｐゴシック" pitchFamily="-107" charset="-128"/>
              </a:rPr>
              <a:t>service again.  This </a:t>
            </a:r>
            <a:r>
              <a:rPr lang="en-US" sz="1900" dirty="0" smtClean="0">
                <a:solidFill>
                  <a:srgbClr val="32302A"/>
                </a:solidFill>
                <a:ea typeface="ＭＳ Ｐゴシック" pitchFamily="-107" charset="-128"/>
                <a:cs typeface="ＭＳ Ｐゴシック" pitchFamily="-107" charset="-128"/>
              </a:rPr>
              <a:t>time we </a:t>
            </a:r>
            <a:r>
              <a:rPr lang="en-US" sz="1900" dirty="0">
                <a:solidFill>
                  <a:srgbClr val="32302A"/>
                </a:solidFill>
                <a:ea typeface="ＭＳ Ｐゴシック" pitchFamily="-107" charset="-128"/>
                <a:cs typeface="ＭＳ Ｐゴシック" pitchFamily="-107" charset="-128"/>
              </a:rPr>
              <a:t>will assume that the </a:t>
            </a:r>
            <a:r>
              <a:rPr lang="en-US" sz="1900" dirty="0" smtClean="0">
                <a:solidFill>
                  <a:srgbClr val="32302A"/>
                </a:solidFill>
                <a:ea typeface="ＭＳ Ｐゴシック" pitchFamily="-107" charset="-128"/>
                <a:cs typeface="ＭＳ Ｐゴシック" pitchFamily="-107" charset="-128"/>
              </a:rPr>
              <a:t>supply for cellular </a:t>
            </a:r>
            <a:r>
              <a:rPr lang="en-US" sz="1900" dirty="0">
                <a:solidFill>
                  <a:srgbClr val="32302A"/>
                </a:solidFill>
                <a:ea typeface="ＭＳ Ｐゴシック" pitchFamily="-107" charset="-128"/>
                <a:cs typeface="ＭＳ Ｐゴシック" pitchFamily="-107" charset="-128"/>
              </a:rPr>
              <a:t>service is more </a:t>
            </a:r>
            <a:r>
              <a:rPr lang="en-US" sz="1900" dirty="0" smtClean="0">
                <a:solidFill>
                  <a:srgbClr val="32302A"/>
                </a:solidFill>
                <a:ea typeface="ＭＳ Ｐゴシック" pitchFamily="-107" charset="-128"/>
                <a:cs typeface="ＭＳ Ｐゴシック" pitchFamily="-107" charset="-128"/>
              </a:rPr>
              <a:t>linear and </a:t>
            </a:r>
            <a:r>
              <a:rPr lang="en-US" sz="1900" dirty="0">
                <a:solidFill>
                  <a:srgbClr val="32302A"/>
                </a:solidFill>
                <a:ea typeface="ＭＳ Ｐゴシック" pitchFamily="-107" charset="-128"/>
                <a:cs typeface="ＭＳ Ｐゴシック" pitchFamily="-107" charset="-128"/>
              </a:rPr>
              <a:t>that the market price is $100</a:t>
            </a:r>
            <a:r>
              <a:rPr lang="en-US" sz="19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1900" dirty="0">
                <a:solidFill>
                  <a:srgbClr val="32302A"/>
                </a:solidFill>
                <a:ea typeface="ＭＳ Ｐゴシック" pitchFamily="-107" charset="-128"/>
                <a:cs typeface="ＭＳ Ｐゴシック" pitchFamily="-107" charset="-128"/>
              </a:rPr>
              <a:t>The 30 millionth unit will not </a:t>
            </a:r>
            <a:r>
              <a:rPr lang="en-US" sz="1900" dirty="0" smtClean="0">
                <a:solidFill>
                  <a:srgbClr val="32302A"/>
                </a:solidFill>
                <a:ea typeface="ＭＳ Ｐゴシック" pitchFamily="-107" charset="-128"/>
                <a:cs typeface="ＭＳ Ｐゴシック" pitchFamily="-107" charset="-128"/>
              </a:rPr>
              <a:t>be produced </a:t>
            </a:r>
            <a:r>
              <a:rPr lang="en-US" sz="1900" dirty="0">
                <a:solidFill>
                  <a:srgbClr val="32302A"/>
                </a:solidFill>
                <a:ea typeface="ＭＳ Ｐゴシック" pitchFamily="-107" charset="-128"/>
                <a:cs typeface="ＭＳ Ｐゴシック" pitchFamily="-107" charset="-128"/>
              </a:rPr>
              <a:t>as the cost of </a:t>
            </a:r>
            <a:r>
              <a:rPr lang="en-US" sz="1900" dirty="0" smtClean="0">
                <a:solidFill>
                  <a:srgbClr val="32302A"/>
                </a:solidFill>
                <a:ea typeface="ＭＳ Ｐゴシック" pitchFamily="-107" charset="-128"/>
                <a:cs typeface="ＭＳ Ｐゴシック" pitchFamily="-107" charset="-128"/>
              </a:rPr>
              <a:t>supplying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it </a:t>
            </a:r>
            <a:r>
              <a:rPr lang="en-US" sz="1900" dirty="0">
                <a:solidFill>
                  <a:srgbClr val="32302A"/>
                </a:solidFill>
                <a:ea typeface="ＭＳ Ｐゴシック" pitchFamily="-107" charset="-128"/>
                <a:cs typeface="ＭＳ Ｐゴシック" pitchFamily="-107" charset="-128"/>
              </a:rPr>
              <a:t>($140) exceeds the market price.</a:t>
            </a:r>
          </a:p>
          <a:p>
            <a:pPr marL="169863" indent="-169863">
              <a:lnSpc>
                <a:spcPct val="90000"/>
              </a:lnSpc>
            </a:pPr>
            <a:r>
              <a:rPr lang="en-US" sz="1900" dirty="0">
                <a:solidFill>
                  <a:srgbClr val="32302A"/>
                </a:solidFill>
                <a:ea typeface="ＭＳ Ｐゴシック" pitchFamily="-107" charset="-128"/>
                <a:cs typeface="ＭＳ Ｐゴシック" pitchFamily="-107" charset="-128"/>
              </a:rPr>
              <a:t>The 5 millionth unit will </a:t>
            </a:r>
            <a:r>
              <a:rPr lang="en-US" sz="1900" dirty="0" smtClean="0">
                <a:solidFill>
                  <a:srgbClr val="32302A"/>
                </a:solidFill>
                <a:ea typeface="ＭＳ Ｐゴシック" pitchFamily="-107" charset="-128"/>
                <a:cs typeface="ＭＳ Ｐゴシック" pitchFamily="-107" charset="-128"/>
              </a:rPr>
              <a:t>be produced </a:t>
            </a:r>
            <a:r>
              <a:rPr lang="en-US" sz="1900" dirty="0">
                <a:solidFill>
                  <a:srgbClr val="32302A"/>
                </a:solidFill>
                <a:ea typeface="ＭＳ Ｐゴシック" pitchFamily="-107" charset="-128"/>
                <a:cs typeface="ＭＳ Ｐゴシック" pitchFamily="-107" charset="-128"/>
              </a:rPr>
              <a:t>because the cost </a:t>
            </a:r>
            <a:r>
              <a:rPr lang="en-US" sz="1900" dirty="0" smtClean="0">
                <a:solidFill>
                  <a:srgbClr val="32302A"/>
                </a:solidFill>
                <a:ea typeface="ＭＳ Ｐゴシック" pitchFamily="-107" charset="-128"/>
                <a:cs typeface="ＭＳ Ｐゴシック" pitchFamily="-107" charset="-128"/>
              </a:rPr>
              <a:t>of supplying </a:t>
            </a:r>
            <a:r>
              <a:rPr lang="en-US" sz="1900" dirty="0">
                <a:solidFill>
                  <a:srgbClr val="32302A"/>
                </a:solidFill>
                <a:ea typeface="ＭＳ Ｐゴシック" pitchFamily="-107" charset="-128"/>
                <a:cs typeface="ＭＳ Ｐゴシック" pitchFamily="-107" charset="-128"/>
              </a:rPr>
              <a:t>it ($60) is less than </a:t>
            </a:r>
            <a:r>
              <a:rPr lang="en-US" sz="1900" dirty="0" smtClean="0">
                <a:solidFill>
                  <a:srgbClr val="32302A"/>
                </a:solidFill>
                <a:ea typeface="ＭＳ Ｐゴシック" pitchFamily="-107" charset="-128"/>
                <a:cs typeface="ＭＳ Ｐゴシック" pitchFamily="-107" charset="-128"/>
              </a:rPr>
              <a:t>the market </a:t>
            </a:r>
            <a:r>
              <a:rPr lang="en-US" sz="1900" dirty="0">
                <a:solidFill>
                  <a:srgbClr val="32302A"/>
                </a:solidFill>
                <a:ea typeface="ＭＳ Ｐゴシック" pitchFamily="-107" charset="-128"/>
                <a:cs typeface="ＭＳ Ｐゴシック" pitchFamily="-107" charset="-128"/>
              </a:rPr>
              <a:t>price of $100. </a:t>
            </a:r>
          </a:p>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The </a:t>
            </a:r>
            <a:r>
              <a:rPr lang="en-US" sz="1900" dirty="0">
                <a:solidFill>
                  <a:srgbClr val="32302A"/>
                </a:solidFill>
                <a:ea typeface="ＭＳ Ｐゴシック" pitchFamily="-107" charset="-128"/>
                <a:cs typeface="ＭＳ Ｐゴシック" pitchFamily="-107" charset="-128"/>
              </a:rPr>
              <a:t>17 millionth </a:t>
            </a:r>
            <a:r>
              <a:rPr lang="en-US" sz="1900" dirty="0" smtClean="0">
                <a:solidFill>
                  <a:srgbClr val="32302A"/>
                </a:solidFill>
                <a:ea typeface="ＭＳ Ｐゴシック" pitchFamily="-107" charset="-128"/>
                <a:cs typeface="ＭＳ Ｐゴシック" pitchFamily="-107" charset="-128"/>
              </a:rPr>
              <a:t>unit, </a:t>
            </a:r>
            <a:r>
              <a:rPr lang="en-US" sz="1900" dirty="0">
                <a:solidFill>
                  <a:srgbClr val="32302A"/>
                </a:solidFill>
                <a:ea typeface="ＭＳ Ｐゴシック" pitchFamily="-107" charset="-128"/>
                <a:cs typeface="ＭＳ Ｐゴシック" pitchFamily="-107" charset="-128"/>
              </a:rPr>
              <a:t>and all </a:t>
            </a:r>
            <a:r>
              <a:rPr lang="en-US" sz="1900" dirty="0" smtClean="0">
                <a:solidFill>
                  <a:srgbClr val="32302A"/>
                </a:solidFill>
                <a:ea typeface="ＭＳ Ｐゴシック" pitchFamily="-107" charset="-128"/>
                <a:cs typeface="ＭＳ Ｐゴシック" pitchFamily="-107" charset="-128"/>
              </a:rPr>
              <a:t>those that </a:t>
            </a:r>
            <a:r>
              <a:rPr lang="en-US" sz="1900" dirty="0">
                <a:solidFill>
                  <a:srgbClr val="32302A"/>
                </a:solidFill>
                <a:ea typeface="ＭＳ Ｐゴシック" pitchFamily="-107" charset="-128"/>
                <a:cs typeface="ＭＳ Ｐゴシック" pitchFamily="-107" charset="-128"/>
              </a:rPr>
              <a:t>precede </a:t>
            </a:r>
            <a:r>
              <a:rPr lang="en-US" sz="1900" dirty="0" smtClean="0">
                <a:solidFill>
                  <a:srgbClr val="32302A"/>
                </a:solidFill>
                <a:ea typeface="ＭＳ Ｐゴシック" pitchFamily="-107" charset="-128"/>
                <a:cs typeface="ＭＳ Ｐゴシック" pitchFamily="-107" charset="-128"/>
              </a:rPr>
              <a:t>it, </a:t>
            </a:r>
            <a:r>
              <a:rPr lang="en-US" sz="1900" dirty="0">
                <a:solidFill>
                  <a:srgbClr val="32302A"/>
                </a:solidFill>
                <a:ea typeface="ＭＳ Ｐゴシック" pitchFamily="-107" charset="-128"/>
                <a:cs typeface="ＭＳ Ｐゴシック" pitchFamily="-107" charset="-128"/>
              </a:rPr>
              <a:t>will be produced </a:t>
            </a:r>
            <a:r>
              <a:rPr lang="en-US" sz="1900" dirty="0" smtClean="0">
                <a:solidFill>
                  <a:srgbClr val="32302A"/>
                </a:solidFill>
                <a:ea typeface="ＭＳ Ｐゴシック" pitchFamily="-107" charset="-128"/>
                <a:cs typeface="ＭＳ Ｐゴシック" pitchFamily="-107" charset="-128"/>
              </a:rPr>
              <a:t>as the </a:t>
            </a:r>
            <a:r>
              <a:rPr lang="en-US" sz="1900" dirty="0">
                <a:solidFill>
                  <a:srgbClr val="32302A"/>
                </a:solidFill>
                <a:ea typeface="ＭＳ Ｐゴシック" pitchFamily="-107" charset="-128"/>
                <a:cs typeface="ＭＳ Ｐゴシック" pitchFamily="-107" charset="-128"/>
              </a:rPr>
              <a:t>cost of supplying them is </a:t>
            </a:r>
            <a:r>
              <a:rPr lang="en-US" sz="1900" dirty="0" smtClean="0">
                <a:solidFill>
                  <a:srgbClr val="32302A"/>
                </a:solidFill>
                <a:ea typeface="ＭＳ Ｐゴシック" pitchFamily="-107" charset="-128"/>
                <a:cs typeface="ＭＳ Ｐゴシック" pitchFamily="-107" charset="-128"/>
              </a:rPr>
              <a:t>equal to </a:t>
            </a:r>
            <a:r>
              <a:rPr lang="en-US" sz="1900" dirty="0">
                <a:solidFill>
                  <a:srgbClr val="32302A"/>
                </a:solidFill>
                <a:ea typeface="ＭＳ Ｐゴシック" pitchFamily="-107" charset="-128"/>
                <a:cs typeface="ＭＳ Ｐゴシック" pitchFamily="-107" charset="-128"/>
              </a:rPr>
              <a:t>or less than the market price</a:t>
            </a:r>
            <a:r>
              <a:rPr lang="en-US" sz="1900" dirty="0" smtClean="0">
                <a:solidFill>
                  <a:srgbClr val="32302A"/>
                </a:solidFill>
                <a:ea typeface="ＭＳ Ｐゴシック" pitchFamily="-107" charset="-128"/>
                <a:cs typeface="ＭＳ Ｐゴシック" pitchFamily="-107" charset="-128"/>
              </a:rPr>
              <a:t>.</a:t>
            </a:r>
            <a:endParaRPr lang="en-US" sz="1900" dirty="0">
              <a:solidFill>
                <a:srgbClr val="32302A"/>
              </a:solidFill>
              <a:ea typeface="ＭＳ Ｐゴシック" pitchFamily="-107" charset="-128"/>
              <a:cs typeface="ＭＳ Ｐゴシック" pitchFamily="-107" charset="-128"/>
            </a:endParaRPr>
          </a:p>
        </p:txBody>
      </p:sp>
      <p:sp>
        <p:nvSpPr>
          <p:cNvPr id="55" name="Line 25"/>
          <p:cNvSpPr>
            <a:spLocks noChangeShapeType="1"/>
          </p:cNvSpPr>
          <p:nvPr/>
        </p:nvSpPr>
        <p:spPr bwMode="auto">
          <a:xfrm flipV="1">
            <a:off x="6309102" y="3440902"/>
            <a:ext cx="0" cy="2006291"/>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6" name="Line 29"/>
          <p:cNvSpPr>
            <a:spLocks noChangeShapeType="1"/>
          </p:cNvSpPr>
          <p:nvPr/>
        </p:nvSpPr>
        <p:spPr bwMode="auto">
          <a:xfrm flipV="1">
            <a:off x="7565916" y="1750163"/>
            <a:ext cx="0" cy="3697027"/>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7" name="Line 30"/>
          <p:cNvSpPr>
            <a:spLocks noChangeShapeType="1"/>
          </p:cNvSpPr>
          <p:nvPr/>
        </p:nvSpPr>
        <p:spPr bwMode="auto">
          <a:xfrm>
            <a:off x="4666526" y="4897061"/>
            <a:ext cx="488660" cy="0"/>
          </a:xfrm>
          <a:prstGeom prst="line">
            <a:avLst/>
          </a:prstGeom>
          <a:noFill/>
          <a:ln w="31750" cap="rnd">
            <a:solidFill>
              <a:schemeClr val="tx1"/>
            </a:solidFill>
            <a:prstDash val="sysDot"/>
            <a:round/>
            <a:headEnd type="stealth" w="lg" len="lg"/>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grpSp>
        <p:nvGrpSpPr>
          <p:cNvPr id="3" name="Group 2"/>
          <p:cNvGrpSpPr/>
          <p:nvPr/>
        </p:nvGrpSpPr>
        <p:grpSpPr>
          <a:xfrm>
            <a:off x="4673670" y="2984403"/>
            <a:ext cx="4327311" cy="323759"/>
            <a:chOff x="4673670" y="2984403"/>
            <a:chExt cx="4327311" cy="323759"/>
          </a:xfrm>
        </p:grpSpPr>
        <p:sp>
          <p:nvSpPr>
            <p:cNvPr id="66" name="Line 34"/>
            <p:cNvSpPr>
              <a:spLocks noChangeShapeType="1"/>
            </p:cNvSpPr>
            <p:nvPr/>
          </p:nvSpPr>
          <p:spPr bwMode="auto">
            <a:xfrm>
              <a:off x="4673670" y="3308162"/>
              <a:ext cx="4227443" cy="0"/>
            </a:xfrm>
            <a:prstGeom prst="line">
              <a:avLst/>
            </a:prstGeom>
            <a:noFill/>
            <a:ln w="57150">
              <a:solidFill>
                <a:schemeClr val="accent3">
                  <a:lumMod val="60000"/>
                  <a:lumOff val="40000"/>
                </a:schemeClr>
              </a:solidFill>
              <a:round/>
              <a:headEnd/>
              <a:tailEnd type="none" w="lg" len="lg"/>
            </a:ln>
          </p:spPr>
          <p:txBody>
            <a:bodyPr wrap="none" anchor="ctr">
              <a:prstTxWarp prst="textNoShape">
                <a:avLst/>
              </a:prstTxWarp>
            </a:bodyPr>
            <a:lstStyle/>
            <a:p>
              <a:endParaRPr lang="en-US"/>
            </a:p>
          </p:txBody>
        </p:sp>
        <p:sp>
          <p:nvSpPr>
            <p:cNvPr id="58" name="Text Box 35"/>
            <p:cNvSpPr txBox="1">
              <a:spLocks noChangeArrowheads="1"/>
            </p:cNvSpPr>
            <p:nvPr/>
          </p:nvSpPr>
          <p:spPr bwMode="auto">
            <a:xfrm>
              <a:off x="6884696" y="2984403"/>
              <a:ext cx="2116285" cy="313932"/>
            </a:xfrm>
            <a:prstGeom prst="rect">
              <a:avLst/>
            </a:prstGeom>
            <a:noFill/>
            <a:ln w="28575">
              <a:noFill/>
              <a:miter lim="800000"/>
              <a:headEnd/>
              <a:tailEnd type="none" w="lg" len="lg"/>
            </a:ln>
          </p:spPr>
          <p:txBody>
            <a:bodyPr wrap="none">
              <a:prstTxWarp prst="textNoShape">
                <a:avLst/>
              </a:prstTxWarp>
              <a:spAutoFit/>
            </a:bodyPr>
            <a:lstStyle/>
            <a:p>
              <a:pPr algn="ctr">
                <a:lnSpc>
                  <a:spcPct val="80000"/>
                </a:lnSpc>
              </a:pPr>
              <a:r>
                <a:rPr kumimoji="0" lang="en-US" b="1" i="1" dirty="0">
                  <a:solidFill>
                    <a:schemeClr val="accent3">
                      <a:lumMod val="50000"/>
                    </a:schemeClr>
                  </a:solidFill>
                  <a:latin typeface="Times New Roman" pitchFamily="18" charset="0"/>
                  <a:cs typeface="Times New Roman" pitchFamily="18" charset="0"/>
                </a:rPr>
                <a:t>Market price = $100</a:t>
              </a:r>
            </a:p>
          </p:txBody>
        </p:sp>
      </p:grpSp>
      <p:sp>
        <p:nvSpPr>
          <p:cNvPr id="62" name="Line 36"/>
          <p:cNvSpPr>
            <a:spLocks noChangeShapeType="1"/>
          </p:cNvSpPr>
          <p:nvPr/>
        </p:nvSpPr>
        <p:spPr bwMode="auto">
          <a:xfrm flipH="1">
            <a:off x="4669329" y="3309561"/>
            <a:ext cx="1548640"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63" name="Line 37"/>
          <p:cNvSpPr>
            <a:spLocks noChangeShapeType="1"/>
          </p:cNvSpPr>
          <p:nvPr/>
        </p:nvSpPr>
        <p:spPr bwMode="auto">
          <a:xfrm flipV="1">
            <a:off x="5157063" y="4946490"/>
            <a:ext cx="0" cy="500699"/>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64" name="Line 38"/>
          <p:cNvSpPr>
            <a:spLocks noChangeShapeType="1"/>
          </p:cNvSpPr>
          <p:nvPr/>
        </p:nvSpPr>
        <p:spPr bwMode="auto">
          <a:xfrm flipH="1">
            <a:off x="4677369" y="1751132"/>
            <a:ext cx="2746319"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8" name="Line 49"/>
          <p:cNvSpPr>
            <a:spLocks noChangeShapeType="1"/>
          </p:cNvSpPr>
          <p:nvPr/>
        </p:nvSpPr>
        <p:spPr bwMode="auto">
          <a:xfrm flipH="1">
            <a:off x="5118960" y="1677829"/>
            <a:ext cx="2442774" cy="3268662"/>
          </a:xfrm>
          <a:prstGeom prst="line">
            <a:avLst/>
          </a:prstGeom>
          <a:noFill/>
          <a:ln w="57150">
            <a:solidFill>
              <a:srgbClr val="006600"/>
            </a:solidFill>
            <a:round/>
            <a:headEnd/>
            <a:tailEnd type="none" w="lg" len="lg"/>
          </a:ln>
        </p:spPr>
        <p:txBody>
          <a:bodyPr wrap="none" anchor="ctr">
            <a:prstTxWarp prst="textNoShape">
              <a:avLst/>
            </a:prstTxWarp>
          </a:bodyPr>
          <a:lstStyle/>
          <a:p>
            <a:endParaRPr lang="en-US"/>
          </a:p>
        </p:txBody>
      </p:sp>
      <p:sp>
        <p:nvSpPr>
          <p:cNvPr id="79" name="Text Box 51"/>
          <p:cNvSpPr txBox="1">
            <a:spLocks noChangeArrowheads="1"/>
          </p:cNvSpPr>
          <p:nvPr/>
        </p:nvSpPr>
        <p:spPr bwMode="auto">
          <a:xfrm>
            <a:off x="7208222" y="1257141"/>
            <a:ext cx="910827" cy="400110"/>
          </a:xfrm>
          <a:prstGeom prst="rect">
            <a:avLst/>
          </a:prstGeom>
          <a:noFill/>
          <a:ln w="57150">
            <a:noFill/>
            <a:miter lim="800000"/>
            <a:headEnd/>
            <a:tailEnd/>
          </a:ln>
        </p:spPr>
        <p:txBody>
          <a:bodyPr wrap="none">
            <a:prstTxWarp prst="textNoShape">
              <a:avLst/>
            </a:prstTxWarp>
            <a:spAutoFit/>
          </a:bodyPr>
          <a:lstStyle/>
          <a:p>
            <a:r>
              <a:rPr kumimoji="0" lang="en-US" sz="2000" dirty="0">
                <a:solidFill>
                  <a:srgbClr val="006600"/>
                </a:solidFill>
                <a:latin typeface="Times New Roman" pitchFamily="18" charset="0"/>
                <a:cs typeface="Times New Roman" pitchFamily="18" charset="0"/>
              </a:rPr>
              <a:t>Supply</a:t>
            </a:r>
          </a:p>
        </p:txBody>
      </p:sp>
      <p:sp>
        <p:nvSpPr>
          <p:cNvPr id="65" name="Oval 66"/>
          <p:cNvSpPr>
            <a:spLocks noChangeArrowheads="1"/>
          </p:cNvSpPr>
          <p:nvPr/>
        </p:nvSpPr>
        <p:spPr bwMode="auto">
          <a:xfrm>
            <a:off x="6264464" y="3244662"/>
            <a:ext cx="119062" cy="1190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3635156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dissolve">
                                      <p:cBhvr>
                                        <p:cTn id="7" dur="500"/>
                                        <p:tgtEl>
                                          <p:spTgt spid="61">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61">
                                            <p:txEl>
                                              <p:pRg st="1" end="1"/>
                                            </p:txEl>
                                          </p:spTgt>
                                        </p:tgtEl>
                                        <p:attrNameLst>
                                          <p:attrName>style.visibility</p:attrName>
                                        </p:attrNameLst>
                                      </p:cBhvr>
                                      <p:to>
                                        <p:strVal val="visible"/>
                                      </p:to>
                                    </p:set>
                                    <p:animEffect transition="in" filter="dissolve">
                                      <p:cBhvr>
                                        <p:cTn id="16" dur="500"/>
                                        <p:tgtEl>
                                          <p:spTgt spid="61">
                                            <p:txEl>
                                              <p:pRg st="1" end="1"/>
                                            </p:txEl>
                                          </p:spTgt>
                                        </p:tgtEl>
                                      </p:cBhvr>
                                    </p:animEffect>
                                  </p:childTnLst>
                                </p:cTn>
                              </p:par>
                            </p:childTnLst>
                          </p:cTn>
                        </p:par>
                        <p:par>
                          <p:cTn id="17" fill="hold">
                            <p:stCondLst>
                              <p:cond delay="500"/>
                            </p:stCondLst>
                            <p:childTnLst>
                              <p:par>
                                <p:cTn id="18" presetID="17" presetClass="entr" presetSubtype="4" fill="hold" grpId="0" nodeType="afterEffect">
                                  <p:stCondLst>
                                    <p:cond delay="0"/>
                                  </p:stCondLst>
                                  <p:childTnLst>
                                    <p:set>
                                      <p:cBhvr>
                                        <p:cTn id="19" dur="1" fill="hold">
                                          <p:stCondLst>
                                            <p:cond delay="0"/>
                                          </p:stCondLst>
                                        </p:cTn>
                                        <p:tgtEl>
                                          <p:spTgt spid="56"/>
                                        </p:tgtEl>
                                        <p:attrNameLst>
                                          <p:attrName>style.visibility</p:attrName>
                                        </p:attrNameLst>
                                      </p:cBhvr>
                                      <p:to>
                                        <p:strVal val="visible"/>
                                      </p:to>
                                    </p:set>
                                    <p:anim calcmode="lin" valueType="num">
                                      <p:cBhvr>
                                        <p:cTn id="20" dur="500" fill="hold"/>
                                        <p:tgtEl>
                                          <p:spTgt spid="56"/>
                                        </p:tgtEl>
                                        <p:attrNameLst>
                                          <p:attrName>ppt_x</p:attrName>
                                        </p:attrNameLst>
                                      </p:cBhvr>
                                      <p:tavLst>
                                        <p:tav tm="0">
                                          <p:val>
                                            <p:strVal val="#ppt_x"/>
                                          </p:val>
                                        </p:tav>
                                        <p:tav tm="100000">
                                          <p:val>
                                            <p:strVal val="#ppt_x"/>
                                          </p:val>
                                        </p:tav>
                                      </p:tavLst>
                                    </p:anim>
                                    <p:anim calcmode="lin" valueType="num">
                                      <p:cBhvr>
                                        <p:cTn id="21" dur="500" fill="hold"/>
                                        <p:tgtEl>
                                          <p:spTgt spid="56"/>
                                        </p:tgtEl>
                                        <p:attrNameLst>
                                          <p:attrName>ppt_y</p:attrName>
                                        </p:attrNameLst>
                                      </p:cBhvr>
                                      <p:tavLst>
                                        <p:tav tm="0">
                                          <p:val>
                                            <p:strVal val="#ppt_y+#ppt_h/2"/>
                                          </p:val>
                                        </p:tav>
                                        <p:tav tm="100000">
                                          <p:val>
                                            <p:strVal val="#ppt_y"/>
                                          </p:val>
                                        </p:tav>
                                      </p:tavLst>
                                    </p:anim>
                                    <p:anim calcmode="lin" valueType="num">
                                      <p:cBhvr>
                                        <p:cTn id="22" dur="500" fill="hold"/>
                                        <p:tgtEl>
                                          <p:spTgt spid="56"/>
                                        </p:tgtEl>
                                        <p:attrNameLst>
                                          <p:attrName>ppt_w</p:attrName>
                                        </p:attrNameLst>
                                      </p:cBhvr>
                                      <p:tavLst>
                                        <p:tav tm="0">
                                          <p:val>
                                            <p:strVal val="#ppt_w"/>
                                          </p:val>
                                        </p:tav>
                                        <p:tav tm="100000">
                                          <p:val>
                                            <p:strVal val="#ppt_w"/>
                                          </p:val>
                                        </p:tav>
                                      </p:tavLst>
                                    </p:anim>
                                    <p:anim calcmode="lin" valueType="num">
                                      <p:cBhvr>
                                        <p:cTn id="23" dur="500" fill="hold"/>
                                        <p:tgtEl>
                                          <p:spTgt spid="56"/>
                                        </p:tgtEl>
                                        <p:attrNameLst>
                                          <p:attrName>ppt_h</p:attrName>
                                        </p:attrNameLst>
                                      </p:cBhvr>
                                      <p:tavLst>
                                        <p:tav tm="0">
                                          <p:val>
                                            <p:fltVal val="0"/>
                                          </p:val>
                                        </p:tav>
                                        <p:tav tm="100000">
                                          <p:val>
                                            <p:strVal val="#ppt_h"/>
                                          </p:val>
                                        </p:tav>
                                      </p:tavLst>
                                    </p:anim>
                                  </p:childTnLst>
                                </p:cTn>
                              </p:par>
                            </p:childTnLst>
                          </p:cTn>
                        </p:par>
                        <p:par>
                          <p:cTn id="24" fill="hold">
                            <p:stCondLst>
                              <p:cond delay="1000"/>
                            </p:stCondLst>
                            <p:childTnLst>
                              <p:par>
                                <p:cTn id="25" presetID="17" presetClass="entr" presetSubtype="2" fill="hold" grpId="0" nodeType="afterEffect">
                                  <p:stCondLst>
                                    <p:cond delay="0"/>
                                  </p:stCondLst>
                                  <p:childTnLst>
                                    <p:set>
                                      <p:cBhvr>
                                        <p:cTn id="26" dur="1" fill="hold">
                                          <p:stCondLst>
                                            <p:cond delay="0"/>
                                          </p:stCondLst>
                                        </p:cTn>
                                        <p:tgtEl>
                                          <p:spTgt spid="64"/>
                                        </p:tgtEl>
                                        <p:attrNameLst>
                                          <p:attrName>style.visibility</p:attrName>
                                        </p:attrNameLst>
                                      </p:cBhvr>
                                      <p:to>
                                        <p:strVal val="visible"/>
                                      </p:to>
                                    </p:set>
                                    <p:anim calcmode="lin" valueType="num">
                                      <p:cBhvr>
                                        <p:cTn id="27" dur="500" fill="hold"/>
                                        <p:tgtEl>
                                          <p:spTgt spid="64"/>
                                        </p:tgtEl>
                                        <p:attrNameLst>
                                          <p:attrName>ppt_x</p:attrName>
                                        </p:attrNameLst>
                                      </p:cBhvr>
                                      <p:tavLst>
                                        <p:tav tm="0">
                                          <p:val>
                                            <p:strVal val="#ppt_x+#ppt_w/2"/>
                                          </p:val>
                                        </p:tav>
                                        <p:tav tm="100000">
                                          <p:val>
                                            <p:strVal val="#ppt_x"/>
                                          </p:val>
                                        </p:tav>
                                      </p:tavLst>
                                    </p:anim>
                                    <p:anim calcmode="lin" valueType="num">
                                      <p:cBhvr>
                                        <p:cTn id="28" dur="500" fill="hold"/>
                                        <p:tgtEl>
                                          <p:spTgt spid="64"/>
                                        </p:tgtEl>
                                        <p:attrNameLst>
                                          <p:attrName>ppt_y</p:attrName>
                                        </p:attrNameLst>
                                      </p:cBhvr>
                                      <p:tavLst>
                                        <p:tav tm="0">
                                          <p:val>
                                            <p:strVal val="#ppt_y"/>
                                          </p:val>
                                        </p:tav>
                                        <p:tav tm="100000">
                                          <p:val>
                                            <p:strVal val="#ppt_y"/>
                                          </p:val>
                                        </p:tav>
                                      </p:tavLst>
                                    </p:anim>
                                    <p:anim calcmode="lin" valueType="num">
                                      <p:cBhvr>
                                        <p:cTn id="29" dur="500" fill="hold"/>
                                        <p:tgtEl>
                                          <p:spTgt spid="64"/>
                                        </p:tgtEl>
                                        <p:attrNameLst>
                                          <p:attrName>ppt_w</p:attrName>
                                        </p:attrNameLst>
                                      </p:cBhvr>
                                      <p:tavLst>
                                        <p:tav tm="0">
                                          <p:val>
                                            <p:fltVal val="0"/>
                                          </p:val>
                                        </p:tav>
                                        <p:tav tm="100000">
                                          <p:val>
                                            <p:strVal val="#ppt_w"/>
                                          </p:val>
                                        </p:tav>
                                      </p:tavLst>
                                    </p:anim>
                                    <p:anim calcmode="lin" valueType="num">
                                      <p:cBhvr>
                                        <p:cTn id="30" dur="500" fill="hold"/>
                                        <p:tgtEl>
                                          <p:spTgt spid="64"/>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61">
                                            <p:txEl>
                                              <p:pRg st="2" end="2"/>
                                            </p:txEl>
                                          </p:spTgt>
                                        </p:tgtEl>
                                        <p:attrNameLst>
                                          <p:attrName>style.visibility</p:attrName>
                                        </p:attrNameLst>
                                      </p:cBhvr>
                                      <p:to>
                                        <p:strVal val="visible"/>
                                      </p:to>
                                    </p:set>
                                    <p:animEffect transition="in" filter="dissolve">
                                      <p:cBhvr>
                                        <p:cTn id="35" dur="500"/>
                                        <p:tgtEl>
                                          <p:spTgt spid="61">
                                            <p:txEl>
                                              <p:pRg st="2" end="2"/>
                                            </p:txEl>
                                          </p:spTgt>
                                        </p:tgtEl>
                                      </p:cBhvr>
                                    </p:animEffect>
                                  </p:childTnLst>
                                </p:cTn>
                              </p:par>
                            </p:childTnLst>
                          </p:cTn>
                        </p:par>
                        <p:par>
                          <p:cTn id="36" fill="hold">
                            <p:stCondLst>
                              <p:cond delay="500"/>
                            </p:stCondLst>
                            <p:childTnLst>
                              <p:par>
                                <p:cTn id="37" presetID="17" presetClass="entr" presetSubtype="4" fill="hold" grpId="0" nodeType="afterEffect">
                                  <p:stCondLst>
                                    <p:cond delay="0"/>
                                  </p:stCondLst>
                                  <p:childTnLst>
                                    <p:set>
                                      <p:cBhvr>
                                        <p:cTn id="38" dur="1" fill="hold">
                                          <p:stCondLst>
                                            <p:cond delay="0"/>
                                          </p:stCondLst>
                                        </p:cTn>
                                        <p:tgtEl>
                                          <p:spTgt spid="63"/>
                                        </p:tgtEl>
                                        <p:attrNameLst>
                                          <p:attrName>style.visibility</p:attrName>
                                        </p:attrNameLst>
                                      </p:cBhvr>
                                      <p:to>
                                        <p:strVal val="visible"/>
                                      </p:to>
                                    </p:set>
                                    <p:anim calcmode="lin" valueType="num">
                                      <p:cBhvr>
                                        <p:cTn id="39" dur="500" fill="hold"/>
                                        <p:tgtEl>
                                          <p:spTgt spid="63"/>
                                        </p:tgtEl>
                                        <p:attrNameLst>
                                          <p:attrName>ppt_x</p:attrName>
                                        </p:attrNameLst>
                                      </p:cBhvr>
                                      <p:tavLst>
                                        <p:tav tm="0">
                                          <p:val>
                                            <p:strVal val="#ppt_x"/>
                                          </p:val>
                                        </p:tav>
                                        <p:tav tm="100000">
                                          <p:val>
                                            <p:strVal val="#ppt_x"/>
                                          </p:val>
                                        </p:tav>
                                      </p:tavLst>
                                    </p:anim>
                                    <p:anim calcmode="lin" valueType="num">
                                      <p:cBhvr>
                                        <p:cTn id="40" dur="500" fill="hold"/>
                                        <p:tgtEl>
                                          <p:spTgt spid="63"/>
                                        </p:tgtEl>
                                        <p:attrNameLst>
                                          <p:attrName>ppt_y</p:attrName>
                                        </p:attrNameLst>
                                      </p:cBhvr>
                                      <p:tavLst>
                                        <p:tav tm="0">
                                          <p:val>
                                            <p:strVal val="#ppt_y+#ppt_h/2"/>
                                          </p:val>
                                        </p:tav>
                                        <p:tav tm="100000">
                                          <p:val>
                                            <p:strVal val="#ppt_y"/>
                                          </p:val>
                                        </p:tav>
                                      </p:tavLst>
                                    </p:anim>
                                    <p:anim calcmode="lin" valueType="num">
                                      <p:cBhvr>
                                        <p:cTn id="41" dur="500" fill="hold"/>
                                        <p:tgtEl>
                                          <p:spTgt spid="63"/>
                                        </p:tgtEl>
                                        <p:attrNameLst>
                                          <p:attrName>ppt_w</p:attrName>
                                        </p:attrNameLst>
                                      </p:cBhvr>
                                      <p:tavLst>
                                        <p:tav tm="0">
                                          <p:val>
                                            <p:strVal val="#ppt_w"/>
                                          </p:val>
                                        </p:tav>
                                        <p:tav tm="100000">
                                          <p:val>
                                            <p:strVal val="#ppt_w"/>
                                          </p:val>
                                        </p:tav>
                                      </p:tavLst>
                                    </p:anim>
                                    <p:anim calcmode="lin" valueType="num">
                                      <p:cBhvr>
                                        <p:cTn id="42" dur="500" fill="hold"/>
                                        <p:tgtEl>
                                          <p:spTgt spid="63"/>
                                        </p:tgtEl>
                                        <p:attrNameLst>
                                          <p:attrName>ppt_h</p:attrName>
                                        </p:attrNameLst>
                                      </p:cBhvr>
                                      <p:tavLst>
                                        <p:tav tm="0">
                                          <p:val>
                                            <p:fltVal val="0"/>
                                          </p:val>
                                        </p:tav>
                                        <p:tav tm="100000">
                                          <p:val>
                                            <p:strVal val="#ppt_h"/>
                                          </p:val>
                                        </p:tav>
                                      </p:tavLst>
                                    </p:anim>
                                  </p:childTnLst>
                                </p:cTn>
                              </p:par>
                            </p:childTnLst>
                          </p:cTn>
                        </p:par>
                        <p:par>
                          <p:cTn id="43" fill="hold">
                            <p:stCondLst>
                              <p:cond delay="1000"/>
                            </p:stCondLst>
                            <p:childTnLst>
                              <p:par>
                                <p:cTn id="44" presetID="17" presetClass="entr" presetSubtype="2" fill="hold" grpId="0" nodeType="afterEffect">
                                  <p:stCondLst>
                                    <p:cond delay="0"/>
                                  </p:stCondLst>
                                  <p:childTnLst>
                                    <p:set>
                                      <p:cBhvr>
                                        <p:cTn id="45" dur="1" fill="hold">
                                          <p:stCondLst>
                                            <p:cond delay="0"/>
                                          </p:stCondLst>
                                        </p:cTn>
                                        <p:tgtEl>
                                          <p:spTgt spid="57"/>
                                        </p:tgtEl>
                                        <p:attrNameLst>
                                          <p:attrName>style.visibility</p:attrName>
                                        </p:attrNameLst>
                                      </p:cBhvr>
                                      <p:to>
                                        <p:strVal val="visible"/>
                                      </p:to>
                                    </p:set>
                                    <p:anim calcmode="lin" valueType="num">
                                      <p:cBhvr>
                                        <p:cTn id="46" dur="500" fill="hold"/>
                                        <p:tgtEl>
                                          <p:spTgt spid="57"/>
                                        </p:tgtEl>
                                        <p:attrNameLst>
                                          <p:attrName>ppt_x</p:attrName>
                                        </p:attrNameLst>
                                      </p:cBhvr>
                                      <p:tavLst>
                                        <p:tav tm="0">
                                          <p:val>
                                            <p:strVal val="#ppt_x+#ppt_w/2"/>
                                          </p:val>
                                        </p:tav>
                                        <p:tav tm="100000">
                                          <p:val>
                                            <p:strVal val="#ppt_x"/>
                                          </p:val>
                                        </p:tav>
                                      </p:tavLst>
                                    </p:anim>
                                    <p:anim calcmode="lin" valueType="num">
                                      <p:cBhvr>
                                        <p:cTn id="47" dur="500" fill="hold"/>
                                        <p:tgtEl>
                                          <p:spTgt spid="57"/>
                                        </p:tgtEl>
                                        <p:attrNameLst>
                                          <p:attrName>ppt_y</p:attrName>
                                        </p:attrNameLst>
                                      </p:cBhvr>
                                      <p:tavLst>
                                        <p:tav tm="0">
                                          <p:val>
                                            <p:strVal val="#ppt_y"/>
                                          </p:val>
                                        </p:tav>
                                        <p:tav tm="100000">
                                          <p:val>
                                            <p:strVal val="#ppt_y"/>
                                          </p:val>
                                        </p:tav>
                                      </p:tavLst>
                                    </p:anim>
                                    <p:anim calcmode="lin" valueType="num">
                                      <p:cBhvr>
                                        <p:cTn id="48" dur="500" fill="hold"/>
                                        <p:tgtEl>
                                          <p:spTgt spid="57"/>
                                        </p:tgtEl>
                                        <p:attrNameLst>
                                          <p:attrName>ppt_w</p:attrName>
                                        </p:attrNameLst>
                                      </p:cBhvr>
                                      <p:tavLst>
                                        <p:tav tm="0">
                                          <p:val>
                                            <p:fltVal val="0"/>
                                          </p:val>
                                        </p:tav>
                                        <p:tav tm="100000">
                                          <p:val>
                                            <p:strVal val="#ppt_w"/>
                                          </p:val>
                                        </p:tav>
                                      </p:tavLst>
                                    </p:anim>
                                    <p:anim calcmode="lin" valueType="num">
                                      <p:cBhvr>
                                        <p:cTn id="49" dur="500" fill="hold"/>
                                        <p:tgtEl>
                                          <p:spTgt spid="57"/>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61">
                                            <p:txEl>
                                              <p:pRg st="3" end="3"/>
                                            </p:txEl>
                                          </p:spTgt>
                                        </p:tgtEl>
                                        <p:attrNameLst>
                                          <p:attrName>style.visibility</p:attrName>
                                        </p:attrNameLst>
                                      </p:cBhvr>
                                      <p:to>
                                        <p:strVal val="visible"/>
                                      </p:to>
                                    </p:set>
                                    <p:animEffect transition="in" filter="dissolve">
                                      <p:cBhvr>
                                        <p:cTn id="54" dur="500"/>
                                        <p:tgtEl>
                                          <p:spTgt spid="61">
                                            <p:txEl>
                                              <p:pRg st="3" end="3"/>
                                            </p:txEl>
                                          </p:spTgt>
                                        </p:tgtEl>
                                      </p:cBhvr>
                                    </p:animEffect>
                                  </p:childTnLst>
                                </p:cTn>
                              </p:par>
                            </p:childTnLst>
                          </p:cTn>
                        </p:par>
                        <p:par>
                          <p:cTn id="55" fill="hold">
                            <p:stCondLst>
                              <p:cond delay="500"/>
                            </p:stCondLst>
                            <p:childTnLst>
                              <p:par>
                                <p:cTn id="56" presetID="17" presetClass="entr" presetSubtype="4" fill="hold" grpId="0" nodeType="afterEffect">
                                  <p:stCondLst>
                                    <p:cond delay="0"/>
                                  </p:stCondLst>
                                  <p:childTnLst>
                                    <p:set>
                                      <p:cBhvr>
                                        <p:cTn id="57" dur="1" fill="hold">
                                          <p:stCondLst>
                                            <p:cond delay="0"/>
                                          </p:stCondLst>
                                        </p:cTn>
                                        <p:tgtEl>
                                          <p:spTgt spid="55"/>
                                        </p:tgtEl>
                                        <p:attrNameLst>
                                          <p:attrName>style.visibility</p:attrName>
                                        </p:attrNameLst>
                                      </p:cBhvr>
                                      <p:to>
                                        <p:strVal val="visible"/>
                                      </p:to>
                                    </p:set>
                                    <p:anim calcmode="lin" valueType="num">
                                      <p:cBhvr>
                                        <p:cTn id="58" dur="500" fill="hold"/>
                                        <p:tgtEl>
                                          <p:spTgt spid="55"/>
                                        </p:tgtEl>
                                        <p:attrNameLst>
                                          <p:attrName>ppt_x</p:attrName>
                                        </p:attrNameLst>
                                      </p:cBhvr>
                                      <p:tavLst>
                                        <p:tav tm="0">
                                          <p:val>
                                            <p:strVal val="#ppt_x"/>
                                          </p:val>
                                        </p:tav>
                                        <p:tav tm="100000">
                                          <p:val>
                                            <p:strVal val="#ppt_x"/>
                                          </p:val>
                                        </p:tav>
                                      </p:tavLst>
                                    </p:anim>
                                    <p:anim calcmode="lin" valueType="num">
                                      <p:cBhvr>
                                        <p:cTn id="59" dur="500" fill="hold"/>
                                        <p:tgtEl>
                                          <p:spTgt spid="55"/>
                                        </p:tgtEl>
                                        <p:attrNameLst>
                                          <p:attrName>ppt_y</p:attrName>
                                        </p:attrNameLst>
                                      </p:cBhvr>
                                      <p:tavLst>
                                        <p:tav tm="0">
                                          <p:val>
                                            <p:strVal val="#ppt_y+#ppt_h/2"/>
                                          </p:val>
                                        </p:tav>
                                        <p:tav tm="100000">
                                          <p:val>
                                            <p:strVal val="#ppt_y"/>
                                          </p:val>
                                        </p:tav>
                                      </p:tavLst>
                                    </p:anim>
                                    <p:anim calcmode="lin" valueType="num">
                                      <p:cBhvr>
                                        <p:cTn id="60" dur="500" fill="hold"/>
                                        <p:tgtEl>
                                          <p:spTgt spid="55"/>
                                        </p:tgtEl>
                                        <p:attrNameLst>
                                          <p:attrName>ppt_w</p:attrName>
                                        </p:attrNameLst>
                                      </p:cBhvr>
                                      <p:tavLst>
                                        <p:tav tm="0">
                                          <p:val>
                                            <p:strVal val="#ppt_w"/>
                                          </p:val>
                                        </p:tav>
                                        <p:tav tm="100000">
                                          <p:val>
                                            <p:strVal val="#ppt_w"/>
                                          </p:val>
                                        </p:tav>
                                      </p:tavLst>
                                    </p:anim>
                                    <p:anim calcmode="lin" valueType="num">
                                      <p:cBhvr>
                                        <p:cTn id="61" dur="500" fill="hold"/>
                                        <p:tgtEl>
                                          <p:spTgt spid="55"/>
                                        </p:tgtEl>
                                        <p:attrNameLst>
                                          <p:attrName>ppt_h</p:attrName>
                                        </p:attrNameLst>
                                      </p:cBhvr>
                                      <p:tavLst>
                                        <p:tav tm="0">
                                          <p:val>
                                            <p:fltVal val="0"/>
                                          </p:val>
                                        </p:tav>
                                        <p:tav tm="100000">
                                          <p:val>
                                            <p:strVal val="#ppt_h"/>
                                          </p:val>
                                        </p:tav>
                                      </p:tavLst>
                                    </p:anim>
                                  </p:childTnLst>
                                </p:cTn>
                              </p:par>
                            </p:childTnLst>
                          </p:cTn>
                        </p:par>
                        <p:par>
                          <p:cTn id="62" fill="hold">
                            <p:stCondLst>
                              <p:cond delay="1000"/>
                            </p:stCondLst>
                            <p:childTnLst>
                              <p:par>
                                <p:cTn id="63" presetID="17" presetClass="entr" presetSubtype="2" fill="hold" grpId="0" nodeType="afterEffect">
                                  <p:stCondLst>
                                    <p:cond delay="0"/>
                                  </p:stCondLst>
                                  <p:childTnLst>
                                    <p:set>
                                      <p:cBhvr>
                                        <p:cTn id="64" dur="1" fill="hold">
                                          <p:stCondLst>
                                            <p:cond delay="0"/>
                                          </p:stCondLst>
                                        </p:cTn>
                                        <p:tgtEl>
                                          <p:spTgt spid="62"/>
                                        </p:tgtEl>
                                        <p:attrNameLst>
                                          <p:attrName>style.visibility</p:attrName>
                                        </p:attrNameLst>
                                      </p:cBhvr>
                                      <p:to>
                                        <p:strVal val="visible"/>
                                      </p:to>
                                    </p:set>
                                    <p:anim calcmode="lin" valueType="num">
                                      <p:cBhvr>
                                        <p:cTn id="65" dur="500" fill="hold"/>
                                        <p:tgtEl>
                                          <p:spTgt spid="62"/>
                                        </p:tgtEl>
                                        <p:attrNameLst>
                                          <p:attrName>ppt_x</p:attrName>
                                        </p:attrNameLst>
                                      </p:cBhvr>
                                      <p:tavLst>
                                        <p:tav tm="0">
                                          <p:val>
                                            <p:strVal val="#ppt_x+#ppt_w/2"/>
                                          </p:val>
                                        </p:tav>
                                        <p:tav tm="100000">
                                          <p:val>
                                            <p:strVal val="#ppt_x"/>
                                          </p:val>
                                        </p:tav>
                                      </p:tavLst>
                                    </p:anim>
                                    <p:anim calcmode="lin" valueType="num">
                                      <p:cBhvr>
                                        <p:cTn id="66" dur="500" fill="hold"/>
                                        <p:tgtEl>
                                          <p:spTgt spid="62"/>
                                        </p:tgtEl>
                                        <p:attrNameLst>
                                          <p:attrName>ppt_y</p:attrName>
                                        </p:attrNameLst>
                                      </p:cBhvr>
                                      <p:tavLst>
                                        <p:tav tm="0">
                                          <p:val>
                                            <p:strVal val="#ppt_y"/>
                                          </p:val>
                                        </p:tav>
                                        <p:tav tm="100000">
                                          <p:val>
                                            <p:strVal val="#ppt_y"/>
                                          </p:val>
                                        </p:tav>
                                      </p:tavLst>
                                    </p:anim>
                                    <p:anim calcmode="lin" valueType="num">
                                      <p:cBhvr>
                                        <p:cTn id="67" dur="500" fill="hold"/>
                                        <p:tgtEl>
                                          <p:spTgt spid="62"/>
                                        </p:tgtEl>
                                        <p:attrNameLst>
                                          <p:attrName>ppt_w</p:attrName>
                                        </p:attrNameLst>
                                      </p:cBhvr>
                                      <p:tavLst>
                                        <p:tav tm="0">
                                          <p:val>
                                            <p:fltVal val="0"/>
                                          </p:val>
                                        </p:tav>
                                        <p:tav tm="100000">
                                          <p:val>
                                            <p:strVal val="#ppt_w"/>
                                          </p:val>
                                        </p:tav>
                                      </p:tavLst>
                                    </p:anim>
                                    <p:anim calcmode="lin" valueType="num">
                                      <p:cBhvr>
                                        <p:cTn id="68" dur="500" fill="hold"/>
                                        <p:tgtEl>
                                          <p:spTgt spid="6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animBg="1"/>
      <p:bldP spid="57" grpId="0" animBg="1"/>
      <p:bldP spid="62" grpId="0" animBg="1"/>
      <p:bldP spid="63" grpId="0" animBg="1"/>
      <p:bldP spid="6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Producer Surplus</a:t>
            </a:r>
            <a:endParaRPr lang="en-US" sz="20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08" name="Text Box 119"/>
          <p:cNvSpPr txBox="1">
            <a:spLocks noChangeArrowheads="1"/>
          </p:cNvSpPr>
          <p:nvPr/>
        </p:nvSpPr>
        <p:spPr bwMode="auto">
          <a:xfrm>
            <a:off x="4058690" y="1560038"/>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140</a:t>
            </a:r>
            <a:endParaRPr kumimoji="0" lang="en-US" sz="1600" b="0" i="0" dirty="0">
              <a:latin typeface="Times New Roman" pitchFamily="18" charset="0"/>
              <a:cs typeface="Times New Roman" pitchFamily="18" charset="0"/>
            </a:endParaRPr>
          </a:p>
        </p:txBody>
      </p:sp>
      <p:sp>
        <p:nvSpPr>
          <p:cNvPr id="109" name="Text Box 120"/>
          <p:cNvSpPr txBox="1">
            <a:spLocks noChangeArrowheads="1"/>
          </p:cNvSpPr>
          <p:nvPr/>
        </p:nvSpPr>
        <p:spPr bwMode="auto">
          <a:xfrm>
            <a:off x="4058690" y="2349320"/>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120</a:t>
            </a:r>
            <a:endParaRPr kumimoji="0" lang="en-US" sz="1600" b="0" i="0" dirty="0">
              <a:latin typeface="Times New Roman" pitchFamily="18" charset="0"/>
              <a:cs typeface="Times New Roman" pitchFamily="18" charset="0"/>
            </a:endParaRPr>
          </a:p>
        </p:txBody>
      </p:sp>
      <p:sp>
        <p:nvSpPr>
          <p:cNvPr id="110" name="Text Box 121"/>
          <p:cNvSpPr txBox="1">
            <a:spLocks noChangeArrowheads="1"/>
          </p:cNvSpPr>
          <p:nvPr/>
        </p:nvSpPr>
        <p:spPr bwMode="auto">
          <a:xfrm>
            <a:off x="4058690" y="3135401"/>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100</a:t>
            </a:r>
            <a:endParaRPr kumimoji="0" lang="en-US" sz="1600" b="0" i="0" dirty="0">
              <a:latin typeface="Times New Roman" pitchFamily="18" charset="0"/>
              <a:cs typeface="Times New Roman" pitchFamily="18" charset="0"/>
            </a:endParaRPr>
          </a:p>
        </p:txBody>
      </p:sp>
      <p:sp>
        <p:nvSpPr>
          <p:cNvPr id="111" name="Text Box 122"/>
          <p:cNvSpPr txBox="1">
            <a:spLocks noChangeArrowheads="1"/>
          </p:cNvSpPr>
          <p:nvPr/>
        </p:nvSpPr>
        <p:spPr bwMode="auto">
          <a:xfrm>
            <a:off x="4058690" y="4709149"/>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60</a:t>
            </a:r>
            <a:endParaRPr kumimoji="0" lang="en-US" sz="1600" b="0" i="0" dirty="0">
              <a:latin typeface="Times New Roman" pitchFamily="18" charset="0"/>
              <a:cs typeface="Times New Roman" pitchFamily="18" charset="0"/>
            </a:endParaRPr>
          </a:p>
        </p:txBody>
      </p:sp>
      <p:sp>
        <p:nvSpPr>
          <p:cNvPr id="112" name="Text Box 123"/>
          <p:cNvSpPr txBox="1">
            <a:spLocks noChangeArrowheads="1"/>
          </p:cNvSpPr>
          <p:nvPr/>
        </p:nvSpPr>
        <p:spPr bwMode="auto">
          <a:xfrm>
            <a:off x="4467697" y="5450493"/>
            <a:ext cx="378717"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0</a:t>
            </a:r>
          </a:p>
        </p:txBody>
      </p:sp>
      <p:sp>
        <p:nvSpPr>
          <p:cNvPr id="113" name="Text Box 124"/>
          <p:cNvSpPr txBox="1">
            <a:spLocks noChangeArrowheads="1"/>
          </p:cNvSpPr>
          <p:nvPr/>
        </p:nvSpPr>
        <p:spPr bwMode="auto">
          <a:xfrm>
            <a:off x="5412328"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10</a:t>
            </a:r>
            <a:endParaRPr kumimoji="0" lang="en-US" sz="1600" b="0" i="0" dirty="0">
              <a:latin typeface="Times New Roman" pitchFamily="18" charset="0"/>
              <a:cs typeface="Times New Roman" pitchFamily="18" charset="0"/>
            </a:endParaRPr>
          </a:p>
        </p:txBody>
      </p:sp>
      <p:sp>
        <p:nvSpPr>
          <p:cNvPr id="114" name="Text Box 125"/>
          <p:cNvSpPr txBox="1">
            <a:spLocks noChangeArrowheads="1"/>
          </p:cNvSpPr>
          <p:nvPr/>
        </p:nvSpPr>
        <p:spPr bwMode="auto">
          <a:xfrm>
            <a:off x="5891752" y="5450493"/>
            <a:ext cx="471292"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15</a:t>
            </a:r>
            <a:endParaRPr kumimoji="0" lang="en-US" sz="1600" b="0" i="0" dirty="0">
              <a:latin typeface="Times New Roman" pitchFamily="18" charset="0"/>
              <a:cs typeface="Times New Roman" pitchFamily="18" charset="0"/>
            </a:endParaRPr>
          </a:p>
        </p:txBody>
      </p:sp>
      <p:sp>
        <p:nvSpPr>
          <p:cNvPr id="115" name="Text Box 126"/>
          <p:cNvSpPr txBox="1">
            <a:spLocks noChangeArrowheads="1"/>
          </p:cNvSpPr>
          <p:nvPr/>
        </p:nvSpPr>
        <p:spPr bwMode="auto">
          <a:xfrm>
            <a:off x="63743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20</a:t>
            </a:r>
            <a:endParaRPr kumimoji="0" lang="en-US" sz="1600" b="0" i="0" dirty="0">
              <a:latin typeface="Times New Roman" pitchFamily="18" charset="0"/>
              <a:cs typeface="Times New Roman" pitchFamily="18" charset="0"/>
            </a:endParaRPr>
          </a:p>
        </p:txBody>
      </p:sp>
      <p:sp>
        <p:nvSpPr>
          <p:cNvPr id="116" name="Text Box 127"/>
          <p:cNvSpPr txBox="1">
            <a:spLocks noChangeArrowheads="1"/>
          </p:cNvSpPr>
          <p:nvPr/>
        </p:nvSpPr>
        <p:spPr bwMode="auto">
          <a:xfrm>
            <a:off x="6836207" y="5450493"/>
            <a:ext cx="510475"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25</a:t>
            </a:r>
            <a:endParaRPr kumimoji="0" lang="en-US" sz="1600" b="0" i="0" dirty="0">
              <a:latin typeface="Times New Roman" pitchFamily="18" charset="0"/>
              <a:cs typeface="Times New Roman" pitchFamily="18" charset="0"/>
            </a:endParaRPr>
          </a:p>
        </p:txBody>
      </p:sp>
      <p:sp>
        <p:nvSpPr>
          <p:cNvPr id="122" name="Text Box 132"/>
          <p:cNvSpPr txBox="1">
            <a:spLocks noChangeArrowheads="1"/>
          </p:cNvSpPr>
          <p:nvPr/>
        </p:nvSpPr>
        <p:spPr bwMode="auto">
          <a:xfrm>
            <a:off x="4158135" y="1096433"/>
            <a:ext cx="1376788" cy="419923"/>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sz="1600" b="0" i="0" dirty="0">
                <a:latin typeface="Times New Roman" pitchFamily="18" charset="0"/>
                <a:cs typeface="Times New Roman" pitchFamily="18" charset="0"/>
              </a:rPr>
              <a:t>Price</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(monthly bill)</a:t>
            </a:r>
          </a:p>
        </p:txBody>
      </p:sp>
      <p:sp>
        <p:nvSpPr>
          <p:cNvPr id="123" name="Text Box 133"/>
          <p:cNvSpPr txBox="1">
            <a:spLocks noChangeArrowheads="1"/>
          </p:cNvSpPr>
          <p:nvPr/>
        </p:nvSpPr>
        <p:spPr bwMode="auto">
          <a:xfrm>
            <a:off x="7783397" y="5145452"/>
            <a:ext cx="1219200" cy="634020"/>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sz="1600" b="0" i="0" dirty="0">
                <a:latin typeface="Times New Roman" pitchFamily="18" charset="0"/>
                <a:cs typeface="Times New Roman" pitchFamily="18" charset="0"/>
              </a:rPr>
              <a:t>Quantity</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a:t>
            </a:r>
            <a:r>
              <a:rPr kumimoji="0" lang="en-US" sz="1400" b="0" dirty="0" smtClean="0">
                <a:latin typeface="Times New Roman" pitchFamily="18" charset="0"/>
                <a:cs typeface="Times New Roman" pitchFamily="18" charset="0"/>
              </a:rPr>
              <a:t>million </a:t>
            </a:r>
            <a:r>
              <a:rPr kumimoji="0" lang="en-US" sz="1400" b="0" dirty="0">
                <a:latin typeface="Times New Roman" pitchFamily="18" charset="0"/>
                <a:cs typeface="Times New Roman" pitchFamily="18" charset="0"/>
              </a:rPr>
              <a:t/>
            </a:r>
            <a:br>
              <a:rPr kumimoji="0" lang="en-US" sz="1400" b="0" dirty="0">
                <a:latin typeface="Times New Roman" pitchFamily="18" charset="0"/>
                <a:cs typeface="Times New Roman" pitchFamily="18" charset="0"/>
              </a:rPr>
            </a:br>
            <a:r>
              <a:rPr kumimoji="0" lang="en-US" sz="1400" b="0" dirty="0">
                <a:latin typeface="Times New Roman" pitchFamily="18" charset="0"/>
                <a:cs typeface="Times New Roman" pitchFamily="18" charset="0"/>
              </a:rPr>
              <a:t>subscribers)</a:t>
            </a:r>
          </a:p>
        </p:txBody>
      </p:sp>
      <p:sp>
        <p:nvSpPr>
          <p:cNvPr id="125" name="Line 135"/>
          <p:cNvSpPr>
            <a:spLocks noChangeShapeType="1"/>
          </p:cNvSpPr>
          <p:nvPr/>
        </p:nvSpPr>
        <p:spPr bwMode="auto">
          <a:xfrm>
            <a:off x="4669310" y="5451828"/>
            <a:ext cx="3072093"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6" name="Text Box 136"/>
          <p:cNvSpPr txBox="1">
            <a:spLocks noChangeArrowheads="1"/>
          </p:cNvSpPr>
          <p:nvPr/>
        </p:nvSpPr>
        <p:spPr bwMode="auto">
          <a:xfrm>
            <a:off x="4058690" y="3908781"/>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80</a:t>
            </a:r>
            <a:endParaRPr kumimoji="0" lang="en-US" sz="1600" b="0" i="0" dirty="0">
              <a:latin typeface="Times New Roman" pitchFamily="18" charset="0"/>
              <a:cs typeface="Times New Roman" pitchFamily="18" charset="0"/>
            </a:endParaRPr>
          </a:p>
        </p:txBody>
      </p:sp>
      <p:sp>
        <p:nvSpPr>
          <p:cNvPr id="127" name="Line 137"/>
          <p:cNvSpPr>
            <a:spLocks noChangeShapeType="1"/>
          </p:cNvSpPr>
          <p:nvPr/>
        </p:nvSpPr>
        <p:spPr bwMode="auto">
          <a:xfrm>
            <a:off x="4561320" y="1750164"/>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8" name="Line 138"/>
          <p:cNvSpPr>
            <a:spLocks noChangeShapeType="1"/>
          </p:cNvSpPr>
          <p:nvPr/>
        </p:nvSpPr>
        <p:spPr bwMode="auto">
          <a:xfrm>
            <a:off x="4561320" y="2534657"/>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9" name="Line 139"/>
          <p:cNvSpPr>
            <a:spLocks noChangeShapeType="1"/>
          </p:cNvSpPr>
          <p:nvPr/>
        </p:nvSpPr>
        <p:spPr bwMode="auto">
          <a:xfrm>
            <a:off x="4561320" y="3312800"/>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0" name="Line 140"/>
          <p:cNvSpPr>
            <a:spLocks noChangeShapeType="1"/>
          </p:cNvSpPr>
          <p:nvPr/>
        </p:nvSpPr>
        <p:spPr bwMode="auto">
          <a:xfrm>
            <a:off x="4561320" y="409729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1" name="Text Box 142"/>
          <p:cNvSpPr txBox="1">
            <a:spLocks noChangeArrowheads="1"/>
          </p:cNvSpPr>
          <p:nvPr/>
        </p:nvSpPr>
        <p:spPr bwMode="auto">
          <a:xfrm>
            <a:off x="7325157" y="5450493"/>
            <a:ext cx="518010"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30</a:t>
            </a:r>
            <a:endParaRPr kumimoji="0" lang="en-US" sz="1600" b="0" i="0" dirty="0">
              <a:latin typeface="Times New Roman" pitchFamily="18" charset="0"/>
              <a:cs typeface="Times New Roman" pitchFamily="18" charset="0"/>
            </a:endParaRPr>
          </a:p>
        </p:txBody>
      </p:sp>
      <p:sp>
        <p:nvSpPr>
          <p:cNvPr id="133" name="Line 145"/>
          <p:cNvSpPr>
            <a:spLocks noChangeShapeType="1"/>
          </p:cNvSpPr>
          <p:nvPr/>
        </p:nvSpPr>
        <p:spPr bwMode="auto">
          <a:xfrm>
            <a:off x="563768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4" name="Line 146"/>
          <p:cNvSpPr>
            <a:spLocks noChangeShapeType="1"/>
          </p:cNvSpPr>
          <p:nvPr/>
        </p:nvSpPr>
        <p:spPr bwMode="auto">
          <a:xfrm>
            <a:off x="6118697"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5" name="Line 147"/>
          <p:cNvSpPr>
            <a:spLocks noChangeShapeType="1"/>
          </p:cNvSpPr>
          <p:nvPr/>
        </p:nvSpPr>
        <p:spPr bwMode="auto">
          <a:xfrm>
            <a:off x="6599710"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6" name="Line 148"/>
          <p:cNvSpPr>
            <a:spLocks noChangeShapeType="1"/>
          </p:cNvSpPr>
          <p:nvPr/>
        </p:nvSpPr>
        <p:spPr bwMode="auto">
          <a:xfrm>
            <a:off x="708072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7" name="Line 149"/>
          <p:cNvSpPr>
            <a:spLocks noChangeShapeType="1"/>
          </p:cNvSpPr>
          <p:nvPr/>
        </p:nvSpPr>
        <p:spPr bwMode="auto">
          <a:xfrm>
            <a:off x="756173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9" name="Text Box 151"/>
          <p:cNvSpPr txBox="1">
            <a:spLocks noChangeArrowheads="1"/>
          </p:cNvSpPr>
          <p:nvPr/>
        </p:nvSpPr>
        <p:spPr bwMode="auto">
          <a:xfrm>
            <a:off x="49265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5</a:t>
            </a:r>
            <a:endParaRPr kumimoji="0" lang="en-US" sz="1600" b="0" i="0" dirty="0">
              <a:latin typeface="Times New Roman" pitchFamily="18" charset="0"/>
              <a:cs typeface="Times New Roman" pitchFamily="18" charset="0"/>
            </a:endParaRPr>
          </a:p>
        </p:txBody>
      </p:sp>
      <p:sp>
        <p:nvSpPr>
          <p:cNvPr id="140" name="Line 152"/>
          <p:cNvSpPr>
            <a:spLocks noChangeShapeType="1"/>
          </p:cNvSpPr>
          <p:nvPr/>
        </p:nvSpPr>
        <p:spPr bwMode="auto">
          <a:xfrm>
            <a:off x="515667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3" name="Line 158"/>
          <p:cNvSpPr>
            <a:spLocks noChangeShapeType="1"/>
          </p:cNvSpPr>
          <p:nvPr/>
        </p:nvSpPr>
        <p:spPr bwMode="auto">
          <a:xfrm>
            <a:off x="4561320" y="4900836"/>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nvGrpSpPr>
          <p:cNvPr id="144" name="Group 173"/>
          <p:cNvGrpSpPr>
            <a:grpSpLocks/>
          </p:cNvGrpSpPr>
          <p:nvPr/>
        </p:nvGrpSpPr>
        <p:grpSpPr bwMode="auto">
          <a:xfrm>
            <a:off x="4585172" y="5232872"/>
            <a:ext cx="148681" cy="273829"/>
            <a:chOff x="2616" y="3192"/>
            <a:chExt cx="106" cy="190"/>
          </a:xfrm>
        </p:grpSpPr>
        <p:sp>
          <p:nvSpPr>
            <p:cNvPr id="145" name="Line 144"/>
            <p:cNvSpPr>
              <a:spLocks noChangeShapeType="1"/>
            </p:cNvSpPr>
            <p:nvPr/>
          </p:nvSpPr>
          <p:spPr bwMode="auto">
            <a:xfrm>
              <a:off x="2676" y="3324"/>
              <a:ext cx="0" cy="5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6" name="Line 164"/>
            <p:cNvSpPr>
              <a:spLocks noChangeShapeType="1"/>
            </p:cNvSpPr>
            <p:nvPr/>
          </p:nvSpPr>
          <p:spPr bwMode="auto">
            <a:xfrm>
              <a:off x="2676" y="3264"/>
              <a:ext cx="0" cy="84"/>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7" name="Line 170"/>
            <p:cNvSpPr>
              <a:spLocks noChangeShapeType="1"/>
            </p:cNvSpPr>
            <p:nvPr/>
          </p:nvSpPr>
          <p:spPr bwMode="auto">
            <a:xfrm flipV="1">
              <a:off x="2626" y="3192"/>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8" name="Line 171"/>
            <p:cNvSpPr>
              <a:spLocks noChangeShapeType="1"/>
            </p:cNvSpPr>
            <p:nvPr/>
          </p:nvSpPr>
          <p:spPr bwMode="auto">
            <a:xfrm flipV="1">
              <a:off x="2626" y="3240"/>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9" name="Line 172"/>
            <p:cNvSpPr>
              <a:spLocks noChangeShapeType="1"/>
            </p:cNvSpPr>
            <p:nvPr/>
          </p:nvSpPr>
          <p:spPr bwMode="auto">
            <a:xfrm>
              <a:off x="2616" y="3328"/>
              <a:ext cx="5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sp>
        <p:nvSpPr>
          <p:cNvPr id="61" name="Content Placeholder 2"/>
          <p:cNvSpPr>
            <a:spLocks noGrp="1"/>
          </p:cNvSpPr>
          <p:nvPr>
            <p:ph idx="1"/>
          </p:nvPr>
        </p:nvSpPr>
        <p:spPr>
          <a:xfrm>
            <a:off x="63184" y="1341435"/>
            <a:ext cx="3995506" cy="3946851"/>
          </a:xfrm>
        </p:spPr>
        <p:txBody>
          <a:bodyPr/>
          <a:lstStyle/>
          <a:p>
            <a:pPr marL="169863" indent="-169863">
              <a:lnSpc>
                <a:spcPct val="90000"/>
              </a:lnSpc>
            </a:pPr>
            <a:r>
              <a:rPr lang="en-US" sz="1900" b="1" i="1" dirty="0">
                <a:solidFill>
                  <a:srgbClr val="32302A"/>
                </a:solidFill>
                <a:ea typeface="ＭＳ Ｐゴシック" pitchFamily="-107" charset="-128"/>
                <a:cs typeface="ＭＳ Ｐゴシック" pitchFamily="-107" charset="-128"/>
              </a:rPr>
              <a:t>Producer surplus </a:t>
            </a:r>
            <a:r>
              <a:rPr lang="en-US" sz="1900" dirty="0">
                <a:solidFill>
                  <a:srgbClr val="32302A"/>
                </a:solidFill>
                <a:ea typeface="ＭＳ Ｐゴシック" pitchFamily="-107" charset="-128"/>
                <a:cs typeface="ＭＳ Ｐゴシック" pitchFamily="-107" charset="-128"/>
              </a:rPr>
              <a:t>is </a:t>
            </a:r>
            <a:r>
              <a:rPr lang="en-US" sz="1900" dirty="0" smtClean="0">
                <a:solidFill>
                  <a:srgbClr val="32302A"/>
                </a:solidFill>
                <a:ea typeface="ＭＳ Ｐゴシック" pitchFamily="-107" charset="-128"/>
                <a:cs typeface="ＭＳ Ｐゴシック" pitchFamily="-107" charset="-128"/>
              </a:rPr>
              <a:t>the difference </a:t>
            </a:r>
            <a:r>
              <a:rPr lang="en-US" sz="1900" dirty="0">
                <a:solidFill>
                  <a:srgbClr val="32302A"/>
                </a:solidFill>
                <a:ea typeface="ＭＳ Ｐゴシック" pitchFamily="-107" charset="-128"/>
                <a:cs typeface="ＭＳ Ｐゴシック" pitchFamily="-107" charset="-128"/>
              </a:rPr>
              <a:t>between the </a:t>
            </a:r>
            <a:r>
              <a:rPr lang="en-US" sz="1900" dirty="0" smtClean="0">
                <a:solidFill>
                  <a:srgbClr val="32302A"/>
                </a:solidFill>
                <a:ea typeface="ＭＳ Ｐゴシック" pitchFamily="-107" charset="-128"/>
                <a:cs typeface="ＭＳ Ｐゴシック" pitchFamily="-107" charset="-128"/>
              </a:rPr>
              <a:t>lowest price </a:t>
            </a:r>
            <a:r>
              <a:rPr lang="en-US" sz="1900" dirty="0">
                <a:solidFill>
                  <a:srgbClr val="32302A"/>
                </a:solidFill>
                <a:ea typeface="ＭＳ Ｐゴシック" pitchFamily="-107" charset="-128"/>
                <a:cs typeface="ＭＳ Ｐゴシック" pitchFamily="-107" charset="-128"/>
              </a:rPr>
              <a:t>a supplier will accept </a:t>
            </a:r>
            <a:r>
              <a:rPr lang="en-US" sz="1900" dirty="0" smtClean="0">
                <a:solidFill>
                  <a:srgbClr val="32302A"/>
                </a:solidFill>
                <a:ea typeface="ＭＳ Ｐゴシック" pitchFamily="-107" charset="-128"/>
                <a:cs typeface="ＭＳ Ｐゴシック" pitchFamily="-107" charset="-128"/>
              </a:rPr>
              <a:t>to produce </a:t>
            </a:r>
            <a:r>
              <a:rPr lang="en-US" sz="1900" dirty="0">
                <a:solidFill>
                  <a:srgbClr val="32302A"/>
                </a:solidFill>
                <a:ea typeface="ＭＳ Ｐゴシック" pitchFamily="-107" charset="-128"/>
                <a:cs typeface="ＭＳ Ｐゴシック" pitchFamily="-107" charset="-128"/>
              </a:rPr>
              <a:t>the good </a:t>
            </a:r>
            <a:r>
              <a:rPr lang="en-US" sz="1900" dirty="0" smtClean="0">
                <a:solidFill>
                  <a:srgbClr val="32302A"/>
                </a:solidFill>
                <a:ea typeface="ＭＳ Ｐゴシック" pitchFamily="-107" charset="-128"/>
                <a:cs typeface="ＭＳ Ｐゴシック" pitchFamily="-107" charset="-128"/>
              </a:rPr>
              <a:t/>
            </a:r>
            <a:br>
              <a:rPr lang="en-US" sz="1900" dirty="0" smtClean="0">
                <a:solidFill>
                  <a:srgbClr val="32302A"/>
                </a:solidFill>
                <a:ea typeface="ＭＳ Ｐゴシック" pitchFamily="-107" charset="-128"/>
                <a:cs typeface="ＭＳ Ｐゴシック" pitchFamily="-107" charset="-128"/>
              </a:rPr>
            </a:br>
            <a:r>
              <a:rPr lang="en-US" sz="1800" i="1" dirty="0" smtClean="0">
                <a:solidFill>
                  <a:srgbClr val="32302A"/>
                </a:solidFill>
                <a:ea typeface="ＭＳ Ｐゴシック" pitchFamily="-107" charset="-128"/>
                <a:cs typeface="ＭＳ Ｐゴシック" pitchFamily="-107" charset="-128"/>
              </a:rPr>
              <a:t>(</a:t>
            </a:r>
            <a:r>
              <a:rPr lang="en-US" sz="1800" i="1" dirty="0">
                <a:solidFill>
                  <a:srgbClr val="32302A"/>
                </a:solidFill>
                <a:ea typeface="ＭＳ Ｐゴシック" pitchFamily="-107" charset="-128"/>
                <a:cs typeface="ＭＳ Ｐゴシック" pitchFamily="-107" charset="-128"/>
              </a:rPr>
              <a:t>the </a:t>
            </a:r>
            <a:r>
              <a:rPr lang="en-US" sz="1800" i="1" dirty="0" smtClean="0">
                <a:solidFill>
                  <a:srgbClr val="32302A"/>
                </a:solidFill>
                <a:ea typeface="ＭＳ Ｐゴシック" pitchFamily="-107" charset="-128"/>
                <a:cs typeface="ＭＳ Ｐゴシック" pitchFamily="-107" charset="-128"/>
              </a:rPr>
              <a:t>opportunity cost </a:t>
            </a:r>
            <a:r>
              <a:rPr lang="en-US" sz="1800" i="1" dirty="0">
                <a:solidFill>
                  <a:srgbClr val="32302A"/>
                </a:solidFill>
                <a:ea typeface="ＭＳ Ｐゴシック" pitchFamily="-107" charset="-128"/>
                <a:cs typeface="ＭＳ Ｐゴシック" pitchFamily="-107" charset="-128"/>
              </a:rPr>
              <a:t>of the resources)</a:t>
            </a:r>
            <a:r>
              <a:rPr lang="en-US" sz="1900" dirty="0">
                <a:solidFill>
                  <a:srgbClr val="32302A"/>
                </a:solidFill>
                <a:ea typeface="ＭＳ Ｐゴシック" pitchFamily="-107" charset="-128"/>
                <a:cs typeface="ＭＳ Ｐゴシック" pitchFamily="-107" charset="-128"/>
              </a:rPr>
              <a:t> </a:t>
            </a:r>
            <a:r>
              <a:rPr lang="en-US" sz="1900" dirty="0" smtClean="0">
                <a:solidFill>
                  <a:srgbClr val="32302A"/>
                </a:solidFill>
                <a:ea typeface="ＭＳ Ｐゴシック" pitchFamily="-107" charset="-128"/>
                <a:cs typeface="ＭＳ Ｐゴシック" pitchFamily="-107" charset="-128"/>
              </a:rPr>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and </a:t>
            </a:r>
            <a:r>
              <a:rPr lang="en-US" sz="1900" dirty="0">
                <a:solidFill>
                  <a:srgbClr val="32302A"/>
                </a:solidFill>
                <a:ea typeface="ＭＳ Ｐゴシック" pitchFamily="-107" charset="-128"/>
                <a:cs typeface="ＭＳ Ｐゴシック" pitchFamily="-107" charset="-128"/>
              </a:rPr>
              <a:t>the </a:t>
            </a:r>
            <a:r>
              <a:rPr lang="en-US" sz="1900" dirty="0" smtClean="0">
                <a:solidFill>
                  <a:srgbClr val="32302A"/>
                </a:solidFill>
                <a:ea typeface="ＭＳ Ｐゴシック" pitchFamily="-107" charset="-128"/>
                <a:cs typeface="ＭＳ Ｐゴシック" pitchFamily="-107" charset="-128"/>
              </a:rPr>
              <a:t>price they </a:t>
            </a:r>
            <a:r>
              <a:rPr lang="en-US" sz="1900" dirty="0">
                <a:solidFill>
                  <a:srgbClr val="32302A"/>
                </a:solidFill>
                <a:ea typeface="ＭＳ Ｐゴシック" pitchFamily="-107" charset="-128"/>
                <a:cs typeface="ＭＳ Ｐゴシック" pitchFamily="-107" charset="-128"/>
              </a:rPr>
              <a:t>actually get </a:t>
            </a:r>
            <a:r>
              <a:rPr lang="en-US" sz="1800" i="1" dirty="0">
                <a:solidFill>
                  <a:srgbClr val="32302A"/>
                </a:solidFill>
                <a:ea typeface="ＭＳ Ｐゴシック" pitchFamily="-107" charset="-128"/>
                <a:cs typeface="ＭＳ Ｐゴシック" pitchFamily="-107" charset="-128"/>
              </a:rPr>
              <a:t>(the market price)</a:t>
            </a:r>
            <a:r>
              <a:rPr lang="en-US" sz="1900" dirty="0">
                <a:solidFill>
                  <a:srgbClr val="32302A"/>
                </a:solidFill>
                <a:ea typeface="ＭＳ Ｐゴシック" pitchFamily="-107" charset="-128"/>
                <a:cs typeface="ＭＳ Ｐゴシック" pitchFamily="-107" charset="-128"/>
              </a:rPr>
              <a:t>.</a:t>
            </a:r>
          </a:p>
          <a:p>
            <a:pPr marL="169863" indent="-169863">
              <a:lnSpc>
                <a:spcPct val="90000"/>
              </a:lnSpc>
            </a:pPr>
            <a:r>
              <a:rPr lang="en-US" sz="1900" dirty="0">
                <a:solidFill>
                  <a:srgbClr val="32302A"/>
                </a:solidFill>
                <a:ea typeface="ＭＳ Ｐゴシック" pitchFamily="-107" charset="-128"/>
                <a:cs typeface="ＭＳ Ｐゴシック" pitchFamily="-107" charset="-128"/>
              </a:rPr>
              <a:t>Producers are willing to supply </a:t>
            </a:r>
            <a:r>
              <a:rPr lang="en-US" sz="1900" dirty="0" smtClean="0">
                <a:solidFill>
                  <a:srgbClr val="32302A"/>
                </a:solidFill>
                <a:ea typeface="ＭＳ Ｐゴシック" pitchFamily="-107" charset="-128"/>
                <a:cs typeface="ＭＳ Ｐゴシック" pitchFamily="-107" charset="-128"/>
              </a:rPr>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the </a:t>
            </a:r>
            <a:r>
              <a:rPr lang="en-US" sz="1900" dirty="0">
                <a:solidFill>
                  <a:srgbClr val="32302A"/>
                </a:solidFill>
                <a:ea typeface="ＭＳ Ｐゴシック" pitchFamily="-107" charset="-128"/>
                <a:cs typeface="ＭＳ Ｐゴシック" pitchFamily="-107" charset="-128"/>
              </a:rPr>
              <a:t>first 17 million units for less </a:t>
            </a:r>
            <a:r>
              <a:rPr lang="en-US" sz="1900" dirty="0" smtClean="0">
                <a:solidFill>
                  <a:srgbClr val="32302A"/>
                </a:solidFill>
                <a:ea typeface="ＭＳ Ｐゴシック" pitchFamily="-107" charset="-128"/>
                <a:cs typeface="ＭＳ Ｐゴシック" pitchFamily="-107" charset="-128"/>
              </a:rPr>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than </a:t>
            </a:r>
            <a:r>
              <a:rPr lang="en-US" sz="1900" dirty="0">
                <a:solidFill>
                  <a:srgbClr val="32302A"/>
                </a:solidFill>
                <a:ea typeface="ＭＳ Ｐゴシック" pitchFamily="-107" charset="-128"/>
                <a:cs typeface="ＭＳ Ｐゴシック" pitchFamily="-107" charset="-128"/>
              </a:rPr>
              <a:t>$100</a:t>
            </a:r>
            <a:r>
              <a:rPr lang="en-US" sz="19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Hence</a:t>
            </a:r>
            <a:r>
              <a:rPr lang="en-US" sz="1900" dirty="0">
                <a:solidFill>
                  <a:srgbClr val="32302A"/>
                </a:solidFill>
                <a:ea typeface="ＭＳ Ｐゴシック" pitchFamily="-107" charset="-128"/>
                <a:cs typeface="ＭＳ Ｐゴシック" pitchFamily="-107" charset="-128"/>
              </a:rPr>
              <a:t>, the area above the </a:t>
            </a:r>
            <a:r>
              <a:rPr lang="en-US" sz="1900" dirty="0" smtClean="0">
                <a:solidFill>
                  <a:srgbClr val="32302A"/>
                </a:solidFill>
                <a:ea typeface="ＭＳ Ｐゴシック" pitchFamily="-107" charset="-128"/>
                <a:cs typeface="ＭＳ Ｐゴシック" pitchFamily="-107" charset="-128"/>
              </a:rPr>
              <a:t>supply curve </a:t>
            </a:r>
            <a:r>
              <a:rPr lang="en-US" sz="1900" dirty="0">
                <a:solidFill>
                  <a:srgbClr val="32302A"/>
                </a:solidFill>
                <a:ea typeface="ＭＳ Ｐゴシック" pitchFamily="-107" charset="-128"/>
                <a:cs typeface="ＭＳ Ｐゴシック" pitchFamily="-107" charset="-128"/>
              </a:rPr>
              <a:t>but below the actual </a:t>
            </a:r>
            <a:r>
              <a:rPr lang="en-US" sz="1900" dirty="0" smtClean="0">
                <a:solidFill>
                  <a:srgbClr val="32302A"/>
                </a:solidFill>
                <a:ea typeface="ＭＳ Ｐゴシック" pitchFamily="-107" charset="-128"/>
                <a:cs typeface="ＭＳ Ｐゴシック" pitchFamily="-107" charset="-128"/>
              </a:rPr>
              <a:t>market price </a:t>
            </a:r>
            <a:r>
              <a:rPr lang="en-US" sz="1900" dirty="0">
                <a:solidFill>
                  <a:srgbClr val="32302A"/>
                </a:solidFill>
                <a:ea typeface="ＭＳ Ｐゴシック" pitchFamily="-107" charset="-128"/>
                <a:cs typeface="ＭＳ Ｐゴシック" pitchFamily="-107" charset="-128"/>
              </a:rPr>
              <a:t>represents </a:t>
            </a:r>
            <a:r>
              <a:rPr lang="en-US" sz="1900" b="1" i="1" dirty="0">
                <a:solidFill>
                  <a:srgbClr val="32302A"/>
                </a:solidFill>
                <a:ea typeface="ＭＳ Ｐゴシック" pitchFamily="-107" charset="-128"/>
                <a:cs typeface="ＭＳ Ｐゴシック" pitchFamily="-107" charset="-128"/>
              </a:rPr>
              <a:t>producer surplus</a:t>
            </a:r>
            <a:r>
              <a:rPr lang="en-US" sz="1900" dirty="0">
                <a:solidFill>
                  <a:srgbClr val="32302A"/>
                </a:solidFill>
                <a:ea typeface="ＭＳ Ｐゴシック" pitchFamily="-107" charset="-128"/>
                <a:cs typeface="ＭＳ Ｐゴシック" pitchFamily="-107" charset="-128"/>
              </a:rPr>
              <a:t>.</a:t>
            </a:r>
          </a:p>
          <a:p>
            <a:pPr marL="169863" indent="-169863">
              <a:lnSpc>
                <a:spcPct val="90000"/>
              </a:lnSpc>
            </a:pPr>
            <a:r>
              <a:rPr lang="en-US" sz="1900" b="1" i="1" dirty="0" smtClean="0">
                <a:solidFill>
                  <a:srgbClr val="32302A"/>
                </a:solidFill>
                <a:ea typeface="ＭＳ Ｐゴシック" pitchFamily="-107" charset="-128"/>
                <a:cs typeface="ＭＳ Ｐゴシック" pitchFamily="-107" charset="-128"/>
              </a:rPr>
              <a:t>Producer </a:t>
            </a:r>
            <a:r>
              <a:rPr lang="en-US" sz="1900" b="1" i="1" dirty="0">
                <a:solidFill>
                  <a:srgbClr val="32302A"/>
                </a:solidFill>
                <a:ea typeface="ＭＳ Ｐゴシック" pitchFamily="-107" charset="-128"/>
                <a:cs typeface="ＭＳ Ｐゴシック" pitchFamily="-107" charset="-128"/>
              </a:rPr>
              <a:t>surplus</a:t>
            </a:r>
            <a:r>
              <a:rPr lang="en-US" sz="1900" dirty="0">
                <a:solidFill>
                  <a:srgbClr val="32302A"/>
                </a:solidFill>
                <a:ea typeface="ＭＳ Ｐゴシック" pitchFamily="-107" charset="-128"/>
                <a:cs typeface="ＭＳ Ｐゴシック" pitchFamily="-107" charset="-128"/>
              </a:rPr>
              <a:t> represents </a:t>
            </a:r>
            <a:r>
              <a:rPr lang="en-US" sz="1900" dirty="0" smtClean="0">
                <a:solidFill>
                  <a:srgbClr val="32302A"/>
                </a:solidFill>
                <a:ea typeface="ＭＳ Ｐゴシック" pitchFamily="-107" charset="-128"/>
                <a:cs typeface="ＭＳ Ｐゴシック" pitchFamily="-107" charset="-128"/>
              </a:rPr>
              <a:t>the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net </a:t>
            </a:r>
            <a:r>
              <a:rPr lang="en-US" sz="1900" dirty="0">
                <a:solidFill>
                  <a:srgbClr val="32302A"/>
                </a:solidFill>
                <a:ea typeface="ＭＳ Ｐゴシック" pitchFamily="-107" charset="-128"/>
                <a:cs typeface="ＭＳ Ｐゴシック" pitchFamily="-107" charset="-128"/>
              </a:rPr>
              <a:t>gains to producers from </a:t>
            </a:r>
            <a:r>
              <a:rPr lang="en-US" sz="1900" dirty="0" smtClean="0">
                <a:solidFill>
                  <a:srgbClr val="32302A"/>
                </a:solidFill>
                <a:ea typeface="ＭＳ Ｐゴシック" pitchFamily="-107" charset="-128"/>
                <a:cs typeface="ＭＳ Ｐゴシック" pitchFamily="-107" charset="-128"/>
              </a:rPr>
              <a:t>market exchange</a:t>
            </a:r>
            <a:r>
              <a:rPr lang="en-US" sz="1900" dirty="0">
                <a:solidFill>
                  <a:srgbClr val="32302A"/>
                </a:solidFill>
                <a:ea typeface="ＭＳ Ｐゴシック" pitchFamily="-107" charset="-128"/>
                <a:cs typeface="ＭＳ Ｐゴシック" pitchFamily="-107" charset="-128"/>
              </a:rPr>
              <a:t>.</a:t>
            </a:r>
          </a:p>
        </p:txBody>
      </p:sp>
      <p:sp>
        <p:nvSpPr>
          <p:cNvPr id="70" name="Line 25"/>
          <p:cNvSpPr>
            <a:spLocks noChangeShapeType="1"/>
          </p:cNvSpPr>
          <p:nvPr/>
        </p:nvSpPr>
        <p:spPr bwMode="auto">
          <a:xfrm flipV="1">
            <a:off x="6309102" y="3373438"/>
            <a:ext cx="0" cy="2073756"/>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9" name="Text Box 51"/>
          <p:cNvSpPr txBox="1">
            <a:spLocks noChangeArrowheads="1"/>
          </p:cNvSpPr>
          <p:nvPr/>
        </p:nvSpPr>
        <p:spPr bwMode="auto">
          <a:xfrm>
            <a:off x="7208222" y="1257141"/>
            <a:ext cx="910827" cy="400110"/>
          </a:xfrm>
          <a:prstGeom prst="rect">
            <a:avLst/>
          </a:prstGeom>
          <a:noFill/>
          <a:ln w="57150">
            <a:noFill/>
            <a:miter lim="800000"/>
            <a:headEnd/>
            <a:tailEnd/>
          </a:ln>
        </p:spPr>
        <p:txBody>
          <a:bodyPr wrap="none">
            <a:prstTxWarp prst="textNoShape">
              <a:avLst/>
            </a:prstTxWarp>
            <a:spAutoFit/>
          </a:bodyPr>
          <a:lstStyle/>
          <a:p>
            <a:r>
              <a:rPr kumimoji="0" lang="en-US" sz="2000" dirty="0">
                <a:solidFill>
                  <a:srgbClr val="006600"/>
                </a:solidFill>
                <a:latin typeface="Times New Roman" pitchFamily="18" charset="0"/>
                <a:cs typeface="Times New Roman" pitchFamily="18" charset="0"/>
              </a:rPr>
              <a:t>Supply</a:t>
            </a:r>
          </a:p>
        </p:txBody>
      </p:sp>
      <p:sp>
        <p:nvSpPr>
          <p:cNvPr id="81" name="Freeform 63"/>
          <p:cNvSpPr>
            <a:spLocks/>
          </p:cNvSpPr>
          <p:nvPr/>
        </p:nvSpPr>
        <p:spPr bwMode="auto">
          <a:xfrm>
            <a:off x="4675406" y="3331438"/>
            <a:ext cx="1633696" cy="1617663"/>
          </a:xfrm>
          <a:custGeom>
            <a:avLst/>
            <a:gdLst>
              <a:gd name="T0" fmla="*/ 0 w 962"/>
              <a:gd name="T1" fmla="*/ 0 h 1019"/>
              <a:gd name="T2" fmla="*/ 1527175 w 962"/>
              <a:gd name="T3" fmla="*/ 11113 h 1019"/>
              <a:gd name="T4" fmla="*/ 1195388 w 962"/>
              <a:gd name="T5" fmla="*/ 512763 h 1019"/>
              <a:gd name="T6" fmla="*/ 787400 w 962"/>
              <a:gd name="T7" fmla="*/ 1089025 h 1019"/>
              <a:gd name="T8" fmla="*/ 428625 w 962"/>
              <a:gd name="T9" fmla="*/ 1617663 h 1019"/>
              <a:gd name="T10" fmla="*/ 0 w 962"/>
              <a:gd name="T11" fmla="*/ 1617663 h 1019"/>
              <a:gd name="T12" fmla="*/ 0 w 962"/>
              <a:gd name="T13" fmla="*/ 0 h 1019"/>
              <a:gd name="T14" fmla="*/ 0 60000 65536"/>
              <a:gd name="T15" fmla="*/ 0 60000 65536"/>
              <a:gd name="T16" fmla="*/ 0 60000 65536"/>
              <a:gd name="T17" fmla="*/ 0 60000 65536"/>
              <a:gd name="T18" fmla="*/ 0 60000 65536"/>
              <a:gd name="T19" fmla="*/ 0 60000 65536"/>
              <a:gd name="T20" fmla="*/ 0 60000 65536"/>
              <a:gd name="T21" fmla="*/ 0 w 962"/>
              <a:gd name="T22" fmla="*/ 0 h 1019"/>
              <a:gd name="T23" fmla="*/ 962 w 962"/>
              <a:gd name="T24" fmla="*/ 1019 h 10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62" h="1019">
                <a:moveTo>
                  <a:pt x="0" y="0"/>
                </a:moveTo>
                <a:lnTo>
                  <a:pt x="962" y="7"/>
                </a:lnTo>
                <a:lnTo>
                  <a:pt x="753" y="323"/>
                </a:lnTo>
                <a:lnTo>
                  <a:pt x="496" y="686"/>
                </a:lnTo>
                <a:lnTo>
                  <a:pt x="270" y="1019"/>
                </a:lnTo>
                <a:lnTo>
                  <a:pt x="0" y="1019"/>
                </a:lnTo>
                <a:lnTo>
                  <a:pt x="0" y="0"/>
                </a:lnTo>
                <a:close/>
              </a:path>
            </a:pathLst>
          </a:custGeom>
          <a:pattFill prst="wdDnDiag">
            <a:fgClr>
              <a:schemeClr val="accent3">
                <a:lumMod val="60000"/>
                <a:lumOff val="40000"/>
              </a:schemeClr>
            </a:fgClr>
            <a:bgClr>
              <a:schemeClr val="bg1"/>
            </a:bgClr>
          </a:pattFill>
          <a:ln w="9525">
            <a:noFill/>
            <a:round/>
            <a:headEnd/>
            <a:tailEnd/>
          </a:ln>
        </p:spPr>
        <p:txBody>
          <a:bodyPr wrap="none">
            <a:prstTxWarp prst="textNoShape">
              <a:avLst/>
            </a:prstTxWarp>
          </a:bodyPr>
          <a:lstStyle/>
          <a:p>
            <a:endParaRPr lang="en-US"/>
          </a:p>
        </p:txBody>
      </p:sp>
      <p:grpSp>
        <p:nvGrpSpPr>
          <p:cNvPr id="82" name="Group 64"/>
          <p:cNvGrpSpPr>
            <a:grpSpLocks/>
          </p:cNvGrpSpPr>
          <p:nvPr/>
        </p:nvGrpSpPr>
        <p:grpSpPr bwMode="auto">
          <a:xfrm>
            <a:off x="5259606" y="3902938"/>
            <a:ext cx="2577911" cy="947738"/>
            <a:chOff x="3419" y="2069"/>
            <a:chExt cx="1518" cy="597"/>
          </a:xfrm>
        </p:grpSpPr>
        <p:sp>
          <p:nvSpPr>
            <p:cNvPr id="83" name="Freeform 55"/>
            <p:cNvSpPr>
              <a:spLocks/>
            </p:cNvSpPr>
            <p:nvPr/>
          </p:nvSpPr>
          <p:spPr bwMode="auto">
            <a:xfrm flipV="1">
              <a:off x="3419" y="2069"/>
              <a:ext cx="1200" cy="384"/>
            </a:xfrm>
            <a:custGeom>
              <a:avLst/>
              <a:gdLst/>
              <a:ahLst/>
              <a:cxnLst>
                <a:cxn ang="0">
                  <a:pos x="0" y="384"/>
                </a:cxn>
                <a:cxn ang="0">
                  <a:pos x="96" y="192"/>
                </a:cxn>
                <a:cxn ang="0">
                  <a:pos x="336" y="144"/>
                </a:cxn>
                <a:cxn ang="0">
                  <a:pos x="576" y="240"/>
                </a:cxn>
                <a:cxn ang="0">
                  <a:pos x="816" y="336"/>
                </a:cxn>
                <a:cxn ang="0">
                  <a:pos x="1056" y="288"/>
                </a:cxn>
                <a:cxn ang="0">
                  <a:pos x="1200" y="0"/>
                </a:cxn>
              </a:cxnLst>
              <a:rect l="0" t="0" r="r" b="b"/>
              <a:pathLst>
                <a:path w="1200" h="384">
                  <a:moveTo>
                    <a:pt x="0" y="384"/>
                  </a:moveTo>
                  <a:cubicBezTo>
                    <a:pt x="20" y="308"/>
                    <a:pt x="40" y="232"/>
                    <a:pt x="96" y="192"/>
                  </a:cubicBezTo>
                  <a:cubicBezTo>
                    <a:pt x="152" y="152"/>
                    <a:pt x="256" y="136"/>
                    <a:pt x="336" y="144"/>
                  </a:cubicBezTo>
                  <a:cubicBezTo>
                    <a:pt x="416" y="152"/>
                    <a:pt x="496" y="208"/>
                    <a:pt x="576" y="240"/>
                  </a:cubicBezTo>
                  <a:cubicBezTo>
                    <a:pt x="656" y="272"/>
                    <a:pt x="736" y="328"/>
                    <a:pt x="816" y="336"/>
                  </a:cubicBezTo>
                  <a:cubicBezTo>
                    <a:pt x="896" y="344"/>
                    <a:pt x="992" y="344"/>
                    <a:pt x="1056" y="288"/>
                  </a:cubicBezTo>
                  <a:cubicBezTo>
                    <a:pt x="1120" y="232"/>
                    <a:pt x="1160" y="116"/>
                    <a:pt x="1200" y="0"/>
                  </a:cubicBezTo>
                </a:path>
              </a:pathLst>
            </a:custGeom>
            <a:noFill/>
            <a:ln w="31750" cmpd="sng">
              <a:solidFill>
                <a:srgbClr val="32302A"/>
              </a:solidFill>
              <a:prstDash val="solid"/>
              <a:round/>
              <a:headEnd type="oval" w="med" len="med"/>
              <a:tailEnd type="none" w="med" len="med"/>
            </a:ln>
            <a:effectLst>
              <a:outerShdw blurRad="63500" dist="35921" dir="2700000" algn="ctr" rotWithShape="0">
                <a:srgbClr val="808080"/>
              </a:outerShdw>
            </a:effectLst>
          </p:spPr>
          <p:txBody>
            <a:bodyPr wrap="none">
              <a:prstTxWarp prst="textNoShape">
                <a:avLst/>
              </a:prstTxWarp>
            </a:bodyPr>
            <a:lstStyle/>
            <a:p>
              <a:pPr>
                <a:defRPr/>
              </a:pPr>
              <a:endParaRPr lang="en-US">
                <a:latin typeface="Times New Roman" pitchFamily="-110" charset="0"/>
              </a:endParaRPr>
            </a:p>
          </p:txBody>
        </p:sp>
        <p:grpSp>
          <p:nvGrpSpPr>
            <p:cNvPr id="84" name="Group 56"/>
            <p:cNvGrpSpPr>
              <a:grpSpLocks/>
            </p:cNvGrpSpPr>
            <p:nvPr/>
          </p:nvGrpSpPr>
          <p:grpSpPr bwMode="auto">
            <a:xfrm>
              <a:off x="4217" y="2330"/>
              <a:ext cx="720" cy="336"/>
              <a:chOff x="4608" y="390"/>
              <a:chExt cx="720" cy="336"/>
            </a:xfrm>
          </p:grpSpPr>
          <p:sp>
            <p:nvSpPr>
              <p:cNvPr id="85" name="Rectangle 57"/>
              <p:cNvSpPr>
                <a:spLocks noChangeArrowheads="1"/>
              </p:cNvSpPr>
              <p:nvPr/>
            </p:nvSpPr>
            <p:spPr bwMode="auto">
              <a:xfrm>
                <a:off x="4608" y="390"/>
                <a:ext cx="720" cy="336"/>
              </a:xfrm>
              <a:prstGeom prst="rect">
                <a:avLst/>
              </a:prstGeom>
              <a:solidFill>
                <a:schemeClr val="bg1"/>
              </a:solidFill>
              <a:ln w="12700">
                <a:solidFill>
                  <a:srgbClr val="32302A"/>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10" charset="0"/>
                </a:endParaRPr>
              </a:p>
            </p:txBody>
          </p:sp>
          <p:sp>
            <p:nvSpPr>
              <p:cNvPr id="86" name="Text Box 58"/>
              <p:cNvSpPr txBox="1">
                <a:spLocks noChangeArrowheads="1"/>
              </p:cNvSpPr>
              <p:nvPr/>
            </p:nvSpPr>
            <p:spPr bwMode="auto">
              <a:xfrm>
                <a:off x="4647" y="405"/>
                <a:ext cx="641" cy="306"/>
              </a:xfrm>
              <a:prstGeom prst="rect">
                <a:avLst/>
              </a:prstGeom>
              <a:noFill/>
              <a:ln w="9525">
                <a:noFill/>
                <a:miter lim="800000"/>
                <a:headEnd/>
                <a:tailEnd/>
              </a:ln>
            </p:spPr>
            <p:txBody>
              <a:bodyPr wrap="square">
                <a:prstTxWarp prst="textNoShape">
                  <a:avLst/>
                </a:prstTxWarp>
                <a:spAutoFit/>
              </a:bodyPr>
              <a:lstStyle/>
              <a:p>
                <a:pPr algn="ctr">
                  <a:lnSpc>
                    <a:spcPct val="80000"/>
                  </a:lnSpc>
                  <a:spcBef>
                    <a:spcPct val="50000"/>
                  </a:spcBef>
                </a:pPr>
                <a:r>
                  <a:rPr kumimoji="0" lang="en-US" sz="1600" b="1" i="1" dirty="0">
                    <a:latin typeface="Times New Roman" pitchFamily="18" charset="0"/>
                    <a:cs typeface="Times New Roman" pitchFamily="18" charset="0"/>
                  </a:rPr>
                  <a:t>Producer surplus</a:t>
                </a:r>
              </a:p>
            </p:txBody>
          </p:sp>
        </p:grpSp>
      </p:grpSp>
      <p:sp>
        <p:nvSpPr>
          <p:cNvPr id="78" name="Line 49"/>
          <p:cNvSpPr>
            <a:spLocks noChangeShapeType="1"/>
          </p:cNvSpPr>
          <p:nvPr/>
        </p:nvSpPr>
        <p:spPr bwMode="auto">
          <a:xfrm flipH="1">
            <a:off x="5118960" y="1677829"/>
            <a:ext cx="2442774" cy="3268662"/>
          </a:xfrm>
          <a:prstGeom prst="line">
            <a:avLst/>
          </a:prstGeom>
          <a:noFill/>
          <a:ln w="57150">
            <a:solidFill>
              <a:srgbClr val="006600"/>
            </a:solidFill>
            <a:round/>
            <a:headEnd/>
            <a:tailEnd type="none" w="lg" len="lg"/>
          </a:ln>
        </p:spPr>
        <p:txBody>
          <a:bodyPr wrap="none" anchor="ctr">
            <a:prstTxWarp prst="textNoShape">
              <a:avLst/>
            </a:prstTxWarp>
          </a:bodyPr>
          <a:lstStyle/>
          <a:p>
            <a:endParaRPr lang="en-US"/>
          </a:p>
        </p:txBody>
      </p:sp>
      <p:sp>
        <p:nvSpPr>
          <p:cNvPr id="124" name="Line 134"/>
          <p:cNvSpPr>
            <a:spLocks noChangeShapeType="1"/>
          </p:cNvSpPr>
          <p:nvPr/>
        </p:nvSpPr>
        <p:spPr bwMode="auto">
          <a:xfrm>
            <a:off x="4656569" y="1518914"/>
            <a:ext cx="0" cy="372986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grpSp>
        <p:nvGrpSpPr>
          <p:cNvPr id="3" name="Group 2"/>
          <p:cNvGrpSpPr/>
          <p:nvPr/>
        </p:nvGrpSpPr>
        <p:grpSpPr>
          <a:xfrm>
            <a:off x="4673670" y="2984403"/>
            <a:ext cx="4327311" cy="323759"/>
            <a:chOff x="4673670" y="2984403"/>
            <a:chExt cx="4327311" cy="323759"/>
          </a:xfrm>
        </p:grpSpPr>
        <p:sp>
          <p:nvSpPr>
            <p:cNvPr id="66" name="Line 34"/>
            <p:cNvSpPr>
              <a:spLocks noChangeShapeType="1"/>
            </p:cNvSpPr>
            <p:nvPr/>
          </p:nvSpPr>
          <p:spPr bwMode="auto">
            <a:xfrm>
              <a:off x="4673670" y="3308162"/>
              <a:ext cx="4227443" cy="0"/>
            </a:xfrm>
            <a:prstGeom prst="line">
              <a:avLst/>
            </a:prstGeom>
            <a:noFill/>
            <a:ln w="57150">
              <a:solidFill>
                <a:schemeClr val="accent3">
                  <a:lumMod val="60000"/>
                  <a:lumOff val="40000"/>
                </a:schemeClr>
              </a:solidFill>
              <a:round/>
              <a:headEnd/>
              <a:tailEnd type="none" w="lg" len="lg"/>
            </a:ln>
          </p:spPr>
          <p:txBody>
            <a:bodyPr wrap="none" anchor="ctr">
              <a:prstTxWarp prst="textNoShape">
                <a:avLst/>
              </a:prstTxWarp>
            </a:bodyPr>
            <a:lstStyle/>
            <a:p>
              <a:endParaRPr lang="en-US"/>
            </a:p>
          </p:txBody>
        </p:sp>
        <p:sp>
          <p:nvSpPr>
            <p:cNvPr id="58" name="Text Box 35"/>
            <p:cNvSpPr txBox="1">
              <a:spLocks noChangeArrowheads="1"/>
            </p:cNvSpPr>
            <p:nvPr/>
          </p:nvSpPr>
          <p:spPr bwMode="auto">
            <a:xfrm>
              <a:off x="6884696" y="2984403"/>
              <a:ext cx="2116285" cy="313932"/>
            </a:xfrm>
            <a:prstGeom prst="rect">
              <a:avLst/>
            </a:prstGeom>
            <a:noFill/>
            <a:ln w="28575">
              <a:noFill/>
              <a:miter lim="800000"/>
              <a:headEnd/>
              <a:tailEnd type="none" w="lg" len="lg"/>
            </a:ln>
          </p:spPr>
          <p:txBody>
            <a:bodyPr wrap="none">
              <a:prstTxWarp prst="textNoShape">
                <a:avLst/>
              </a:prstTxWarp>
              <a:spAutoFit/>
            </a:bodyPr>
            <a:lstStyle/>
            <a:p>
              <a:pPr algn="ctr">
                <a:lnSpc>
                  <a:spcPct val="80000"/>
                </a:lnSpc>
              </a:pPr>
              <a:r>
                <a:rPr kumimoji="0" lang="en-US" b="1" i="1" dirty="0">
                  <a:solidFill>
                    <a:schemeClr val="accent3">
                      <a:lumMod val="50000"/>
                    </a:schemeClr>
                  </a:solidFill>
                  <a:latin typeface="Times New Roman" pitchFamily="18" charset="0"/>
                  <a:cs typeface="Times New Roman" pitchFamily="18" charset="0"/>
                </a:rPr>
                <a:t>Market price = $100</a:t>
              </a:r>
            </a:p>
          </p:txBody>
        </p:sp>
      </p:grpSp>
      <p:sp>
        <p:nvSpPr>
          <p:cNvPr id="80" name="Oval 66"/>
          <p:cNvSpPr>
            <a:spLocks noChangeArrowheads="1"/>
          </p:cNvSpPr>
          <p:nvPr/>
        </p:nvSpPr>
        <p:spPr bwMode="auto">
          <a:xfrm>
            <a:off x="6264464" y="3244662"/>
            <a:ext cx="119062" cy="1190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4003891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dissolve">
                                      <p:cBhvr>
                                        <p:cTn id="7" dur="500"/>
                                        <p:tgtEl>
                                          <p:spTgt spid="61">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animEffect transition="in" filter="dissolve">
                                      <p:cBhvr>
                                        <p:cTn id="11" dur="500"/>
                                        <p:tgtEl>
                                          <p:spTgt spid="61">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animEffect transition="in" filter="dissolve">
                                      <p:cBhvr>
                                        <p:cTn id="15" dur="500"/>
                                        <p:tgtEl>
                                          <p:spTgt spid="61">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81"/>
                                        </p:tgtEl>
                                        <p:attrNameLst>
                                          <p:attrName>style.visibility</p:attrName>
                                        </p:attrNameLst>
                                      </p:cBhvr>
                                      <p:to>
                                        <p:strVal val="visible"/>
                                      </p:to>
                                    </p:set>
                                    <p:animEffect transition="in" filter="dissolve">
                                      <p:cBhvr>
                                        <p:cTn id="19" dur="500"/>
                                        <p:tgtEl>
                                          <p:spTgt spid="81"/>
                                        </p:tgtEl>
                                      </p:cBhvr>
                                    </p:animEffect>
                                  </p:childTnLst>
                                </p:cTn>
                              </p:par>
                            </p:childTnLst>
                          </p:cTn>
                        </p:par>
                        <p:par>
                          <p:cTn id="20" fill="hold">
                            <p:stCondLst>
                              <p:cond delay="2000"/>
                            </p:stCondLst>
                            <p:childTnLst>
                              <p:par>
                                <p:cTn id="21" presetID="17" presetClass="entr" presetSubtype="8" fill="hold" nodeType="afterEffect">
                                  <p:stCondLst>
                                    <p:cond delay="0"/>
                                  </p:stCondLst>
                                  <p:childTnLst>
                                    <p:set>
                                      <p:cBhvr>
                                        <p:cTn id="22" dur="1" fill="hold">
                                          <p:stCondLst>
                                            <p:cond delay="0"/>
                                          </p:stCondLst>
                                        </p:cTn>
                                        <p:tgtEl>
                                          <p:spTgt spid="82"/>
                                        </p:tgtEl>
                                        <p:attrNameLst>
                                          <p:attrName>style.visibility</p:attrName>
                                        </p:attrNameLst>
                                      </p:cBhvr>
                                      <p:to>
                                        <p:strVal val="visible"/>
                                      </p:to>
                                    </p:set>
                                    <p:anim calcmode="lin" valueType="num">
                                      <p:cBhvr>
                                        <p:cTn id="23" dur="500" fill="hold"/>
                                        <p:tgtEl>
                                          <p:spTgt spid="82"/>
                                        </p:tgtEl>
                                        <p:attrNameLst>
                                          <p:attrName>ppt_x</p:attrName>
                                        </p:attrNameLst>
                                      </p:cBhvr>
                                      <p:tavLst>
                                        <p:tav tm="0">
                                          <p:val>
                                            <p:strVal val="#ppt_x-#ppt_w/2"/>
                                          </p:val>
                                        </p:tav>
                                        <p:tav tm="100000">
                                          <p:val>
                                            <p:strVal val="#ppt_x"/>
                                          </p:val>
                                        </p:tav>
                                      </p:tavLst>
                                    </p:anim>
                                    <p:anim calcmode="lin" valueType="num">
                                      <p:cBhvr>
                                        <p:cTn id="24" dur="500" fill="hold"/>
                                        <p:tgtEl>
                                          <p:spTgt spid="82"/>
                                        </p:tgtEl>
                                        <p:attrNameLst>
                                          <p:attrName>ppt_y</p:attrName>
                                        </p:attrNameLst>
                                      </p:cBhvr>
                                      <p:tavLst>
                                        <p:tav tm="0">
                                          <p:val>
                                            <p:strVal val="#ppt_y"/>
                                          </p:val>
                                        </p:tav>
                                        <p:tav tm="100000">
                                          <p:val>
                                            <p:strVal val="#ppt_y"/>
                                          </p:val>
                                        </p:tav>
                                      </p:tavLst>
                                    </p:anim>
                                    <p:anim calcmode="lin" valueType="num">
                                      <p:cBhvr>
                                        <p:cTn id="25" dur="500" fill="hold"/>
                                        <p:tgtEl>
                                          <p:spTgt spid="82"/>
                                        </p:tgtEl>
                                        <p:attrNameLst>
                                          <p:attrName>ppt_w</p:attrName>
                                        </p:attrNameLst>
                                      </p:cBhvr>
                                      <p:tavLst>
                                        <p:tav tm="0">
                                          <p:val>
                                            <p:fltVal val="0"/>
                                          </p:val>
                                        </p:tav>
                                        <p:tav tm="100000">
                                          <p:val>
                                            <p:strVal val="#ppt_w"/>
                                          </p:val>
                                        </p:tav>
                                      </p:tavLst>
                                    </p:anim>
                                    <p:anim calcmode="lin" valueType="num">
                                      <p:cBhvr>
                                        <p:cTn id="26" dur="500" fill="hold"/>
                                        <p:tgtEl>
                                          <p:spTgt spid="82"/>
                                        </p:tgtEl>
                                        <p:attrNameLst>
                                          <p:attrName>ppt_h</p:attrName>
                                        </p:attrNameLst>
                                      </p:cBhvr>
                                      <p:tavLst>
                                        <p:tav tm="0">
                                          <p:val>
                                            <p:strVal val="#ppt_h"/>
                                          </p:val>
                                        </p:tav>
                                        <p:tav tm="100000">
                                          <p:val>
                                            <p:strVal val="#ppt_h"/>
                                          </p:val>
                                        </p:tav>
                                      </p:tavLst>
                                    </p:anim>
                                  </p:childTnLst>
                                </p:cTn>
                              </p:par>
                            </p:childTnLst>
                          </p:cTn>
                        </p:par>
                        <p:par>
                          <p:cTn id="27" fill="hold">
                            <p:stCondLst>
                              <p:cond delay="2500"/>
                            </p:stCondLst>
                            <p:childTnLst>
                              <p:par>
                                <p:cTn id="28" presetID="9" presetClass="entr" presetSubtype="0" fill="hold" nodeType="afterEffect">
                                  <p:stCondLst>
                                    <p:cond delay="0"/>
                                  </p:stCondLst>
                                  <p:childTnLst>
                                    <p:set>
                                      <p:cBhvr>
                                        <p:cTn id="29" dur="1" fill="hold">
                                          <p:stCondLst>
                                            <p:cond delay="0"/>
                                          </p:stCondLst>
                                        </p:cTn>
                                        <p:tgtEl>
                                          <p:spTgt spid="61">
                                            <p:txEl>
                                              <p:pRg st="3" end="3"/>
                                            </p:txEl>
                                          </p:spTgt>
                                        </p:tgtEl>
                                        <p:attrNameLst>
                                          <p:attrName>style.visibility</p:attrName>
                                        </p:attrNameLst>
                                      </p:cBhvr>
                                      <p:to>
                                        <p:strVal val="visible"/>
                                      </p:to>
                                    </p:set>
                                    <p:animEffect transition="in" filter="dissolve">
                                      <p:cBhvr>
                                        <p:cTn id="30" dur="500"/>
                                        <p:tgtEl>
                                          <p:spTgt spid="6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1824"/>
            <a:ext cx="8932985" cy="42347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Law of Demand</a:t>
            </a:r>
            <a:endParaRPr lang="en-US" dirty="0"/>
          </a:p>
        </p:txBody>
      </p:sp>
      <p:sp>
        <p:nvSpPr>
          <p:cNvPr id="3" name="Content Placeholder 2"/>
          <p:cNvSpPr>
            <a:spLocks noGrp="1"/>
          </p:cNvSpPr>
          <p:nvPr>
            <p:ph idx="1"/>
          </p:nvPr>
        </p:nvSpPr>
        <p:spPr>
          <a:xfrm>
            <a:off x="140675" y="1616243"/>
            <a:ext cx="8820445" cy="2847269"/>
          </a:xfrm>
        </p:spPr>
        <p:txBody>
          <a:bodyPr/>
          <a:lstStyle/>
          <a:p>
            <a:r>
              <a:rPr lang="en-US" b="1" i="1" dirty="0">
                <a:solidFill>
                  <a:srgbClr val="32302A"/>
                </a:solidFill>
              </a:rPr>
              <a:t>Law of Demand: </a:t>
            </a:r>
            <a:br>
              <a:rPr lang="en-US" b="1" i="1" dirty="0">
                <a:solidFill>
                  <a:srgbClr val="32302A"/>
                </a:solidFill>
              </a:rPr>
            </a:br>
            <a:r>
              <a:rPr lang="en-US" dirty="0">
                <a:solidFill>
                  <a:srgbClr val="32302A"/>
                </a:solidFill>
              </a:rPr>
              <a:t>the inverse relationship between the price of </a:t>
            </a:r>
            <a:r>
              <a:rPr lang="en-US" dirty="0" smtClean="0">
                <a:solidFill>
                  <a:srgbClr val="32302A"/>
                </a:solidFill>
              </a:rPr>
              <a:t>a </a:t>
            </a:r>
            <a:r>
              <a:rPr lang="en-US" dirty="0">
                <a:solidFill>
                  <a:srgbClr val="32302A"/>
                </a:solidFill>
              </a:rPr>
              <a:t>good and the quantity consumers are willing to purchase</a:t>
            </a:r>
            <a:r>
              <a:rPr lang="en-US" dirty="0" smtClean="0">
                <a:solidFill>
                  <a:srgbClr val="32302A"/>
                </a:solidFill>
              </a:rPr>
              <a:t>.</a:t>
            </a:r>
          </a:p>
          <a:p>
            <a:pPr lvl="1"/>
            <a:r>
              <a:rPr lang="en-US" dirty="0">
                <a:solidFill>
                  <a:srgbClr val="32302A"/>
                </a:solidFill>
              </a:rPr>
              <a:t>As the price of a good rises, consumers buy less.</a:t>
            </a:r>
          </a:p>
          <a:p>
            <a:pPr lvl="1"/>
            <a:r>
              <a:rPr lang="en-US" dirty="0">
                <a:solidFill>
                  <a:srgbClr val="32302A"/>
                </a:solidFill>
              </a:rPr>
              <a:t>The </a:t>
            </a:r>
            <a:r>
              <a:rPr lang="en-US" i="1" dirty="0">
                <a:solidFill>
                  <a:srgbClr val="32302A"/>
                </a:solidFill>
              </a:rPr>
              <a:t>availability of substitutes</a:t>
            </a:r>
            <a:r>
              <a:rPr lang="en-US" dirty="0">
                <a:solidFill>
                  <a:srgbClr val="32302A"/>
                </a:solidFill>
              </a:rPr>
              <a:t> (goods that perform similar functions) explains this negative relationship</a:t>
            </a:r>
            <a:r>
              <a:rPr lang="en-US" dirty="0" smtClean="0">
                <a:solidFill>
                  <a:srgbClr val="32302A"/>
                </a:solidFill>
              </a:rPr>
              <a:t>.</a:t>
            </a:r>
            <a:endParaRPr lang="en-US" dirty="0">
              <a:solidFill>
                <a:srgbClr val="32302A"/>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154624"/>
            <a:ext cx="8932985" cy="466096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Elastic and Inelastic Supply Curves</a:t>
            </a:r>
            <a:endParaRPr lang="en-US" dirty="0"/>
          </a:p>
        </p:txBody>
      </p:sp>
      <p:sp>
        <p:nvSpPr>
          <p:cNvPr id="3" name="Content Placeholder 2"/>
          <p:cNvSpPr>
            <a:spLocks noGrp="1"/>
          </p:cNvSpPr>
          <p:nvPr>
            <p:ph idx="1"/>
          </p:nvPr>
        </p:nvSpPr>
        <p:spPr>
          <a:xfrm>
            <a:off x="140675" y="1151303"/>
            <a:ext cx="8820445" cy="4547554"/>
          </a:xfrm>
        </p:spPr>
        <p:txBody>
          <a:bodyPr/>
          <a:lstStyle/>
          <a:p>
            <a:r>
              <a:rPr lang="en-US" b="1" i="1" dirty="0">
                <a:solidFill>
                  <a:srgbClr val="32302A"/>
                </a:solidFill>
              </a:rPr>
              <a:t>Elastic </a:t>
            </a:r>
            <a:r>
              <a:rPr lang="en-US" b="1" i="1" dirty="0" smtClean="0">
                <a:solidFill>
                  <a:srgbClr val="32302A"/>
                </a:solidFill>
              </a:rPr>
              <a:t>supply</a:t>
            </a:r>
          </a:p>
          <a:p>
            <a:pPr lvl="1"/>
            <a:r>
              <a:rPr lang="en-US" dirty="0" smtClean="0">
                <a:solidFill>
                  <a:srgbClr val="32302A"/>
                </a:solidFill>
              </a:rPr>
              <a:t>the </a:t>
            </a:r>
            <a:r>
              <a:rPr lang="en-US" dirty="0">
                <a:solidFill>
                  <a:srgbClr val="32302A"/>
                </a:solidFill>
              </a:rPr>
              <a:t>quantity supplied is sensitive to changes in price.  </a:t>
            </a:r>
            <a:endParaRPr lang="en-US" dirty="0" smtClean="0">
              <a:solidFill>
                <a:srgbClr val="32302A"/>
              </a:solidFill>
            </a:endParaRPr>
          </a:p>
          <a:p>
            <a:pPr lvl="1"/>
            <a:r>
              <a:rPr lang="en-US" dirty="0" smtClean="0">
                <a:solidFill>
                  <a:srgbClr val="32302A"/>
                </a:solidFill>
              </a:rPr>
              <a:t>Thus </a:t>
            </a:r>
            <a:r>
              <a:rPr lang="en-US" dirty="0">
                <a:solidFill>
                  <a:srgbClr val="32302A"/>
                </a:solidFill>
              </a:rPr>
              <a:t>a change in price leads to a relatively large change </a:t>
            </a:r>
            <a:r>
              <a:rPr lang="en-US" dirty="0" smtClean="0">
                <a:solidFill>
                  <a:srgbClr val="32302A"/>
                </a:solidFill>
              </a:rPr>
              <a:t/>
            </a:r>
            <a:br>
              <a:rPr lang="en-US" dirty="0" smtClean="0">
                <a:solidFill>
                  <a:srgbClr val="32302A"/>
                </a:solidFill>
              </a:rPr>
            </a:br>
            <a:r>
              <a:rPr lang="en-US" dirty="0" smtClean="0">
                <a:solidFill>
                  <a:srgbClr val="32302A"/>
                </a:solidFill>
              </a:rPr>
              <a:t>in </a:t>
            </a:r>
            <a:r>
              <a:rPr lang="en-US" dirty="0">
                <a:solidFill>
                  <a:srgbClr val="32302A"/>
                </a:solidFill>
              </a:rPr>
              <a:t>quantity supplied. </a:t>
            </a:r>
          </a:p>
          <a:p>
            <a:r>
              <a:rPr lang="en-US" b="1" i="1" dirty="0" smtClean="0">
                <a:solidFill>
                  <a:srgbClr val="32302A"/>
                </a:solidFill>
              </a:rPr>
              <a:t>Inelastic supply</a:t>
            </a:r>
            <a:endParaRPr lang="en-US" dirty="0">
              <a:solidFill>
                <a:srgbClr val="32302A"/>
              </a:solidFill>
            </a:endParaRPr>
          </a:p>
          <a:p>
            <a:pPr lvl="1"/>
            <a:r>
              <a:rPr lang="en-US" dirty="0">
                <a:solidFill>
                  <a:srgbClr val="32302A"/>
                </a:solidFill>
              </a:rPr>
              <a:t>the quantity supplied is not </a:t>
            </a:r>
            <a:r>
              <a:rPr lang="en-US" dirty="0" smtClean="0">
                <a:solidFill>
                  <a:srgbClr val="32302A"/>
                </a:solidFill>
              </a:rPr>
              <a:t>sensitive to </a:t>
            </a:r>
            <a:r>
              <a:rPr lang="en-US" dirty="0">
                <a:solidFill>
                  <a:srgbClr val="32302A"/>
                </a:solidFill>
              </a:rPr>
              <a:t>changes in price.  </a:t>
            </a:r>
            <a:endParaRPr lang="en-US" dirty="0" smtClean="0">
              <a:solidFill>
                <a:srgbClr val="32302A"/>
              </a:solidFill>
            </a:endParaRPr>
          </a:p>
          <a:p>
            <a:pPr lvl="1"/>
            <a:r>
              <a:rPr lang="en-US" dirty="0" smtClean="0">
                <a:solidFill>
                  <a:srgbClr val="32302A"/>
                </a:solidFill>
              </a:rPr>
              <a:t>Thus</a:t>
            </a:r>
            <a:r>
              <a:rPr lang="en-US" dirty="0">
                <a:solidFill>
                  <a:srgbClr val="32302A"/>
                </a:solidFill>
              </a:rPr>
              <a:t>, a change in price leads to only a relatively small change in quantity supplied.</a:t>
            </a:r>
          </a:p>
        </p:txBody>
      </p:sp>
    </p:spTree>
    <p:extLst>
      <p:ext uri="{BB962C8B-B14F-4D97-AF65-F5344CB8AC3E}">
        <p14:creationId xmlns:p14="http://schemas.microsoft.com/office/powerpoint/2010/main" val="1955502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3">
                                            <p:txEl>
                                              <p:pRg st="3" end="3"/>
                                            </p:txEl>
                                          </p:spTgt>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Rounded Rectangle 203"/>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Elastic and Inelastic Demand Curves</a:t>
            </a:r>
            <a:endParaRPr lang="en-US" sz="20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61" name="Content Placeholder 2"/>
          <p:cNvSpPr>
            <a:spLocks noGrp="1"/>
          </p:cNvSpPr>
          <p:nvPr>
            <p:ph idx="1"/>
          </p:nvPr>
        </p:nvSpPr>
        <p:spPr>
          <a:xfrm>
            <a:off x="63184" y="1217451"/>
            <a:ext cx="3995506" cy="4476647"/>
          </a:xfrm>
        </p:spPr>
        <p:txBody>
          <a:bodyPr/>
          <a:lstStyle/>
          <a:p>
            <a:pPr marL="169863" indent="-169863">
              <a:lnSpc>
                <a:spcPct val="90000"/>
              </a:lnSpc>
            </a:pPr>
            <a:r>
              <a:rPr lang="en-US" sz="1900" dirty="0">
                <a:solidFill>
                  <a:srgbClr val="32302A"/>
                </a:solidFill>
                <a:ea typeface="ＭＳ Ｐゴシック" pitchFamily="-107" charset="-128"/>
                <a:cs typeface="ＭＳ Ｐゴシック" pitchFamily="-107" charset="-128"/>
              </a:rPr>
              <a:t>When the market price </a:t>
            </a:r>
            <a:r>
              <a:rPr lang="en-US" sz="1900" dirty="0" smtClean="0">
                <a:solidFill>
                  <a:srgbClr val="32302A"/>
                </a:solidFill>
                <a:ea typeface="ＭＳ Ｐゴシック" pitchFamily="-107" charset="-128"/>
                <a:cs typeface="ＭＳ Ｐゴシック" pitchFamily="-107" charset="-128"/>
              </a:rPr>
              <a:t>for soft </a:t>
            </a:r>
            <a:r>
              <a:rPr lang="en-US" sz="1900" dirty="0">
                <a:solidFill>
                  <a:srgbClr val="32302A"/>
                </a:solidFill>
                <a:ea typeface="ＭＳ Ｐゴシック" pitchFamily="-107" charset="-128"/>
                <a:cs typeface="ＭＳ Ｐゴシック" pitchFamily="-107" charset="-128"/>
              </a:rPr>
              <a:t>drinks increases </a:t>
            </a:r>
            <a:r>
              <a:rPr lang="en-US" sz="1900" dirty="0" smtClean="0">
                <a:solidFill>
                  <a:srgbClr val="32302A"/>
                </a:solidFill>
                <a:ea typeface="ＭＳ Ｐゴシック" pitchFamily="-107" charset="-128"/>
                <a:cs typeface="ＭＳ Ｐゴシック" pitchFamily="-107" charset="-128"/>
              </a:rPr>
              <a:t>from $</a:t>
            </a:r>
            <a:r>
              <a:rPr lang="en-US" sz="1900" dirty="0">
                <a:solidFill>
                  <a:srgbClr val="32302A"/>
                </a:solidFill>
                <a:ea typeface="ＭＳ Ｐゴシック" pitchFamily="-107" charset="-128"/>
                <a:cs typeface="ＭＳ Ｐゴシック" pitchFamily="-107" charset="-128"/>
              </a:rPr>
              <a:t>1.00 to $1.50 a six-pack, </a:t>
            </a:r>
            <a:r>
              <a:rPr lang="en-US" sz="1900" dirty="0" smtClean="0">
                <a:solidFill>
                  <a:srgbClr val="32302A"/>
                </a:solidFill>
                <a:ea typeface="ＭＳ Ｐゴシック" pitchFamily="-107" charset="-128"/>
                <a:cs typeface="ＭＳ Ｐゴシック" pitchFamily="-107" charset="-128"/>
              </a:rPr>
              <a:t>the quantity </a:t>
            </a:r>
            <a:r>
              <a:rPr lang="en-US" sz="1900" dirty="0">
                <a:solidFill>
                  <a:srgbClr val="32302A"/>
                </a:solidFill>
                <a:ea typeface="ＭＳ Ｐゴシック" pitchFamily="-107" charset="-128"/>
                <a:cs typeface="ＭＳ Ｐゴシック" pitchFamily="-107" charset="-128"/>
              </a:rPr>
              <a:t>supplied to the </a:t>
            </a:r>
            <a:r>
              <a:rPr lang="en-US" sz="1900" dirty="0" smtClean="0">
                <a:solidFill>
                  <a:srgbClr val="32302A"/>
                </a:solidFill>
                <a:ea typeface="ＭＳ Ｐゴシック" pitchFamily="-107" charset="-128"/>
                <a:cs typeface="ＭＳ Ｐゴシック" pitchFamily="-107" charset="-128"/>
              </a:rPr>
              <a:t>market rises </a:t>
            </a:r>
            <a:r>
              <a:rPr lang="en-US" sz="1900" dirty="0">
                <a:solidFill>
                  <a:srgbClr val="32302A"/>
                </a:solidFill>
                <a:ea typeface="ＭＳ Ｐゴシック" pitchFamily="-107" charset="-128"/>
                <a:cs typeface="ＭＳ Ｐゴシック" pitchFamily="-107" charset="-128"/>
              </a:rPr>
              <a:t>from 100 to 200 </a:t>
            </a:r>
            <a:r>
              <a:rPr lang="en-US" sz="1900" dirty="0" smtClean="0">
                <a:solidFill>
                  <a:srgbClr val="32302A"/>
                </a:solidFill>
                <a:ea typeface="ＭＳ Ｐゴシック" pitchFamily="-107" charset="-128"/>
                <a:cs typeface="ＭＳ Ｐゴシック" pitchFamily="-107" charset="-128"/>
              </a:rPr>
              <a:t>million units </a:t>
            </a:r>
            <a:r>
              <a:rPr lang="en-US" sz="1900" dirty="0">
                <a:solidFill>
                  <a:srgbClr val="32302A"/>
                </a:solidFill>
                <a:ea typeface="ＭＳ Ｐゴシック" pitchFamily="-107" charset="-128"/>
                <a:cs typeface="ＭＳ Ｐゴシック" pitchFamily="-107" charset="-128"/>
              </a:rPr>
              <a:t>per week.</a:t>
            </a:r>
          </a:p>
          <a:p>
            <a:pPr marL="169863" indent="-169863">
              <a:lnSpc>
                <a:spcPct val="90000"/>
              </a:lnSpc>
            </a:pPr>
            <a:r>
              <a:rPr lang="en-US" sz="1900" dirty="0">
                <a:solidFill>
                  <a:srgbClr val="32302A"/>
                </a:solidFill>
                <a:ea typeface="ＭＳ Ｐゴシック" pitchFamily="-107" charset="-128"/>
                <a:cs typeface="ＭＳ Ｐゴシック" pitchFamily="-107" charset="-128"/>
              </a:rPr>
              <a:t>When the market price </a:t>
            </a:r>
            <a:r>
              <a:rPr lang="en-US" sz="1900" dirty="0" smtClean="0">
                <a:solidFill>
                  <a:srgbClr val="32302A"/>
                </a:solidFill>
                <a:ea typeface="ＭＳ Ｐゴシック" pitchFamily="-107" charset="-128"/>
                <a:cs typeface="ＭＳ Ｐゴシック" pitchFamily="-107" charset="-128"/>
              </a:rPr>
              <a:t>for physician </a:t>
            </a:r>
            <a:r>
              <a:rPr lang="en-US" sz="1900" dirty="0">
                <a:solidFill>
                  <a:srgbClr val="32302A"/>
                </a:solidFill>
                <a:ea typeface="ＭＳ Ｐゴシック" pitchFamily="-107" charset="-128"/>
                <a:cs typeface="ＭＳ Ｐゴシック" pitchFamily="-107" charset="-128"/>
              </a:rPr>
              <a:t>services rises </a:t>
            </a:r>
            <a:r>
              <a:rPr lang="en-US" sz="1900" dirty="0" smtClean="0">
                <a:solidFill>
                  <a:srgbClr val="32302A"/>
                </a:solidFill>
                <a:ea typeface="ＭＳ Ｐゴシック" pitchFamily="-107" charset="-128"/>
                <a:cs typeface="ＭＳ Ｐゴシック" pitchFamily="-107" charset="-128"/>
              </a:rPr>
              <a:t>from $</a:t>
            </a:r>
            <a:r>
              <a:rPr lang="en-US" sz="1900" dirty="0">
                <a:solidFill>
                  <a:srgbClr val="32302A"/>
                </a:solidFill>
                <a:ea typeface="ＭＳ Ｐゴシック" pitchFamily="-107" charset="-128"/>
                <a:cs typeface="ＭＳ Ｐゴシック" pitchFamily="-107" charset="-128"/>
              </a:rPr>
              <a:t>100 to $150 an office visit</a:t>
            </a:r>
            <a:r>
              <a:rPr lang="en-US" sz="1900" dirty="0" smtClean="0">
                <a:solidFill>
                  <a:srgbClr val="32302A"/>
                </a:solidFill>
                <a:ea typeface="ＭＳ Ｐゴシック" pitchFamily="-107" charset="-128"/>
                <a:cs typeface="ＭＳ Ｐゴシック" pitchFamily="-107" charset="-128"/>
              </a:rPr>
              <a:t>, the </a:t>
            </a:r>
            <a:r>
              <a:rPr lang="en-US" sz="1900" dirty="0">
                <a:solidFill>
                  <a:srgbClr val="32302A"/>
                </a:solidFill>
                <a:ea typeface="ＭＳ Ｐゴシック" pitchFamily="-107" charset="-128"/>
                <a:cs typeface="ＭＳ Ｐゴシック" pitchFamily="-107" charset="-128"/>
              </a:rPr>
              <a:t>quantity supplied rises </a:t>
            </a:r>
            <a:r>
              <a:rPr lang="en-US" sz="1900" dirty="0" smtClean="0">
                <a:solidFill>
                  <a:srgbClr val="32302A"/>
                </a:solidFill>
                <a:ea typeface="ＭＳ Ｐゴシック" pitchFamily="-107" charset="-128"/>
                <a:cs typeface="ＭＳ Ｐゴシック" pitchFamily="-107" charset="-128"/>
              </a:rPr>
              <a:t>from 10 </a:t>
            </a:r>
            <a:r>
              <a:rPr lang="en-US" sz="1900" dirty="0">
                <a:solidFill>
                  <a:srgbClr val="32302A"/>
                </a:solidFill>
                <a:ea typeface="ＭＳ Ｐゴシック" pitchFamily="-107" charset="-128"/>
                <a:cs typeface="ＭＳ Ｐゴシック" pitchFamily="-107" charset="-128"/>
              </a:rPr>
              <a:t>to 12 million visits </a:t>
            </a:r>
            <a:r>
              <a:rPr lang="en-US" sz="1900" dirty="0" smtClean="0">
                <a:solidFill>
                  <a:srgbClr val="32302A"/>
                </a:solidFill>
                <a:ea typeface="ＭＳ Ｐゴシック" pitchFamily="-107" charset="-128"/>
                <a:cs typeface="ＭＳ Ｐゴシック" pitchFamily="-107" charset="-128"/>
              </a:rPr>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per </a:t>
            </a:r>
            <a:r>
              <a:rPr lang="en-US" sz="1900" dirty="0">
                <a:solidFill>
                  <a:srgbClr val="32302A"/>
                </a:solidFill>
                <a:ea typeface="ＭＳ Ｐゴシック" pitchFamily="-107" charset="-128"/>
                <a:cs typeface="ＭＳ Ｐゴシック" pitchFamily="-107" charset="-128"/>
              </a:rPr>
              <a:t>week.</a:t>
            </a:r>
          </a:p>
          <a:p>
            <a:pPr marL="169863" indent="-169863">
              <a:lnSpc>
                <a:spcPct val="90000"/>
              </a:lnSpc>
              <a:tabLst>
                <a:tab pos="169863" algn="l"/>
              </a:tabLst>
            </a:pPr>
            <a:r>
              <a:rPr lang="en-US" sz="1900" dirty="0" smtClean="0">
                <a:solidFill>
                  <a:srgbClr val="32302A"/>
                </a:solidFill>
                <a:ea typeface="ＭＳ Ｐゴシック" pitchFamily="-107" charset="-128"/>
                <a:cs typeface="ＭＳ Ｐゴシック" pitchFamily="-107" charset="-128"/>
              </a:rPr>
              <a:t>Because </a:t>
            </a:r>
            <a:r>
              <a:rPr lang="en-US" sz="1900" dirty="0">
                <a:solidFill>
                  <a:srgbClr val="32302A"/>
                </a:solidFill>
                <a:ea typeface="ＭＳ Ｐゴシック" pitchFamily="-107" charset="-128"/>
                <a:cs typeface="ＭＳ Ｐゴシック" pitchFamily="-107" charset="-128"/>
              </a:rPr>
              <a:t>soft drink supply </a:t>
            </a:r>
            <a:r>
              <a:rPr lang="en-US" sz="1900" dirty="0" smtClean="0">
                <a:solidFill>
                  <a:srgbClr val="32302A"/>
                </a:solidFill>
                <a:ea typeface="ＭＳ Ｐゴシック" pitchFamily="-107" charset="-128"/>
                <a:cs typeface="ＭＳ Ｐゴシック" pitchFamily="-107" charset="-128"/>
              </a:rPr>
              <a:t>is quite </a:t>
            </a:r>
            <a:r>
              <a:rPr lang="en-US" sz="1900" dirty="0">
                <a:solidFill>
                  <a:srgbClr val="32302A"/>
                </a:solidFill>
                <a:ea typeface="ＭＳ Ｐゴシック" pitchFamily="-107" charset="-128"/>
                <a:cs typeface="ＭＳ Ｐゴシック" pitchFamily="-107" charset="-128"/>
              </a:rPr>
              <a:t>sensitive to price changes</a:t>
            </a:r>
            <a:r>
              <a:rPr lang="en-US" sz="1900" dirty="0" smtClean="0">
                <a:solidFill>
                  <a:srgbClr val="32302A"/>
                </a:solidFill>
                <a:ea typeface="ＭＳ Ｐゴシック" pitchFamily="-107" charset="-128"/>
                <a:cs typeface="ＭＳ Ｐゴシック" pitchFamily="-107" charset="-128"/>
              </a:rPr>
              <a:t>, its </a:t>
            </a:r>
            <a:r>
              <a:rPr lang="en-US" sz="1900" dirty="0">
                <a:solidFill>
                  <a:srgbClr val="32302A"/>
                </a:solidFill>
                <a:ea typeface="ＭＳ Ｐゴシック" pitchFamily="-107" charset="-128"/>
                <a:cs typeface="ＭＳ Ｐゴシック" pitchFamily="-107" charset="-128"/>
              </a:rPr>
              <a:t>supply is </a:t>
            </a:r>
            <a:r>
              <a:rPr lang="en-US" sz="1900" b="1" i="1" dirty="0">
                <a:solidFill>
                  <a:srgbClr val="32302A"/>
                </a:solidFill>
                <a:ea typeface="ＭＳ Ｐゴシック" pitchFamily="-107" charset="-128"/>
                <a:cs typeface="ＭＳ Ｐゴシック" pitchFamily="-107" charset="-128"/>
              </a:rPr>
              <a:t>elastic</a:t>
            </a:r>
            <a:r>
              <a:rPr lang="en-US" sz="1900" dirty="0">
                <a:solidFill>
                  <a:srgbClr val="32302A"/>
                </a:solidFill>
                <a:ea typeface="ＭＳ Ｐゴシック" pitchFamily="-107" charset="-128"/>
                <a:cs typeface="ＭＳ Ｐゴシック" pitchFamily="-107" charset="-128"/>
              </a:rPr>
              <a:t>; because </a:t>
            </a:r>
            <a:r>
              <a:rPr lang="en-US" sz="1900" dirty="0" smtClean="0">
                <a:solidFill>
                  <a:srgbClr val="32302A"/>
                </a:solidFill>
                <a:ea typeface="ＭＳ Ｐゴシック" pitchFamily="-107" charset="-128"/>
                <a:cs typeface="ＭＳ Ｐゴシック" pitchFamily="-107" charset="-128"/>
              </a:rPr>
              <a:t>the supply </a:t>
            </a:r>
            <a:r>
              <a:rPr lang="en-US" sz="1900" dirty="0">
                <a:solidFill>
                  <a:srgbClr val="32302A"/>
                </a:solidFill>
                <a:ea typeface="ＭＳ Ｐゴシック" pitchFamily="-107" charset="-128"/>
                <a:cs typeface="ＭＳ Ｐゴシック" pitchFamily="-107" charset="-128"/>
              </a:rPr>
              <a:t>of physician services </a:t>
            </a:r>
            <a:r>
              <a:rPr lang="en-US" sz="1900" dirty="0" smtClean="0">
                <a:solidFill>
                  <a:srgbClr val="32302A"/>
                </a:solidFill>
                <a:ea typeface="ＭＳ Ｐゴシック" pitchFamily="-107" charset="-128"/>
                <a:cs typeface="ＭＳ Ｐゴシック" pitchFamily="-107" charset="-128"/>
              </a:rPr>
              <a:t>is relatively </a:t>
            </a:r>
            <a:r>
              <a:rPr lang="en-US" sz="1900" dirty="0">
                <a:solidFill>
                  <a:srgbClr val="32302A"/>
                </a:solidFill>
                <a:ea typeface="ＭＳ Ｐゴシック" pitchFamily="-107" charset="-128"/>
                <a:cs typeface="ＭＳ Ｐゴシック" pitchFamily="-107" charset="-128"/>
              </a:rPr>
              <a:t>insensitive to </a:t>
            </a:r>
            <a:r>
              <a:rPr lang="en-US" sz="1900" dirty="0" smtClean="0">
                <a:solidFill>
                  <a:srgbClr val="32302A"/>
                </a:solidFill>
                <a:ea typeface="ＭＳ Ｐゴシック" pitchFamily="-107" charset="-128"/>
                <a:cs typeface="ＭＳ Ｐゴシック" pitchFamily="-107" charset="-128"/>
              </a:rPr>
              <a:t>changes in </a:t>
            </a:r>
            <a:r>
              <a:rPr lang="en-US" sz="1900" dirty="0">
                <a:solidFill>
                  <a:srgbClr val="32302A"/>
                </a:solidFill>
                <a:ea typeface="ＭＳ Ｐゴシック" pitchFamily="-107" charset="-128"/>
                <a:cs typeface="ＭＳ Ｐゴシック" pitchFamily="-107" charset="-128"/>
              </a:rPr>
              <a:t>price, </a:t>
            </a:r>
            <a:r>
              <a:rPr lang="en-US" sz="1900" dirty="0" smtClean="0">
                <a:solidFill>
                  <a:srgbClr val="32302A"/>
                </a:solidFill>
                <a:ea typeface="ＭＳ Ｐゴシック" pitchFamily="-107" charset="-128"/>
                <a:cs typeface="ＭＳ Ｐゴシック" pitchFamily="-107" charset="-128"/>
              </a:rPr>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its </a:t>
            </a:r>
            <a:r>
              <a:rPr lang="en-US" sz="1900" dirty="0">
                <a:solidFill>
                  <a:srgbClr val="32302A"/>
                </a:solidFill>
                <a:ea typeface="ＭＳ Ｐゴシック" pitchFamily="-107" charset="-128"/>
                <a:cs typeface="ＭＳ Ｐゴシック" pitchFamily="-107" charset="-128"/>
              </a:rPr>
              <a:t>supply is </a:t>
            </a:r>
            <a:r>
              <a:rPr lang="en-US" sz="1900" b="1" i="1" dirty="0">
                <a:solidFill>
                  <a:srgbClr val="32302A"/>
                </a:solidFill>
                <a:ea typeface="ＭＳ Ｐゴシック" pitchFamily="-107" charset="-128"/>
                <a:cs typeface="ＭＳ Ｐゴシック" pitchFamily="-107" charset="-128"/>
              </a:rPr>
              <a:t>inelastic</a:t>
            </a:r>
            <a:r>
              <a:rPr lang="en-US" sz="1900" dirty="0">
                <a:solidFill>
                  <a:srgbClr val="32302A"/>
                </a:solidFill>
                <a:ea typeface="ＭＳ Ｐゴシック" pitchFamily="-107" charset="-128"/>
                <a:cs typeface="ＭＳ Ｐゴシック" pitchFamily="-107" charset="-128"/>
              </a:rPr>
              <a:t>. </a:t>
            </a:r>
            <a:endParaRPr lang="en-US" sz="1900" dirty="0" smtClean="0">
              <a:solidFill>
                <a:srgbClr val="32302A"/>
              </a:solidFill>
              <a:ea typeface="ＭＳ Ｐゴシック" pitchFamily="-107" charset="-128"/>
              <a:cs typeface="ＭＳ Ｐゴシック" pitchFamily="-107" charset="-128"/>
            </a:endParaRPr>
          </a:p>
          <a:p>
            <a:pPr marL="169863" indent="0">
              <a:lnSpc>
                <a:spcPct val="90000"/>
              </a:lnSpc>
              <a:buNone/>
            </a:pPr>
            <a:endParaRPr lang="en-US" sz="1900" dirty="0">
              <a:solidFill>
                <a:srgbClr val="32302A"/>
              </a:solidFill>
              <a:ea typeface="ＭＳ Ｐゴシック" pitchFamily="-107" charset="-128"/>
              <a:cs typeface="ＭＳ Ｐゴシック" pitchFamily="-107" charset="-128"/>
            </a:endParaRPr>
          </a:p>
        </p:txBody>
      </p:sp>
      <p:sp>
        <p:nvSpPr>
          <p:cNvPr id="63" name="Text Box 13"/>
          <p:cNvSpPr txBox="1">
            <a:spLocks noChangeArrowheads="1"/>
          </p:cNvSpPr>
          <p:nvPr/>
        </p:nvSpPr>
        <p:spPr bwMode="auto">
          <a:xfrm>
            <a:off x="3958362" y="4254659"/>
            <a:ext cx="762000"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$150</a:t>
            </a:r>
            <a:endParaRPr kumimoji="0" lang="en-US" sz="1600" b="0" i="0" dirty="0">
              <a:latin typeface="Times New Roman" pitchFamily="18" charset="0"/>
              <a:cs typeface="Times New Roman" pitchFamily="18" charset="0"/>
            </a:endParaRPr>
          </a:p>
        </p:txBody>
      </p:sp>
      <p:sp>
        <p:nvSpPr>
          <p:cNvPr id="71" name="Line 15"/>
          <p:cNvSpPr>
            <a:spLocks noChangeShapeType="1"/>
          </p:cNvSpPr>
          <p:nvPr/>
        </p:nvSpPr>
        <p:spPr bwMode="auto">
          <a:xfrm>
            <a:off x="4806087" y="1902869"/>
            <a:ext cx="2576700" cy="0"/>
          </a:xfrm>
          <a:prstGeom prst="line">
            <a:avLst/>
          </a:prstGeom>
          <a:noFill/>
          <a:ln w="31750" cap="rnd">
            <a:solidFill>
              <a:schemeClr val="tx1"/>
            </a:solidFill>
            <a:prstDash val="sysDot"/>
            <a:round/>
            <a:headEnd/>
            <a:tailEnd type="stealth" w="med"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2" name="Line 16"/>
          <p:cNvSpPr>
            <a:spLocks noChangeShapeType="1"/>
          </p:cNvSpPr>
          <p:nvPr/>
        </p:nvSpPr>
        <p:spPr bwMode="auto">
          <a:xfrm>
            <a:off x="7466172" y="1943024"/>
            <a:ext cx="0" cy="993185"/>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3" name="Line 17"/>
          <p:cNvSpPr>
            <a:spLocks noChangeShapeType="1"/>
          </p:cNvSpPr>
          <p:nvPr/>
        </p:nvSpPr>
        <p:spPr bwMode="auto">
          <a:xfrm>
            <a:off x="6077284" y="2259935"/>
            <a:ext cx="0" cy="684212"/>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9" name="Line 33"/>
          <p:cNvSpPr>
            <a:spLocks noChangeShapeType="1"/>
          </p:cNvSpPr>
          <p:nvPr/>
        </p:nvSpPr>
        <p:spPr bwMode="auto">
          <a:xfrm>
            <a:off x="4815612" y="2259013"/>
            <a:ext cx="1262763" cy="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80" name="Line 46"/>
          <p:cNvSpPr>
            <a:spLocks noChangeShapeType="1"/>
          </p:cNvSpPr>
          <p:nvPr/>
        </p:nvSpPr>
        <p:spPr bwMode="auto">
          <a:xfrm flipV="1">
            <a:off x="4660959" y="1943024"/>
            <a:ext cx="0" cy="239556"/>
          </a:xfrm>
          <a:prstGeom prst="line">
            <a:avLst/>
          </a:prstGeom>
          <a:noFill/>
          <a:ln w="25400">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81" name="Line 47"/>
          <p:cNvSpPr>
            <a:spLocks noChangeShapeType="1"/>
          </p:cNvSpPr>
          <p:nvPr/>
        </p:nvSpPr>
        <p:spPr bwMode="auto">
          <a:xfrm flipH="1">
            <a:off x="6218720" y="3328094"/>
            <a:ext cx="1164067" cy="0"/>
          </a:xfrm>
          <a:prstGeom prst="line">
            <a:avLst/>
          </a:prstGeom>
          <a:noFill/>
          <a:ln w="25400">
            <a:solidFill>
              <a:schemeClr val="tx1"/>
            </a:solidFill>
            <a:round/>
            <a:headEnd type="stealth" w="lg" len="lg"/>
            <a:tailEnd type="none"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83" name="Line 49"/>
          <p:cNvSpPr>
            <a:spLocks noChangeShapeType="1"/>
          </p:cNvSpPr>
          <p:nvPr/>
        </p:nvSpPr>
        <p:spPr bwMode="auto">
          <a:xfrm flipV="1">
            <a:off x="4651623" y="4482548"/>
            <a:ext cx="0" cy="244751"/>
          </a:xfrm>
          <a:prstGeom prst="line">
            <a:avLst/>
          </a:prstGeom>
          <a:noFill/>
          <a:ln w="25400">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102" name="Text Box 86"/>
          <p:cNvSpPr txBox="1">
            <a:spLocks noChangeArrowheads="1"/>
          </p:cNvSpPr>
          <p:nvPr/>
        </p:nvSpPr>
        <p:spPr bwMode="auto">
          <a:xfrm>
            <a:off x="7748508" y="1245891"/>
            <a:ext cx="1182559" cy="437043"/>
          </a:xfrm>
          <a:prstGeom prst="rect">
            <a:avLst/>
          </a:prstGeom>
          <a:noFill/>
          <a:ln w="19050" cap="rnd">
            <a:noFill/>
            <a:prstDash val="sysDot"/>
            <a:miter lim="800000"/>
            <a:headEnd/>
            <a:tailEnd type="none" w="lg" len="lg"/>
          </a:ln>
        </p:spPr>
        <p:txBody>
          <a:bodyPr wrap="square">
            <a:prstTxWarp prst="textNoShape">
              <a:avLst/>
            </a:prstTxWarp>
            <a:spAutoFit/>
          </a:bodyPr>
          <a:lstStyle/>
          <a:p>
            <a:pPr algn="r">
              <a:lnSpc>
                <a:spcPct val="70000"/>
              </a:lnSpc>
              <a:spcBef>
                <a:spcPct val="50000"/>
              </a:spcBef>
            </a:pPr>
            <a:r>
              <a:rPr kumimoji="0" lang="en-US" sz="1600" b="1" i="1" dirty="0" smtClean="0">
                <a:latin typeface="Times New Roman" pitchFamily="18" charset="0"/>
                <a:cs typeface="Times New Roman" pitchFamily="18" charset="0"/>
              </a:rPr>
              <a:t>Soft drink market</a:t>
            </a:r>
            <a:endParaRPr kumimoji="0" lang="en-US" sz="1600" b="1" i="1" dirty="0">
              <a:latin typeface="Times New Roman" pitchFamily="18" charset="0"/>
              <a:cs typeface="Times New Roman" pitchFamily="18" charset="0"/>
            </a:endParaRPr>
          </a:p>
        </p:txBody>
      </p:sp>
      <p:sp>
        <p:nvSpPr>
          <p:cNvPr id="156" name="Text Box 212"/>
          <p:cNvSpPr txBox="1">
            <a:spLocks noChangeArrowheads="1"/>
          </p:cNvSpPr>
          <p:nvPr/>
        </p:nvSpPr>
        <p:spPr bwMode="auto">
          <a:xfrm>
            <a:off x="3958362" y="1710342"/>
            <a:ext cx="762000"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$1.50</a:t>
            </a:r>
            <a:endParaRPr kumimoji="0" lang="en-US" sz="1600" b="0" i="0" dirty="0">
              <a:latin typeface="Times New Roman" pitchFamily="18" charset="0"/>
              <a:cs typeface="Times New Roman" pitchFamily="18" charset="0"/>
            </a:endParaRPr>
          </a:p>
        </p:txBody>
      </p:sp>
      <p:sp>
        <p:nvSpPr>
          <p:cNvPr id="157" name="Text Box 213"/>
          <p:cNvSpPr txBox="1">
            <a:spLocks noChangeArrowheads="1"/>
          </p:cNvSpPr>
          <p:nvPr/>
        </p:nvSpPr>
        <p:spPr bwMode="auto">
          <a:xfrm>
            <a:off x="3958362" y="2088525"/>
            <a:ext cx="762000"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$1.00</a:t>
            </a:r>
            <a:endParaRPr kumimoji="0" lang="en-US" sz="1600" b="0" i="0" dirty="0">
              <a:latin typeface="Times New Roman" pitchFamily="18" charset="0"/>
              <a:cs typeface="Times New Roman" pitchFamily="18" charset="0"/>
            </a:endParaRPr>
          </a:p>
        </p:txBody>
      </p:sp>
      <p:grpSp>
        <p:nvGrpSpPr>
          <p:cNvPr id="159" name="Group 221"/>
          <p:cNvGrpSpPr>
            <a:grpSpLocks/>
          </p:cNvGrpSpPr>
          <p:nvPr/>
        </p:nvGrpSpPr>
        <p:grpSpPr bwMode="auto">
          <a:xfrm>
            <a:off x="4806087" y="1369386"/>
            <a:ext cx="3295650" cy="1595397"/>
            <a:chOff x="2832" y="2496"/>
            <a:chExt cx="2400" cy="1248"/>
          </a:xfrm>
        </p:grpSpPr>
        <p:sp>
          <p:nvSpPr>
            <p:cNvPr id="160" name="Line 222"/>
            <p:cNvSpPr>
              <a:spLocks noChangeShapeType="1"/>
            </p:cNvSpPr>
            <p:nvPr/>
          </p:nvSpPr>
          <p:spPr bwMode="auto">
            <a:xfrm>
              <a:off x="2832" y="2496"/>
              <a:ext cx="0" cy="1248"/>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61" name="Line 223"/>
            <p:cNvSpPr>
              <a:spLocks noChangeShapeType="1"/>
            </p:cNvSpPr>
            <p:nvPr/>
          </p:nvSpPr>
          <p:spPr bwMode="auto">
            <a:xfrm>
              <a:off x="2832" y="3744"/>
              <a:ext cx="2400" cy="0"/>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grpSp>
      <p:sp>
        <p:nvSpPr>
          <p:cNvPr id="162" name="Text Box 224"/>
          <p:cNvSpPr txBox="1">
            <a:spLocks noChangeArrowheads="1"/>
          </p:cNvSpPr>
          <p:nvPr/>
        </p:nvSpPr>
        <p:spPr bwMode="auto">
          <a:xfrm>
            <a:off x="7931527" y="2777083"/>
            <a:ext cx="1081088" cy="634020"/>
          </a:xfrm>
          <a:prstGeom prst="rect">
            <a:avLst/>
          </a:prstGeom>
          <a:noFill/>
          <a:ln w="19050" cap="rnd">
            <a:noFill/>
            <a:prstDash val="sysDot"/>
            <a:miter lim="800000"/>
            <a:headEnd/>
            <a:tailEnd type="none" w="lg" len="lg"/>
          </a:ln>
        </p:spPr>
        <p:txBody>
          <a:bodyPr>
            <a:prstTxWarp prst="textNoShape">
              <a:avLst/>
            </a:prstTxWarp>
            <a:spAutoFit/>
          </a:bodyPr>
          <a:lstStyle/>
          <a:p>
            <a:pPr algn="r">
              <a:lnSpc>
                <a:spcPct val="80000"/>
              </a:lnSpc>
              <a:spcBef>
                <a:spcPct val="50000"/>
              </a:spcBef>
            </a:pPr>
            <a:r>
              <a:rPr kumimoji="0" lang="en-US" sz="1600" b="0" i="1" dirty="0">
                <a:latin typeface="Times New Roman" pitchFamily="18" charset="0"/>
                <a:cs typeface="Times New Roman" pitchFamily="18" charset="0"/>
              </a:rPr>
              <a:t>Quantity</a:t>
            </a:r>
            <a:r>
              <a:rPr kumimoji="0" lang="en-US" sz="1600" b="0" i="0" dirty="0">
                <a:latin typeface="Times New Roman" pitchFamily="18" charset="0"/>
                <a:cs typeface="Times New Roman" pitchFamily="18" charset="0"/>
              </a:rPr>
              <a:t/>
            </a:r>
            <a:br>
              <a:rPr kumimoji="0" lang="en-US" sz="1600" b="0" i="0" dirty="0">
                <a:latin typeface="Times New Roman" pitchFamily="18" charset="0"/>
                <a:cs typeface="Times New Roman" pitchFamily="18" charset="0"/>
              </a:rPr>
            </a:br>
            <a:r>
              <a:rPr kumimoji="0" lang="en-US" sz="1400" b="0" dirty="0" smtClean="0">
                <a:latin typeface="Times New Roman" pitchFamily="18" charset="0"/>
                <a:cs typeface="Times New Roman" pitchFamily="18" charset="0"/>
              </a:rPr>
              <a:t>(million </a:t>
            </a:r>
            <a:r>
              <a:rPr kumimoji="0" lang="en-US" sz="1400" b="0" dirty="0" smtClean="0">
                <a:solidFill>
                  <a:schemeClr val="bg1"/>
                </a:solidFill>
                <a:latin typeface="Times New Roman" pitchFamily="18" charset="0"/>
                <a:cs typeface="Times New Roman" pitchFamily="18" charset="0"/>
              </a:rPr>
              <a:t>.</a:t>
            </a:r>
            <a:r>
              <a:rPr kumimoji="0" lang="en-US" sz="1400" b="0" dirty="0" smtClean="0">
                <a:latin typeface="Times New Roman" pitchFamily="18" charset="0"/>
                <a:cs typeface="Times New Roman" pitchFamily="18" charset="0"/>
              </a:rPr>
              <a:t/>
            </a:r>
            <a:br>
              <a:rPr kumimoji="0" lang="en-US" sz="1400" b="0" dirty="0" smtClean="0">
                <a:latin typeface="Times New Roman" pitchFamily="18" charset="0"/>
                <a:cs typeface="Times New Roman" pitchFamily="18" charset="0"/>
              </a:rPr>
            </a:br>
            <a:r>
              <a:rPr kumimoji="0" lang="en-US" sz="1400" b="0" dirty="0" smtClean="0">
                <a:latin typeface="Times New Roman" pitchFamily="18" charset="0"/>
                <a:cs typeface="Times New Roman" pitchFamily="18" charset="0"/>
              </a:rPr>
              <a:t>  6-packs)</a:t>
            </a:r>
            <a:endParaRPr kumimoji="0" lang="en-US" sz="1400" b="0" dirty="0">
              <a:latin typeface="Times New Roman" pitchFamily="18" charset="0"/>
              <a:cs typeface="Times New Roman" pitchFamily="18" charset="0"/>
            </a:endParaRPr>
          </a:p>
        </p:txBody>
      </p:sp>
      <p:sp>
        <p:nvSpPr>
          <p:cNvPr id="163" name="Text Box 225"/>
          <p:cNvSpPr txBox="1">
            <a:spLocks noChangeArrowheads="1"/>
          </p:cNvSpPr>
          <p:nvPr/>
        </p:nvSpPr>
        <p:spPr bwMode="auto">
          <a:xfrm>
            <a:off x="4306184" y="1123058"/>
            <a:ext cx="776287" cy="289310"/>
          </a:xfrm>
          <a:prstGeom prst="rect">
            <a:avLst/>
          </a:prstGeom>
          <a:noFill/>
          <a:ln w="19050" cap="rnd">
            <a:noFill/>
            <a:prstDash val="sysDot"/>
            <a:miter lim="800000"/>
            <a:headEnd/>
            <a:tailEnd type="none" w="lg" len="lg"/>
          </a:ln>
        </p:spPr>
        <p:txBody>
          <a:bodyPr>
            <a:prstTxWarp prst="textNoShape">
              <a:avLst/>
            </a:prstTxWarp>
            <a:spAutoFit/>
          </a:bodyPr>
          <a:lstStyle/>
          <a:p>
            <a:pPr algn="r">
              <a:lnSpc>
                <a:spcPct val="80000"/>
              </a:lnSpc>
              <a:spcBef>
                <a:spcPct val="50000"/>
              </a:spcBef>
            </a:pPr>
            <a:r>
              <a:rPr kumimoji="0" lang="en-US" sz="1600" b="0" i="1" dirty="0">
                <a:latin typeface="Times New Roman" pitchFamily="18" charset="0"/>
                <a:cs typeface="Times New Roman" pitchFamily="18" charset="0"/>
              </a:rPr>
              <a:t>Price</a:t>
            </a:r>
            <a:endParaRPr kumimoji="0" lang="en-US" sz="1400" b="0" i="1" dirty="0">
              <a:latin typeface="Times New Roman" pitchFamily="18" charset="0"/>
              <a:cs typeface="Times New Roman" pitchFamily="18" charset="0"/>
            </a:endParaRPr>
          </a:p>
        </p:txBody>
      </p:sp>
      <p:sp>
        <p:nvSpPr>
          <p:cNvPr id="165" name="Line 228"/>
          <p:cNvSpPr>
            <a:spLocks noChangeShapeType="1"/>
          </p:cNvSpPr>
          <p:nvPr/>
        </p:nvSpPr>
        <p:spPr bwMode="auto">
          <a:xfrm>
            <a:off x="4801513" y="2954049"/>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88" name="Line 275"/>
          <p:cNvSpPr>
            <a:spLocks noChangeShapeType="1"/>
          </p:cNvSpPr>
          <p:nvPr/>
        </p:nvSpPr>
        <p:spPr bwMode="auto">
          <a:xfrm>
            <a:off x="4707662" y="2960077"/>
            <a:ext cx="93033"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89" name="Line 276"/>
          <p:cNvSpPr>
            <a:spLocks noChangeShapeType="1"/>
          </p:cNvSpPr>
          <p:nvPr/>
        </p:nvSpPr>
        <p:spPr bwMode="auto">
          <a:xfrm>
            <a:off x="4734498" y="2961610"/>
            <a:ext cx="69775"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90" name="Line 277"/>
          <p:cNvSpPr>
            <a:spLocks noChangeShapeType="1"/>
          </p:cNvSpPr>
          <p:nvPr/>
        </p:nvSpPr>
        <p:spPr bwMode="auto">
          <a:xfrm>
            <a:off x="4716607" y="2253585"/>
            <a:ext cx="10376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91" name="Line 278"/>
          <p:cNvSpPr>
            <a:spLocks noChangeShapeType="1"/>
          </p:cNvSpPr>
          <p:nvPr/>
        </p:nvSpPr>
        <p:spPr bwMode="auto">
          <a:xfrm>
            <a:off x="4716607" y="1544027"/>
            <a:ext cx="10376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92" name="Line 279"/>
          <p:cNvSpPr>
            <a:spLocks noChangeShapeType="1"/>
          </p:cNvSpPr>
          <p:nvPr/>
        </p:nvSpPr>
        <p:spPr bwMode="auto">
          <a:xfrm>
            <a:off x="4716607" y="2961610"/>
            <a:ext cx="10376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93" name="Line 280"/>
          <p:cNvSpPr>
            <a:spLocks noChangeShapeType="1"/>
          </p:cNvSpPr>
          <p:nvPr/>
        </p:nvSpPr>
        <p:spPr bwMode="auto">
          <a:xfrm>
            <a:off x="4725563" y="1896507"/>
            <a:ext cx="91440"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94" name="Line 281"/>
          <p:cNvSpPr>
            <a:spLocks noChangeShapeType="1"/>
          </p:cNvSpPr>
          <p:nvPr/>
        </p:nvSpPr>
        <p:spPr bwMode="auto">
          <a:xfrm>
            <a:off x="4748811" y="2075812"/>
            <a:ext cx="53673"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95" name="Line 282"/>
          <p:cNvSpPr>
            <a:spLocks noChangeShapeType="1"/>
          </p:cNvSpPr>
          <p:nvPr/>
        </p:nvSpPr>
        <p:spPr bwMode="auto">
          <a:xfrm>
            <a:off x="4748811" y="1718735"/>
            <a:ext cx="53673"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96" name="Line 283"/>
          <p:cNvSpPr>
            <a:spLocks noChangeShapeType="1"/>
          </p:cNvSpPr>
          <p:nvPr/>
        </p:nvSpPr>
        <p:spPr bwMode="auto">
          <a:xfrm>
            <a:off x="4717814" y="2607598"/>
            <a:ext cx="91440"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97" name="Line 284"/>
          <p:cNvSpPr>
            <a:spLocks noChangeShapeType="1"/>
          </p:cNvSpPr>
          <p:nvPr/>
        </p:nvSpPr>
        <p:spPr bwMode="auto">
          <a:xfrm>
            <a:off x="4748811" y="2783837"/>
            <a:ext cx="53673"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98" name="Line 285"/>
          <p:cNvSpPr>
            <a:spLocks noChangeShapeType="1"/>
          </p:cNvSpPr>
          <p:nvPr/>
        </p:nvSpPr>
        <p:spPr bwMode="auto">
          <a:xfrm>
            <a:off x="4748811" y="2428292"/>
            <a:ext cx="53673"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05" name="Line 15"/>
          <p:cNvSpPr>
            <a:spLocks noChangeShapeType="1"/>
          </p:cNvSpPr>
          <p:nvPr/>
        </p:nvSpPr>
        <p:spPr bwMode="auto">
          <a:xfrm>
            <a:off x="4819004" y="4441961"/>
            <a:ext cx="1473307" cy="0"/>
          </a:xfrm>
          <a:prstGeom prst="line">
            <a:avLst/>
          </a:prstGeom>
          <a:noFill/>
          <a:ln w="31750" cap="rnd">
            <a:solidFill>
              <a:schemeClr val="tx1"/>
            </a:solidFill>
            <a:prstDash val="sysDot"/>
            <a:round/>
            <a:headEnd/>
            <a:tailEnd type="stealth" w="med"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206" name="Line 16"/>
          <p:cNvSpPr>
            <a:spLocks noChangeShapeType="1"/>
          </p:cNvSpPr>
          <p:nvPr/>
        </p:nvSpPr>
        <p:spPr bwMode="auto">
          <a:xfrm>
            <a:off x="6386481" y="4451097"/>
            <a:ext cx="0" cy="1039702"/>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207" name="Line 17"/>
          <p:cNvSpPr>
            <a:spLocks noChangeShapeType="1"/>
          </p:cNvSpPr>
          <p:nvPr/>
        </p:nvSpPr>
        <p:spPr bwMode="auto">
          <a:xfrm>
            <a:off x="6121198" y="4820141"/>
            <a:ext cx="0" cy="678596"/>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208" name="Line 33"/>
          <p:cNvSpPr>
            <a:spLocks noChangeShapeType="1"/>
          </p:cNvSpPr>
          <p:nvPr/>
        </p:nvSpPr>
        <p:spPr bwMode="auto">
          <a:xfrm>
            <a:off x="4813031" y="4813603"/>
            <a:ext cx="1276013" cy="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211" name="Text Box 30"/>
          <p:cNvSpPr txBox="1">
            <a:spLocks noChangeArrowheads="1"/>
          </p:cNvSpPr>
          <p:nvPr/>
        </p:nvSpPr>
        <p:spPr bwMode="auto">
          <a:xfrm>
            <a:off x="5885951" y="5595763"/>
            <a:ext cx="402511" cy="338554"/>
          </a:xfrm>
          <a:prstGeom prst="rect">
            <a:avLst/>
          </a:prstGeom>
          <a:noFill/>
          <a:ln w="19050" cap="rnd">
            <a:noFill/>
            <a:prstDash val="sysDot"/>
            <a:miter lim="800000"/>
            <a:headEnd/>
            <a:tailEnd type="none" w="lg" len="lg"/>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10</a:t>
            </a:r>
            <a:endParaRPr kumimoji="0" lang="en-US" sz="1600" b="0" i="0" dirty="0">
              <a:latin typeface="Times New Roman" pitchFamily="18" charset="0"/>
              <a:cs typeface="Times New Roman" pitchFamily="18" charset="0"/>
            </a:endParaRPr>
          </a:p>
        </p:txBody>
      </p:sp>
      <p:sp>
        <p:nvSpPr>
          <p:cNvPr id="221" name="Text Box 86"/>
          <p:cNvSpPr txBox="1">
            <a:spLocks noChangeArrowheads="1"/>
          </p:cNvSpPr>
          <p:nvPr/>
        </p:nvSpPr>
        <p:spPr bwMode="auto">
          <a:xfrm>
            <a:off x="7748508" y="3800481"/>
            <a:ext cx="1182559" cy="609398"/>
          </a:xfrm>
          <a:prstGeom prst="rect">
            <a:avLst/>
          </a:prstGeom>
          <a:noFill/>
          <a:ln w="19050" cap="rnd">
            <a:noFill/>
            <a:prstDash val="sysDot"/>
            <a:miter lim="800000"/>
            <a:headEnd/>
            <a:tailEnd type="none" w="lg" len="lg"/>
          </a:ln>
        </p:spPr>
        <p:txBody>
          <a:bodyPr wrap="square">
            <a:prstTxWarp prst="textNoShape">
              <a:avLst/>
            </a:prstTxWarp>
            <a:spAutoFit/>
          </a:bodyPr>
          <a:lstStyle/>
          <a:p>
            <a:pPr algn="r">
              <a:lnSpc>
                <a:spcPct val="70000"/>
              </a:lnSpc>
              <a:spcBef>
                <a:spcPct val="50000"/>
              </a:spcBef>
            </a:pPr>
            <a:r>
              <a:rPr kumimoji="0" lang="en-US" sz="1600" b="1" i="1" dirty="0" smtClean="0">
                <a:latin typeface="Times New Roman" pitchFamily="18" charset="0"/>
                <a:cs typeface="Times New Roman" pitchFamily="18" charset="0"/>
              </a:rPr>
              <a:t>Physician Services</a:t>
            </a:r>
            <a:r>
              <a:rPr kumimoji="0" lang="en-US" sz="1600" b="1" i="1" dirty="0">
                <a:latin typeface="Times New Roman" pitchFamily="18" charset="0"/>
                <a:cs typeface="Times New Roman" pitchFamily="18" charset="0"/>
              </a:rPr>
              <a:t/>
            </a:r>
            <a:br>
              <a:rPr kumimoji="0" lang="en-US" sz="1600" b="1" i="1" dirty="0">
                <a:latin typeface="Times New Roman" pitchFamily="18" charset="0"/>
                <a:cs typeface="Times New Roman" pitchFamily="18" charset="0"/>
              </a:rPr>
            </a:br>
            <a:r>
              <a:rPr kumimoji="0" lang="en-US" sz="1600" b="1" i="1" dirty="0">
                <a:latin typeface="Times New Roman" pitchFamily="18" charset="0"/>
                <a:cs typeface="Times New Roman" pitchFamily="18" charset="0"/>
              </a:rPr>
              <a:t>market</a:t>
            </a:r>
          </a:p>
        </p:txBody>
      </p:sp>
      <p:sp>
        <p:nvSpPr>
          <p:cNvPr id="223" name="Text Box 213"/>
          <p:cNvSpPr txBox="1">
            <a:spLocks noChangeArrowheads="1"/>
          </p:cNvSpPr>
          <p:nvPr/>
        </p:nvSpPr>
        <p:spPr bwMode="auto">
          <a:xfrm>
            <a:off x="3955782" y="4650864"/>
            <a:ext cx="762000"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$100</a:t>
            </a:r>
            <a:endParaRPr kumimoji="0" lang="en-US" sz="1600" b="0" i="0" dirty="0">
              <a:latin typeface="Times New Roman" pitchFamily="18" charset="0"/>
              <a:cs typeface="Times New Roman" pitchFamily="18" charset="0"/>
            </a:endParaRPr>
          </a:p>
        </p:txBody>
      </p:sp>
      <p:sp>
        <p:nvSpPr>
          <p:cNvPr id="227" name="Text Box 224"/>
          <p:cNvSpPr txBox="1">
            <a:spLocks noChangeArrowheads="1"/>
          </p:cNvSpPr>
          <p:nvPr/>
        </p:nvSpPr>
        <p:spPr bwMode="auto">
          <a:xfrm>
            <a:off x="7928947" y="5331673"/>
            <a:ext cx="1081088" cy="634020"/>
          </a:xfrm>
          <a:prstGeom prst="rect">
            <a:avLst/>
          </a:prstGeom>
          <a:noFill/>
          <a:ln w="19050" cap="rnd">
            <a:noFill/>
            <a:prstDash val="sysDot"/>
            <a:miter lim="800000"/>
            <a:headEnd/>
            <a:tailEnd type="none" w="lg" len="lg"/>
          </a:ln>
        </p:spPr>
        <p:txBody>
          <a:bodyPr>
            <a:prstTxWarp prst="textNoShape">
              <a:avLst/>
            </a:prstTxWarp>
            <a:spAutoFit/>
          </a:bodyPr>
          <a:lstStyle/>
          <a:p>
            <a:pPr algn="r">
              <a:lnSpc>
                <a:spcPct val="80000"/>
              </a:lnSpc>
              <a:spcBef>
                <a:spcPct val="50000"/>
              </a:spcBef>
            </a:pPr>
            <a:r>
              <a:rPr kumimoji="0" lang="en-US" sz="1600" b="0" i="1" dirty="0">
                <a:latin typeface="Times New Roman" pitchFamily="18" charset="0"/>
                <a:cs typeface="Times New Roman" pitchFamily="18" charset="0"/>
              </a:rPr>
              <a:t>Quantity</a:t>
            </a:r>
            <a:r>
              <a:rPr kumimoji="0" lang="en-US" sz="1600" b="0" i="0" dirty="0">
                <a:latin typeface="Times New Roman" pitchFamily="18" charset="0"/>
                <a:cs typeface="Times New Roman" pitchFamily="18" charset="0"/>
              </a:rPr>
              <a:t/>
            </a:r>
            <a:br>
              <a:rPr kumimoji="0" lang="en-US" sz="1600" b="0" i="0" dirty="0">
                <a:latin typeface="Times New Roman" pitchFamily="18" charset="0"/>
                <a:cs typeface="Times New Roman" pitchFamily="18" charset="0"/>
              </a:rPr>
            </a:br>
            <a:r>
              <a:rPr kumimoji="0" lang="en-US" sz="1400" b="0" dirty="0" smtClean="0">
                <a:latin typeface="Times New Roman" pitchFamily="18" charset="0"/>
                <a:cs typeface="Times New Roman" pitchFamily="18" charset="0"/>
              </a:rPr>
              <a:t>(million</a:t>
            </a:r>
            <a:r>
              <a:rPr kumimoji="0" lang="en-US" sz="1400" b="0" dirty="0" smtClean="0">
                <a:solidFill>
                  <a:schemeClr val="bg1"/>
                </a:solidFill>
                <a:latin typeface="Times New Roman" pitchFamily="18" charset="0"/>
                <a:cs typeface="Times New Roman" pitchFamily="18" charset="0"/>
              </a:rPr>
              <a:t>.</a:t>
            </a:r>
            <a:r>
              <a:rPr kumimoji="0" lang="en-US" sz="1400" b="0" dirty="0" smtClean="0">
                <a:latin typeface="Times New Roman" pitchFamily="18" charset="0"/>
                <a:cs typeface="Times New Roman" pitchFamily="18" charset="0"/>
              </a:rPr>
              <a:t> visits)</a:t>
            </a:r>
            <a:endParaRPr kumimoji="0" lang="en-US" sz="1400" b="0" dirty="0">
              <a:latin typeface="Times New Roman" pitchFamily="18" charset="0"/>
              <a:cs typeface="Times New Roman" pitchFamily="18" charset="0"/>
            </a:endParaRPr>
          </a:p>
        </p:txBody>
      </p:sp>
      <p:sp>
        <p:nvSpPr>
          <p:cNvPr id="228" name="Text Box 225"/>
          <p:cNvSpPr txBox="1">
            <a:spLocks noChangeArrowheads="1"/>
          </p:cNvSpPr>
          <p:nvPr/>
        </p:nvSpPr>
        <p:spPr bwMode="auto">
          <a:xfrm>
            <a:off x="4303604" y="3685397"/>
            <a:ext cx="776287" cy="289310"/>
          </a:xfrm>
          <a:prstGeom prst="rect">
            <a:avLst/>
          </a:prstGeom>
          <a:noFill/>
          <a:ln w="19050" cap="rnd">
            <a:noFill/>
            <a:prstDash val="sysDot"/>
            <a:miter lim="800000"/>
            <a:headEnd/>
            <a:tailEnd type="none" w="lg" len="lg"/>
          </a:ln>
        </p:spPr>
        <p:txBody>
          <a:bodyPr>
            <a:prstTxWarp prst="textNoShape">
              <a:avLst/>
            </a:prstTxWarp>
            <a:spAutoFit/>
          </a:bodyPr>
          <a:lstStyle/>
          <a:p>
            <a:pPr algn="r">
              <a:lnSpc>
                <a:spcPct val="80000"/>
              </a:lnSpc>
              <a:spcBef>
                <a:spcPct val="50000"/>
              </a:spcBef>
            </a:pPr>
            <a:r>
              <a:rPr kumimoji="0" lang="en-US" sz="1600" b="0" i="1" dirty="0">
                <a:latin typeface="Times New Roman" pitchFamily="18" charset="0"/>
                <a:cs typeface="Times New Roman" pitchFamily="18" charset="0"/>
              </a:rPr>
              <a:t>Price</a:t>
            </a:r>
            <a:endParaRPr kumimoji="0" lang="en-US" sz="1400" b="0" i="1" dirty="0">
              <a:latin typeface="Times New Roman" pitchFamily="18" charset="0"/>
              <a:cs typeface="Times New Roman" pitchFamily="18" charset="0"/>
            </a:endParaRPr>
          </a:p>
        </p:txBody>
      </p:sp>
      <p:sp>
        <p:nvSpPr>
          <p:cNvPr id="230" name="Text Box 272"/>
          <p:cNvSpPr txBox="1">
            <a:spLocks noChangeArrowheads="1"/>
          </p:cNvSpPr>
          <p:nvPr/>
        </p:nvSpPr>
        <p:spPr bwMode="auto">
          <a:xfrm>
            <a:off x="6254003" y="5595763"/>
            <a:ext cx="493712" cy="338554"/>
          </a:xfrm>
          <a:prstGeom prst="rect">
            <a:avLst/>
          </a:prstGeom>
          <a:noFill/>
          <a:ln w="19050" cap="rnd">
            <a:noFill/>
            <a:prstDash val="sysDot"/>
            <a:miter lim="800000"/>
            <a:headEnd/>
            <a:tailEnd type="none" w="lg" len="lg"/>
          </a:ln>
        </p:spPr>
        <p:txBody>
          <a:bodyPr>
            <a:prstTxWarp prst="textNoShape">
              <a:avLst/>
            </a:prstTxWarp>
            <a:spAutoFit/>
          </a:bodyPr>
          <a:lstStyle/>
          <a:p>
            <a:pPr>
              <a:spcBef>
                <a:spcPct val="50000"/>
              </a:spcBef>
            </a:pPr>
            <a:r>
              <a:rPr kumimoji="0" lang="en-US" sz="1600" b="0" i="0" dirty="0" smtClean="0">
                <a:latin typeface="Times New Roman" pitchFamily="18" charset="0"/>
                <a:cs typeface="Times New Roman" pitchFamily="18" charset="0"/>
              </a:rPr>
              <a:t>12</a:t>
            </a:r>
            <a:endParaRPr kumimoji="0" lang="en-US" sz="1600" b="0" i="0" dirty="0">
              <a:latin typeface="Times New Roman" pitchFamily="18" charset="0"/>
              <a:cs typeface="Times New Roman" pitchFamily="18" charset="0"/>
            </a:endParaRPr>
          </a:p>
        </p:txBody>
      </p:sp>
      <p:sp>
        <p:nvSpPr>
          <p:cNvPr id="212" name="Line 56"/>
          <p:cNvSpPr>
            <a:spLocks noChangeShapeType="1"/>
          </p:cNvSpPr>
          <p:nvPr/>
        </p:nvSpPr>
        <p:spPr bwMode="auto">
          <a:xfrm>
            <a:off x="5061432" y="551340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13" name="Line 57"/>
          <p:cNvSpPr>
            <a:spLocks noChangeShapeType="1"/>
          </p:cNvSpPr>
          <p:nvPr/>
        </p:nvSpPr>
        <p:spPr bwMode="auto">
          <a:xfrm>
            <a:off x="5594149" y="551340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14" name="Line 58"/>
          <p:cNvSpPr>
            <a:spLocks noChangeShapeType="1"/>
          </p:cNvSpPr>
          <p:nvPr/>
        </p:nvSpPr>
        <p:spPr bwMode="auto">
          <a:xfrm>
            <a:off x="5859222" y="551340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15" name="Line 59"/>
          <p:cNvSpPr>
            <a:spLocks noChangeShapeType="1"/>
          </p:cNvSpPr>
          <p:nvPr/>
        </p:nvSpPr>
        <p:spPr bwMode="auto">
          <a:xfrm>
            <a:off x="6125581" y="551340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16" name="Line 60"/>
          <p:cNvSpPr>
            <a:spLocks noChangeShapeType="1"/>
          </p:cNvSpPr>
          <p:nvPr/>
        </p:nvSpPr>
        <p:spPr bwMode="auto">
          <a:xfrm>
            <a:off x="6657011" y="551340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17" name="Line 61"/>
          <p:cNvSpPr>
            <a:spLocks noChangeShapeType="1"/>
          </p:cNvSpPr>
          <p:nvPr/>
        </p:nvSpPr>
        <p:spPr bwMode="auto">
          <a:xfrm>
            <a:off x="6923371" y="551340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18" name="Line 62"/>
          <p:cNvSpPr>
            <a:spLocks noChangeShapeType="1"/>
          </p:cNvSpPr>
          <p:nvPr/>
        </p:nvSpPr>
        <p:spPr bwMode="auto">
          <a:xfrm>
            <a:off x="7189729" y="551340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19" name="Line 64"/>
          <p:cNvSpPr>
            <a:spLocks noChangeShapeType="1"/>
          </p:cNvSpPr>
          <p:nvPr/>
        </p:nvSpPr>
        <p:spPr bwMode="auto">
          <a:xfrm>
            <a:off x="5326504" y="551340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20" name="Line 65"/>
          <p:cNvSpPr>
            <a:spLocks noChangeShapeType="1"/>
          </p:cNvSpPr>
          <p:nvPr/>
        </p:nvSpPr>
        <p:spPr bwMode="auto">
          <a:xfrm>
            <a:off x="6391939" y="551340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nvGrpSpPr>
          <p:cNvPr id="224" name="Group 221"/>
          <p:cNvGrpSpPr>
            <a:grpSpLocks/>
          </p:cNvGrpSpPr>
          <p:nvPr/>
        </p:nvGrpSpPr>
        <p:grpSpPr bwMode="auto">
          <a:xfrm>
            <a:off x="4802639" y="3929201"/>
            <a:ext cx="3299098" cy="1590172"/>
            <a:chOff x="2832" y="2496"/>
            <a:chExt cx="2400" cy="1248"/>
          </a:xfrm>
        </p:grpSpPr>
        <p:sp>
          <p:nvSpPr>
            <p:cNvPr id="225" name="Line 222"/>
            <p:cNvSpPr>
              <a:spLocks noChangeShapeType="1"/>
            </p:cNvSpPr>
            <p:nvPr/>
          </p:nvSpPr>
          <p:spPr bwMode="auto">
            <a:xfrm>
              <a:off x="2832" y="2496"/>
              <a:ext cx="0" cy="1248"/>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226" name="Line 223"/>
            <p:cNvSpPr>
              <a:spLocks noChangeShapeType="1"/>
            </p:cNvSpPr>
            <p:nvPr/>
          </p:nvSpPr>
          <p:spPr bwMode="auto">
            <a:xfrm>
              <a:off x="2832" y="3744"/>
              <a:ext cx="2400" cy="0"/>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grpSp>
      <p:sp>
        <p:nvSpPr>
          <p:cNvPr id="229" name="Line 228"/>
          <p:cNvSpPr>
            <a:spLocks noChangeShapeType="1"/>
          </p:cNvSpPr>
          <p:nvPr/>
        </p:nvSpPr>
        <p:spPr bwMode="auto">
          <a:xfrm>
            <a:off x="4798933" y="5508639"/>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31" name="Line 273"/>
          <p:cNvSpPr>
            <a:spLocks noChangeShapeType="1"/>
          </p:cNvSpPr>
          <p:nvPr/>
        </p:nvSpPr>
        <p:spPr bwMode="auto">
          <a:xfrm>
            <a:off x="7452228" y="5514989"/>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32" name="Line 275"/>
          <p:cNvSpPr>
            <a:spLocks noChangeShapeType="1"/>
          </p:cNvSpPr>
          <p:nvPr/>
        </p:nvSpPr>
        <p:spPr bwMode="auto">
          <a:xfrm>
            <a:off x="4705082" y="5514667"/>
            <a:ext cx="93033"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33" name="Line 276"/>
          <p:cNvSpPr>
            <a:spLocks noChangeShapeType="1"/>
          </p:cNvSpPr>
          <p:nvPr/>
        </p:nvSpPr>
        <p:spPr bwMode="auto">
          <a:xfrm>
            <a:off x="4731918" y="5516200"/>
            <a:ext cx="69775"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34" name="Line 277"/>
          <p:cNvSpPr>
            <a:spLocks noChangeShapeType="1"/>
          </p:cNvSpPr>
          <p:nvPr/>
        </p:nvSpPr>
        <p:spPr bwMode="auto">
          <a:xfrm>
            <a:off x="4714027" y="4808175"/>
            <a:ext cx="10376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35" name="Line 278"/>
          <p:cNvSpPr>
            <a:spLocks noChangeShapeType="1"/>
          </p:cNvSpPr>
          <p:nvPr/>
        </p:nvSpPr>
        <p:spPr bwMode="auto">
          <a:xfrm>
            <a:off x="4714027" y="4098617"/>
            <a:ext cx="10376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36" name="Line 279"/>
          <p:cNvSpPr>
            <a:spLocks noChangeShapeType="1"/>
          </p:cNvSpPr>
          <p:nvPr/>
        </p:nvSpPr>
        <p:spPr bwMode="auto">
          <a:xfrm>
            <a:off x="4714027" y="5516200"/>
            <a:ext cx="10376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37" name="Line 280"/>
          <p:cNvSpPr>
            <a:spLocks noChangeShapeType="1"/>
          </p:cNvSpPr>
          <p:nvPr/>
        </p:nvSpPr>
        <p:spPr bwMode="auto">
          <a:xfrm>
            <a:off x="4722983" y="4451097"/>
            <a:ext cx="91440"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38" name="Line 281"/>
          <p:cNvSpPr>
            <a:spLocks noChangeShapeType="1"/>
          </p:cNvSpPr>
          <p:nvPr/>
        </p:nvSpPr>
        <p:spPr bwMode="auto">
          <a:xfrm>
            <a:off x="4746231" y="4630402"/>
            <a:ext cx="53673"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39" name="Line 282"/>
          <p:cNvSpPr>
            <a:spLocks noChangeShapeType="1"/>
          </p:cNvSpPr>
          <p:nvPr/>
        </p:nvSpPr>
        <p:spPr bwMode="auto">
          <a:xfrm>
            <a:off x="4746231" y="4273325"/>
            <a:ext cx="53673"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40" name="Line 283"/>
          <p:cNvSpPr>
            <a:spLocks noChangeShapeType="1"/>
          </p:cNvSpPr>
          <p:nvPr/>
        </p:nvSpPr>
        <p:spPr bwMode="auto">
          <a:xfrm>
            <a:off x="4715234" y="5162188"/>
            <a:ext cx="91440"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41" name="Line 284"/>
          <p:cNvSpPr>
            <a:spLocks noChangeShapeType="1"/>
          </p:cNvSpPr>
          <p:nvPr/>
        </p:nvSpPr>
        <p:spPr bwMode="auto">
          <a:xfrm>
            <a:off x="4746231" y="5338427"/>
            <a:ext cx="53673"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242" name="Line 285"/>
          <p:cNvSpPr>
            <a:spLocks noChangeShapeType="1"/>
          </p:cNvSpPr>
          <p:nvPr/>
        </p:nvSpPr>
        <p:spPr bwMode="auto">
          <a:xfrm>
            <a:off x="4746231" y="4982882"/>
            <a:ext cx="53673"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09" name="Line 11"/>
          <p:cNvSpPr>
            <a:spLocks noChangeShapeType="1"/>
          </p:cNvSpPr>
          <p:nvPr/>
        </p:nvSpPr>
        <p:spPr bwMode="auto">
          <a:xfrm flipH="1">
            <a:off x="5122782" y="1831537"/>
            <a:ext cx="2735263" cy="671440"/>
          </a:xfrm>
          <a:prstGeom prst="line">
            <a:avLst/>
          </a:prstGeom>
          <a:noFill/>
          <a:ln w="57150">
            <a:solidFill>
              <a:srgbClr val="006600"/>
            </a:solidFill>
            <a:round/>
            <a:headEnd/>
            <a:tailEnd type="none" w="lg" len="lg"/>
          </a:ln>
        </p:spPr>
        <p:txBody>
          <a:bodyPr wrap="none" anchor="ctr">
            <a:prstTxWarp prst="textNoShape">
              <a:avLst/>
            </a:prstTxWarp>
          </a:bodyPr>
          <a:lstStyle/>
          <a:p>
            <a:endParaRPr lang="en-US"/>
          </a:p>
        </p:txBody>
      </p:sp>
      <p:sp>
        <p:nvSpPr>
          <p:cNvPr id="110" name="Text Box 21"/>
          <p:cNvSpPr txBox="1">
            <a:spLocks noChangeArrowheads="1"/>
          </p:cNvSpPr>
          <p:nvPr/>
        </p:nvSpPr>
        <p:spPr bwMode="auto">
          <a:xfrm>
            <a:off x="7840554" y="1583947"/>
            <a:ext cx="338137" cy="457200"/>
          </a:xfrm>
          <a:prstGeom prst="rect">
            <a:avLst/>
          </a:prstGeom>
          <a:noFill/>
          <a:ln w="19050" cap="rnd">
            <a:noFill/>
            <a:prstDash val="sysDot"/>
            <a:miter lim="800000"/>
            <a:headEnd/>
            <a:tailEnd type="none" w="lg" len="lg"/>
          </a:ln>
        </p:spPr>
        <p:txBody>
          <a:bodyPr>
            <a:prstTxWarp prst="textNoShape">
              <a:avLst/>
            </a:prstTxWarp>
            <a:spAutoFit/>
          </a:bodyPr>
          <a:lstStyle/>
          <a:p>
            <a:pPr>
              <a:spcBef>
                <a:spcPct val="50000"/>
              </a:spcBef>
            </a:pPr>
            <a:r>
              <a:rPr kumimoji="0" lang="en-US" sz="2400" dirty="0">
                <a:solidFill>
                  <a:srgbClr val="006600"/>
                </a:solidFill>
                <a:latin typeface="Times New Roman" pitchFamily="18" charset="0"/>
                <a:cs typeface="Times New Roman" pitchFamily="18" charset="0"/>
              </a:rPr>
              <a:t>S</a:t>
            </a:r>
          </a:p>
        </p:txBody>
      </p:sp>
      <p:sp>
        <p:nvSpPr>
          <p:cNvPr id="111" name="Text Box 29"/>
          <p:cNvSpPr txBox="1">
            <a:spLocks noChangeArrowheads="1"/>
          </p:cNvSpPr>
          <p:nvPr/>
        </p:nvSpPr>
        <p:spPr bwMode="auto">
          <a:xfrm>
            <a:off x="5804089" y="3026886"/>
            <a:ext cx="569912"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i="0">
                <a:latin typeface="Times New Roman" pitchFamily="18" charset="0"/>
                <a:cs typeface="Times New Roman" pitchFamily="18" charset="0"/>
              </a:rPr>
              <a:t>100</a:t>
            </a:r>
          </a:p>
        </p:txBody>
      </p:sp>
      <p:sp>
        <p:nvSpPr>
          <p:cNvPr id="112" name="Line 37"/>
          <p:cNvSpPr>
            <a:spLocks noChangeShapeType="1"/>
          </p:cNvSpPr>
          <p:nvPr/>
        </p:nvSpPr>
        <p:spPr bwMode="auto">
          <a:xfrm>
            <a:off x="5395913" y="2977108"/>
            <a:ext cx="0" cy="92075"/>
          </a:xfrm>
          <a:prstGeom prst="line">
            <a:avLst/>
          </a:prstGeom>
          <a:noFill/>
          <a:ln w="28575">
            <a:solidFill>
              <a:schemeClr val="tx1"/>
            </a:solidFill>
            <a:round/>
            <a:headEnd/>
            <a:tailEnd/>
          </a:ln>
        </p:spPr>
        <p:txBody>
          <a:bodyPr wrap="none">
            <a:prstTxWarp prst="textNoShape">
              <a:avLst/>
            </a:prstTxWarp>
          </a:bodyPr>
          <a:lstStyle/>
          <a:p>
            <a:endParaRPr lang="en-US"/>
          </a:p>
        </p:txBody>
      </p:sp>
      <p:sp>
        <p:nvSpPr>
          <p:cNvPr id="113" name="Line 42"/>
          <p:cNvSpPr>
            <a:spLocks noChangeShapeType="1"/>
          </p:cNvSpPr>
          <p:nvPr/>
        </p:nvSpPr>
        <p:spPr bwMode="auto">
          <a:xfrm>
            <a:off x="6780213" y="2977108"/>
            <a:ext cx="0" cy="92075"/>
          </a:xfrm>
          <a:prstGeom prst="line">
            <a:avLst/>
          </a:prstGeom>
          <a:noFill/>
          <a:ln w="28575">
            <a:solidFill>
              <a:schemeClr val="tx1"/>
            </a:solidFill>
            <a:round/>
            <a:headEnd/>
            <a:tailEnd/>
          </a:ln>
        </p:spPr>
        <p:txBody>
          <a:bodyPr wrap="none">
            <a:prstTxWarp prst="textNoShape">
              <a:avLst/>
            </a:prstTxWarp>
          </a:bodyPr>
          <a:lstStyle/>
          <a:p>
            <a:endParaRPr lang="en-US"/>
          </a:p>
        </p:txBody>
      </p:sp>
      <p:sp>
        <p:nvSpPr>
          <p:cNvPr id="114" name="Line 44"/>
          <p:cNvSpPr>
            <a:spLocks noChangeShapeType="1"/>
          </p:cNvSpPr>
          <p:nvPr/>
        </p:nvSpPr>
        <p:spPr bwMode="auto">
          <a:xfrm>
            <a:off x="6088063" y="2977108"/>
            <a:ext cx="0" cy="92075"/>
          </a:xfrm>
          <a:prstGeom prst="line">
            <a:avLst/>
          </a:prstGeom>
          <a:noFill/>
          <a:ln w="28575">
            <a:solidFill>
              <a:schemeClr val="tx1"/>
            </a:solidFill>
            <a:round/>
            <a:headEnd/>
            <a:tailEnd/>
          </a:ln>
        </p:spPr>
        <p:txBody>
          <a:bodyPr wrap="none">
            <a:prstTxWarp prst="textNoShape">
              <a:avLst/>
            </a:prstTxWarp>
          </a:bodyPr>
          <a:lstStyle/>
          <a:p>
            <a:endParaRPr lang="en-US"/>
          </a:p>
        </p:txBody>
      </p:sp>
      <p:sp>
        <p:nvSpPr>
          <p:cNvPr id="115" name="Text Box 100"/>
          <p:cNvSpPr txBox="1">
            <a:spLocks noChangeArrowheads="1"/>
          </p:cNvSpPr>
          <p:nvPr/>
        </p:nvSpPr>
        <p:spPr bwMode="auto">
          <a:xfrm>
            <a:off x="5164326" y="3020536"/>
            <a:ext cx="447675"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50</a:t>
            </a:r>
          </a:p>
        </p:txBody>
      </p:sp>
      <p:sp>
        <p:nvSpPr>
          <p:cNvPr id="116" name="Text Box 101"/>
          <p:cNvSpPr txBox="1">
            <a:spLocks noChangeArrowheads="1"/>
          </p:cNvSpPr>
          <p:nvPr/>
        </p:nvSpPr>
        <p:spPr bwMode="auto">
          <a:xfrm>
            <a:off x="6488301" y="3020536"/>
            <a:ext cx="569913"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i="0">
                <a:latin typeface="Times New Roman" pitchFamily="18" charset="0"/>
                <a:cs typeface="Times New Roman" pitchFamily="18" charset="0"/>
              </a:rPr>
              <a:t>150</a:t>
            </a:r>
          </a:p>
        </p:txBody>
      </p:sp>
      <p:sp>
        <p:nvSpPr>
          <p:cNvPr id="117" name="Line 102"/>
          <p:cNvSpPr>
            <a:spLocks noChangeShapeType="1"/>
          </p:cNvSpPr>
          <p:nvPr/>
        </p:nvSpPr>
        <p:spPr bwMode="auto">
          <a:xfrm>
            <a:off x="7472363" y="2977108"/>
            <a:ext cx="0" cy="92075"/>
          </a:xfrm>
          <a:prstGeom prst="line">
            <a:avLst/>
          </a:prstGeom>
          <a:noFill/>
          <a:ln w="28575">
            <a:solidFill>
              <a:schemeClr val="tx1"/>
            </a:solidFill>
            <a:round/>
            <a:headEnd/>
            <a:tailEnd/>
          </a:ln>
        </p:spPr>
        <p:txBody>
          <a:bodyPr wrap="none">
            <a:prstTxWarp prst="textNoShape">
              <a:avLst/>
            </a:prstTxWarp>
          </a:bodyPr>
          <a:lstStyle/>
          <a:p>
            <a:endParaRPr lang="en-US"/>
          </a:p>
        </p:txBody>
      </p:sp>
      <p:sp>
        <p:nvSpPr>
          <p:cNvPr id="118" name="Text Box 103"/>
          <p:cNvSpPr txBox="1">
            <a:spLocks noChangeArrowheads="1"/>
          </p:cNvSpPr>
          <p:nvPr/>
        </p:nvSpPr>
        <p:spPr bwMode="auto">
          <a:xfrm>
            <a:off x="7185214" y="3020536"/>
            <a:ext cx="569912"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200</a:t>
            </a:r>
            <a:endParaRPr kumimoji="0" lang="en-US" sz="1600" b="0" i="0" dirty="0">
              <a:latin typeface="Times New Roman" pitchFamily="18" charset="0"/>
              <a:cs typeface="Times New Roman" pitchFamily="18" charset="0"/>
            </a:endParaRPr>
          </a:p>
        </p:txBody>
      </p:sp>
      <p:sp>
        <p:nvSpPr>
          <p:cNvPr id="121" name="Line 62"/>
          <p:cNvSpPr>
            <a:spLocks noChangeShapeType="1"/>
          </p:cNvSpPr>
          <p:nvPr/>
        </p:nvSpPr>
        <p:spPr bwMode="auto">
          <a:xfrm>
            <a:off x="7721830" y="5510822"/>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2" name="Line 273"/>
          <p:cNvSpPr>
            <a:spLocks noChangeShapeType="1"/>
          </p:cNvSpPr>
          <p:nvPr/>
        </p:nvSpPr>
        <p:spPr bwMode="auto">
          <a:xfrm>
            <a:off x="7984329" y="5512409"/>
            <a:ext cx="0" cy="92075"/>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3" name="Line 12"/>
          <p:cNvSpPr>
            <a:spLocks noChangeShapeType="1"/>
          </p:cNvSpPr>
          <p:nvPr/>
        </p:nvSpPr>
        <p:spPr bwMode="auto">
          <a:xfrm flipV="1">
            <a:off x="5777465" y="4105179"/>
            <a:ext cx="794977" cy="1226493"/>
          </a:xfrm>
          <a:prstGeom prst="line">
            <a:avLst/>
          </a:prstGeom>
          <a:noFill/>
          <a:ln w="57150">
            <a:solidFill>
              <a:srgbClr val="006600"/>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4" name="Text Box 55"/>
          <p:cNvSpPr txBox="1">
            <a:spLocks noChangeArrowheads="1"/>
          </p:cNvSpPr>
          <p:nvPr/>
        </p:nvSpPr>
        <p:spPr bwMode="auto">
          <a:xfrm>
            <a:off x="6513660" y="3749360"/>
            <a:ext cx="336550" cy="457200"/>
          </a:xfrm>
          <a:prstGeom prst="rect">
            <a:avLst/>
          </a:prstGeom>
          <a:noFill/>
          <a:ln w="19050" cap="rnd">
            <a:noFill/>
            <a:prstDash val="sysDot"/>
            <a:miter lim="800000"/>
            <a:headEnd/>
            <a:tailEnd type="none" w="lg" len="lg"/>
          </a:ln>
        </p:spPr>
        <p:txBody>
          <a:bodyPr>
            <a:prstTxWarp prst="textNoShape">
              <a:avLst/>
            </a:prstTxWarp>
            <a:spAutoFit/>
          </a:bodyPr>
          <a:lstStyle/>
          <a:p>
            <a:pPr>
              <a:spcBef>
                <a:spcPct val="50000"/>
              </a:spcBef>
            </a:pPr>
            <a:r>
              <a:rPr kumimoji="0" lang="en-US" sz="2400" dirty="0">
                <a:solidFill>
                  <a:srgbClr val="006600"/>
                </a:solidFill>
                <a:latin typeface="Times New Roman" pitchFamily="18" charset="0"/>
                <a:cs typeface="Times New Roman" pitchFamily="18" charset="0"/>
              </a:rPr>
              <a:t>S</a:t>
            </a:r>
          </a:p>
        </p:txBody>
      </p:sp>
      <p:sp>
        <p:nvSpPr>
          <p:cNvPr id="125" name="Line 47"/>
          <p:cNvSpPr>
            <a:spLocks noChangeShapeType="1"/>
          </p:cNvSpPr>
          <p:nvPr/>
        </p:nvSpPr>
        <p:spPr bwMode="auto">
          <a:xfrm flipH="1">
            <a:off x="6154002" y="5656996"/>
            <a:ext cx="228312" cy="0"/>
          </a:xfrm>
          <a:prstGeom prst="line">
            <a:avLst/>
          </a:prstGeom>
          <a:noFill/>
          <a:ln w="25400">
            <a:solidFill>
              <a:schemeClr val="tx1"/>
            </a:solidFill>
            <a:round/>
            <a:headEnd type="stealth" w="lg" len="lg"/>
            <a:tailEnd type="none"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335910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dissolve">
                                      <p:cBhvr>
                                        <p:cTn id="7" dur="500"/>
                                        <p:tgtEl>
                                          <p:spTgt spid="61">
                                            <p:txEl>
                                              <p:pRg st="0" end="0"/>
                                            </p:txEl>
                                          </p:spTgt>
                                        </p:tgtEl>
                                      </p:cBhvr>
                                    </p:animEffect>
                                  </p:childTnLst>
                                </p:cTn>
                              </p:par>
                            </p:childTnLst>
                          </p:cTn>
                        </p:par>
                        <p:par>
                          <p:cTn id="8" fill="hold">
                            <p:stCondLst>
                              <p:cond delay="500"/>
                            </p:stCondLst>
                            <p:childTnLst>
                              <p:par>
                                <p:cTn id="9" presetID="17" presetClass="entr" presetSubtype="4" fill="hold" nodeType="afterEffect">
                                  <p:stCondLst>
                                    <p:cond delay="0"/>
                                  </p:stCondLst>
                                  <p:childTnLst>
                                    <p:set>
                                      <p:cBhvr>
                                        <p:cTn id="10" dur="1" fill="hold">
                                          <p:stCondLst>
                                            <p:cond delay="0"/>
                                          </p:stCondLst>
                                        </p:cTn>
                                        <p:tgtEl>
                                          <p:spTgt spid="80"/>
                                        </p:tgtEl>
                                        <p:attrNameLst>
                                          <p:attrName>style.visibility</p:attrName>
                                        </p:attrNameLst>
                                      </p:cBhvr>
                                      <p:to>
                                        <p:strVal val="visible"/>
                                      </p:to>
                                    </p:set>
                                    <p:anim calcmode="lin" valueType="num">
                                      <p:cBhvr>
                                        <p:cTn id="11" dur="500" fill="hold"/>
                                        <p:tgtEl>
                                          <p:spTgt spid="80"/>
                                        </p:tgtEl>
                                        <p:attrNameLst>
                                          <p:attrName>ppt_x</p:attrName>
                                        </p:attrNameLst>
                                      </p:cBhvr>
                                      <p:tavLst>
                                        <p:tav tm="0">
                                          <p:val>
                                            <p:strVal val="#ppt_x"/>
                                          </p:val>
                                        </p:tav>
                                        <p:tav tm="100000">
                                          <p:val>
                                            <p:strVal val="#ppt_x"/>
                                          </p:val>
                                        </p:tav>
                                      </p:tavLst>
                                    </p:anim>
                                    <p:anim calcmode="lin" valueType="num">
                                      <p:cBhvr>
                                        <p:cTn id="12" dur="500" fill="hold"/>
                                        <p:tgtEl>
                                          <p:spTgt spid="80"/>
                                        </p:tgtEl>
                                        <p:attrNameLst>
                                          <p:attrName>ppt_y</p:attrName>
                                        </p:attrNameLst>
                                      </p:cBhvr>
                                      <p:tavLst>
                                        <p:tav tm="0">
                                          <p:val>
                                            <p:strVal val="#ppt_y+#ppt_h/2"/>
                                          </p:val>
                                        </p:tav>
                                        <p:tav tm="100000">
                                          <p:val>
                                            <p:strVal val="#ppt_y"/>
                                          </p:val>
                                        </p:tav>
                                      </p:tavLst>
                                    </p:anim>
                                    <p:anim calcmode="lin" valueType="num">
                                      <p:cBhvr>
                                        <p:cTn id="13" dur="500" fill="hold"/>
                                        <p:tgtEl>
                                          <p:spTgt spid="80"/>
                                        </p:tgtEl>
                                        <p:attrNameLst>
                                          <p:attrName>ppt_w</p:attrName>
                                        </p:attrNameLst>
                                      </p:cBhvr>
                                      <p:tavLst>
                                        <p:tav tm="0">
                                          <p:val>
                                            <p:strVal val="#ppt_w"/>
                                          </p:val>
                                        </p:tav>
                                        <p:tav tm="100000">
                                          <p:val>
                                            <p:strVal val="#ppt_w"/>
                                          </p:val>
                                        </p:tav>
                                      </p:tavLst>
                                    </p:anim>
                                    <p:anim calcmode="lin" valueType="num">
                                      <p:cBhvr>
                                        <p:cTn id="14" dur="500" fill="hold"/>
                                        <p:tgtEl>
                                          <p:spTgt spid="80"/>
                                        </p:tgtEl>
                                        <p:attrNameLst>
                                          <p:attrName>ppt_h</p:attrName>
                                        </p:attrNameLst>
                                      </p:cBhvr>
                                      <p:tavLst>
                                        <p:tav tm="0">
                                          <p:val>
                                            <p:fltVal val="0"/>
                                          </p:val>
                                        </p:tav>
                                        <p:tav tm="100000">
                                          <p:val>
                                            <p:strVal val="#ppt_h"/>
                                          </p:val>
                                        </p:tav>
                                      </p:tavLst>
                                    </p:anim>
                                  </p:childTnLst>
                                </p:cTn>
                              </p:par>
                            </p:childTnLst>
                          </p:cTn>
                        </p:par>
                        <p:par>
                          <p:cTn id="15" fill="hold">
                            <p:stCondLst>
                              <p:cond delay="1000"/>
                            </p:stCondLst>
                            <p:childTnLst>
                              <p:par>
                                <p:cTn id="16" presetID="53" presetClass="entr" presetSubtype="16" fill="hold" grpId="0" nodeType="afterEffect">
                                  <p:stCondLst>
                                    <p:cond delay="0"/>
                                  </p:stCondLst>
                                  <p:iterate type="lt">
                                    <p:tmPct val="0"/>
                                  </p:iterate>
                                  <p:childTnLst>
                                    <p:set>
                                      <p:cBhvr>
                                        <p:cTn id="17" dur="1" fill="hold">
                                          <p:stCondLst>
                                            <p:cond delay="0"/>
                                          </p:stCondLst>
                                        </p:cTn>
                                        <p:tgtEl>
                                          <p:spTgt spid="156"/>
                                        </p:tgtEl>
                                        <p:attrNameLst>
                                          <p:attrName>style.visibility</p:attrName>
                                        </p:attrNameLst>
                                      </p:cBhvr>
                                      <p:to>
                                        <p:strVal val="visible"/>
                                      </p:to>
                                    </p:set>
                                    <p:anim calcmode="lin" valueType="num">
                                      <p:cBhvr>
                                        <p:cTn id="18" dur="500" fill="hold"/>
                                        <p:tgtEl>
                                          <p:spTgt spid="156"/>
                                        </p:tgtEl>
                                        <p:attrNameLst>
                                          <p:attrName>ppt_w</p:attrName>
                                        </p:attrNameLst>
                                      </p:cBhvr>
                                      <p:tavLst>
                                        <p:tav tm="0">
                                          <p:val>
                                            <p:fltVal val="0"/>
                                          </p:val>
                                        </p:tav>
                                        <p:tav tm="100000">
                                          <p:val>
                                            <p:strVal val="#ppt_w"/>
                                          </p:val>
                                        </p:tav>
                                      </p:tavLst>
                                    </p:anim>
                                    <p:anim calcmode="lin" valueType="num">
                                      <p:cBhvr>
                                        <p:cTn id="19" dur="500" fill="hold"/>
                                        <p:tgtEl>
                                          <p:spTgt spid="156"/>
                                        </p:tgtEl>
                                        <p:attrNameLst>
                                          <p:attrName>ppt_h</p:attrName>
                                        </p:attrNameLst>
                                      </p:cBhvr>
                                      <p:tavLst>
                                        <p:tav tm="0">
                                          <p:val>
                                            <p:fltVal val="0"/>
                                          </p:val>
                                        </p:tav>
                                        <p:tav tm="100000">
                                          <p:val>
                                            <p:strVal val="#ppt_h"/>
                                          </p:val>
                                        </p:tav>
                                      </p:tavLst>
                                    </p:anim>
                                    <p:animEffect transition="in" filter="fade">
                                      <p:cBhvr>
                                        <p:cTn id="20" dur="500"/>
                                        <p:tgtEl>
                                          <p:spTgt spid="156"/>
                                        </p:tgtEl>
                                      </p:cBhvr>
                                    </p:animEffect>
                                  </p:childTnLst>
                                </p:cTn>
                              </p:par>
                            </p:childTnLst>
                          </p:cTn>
                        </p:par>
                        <p:par>
                          <p:cTn id="21" fill="hold">
                            <p:stCondLst>
                              <p:cond delay="1500"/>
                            </p:stCondLst>
                            <p:childTnLst>
                              <p:par>
                                <p:cTn id="22" presetID="17" presetClass="entr" presetSubtype="8" fill="hold" grpId="0" nodeType="afterEffect">
                                  <p:stCondLst>
                                    <p:cond delay="0"/>
                                  </p:stCondLst>
                                  <p:childTnLst>
                                    <p:set>
                                      <p:cBhvr>
                                        <p:cTn id="23" dur="1" fill="hold">
                                          <p:stCondLst>
                                            <p:cond delay="0"/>
                                          </p:stCondLst>
                                        </p:cTn>
                                        <p:tgtEl>
                                          <p:spTgt spid="71"/>
                                        </p:tgtEl>
                                        <p:attrNameLst>
                                          <p:attrName>style.visibility</p:attrName>
                                        </p:attrNameLst>
                                      </p:cBhvr>
                                      <p:to>
                                        <p:strVal val="visible"/>
                                      </p:to>
                                    </p:set>
                                    <p:anim calcmode="lin" valueType="num">
                                      <p:cBhvr>
                                        <p:cTn id="24" dur="500" fill="hold"/>
                                        <p:tgtEl>
                                          <p:spTgt spid="71"/>
                                        </p:tgtEl>
                                        <p:attrNameLst>
                                          <p:attrName>ppt_x</p:attrName>
                                        </p:attrNameLst>
                                      </p:cBhvr>
                                      <p:tavLst>
                                        <p:tav tm="0">
                                          <p:val>
                                            <p:strVal val="#ppt_x-#ppt_w/2"/>
                                          </p:val>
                                        </p:tav>
                                        <p:tav tm="100000">
                                          <p:val>
                                            <p:strVal val="#ppt_x"/>
                                          </p:val>
                                        </p:tav>
                                      </p:tavLst>
                                    </p:anim>
                                    <p:anim calcmode="lin" valueType="num">
                                      <p:cBhvr>
                                        <p:cTn id="25" dur="500" fill="hold"/>
                                        <p:tgtEl>
                                          <p:spTgt spid="71"/>
                                        </p:tgtEl>
                                        <p:attrNameLst>
                                          <p:attrName>ppt_y</p:attrName>
                                        </p:attrNameLst>
                                      </p:cBhvr>
                                      <p:tavLst>
                                        <p:tav tm="0">
                                          <p:val>
                                            <p:strVal val="#ppt_y"/>
                                          </p:val>
                                        </p:tav>
                                        <p:tav tm="100000">
                                          <p:val>
                                            <p:strVal val="#ppt_y"/>
                                          </p:val>
                                        </p:tav>
                                      </p:tavLst>
                                    </p:anim>
                                    <p:anim calcmode="lin" valueType="num">
                                      <p:cBhvr>
                                        <p:cTn id="26" dur="500" fill="hold"/>
                                        <p:tgtEl>
                                          <p:spTgt spid="71"/>
                                        </p:tgtEl>
                                        <p:attrNameLst>
                                          <p:attrName>ppt_w</p:attrName>
                                        </p:attrNameLst>
                                      </p:cBhvr>
                                      <p:tavLst>
                                        <p:tav tm="0">
                                          <p:val>
                                            <p:fltVal val="0"/>
                                          </p:val>
                                        </p:tav>
                                        <p:tav tm="100000">
                                          <p:val>
                                            <p:strVal val="#ppt_w"/>
                                          </p:val>
                                        </p:tav>
                                      </p:tavLst>
                                    </p:anim>
                                    <p:anim calcmode="lin" valueType="num">
                                      <p:cBhvr>
                                        <p:cTn id="27" dur="500" fill="hold"/>
                                        <p:tgtEl>
                                          <p:spTgt spid="71"/>
                                        </p:tgtEl>
                                        <p:attrNameLst>
                                          <p:attrName>ppt_h</p:attrName>
                                        </p:attrNameLst>
                                      </p:cBhvr>
                                      <p:tavLst>
                                        <p:tav tm="0">
                                          <p:val>
                                            <p:strVal val="#ppt_h"/>
                                          </p:val>
                                        </p:tav>
                                        <p:tav tm="100000">
                                          <p:val>
                                            <p:strVal val="#ppt_h"/>
                                          </p:val>
                                        </p:tav>
                                      </p:tavLst>
                                    </p:anim>
                                  </p:childTnLst>
                                </p:cTn>
                              </p:par>
                            </p:childTnLst>
                          </p:cTn>
                        </p:par>
                        <p:par>
                          <p:cTn id="28" fill="hold">
                            <p:stCondLst>
                              <p:cond delay="2000"/>
                            </p:stCondLst>
                            <p:childTnLst>
                              <p:par>
                                <p:cTn id="29" presetID="17" presetClass="entr" presetSubtype="1" fill="hold" grpId="0" nodeType="afterEffect">
                                  <p:stCondLst>
                                    <p:cond delay="0"/>
                                  </p:stCondLst>
                                  <p:childTnLst>
                                    <p:set>
                                      <p:cBhvr>
                                        <p:cTn id="30" dur="1" fill="hold">
                                          <p:stCondLst>
                                            <p:cond delay="0"/>
                                          </p:stCondLst>
                                        </p:cTn>
                                        <p:tgtEl>
                                          <p:spTgt spid="72"/>
                                        </p:tgtEl>
                                        <p:attrNameLst>
                                          <p:attrName>style.visibility</p:attrName>
                                        </p:attrNameLst>
                                      </p:cBhvr>
                                      <p:to>
                                        <p:strVal val="visible"/>
                                      </p:to>
                                    </p:set>
                                    <p:anim calcmode="lin" valueType="num">
                                      <p:cBhvr>
                                        <p:cTn id="31" dur="500" fill="hold"/>
                                        <p:tgtEl>
                                          <p:spTgt spid="72"/>
                                        </p:tgtEl>
                                        <p:attrNameLst>
                                          <p:attrName>ppt_x</p:attrName>
                                        </p:attrNameLst>
                                      </p:cBhvr>
                                      <p:tavLst>
                                        <p:tav tm="0">
                                          <p:val>
                                            <p:strVal val="#ppt_x"/>
                                          </p:val>
                                        </p:tav>
                                        <p:tav tm="100000">
                                          <p:val>
                                            <p:strVal val="#ppt_x"/>
                                          </p:val>
                                        </p:tav>
                                      </p:tavLst>
                                    </p:anim>
                                    <p:anim calcmode="lin" valueType="num">
                                      <p:cBhvr>
                                        <p:cTn id="32" dur="500" fill="hold"/>
                                        <p:tgtEl>
                                          <p:spTgt spid="72"/>
                                        </p:tgtEl>
                                        <p:attrNameLst>
                                          <p:attrName>ppt_y</p:attrName>
                                        </p:attrNameLst>
                                      </p:cBhvr>
                                      <p:tavLst>
                                        <p:tav tm="0">
                                          <p:val>
                                            <p:strVal val="#ppt_y-#ppt_h/2"/>
                                          </p:val>
                                        </p:tav>
                                        <p:tav tm="100000">
                                          <p:val>
                                            <p:strVal val="#ppt_y"/>
                                          </p:val>
                                        </p:tav>
                                      </p:tavLst>
                                    </p:anim>
                                    <p:anim calcmode="lin" valueType="num">
                                      <p:cBhvr>
                                        <p:cTn id="33" dur="500" fill="hold"/>
                                        <p:tgtEl>
                                          <p:spTgt spid="72"/>
                                        </p:tgtEl>
                                        <p:attrNameLst>
                                          <p:attrName>ppt_w</p:attrName>
                                        </p:attrNameLst>
                                      </p:cBhvr>
                                      <p:tavLst>
                                        <p:tav tm="0">
                                          <p:val>
                                            <p:strVal val="#ppt_w"/>
                                          </p:val>
                                        </p:tav>
                                        <p:tav tm="100000">
                                          <p:val>
                                            <p:strVal val="#ppt_w"/>
                                          </p:val>
                                        </p:tav>
                                      </p:tavLst>
                                    </p:anim>
                                    <p:anim calcmode="lin" valueType="num">
                                      <p:cBhvr>
                                        <p:cTn id="34" dur="500" fill="hold"/>
                                        <p:tgtEl>
                                          <p:spTgt spid="72"/>
                                        </p:tgtEl>
                                        <p:attrNameLst>
                                          <p:attrName>ppt_h</p:attrName>
                                        </p:attrNameLst>
                                      </p:cBhvr>
                                      <p:tavLst>
                                        <p:tav tm="0">
                                          <p:val>
                                            <p:fltVal val="0"/>
                                          </p:val>
                                        </p:tav>
                                        <p:tav tm="100000">
                                          <p:val>
                                            <p:strVal val="#ppt_h"/>
                                          </p:val>
                                        </p:tav>
                                      </p:tavLst>
                                    </p:anim>
                                  </p:childTnLst>
                                </p:cTn>
                              </p:par>
                            </p:childTnLst>
                          </p:cTn>
                        </p:par>
                        <p:par>
                          <p:cTn id="35" fill="hold">
                            <p:stCondLst>
                              <p:cond delay="2500"/>
                            </p:stCondLst>
                            <p:childTnLst>
                              <p:par>
                                <p:cTn id="36" presetID="17" presetClass="entr" presetSubtype="8" fill="hold" nodeType="afterEffect">
                                  <p:stCondLst>
                                    <p:cond delay="0"/>
                                  </p:stCondLst>
                                  <p:childTnLst>
                                    <p:set>
                                      <p:cBhvr>
                                        <p:cTn id="37" dur="1" fill="hold">
                                          <p:stCondLst>
                                            <p:cond delay="0"/>
                                          </p:stCondLst>
                                        </p:cTn>
                                        <p:tgtEl>
                                          <p:spTgt spid="81"/>
                                        </p:tgtEl>
                                        <p:attrNameLst>
                                          <p:attrName>style.visibility</p:attrName>
                                        </p:attrNameLst>
                                      </p:cBhvr>
                                      <p:to>
                                        <p:strVal val="visible"/>
                                      </p:to>
                                    </p:set>
                                    <p:anim calcmode="lin" valueType="num">
                                      <p:cBhvr>
                                        <p:cTn id="38" dur="500" fill="hold"/>
                                        <p:tgtEl>
                                          <p:spTgt spid="81"/>
                                        </p:tgtEl>
                                        <p:attrNameLst>
                                          <p:attrName>ppt_x</p:attrName>
                                        </p:attrNameLst>
                                      </p:cBhvr>
                                      <p:tavLst>
                                        <p:tav tm="0">
                                          <p:val>
                                            <p:strVal val="#ppt_x-#ppt_w/2"/>
                                          </p:val>
                                        </p:tav>
                                        <p:tav tm="100000">
                                          <p:val>
                                            <p:strVal val="#ppt_x"/>
                                          </p:val>
                                        </p:tav>
                                      </p:tavLst>
                                    </p:anim>
                                    <p:anim calcmode="lin" valueType="num">
                                      <p:cBhvr>
                                        <p:cTn id="39" dur="500" fill="hold"/>
                                        <p:tgtEl>
                                          <p:spTgt spid="81"/>
                                        </p:tgtEl>
                                        <p:attrNameLst>
                                          <p:attrName>ppt_y</p:attrName>
                                        </p:attrNameLst>
                                      </p:cBhvr>
                                      <p:tavLst>
                                        <p:tav tm="0">
                                          <p:val>
                                            <p:strVal val="#ppt_y"/>
                                          </p:val>
                                        </p:tav>
                                        <p:tav tm="100000">
                                          <p:val>
                                            <p:strVal val="#ppt_y"/>
                                          </p:val>
                                        </p:tav>
                                      </p:tavLst>
                                    </p:anim>
                                    <p:anim calcmode="lin" valueType="num">
                                      <p:cBhvr>
                                        <p:cTn id="40" dur="500" fill="hold"/>
                                        <p:tgtEl>
                                          <p:spTgt spid="81"/>
                                        </p:tgtEl>
                                        <p:attrNameLst>
                                          <p:attrName>ppt_w</p:attrName>
                                        </p:attrNameLst>
                                      </p:cBhvr>
                                      <p:tavLst>
                                        <p:tav tm="0">
                                          <p:val>
                                            <p:fltVal val="0"/>
                                          </p:val>
                                        </p:tav>
                                        <p:tav tm="100000">
                                          <p:val>
                                            <p:strVal val="#ppt_w"/>
                                          </p:val>
                                        </p:tav>
                                      </p:tavLst>
                                    </p:anim>
                                    <p:anim calcmode="lin" valueType="num">
                                      <p:cBhvr>
                                        <p:cTn id="41" dur="500" fill="hold"/>
                                        <p:tgtEl>
                                          <p:spTgt spid="81"/>
                                        </p:tgtEl>
                                        <p:attrNameLst>
                                          <p:attrName>ppt_h</p:attrName>
                                        </p:attrNameLst>
                                      </p:cBhvr>
                                      <p:tavLst>
                                        <p:tav tm="0">
                                          <p:val>
                                            <p:strVal val="#ppt_h"/>
                                          </p:val>
                                        </p:tav>
                                        <p:tav tm="100000">
                                          <p:val>
                                            <p:strVal val="#ppt_h"/>
                                          </p:val>
                                        </p:tav>
                                      </p:tavLst>
                                    </p:anim>
                                  </p:childTnLst>
                                </p:cTn>
                              </p:par>
                            </p:childTnLst>
                          </p:cTn>
                        </p:par>
                        <p:par>
                          <p:cTn id="42" fill="hold">
                            <p:stCondLst>
                              <p:cond delay="3000"/>
                            </p:stCondLst>
                            <p:childTnLst>
                              <p:par>
                                <p:cTn id="43" presetID="34" presetClass="emph" presetSubtype="0" fill="hold" grpId="0" nodeType="afterEffect">
                                  <p:stCondLst>
                                    <p:cond delay="0"/>
                                  </p:stCondLst>
                                  <p:iterate type="lt">
                                    <p:tmPct val="10000"/>
                                  </p:iterate>
                                  <p:childTnLst>
                                    <p:animMotion origin="layout" path="M 0.0 0.0 L 0.0 -0.07213" pathEditMode="relative" ptsTypes="">
                                      <p:cBhvr>
                                        <p:cTn id="44" dur="250" accel="50000" decel="50000" autoRev="1" fill="hold">
                                          <p:stCondLst>
                                            <p:cond delay="0"/>
                                          </p:stCondLst>
                                        </p:cTn>
                                        <p:tgtEl>
                                          <p:spTgt spid="118"/>
                                        </p:tgtEl>
                                        <p:attrNameLst>
                                          <p:attrName>ppt_x</p:attrName>
                                          <p:attrName>ppt_y</p:attrName>
                                        </p:attrNameLst>
                                      </p:cBhvr>
                                    </p:animMotion>
                                    <p:animRot by="1500000">
                                      <p:cBhvr>
                                        <p:cTn id="45" dur="125" fill="hold">
                                          <p:stCondLst>
                                            <p:cond delay="0"/>
                                          </p:stCondLst>
                                        </p:cTn>
                                        <p:tgtEl>
                                          <p:spTgt spid="118"/>
                                        </p:tgtEl>
                                        <p:attrNameLst>
                                          <p:attrName>r</p:attrName>
                                        </p:attrNameLst>
                                      </p:cBhvr>
                                    </p:animRot>
                                    <p:animRot by="-1500000">
                                      <p:cBhvr>
                                        <p:cTn id="46" dur="125" fill="hold">
                                          <p:stCondLst>
                                            <p:cond delay="125"/>
                                          </p:stCondLst>
                                        </p:cTn>
                                        <p:tgtEl>
                                          <p:spTgt spid="118"/>
                                        </p:tgtEl>
                                        <p:attrNameLst>
                                          <p:attrName>r</p:attrName>
                                        </p:attrNameLst>
                                      </p:cBhvr>
                                    </p:animRot>
                                    <p:animRot by="-1500000">
                                      <p:cBhvr>
                                        <p:cTn id="47" dur="125" fill="hold">
                                          <p:stCondLst>
                                            <p:cond delay="250"/>
                                          </p:stCondLst>
                                        </p:cTn>
                                        <p:tgtEl>
                                          <p:spTgt spid="118"/>
                                        </p:tgtEl>
                                        <p:attrNameLst>
                                          <p:attrName>r</p:attrName>
                                        </p:attrNameLst>
                                      </p:cBhvr>
                                    </p:animRot>
                                    <p:animRot by="1500000">
                                      <p:cBhvr>
                                        <p:cTn id="48" dur="125" fill="hold">
                                          <p:stCondLst>
                                            <p:cond delay="375"/>
                                          </p:stCondLst>
                                        </p:cTn>
                                        <p:tgtEl>
                                          <p:spTgt spid="118"/>
                                        </p:tgtEl>
                                        <p:attrNameLst>
                                          <p:attrName>r</p:attrName>
                                        </p:attrNameLst>
                                      </p:cBhvr>
                                    </p:animRo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nodeType="clickEffect">
                                  <p:stCondLst>
                                    <p:cond delay="0"/>
                                  </p:stCondLst>
                                  <p:childTnLst>
                                    <p:set>
                                      <p:cBhvr>
                                        <p:cTn id="52" dur="1" fill="hold">
                                          <p:stCondLst>
                                            <p:cond delay="0"/>
                                          </p:stCondLst>
                                        </p:cTn>
                                        <p:tgtEl>
                                          <p:spTgt spid="61">
                                            <p:txEl>
                                              <p:pRg st="1" end="1"/>
                                            </p:txEl>
                                          </p:spTgt>
                                        </p:tgtEl>
                                        <p:attrNameLst>
                                          <p:attrName>style.visibility</p:attrName>
                                        </p:attrNameLst>
                                      </p:cBhvr>
                                      <p:to>
                                        <p:strVal val="visible"/>
                                      </p:to>
                                    </p:set>
                                    <p:animEffect transition="in" filter="dissolve">
                                      <p:cBhvr>
                                        <p:cTn id="53" dur="500"/>
                                        <p:tgtEl>
                                          <p:spTgt spid="61">
                                            <p:txEl>
                                              <p:pRg st="1" end="1"/>
                                            </p:txEl>
                                          </p:spTgt>
                                        </p:tgtEl>
                                      </p:cBhvr>
                                    </p:animEffect>
                                  </p:childTnLst>
                                </p:cTn>
                              </p:par>
                            </p:childTnLst>
                          </p:cTn>
                        </p:par>
                        <p:par>
                          <p:cTn id="54" fill="hold">
                            <p:stCondLst>
                              <p:cond delay="500"/>
                            </p:stCondLst>
                            <p:childTnLst>
                              <p:par>
                                <p:cTn id="55" presetID="17" presetClass="entr" presetSubtype="4" fill="hold" nodeType="afterEffect">
                                  <p:stCondLst>
                                    <p:cond delay="0"/>
                                  </p:stCondLst>
                                  <p:childTnLst>
                                    <p:set>
                                      <p:cBhvr>
                                        <p:cTn id="56" dur="1" fill="hold">
                                          <p:stCondLst>
                                            <p:cond delay="0"/>
                                          </p:stCondLst>
                                        </p:cTn>
                                        <p:tgtEl>
                                          <p:spTgt spid="83"/>
                                        </p:tgtEl>
                                        <p:attrNameLst>
                                          <p:attrName>style.visibility</p:attrName>
                                        </p:attrNameLst>
                                      </p:cBhvr>
                                      <p:to>
                                        <p:strVal val="visible"/>
                                      </p:to>
                                    </p:set>
                                    <p:anim calcmode="lin" valueType="num">
                                      <p:cBhvr>
                                        <p:cTn id="57" dur="500" fill="hold"/>
                                        <p:tgtEl>
                                          <p:spTgt spid="83"/>
                                        </p:tgtEl>
                                        <p:attrNameLst>
                                          <p:attrName>ppt_x</p:attrName>
                                        </p:attrNameLst>
                                      </p:cBhvr>
                                      <p:tavLst>
                                        <p:tav tm="0">
                                          <p:val>
                                            <p:strVal val="#ppt_x"/>
                                          </p:val>
                                        </p:tav>
                                        <p:tav tm="100000">
                                          <p:val>
                                            <p:strVal val="#ppt_x"/>
                                          </p:val>
                                        </p:tav>
                                      </p:tavLst>
                                    </p:anim>
                                    <p:anim calcmode="lin" valueType="num">
                                      <p:cBhvr>
                                        <p:cTn id="58" dur="500" fill="hold"/>
                                        <p:tgtEl>
                                          <p:spTgt spid="83"/>
                                        </p:tgtEl>
                                        <p:attrNameLst>
                                          <p:attrName>ppt_y</p:attrName>
                                        </p:attrNameLst>
                                      </p:cBhvr>
                                      <p:tavLst>
                                        <p:tav tm="0">
                                          <p:val>
                                            <p:strVal val="#ppt_y+#ppt_h/2"/>
                                          </p:val>
                                        </p:tav>
                                        <p:tav tm="100000">
                                          <p:val>
                                            <p:strVal val="#ppt_y"/>
                                          </p:val>
                                        </p:tav>
                                      </p:tavLst>
                                    </p:anim>
                                    <p:anim calcmode="lin" valueType="num">
                                      <p:cBhvr>
                                        <p:cTn id="59" dur="500" fill="hold"/>
                                        <p:tgtEl>
                                          <p:spTgt spid="83"/>
                                        </p:tgtEl>
                                        <p:attrNameLst>
                                          <p:attrName>ppt_w</p:attrName>
                                        </p:attrNameLst>
                                      </p:cBhvr>
                                      <p:tavLst>
                                        <p:tav tm="0">
                                          <p:val>
                                            <p:strVal val="#ppt_w"/>
                                          </p:val>
                                        </p:tav>
                                        <p:tav tm="100000">
                                          <p:val>
                                            <p:strVal val="#ppt_w"/>
                                          </p:val>
                                        </p:tav>
                                      </p:tavLst>
                                    </p:anim>
                                    <p:anim calcmode="lin" valueType="num">
                                      <p:cBhvr>
                                        <p:cTn id="60" dur="500" fill="hold"/>
                                        <p:tgtEl>
                                          <p:spTgt spid="83"/>
                                        </p:tgtEl>
                                        <p:attrNameLst>
                                          <p:attrName>ppt_h</p:attrName>
                                        </p:attrNameLst>
                                      </p:cBhvr>
                                      <p:tavLst>
                                        <p:tav tm="0">
                                          <p:val>
                                            <p:fltVal val="0"/>
                                          </p:val>
                                        </p:tav>
                                        <p:tav tm="100000">
                                          <p:val>
                                            <p:strVal val="#ppt_h"/>
                                          </p:val>
                                        </p:tav>
                                      </p:tavLst>
                                    </p:anim>
                                  </p:childTnLst>
                                </p:cTn>
                              </p:par>
                            </p:childTnLst>
                          </p:cTn>
                        </p:par>
                        <p:par>
                          <p:cTn id="61" fill="hold">
                            <p:stCondLst>
                              <p:cond delay="1000"/>
                            </p:stCondLst>
                            <p:childTnLst>
                              <p:par>
                                <p:cTn id="62" presetID="53" presetClass="entr" presetSubtype="16" fill="hold" grpId="0" nodeType="afterEffect">
                                  <p:stCondLst>
                                    <p:cond delay="0"/>
                                  </p:stCondLst>
                                  <p:iterate type="lt">
                                    <p:tmPct val="0"/>
                                  </p:iterate>
                                  <p:childTnLst>
                                    <p:set>
                                      <p:cBhvr>
                                        <p:cTn id="63" dur="1" fill="hold">
                                          <p:stCondLst>
                                            <p:cond delay="0"/>
                                          </p:stCondLst>
                                        </p:cTn>
                                        <p:tgtEl>
                                          <p:spTgt spid="63"/>
                                        </p:tgtEl>
                                        <p:attrNameLst>
                                          <p:attrName>style.visibility</p:attrName>
                                        </p:attrNameLst>
                                      </p:cBhvr>
                                      <p:to>
                                        <p:strVal val="visible"/>
                                      </p:to>
                                    </p:set>
                                    <p:anim calcmode="lin" valueType="num">
                                      <p:cBhvr>
                                        <p:cTn id="64" dur="500" fill="hold"/>
                                        <p:tgtEl>
                                          <p:spTgt spid="63"/>
                                        </p:tgtEl>
                                        <p:attrNameLst>
                                          <p:attrName>ppt_w</p:attrName>
                                        </p:attrNameLst>
                                      </p:cBhvr>
                                      <p:tavLst>
                                        <p:tav tm="0">
                                          <p:val>
                                            <p:fltVal val="0"/>
                                          </p:val>
                                        </p:tav>
                                        <p:tav tm="100000">
                                          <p:val>
                                            <p:strVal val="#ppt_w"/>
                                          </p:val>
                                        </p:tav>
                                      </p:tavLst>
                                    </p:anim>
                                    <p:anim calcmode="lin" valueType="num">
                                      <p:cBhvr>
                                        <p:cTn id="65" dur="500" fill="hold"/>
                                        <p:tgtEl>
                                          <p:spTgt spid="63"/>
                                        </p:tgtEl>
                                        <p:attrNameLst>
                                          <p:attrName>ppt_h</p:attrName>
                                        </p:attrNameLst>
                                      </p:cBhvr>
                                      <p:tavLst>
                                        <p:tav tm="0">
                                          <p:val>
                                            <p:fltVal val="0"/>
                                          </p:val>
                                        </p:tav>
                                        <p:tav tm="100000">
                                          <p:val>
                                            <p:strVal val="#ppt_h"/>
                                          </p:val>
                                        </p:tav>
                                      </p:tavLst>
                                    </p:anim>
                                    <p:animEffect transition="in" filter="fade">
                                      <p:cBhvr>
                                        <p:cTn id="66" dur="500"/>
                                        <p:tgtEl>
                                          <p:spTgt spid="63"/>
                                        </p:tgtEl>
                                      </p:cBhvr>
                                    </p:animEffect>
                                  </p:childTnLst>
                                </p:cTn>
                              </p:par>
                            </p:childTnLst>
                          </p:cTn>
                        </p:par>
                        <p:par>
                          <p:cTn id="67" fill="hold">
                            <p:stCondLst>
                              <p:cond delay="1500"/>
                            </p:stCondLst>
                            <p:childTnLst>
                              <p:par>
                                <p:cTn id="68" presetID="17" presetClass="entr" presetSubtype="8" fill="hold" grpId="0" nodeType="afterEffect">
                                  <p:stCondLst>
                                    <p:cond delay="0"/>
                                  </p:stCondLst>
                                  <p:childTnLst>
                                    <p:set>
                                      <p:cBhvr>
                                        <p:cTn id="69" dur="1" fill="hold">
                                          <p:stCondLst>
                                            <p:cond delay="0"/>
                                          </p:stCondLst>
                                        </p:cTn>
                                        <p:tgtEl>
                                          <p:spTgt spid="205"/>
                                        </p:tgtEl>
                                        <p:attrNameLst>
                                          <p:attrName>style.visibility</p:attrName>
                                        </p:attrNameLst>
                                      </p:cBhvr>
                                      <p:to>
                                        <p:strVal val="visible"/>
                                      </p:to>
                                    </p:set>
                                    <p:anim calcmode="lin" valueType="num">
                                      <p:cBhvr>
                                        <p:cTn id="70" dur="500" fill="hold"/>
                                        <p:tgtEl>
                                          <p:spTgt spid="205"/>
                                        </p:tgtEl>
                                        <p:attrNameLst>
                                          <p:attrName>ppt_x</p:attrName>
                                        </p:attrNameLst>
                                      </p:cBhvr>
                                      <p:tavLst>
                                        <p:tav tm="0">
                                          <p:val>
                                            <p:strVal val="#ppt_x-#ppt_w/2"/>
                                          </p:val>
                                        </p:tav>
                                        <p:tav tm="100000">
                                          <p:val>
                                            <p:strVal val="#ppt_x"/>
                                          </p:val>
                                        </p:tav>
                                      </p:tavLst>
                                    </p:anim>
                                    <p:anim calcmode="lin" valueType="num">
                                      <p:cBhvr>
                                        <p:cTn id="71" dur="500" fill="hold"/>
                                        <p:tgtEl>
                                          <p:spTgt spid="205"/>
                                        </p:tgtEl>
                                        <p:attrNameLst>
                                          <p:attrName>ppt_y</p:attrName>
                                        </p:attrNameLst>
                                      </p:cBhvr>
                                      <p:tavLst>
                                        <p:tav tm="0">
                                          <p:val>
                                            <p:strVal val="#ppt_y"/>
                                          </p:val>
                                        </p:tav>
                                        <p:tav tm="100000">
                                          <p:val>
                                            <p:strVal val="#ppt_y"/>
                                          </p:val>
                                        </p:tav>
                                      </p:tavLst>
                                    </p:anim>
                                    <p:anim calcmode="lin" valueType="num">
                                      <p:cBhvr>
                                        <p:cTn id="72" dur="500" fill="hold"/>
                                        <p:tgtEl>
                                          <p:spTgt spid="205"/>
                                        </p:tgtEl>
                                        <p:attrNameLst>
                                          <p:attrName>ppt_w</p:attrName>
                                        </p:attrNameLst>
                                      </p:cBhvr>
                                      <p:tavLst>
                                        <p:tav tm="0">
                                          <p:val>
                                            <p:fltVal val="0"/>
                                          </p:val>
                                        </p:tav>
                                        <p:tav tm="100000">
                                          <p:val>
                                            <p:strVal val="#ppt_w"/>
                                          </p:val>
                                        </p:tav>
                                      </p:tavLst>
                                    </p:anim>
                                    <p:anim calcmode="lin" valueType="num">
                                      <p:cBhvr>
                                        <p:cTn id="73" dur="500" fill="hold"/>
                                        <p:tgtEl>
                                          <p:spTgt spid="205"/>
                                        </p:tgtEl>
                                        <p:attrNameLst>
                                          <p:attrName>ppt_h</p:attrName>
                                        </p:attrNameLst>
                                      </p:cBhvr>
                                      <p:tavLst>
                                        <p:tav tm="0">
                                          <p:val>
                                            <p:strVal val="#ppt_h"/>
                                          </p:val>
                                        </p:tav>
                                        <p:tav tm="100000">
                                          <p:val>
                                            <p:strVal val="#ppt_h"/>
                                          </p:val>
                                        </p:tav>
                                      </p:tavLst>
                                    </p:anim>
                                  </p:childTnLst>
                                </p:cTn>
                              </p:par>
                            </p:childTnLst>
                          </p:cTn>
                        </p:par>
                        <p:par>
                          <p:cTn id="74" fill="hold">
                            <p:stCondLst>
                              <p:cond delay="2000"/>
                            </p:stCondLst>
                            <p:childTnLst>
                              <p:par>
                                <p:cTn id="75" presetID="17" presetClass="entr" presetSubtype="1" fill="hold" grpId="0" nodeType="afterEffect">
                                  <p:stCondLst>
                                    <p:cond delay="0"/>
                                  </p:stCondLst>
                                  <p:childTnLst>
                                    <p:set>
                                      <p:cBhvr>
                                        <p:cTn id="76" dur="1" fill="hold">
                                          <p:stCondLst>
                                            <p:cond delay="0"/>
                                          </p:stCondLst>
                                        </p:cTn>
                                        <p:tgtEl>
                                          <p:spTgt spid="206"/>
                                        </p:tgtEl>
                                        <p:attrNameLst>
                                          <p:attrName>style.visibility</p:attrName>
                                        </p:attrNameLst>
                                      </p:cBhvr>
                                      <p:to>
                                        <p:strVal val="visible"/>
                                      </p:to>
                                    </p:set>
                                    <p:anim calcmode="lin" valueType="num">
                                      <p:cBhvr>
                                        <p:cTn id="77" dur="500" fill="hold"/>
                                        <p:tgtEl>
                                          <p:spTgt spid="206"/>
                                        </p:tgtEl>
                                        <p:attrNameLst>
                                          <p:attrName>ppt_x</p:attrName>
                                        </p:attrNameLst>
                                      </p:cBhvr>
                                      <p:tavLst>
                                        <p:tav tm="0">
                                          <p:val>
                                            <p:strVal val="#ppt_x"/>
                                          </p:val>
                                        </p:tav>
                                        <p:tav tm="100000">
                                          <p:val>
                                            <p:strVal val="#ppt_x"/>
                                          </p:val>
                                        </p:tav>
                                      </p:tavLst>
                                    </p:anim>
                                    <p:anim calcmode="lin" valueType="num">
                                      <p:cBhvr>
                                        <p:cTn id="78" dur="500" fill="hold"/>
                                        <p:tgtEl>
                                          <p:spTgt spid="206"/>
                                        </p:tgtEl>
                                        <p:attrNameLst>
                                          <p:attrName>ppt_y</p:attrName>
                                        </p:attrNameLst>
                                      </p:cBhvr>
                                      <p:tavLst>
                                        <p:tav tm="0">
                                          <p:val>
                                            <p:strVal val="#ppt_y-#ppt_h/2"/>
                                          </p:val>
                                        </p:tav>
                                        <p:tav tm="100000">
                                          <p:val>
                                            <p:strVal val="#ppt_y"/>
                                          </p:val>
                                        </p:tav>
                                      </p:tavLst>
                                    </p:anim>
                                    <p:anim calcmode="lin" valueType="num">
                                      <p:cBhvr>
                                        <p:cTn id="79" dur="500" fill="hold"/>
                                        <p:tgtEl>
                                          <p:spTgt spid="206"/>
                                        </p:tgtEl>
                                        <p:attrNameLst>
                                          <p:attrName>ppt_w</p:attrName>
                                        </p:attrNameLst>
                                      </p:cBhvr>
                                      <p:tavLst>
                                        <p:tav tm="0">
                                          <p:val>
                                            <p:strVal val="#ppt_w"/>
                                          </p:val>
                                        </p:tav>
                                        <p:tav tm="100000">
                                          <p:val>
                                            <p:strVal val="#ppt_w"/>
                                          </p:val>
                                        </p:tav>
                                      </p:tavLst>
                                    </p:anim>
                                    <p:anim calcmode="lin" valueType="num">
                                      <p:cBhvr>
                                        <p:cTn id="80" dur="500" fill="hold"/>
                                        <p:tgtEl>
                                          <p:spTgt spid="206"/>
                                        </p:tgtEl>
                                        <p:attrNameLst>
                                          <p:attrName>ppt_h</p:attrName>
                                        </p:attrNameLst>
                                      </p:cBhvr>
                                      <p:tavLst>
                                        <p:tav tm="0">
                                          <p:val>
                                            <p:fltVal val="0"/>
                                          </p:val>
                                        </p:tav>
                                        <p:tav tm="100000">
                                          <p:val>
                                            <p:strVal val="#ppt_h"/>
                                          </p:val>
                                        </p:tav>
                                      </p:tavLst>
                                    </p:anim>
                                  </p:childTnLst>
                                </p:cTn>
                              </p:par>
                            </p:childTnLst>
                          </p:cTn>
                        </p:par>
                        <p:par>
                          <p:cTn id="81" fill="hold">
                            <p:stCondLst>
                              <p:cond delay="2500"/>
                            </p:stCondLst>
                            <p:childTnLst>
                              <p:par>
                                <p:cTn id="82" presetID="17" presetClass="entr" presetSubtype="8" fill="hold" nodeType="afterEffect">
                                  <p:stCondLst>
                                    <p:cond delay="0"/>
                                  </p:stCondLst>
                                  <p:childTnLst>
                                    <p:set>
                                      <p:cBhvr>
                                        <p:cTn id="83" dur="1" fill="hold">
                                          <p:stCondLst>
                                            <p:cond delay="0"/>
                                          </p:stCondLst>
                                        </p:cTn>
                                        <p:tgtEl>
                                          <p:spTgt spid="125"/>
                                        </p:tgtEl>
                                        <p:attrNameLst>
                                          <p:attrName>style.visibility</p:attrName>
                                        </p:attrNameLst>
                                      </p:cBhvr>
                                      <p:to>
                                        <p:strVal val="visible"/>
                                      </p:to>
                                    </p:set>
                                    <p:anim calcmode="lin" valueType="num">
                                      <p:cBhvr>
                                        <p:cTn id="84" dur="500" fill="hold"/>
                                        <p:tgtEl>
                                          <p:spTgt spid="125"/>
                                        </p:tgtEl>
                                        <p:attrNameLst>
                                          <p:attrName>ppt_x</p:attrName>
                                        </p:attrNameLst>
                                      </p:cBhvr>
                                      <p:tavLst>
                                        <p:tav tm="0">
                                          <p:val>
                                            <p:strVal val="#ppt_x-#ppt_w/2"/>
                                          </p:val>
                                        </p:tav>
                                        <p:tav tm="100000">
                                          <p:val>
                                            <p:strVal val="#ppt_x"/>
                                          </p:val>
                                        </p:tav>
                                      </p:tavLst>
                                    </p:anim>
                                    <p:anim calcmode="lin" valueType="num">
                                      <p:cBhvr>
                                        <p:cTn id="85" dur="500" fill="hold"/>
                                        <p:tgtEl>
                                          <p:spTgt spid="125"/>
                                        </p:tgtEl>
                                        <p:attrNameLst>
                                          <p:attrName>ppt_y</p:attrName>
                                        </p:attrNameLst>
                                      </p:cBhvr>
                                      <p:tavLst>
                                        <p:tav tm="0">
                                          <p:val>
                                            <p:strVal val="#ppt_y"/>
                                          </p:val>
                                        </p:tav>
                                        <p:tav tm="100000">
                                          <p:val>
                                            <p:strVal val="#ppt_y"/>
                                          </p:val>
                                        </p:tav>
                                      </p:tavLst>
                                    </p:anim>
                                    <p:anim calcmode="lin" valueType="num">
                                      <p:cBhvr>
                                        <p:cTn id="86" dur="500" fill="hold"/>
                                        <p:tgtEl>
                                          <p:spTgt spid="125"/>
                                        </p:tgtEl>
                                        <p:attrNameLst>
                                          <p:attrName>ppt_w</p:attrName>
                                        </p:attrNameLst>
                                      </p:cBhvr>
                                      <p:tavLst>
                                        <p:tav tm="0">
                                          <p:val>
                                            <p:fltVal val="0"/>
                                          </p:val>
                                        </p:tav>
                                        <p:tav tm="100000">
                                          <p:val>
                                            <p:strVal val="#ppt_w"/>
                                          </p:val>
                                        </p:tav>
                                      </p:tavLst>
                                    </p:anim>
                                    <p:anim calcmode="lin" valueType="num">
                                      <p:cBhvr>
                                        <p:cTn id="87" dur="500" fill="hold"/>
                                        <p:tgtEl>
                                          <p:spTgt spid="125"/>
                                        </p:tgtEl>
                                        <p:attrNameLst>
                                          <p:attrName>ppt_h</p:attrName>
                                        </p:attrNameLst>
                                      </p:cBhvr>
                                      <p:tavLst>
                                        <p:tav tm="0">
                                          <p:val>
                                            <p:strVal val="#ppt_h"/>
                                          </p:val>
                                        </p:tav>
                                        <p:tav tm="100000">
                                          <p:val>
                                            <p:strVal val="#ppt_h"/>
                                          </p:val>
                                        </p:tav>
                                      </p:tavLst>
                                    </p:anim>
                                  </p:childTnLst>
                                </p:cTn>
                              </p:par>
                            </p:childTnLst>
                          </p:cTn>
                        </p:par>
                        <p:par>
                          <p:cTn id="88" fill="hold">
                            <p:stCondLst>
                              <p:cond delay="3000"/>
                            </p:stCondLst>
                            <p:childTnLst>
                              <p:par>
                                <p:cTn id="89" presetID="34" presetClass="emph" presetSubtype="0" fill="hold" grpId="0" nodeType="afterEffect">
                                  <p:stCondLst>
                                    <p:cond delay="0"/>
                                  </p:stCondLst>
                                  <p:iterate type="lt">
                                    <p:tmPct val="10000"/>
                                  </p:iterate>
                                  <p:childTnLst>
                                    <p:animMotion origin="layout" path="M 0.0 0.0 L 0.0 -0.07213" pathEditMode="relative" ptsTypes="">
                                      <p:cBhvr>
                                        <p:cTn id="90" dur="250" accel="50000" decel="50000" autoRev="1" fill="hold">
                                          <p:stCondLst>
                                            <p:cond delay="0"/>
                                          </p:stCondLst>
                                        </p:cTn>
                                        <p:tgtEl>
                                          <p:spTgt spid="230"/>
                                        </p:tgtEl>
                                        <p:attrNameLst>
                                          <p:attrName>ppt_x</p:attrName>
                                          <p:attrName>ppt_y</p:attrName>
                                        </p:attrNameLst>
                                      </p:cBhvr>
                                    </p:animMotion>
                                    <p:animRot by="1500000">
                                      <p:cBhvr>
                                        <p:cTn id="91" dur="125" fill="hold">
                                          <p:stCondLst>
                                            <p:cond delay="0"/>
                                          </p:stCondLst>
                                        </p:cTn>
                                        <p:tgtEl>
                                          <p:spTgt spid="230"/>
                                        </p:tgtEl>
                                        <p:attrNameLst>
                                          <p:attrName>r</p:attrName>
                                        </p:attrNameLst>
                                      </p:cBhvr>
                                    </p:animRot>
                                    <p:animRot by="-1500000">
                                      <p:cBhvr>
                                        <p:cTn id="92" dur="125" fill="hold">
                                          <p:stCondLst>
                                            <p:cond delay="125"/>
                                          </p:stCondLst>
                                        </p:cTn>
                                        <p:tgtEl>
                                          <p:spTgt spid="230"/>
                                        </p:tgtEl>
                                        <p:attrNameLst>
                                          <p:attrName>r</p:attrName>
                                        </p:attrNameLst>
                                      </p:cBhvr>
                                    </p:animRot>
                                    <p:animRot by="-1500000">
                                      <p:cBhvr>
                                        <p:cTn id="93" dur="125" fill="hold">
                                          <p:stCondLst>
                                            <p:cond delay="250"/>
                                          </p:stCondLst>
                                        </p:cTn>
                                        <p:tgtEl>
                                          <p:spTgt spid="230"/>
                                        </p:tgtEl>
                                        <p:attrNameLst>
                                          <p:attrName>r</p:attrName>
                                        </p:attrNameLst>
                                      </p:cBhvr>
                                    </p:animRot>
                                    <p:animRot by="1500000">
                                      <p:cBhvr>
                                        <p:cTn id="94" dur="125" fill="hold">
                                          <p:stCondLst>
                                            <p:cond delay="375"/>
                                          </p:stCondLst>
                                        </p:cTn>
                                        <p:tgtEl>
                                          <p:spTgt spid="230"/>
                                        </p:tgtEl>
                                        <p:attrNameLst>
                                          <p:attrName>r</p:attrName>
                                        </p:attrNameLst>
                                      </p:cBhvr>
                                    </p:animRot>
                                  </p:childTnLst>
                                </p:cTn>
                              </p:par>
                            </p:childTnLst>
                          </p:cTn>
                        </p:par>
                        <p:par>
                          <p:cTn id="95" fill="hold">
                            <p:stCondLst>
                              <p:cond delay="3550"/>
                            </p:stCondLst>
                            <p:childTnLst>
                              <p:par>
                                <p:cTn id="96" presetID="9" presetClass="entr" presetSubtype="0" fill="hold" nodeType="afterEffect">
                                  <p:stCondLst>
                                    <p:cond delay="0"/>
                                  </p:stCondLst>
                                  <p:childTnLst>
                                    <p:set>
                                      <p:cBhvr>
                                        <p:cTn id="97" dur="1" fill="hold">
                                          <p:stCondLst>
                                            <p:cond delay="0"/>
                                          </p:stCondLst>
                                        </p:cTn>
                                        <p:tgtEl>
                                          <p:spTgt spid="61">
                                            <p:txEl>
                                              <p:pRg st="2" end="2"/>
                                            </p:txEl>
                                          </p:spTgt>
                                        </p:tgtEl>
                                        <p:attrNameLst>
                                          <p:attrName>style.visibility</p:attrName>
                                        </p:attrNameLst>
                                      </p:cBhvr>
                                      <p:to>
                                        <p:strVal val="visible"/>
                                      </p:to>
                                    </p:set>
                                    <p:animEffect transition="in" filter="dissolve">
                                      <p:cBhvr>
                                        <p:cTn id="98" dur="500"/>
                                        <p:tgtEl>
                                          <p:spTgt spid="6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71" grpId="0" animBg="1"/>
      <p:bldP spid="72" grpId="0" animBg="1"/>
      <p:bldP spid="156" grpId="0"/>
      <p:bldP spid="205" grpId="0" animBg="1"/>
      <p:bldP spid="206" grpId="0" animBg="1"/>
      <p:bldP spid="230" grpId="0"/>
      <p:bldP spid="11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639873"/>
            <a:ext cx="8820445" cy="4218485"/>
          </a:xfrm>
        </p:spPr>
        <p:txBody>
          <a:bodyPr/>
          <a:lstStyle/>
          <a:p>
            <a:pPr marL="860425" indent="-860425">
              <a:lnSpc>
                <a:spcPct val="80000"/>
              </a:lnSpc>
              <a:buClr>
                <a:schemeClr val="hlink"/>
              </a:buClr>
              <a:buNone/>
            </a:pPr>
            <a:r>
              <a:rPr lang="en-US" sz="2700" dirty="0" smtClean="0">
                <a:solidFill>
                  <a:srgbClr val="32302A"/>
                </a:solidFill>
              </a:rPr>
              <a:t>1. (a</a:t>
            </a:r>
            <a:r>
              <a:rPr lang="en-US" sz="2700" dirty="0">
                <a:solidFill>
                  <a:srgbClr val="32302A"/>
                </a:solidFill>
              </a:rPr>
              <a:t>) What is being held constant when </a:t>
            </a:r>
            <a:r>
              <a:rPr lang="en-US" sz="2700" dirty="0" smtClean="0">
                <a:solidFill>
                  <a:srgbClr val="32302A"/>
                </a:solidFill>
              </a:rPr>
              <a:t>the supply </a:t>
            </a:r>
            <a:r>
              <a:rPr lang="en-US" sz="2700" dirty="0">
                <a:solidFill>
                  <a:srgbClr val="32302A"/>
                </a:solidFill>
              </a:rPr>
              <a:t>curve for </a:t>
            </a:r>
            <a:r>
              <a:rPr lang="en-US" sz="2700" dirty="0" smtClean="0">
                <a:solidFill>
                  <a:srgbClr val="32302A"/>
                </a:solidFill>
              </a:rPr>
              <a:t/>
            </a:r>
            <a:br>
              <a:rPr lang="en-US" sz="2700" dirty="0" smtClean="0">
                <a:solidFill>
                  <a:srgbClr val="32302A"/>
                </a:solidFill>
              </a:rPr>
            </a:br>
            <a:r>
              <a:rPr lang="en-US" sz="2700" dirty="0" smtClean="0">
                <a:solidFill>
                  <a:srgbClr val="32302A"/>
                </a:solidFill>
              </a:rPr>
              <a:t>a </a:t>
            </a:r>
            <a:r>
              <a:rPr lang="en-US" sz="2700" dirty="0">
                <a:solidFill>
                  <a:srgbClr val="32302A"/>
                </a:solidFill>
              </a:rPr>
              <a:t>specific good like </a:t>
            </a:r>
            <a:r>
              <a:rPr lang="en-US" sz="2700" dirty="0" smtClean="0">
                <a:solidFill>
                  <a:srgbClr val="32302A"/>
                </a:solidFill>
              </a:rPr>
              <a:t>pizza or </a:t>
            </a:r>
            <a:r>
              <a:rPr lang="en-US" sz="2700" dirty="0">
                <a:solidFill>
                  <a:srgbClr val="32302A"/>
                </a:solidFill>
              </a:rPr>
              <a:t>automobiles is constructed</a:t>
            </a:r>
            <a:r>
              <a:rPr lang="en-US" sz="2700" dirty="0" smtClean="0">
                <a:solidFill>
                  <a:srgbClr val="32302A"/>
                </a:solidFill>
              </a:rPr>
              <a:t>?</a:t>
            </a:r>
          </a:p>
          <a:p>
            <a:pPr marL="860425" indent="-519113">
              <a:lnSpc>
                <a:spcPct val="80000"/>
              </a:lnSpc>
              <a:buClr>
                <a:schemeClr val="hlink"/>
              </a:buClr>
              <a:buNone/>
            </a:pPr>
            <a:r>
              <a:rPr lang="en-US" sz="2700" dirty="0" smtClean="0">
                <a:solidFill>
                  <a:srgbClr val="32302A"/>
                </a:solidFill>
              </a:rPr>
              <a:t>(</a:t>
            </a:r>
            <a:r>
              <a:rPr lang="en-US" sz="2700" dirty="0">
                <a:solidFill>
                  <a:srgbClr val="32302A"/>
                </a:solidFill>
              </a:rPr>
              <a:t>b) Why does the supply curve for a good </a:t>
            </a:r>
            <a:r>
              <a:rPr lang="en-US" sz="2700" dirty="0" smtClean="0">
                <a:solidFill>
                  <a:srgbClr val="32302A"/>
                </a:solidFill>
              </a:rPr>
              <a:t>slope upward and </a:t>
            </a:r>
            <a:r>
              <a:rPr lang="en-US" sz="2700" dirty="0">
                <a:solidFill>
                  <a:srgbClr val="32302A"/>
                </a:solidFill>
              </a:rPr>
              <a:t>to the right</a:t>
            </a:r>
            <a:r>
              <a:rPr lang="en-US" sz="2700" dirty="0" smtClean="0">
                <a:solidFill>
                  <a:srgbClr val="32302A"/>
                </a:solidFill>
              </a:rPr>
              <a:t>?</a:t>
            </a:r>
          </a:p>
          <a:p>
            <a:pPr marL="860425" indent="-519113">
              <a:lnSpc>
                <a:spcPct val="80000"/>
              </a:lnSpc>
              <a:buClr>
                <a:schemeClr val="hlink"/>
              </a:buClr>
              <a:buNone/>
            </a:pPr>
            <a:endParaRPr lang="en-US" sz="800" dirty="0" smtClean="0">
              <a:solidFill>
                <a:srgbClr val="32302A"/>
              </a:solidFill>
            </a:endParaRPr>
          </a:p>
          <a:p>
            <a:pPr marL="403225" indent="-403225">
              <a:lnSpc>
                <a:spcPct val="80000"/>
              </a:lnSpc>
              <a:buClr>
                <a:schemeClr val="hlink"/>
              </a:buClr>
              <a:buNone/>
            </a:pPr>
            <a:r>
              <a:rPr lang="en-US" sz="2700" dirty="0" smtClean="0">
                <a:solidFill>
                  <a:srgbClr val="32302A"/>
                </a:solidFill>
              </a:rPr>
              <a:t>2. What </a:t>
            </a:r>
            <a:r>
              <a:rPr lang="en-US" sz="2700" dirty="0">
                <a:solidFill>
                  <a:srgbClr val="32302A"/>
                </a:solidFill>
              </a:rPr>
              <a:t>is producer surplus?  Is producer surplus basically the same thing as profit? </a:t>
            </a:r>
            <a:r>
              <a:rPr lang="en-US" sz="2700" dirty="0" smtClean="0">
                <a:solidFill>
                  <a:srgbClr val="32302A"/>
                </a:solidFill>
              </a:rPr>
              <a:t/>
            </a:r>
            <a:br>
              <a:rPr lang="en-US" sz="2700" dirty="0" smtClean="0">
                <a:solidFill>
                  <a:srgbClr val="32302A"/>
                </a:solidFill>
              </a:rPr>
            </a:br>
            <a:endParaRPr lang="en-US" sz="1100" dirty="0" smtClean="0">
              <a:solidFill>
                <a:srgbClr val="32302A"/>
              </a:solidFill>
            </a:endParaRPr>
          </a:p>
          <a:p>
            <a:pPr marL="341313" indent="-341313">
              <a:lnSpc>
                <a:spcPct val="80000"/>
              </a:lnSpc>
              <a:buClr>
                <a:schemeClr val="hlink"/>
              </a:buClr>
              <a:buNone/>
            </a:pPr>
            <a:r>
              <a:rPr lang="en-US" sz="2700" dirty="0">
                <a:solidFill>
                  <a:srgbClr val="32302A"/>
                </a:solidFill>
              </a:rPr>
              <a:t>3. What must an entrepreneur do in order to earn a profit? How do the actions of firms earning a profit influence </a:t>
            </a:r>
            <a:r>
              <a:rPr lang="en-US" sz="2700" dirty="0" smtClean="0">
                <a:solidFill>
                  <a:srgbClr val="32302A"/>
                </a:solidFill>
              </a:rPr>
              <a:t/>
            </a:r>
            <a:br>
              <a:rPr lang="en-US" sz="2700" dirty="0" smtClean="0">
                <a:solidFill>
                  <a:srgbClr val="32302A"/>
                </a:solidFill>
              </a:rPr>
            </a:br>
            <a:r>
              <a:rPr lang="en-US" sz="2700" dirty="0" smtClean="0">
                <a:solidFill>
                  <a:srgbClr val="32302A"/>
                </a:solidFill>
              </a:rPr>
              <a:t>the </a:t>
            </a:r>
            <a:r>
              <a:rPr lang="en-US" sz="2700" dirty="0">
                <a:solidFill>
                  <a:srgbClr val="32302A"/>
                </a:solidFill>
              </a:rPr>
              <a:t>value of resources? What happens to the value of resources when losses are present? </a:t>
            </a:r>
          </a:p>
        </p:txBody>
      </p:sp>
    </p:spTree>
    <p:extLst>
      <p:ext uri="{BB962C8B-B14F-4D97-AF65-F5344CB8AC3E}">
        <p14:creationId xmlns:p14="http://schemas.microsoft.com/office/powerpoint/2010/main" val="22649083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639873"/>
            <a:ext cx="8820445" cy="4218485"/>
          </a:xfrm>
        </p:spPr>
        <p:txBody>
          <a:bodyPr/>
          <a:lstStyle/>
          <a:p>
            <a:pPr marL="341313" indent="-341313">
              <a:lnSpc>
                <a:spcPct val="80000"/>
              </a:lnSpc>
              <a:buClr>
                <a:schemeClr val="hlink"/>
              </a:buClr>
              <a:buNone/>
            </a:pPr>
            <a:r>
              <a:rPr lang="en-US" sz="2700" dirty="0" smtClean="0">
                <a:solidFill>
                  <a:srgbClr val="32302A"/>
                </a:solidFill>
              </a:rPr>
              <a:t>4. </a:t>
            </a:r>
            <a:r>
              <a:rPr lang="en-US" sz="2700" dirty="0">
                <a:solidFill>
                  <a:srgbClr val="32302A"/>
                </a:solidFill>
              </a:rPr>
              <a:t>What does the cost of a good or service reflect?  </a:t>
            </a:r>
            <a:r>
              <a:rPr lang="en-US" sz="2700" dirty="0" smtClean="0">
                <a:solidFill>
                  <a:srgbClr val="32302A"/>
                </a:solidFill>
              </a:rPr>
              <a:t>Will producers </a:t>
            </a:r>
            <a:r>
              <a:rPr lang="en-US" sz="2700" dirty="0">
                <a:solidFill>
                  <a:srgbClr val="32302A"/>
                </a:solidFill>
              </a:rPr>
              <a:t>continue to supply a good or service </a:t>
            </a:r>
            <a:r>
              <a:rPr lang="en-US" sz="2700" dirty="0" smtClean="0">
                <a:solidFill>
                  <a:srgbClr val="32302A"/>
                </a:solidFill>
              </a:rPr>
              <a:t>if consumers </a:t>
            </a:r>
            <a:r>
              <a:rPr lang="en-US" sz="2700" dirty="0">
                <a:solidFill>
                  <a:srgbClr val="32302A"/>
                </a:solidFill>
              </a:rPr>
              <a:t>are unwilling to pay a price sufficient </a:t>
            </a:r>
            <a:r>
              <a:rPr lang="en-US" sz="2700" dirty="0" smtClean="0">
                <a:solidFill>
                  <a:srgbClr val="32302A"/>
                </a:solidFill>
              </a:rPr>
              <a:t>to cover </a:t>
            </a:r>
            <a:r>
              <a:rPr lang="en-US" sz="2700" dirty="0">
                <a:solidFill>
                  <a:srgbClr val="32302A"/>
                </a:solidFill>
              </a:rPr>
              <a:t>the cost?</a:t>
            </a:r>
          </a:p>
        </p:txBody>
      </p:sp>
    </p:spTree>
    <p:extLst>
      <p:ext uri="{BB962C8B-B14F-4D97-AF65-F5344CB8AC3E}">
        <p14:creationId xmlns:p14="http://schemas.microsoft.com/office/powerpoint/2010/main" val="14683213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71221" y="1702072"/>
            <a:ext cx="8469822" cy="2157005"/>
          </a:xfrm>
          <a:prstGeom prst="roundRect">
            <a:avLst>
              <a:gd name="adj" fmla="val 9490"/>
            </a:avLst>
          </a:prstGeom>
          <a:solidFill>
            <a:srgbClr val="515A6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03695" y="1821649"/>
            <a:ext cx="8105613" cy="1864086"/>
          </a:xfrm>
        </p:spPr>
        <p:txBody>
          <a:bodyPr anchor="ctr"/>
          <a:lstStyle/>
          <a:p>
            <a:r>
              <a:rPr lang="en-US" dirty="0" smtClean="0"/>
              <a:t>Changes in Supply versus Changes in Quantity Supplied</a:t>
            </a:r>
            <a:endParaRPr lang="en-US" dirty="0"/>
          </a:p>
        </p:txBody>
      </p:sp>
    </p:spTree>
    <p:extLst>
      <p:ext uri="{BB962C8B-B14F-4D97-AF65-F5344CB8AC3E}">
        <p14:creationId xmlns:p14="http://schemas.microsoft.com/office/powerpoint/2010/main" val="19662406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7726"/>
            <a:ext cx="8932985" cy="429163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62312"/>
            <a:ext cx="8904855" cy="1326928"/>
          </a:xfrm>
        </p:spPr>
        <p:txBody>
          <a:bodyPr/>
          <a:lstStyle/>
          <a:p>
            <a:r>
              <a:rPr lang="en-US" dirty="0" smtClean="0"/>
              <a:t>Changes in Supply </a:t>
            </a:r>
            <a:br>
              <a:rPr lang="en-US" dirty="0" smtClean="0"/>
            </a:br>
            <a:r>
              <a:rPr lang="en-US" dirty="0" smtClean="0"/>
              <a:t>and Quantity Supplied</a:t>
            </a:r>
            <a:endParaRPr lang="en-US" dirty="0"/>
          </a:p>
        </p:txBody>
      </p:sp>
      <p:sp>
        <p:nvSpPr>
          <p:cNvPr id="3" name="Content Placeholder 2"/>
          <p:cNvSpPr>
            <a:spLocks noGrp="1"/>
          </p:cNvSpPr>
          <p:nvPr>
            <p:ph idx="1"/>
          </p:nvPr>
        </p:nvSpPr>
        <p:spPr>
          <a:xfrm>
            <a:off x="140675" y="1620398"/>
            <a:ext cx="8883750" cy="4379820"/>
          </a:xfrm>
        </p:spPr>
        <p:txBody>
          <a:bodyPr/>
          <a:lstStyle/>
          <a:p>
            <a:pPr>
              <a:lnSpc>
                <a:spcPct val="90000"/>
              </a:lnSpc>
            </a:pPr>
            <a:r>
              <a:rPr lang="en-US" b="1" i="1" dirty="0">
                <a:solidFill>
                  <a:srgbClr val="32302A"/>
                </a:solidFill>
                <a:ea typeface="ＭＳ Ｐゴシック" pitchFamily="-107" charset="-128"/>
                <a:cs typeface="ＭＳ Ｐゴシック" pitchFamily="-107" charset="-128"/>
              </a:rPr>
              <a:t>Change in Supply </a:t>
            </a:r>
            <a:r>
              <a:rPr lang="en-US" dirty="0">
                <a:solidFill>
                  <a:srgbClr val="32302A"/>
                </a:solidFill>
                <a:ea typeface="ＭＳ Ｐゴシック" pitchFamily="-107" charset="-128"/>
                <a:cs typeface="ＭＳ Ｐゴシック" pitchFamily="-107" charset="-128"/>
              </a:rPr>
              <a:t/>
            </a:r>
            <a:br>
              <a:rPr lang="en-US" dirty="0">
                <a:solidFill>
                  <a:srgbClr val="32302A"/>
                </a:solidFill>
                <a:ea typeface="ＭＳ Ｐゴシック" pitchFamily="-107" charset="-128"/>
                <a:cs typeface="ＭＳ Ｐゴシック" pitchFamily="-107" charset="-128"/>
              </a:rPr>
            </a:br>
            <a:r>
              <a:rPr lang="en-US" dirty="0">
                <a:solidFill>
                  <a:srgbClr val="32302A"/>
                </a:solidFill>
                <a:ea typeface="ＭＳ Ｐゴシック" pitchFamily="-107" charset="-128"/>
                <a:cs typeface="ＭＳ Ｐゴシック" pitchFamily="-107" charset="-128"/>
              </a:rPr>
              <a:t>– a shift in the entire supply curve</a:t>
            </a:r>
            <a:r>
              <a:rPr lang="en-US" dirty="0" smtClean="0">
                <a:solidFill>
                  <a:srgbClr val="32302A"/>
                </a:solidFill>
                <a:ea typeface="ＭＳ Ｐゴシック" pitchFamily="-107" charset="-128"/>
                <a:cs typeface="ＭＳ Ｐゴシック" pitchFamily="-107" charset="-128"/>
              </a:rPr>
              <a:t>.</a:t>
            </a:r>
          </a:p>
          <a:p>
            <a:pPr>
              <a:lnSpc>
                <a:spcPct val="90000"/>
              </a:lnSpc>
            </a:pPr>
            <a:r>
              <a:rPr lang="en-US" b="1" i="1" dirty="0">
                <a:solidFill>
                  <a:srgbClr val="32302A"/>
                </a:solidFill>
                <a:ea typeface="ＭＳ Ｐゴシック" pitchFamily="-107" charset="-128"/>
                <a:cs typeface="ＭＳ Ｐゴシック" pitchFamily="-107" charset="-128"/>
              </a:rPr>
              <a:t>Change in Quantity Supplied </a:t>
            </a:r>
            <a:r>
              <a:rPr lang="en-US" dirty="0">
                <a:solidFill>
                  <a:srgbClr val="32302A"/>
                </a:solidFill>
                <a:ea typeface="ＭＳ Ｐゴシック" pitchFamily="-107" charset="-128"/>
                <a:cs typeface="ＭＳ Ｐゴシック" pitchFamily="-107" charset="-128"/>
              </a:rPr>
              <a:t/>
            </a:r>
            <a:br>
              <a:rPr lang="en-US" dirty="0">
                <a:solidFill>
                  <a:srgbClr val="32302A"/>
                </a:solidFill>
                <a:ea typeface="ＭＳ Ｐゴシック" pitchFamily="-107" charset="-128"/>
                <a:cs typeface="ＭＳ Ｐゴシック" pitchFamily="-107" charset="-128"/>
              </a:rPr>
            </a:br>
            <a:r>
              <a:rPr lang="en-US" dirty="0">
                <a:solidFill>
                  <a:srgbClr val="32302A"/>
                </a:solidFill>
                <a:ea typeface="ＭＳ Ｐゴシック" pitchFamily="-107" charset="-128"/>
                <a:cs typeface="ＭＳ Ｐゴシック" pitchFamily="-107" charset="-128"/>
              </a:rPr>
              <a:t>– movement along the same supply curve in </a:t>
            </a:r>
            <a:r>
              <a:rPr lang="en-US" dirty="0" smtClean="0">
                <a:solidFill>
                  <a:srgbClr val="32302A"/>
                </a:solidFill>
                <a:ea typeface="ＭＳ Ｐゴシック" pitchFamily="-107" charset="-128"/>
                <a:cs typeface="ＭＳ Ｐゴシック" pitchFamily="-107" charset="-128"/>
              </a:rPr>
              <a:t>response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   to </a:t>
            </a:r>
            <a:r>
              <a:rPr lang="en-US" dirty="0">
                <a:solidFill>
                  <a:srgbClr val="32302A"/>
                </a:solidFill>
                <a:ea typeface="ＭＳ Ｐゴシック" pitchFamily="-107" charset="-128"/>
                <a:cs typeface="ＭＳ Ｐゴシック" pitchFamily="-107" charset="-128"/>
              </a:rPr>
              <a:t>a change in its price. </a:t>
            </a:r>
          </a:p>
        </p:txBody>
      </p:sp>
    </p:spTree>
    <p:extLst>
      <p:ext uri="{BB962C8B-B14F-4D97-AF65-F5344CB8AC3E}">
        <p14:creationId xmlns:p14="http://schemas.microsoft.com/office/powerpoint/2010/main" val="461411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An Decrease in Supply</a:t>
            </a:r>
            <a:endParaRPr lang="en-US" sz="2000" i="1" dirty="0"/>
          </a:p>
        </p:txBody>
      </p:sp>
      <p:cxnSp>
        <p:nvCxnSpPr>
          <p:cNvPr id="51" name="Straight Connector 50"/>
          <p:cNvCxnSpPr/>
          <p:nvPr/>
        </p:nvCxnSpPr>
        <p:spPr>
          <a:xfrm>
            <a:off x="4523272"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61" name="Content Placeholder 2"/>
          <p:cNvSpPr>
            <a:spLocks noGrp="1"/>
          </p:cNvSpPr>
          <p:nvPr>
            <p:ph idx="1"/>
          </p:nvPr>
        </p:nvSpPr>
        <p:spPr>
          <a:xfrm>
            <a:off x="119570" y="1062471"/>
            <a:ext cx="4434988" cy="3439787"/>
          </a:xfrm>
        </p:spPr>
        <p:txBody>
          <a:bodyPr/>
          <a:lstStyle/>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If </a:t>
            </a:r>
            <a:r>
              <a:rPr lang="en-US" sz="1900" dirty="0">
                <a:solidFill>
                  <a:srgbClr val="32302A"/>
                </a:solidFill>
                <a:ea typeface="ＭＳ Ｐゴシック" pitchFamily="-107" charset="-128"/>
                <a:cs typeface="ＭＳ Ｐゴシック" pitchFamily="-107" charset="-128"/>
              </a:rPr>
              <a:t>the market price for </a:t>
            </a:r>
            <a:r>
              <a:rPr lang="en-US" sz="1900" dirty="0" smtClean="0">
                <a:solidFill>
                  <a:srgbClr val="32302A"/>
                </a:solidFill>
                <a:ea typeface="ＭＳ Ｐゴシック" pitchFamily="-107" charset="-128"/>
                <a:cs typeface="ＭＳ Ｐゴシック" pitchFamily="-107" charset="-128"/>
              </a:rPr>
              <a:t>gasoline is </a:t>
            </a:r>
            <a:r>
              <a:rPr lang="en-US" sz="1900" dirty="0">
                <a:solidFill>
                  <a:srgbClr val="32302A"/>
                </a:solidFill>
                <a:ea typeface="ＭＳ Ｐゴシック" pitchFamily="-107" charset="-128"/>
                <a:cs typeface="ＭＳ Ｐゴシック" pitchFamily="-107" charset="-128"/>
              </a:rPr>
              <a:t>$3.00 </a:t>
            </a:r>
            <a:r>
              <a:rPr lang="en-US" sz="1900" dirty="0" smtClean="0">
                <a:solidFill>
                  <a:srgbClr val="32302A"/>
                </a:solidFill>
                <a:ea typeface="ＭＳ Ｐゴシック" pitchFamily="-107" charset="-128"/>
                <a:cs typeface="ＭＳ Ｐゴシック" pitchFamily="-107" charset="-128"/>
              </a:rPr>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a </a:t>
            </a:r>
            <a:r>
              <a:rPr lang="en-US" sz="1900" dirty="0">
                <a:solidFill>
                  <a:srgbClr val="32302A"/>
                </a:solidFill>
                <a:ea typeface="ＭＳ Ｐゴシック" pitchFamily="-107" charset="-128"/>
                <a:cs typeface="ＭＳ Ｐゴシック" pitchFamily="-107" charset="-128"/>
              </a:rPr>
              <a:t>gallon, the </a:t>
            </a:r>
            <a:r>
              <a:rPr lang="en-US" sz="1900" dirty="0" smtClean="0">
                <a:solidFill>
                  <a:srgbClr val="32302A"/>
                </a:solidFill>
                <a:ea typeface="ＭＳ Ｐゴシック" pitchFamily="-107" charset="-128"/>
                <a:cs typeface="ＭＳ Ｐゴシック" pitchFamily="-107" charset="-128"/>
              </a:rPr>
              <a:t>supply curve </a:t>
            </a:r>
            <a:r>
              <a:rPr lang="en-US" sz="1900" dirty="0">
                <a:solidFill>
                  <a:srgbClr val="32302A"/>
                </a:solidFill>
                <a:ea typeface="ＭＳ Ｐゴシック" pitchFamily="-107" charset="-128"/>
                <a:cs typeface="ＭＳ Ｐゴシック" pitchFamily="-107" charset="-128"/>
              </a:rPr>
              <a:t>for gasoline </a:t>
            </a:r>
            <a:r>
              <a:rPr lang="en-US" sz="1900" dirty="0" smtClean="0">
                <a:solidFill>
                  <a:srgbClr val="32302A"/>
                </a:solidFill>
                <a:ea typeface="ＭＳ Ｐゴシック" pitchFamily="-107" charset="-128"/>
                <a:cs typeface="ＭＳ Ｐゴシック" pitchFamily="-107" charset="-128"/>
              </a:rPr>
              <a:t/>
            </a:r>
            <a:br>
              <a:rPr lang="en-US" sz="1900" dirty="0" smtClean="0">
                <a:solidFill>
                  <a:srgbClr val="32302A"/>
                </a:solidFill>
                <a:ea typeface="ＭＳ Ｐゴシック" pitchFamily="-107" charset="-128"/>
                <a:cs typeface="ＭＳ Ｐゴシック" pitchFamily="-107" charset="-128"/>
              </a:rPr>
            </a:br>
            <a:r>
              <a:rPr lang="en-US" sz="1900" b="1" i="1" dirty="0" smtClean="0">
                <a:solidFill>
                  <a:srgbClr val="32302A"/>
                </a:solidFill>
                <a:ea typeface="ＭＳ Ｐゴシック" pitchFamily="-107" charset="-128"/>
                <a:cs typeface="ＭＳ Ｐゴシック" pitchFamily="-107" charset="-128"/>
              </a:rPr>
              <a:t>S</a:t>
            </a:r>
            <a:r>
              <a:rPr lang="en-US" sz="1900" baseline="-25000" dirty="0" smtClean="0">
                <a:solidFill>
                  <a:srgbClr val="32302A"/>
                </a:solidFill>
                <a:ea typeface="ＭＳ Ｐゴシック" pitchFamily="-107" charset="-128"/>
                <a:cs typeface="ＭＳ Ｐゴシック" pitchFamily="-107" charset="-128"/>
              </a:rPr>
              <a:t>1</a:t>
            </a:r>
            <a:r>
              <a:rPr lang="en-US" sz="1900" dirty="0" smtClean="0">
                <a:solidFill>
                  <a:srgbClr val="32302A"/>
                </a:solidFill>
                <a:ea typeface="ＭＳ Ｐゴシック" pitchFamily="-107" charset="-128"/>
                <a:cs typeface="ＭＳ Ｐゴシック" pitchFamily="-107" charset="-128"/>
              </a:rPr>
              <a:t> indicates </a:t>
            </a:r>
            <a:r>
              <a:rPr lang="en-US" sz="1900" b="1" i="1" dirty="0" smtClean="0">
                <a:solidFill>
                  <a:srgbClr val="32302A"/>
                </a:solidFill>
                <a:ea typeface="ＭＳ Ｐゴシック" pitchFamily="-107" charset="-128"/>
                <a:cs typeface="ＭＳ Ｐゴシック" pitchFamily="-107" charset="-128"/>
              </a:rPr>
              <a:t>Q</a:t>
            </a:r>
            <a:r>
              <a:rPr lang="en-US" sz="1900" baseline="-25000" dirty="0" smtClean="0">
                <a:solidFill>
                  <a:srgbClr val="32302A"/>
                </a:solidFill>
                <a:ea typeface="ＭＳ Ｐゴシック" pitchFamily="-107" charset="-128"/>
                <a:cs typeface="ＭＳ Ｐゴシック" pitchFamily="-107" charset="-128"/>
              </a:rPr>
              <a:t>1</a:t>
            </a:r>
            <a:r>
              <a:rPr lang="en-US" sz="1900" dirty="0" smtClean="0">
                <a:solidFill>
                  <a:srgbClr val="32302A"/>
                </a:solidFill>
                <a:ea typeface="ＭＳ Ｐゴシック" pitchFamily="-107" charset="-128"/>
                <a:cs typeface="ＭＳ Ｐゴシック" pitchFamily="-107" charset="-128"/>
              </a:rPr>
              <a:t> </a:t>
            </a:r>
            <a:r>
              <a:rPr lang="en-US" sz="1900" dirty="0">
                <a:solidFill>
                  <a:srgbClr val="32302A"/>
                </a:solidFill>
                <a:ea typeface="ＭＳ Ｐゴシック" pitchFamily="-107" charset="-128"/>
                <a:cs typeface="ＭＳ Ｐゴシック" pitchFamily="-107" charset="-128"/>
              </a:rPr>
              <a:t>units would be supplied. </a:t>
            </a:r>
          </a:p>
          <a:p>
            <a:pPr marL="169863" indent="-169863">
              <a:lnSpc>
                <a:spcPct val="90000"/>
              </a:lnSpc>
            </a:pPr>
            <a:r>
              <a:rPr lang="en-US" sz="1900" dirty="0">
                <a:solidFill>
                  <a:srgbClr val="32302A"/>
                </a:solidFill>
                <a:ea typeface="ＭＳ Ｐゴシック" pitchFamily="-107" charset="-128"/>
                <a:cs typeface="ＭＳ Ｐゴシック" pitchFamily="-107" charset="-128"/>
              </a:rPr>
              <a:t>If the price fell to $2.00, </a:t>
            </a:r>
            <a:r>
              <a:rPr lang="en-US" sz="1900" dirty="0" smtClean="0">
                <a:solidFill>
                  <a:srgbClr val="32302A"/>
                </a:solidFill>
                <a:ea typeface="ＭＳ Ｐゴシック" pitchFamily="-107" charset="-128"/>
                <a:cs typeface="ＭＳ Ｐゴシック" pitchFamily="-107" charset="-128"/>
              </a:rPr>
              <a:t>the </a:t>
            </a:r>
            <a:r>
              <a:rPr lang="en-US" sz="1900" b="1" i="1" dirty="0" smtClean="0">
                <a:solidFill>
                  <a:srgbClr val="32302A"/>
                </a:solidFill>
                <a:ea typeface="ＭＳ Ｐゴシック" pitchFamily="-107" charset="-128"/>
                <a:cs typeface="ＭＳ Ｐゴシック" pitchFamily="-107" charset="-128"/>
              </a:rPr>
              <a:t>quantity </a:t>
            </a:r>
            <a:r>
              <a:rPr lang="en-US" sz="1900" b="1" i="1" dirty="0">
                <a:solidFill>
                  <a:srgbClr val="32302A"/>
                </a:solidFill>
                <a:ea typeface="ＭＳ Ｐゴシック" pitchFamily="-107" charset="-128"/>
                <a:cs typeface="ＭＳ Ｐゴシック" pitchFamily="-107" charset="-128"/>
              </a:rPr>
              <a:t>supplied </a:t>
            </a:r>
            <a:r>
              <a:rPr lang="en-US" sz="1900" i="1" dirty="0">
                <a:solidFill>
                  <a:srgbClr val="32302A"/>
                </a:solidFill>
                <a:ea typeface="ＭＳ Ｐゴシック" pitchFamily="-107" charset="-128"/>
                <a:cs typeface="ＭＳ Ｐゴシック" pitchFamily="-107" charset="-128"/>
              </a:rPr>
              <a:t>would fall</a:t>
            </a:r>
            <a:r>
              <a:rPr lang="en-US" sz="1900" dirty="0">
                <a:solidFill>
                  <a:srgbClr val="32302A"/>
                </a:solidFill>
                <a:ea typeface="ＭＳ Ｐゴシック" pitchFamily="-107" charset="-128"/>
                <a:cs typeface="ＭＳ Ｐゴシック" pitchFamily="-107" charset="-128"/>
              </a:rPr>
              <a:t> </a:t>
            </a:r>
            <a:r>
              <a:rPr lang="en-US" sz="1900" dirty="0" smtClean="0">
                <a:solidFill>
                  <a:srgbClr val="32302A"/>
                </a:solidFill>
                <a:ea typeface="ＭＳ Ｐゴシック" pitchFamily="-107" charset="-128"/>
                <a:cs typeface="ＭＳ Ｐゴシック" pitchFamily="-107" charset="-128"/>
              </a:rPr>
              <a:t>to </a:t>
            </a:r>
            <a:r>
              <a:rPr lang="en-US" sz="1900" b="1" i="1" dirty="0" smtClean="0">
                <a:solidFill>
                  <a:srgbClr val="32302A"/>
                </a:solidFill>
                <a:ea typeface="ＭＳ Ｐゴシック" pitchFamily="-107" charset="-128"/>
                <a:cs typeface="ＭＳ Ｐゴシック" pitchFamily="-107" charset="-128"/>
              </a:rPr>
              <a:t>Q</a:t>
            </a:r>
            <a:r>
              <a:rPr lang="en-US" sz="1900" baseline="-25000" dirty="0" smtClean="0">
                <a:solidFill>
                  <a:srgbClr val="32302A"/>
                </a:solidFill>
                <a:ea typeface="ＭＳ Ｐゴシック" pitchFamily="-107" charset="-128"/>
                <a:cs typeface="ＭＳ Ｐゴシック" pitchFamily="-107" charset="-128"/>
              </a:rPr>
              <a:t>2</a:t>
            </a:r>
            <a:r>
              <a:rPr lang="en-US" sz="1900" dirty="0" smtClean="0">
                <a:solidFill>
                  <a:srgbClr val="32302A"/>
                </a:solidFill>
                <a:ea typeface="ＭＳ Ｐゴシック" pitchFamily="-107" charset="-128"/>
                <a:cs typeface="ＭＳ Ｐゴシック" pitchFamily="-107" charset="-128"/>
              </a:rPr>
              <a:t> units </a:t>
            </a:r>
            <a:r>
              <a:rPr lang="en-US" sz="1900" dirty="0">
                <a:solidFill>
                  <a:srgbClr val="32302A"/>
                </a:solidFill>
                <a:ea typeface="ＭＳ Ｐゴシック" pitchFamily="-107" charset="-128"/>
                <a:cs typeface="ＭＳ Ｐゴシック" pitchFamily="-107" charset="-128"/>
              </a:rPr>
              <a:t>(where </a:t>
            </a:r>
            <a:r>
              <a:rPr lang="en-US" sz="1900" dirty="0" smtClean="0">
                <a:solidFill>
                  <a:srgbClr val="32302A"/>
                </a:solidFill>
                <a:ea typeface="ＭＳ Ｐゴシック" pitchFamily="-107" charset="-128"/>
                <a:cs typeface="ＭＳ Ｐゴシック" pitchFamily="-107" charset="-128"/>
              </a:rPr>
              <a:t/>
            </a:r>
            <a:br>
              <a:rPr lang="en-US" sz="1900" dirty="0" smtClean="0">
                <a:solidFill>
                  <a:srgbClr val="32302A"/>
                </a:solidFill>
                <a:ea typeface="ＭＳ Ｐゴシック" pitchFamily="-107" charset="-128"/>
                <a:cs typeface="ＭＳ Ｐゴシック" pitchFamily="-107" charset="-128"/>
              </a:rPr>
            </a:br>
            <a:r>
              <a:rPr lang="en-US" sz="1900" b="1" i="1" dirty="0" smtClean="0">
                <a:solidFill>
                  <a:srgbClr val="32302A"/>
                </a:solidFill>
                <a:ea typeface="ＭＳ Ｐゴシック" pitchFamily="-107" charset="-128"/>
                <a:cs typeface="ＭＳ Ｐゴシック" pitchFamily="-107" charset="-128"/>
              </a:rPr>
              <a:t>Q</a:t>
            </a:r>
            <a:r>
              <a:rPr lang="en-US" sz="1900" baseline="-25000" dirty="0" smtClean="0">
                <a:solidFill>
                  <a:srgbClr val="32302A"/>
                </a:solidFill>
                <a:ea typeface="ＭＳ Ｐゴシック" pitchFamily="-107" charset="-128"/>
                <a:cs typeface="ＭＳ Ｐゴシック" pitchFamily="-107" charset="-128"/>
              </a:rPr>
              <a:t>2</a:t>
            </a:r>
            <a:r>
              <a:rPr lang="en-US" sz="1900" dirty="0" smtClean="0">
                <a:solidFill>
                  <a:srgbClr val="32302A"/>
                </a:solidFill>
                <a:ea typeface="ＭＳ Ｐゴシック" pitchFamily="-107" charset="-128"/>
                <a:cs typeface="ＭＳ Ｐゴシック" pitchFamily="-107" charset="-128"/>
              </a:rPr>
              <a:t> </a:t>
            </a:r>
            <a:r>
              <a:rPr lang="en-US" sz="1900" dirty="0">
                <a:solidFill>
                  <a:srgbClr val="32302A"/>
                </a:solidFill>
                <a:ea typeface="ＭＳ Ｐゴシック" pitchFamily="-107" charset="-128"/>
                <a:cs typeface="ＭＳ Ｐゴシック" pitchFamily="-107" charset="-128"/>
              </a:rPr>
              <a:t>&lt; </a:t>
            </a:r>
            <a:r>
              <a:rPr lang="en-US" sz="1900" b="1" i="1" dirty="0" smtClean="0">
                <a:solidFill>
                  <a:srgbClr val="32302A"/>
                </a:solidFill>
                <a:ea typeface="ＭＳ Ｐゴシック" pitchFamily="-107" charset="-128"/>
                <a:cs typeface="ＭＳ Ｐゴシック" pitchFamily="-107" charset="-128"/>
              </a:rPr>
              <a:t>Q</a:t>
            </a:r>
            <a:r>
              <a:rPr lang="en-US" sz="1900" baseline="-25000" dirty="0" smtClean="0">
                <a:solidFill>
                  <a:srgbClr val="32302A"/>
                </a:solidFill>
                <a:ea typeface="ＭＳ Ｐゴシック" pitchFamily="-107" charset="-128"/>
                <a:cs typeface="ＭＳ Ｐゴシック" pitchFamily="-107" charset="-128"/>
              </a:rPr>
              <a:t>1</a:t>
            </a:r>
            <a:r>
              <a:rPr lang="en-US" sz="19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If</a:t>
            </a:r>
            <a:r>
              <a:rPr lang="en-US" sz="1900" dirty="0">
                <a:solidFill>
                  <a:srgbClr val="32302A"/>
                </a:solidFill>
                <a:ea typeface="ＭＳ Ｐゴシック" pitchFamily="-107" charset="-128"/>
                <a:cs typeface="ＭＳ Ｐゴシック" pitchFamily="-107" charset="-128"/>
              </a:rPr>
              <a:t>, somehow, the </a:t>
            </a:r>
            <a:r>
              <a:rPr lang="en-US" sz="1900" b="1" i="1" dirty="0" smtClean="0">
                <a:solidFill>
                  <a:srgbClr val="32302A"/>
                </a:solidFill>
                <a:ea typeface="ＭＳ Ｐゴシック" pitchFamily="-107" charset="-128"/>
                <a:cs typeface="ＭＳ Ｐゴシック" pitchFamily="-107" charset="-128"/>
              </a:rPr>
              <a:t>opportunity costs </a:t>
            </a:r>
            <a:r>
              <a:rPr lang="en-US" sz="1900" dirty="0" smtClean="0">
                <a:solidFill>
                  <a:srgbClr val="32302A"/>
                </a:solidFill>
                <a:ea typeface="ＭＳ Ｐゴシック" pitchFamily="-107" charset="-128"/>
                <a:cs typeface="ＭＳ Ｐゴシック" pitchFamily="-107" charset="-128"/>
              </a:rPr>
              <a:t>for </a:t>
            </a:r>
            <a:r>
              <a:rPr lang="en-US" sz="1900" dirty="0">
                <a:solidFill>
                  <a:srgbClr val="32302A"/>
                </a:solidFill>
                <a:ea typeface="ＭＳ Ｐゴシック" pitchFamily="-107" charset="-128"/>
                <a:cs typeface="ＭＳ Ｐゴシック" pitchFamily="-107" charset="-128"/>
              </a:rPr>
              <a:t>gasoline </a:t>
            </a:r>
            <a:r>
              <a:rPr lang="en-US" sz="1900" dirty="0" smtClean="0">
                <a:solidFill>
                  <a:srgbClr val="32302A"/>
                </a:solidFill>
                <a:ea typeface="ＭＳ Ｐゴシック" pitchFamily="-107" charset="-128"/>
                <a:cs typeface="ＭＳ Ｐゴシック" pitchFamily="-107" charset="-128"/>
              </a:rPr>
              <a:t>producers changed </a:t>
            </a:r>
            <a:r>
              <a:rPr lang="en-US" sz="1900" dirty="0">
                <a:solidFill>
                  <a:srgbClr val="32302A"/>
                </a:solidFill>
                <a:ea typeface="ＭＳ Ｐゴシック" pitchFamily="-107" charset="-128"/>
                <a:cs typeface="ＭＳ Ｐゴシック" pitchFamily="-107" charset="-128"/>
              </a:rPr>
              <a:t>then </a:t>
            </a:r>
            <a:r>
              <a:rPr lang="en-US" sz="1900" dirty="0" smtClean="0">
                <a:solidFill>
                  <a:srgbClr val="32302A"/>
                </a:solidFill>
                <a:ea typeface="ＭＳ Ｐゴシック" pitchFamily="-107" charset="-128"/>
                <a:cs typeface="ＭＳ Ｐゴシック" pitchFamily="-107" charset="-128"/>
              </a:rPr>
              <a:t>the </a:t>
            </a:r>
            <a:r>
              <a:rPr lang="en-US" sz="1900" b="1" i="1" dirty="0">
                <a:solidFill>
                  <a:srgbClr val="32302A"/>
                </a:solidFill>
                <a:ea typeface="ＭＳ Ｐゴシック" pitchFamily="-107" charset="-128"/>
                <a:cs typeface="ＭＳ Ｐゴシック" pitchFamily="-107" charset="-128"/>
              </a:rPr>
              <a:t>supply</a:t>
            </a:r>
            <a:r>
              <a:rPr lang="en-US" sz="1900" dirty="0">
                <a:solidFill>
                  <a:srgbClr val="32302A"/>
                </a:solidFill>
                <a:ea typeface="ＭＳ Ｐゴシック" pitchFamily="-107" charset="-128"/>
                <a:cs typeface="ＭＳ Ｐゴシック" pitchFamily="-107" charset="-128"/>
              </a:rPr>
              <a:t> of </a:t>
            </a:r>
            <a:r>
              <a:rPr lang="en-US" sz="1900" dirty="0" smtClean="0">
                <a:solidFill>
                  <a:srgbClr val="32302A"/>
                </a:solidFill>
                <a:ea typeface="ＭＳ Ｐゴシック" pitchFamily="-107" charset="-128"/>
                <a:cs typeface="ＭＳ Ｐゴシック" pitchFamily="-107" charset="-128"/>
              </a:rPr>
              <a:t>gas </a:t>
            </a:r>
            <a:r>
              <a:rPr lang="en-US" sz="1900" i="1" dirty="0" smtClean="0">
                <a:solidFill>
                  <a:srgbClr val="32302A"/>
                </a:solidFill>
                <a:ea typeface="ＭＳ Ｐゴシック" pitchFamily="-107" charset="-128"/>
                <a:cs typeface="ＭＳ Ｐゴシック" pitchFamily="-107" charset="-128"/>
              </a:rPr>
              <a:t>would </a:t>
            </a:r>
            <a:r>
              <a:rPr lang="en-US" sz="1900" i="1" dirty="0">
                <a:solidFill>
                  <a:srgbClr val="32302A"/>
                </a:solidFill>
                <a:ea typeface="ＭＳ Ｐゴシック" pitchFamily="-107" charset="-128"/>
                <a:cs typeface="ＭＳ Ｐゴシック" pitchFamily="-107" charset="-128"/>
              </a:rPr>
              <a:t>change</a:t>
            </a:r>
            <a:r>
              <a:rPr lang="en-US" sz="1900" dirty="0">
                <a:solidFill>
                  <a:srgbClr val="32302A"/>
                </a:solidFill>
                <a:ea typeface="ＭＳ Ｐゴシック" pitchFamily="-107" charset="-128"/>
                <a:cs typeface="ＭＳ Ｐゴシック" pitchFamily="-107" charset="-128"/>
              </a:rPr>
              <a:t>. </a:t>
            </a:r>
            <a:endParaRPr lang="en-US" sz="1900" dirty="0" smtClean="0">
              <a:solidFill>
                <a:srgbClr val="32302A"/>
              </a:solidFill>
              <a:ea typeface="ＭＳ Ｐゴシック" pitchFamily="-107" charset="-128"/>
              <a:cs typeface="ＭＳ Ｐゴシック" pitchFamily="-107" charset="-128"/>
            </a:endParaRPr>
          </a:p>
          <a:p>
            <a:pPr marL="169863" indent="-169863">
              <a:lnSpc>
                <a:spcPct val="90000"/>
              </a:lnSpc>
            </a:pPr>
            <a:r>
              <a:rPr lang="en-US" sz="1900" dirty="0">
                <a:solidFill>
                  <a:srgbClr val="32302A"/>
                </a:solidFill>
                <a:ea typeface="ＭＳ Ｐゴシック" pitchFamily="-107" charset="-128"/>
                <a:cs typeface="ＭＳ Ｐゴシック" pitchFamily="-107" charset="-128"/>
              </a:rPr>
              <a:t>Consider the case where </a:t>
            </a:r>
            <a:r>
              <a:rPr lang="en-US" sz="1900" dirty="0" smtClean="0">
                <a:solidFill>
                  <a:srgbClr val="32302A"/>
                </a:solidFill>
                <a:ea typeface="ＭＳ Ｐゴシック" pitchFamily="-107" charset="-128"/>
                <a:cs typeface="ＭＳ Ｐゴシック" pitchFamily="-107" charset="-128"/>
              </a:rPr>
              <a:t>the cost of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crude </a:t>
            </a:r>
            <a:r>
              <a:rPr lang="en-US" sz="1900" dirty="0">
                <a:solidFill>
                  <a:srgbClr val="32302A"/>
                </a:solidFill>
                <a:ea typeface="ＭＳ Ｐゴシック" pitchFamily="-107" charset="-128"/>
                <a:cs typeface="ＭＳ Ｐゴシック" pitchFamily="-107" charset="-128"/>
              </a:rPr>
              <a:t>oil (an input </a:t>
            </a:r>
            <a:r>
              <a:rPr lang="en-US" sz="1900" dirty="0" smtClean="0">
                <a:solidFill>
                  <a:srgbClr val="32302A"/>
                </a:solidFill>
                <a:ea typeface="ＭＳ Ｐゴシック" pitchFamily="-107" charset="-128"/>
                <a:cs typeface="ＭＳ Ｐゴシック" pitchFamily="-107" charset="-128"/>
              </a:rPr>
              <a:t>in the production of gasoline) increases … </a:t>
            </a:r>
            <a:endParaRPr lang="en-US" sz="1900" dirty="0">
              <a:solidFill>
                <a:srgbClr val="32302A"/>
              </a:solidFill>
              <a:ea typeface="ＭＳ Ｐゴシック" pitchFamily="-107" charset="-128"/>
              <a:cs typeface="ＭＳ Ｐゴシック" pitchFamily="-107" charset="-128"/>
            </a:endParaRPr>
          </a:p>
        </p:txBody>
      </p:sp>
      <p:sp>
        <p:nvSpPr>
          <p:cNvPr id="52" name="Text Box 4"/>
          <p:cNvSpPr txBox="1">
            <a:spLocks noChangeArrowheads="1"/>
          </p:cNvSpPr>
          <p:nvPr/>
        </p:nvSpPr>
        <p:spPr bwMode="auto">
          <a:xfrm>
            <a:off x="4578936" y="1055688"/>
            <a:ext cx="925513" cy="437043"/>
          </a:xfrm>
          <a:prstGeom prst="rect">
            <a:avLst/>
          </a:prstGeom>
          <a:noFill/>
          <a:ln w="9525">
            <a:noFill/>
            <a:miter lim="800000"/>
            <a:headEnd/>
            <a:tailEnd/>
          </a:ln>
        </p:spPr>
        <p:txBody>
          <a:bodyPr>
            <a:prstTxWarp prst="textNoShape">
              <a:avLst/>
            </a:prstTxWarp>
            <a:spAutoFit/>
          </a:bodyPr>
          <a:lstStyle/>
          <a:p>
            <a:pPr>
              <a:lnSpc>
                <a:spcPct val="70000"/>
              </a:lnSpc>
              <a:spcBef>
                <a:spcPct val="50000"/>
              </a:spcBef>
            </a:pPr>
            <a:r>
              <a:rPr kumimoji="0" lang="en-US" sz="1800" b="0" i="1" dirty="0">
                <a:latin typeface="Times New Roman" pitchFamily="18" charset="0"/>
                <a:cs typeface="Times New Roman" pitchFamily="18" charset="0"/>
              </a:rPr>
              <a:t>Price</a:t>
            </a:r>
            <a:br>
              <a:rPr kumimoji="0" lang="en-US" sz="1800" b="0" i="1" dirty="0">
                <a:latin typeface="Times New Roman" pitchFamily="18" charset="0"/>
                <a:cs typeface="Times New Roman" pitchFamily="18" charset="0"/>
              </a:rPr>
            </a:br>
            <a:r>
              <a:rPr kumimoji="0" lang="en-US" sz="1400" b="0" dirty="0">
                <a:latin typeface="Times New Roman" pitchFamily="18" charset="0"/>
                <a:cs typeface="Times New Roman" pitchFamily="18" charset="0"/>
              </a:rPr>
              <a:t>(dollars)</a:t>
            </a:r>
            <a:endParaRPr kumimoji="0" lang="en-US" sz="1400" b="0" i="0" dirty="0">
              <a:latin typeface="Times New Roman" pitchFamily="18" charset="0"/>
              <a:cs typeface="Times New Roman" pitchFamily="18" charset="0"/>
            </a:endParaRPr>
          </a:p>
        </p:txBody>
      </p:sp>
      <p:sp>
        <p:nvSpPr>
          <p:cNvPr id="55" name="Line 6"/>
          <p:cNvSpPr>
            <a:spLocks noChangeShapeType="1"/>
          </p:cNvSpPr>
          <p:nvPr/>
        </p:nvSpPr>
        <p:spPr bwMode="auto">
          <a:xfrm>
            <a:off x="5075824" y="1530350"/>
            <a:ext cx="0" cy="388620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6" name="Text Box 11"/>
          <p:cNvSpPr txBox="1">
            <a:spLocks noChangeArrowheads="1"/>
          </p:cNvSpPr>
          <p:nvPr/>
        </p:nvSpPr>
        <p:spPr bwMode="auto">
          <a:xfrm>
            <a:off x="4554558" y="1720850"/>
            <a:ext cx="466725" cy="353943"/>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700" b="0" i="0" dirty="0" smtClean="0">
                <a:latin typeface="Times New Roman" pitchFamily="18" charset="0"/>
                <a:cs typeface="Times New Roman" pitchFamily="18" charset="0"/>
              </a:rPr>
              <a:t>$3</a:t>
            </a:r>
            <a:endParaRPr kumimoji="0" lang="en-US" sz="1700" b="0" i="0" dirty="0">
              <a:latin typeface="Times New Roman" pitchFamily="18" charset="0"/>
              <a:cs typeface="Times New Roman" pitchFamily="18" charset="0"/>
            </a:endParaRPr>
          </a:p>
        </p:txBody>
      </p:sp>
      <p:sp>
        <p:nvSpPr>
          <p:cNvPr id="57" name="Text Box 12"/>
          <p:cNvSpPr txBox="1">
            <a:spLocks noChangeArrowheads="1"/>
          </p:cNvSpPr>
          <p:nvPr/>
        </p:nvSpPr>
        <p:spPr bwMode="auto">
          <a:xfrm>
            <a:off x="4554558" y="2890838"/>
            <a:ext cx="466725" cy="353943"/>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700" b="0" i="0" dirty="0" smtClean="0">
                <a:latin typeface="Times New Roman" pitchFamily="18" charset="0"/>
                <a:cs typeface="Times New Roman" pitchFamily="18" charset="0"/>
              </a:rPr>
              <a:t>$2</a:t>
            </a:r>
            <a:endParaRPr kumimoji="0" lang="en-US" sz="1700" b="0" i="0" dirty="0">
              <a:latin typeface="Times New Roman" pitchFamily="18" charset="0"/>
              <a:cs typeface="Times New Roman" pitchFamily="18" charset="0"/>
            </a:endParaRPr>
          </a:p>
        </p:txBody>
      </p:sp>
      <p:sp>
        <p:nvSpPr>
          <p:cNvPr id="62" name="Text Box 13"/>
          <p:cNvSpPr txBox="1">
            <a:spLocks noChangeArrowheads="1"/>
          </p:cNvSpPr>
          <p:nvPr/>
        </p:nvSpPr>
        <p:spPr bwMode="auto">
          <a:xfrm>
            <a:off x="4554558" y="4059238"/>
            <a:ext cx="466725" cy="353943"/>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700" b="0" i="0" dirty="0" smtClean="0">
                <a:latin typeface="Times New Roman" pitchFamily="18" charset="0"/>
                <a:cs typeface="Times New Roman" pitchFamily="18" charset="0"/>
              </a:rPr>
              <a:t>$1</a:t>
            </a:r>
            <a:endParaRPr kumimoji="0" lang="en-US" sz="1700" b="0" i="0" dirty="0">
              <a:latin typeface="Times New Roman" pitchFamily="18" charset="0"/>
              <a:cs typeface="Times New Roman" pitchFamily="18" charset="0"/>
            </a:endParaRPr>
          </a:p>
        </p:txBody>
      </p:sp>
      <p:sp>
        <p:nvSpPr>
          <p:cNvPr id="63" name="Text Box 15"/>
          <p:cNvSpPr txBox="1">
            <a:spLocks noChangeArrowheads="1"/>
          </p:cNvSpPr>
          <p:nvPr/>
        </p:nvSpPr>
        <p:spPr bwMode="auto">
          <a:xfrm>
            <a:off x="7325643" y="5375275"/>
            <a:ext cx="685800" cy="353943"/>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700" dirty="0">
                <a:latin typeface="Times New Roman" pitchFamily="18" charset="0"/>
                <a:cs typeface="Times New Roman" pitchFamily="18" charset="0"/>
              </a:rPr>
              <a:t>Q</a:t>
            </a:r>
            <a:r>
              <a:rPr kumimoji="0" lang="en-US" sz="1700" baseline="-25000" dirty="0">
                <a:latin typeface="Times New Roman" pitchFamily="18" charset="0"/>
                <a:cs typeface="Times New Roman" pitchFamily="18" charset="0"/>
              </a:rPr>
              <a:t>1</a:t>
            </a:r>
          </a:p>
        </p:txBody>
      </p:sp>
      <p:sp>
        <p:nvSpPr>
          <p:cNvPr id="64" name="Line 25"/>
          <p:cNvSpPr>
            <a:spLocks noChangeShapeType="1"/>
          </p:cNvSpPr>
          <p:nvPr/>
        </p:nvSpPr>
        <p:spPr bwMode="auto">
          <a:xfrm>
            <a:off x="7664991" y="1911350"/>
            <a:ext cx="0" cy="3481388"/>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1" name="Line 26"/>
          <p:cNvSpPr>
            <a:spLocks noChangeShapeType="1"/>
          </p:cNvSpPr>
          <p:nvPr/>
        </p:nvSpPr>
        <p:spPr bwMode="auto">
          <a:xfrm>
            <a:off x="5074235" y="3074876"/>
            <a:ext cx="1247775"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2" name="Line 27"/>
          <p:cNvSpPr>
            <a:spLocks noChangeShapeType="1"/>
          </p:cNvSpPr>
          <p:nvPr/>
        </p:nvSpPr>
        <p:spPr bwMode="auto">
          <a:xfrm>
            <a:off x="5074235" y="1911350"/>
            <a:ext cx="2574173" cy="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3" name="Line 28"/>
          <p:cNvSpPr>
            <a:spLocks noChangeShapeType="1"/>
          </p:cNvSpPr>
          <p:nvPr/>
        </p:nvSpPr>
        <p:spPr bwMode="auto">
          <a:xfrm flipV="1">
            <a:off x="7159884" y="3079749"/>
            <a:ext cx="0" cy="2327275"/>
          </a:xfrm>
          <a:prstGeom prst="line">
            <a:avLst/>
          </a:prstGeom>
          <a:noFill/>
          <a:ln w="31750" cap="rnd">
            <a:solidFill>
              <a:schemeClr val="tx1"/>
            </a:solidFill>
            <a:prstDash val="sysDot"/>
            <a:round/>
            <a:headEnd type="stealth" w="lg" len="lg"/>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4" name="Line 29"/>
          <p:cNvSpPr>
            <a:spLocks noChangeShapeType="1"/>
          </p:cNvSpPr>
          <p:nvPr/>
        </p:nvSpPr>
        <p:spPr bwMode="auto">
          <a:xfrm>
            <a:off x="5076012" y="3074876"/>
            <a:ext cx="2036574"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5" name="Line 30"/>
          <p:cNvSpPr>
            <a:spLocks noChangeShapeType="1"/>
          </p:cNvSpPr>
          <p:nvPr/>
        </p:nvSpPr>
        <p:spPr bwMode="auto">
          <a:xfrm>
            <a:off x="6422616" y="3079750"/>
            <a:ext cx="0" cy="2308225"/>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7" name="Line 42"/>
          <p:cNvSpPr>
            <a:spLocks noChangeShapeType="1"/>
          </p:cNvSpPr>
          <p:nvPr/>
        </p:nvSpPr>
        <p:spPr bwMode="auto">
          <a:xfrm>
            <a:off x="5064711" y="5416550"/>
            <a:ext cx="2971800"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8" name="Line 46"/>
          <p:cNvSpPr>
            <a:spLocks noChangeShapeType="1"/>
          </p:cNvSpPr>
          <p:nvPr/>
        </p:nvSpPr>
        <p:spPr bwMode="auto">
          <a:xfrm>
            <a:off x="4988511" y="4248150"/>
            <a:ext cx="92075"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79" name="Line 47"/>
          <p:cNvSpPr>
            <a:spLocks noChangeShapeType="1"/>
          </p:cNvSpPr>
          <p:nvPr/>
        </p:nvSpPr>
        <p:spPr bwMode="auto">
          <a:xfrm>
            <a:off x="4988511" y="3079750"/>
            <a:ext cx="92075"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80" name="Line 48"/>
          <p:cNvSpPr>
            <a:spLocks noChangeShapeType="1"/>
          </p:cNvSpPr>
          <p:nvPr/>
        </p:nvSpPr>
        <p:spPr bwMode="auto">
          <a:xfrm>
            <a:off x="4988511" y="1911350"/>
            <a:ext cx="92075"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81" name="Text Box 49"/>
          <p:cNvSpPr txBox="1">
            <a:spLocks noChangeArrowheads="1"/>
          </p:cNvSpPr>
          <p:nvPr/>
        </p:nvSpPr>
        <p:spPr bwMode="auto">
          <a:xfrm>
            <a:off x="6818760" y="5375275"/>
            <a:ext cx="685800" cy="353943"/>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700" dirty="0">
                <a:latin typeface="Times New Roman" pitchFamily="18" charset="0"/>
                <a:cs typeface="Times New Roman" pitchFamily="18" charset="0"/>
              </a:rPr>
              <a:t>Q</a:t>
            </a:r>
            <a:r>
              <a:rPr kumimoji="0" lang="en-US" sz="1700" baseline="-25000" dirty="0">
                <a:latin typeface="Times New Roman" pitchFamily="18" charset="0"/>
                <a:cs typeface="Times New Roman" pitchFamily="18" charset="0"/>
              </a:rPr>
              <a:t>2</a:t>
            </a:r>
          </a:p>
        </p:txBody>
      </p:sp>
      <p:sp>
        <p:nvSpPr>
          <p:cNvPr id="82" name="Text Box 50"/>
          <p:cNvSpPr txBox="1">
            <a:spLocks noChangeArrowheads="1"/>
          </p:cNvSpPr>
          <p:nvPr/>
        </p:nvSpPr>
        <p:spPr bwMode="auto">
          <a:xfrm>
            <a:off x="6079716" y="5375275"/>
            <a:ext cx="685800" cy="353943"/>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700">
                <a:latin typeface="Times New Roman" pitchFamily="18" charset="0"/>
                <a:cs typeface="Times New Roman" pitchFamily="18" charset="0"/>
              </a:rPr>
              <a:t>Q</a:t>
            </a:r>
            <a:r>
              <a:rPr kumimoji="0" lang="en-US" sz="1700" baseline="-25000">
                <a:latin typeface="Times New Roman" pitchFamily="18" charset="0"/>
                <a:cs typeface="Times New Roman" pitchFamily="18" charset="0"/>
              </a:rPr>
              <a:t>3</a:t>
            </a:r>
          </a:p>
        </p:txBody>
      </p:sp>
      <p:sp>
        <p:nvSpPr>
          <p:cNvPr id="87" name="Text Box 57"/>
          <p:cNvSpPr txBox="1">
            <a:spLocks noChangeArrowheads="1"/>
          </p:cNvSpPr>
          <p:nvPr/>
        </p:nvSpPr>
        <p:spPr bwMode="auto">
          <a:xfrm>
            <a:off x="8007935" y="4996110"/>
            <a:ext cx="1062039" cy="830997"/>
          </a:xfrm>
          <a:prstGeom prst="rect">
            <a:avLst/>
          </a:prstGeom>
          <a:noFill/>
          <a:ln w="9525">
            <a:noFill/>
            <a:miter lim="800000"/>
            <a:headEnd/>
            <a:tailEnd/>
          </a:ln>
        </p:spPr>
        <p:txBody>
          <a:bodyPr wrap="square">
            <a:prstTxWarp prst="textNoShape">
              <a:avLst/>
            </a:prstTxWarp>
            <a:spAutoFit/>
          </a:bodyPr>
          <a:lstStyle/>
          <a:p>
            <a:pPr>
              <a:lnSpc>
                <a:spcPct val="80000"/>
              </a:lnSpc>
              <a:spcBef>
                <a:spcPct val="50000"/>
              </a:spcBef>
            </a:pPr>
            <a:r>
              <a:rPr kumimoji="0" lang="en-US" sz="1800" b="0" i="1" dirty="0">
                <a:latin typeface="Times New Roman" pitchFamily="18" charset="0"/>
                <a:cs typeface="Times New Roman" pitchFamily="18" charset="0"/>
              </a:rPr>
              <a:t>Quantity</a:t>
            </a:r>
            <a:r>
              <a:rPr kumimoji="0" lang="en-US" sz="1800" b="0" i="0" dirty="0">
                <a:latin typeface="Times New Roman" pitchFamily="18" charset="0"/>
                <a:cs typeface="Times New Roman" pitchFamily="18" charset="0"/>
              </a:rPr>
              <a:t/>
            </a:r>
            <a:br>
              <a:rPr kumimoji="0" lang="en-US" sz="1800" b="0" i="0" dirty="0">
                <a:latin typeface="Times New Roman" pitchFamily="18" charset="0"/>
                <a:cs typeface="Times New Roman" pitchFamily="18" charset="0"/>
              </a:rPr>
            </a:br>
            <a:r>
              <a:rPr lang="en-US" sz="1400" i="1" dirty="0">
                <a:latin typeface="Times New Roman" pitchFamily="18" charset="0"/>
                <a:cs typeface="Times New Roman" pitchFamily="18" charset="0"/>
              </a:rPr>
              <a:t>(units of</a:t>
            </a:r>
            <a:br>
              <a:rPr lang="en-US" sz="1400" i="1" dirty="0">
                <a:latin typeface="Times New Roman" pitchFamily="18" charset="0"/>
                <a:cs typeface="Times New Roman" pitchFamily="18" charset="0"/>
              </a:rPr>
            </a:br>
            <a:r>
              <a:rPr lang="en-US" sz="1400" i="1" dirty="0">
                <a:latin typeface="Times New Roman" pitchFamily="18" charset="0"/>
                <a:cs typeface="Times New Roman" pitchFamily="18" charset="0"/>
              </a:rPr>
              <a:t> gasoline </a:t>
            </a:r>
            <a:br>
              <a:rPr lang="en-US" sz="1400" i="1" dirty="0">
                <a:latin typeface="Times New Roman" pitchFamily="18" charset="0"/>
                <a:cs typeface="Times New Roman" pitchFamily="18" charset="0"/>
              </a:rPr>
            </a:br>
            <a:r>
              <a:rPr lang="en-US" sz="1400" i="1" dirty="0">
                <a:latin typeface="Times New Roman" pitchFamily="18" charset="0"/>
                <a:cs typeface="Times New Roman" pitchFamily="18" charset="0"/>
              </a:rPr>
              <a:t> per year)</a:t>
            </a:r>
            <a:endParaRPr kumimoji="0" lang="en-US" sz="1400" b="0" i="1" dirty="0">
              <a:latin typeface="Times New Roman" pitchFamily="18" charset="0"/>
              <a:cs typeface="Times New Roman" pitchFamily="18" charset="0"/>
            </a:endParaRPr>
          </a:p>
        </p:txBody>
      </p:sp>
      <p:grpSp>
        <p:nvGrpSpPr>
          <p:cNvPr id="32" name="Group 36"/>
          <p:cNvGrpSpPr>
            <a:grpSpLocks/>
          </p:cNvGrpSpPr>
          <p:nvPr/>
        </p:nvGrpSpPr>
        <p:grpSpPr bwMode="auto">
          <a:xfrm>
            <a:off x="5636211" y="1162050"/>
            <a:ext cx="1819275" cy="3762375"/>
            <a:chOff x="3360" y="606"/>
            <a:chExt cx="1146" cy="2370"/>
          </a:xfrm>
        </p:grpSpPr>
        <p:sp>
          <p:nvSpPr>
            <p:cNvPr id="33" name="Text Box 28"/>
            <p:cNvSpPr txBox="1">
              <a:spLocks noChangeArrowheads="1"/>
            </p:cNvSpPr>
            <p:nvPr/>
          </p:nvSpPr>
          <p:spPr bwMode="auto">
            <a:xfrm>
              <a:off x="4074" y="606"/>
              <a:ext cx="432" cy="288"/>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2400" dirty="0">
                  <a:solidFill>
                    <a:srgbClr val="006600"/>
                  </a:solidFill>
                  <a:latin typeface="Times New Roman" pitchFamily="18" charset="0"/>
                  <a:cs typeface="Times New Roman" pitchFamily="18" charset="0"/>
                </a:rPr>
                <a:t>S</a:t>
              </a:r>
              <a:r>
                <a:rPr kumimoji="0" lang="en-US" sz="2400" baseline="-25000" dirty="0">
                  <a:solidFill>
                    <a:srgbClr val="006600"/>
                  </a:solidFill>
                  <a:latin typeface="Times New Roman" pitchFamily="18" charset="0"/>
                  <a:cs typeface="Times New Roman" pitchFamily="18" charset="0"/>
                </a:rPr>
                <a:t>2</a:t>
              </a:r>
              <a:endParaRPr kumimoji="0" lang="en-US" sz="2400" dirty="0">
                <a:solidFill>
                  <a:srgbClr val="006600"/>
                </a:solidFill>
                <a:latin typeface="Times New Roman" pitchFamily="18" charset="0"/>
                <a:cs typeface="Times New Roman" pitchFamily="18" charset="0"/>
              </a:endParaRPr>
            </a:p>
          </p:txBody>
        </p:sp>
        <p:sp>
          <p:nvSpPr>
            <p:cNvPr id="34" name="Line 31"/>
            <p:cNvSpPr>
              <a:spLocks noChangeShapeType="1"/>
            </p:cNvSpPr>
            <p:nvPr/>
          </p:nvSpPr>
          <p:spPr bwMode="auto">
            <a:xfrm flipV="1">
              <a:off x="3360" y="864"/>
              <a:ext cx="864" cy="2112"/>
            </a:xfrm>
            <a:prstGeom prst="line">
              <a:avLst/>
            </a:prstGeom>
            <a:noFill/>
            <a:ln w="57150">
              <a:solidFill>
                <a:srgbClr val="006600"/>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grpSp>
        <p:nvGrpSpPr>
          <p:cNvPr id="35" name="Group 35"/>
          <p:cNvGrpSpPr>
            <a:grpSpLocks/>
          </p:cNvGrpSpPr>
          <p:nvPr/>
        </p:nvGrpSpPr>
        <p:grpSpPr bwMode="auto">
          <a:xfrm>
            <a:off x="6398211" y="1190625"/>
            <a:ext cx="1828800" cy="3771900"/>
            <a:chOff x="3840" y="624"/>
            <a:chExt cx="1152" cy="2376"/>
          </a:xfrm>
        </p:grpSpPr>
        <p:sp>
          <p:nvSpPr>
            <p:cNvPr id="36" name="Text Box 20"/>
            <p:cNvSpPr txBox="1">
              <a:spLocks noChangeArrowheads="1"/>
            </p:cNvSpPr>
            <p:nvPr/>
          </p:nvSpPr>
          <p:spPr bwMode="auto">
            <a:xfrm>
              <a:off x="4560" y="624"/>
              <a:ext cx="432" cy="288"/>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2400">
                  <a:solidFill>
                    <a:srgbClr val="006600"/>
                  </a:solidFill>
                  <a:latin typeface="Times New Roman" pitchFamily="18" charset="0"/>
                  <a:cs typeface="Times New Roman" pitchFamily="18" charset="0"/>
                </a:rPr>
                <a:t>S</a:t>
              </a:r>
              <a:r>
                <a:rPr kumimoji="0" lang="en-US" sz="2400" baseline="-25000">
                  <a:solidFill>
                    <a:srgbClr val="006600"/>
                  </a:solidFill>
                  <a:latin typeface="Times New Roman" pitchFamily="18" charset="0"/>
                  <a:cs typeface="Times New Roman" pitchFamily="18" charset="0"/>
                </a:rPr>
                <a:t>1</a:t>
              </a:r>
              <a:endParaRPr kumimoji="0" lang="en-US" sz="2400">
                <a:solidFill>
                  <a:srgbClr val="006600"/>
                </a:solidFill>
                <a:latin typeface="Times New Roman" pitchFamily="18" charset="0"/>
                <a:cs typeface="Times New Roman" pitchFamily="18" charset="0"/>
              </a:endParaRPr>
            </a:p>
          </p:txBody>
        </p:sp>
        <p:sp>
          <p:nvSpPr>
            <p:cNvPr id="37" name="Line 32"/>
            <p:cNvSpPr>
              <a:spLocks noChangeShapeType="1"/>
            </p:cNvSpPr>
            <p:nvPr/>
          </p:nvSpPr>
          <p:spPr bwMode="auto">
            <a:xfrm flipV="1">
              <a:off x="3840" y="888"/>
              <a:ext cx="864" cy="2112"/>
            </a:xfrm>
            <a:prstGeom prst="line">
              <a:avLst/>
            </a:prstGeom>
            <a:noFill/>
            <a:ln w="57150">
              <a:solidFill>
                <a:srgbClr val="006600"/>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sp>
        <p:nvSpPr>
          <p:cNvPr id="38" name="AutoShape 37"/>
          <p:cNvSpPr>
            <a:spLocks noChangeArrowheads="1"/>
          </p:cNvSpPr>
          <p:nvPr/>
        </p:nvSpPr>
        <p:spPr bwMode="auto">
          <a:xfrm flipH="1">
            <a:off x="6779211" y="2333625"/>
            <a:ext cx="533400" cy="228600"/>
          </a:xfrm>
          <a:prstGeom prst="rightArrow">
            <a:avLst>
              <a:gd name="adj1" fmla="val 50000"/>
              <a:gd name="adj2" fmla="val 94446"/>
            </a:avLst>
          </a:prstGeom>
          <a:solidFill>
            <a:srgbClr val="FFFF66"/>
          </a:solidFill>
          <a:ln w="19050">
            <a:solidFill>
              <a:schemeClr val="tx1"/>
            </a:solidFill>
            <a:miter lim="800000"/>
            <a:headEnd/>
            <a:tailEnd/>
          </a:ln>
        </p:spPr>
        <p:txBody>
          <a:bodyPr wrap="none" anchor="ctr">
            <a:prstTxWarp prst="textNoShape">
              <a:avLst/>
            </a:prstTxWarp>
          </a:bodyPr>
          <a:lstStyle/>
          <a:p>
            <a:endParaRPr lang="en-US"/>
          </a:p>
        </p:txBody>
      </p:sp>
      <p:sp>
        <p:nvSpPr>
          <p:cNvPr id="39" name="AutoShape 38"/>
          <p:cNvSpPr>
            <a:spLocks noChangeArrowheads="1"/>
          </p:cNvSpPr>
          <p:nvPr/>
        </p:nvSpPr>
        <p:spPr bwMode="auto">
          <a:xfrm flipH="1">
            <a:off x="6436311" y="3171825"/>
            <a:ext cx="533400" cy="228600"/>
          </a:xfrm>
          <a:prstGeom prst="rightArrow">
            <a:avLst>
              <a:gd name="adj1" fmla="val 50000"/>
              <a:gd name="adj2" fmla="val 94446"/>
            </a:avLst>
          </a:prstGeom>
          <a:solidFill>
            <a:srgbClr val="FFFF66"/>
          </a:solidFill>
          <a:ln w="19050">
            <a:solidFill>
              <a:schemeClr val="tx1"/>
            </a:solidFill>
            <a:miter lim="800000"/>
            <a:headEnd/>
            <a:tailEnd/>
          </a:ln>
        </p:spPr>
        <p:txBody>
          <a:bodyPr wrap="none" anchor="ctr">
            <a:prstTxWarp prst="textNoShape">
              <a:avLst/>
            </a:prstTxWarp>
          </a:bodyPr>
          <a:lstStyle/>
          <a:p>
            <a:endParaRPr lang="en-US"/>
          </a:p>
        </p:txBody>
      </p:sp>
      <p:sp>
        <p:nvSpPr>
          <p:cNvPr id="3" name="TextBox 2"/>
          <p:cNvSpPr txBox="1"/>
          <p:nvPr/>
        </p:nvSpPr>
        <p:spPr>
          <a:xfrm>
            <a:off x="286718" y="4068317"/>
            <a:ext cx="3944319" cy="1261884"/>
          </a:xfrm>
          <a:prstGeom prst="rect">
            <a:avLst/>
          </a:prstGeom>
          <a:noFill/>
        </p:spPr>
        <p:txBody>
          <a:bodyPr wrap="square" rtlCol="0">
            <a:spAutoFit/>
          </a:bodyPr>
          <a:lstStyle/>
          <a:p>
            <a:r>
              <a:rPr lang="en-US" dirty="0">
                <a:solidFill>
                  <a:srgbClr val="32302A"/>
                </a:solidFill>
                <a:latin typeface="Times New Roman" pitchFamily="18" charset="0"/>
                <a:ea typeface="ＭＳ Ｐゴシック" pitchFamily="-107" charset="-128"/>
                <a:cs typeface="Times New Roman" pitchFamily="18" charset="0"/>
              </a:rPr>
              <a:t> </a:t>
            </a:r>
            <a:r>
              <a:rPr lang="en-US" dirty="0" smtClean="0">
                <a:solidFill>
                  <a:srgbClr val="32302A"/>
                </a:solidFill>
                <a:latin typeface="Times New Roman" pitchFamily="18" charset="0"/>
                <a:ea typeface="ＭＳ Ｐゴシック" pitchFamily="-107" charset="-128"/>
                <a:cs typeface="Times New Roman" pitchFamily="18" charset="0"/>
              </a:rPr>
              <a:t>                                     </a:t>
            </a:r>
            <a:r>
              <a:rPr lang="en-US" sz="1900" dirty="0" smtClean="0">
                <a:solidFill>
                  <a:srgbClr val="32302A"/>
                </a:solidFill>
                <a:latin typeface="Times New Roman" pitchFamily="18" charset="0"/>
                <a:ea typeface="ＭＳ Ｐゴシック" pitchFamily="-107" charset="-128"/>
                <a:cs typeface="Times New Roman" pitchFamily="18" charset="0"/>
              </a:rPr>
              <a:t>the </a:t>
            </a:r>
            <a:r>
              <a:rPr lang="en-US" sz="1900" dirty="0">
                <a:solidFill>
                  <a:srgbClr val="32302A"/>
                </a:solidFill>
                <a:latin typeface="Times New Roman" pitchFamily="18" charset="0"/>
                <a:ea typeface="ＭＳ Ｐゴシック" pitchFamily="-107" charset="-128"/>
                <a:cs typeface="Times New Roman" pitchFamily="18" charset="0"/>
              </a:rPr>
              <a:t>supply of gasoline at all potential market prices would fall. Now at $2.00, </a:t>
            </a:r>
            <a:r>
              <a:rPr lang="en-US" sz="1900" b="1" i="1" dirty="0">
                <a:solidFill>
                  <a:srgbClr val="32302A"/>
                </a:solidFill>
                <a:latin typeface="Times New Roman" pitchFamily="18" charset="0"/>
                <a:ea typeface="ＭＳ Ｐゴシック" pitchFamily="-107" charset="-128"/>
                <a:cs typeface="Times New Roman" pitchFamily="18" charset="0"/>
              </a:rPr>
              <a:t>Q</a:t>
            </a:r>
            <a:r>
              <a:rPr lang="en-US" sz="1900" b="1" i="1" baseline="-25000" dirty="0">
                <a:solidFill>
                  <a:srgbClr val="32302A"/>
                </a:solidFill>
                <a:latin typeface="Times New Roman" pitchFamily="18" charset="0"/>
                <a:ea typeface="ＭＳ Ｐゴシック" pitchFamily="-107" charset="-128"/>
                <a:cs typeface="Times New Roman" pitchFamily="18" charset="0"/>
              </a:rPr>
              <a:t>3</a:t>
            </a:r>
            <a:r>
              <a:rPr lang="en-US" sz="1900" dirty="0">
                <a:solidFill>
                  <a:srgbClr val="32302A"/>
                </a:solidFill>
                <a:latin typeface="Times New Roman" pitchFamily="18" charset="0"/>
                <a:ea typeface="ＭＳ Ｐゴシック" pitchFamily="-107" charset="-128"/>
                <a:cs typeface="Times New Roman" pitchFamily="18" charset="0"/>
              </a:rPr>
              <a:t> units are supplied instead of </a:t>
            </a:r>
            <a:r>
              <a:rPr lang="en-US" sz="1900" b="1" i="1" dirty="0">
                <a:solidFill>
                  <a:srgbClr val="32302A"/>
                </a:solidFill>
                <a:latin typeface="Times New Roman" pitchFamily="18" charset="0"/>
                <a:ea typeface="ＭＳ Ｐゴシック" pitchFamily="-107" charset="-128"/>
                <a:cs typeface="Times New Roman" pitchFamily="18" charset="0"/>
              </a:rPr>
              <a:t>Q</a:t>
            </a:r>
            <a:r>
              <a:rPr lang="en-US" sz="1900" b="1" i="1" baseline="-25000" dirty="0">
                <a:solidFill>
                  <a:srgbClr val="32302A"/>
                </a:solidFill>
                <a:latin typeface="Times New Roman" pitchFamily="18" charset="0"/>
                <a:ea typeface="ＭＳ Ｐゴシック" pitchFamily="-107" charset="-128"/>
                <a:cs typeface="Times New Roman" pitchFamily="18" charset="0"/>
              </a:rPr>
              <a:t>2</a:t>
            </a:r>
            <a:r>
              <a:rPr lang="en-US" sz="1900" dirty="0">
                <a:solidFill>
                  <a:srgbClr val="32302A"/>
                </a:solidFill>
                <a:latin typeface="Times New Roman" pitchFamily="18" charset="0"/>
                <a:ea typeface="ＭＳ Ｐゴシック" pitchFamily="-107" charset="-128"/>
                <a:cs typeface="Times New Roman" pitchFamily="18" charset="0"/>
              </a:rPr>
              <a:t> (</a:t>
            </a:r>
            <a:r>
              <a:rPr lang="en-US" sz="1900" b="1" i="1" dirty="0">
                <a:solidFill>
                  <a:srgbClr val="32302A"/>
                </a:solidFill>
                <a:latin typeface="Times New Roman" pitchFamily="18" charset="0"/>
                <a:ea typeface="ＭＳ Ｐゴシック" pitchFamily="-107" charset="-128"/>
                <a:cs typeface="Times New Roman" pitchFamily="18" charset="0"/>
              </a:rPr>
              <a:t>Q</a:t>
            </a:r>
            <a:r>
              <a:rPr lang="en-US" sz="1900" b="1" i="1" baseline="-25000" dirty="0">
                <a:solidFill>
                  <a:srgbClr val="32302A"/>
                </a:solidFill>
                <a:latin typeface="Times New Roman" pitchFamily="18" charset="0"/>
                <a:ea typeface="ＭＳ Ｐゴシック" pitchFamily="-107" charset="-128"/>
                <a:cs typeface="Times New Roman" pitchFamily="18" charset="0"/>
              </a:rPr>
              <a:t>3</a:t>
            </a:r>
            <a:r>
              <a:rPr lang="en-US" sz="1900" dirty="0">
                <a:solidFill>
                  <a:srgbClr val="32302A"/>
                </a:solidFill>
                <a:latin typeface="Times New Roman" pitchFamily="18" charset="0"/>
                <a:ea typeface="ＭＳ Ｐゴシック" pitchFamily="-107" charset="-128"/>
                <a:cs typeface="Times New Roman" pitchFamily="18" charset="0"/>
              </a:rPr>
              <a:t> &lt; </a:t>
            </a:r>
            <a:r>
              <a:rPr lang="en-US" sz="1900" b="1" i="1" dirty="0">
                <a:solidFill>
                  <a:srgbClr val="32302A"/>
                </a:solidFill>
                <a:latin typeface="Times New Roman" pitchFamily="18" charset="0"/>
                <a:ea typeface="ＭＳ Ｐゴシック" pitchFamily="-107" charset="-128"/>
                <a:cs typeface="Times New Roman" pitchFamily="18" charset="0"/>
              </a:rPr>
              <a:t>Q</a:t>
            </a:r>
            <a:r>
              <a:rPr lang="en-US" sz="1900" b="1" i="1" baseline="-25000" dirty="0">
                <a:solidFill>
                  <a:srgbClr val="32302A"/>
                </a:solidFill>
                <a:latin typeface="Times New Roman" pitchFamily="18" charset="0"/>
                <a:ea typeface="ＭＳ Ｐゴシック" pitchFamily="-107" charset="-128"/>
                <a:cs typeface="Times New Roman" pitchFamily="18" charset="0"/>
              </a:rPr>
              <a:t>2</a:t>
            </a:r>
            <a:r>
              <a:rPr lang="en-US" sz="1900" dirty="0">
                <a:solidFill>
                  <a:srgbClr val="32302A"/>
                </a:solidFill>
                <a:latin typeface="Times New Roman" pitchFamily="18" charset="0"/>
                <a:ea typeface="ＭＳ Ｐゴシック" pitchFamily="-107" charset="-128"/>
                <a:cs typeface="Times New Roman" pitchFamily="18" charset="0"/>
              </a:rPr>
              <a:t> &lt; </a:t>
            </a:r>
            <a:r>
              <a:rPr lang="en-US" sz="1900" b="1" i="1" dirty="0">
                <a:solidFill>
                  <a:srgbClr val="32302A"/>
                </a:solidFill>
                <a:latin typeface="Times New Roman" pitchFamily="18" charset="0"/>
                <a:ea typeface="ＭＳ Ｐゴシック" pitchFamily="-107" charset="-128"/>
                <a:cs typeface="Times New Roman" pitchFamily="18" charset="0"/>
              </a:rPr>
              <a:t>Q</a:t>
            </a:r>
            <a:r>
              <a:rPr lang="en-US" sz="1900" b="1" i="1" baseline="-25000" dirty="0">
                <a:solidFill>
                  <a:srgbClr val="32302A"/>
                </a:solidFill>
                <a:latin typeface="Times New Roman" pitchFamily="18" charset="0"/>
                <a:ea typeface="ＭＳ Ｐゴシック" pitchFamily="-107" charset="-128"/>
                <a:cs typeface="Times New Roman" pitchFamily="18" charset="0"/>
              </a:rPr>
              <a:t>1</a:t>
            </a:r>
            <a:r>
              <a:rPr lang="en-US" sz="1900" dirty="0">
                <a:solidFill>
                  <a:srgbClr val="32302A"/>
                </a:solidFill>
                <a:latin typeface="Times New Roman" pitchFamily="18" charset="0"/>
                <a:ea typeface="ＭＳ Ｐゴシック" pitchFamily="-107" charset="-128"/>
                <a:cs typeface="Times New Roman" pitchFamily="18" charset="0"/>
              </a:rPr>
              <a:t>).</a:t>
            </a:r>
            <a:endParaRPr lang="en-US" sz="1900" dirty="0">
              <a:latin typeface="Times New Roman" pitchFamily="18" charset="0"/>
              <a:cs typeface="Times New Roman" pitchFamily="18" charset="0"/>
            </a:endParaRPr>
          </a:p>
        </p:txBody>
      </p:sp>
    </p:spTree>
    <p:extLst>
      <p:ext uri="{BB962C8B-B14F-4D97-AF65-F5344CB8AC3E}">
        <p14:creationId xmlns:p14="http://schemas.microsoft.com/office/powerpoint/2010/main" val="1148576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1">
                                            <p:txEl>
                                              <p:pRg st="1" end="1"/>
                                            </p:txEl>
                                          </p:spTgt>
                                        </p:tgtEl>
                                        <p:attrNameLst>
                                          <p:attrName>style.visibility</p:attrName>
                                        </p:attrNameLst>
                                      </p:cBhvr>
                                      <p:to>
                                        <p:strVal val="visible"/>
                                      </p:to>
                                    </p:set>
                                    <p:animEffect transition="in" filter="dissolve">
                                      <p:cBhvr>
                                        <p:cTn id="7" dur="500"/>
                                        <p:tgtEl>
                                          <p:spTgt spid="61">
                                            <p:txEl>
                                              <p:pRg st="1" end="1"/>
                                            </p:txEl>
                                          </p:spTgt>
                                        </p:tgtEl>
                                      </p:cBhvr>
                                    </p:animEffect>
                                  </p:childTnLst>
                                </p:cTn>
                              </p:par>
                            </p:childTnLst>
                          </p:cTn>
                        </p:par>
                        <p:par>
                          <p:cTn id="8" fill="hold">
                            <p:stCondLst>
                              <p:cond delay="500"/>
                            </p:stCondLst>
                            <p:childTnLst>
                              <p:par>
                                <p:cTn id="9" presetID="17" presetClass="entr" presetSubtype="8" fill="hold" grpId="0" nodeType="after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p:cTn id="11" dur="500" fill="hold"/>
                                        <p:tgtEl>
                                          <p:spTgt spid="74"/>
                                        </p:tgtEl>
                                        <p:attrNameLst>
                                          <p:attrName>ppt_x</p:attrName>
                                        </p:attrNameLst>
                                      </p:cBhvr>
                                      <p:tavLst>
                                        <p:tav tm="0">
                                          <p:val>
                                            <p:strVal val="#ppt_x-#ppt_w/2"/>
                                          </p:val>
                                        </p:tav>
                                        <p:tav tm="100000">
                                          <p:val>
                                            <p:strVal val="#ppt_x"/>
                                          </p:val>
                                        </p:tav>
                                      </p:tavLst>
                                    </p:anim>
                                    <p:anim calcmode="lin" valueType="num">
                                      <p:cBhvr>
                                        <p:cTn id="12" dur="500" fill="hold"/>
                                        <p:tgtEl>
                                          <p:spTgt spid="74"/>
                                        </p:tgtEl>
                                        <p:attrNameLst>
                                          <p:attrName>ppt_y</p:attrName>
                                        </p:attrNameLst>
                                      </p:cBhvr>
                                      <p:tavLst>
                                        <p:tav tm="0">
                                          <p:val>
                                            <p:strVal val="#ppt_y"/>
                                          </p:val>
                                        </p:tav>
                                        <p:tav tm="100000">
                                          <p:val>
                                            <p:strVal val="#ppt_y"/>
                                          </p:val>
                                        </p:tav>
                                      </p:tavLst>
                                    </p:anim>
                                    <p:anim calcmode="lin" valueType="num">
                                      <p:cBhvr>
                                        <p:cTn id="13" dur="500" fill="hold"/>
                                        <p:tgtEl>
                                          <p:spTgt spid="74"/>
                                        </p:tgtEl>
                                        <p:attrNameLst>
                                          <p:attrName>ppt_w</p:attrName>
                                        </p:attrNameLst>
                                      </p:cBhvr>
                                      <p:tavLst>
                                        <p:tav tm="0">
                                          <p:val>
                                            <p:fltVal val="0"/>
                                          </p:val>
                                        </p:tav>
                                        <p:tav tm="100000">
                                          <p:val>
                                            <p:strVal val="#ppt_w"/>
                                          </p:val>
                                        </p:tav>
                                      </p:tavLst>
                                    </p:anim>
                                    <p:anim calcmode="lin" valueType="num">
                                      <p:cBhvr>
                                        <p:cTn id="14" dur="500" fill="hold"/>
                                        <p:tgtEl>
                                          <p:spTgt spid="74"/>
                                        </p:tgtEl>
                                        <p:attrNameLst>
                                          <p:attrName>ppt_h</p:attrName>
                                        </p:attrNameLst>
                                      </p:cBhvr>
                                      <p:tavLst>
                                        <p:tav tm="0">
                                          <p:val>
                                            <p:strVal val="#ppt_h"/>
                                          </p:val>
                                        </p:tav>
                                        <p:tav tm="100000">
                                          <p:val>
                                            <p:strVal val="#ppt_h"/>
                                          </p:val>
                                        </p:tav>
                                      </p:tavLst>
                                    </p:anim>
                                  </p:childTnLst>
                                </p:cTn>
                              </p:par>
                            </p:childTnLst>
                          </p:cTn>
                        </p:par>
                        <p:par>
                          <p:cTn id="15" fill="hold">
                            <p:stCondLst>
                              <p:cond delay="1000"/>
                            </p:stCondLst>
                            <p:childTnLst>
                              <p:par>
                                <p:cTn id="16" presetID="17" presetClass="entr" presetSubtype="1" fill="hold" grpId="0" nodeType="afterEffect">
                                  <p:stCondLst>
                                    <p:cond delay="0"/>
                                  </p:stCondLst>
                                  <p:childTnLst>
                                    <p:set>
                                      <p:cBhvr>
                                        <p:cTn id="17" dur="1" fill="hold">
                                          <p:stCondLst>
                                            <p:cond delay="0"/>
                                          </p:stCondLst>
                                        </p:cTn>
                                        <p:tgtEl>
                                          <p:spTgt spid="73"/>
                                        </p:tgtEl>
                                        <p:attrNameLst>
                                          <p:attrName>style.visibility</p:attrName>
                                        </p:attrNameLst>
                                      </p:cBhvr>
                                      <p:to>
                                        <p:strVal val="visible"/>
                                      </p:to>
                                    </p:set>
                                    <p:anim calcmode="lin" valueType="num">
                                      <p:cBhvr>
                                        <p:cTn id="18" dur="500" fill="hold"/>
                                        <p:tgtEl>
                                          <p:spTgt spid="73"/>
                                        </p:tgtEl>
                                        <p:attrNameLst>
                                          <p:attrName>ppt_x</p:attrName>
                                        </p:attrNameLst>
                                      </p:cBhvr>
                                      <p:tavLst>
                                        <p:tav tm="0">
                                          <p:val>
                                            <p:strVal val="#ppt_x"/>
                                          </p:val>
                                        </p:tav>
                                        <p:tav tm="100000">
                                          <p:val>
                                            <p:strVal val="#ppt_x"/>
                                          </p:val>
                                        </p:tav>
                                      </p:tavLst>
                                    </p:anim>
                                    <p:anim calcmode="lin" valueType="num">
                                      <p:cBhvr>
                                        <p:cTn id="19" dur="500" fill="hold"/>
                                        <p:tgtEl>
                                          <p:spTgt spid="73"/>
                                        </p:tgtEl>
                                        <p:attrNameLst>
                                          <p:attrName>ppt_y</p:attrName>
                                        </p:attrNameLst>
                                      </p:cBhvr>
                                      <p:tavLst>
                                        <p:tav tm="0">
                                          <p:val>
                                            <p:strVal val="#ppt_y-#ppt_h/2"/>
                                          </p:val>
                                        </p:tav>
                                        <p:tav tm="100000">
                                          <p:val>
                                            <p:strVal val="#ppt_y"/>
                                          </p:val>
                                        </p:tav>
                                      </p:tavLst>
                                    </p:anim>
                                    <p:anim calcmode="lin" valueType="num">
                                      <p:cBhvr>
                                        <p:cTn id="20" dur="500" fill="hold"/>
                                        <p:tgtEl>
                                          <p:spTgt spid="73"/>
                                        </p:tgtEl>
                                        <p:attrNameLst>
                                          <p:attrName>ppt_w</p:attrName>
                                        </p:attrNameLst>
                                      </p:cBhvr>
                                      <p:tavLst>
                                        <p:tav tm="0">
                                          <p:val>
                                            <p:strVal val="#ppt_w"/>
                                          </p:val>
                                        </p:tav>
                                        <p:tav tm="100000">
                                          <p:val>
                                            <p:strVal val="#ppt_w"/>
                                          </p:val>
                                        </p:tav>
                                      </p:tavLst>
                                    </p:anim>
                                    <p:anim calcmode="lin" valueType="num">
                                      <p:cBhvr>
                                        <p:cTn id="21" dur="500" fill="hold"/>
                                        <p:tgtEl>
                                          <p:spTgt spid="73"/>
                                        </p:tgtEl>
                                        <p:attrNameLst>
                                          <p:attrName>ppt_h</p:attrName>
                                        </p:attrNameLst>
                                      </p:cBhvr>
                                      <p:tavLst>
                                        <p:tav tm="0">
                                          <p:val>
                                            <p:fltVal val="0"/>
                                          </p:val>
                                        </p:tav>
                                        <p:tav tm="100000">
                                          <p:val>
                                            <p:strVal val="#ppt_h"/>
                                          </p:val>
                                        </p:tav>
                                      </p:tavLst>
                                    </p:anim>
                                  </p:childTnLst>
                                </p:cTn>
                              </p:par>
                            </p:childTnLst>
                          </p:cTn>
                        </p:par>
                        <p:par>
                          <p:cTn id="22" fill="hold">
                            <p:stCondLst>
                              <p:cond delay="1500"/>
                            </p:stCondLst>
                            <p:childTnLst>
                              <p:par>
                                <p:cTn id="23" presetID="23" presetClass="entr" presetSubtype="288" fill="hold" grpId="0" nodeType="afterEffect">
                                  <p:stCondLst>
                                    <p:cond delay="0"/>
                                  </p:stCondLst>
                                  <p:childTnLst>
                                    <p:set>
                                      <p:cBhvr>
                                        <p:cTn id="24" dur="1" fill="hold">
                                          <p:stCondLst>
                                            <p:cond delay="0"/>
                                          </p:stCondLst>
                                        </p:cTn>
                                        <p:tgtEl>
                                          <p:spTgt spid="81"/>
                                        </p:tgtEl>
                                        <p:attrNameLst>
                                          <p:attrName>style.visibility</p:attrName>
                                        </p:attrNameLst>
                                      </p:cBhvr>
                                      <p:to>
                                        <p:strVal val="visible"/>
                                      </p:to>
                                    </p:set>
                                    <p:anim calcmode="lin" valueType="num">
                                      <p:cBhvr>
                                        <p:cTn id="25" dur="500" fill="hold"/>
                                        <p:tgtEl>
                                          <p:spTgt spid="81"/>
                                        </p:tgtEl>
                                        <p:attrNameLst>
                                          <p:attrName>ppt_w</p:attrName>
                                        </p:attrNameLst>
                                      </p:cBhvr>
                                      <p:tavLst>
                                        <p:tav tm="0">
                                          <p:val>
                                            <p:strVal val="4/3*#ppt_w"/>
                                          </p:val>
                                        </p:tav>
                                        <p:tav tm="100000">
                                          <p:val>
                                            <p:strVal val="#ppt_w"/>
                                          </p:val>
                                        </p:tav>
                                      </p:tavLst>
                                    </p:anim>
                                    <p:anim calcmode="lin" valueType="num">
                                      <p:cBhvr>
                                        <p:cTn id="26" dur="500" fill="hold"/>
                                        <p:tgtEl>
                                          <p:spTgt spid="81"/>
                                        </p:tgtEl>
                                        <p:attrNameLst>
                                          <p:attrName>ppt_h</p:attrName>
                                        </p:attrNameLst>
                                      </p:cBhvr>
                                      <p:tavLst>
                                        <p:tav tm="0">
                                          <p:val>
                                            <p:strVal val="4/3*#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61">
                                            <p:txEl>
                                              <p:pRg st="2" end="2"/>
                                            </p:txEl>
                                          </p:spTgt>
                                        </p:tgtEl>
                                        <p:attrNameLst>
                                          <p:attrName>style.visibility</p:attrName>
                                        </p:attrNameLst>
                                      </p:cBhvr>
                                      <p:to>
                                        <p:strVal val="visible"/>
                                      </p:to>
                                    </p:set>
                                    <p:animEffect transition="in" filter="dissolve">
                                      <p:cBhvr>
                                        <p:cTn id="31" dur="500"/>
                                        <p:tgtEl>
                                          <p:spTgt spid="61">
                                            <p:txEl>
                                              <p:pRg st="2" end="2"/>
                                            </p:txEl>
                                          </p:spTgt>
                                        </p:tgtEl>
                                      </p:cBhvr>
                                    </p:animEffect>
                                  </p:childTnLst>
                                </p:cTn>
                              </p:par>
                            </p:childTnLst>
                          </p:cTn>
                        </p:par>
                        <p:par>
                          <p:cTn id="32" fill="hold">
                            <p:stCondLst>
                              <p:cond delay="500"/>
                            </p:stCondLst>
                            <p:childTnLst>
                              <p:par>
                                <p:cTn id="33" presetID="9" presetClass="entr" presetSubtype="0" fill="hold" nodeType="afterEffect">
                                  <p:stCondLst>
                                    <p:cond delay="0"/>
                                  </p:stCondLst>
                                  <p:childTnLst>
                                    <p:set>
                                      <p:cBhvr>
                                        <p:cTn id="34" dur="1" fill="hold">
                                          <p:stCondLst>
                                            <p:cond delay="0"/>
                                          </p:stCondLst>
                                        </p:cTn>
                                        <p:tgtEl>
                                          <p:spTgt spid="61">
                                            <p:txEl>
                                              <p:pRg st="3" end="3"/>
                                            </p:txEl>
                                          </p:spTgt>
                                        </p:tgtEl>
                                        <p:attrNameLst>
                                          <p:attrName>style.visibility</p:attrName>
                                        </p:attrNameLst>
                                      </p:cBhvr>
                                      <p:to>
                                        <p:strVal val="visible"/>
                                      </p:to>
                                    </p:set>
                                    <p:animEffect transition="in" filter="dissolve">
                                      <p:cBhvr>
                                        <p:cTn id="35" dur="500"/>
                                        <p:tgtEl>
                                          <p:spTgt spid="61">
                                            <p:txEl>
                                              <p:pRg st="3" end="3"/>
                                            </p:txEl>
                                          </p:spTgt>
                                        </p:tgtEl>
                                      </p:cBhvr>
                                    </p:animEffect>
                                  </p:childTnLst>
                                </p:cTn>
                              </p:par>
                            </p:childTnLst>
                          </p:cTn>
                        </p:par>
                        <p:par>
                          <p:cTn id="36" fill="hold">
                            <p:stCondLst>
                              <p:cond delay="1000"/>
                            </p:stCondLst>
                            <p:childTnLst>
                              <p:par>
                                <p:cTn id="37" presetID="17" presetClass="entr" presetSubtype="2" fill="hold" grpId="0" nodeType="afterEffect">
                                  <p:stCondLst>
                                    <p:cond delay="0"/>
                                  </p:stCondLst>
                                  <p:childTnLst>
                                    <p:set>
                                      <p:cBhvr>
                                        <p:cTn id="38" dur="1" fill="hold">
                                          <p:stCondLst>
                                            <p:cond delay="0"/>
                                          </p:stCondLst>
                                        </p:cTn>
                                        <p:tgtEl>
                                          <p:spTgt spid="38"/>
                                        </p:tgtEl>
                                        <p:attrNameLst>
                                          <p:attrName>style.visibility</p:attrName>
                                        </p:attrNameLst>
                                      </p:cBhvr>
                                      <p:to>
                                        <p:strVal val="visible"/>
                                      </p:to>
                                    </p:set>
                                    <p:anim calcmode="lin" valueType="num">
                                      <p:cBhvr>
                                        <p:cTn id="39" dur="500" fill="hold"/>
                                        <p:tgtEl>
                                          <p:spTgt spid="38"/>
                                        </p:tgtEl>
                                        <p:attrNameLst>
                                          <p:attrName>ppt_x</p:attrName>
                                        </p:attrNameLst>
                                      </p:cBhvr>
                                      <p:tavLst>
                                        <p:tav tm="0">
                                          <p:val>
                                            <p:strVal val="#ppt_x+#ppt_w/2"/>
                                          </p:val>
                                        </p:tav>
                                        <p:tav tm="100000">
                                          <p:val>
                                            <p:strVal val="#ppt_x"/>
                                          </p:val>
                                        </p:tav>
                                      </p:tavLst>
                                    </p:anim>
                                    <p:anim calcmode="lin" valueType="num">
                                      <p:cBhvr>
                                        <p:cTn id="40" dur="500" fill="hold"/>
                                        <p:tgtEl>
                                          <p:spTgt spid="38"/>
                                        </p:tgtEl>
                                        <p:attrNameLst>
                                          <p:attrName>ppt_y</p:attrName>
                                        </p:attrNameLst>
                                      </p:cBhvr>
                                      <p:tavLst>
                                        <p:tav tm="0">
                                          <p:val>
                                            <p:strVal val="#ppt_y"/>
                                          </p:val>
                                        </p:tav>
                                        <p:tav tm="100000">
                                          <p:val>
                                            <p:strVal val="#ppt_y"/>
                                          </p:val>
                                        </p:tav>
                                      </p:tavLst>
                                    </p:anim>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strVal val="#ppt_h"/>
                                          </p:val>
                                        </p:tav>
                                        <p:tav tm="100000">
                                          <p:val>
                                            <p:strVal val="#ppt_h"/>
                                          </p:val>
                                        </p:tav>
                                      </p:tavLst>
                                    </p:anim>
                                  </p:childTnLst>
                                </p:cTn>
                              </p:par>
                              <p:par>
                                <p:cTn id="43" presetID="17" presetClass="entr" presetSubtype="2" fill="hold" grpId="0" nodeType="withEffect">
                                  <p:stCondLst>
                                    <p:cond delay="0"/>
                                  </p:stCondLst>
                                  <p:childTnLst>
                                    <p:set>
                                      <p:cBhvr>
                                        <p:cTn id="44" dur="1" fill="hold">
                                          <p:stCondLst>
                                            <p:cond delay="0"/>
                                          </p:stCondLst>
                                        </p:cTn>
                                        <p:tgtEl>
                                          <p:spTgt spid="39"/>
                                        </p:tgtEl>
                                        <p:attrNameLst>
                                          <p:attrName>style.visibility</p:attrName>
                                        </p:attrNameLst>
                                      </p:cBhvr>
                                      <p:to>
                                        <p:strVal val="visible"/>
                                      </p:to>
                                    </p:set>
                                    <p:anim calcmode="lin" valueType="num">
                                      <p:cBhvr>
                                        <p:cTn id="45" dur="500" fill="hold"/>
                                        <p:tgtEl>
                                          <p:spTgt spid="39"/>
                                        </p:tgtEl>
                                        <p:attrNameLst>
                                          <p:attrName>ppt_x</p:attrName>
                                        </p:attrNameLst>
                                      </p:cBhvr>
                                      <p:tavLst>
                                        <p:tav tm="0">
                                          <p:val>
                                            <p:strVal val="#ppt_x+#ppt_w/2"/>
                                          </p:val>
                                        </p:tav>
                                        <p:tav tm="100000">
                                          <p:val>
                                            <p:strVal val="#ppt_x"/>
                                          </p:val>
                                        </p:tav>
                                      </p:tavLst>
                                    </p:anim>
                                    <p:anim calcmode="lin" valueType="num">
                                      <p:cBhvr>
                                        <p:cTn id="46" dur="500" fill="hold"/>
                                        <p:tgtEl>
                                          <p:spTgt spid="39"/>
                                        </p:tgtEl>
                                        <p:attrNameLst>
                                          <p:attrName>ppt_y</p:attrName>
                                        </p:attrNameLst>
                                      </p:cBhvr>
                                      <p:tavLst>
                                        <p:tav tm="0">
                                          <p:val>
                                            <p:strVal val="#ppt_y"/>
                                          </p:val>
                                        </p:tav>
                                        <p:tav tm="100000">
                                          <p:val>
                                            <p:strVal val="#ppt_y"/>
                                          </p:val>
                                        </p:tav>
                                      </p:tavLst>
                                    </p:anim>
                                    <p:anim calcmode="lin" valueType="num">
                                      <p:cBhvr>
                                        <p:cTn id="47" dur="500" fill="hold"/>
                                        <p:tgtEl>
                                          <p:spTgt spid="39"/>
                                        </p:tgtEl>
                                        <p:attrNameLst>
                                          <p:attrName>ppt_w</p:attrName>
                                        </p:attrNameLst>
                                      </p:cBhvr>
                                      <p:tavLst>
                                        <p:tav tm="0">
                                          <p:val>
                                            <p:fltVal val="0"/>
                                          </p:val>
                                        </p:tav>
                                        <p:tav tm="100000">
                                          <p:val>
                                            <p:strVal val="#ppt_w"/>
                                          </p:val>
                                        </p:tav>
                                      </p:tavLst>
                                    </p:anim>
                                    <p:anim calcmode="lin" valueType="num">
                                      <p:cBhvr>
                                        <p:cTn id="48" dur="500" fill="hold"/>
                                        <p:tgtEl>
                                          <p:spTgt spid="39"/>
                                        </p:tgtEl>
                                        <p:attrNameLst>
                                          <p:attrName>ppt_h</p:attrName>
                                        </p:attrNameLst>
                                      </p:cBhvr>
                                      <p:tavLst>
                                        <p:tav tm="0">
                                          <p:val>
                                            <p:strVal val="#ppt_h"/>
                                          </p:val>
                                        </p:tav>
                                        <p:tav tm="100000">
                                          <p:val>
                                            <p:strVal val="#ppt_h"/>
                                          </p:val>
                                        </p:tav>
                                      </p:tavLst>
                                    </p:anim>
                                  </p:childTnLst>
                                </p:cTn>
                              </p:par>
                            </p:childTnLst>
                          </p:cTn>
                        </p:par>
                        <p:par>
                          <p:cTn id="49" fill="hold">
                            <p:stCondLst>
                              <p:cond delay="1500"/>
                            </p:stCondLst>
                            <p:childTnLst>
                              <p:par>
                                <p:cTn id="50" presetID="9" presetClass="entr" presetSubtype="0" fill="hold" nodeType="after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dissolve">
                                      <p:cBhvr>
                                        <p:cTn id="52" dur="500"/>
                                        <p:tgtEl>
                                          <p:spTgt spid="32"/>
                                        </p:tgtEl>
                                      </p:cBhvr>
                                    </p:animEffect>
                                  </p:childTnLst>
                                </p:cTn>
                              </p:par>
                            </p:childTnLst>
                          </p:cTn>
                        </p:par>
                        <p:par>
                          <p:cTn id="53" fill="hold">
                            <p:stCondLst>
                              <p:cond delay="2000"/>
                            </p:stCondLst>
                            <p:childTnLst>
                              <p:par>
                                <p:cTn id="54" presetID="34" presetClass="emph" presetSubtype="0" fill="hold" grpId="1" nodeType="afterEffect">
                                  <p:stCondLst>
                                    <p:cond delay="0"/>
                                  </p:stCondLst>
                                  <p:iterate type="lt">
                                    <p:tmPct val="10000"/>
                                  </p:iterate>
                                  <p:childTnLst>
                                    <p:animMotion origin="layout" path="M 0.0 0.0 L 0.0 -0.07213" pathEditMode="relative" ptsTypes="">
                                      <p:cBhvr>
                                        <p:cTn id="55" dur="250" accel="50000" decel="50000" autoRev="1" fill="hold">
                                          <p:stCondLst>
                                            <p:cond delay="0"/>
                                          </p:stCondLst>
                                        </p:cTn>
                                        <p:tgtEl>
                                          <p:spTgt spid="57"/>
                                        </p:tgtEl>
                                        <p:attrNameLst>
                                          <p:attrName>ppt_x</p:attrName>
                                          <p:attrName>ppt_y</p:attrName>
                                        </p:attrNameLst>
                                      </p:cBhvr>
                                    </p:animMotion>
                                    <p:animRot by="1500000">
                                      <p:cBhvr>
                                        <p:cTn id="56" dur="125" fill="hold">
                                          <p:stCondLst>
                                            <p:cond delay="0"/>
                                          </p:stCondLst>
                                        </p:cTn>
                                        <p:tgtEl>
                                          <p:spTgt spid="57"/>
                                        </p:tgtEl>
                                        <p:attrNameLst>
                                          <p:attrName>r</p:attrName>
                                        </p:attrNameLst>
                                      </p:cBhvr>
                                    </p:animRot>
                                    <p:animRot by="-1500000">
                                      <p:cBhvr>
                                        <p:cTn id="57" dur="125" fill="hold">
                                          <p:stCondLst>
                                            <p:cond delay="125"/>
                                          </p:stCondLst>
                                        </p:cTn>
                                        <p:tgtEl>
                                          <p:spTgt spid="57"/>
                                        </p:tgtEl>
                                        <p:attrNameLst>
                                          <p:attrName>r</p:attrName>
                                        </p:attrNameLst>
                                      </p:cBhvr>
                                    </p:animRot>
                                    <p:animRot by="-1500000">
                                      <p:cBhvr>
                                        <p:cTn id="58" dur="125" fill="hold">
                                          <p:stCondLst>
                                            <p:cond delay="250"/>
                                          </p:stCondLst>
                                        </p:cTn>
                                        <p:tgtEl>
                                          <p:spTgt spid="57"/>
                                        </p:tgtEl>
                                        <p:attrNameLst>
                                          <p:attrName>r</p:attrName>
                                        </p:attrNameLst>
                                      </p:cBhvr>
                                    </p:animRot>
                                    <p:animRot by="1500000">
                                      <p:cBhvr>
                                        <p:cTn id="59" dur="125" fill="hold">
                                          <p:stCondLst>
                                            <p:cond delay="375"/>
                                          </p:stCondLst>
                                        </p:cTn>
                                        <p:tgtEl>
                                          <p:spTgt spid="57"/>
                                        </p:tgtEl>
                                        <p:attrNameLst>
                                          <p:attrName>r</p:attrName>
                                        </p:attrNameLst>
                                      </p:cBhvr>
                                    </p:animRot>
                                  </p:childTnLst>
                                </p:cTn>
                              </p:par>
                            </p:childTnLst>
                          </p:cTn>
                        </p:par>
                        <p:par>
                          <p:cTn id="60" fill="hold">
                            <p:stCondLst>
                              <p:cond delay="2550"/>
                            </p:stCondLst>
                            <p:childTnLst>
                              <p:par>
                                <p:cTn id="61" presetID="17" presetClass="entr" presetSubtype="8" fill="hold" grpId="0" nodeType="afterEffect">
                                  <p:stCondLst>
                                    <p:cond delay="0"/>
                                  </p:stCondLst>
                                  <p:childTnLst>
                                    <p:set>
                                      <p:cBhvr>
                                        <p:cTn id="62" dur="1" fill="hold">
                                          <p:stCondLst>
                                            <p:cond delay="0"/>
                                          </p:stCondLst>
                                        </p:cTn>
                                        <p:tgtEl>
                                          <p:spTgt spid="71"/>
                                        </p:tgtEl>
                                        <p:attrNameLst>
                                          <p:attrName>style.visibility</p:attrName>
                                        </p:attrNameLst>
                                      </p:cBhvr>
                                      <p:to>
                                        <p:strVal val="visible"/>
                                      </p:to>
                                    </p:set>
                                    <p:anim calcmode="lin" valueType="num">
                                      <p:cBhvr>
                                        <p:cTn id="63" dur="500" fill="hold"/>
                                        <p:tgtEl>
                                          <p:spTgt spid="71"/>
                                        </p:tgtEl>
                                        <p:attrNameLst>
                                          <p:attrName>ppt_x</p:attrName>
                                        </p:attrNameLst>
                                      </p:cBhvr>
                                      <p:tavLst>
                                        <p:tav tm="0">
                                          <p:val>
                                            <p:strVal val="#ppt_x-#ppt_w/2"/>
                                          </p:val>
                                        </p:tav>
                                        <p:tav tm="100000">
                                          <p:val>
                                            <p:strVal val="#ppt_x"/>
                                          </p:val>
                                        </p:tav>
                                      </p:tavLst>
                                    </p:anim>
                                    <p:anim calcmode="lin" valueType="num">
                                      <p:cBhvr>
                                        <p:cTn id="64" dur="500" fill="hold"/>
                                        <p:tgtEl>
                                          <p:spTgt spid="71"/>
                                        </p:tgtEl>
                                        <p:attrNameLst>
                                          <p:attrName>ppt_y</p:attrName>
                                        </p:attrNameLst>
                                      </p:cBhvr>
                                      <p:tavLst>
                                        <p:tav tm="0">
                                          <p:val>
                                            <p:strVal val="#ppt_y"/>
                                          </p:val>
                                        </p:tav>
                                        <p:tav tm="100000">
                                          <p:val>
                                            <p:strVal val="#ppt_y"/>
                                          </p:val>
                                        </p:tav>
                                      </p:tavLst>
                                    </p:anim>
                                    <p:anim calcmode="lin" valueType="num">
                                      <p:cBhvr>
                                        <p:cTn id="65" dur="500" fill="hold"/>
                                        <p:tgtEl>
                                          <p:spTgt spid="71"/>
                                        </p:tgtEl>
                                        <p:attrNameLst>
                                          <p:attrName>ppt_w</p:attrName>
                                        </p:attrNameLst>
                                      </p:cBhvr>
                                      <p:tavLst>
                                        <p:tav tm="0">
                                          <p:val>
                                            <p:fltVal val="0"/>
                                          </p:val>
                                        </p:tav>
                                        <p:tav tm="100000">
                                          <p:val>
                                            <p:strVal val="#ppt_w"/>
                                          </p:val>
                                        </p:tav>
                                      </p:tavLst>
                                    </p:anim>
                                    <p:anim calcmode="lin" valueType="num">
                                      <p:cBhvr>
                                        <p:cTn id="66" dur="500" fill="hold"/>
                                        <p:tgtEl>
                                          <p:spTgt spid="71"/>
                                        </p:tgtEl>
                                        <p:attrNameLst>
                                          <p:attrName>ppt_h</p:attrName>
                                        </p:attrNameLst>
                                      </p:cBhvr>
                                      <p:tavLst>
                                        <p:tav tm="0">
                                          <p:val>
                                            <p:strVal val="#ppt_h"/>
                                          </p:val>
                                        </p:tav>
                                        <p:tav tm="100000">
                                          <p:val>
                                            <p:strVal val="#ppt_h"/>
                                          </p:val>
                                        </p:tav>
                                      </p:tavLst>
                                    </p:anim>
                                  </p:childTnLst>
                                </p:cTn>
                              </p:par>
                            </p:childTnLst>
                          </p:cTn>
                        </p:par>
                        <p:par>
                          <p:cTn id="67" fill="hold">
                            <p:stCondLst>
                              <p:cond delay="3050"/>
                            </p:stCondLst>
                            <p:childTnLst>
                              <p:par>
                                <p:cTn id="68" presetID="17" presetClass="entr" presetSubtype="1" fill="hold" grpId="0" nodeType="afterEffect">
                                  <p:stCondLst>
                                    <p:cond delay="0"/>
                                  </p:stCondLst>
                                  <p:childTnLst>
                                    <p:set>
                                      <p:cBhvr>
                                        <p:cTn id="69" dur="1" fill="hold">
                                          <p:stCondLst>
                                            <p:cond delay="0"/>
                                          </p:stCondLst>
                                        </p:cTn>
                                        <p:tgtEl>
                                          <p:spTgt spid="75"/>
                                        </p:tgtEl>
                                        <p:attrNameLst>
                                          <p:attrName>style.visibility</p:attrName>
                                        </p:attrNameLst>
                                      </p:cBhvr>
                                      <p:to>
                                        <p:strVal val="visible"/>
                                      </p:to>
                                    </p:set>
                                    <p:anim calcmode="lin" valueType="num">
                                      <p:cBhvr>
                                        <p:cTn id="70" dur="500" fill="hold"/>
                                        <p:tgtEl>
                                          <p:spTgt spid="75"/>
                                        </p:tgtEl>
                                        <p:attrNameLst>
                                          <p:attrName>ppt_x</p:attrName>
                                        </p:attrNameLst>
                                      </p:cBhvr>
                                      <p:tavLst>
                                        <p:tav tm="0">
                                          <p:val>
                                            <p:strVal val="#ppt_x"/>
                                          </p:val>
                                        </p:tav>
                                        <p:tav tm="100000">
                                          <p:val>
                                            <p:strVal val="#ppt_x"/>
                                          </p:val>
                                        </p:tav>
                                      </p:tavLst>
                                    </p:anim>
                                    <p:anim calcmode="lin" valueType="num">
                                      <p:cBhvr>
                                        <p:cTn id="71" dur="500" fill="hold"/>
                                        <p:tgtEl>
                                          <p:spTgt spid="75"/>
                                        </p:tgtEl>
                                        <p:attrNameLst>
                                          <p:attrName>ppt_y</p:attrName>
                                        </p:attrNameLst>
                                      </p:cBhvr>
                                      <p:tavLst>
                                        <p:tav tm="0">
                                          <p:val>
                                            <p:strVal val="#ppt_y-#ppt_h/2"/>
                                          </p:val>
                                        </p:tav>
                                        <p:tav tm="100000">
                                          <p:val>
                                            <p:strVal val="#ppt_y"/>
                                          </p:val>
                                        </p:tav>
                                      </p:tavLst>
                                    </p:anim>
                                    <p:anim calcmode="lin" valueType="num">
                                      <p:cBhvr>
                                        <p:cTn id="72" dur="500" fill="hold"/>
                                        <p:tgtEl>
                                          <p:spTgt spid="75"/>
                                        </p:tgtEl>
                                        <p:attrNameLst>
                                          <p:attrName>ppt_w</p:attrName>
                                        </p:attrNameLst>
                                      </p:cBhvr>
                                      <p:tavLst>
                                        <p:tav tm="0">
                                          <p:val>
                                            <p:strVal val="#ppt_w"/>
                                          </p:val>
                                        </p:tav>
                                        <p:tav tm="100000">
                                          <p:val>
                                            <p:strVal val="#ppt_w"/>
                                          </p:val>
                                        </p:tav>
                                      </p:tavLst>
                                    </p:anim>
                                    <p:anim calcmode="lin" valueType="num">
                                      <p:cBhvr>
                                        <p:cTn id="73" dur="500" fill="hold"/>
                                        <p:tgtEl>
                                          <p:spTgt spid="75"/>
                                        </p:tgtEl>
                                        <p:attrNameLst>
                                          <p:attrName>ppt_h</p:attrName>
                                        </p:attrNameLst>
                                      </p:cBhvr>
                                      <p:tavLst>
                                        <p:tav tm="0">
                                          <p:val>
                                            <p:fltVal val="0"/>
                                          </p:val>
                                        </p:tav>
                                        <p:tav tm="100000">
                                          <p:val>
                                            <p:strVal val="#ppt_h"/>
                                          </p:val>
                                        </p:tav>
                                      </p:tavLst>
                                    </p:anim>
                                  </p:childTnLst>
                                </p:cTn>
                              </p:par>
                            </p:childTnLst>
                          </p:cTn>
                        </p:par>
                        <p:par>
                          <p:cTn id="74" fill="hold">
                            <p:stCondLst>
                              <p:cond delay="3550"/>
                            </p:stCondLst>
                            <p:childTnLst>
                              <p:par>
                                <p:cTn id="75" presetID="23" presetClass="entr" presetSubtype="288" fill="hold" grpId="0" nodeType="afterEffect">
                                  <p:stCondLst>
                                    <p:cond delay="0"/>
                                  </p:stCondLst>
                                  <p:childTnLst>
                                    <p:set>
                                      <p:cBhvr>
                                        <p:cTn id="76" dur="1" fill="hold">
                                          <p:stCondLst>
                                            <p:cond delay="0"/>
                                          </p:stCondLst>
                                        </p:cTn>
                                        <p:tgtEl>
                                          <p:spTgt spid="82"/>
                                        </p:tgtEl>
                                        <p:attrNameLst>
                                          <p:attrName>style.visibility</p:attrName>
                                        </p:attrNameLst>
                                      </p:cBhvr>
                                      <p:to>
                                        <p:strVal val="visible"/>
                                      </p:to>
                                    </p:set>
                                    <p:anim calcmode="lin" valueType="num">
                                      <p:cBhvr>
                                        <p:cTn id="77" dur="500" fill="hold"/>
                                        <p:tgtEl>
                                          <p:spTgt spid="82"/>
                                        </p:tgtEl>
                                        <p:attrNameLst>
                                          <p:attrName>ppt_w</p:attrName>
                                        </p:attrNameLst>
                                      </p:cBhvr>
                                      <p:tavLst>
                                        <p:tav tm="0">
                                          <p:val>
                                            <p:strVal val="4/3*#ppt_w"/>
                                          </p:val>
                                        </p:tav>
                                        <p:tav tm="100000">
                                          <p:val>
                                            <p:strVal val="#ppt_w"/>
                                          </p:val>
                                        </p:tav>
                                      </p:tavLst>
                                    </p:anim>
                                    <p:anim calcmode="lin" valueType="num">
                                      <p:cBhvr>
                                        <p:cTn id="78" dur="500" fill="hold"/>
                                        <p:tgtEl>
                                          <p:spTgt spid="82"/>
                                        </p:tgtEl>
                                        <p:attrNameLst>
                                          <p:attrName>ppt_h</p:attrName>
                                        </p:attrNameLst>
                                      </p:cBhvr>
                                      <p:tavLst>
                                        <p:tav tm="0">
                                          <p:val>
                                            <p:strVal val="4/3*#ppt_h"/>
                                          </p:val>
                                        </p:tav>
                                        <p:tav tm="100000">
                                          <p:val>
                                            <p:strVal val="#ppt_h"/>
                                          </p:val>
                                        </p:tav>
                                      </p:tavLst>
                                    </p:anim>
                                  </p:childTnLst>
                                </p:cTn>
                              </p:par>
                            </p:childTnLst>
                          </p:cTn>
                        </p:par>
                        <p:par>
                          <p:cTn id="79" fill="hold">
                            <p:stCondLst>
                              <p:cond delay="4050"/>
                            </p:stCondLst>
                            <p:childTnLst>
                              <p:par>
                                <p:cTn id="80" presetID="9" presetClass="entr" presetSubtype="0" fill="hold" nodeType="afterEffect">
                                  <p:stCondLst>
                                    <p:cond delay="0"/>
                                  </p:stCondLst>
                                  <p:childTnLst>
                                    <p:set>
                                      <p:cBhvr>
                                        <p:cTn id="81" dur="1" fill="hold">
                                          <p:stCondLst>
                                            <p:cond delay="0"/>
                                          </p:stCondLst>
                                        </p:cTn>
                                        <p:tgtEl>
                                          <p:spTgt spid="3">
                                            <p:txEl>
                                              <p:pRg st="0" end="0"/>
                                            </p:txEl>
                                          </p:spTgt>
                                        </p:tgtEl>
                                        <p:attrNameLst>
                                          <p:attrName>style.visibility</p:attrName>
                                        </p:attrNameLst>
                                      </p:cBhvr>
                                      <p:to>
                                        <p:strVal val="visible"/>
                                      </p:to>
                                    </p:set>
                                    <p:animEffect transition="in" filter="dissolve">
                                      <p:cBhvr>
                                        <p:cTn id="8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1"/>
      <p:bldP spid="71" grpId="0" animBg="1"/>
      <p:bldP spid="73" grpId="0" animBg="1"/>
      <p:bldP spid="74" grpId="0" animBg="1"/>
      <p:bldP spid="75" grpId="0" animBg="1"/>
      <p:bldP spid="81" grpId="0"/>
      <p:bldP spid="82" grpId="0"/>
      <p:bldP spid="38" grpId="0" animBg="1"/>
      <p:bldP spid="3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7726"/>
            <a:ext cx="8932985" cy="429163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Supply Curve Shifters</a:t>
            </a:r>
            <a:endParaRPr lang="en-US" dirty="0"/>
          </a:p>
        </p:txBody>
      </p:sp>
      <p:sp>
        <p:nvSpPr>
          <p:cNvPr id="3" name="Content Placeholder 2"/>
          <p:cNvSpPr>
            <a:spLocks noGrp="1"/>
          </p:cNvSpPr>
          <p:nvPr>
            <p:ph idx="1"/>
          </p:nvPr>
        </p:nvSpPr>
        <p:spPr>
          <a:xfrm>
            <a:off x="140675" y="1620398"/>
            <a:ext cx="8883750" cy="4379820"/>
          </a:xfrm>
        </p:spPr>
        <p:txBody>
          <a:bodyPr/>
          <a:lstStyle/>
          <a:p>
            <a:pPr>
              <a:lnSpc>
                <a:spcPct val="90000"/>
              </a:lnSpc>
            </a:pPr>
            <a:r>
              <a:rPr lang="en-US" dirty="0">
                <a:solidFill>
                  <a:srgbClr val="32302A"/>
                </a:solidFill>
                <a:ea typeface="ＭＳ Ｐゴシック" pitchFamily="-107" charset="-128"/>
                <a:cs typeface="ＭＳ Ｐゴシック" pitchFamily="-107" charset="-128"/>
              </a:rPr>
              <a:t>The following will cause a change in supply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i="1" dirty="0" smtClean="0">
                <a:solidFill>
                  <a:srgbClr val="32302A"/>
                </a:solidFill>
                <a:ea typeface="ＭＳ Ｐゴシック" pitchFamily="-107" charset="-128"/>
                <a:cs typeface="ＭＳ Ｐゴシック" pitchFamily="-107" charset="-128"/>
              </a:rPr>
              <a:t>(</a:t>
            </a:r>
            <a:r>
              <a:rPr lang="en-US" i="1" dirty="0">
                <a:solidFill>
                  <a:srgbClr val="32302A"/>
                </a:solidFill>
                <a:ea typeface="ＭＳ Ｐゴシック" pitchFamily="-107" charset="-128"/>
                <a:cs typeface="ＭＳ Ｐゴシック" pitchFamily="-107" charset="-128"/>
              </a:rPr>
              <a:t>a shift in the entire curve</a:t>
            </a:r>
            <a:r>
              <a:rPr lang="en-US" i="1" dirty="0" smtClean="0">
                <a:solidFill>
                  <a:srgbClr val="32302A"/>
                </a:solidFill>
                <a:ea typeface="ＭＳ Ｐゴシック" pitchFamily="-107" charset="-128"/>
                <a:cs typeface="ＭＳ Ｐゴシック" pitchFamily="-107" charset="-128"/>
              </a:rPr>
              <a:t>)</a:t>
            </a:r>
            <a:r>
              <a:rPr lang="en-US" dirty="0" smtClean="0">
                <a:solidFill>
                  <a:srgbClr val="32302A"/>
                </a:solidFill>
                <a:ea typeface="ＭＳ Ｐゴシック" pitchFamily="-107" charset="-128"/>
                <a:cs typeface="ＭＳ Ｐゴシック" pitchFamily="-107" charset="-128"/>
              </a:rPr>
              <a:t>:</a:t>
            </a:r>
          </a:p>
          <a:p>
            <a:pPr lvl="1">
              <a:lnSpc>
                <a:spcPct val="90000"/>
              </a:lnSpc>
            </a:pPr>
            <a:r>
              <a:rPr lang="en-US" dirty="0">
                <a:solidFill>
                  <a:srgbClr val="32302A"/>
                </a:solidFill>
                <a:ea typeface="ＭＳ Ｐゴシック" pitchFamily="-107" charset="-128"/>
                <a:cs typeface="ＭＳ Ｐゴシック" pitchFamily="-107" charset="-128"/>
              </a:rPr>
              <a:t>Changes in resource prices</a:t>
            </a:r>
          </a:p>
          <a:p>
            <a:pPr lvl="1">
              <a:lnSpc>
                <a:spcPct val="90000"/>
              </a:lnSpc>
            </a:pPr>
            <a:r>
              <a:rPr lang="en-US" dirty="0">
                <a:solidFill>
                  <a:srgbClr val="32302A"/>
                </a:solidFill>
                <a:ea typeface="ＭＳ Ｐゴシック" pitchFamily="-107" charset="-128"/>
                <a:cs typeface="ＭＳ Ｐゴシック" pitchFamily="-107" charset="-128"/>
              </a:rPr>
              <a:t>Changes in technology</a:t>
            </a:r>
          </a:p>
          <a:p>
            <a:pPr lvl="1">
              <a:lnSpc>
                <a:spcPct val="90000"/>
              </a:lnSpc>
            </a:pPr>
            <a:r>
              <a:rPr lang="en-US" dirty="0">
                <a:solidFill>
                  <a:srgbClr val="32302A"/>
                </a:solidFill>
                <a:ea typeface="ＭＳ Ｐゴシック" pitchFamily="-107" charset="-128"/>
                <a:cs typeface="ＭＳ Ｐゴシック" pitchFamily="-107" charset="-128"/>
              </a:rPr>
              <a:t>Elements of nature and political disruptions</a:t>
            </a:r>
          </a:p>
          <a:p>
            <a:pPr lvl="1">
              <a:lnSpc>
                <a:spcPct val="90000"/>
              </a:lnSpc>
            </a:pPr>
            <a:r>
              <a:rPr lang="en-US" dirty="0">
                <a:solidFill>
                  <a:srgbClr val="32302A"/>
                </a:solidFill>
                <a:ea typeface="ＭＳ Ｐゴシック" pitchFamily="-107" charset="-128"/>
                <a:cs typeface="ＭＳ Ｐゴシック" pitchFamily="-107" charset="-128"/>
              </a:rPr>
              <a:t>Changes in </a:t>
            </a:r>
            <a:r>
              <a:rPr lang="en-US" dirty="0" smtClean="0">
                <a:solidFill>
                  <a:srgbClr val="32302A"/>
                </a:solidFill>
                <a:ea typeface="ＭＳ Ｐゴシック" pitchFamily="-107" charset="-128"/>
                <a:cs typeface="ＭＳ Ｐゴシック" pitchFamily="-107" charset="-128"/>
              </a:rPr>
              <a:t>taxes</a:t>
            </a:r>
            <a:endParaRPr lang="en-US"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1573112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How Market Prices </a:t>
            </a:r>
            <a:br>
              <a:rPr lang="en-US" dirty="0" smtClean="0"/>
            </a:br>
            <a:r>
              <a:rPr lang="en-US" dirty="0" smtClean="0"/>
              <a:t>are Determined</a:t>
            </a:r>
            <a:endParaRPr lang="en-US" dirty="0"/>
          </a:p>
        </p:txBody>
      </p:sp>
    </p:spTree>
    <p:extLst>
      <p:ext uri="{BB962C8B-B14F-4D97-AF65-F5344CB8AC3E}">
        <p14:creationId xmlns:p14="http://schemas.microsoft.com/office/powerpoint/2010/main" val="33339913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Rectangle 3"/>
          <p:cNvSpPr>
            <a:spLocks noChangeArrowheads="1"/>
          </p:cNvSpPr>
          <p:nvPr/>
        </p:nvSpPr>
        <p:spPr bwMode="auto">
          <a:xfrm>
            <a:off x="1112124" y="4150956"/>
            <a:ext cx="4540738" cy="2155197"/>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Market Equilibrium</a:t>
            </a:r>
            <a:endParaRPr lang="en-US" sz="2000" i="1" dirty="0"/>
          </a:p>
        </p:txBody>
      </p:sp>
      <p:cxnSp>
        <p:nvCxnSpPr>
          <p:cNvPr id="51" name="Straight Connector 50"/>
          <p:cNvCxnSpPr/>
          <p:nvPr/>
        </p:nvCxnSpPr>
        <p:spPr>
          <a:xfrm>
            <a:off x="5414425" y="1133715"/>
            <a:ext cx="16630" cy="2779607"/>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61" name="Content Placeholder 2"/>
          <p:cNvSpPr>
            <a:spLocks noGrp="1"/>
          </p:cNvSpPr>
          <p:nvPr>
            <p:ph idx="1"/>
          </p:nvPr>
        </p:nvSpPr>
        <p:spPr>
          <a:xfrm>
            <a:off x="73074" y="1062471"/>
            <a:ext cx="5341351" cy="3032337"/>
          </a:xfrm>
        </p:spPr>
        <p:txBody>
          <a:bodyPr/>
          <a:lstStyle/>
          <a:p>
            <a:pPr marL="169863" indent="-169863">
              <a:lnSpc>
                <a:spcPct val="90000"/>
              </a:lnSpc>
            </a:pPr>
            <a:r>
              <a:rPr lang="en-US" sz="1800" dirty="0">
                <a:solidFill>
                  <a:srgbClr val="32302A"/>
                </a:solidFill>
                <a:ea typeface="ＭＳ Ｐゴシック" pitchFamily="-107" charset="-128"/>
                <a:cs typeface="ＭＳ Ｐゴシック" pitchFamily="-107" charset="-128"/>
              </a:rPr>
              <a:t>This table &amp; graph indicate demand </a:t>
            </a:r>
            <a:r>
              <a:rPr lang="en-US" sz="1800" dirty="0" smtClean="0">
                <a:solidFill>
                  <a:srgbClr val="32302A"/>
                </a:solidFill>
                <a:ea typeface="ＭＳ Ｐゴシック" pitchFamily="-107" charset="-128"/>
                <a:cs typeface="ＭＳ Ｐゴシック" pitchFamily="-107" charset="-128"/>
              </a:rPr>
              <a:t>&amp; </a:t>
            </a:r>
            <a:r>
              <a:rPr lang="en-US" sz="1800" dirty="0">
                <a:solidFill>
                  <a:srgbClr val="32302A"/>
                </a:solidFill>
                <a:ea typeface="ＭＳ Ｐゴシック" pitchFamily="-107" charset="-128"/>
                <a:cs typeface="ＭＳ Ｐゴシック" pitchFamily="-107" charset="-128"/>
              </a:rPr>
              <a:t>supply </a:t>
            </a:r>
            <a:r>
              <a:rPr lang="en-US" sz="1800" dirty="0" smtClean="0">
                <a:solidFill>
                  <a:srgbClr val="32302A"/>
                </a:solidFill>
                <a:ea typeface="ＭＳ Ｐゴシック" pitchFamily="-107" charset="-128"/>
                <a:cs typeface="ＭＳ Ｐゴシック" pitchFamily="-107" charset="-128"/>
              </a:rPr>
              <a:t>conditions </a:t>
            </a:r>
            <a:r>
              <a:rPr lang="en-US" sz="1800" dirty="0">
                <a:solidFill>
                  <a:srgbClr val="32302A"/>
                </a:solidFill>
                <a:ea typeface="ＭＳ Ｐゴシック" pitchFamily="-107" charset="-128"/>
                <a:cs typeface="ＭＳ Ｐゴシック" pitchFamily="-107" charset="-128"/>
              </a:rPr>
              <a:t>of the market </a:t>
            </a:r>
            <a:r>
              <a:rPr lang="en-US" sz="1800" dirty="0" smtClean="0">
                <a:solidFill>
                  <a:srgbClr val="32302A"/>
                </a:solidFill>
                <a:ea typeface="ＭＳ Ｐゴシック" pitchFamily="-107" charset="-128"/>
                <a:cs typeface="ＭＳ Ｐゴシック" pitchFamily="-107" charset="-128"/>
              </a:rPr>
              <a:t>for </a:t>
            </a:r>
            <a:r>
              <a:rPr lang="en-US" sz="1800" dirty="0">
                <a:solidFill>
                  <a:srgbClr val="32302A"/>
                </a:solidFill>
                <a:ea typeface="ＭＳ Ｐゴシック" pitchFamily="-107" charset="-128"/>
                <a:cs typeface="ＭＳ Ｐゴシック" pitchFamily="-107" charset="-128"/>
              </a:rPr>
              <a:t>calculators</a:t>
            </a:r>
            <a:r>
              <a:rPr lang="en-US" sz="18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1800" dirty="0" smtClean="0">
                <a:solidFill>
                  <a:srgbClr val="32302A"/>
                </a:solidFill>
                <a:ea typeface="ＭＳ Ｐゴシック" pitchFamily="-107" charset="-128"/>
                <a:cs typeface="ＭＳ Ｐゴシック" pitchFamily="-107" charset="-128"/>
              </a:rPr>
              <a:t>Equilibrium </a:t>
            </a:r>
            <a:r>
              <a:rPr lang="en-US" sz="1800" dirty="0">
                <a:solidFill>
                  <a:srgbClr val="32302A"/>
                </a:solidFill>
                <a:ea typeface="ＭＳ Ｐゴシック" pitchFamily="-107" charset="-128"/>
                <a:cs typeface="ＭＳ Ｐゴシック" pitchFamily="-107" charset="-128"/>
              </a:rPr>
              <a:t>will occur where the </a:t>
            </a:r>
            <a:r>
              <a:rPr lang="en-US" sz="1800" dirty="0" smtClean="0">
                <a:solidFill>
                  <a:srgbClr val="32302A"/>
                </a:solidFill>
                <a:ea typeface="ＭＳ Ｐゴシック" pitchFamily="-107" charset="-128"/>
                <a:cs typeface="ＭＳ Ｐゴシック" pitchFamily="-107" charset="-128"/>
              </a:rPr>
              <a:t>quantity demanded </a:t>
            </a:r>
            <a:r>
              <a:rPr lang="en-US" sz="1800" dirty="0">
                <a:solidFill>
                  <a:srgbClr val="32302A"/>
                </a:solidFill>
                <a:ea typeface="ＭＳ Ｐゴシック" pitchFamily="-107" charset="-128"/>
                <a:cs typeface="ＭＳ Ｐゴシック" pitchFamily="-107" charset="-128"/>
              </a:rPr>
              <a:t>equals the quantity supplied</a:t>
            </a:r>
            <a:r>
              <a:rPr lang="en-US" sz="1800" dirty="0" smtClean="0">
                <a:solidFill>
                  <a:srgbClr val="32302A"/>
                </a:solidFill>
                <a:ea typeface="ＭＳ Ｐゴシック" pitchFamily="-107" charset="-128"/>
                <a:cs typeface="ＭＳ Ｐゴシック" pitchFamily="-107" charset="-128"/>
              </a:rPr>
              <a:t>. If the price </a:t>
            </a:r>
            <a:r>
              <a:rPr lang="en-US" sz="1800" dirty="0">
                <a:solidFill>
                  <a:srgbClr val="32302A"/>
                </a:solidFill>
                <a:ea typeface="ＭＳ Ｐゴシック" pitchFamily="-107" charset="-128"/>
                <a:cs typeface="ＭＳ Ｐゴシック" pitchFamily="-107" charset="-128"/>
              </a:rPr>
              <a:t>in the market differs from </a:t>
            </a:r>
            <a:r>
              <a:rPr lang="en-US" sz="1800" dirty="0" smtClean="0">
                <a:solidFill>
                  <a:srgbClr val="32302A"/>
                </a:solidFill>
                <a:ea typeface="ＭＳ Ｐゴシック" pitchFamily="-107" charset="-128"/>
                <a:cs typeface="ＭＳ Ｐゴシック" pitchFamily="-107" charset="-128"/>
              </a:rPr>
              <a:t>the equilibrium level</a:t>
            </a:r>
            <a:r>
              <a:rPr lang="en-US" sz="1800" dirty="0">
                <a:solidFill>
                  <a:srgbClr val="32302A"/>
                </a:solidFill>
                <a:ea typeface="ＭＳ Ｐゴシック" pitchFamily="-107" charset="-128"/>
                <a:cs typeface="ＭＳ Ｐゴシック" pitchFamily="-107" charset="-128"/>
              </a:rPr>
              <a:t>, market forces </a:t>
            </a:r>
            <a:r>
              <a:rPr lang="en-US" sz="1800" dirty="0" smtClean="0">
                <a:solidFill>
                  <a:srgbClr val="32302A"/>
                </a:solidFill>
                <a:ea typeface="ＭＳ Ｐゴシック" pitchFamily="-107" charset="-128"/>
                <a:cs typeface="ＭＳ Ｐゴシック" pitchFamily="-107" charset="-128"/>
              </a:rPr>
              <a:t>will </a:t>
            </a:r>
            <a:r>
              <a:rPr lang="en-US" sz="1800" dirty="0">
                <a:solidFill>
                  <a:srgbClr val="32302A"/>
                </a:solidFill>
                <a:ea typeface="ＭＳ Ｐゴシック" pitchFamily="-107" charset="-128"/>
                <a:cs typeface="ＭＳ Ｐゴシック" pitchFamily="-107" charset="-128"/>
              </a:rPr>
              <a:t>guide it to equilibrium</a:t>
            </a:r>
            <a:r>
              <a:rPr lang="en-US" sz="18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1800" dirty="0" smtClean="0">
                <a:solidFill>
                  <a:srgbClr val="32302A"/>
                </a:solidFill>
                <a:ea typeface="ＭＳ Ｐゴシック" pitchFamily="-107" charset="-128"/>
                <a:cs typeface="ＭＳ Ｐゴシック" pitchFamily="-107" charset="-128"/>
              </a:rPr>
              <a:t>A </a:t>
            </a:r>
            <a:r>
              <a:rPr lang="en-US" sz="1800" dirty="0">
                <a:solidFill>
                  <a:srgbClr val="32302A"/>
                </a:solidFill>
                <a:ea typeface="ＭＳ Ｐゴシック" pitchFamily="-107" charset="-128"/>
                <a:cs typeface="ＭＳ Ｐゴシック" pitchFamily="-107" charset="-128"/>
              </a:rPr>
              <a:t>price of $12 in this market will result </a:t>
            </a:r>
            <a:r>
              <a:rPr lang="en-US" sz="1800" dirty="0" smtClean="0">
                <a:solidFill>
                  <a:srgbClr val="32302A"/>
                </a:solidFill>
                <a:ea typeface="ＭＳ Ｐゴシック" pitchFamily="-107" charset="-128"/>
                <a:cs typeface="ＭＳ Ｐゴシック" pitchFamily="-107" charset="-128"/>
              </a:rPr>
              <a:t>in a quantity </a:t>
            </a:r>
            <a:r>
              <a:rPr lang="en-US" sz="1800" dirty="0">
                <a:solidFill>
                  <a:srgbClr val="32302A"/>
                </a:solidFill>
                <a:ea typeface="ＭＳ Ｐゴシック" pitchFamily="-107" charset="-128"/>
                <a:cs typeface="ＭＳ Ｐゴシック" pitchFamily="-107" charset="-128"/>
              </a:rPr>
              <a:t>demanded of 450 … </a:t>
            </a:r>
            <a:endParaRPr lang="en-US" sz="1800" dirty="0" smtClean="0">
              <a:solidFill>
                <a:srgbClr val="32302A"/>
              </a:solidFill>
              <a:ea typeface="ＭＳ Ｐゴシック" pitchFamily="-107" charset="-128"/>
              <a:cs typeface="ＭＳ Ｐゴシック" pitchFamily="-107" charset="-128"/>
            </a:endParaRPr>
          </a:p>
          <a:p>
            <a:pPr marL="0" indent="0">
              <a:lnSpc>
                <a:spcPct val="90000"/>
              </a:lnSpc>
              <a:buNone/>
            </a:pPr>
            <a:endParaRPr lang="en-US" sz="1800" dirty="0" smtClean="0">
              <a:solidFill>
                <a:srgbClr val="32302A"/>
              </a:solidFill>
              <a:ea typeface="ＭＳ Ｐゴシック" pitchFamily="-107" charset="-128"/>
              <a:cs typeface="ＭＳ Ｐゴシック" pitchFamily="-107" charset="-128"/>
            </a:endParaRPr>
          </a:p>
          <a:p>
            <a:pPr marL="169863" indent="-169863">
              <a:lnSpc>
                <a:spcPct val="90000"/>
              </a:lnSpc>
            </a:pPr>
            <a:r>
              <a:rPr lang="en-US" sz="1800" dirty="0" smtClean="0">
                <a:solidFill>
                  <a:srgbClr val="32302A"/>
                </a:solidFill>
                <a:ea typeface="ＭＳ Ｐゴシック" pitchFamily="-107" charset="-128"/>
                <a:cs typeface="ＭＳ Ｐゴシック" pitchFamily="-107" charset="-128"/>
              </a:rPr>
              <a:t>With </a:t>
            </a:r>
            <a:r>
              <a:rPr lang="en-US" sz="1800" dirty="0">
                <a:solidFill>
                  <a:srgbClr val="32302A"/>
                </a:solidFill>
                <a:ea typeface="ＭＳ Ｐゴシック" pitchFamily="-107" charset="-128"/>
                <a:cs typeface="ＭＳ Ｐゴシック" pitchFamily="-107" charset="-128"/>
              </a:rPr>
              <a:t>an excess supply present, there will </a:t>
            </a:r>
            <a:r>
              <a:rPr lang="en-US" sz="1800" dirty="0" smtClean="0">
                <a:solidFill>
                  <a:srgbClr val="32302A"/>
                </a:solidFill>
                <a:ea typeface="ＭＳ Ｐゴシック" pitchFamily="-107" charset="-128"/>
                <a:cs typeface="ＭＳ Ｐゴシック" pitchFamily="-107" charset="-128"/>
              </a:rPr>
              <a:t>be downward </a:t>
            </a:r>
            <a:r>
              <a:rPr lang="en-US" sz="1800" dirty="0">
                <a:solidFill>
                  <a:srgbClr val="32302A"/>
                </a:solidFill>
                <a:ea typeface="ＭＳ Ｐゴシック" pitchFamily="-107" charset="-128"/>
                <a:cs typeface="ＭＳ Ｐゴシック" pitchFamily="-107" charset="-128"/>
              </a:rPr>
              <a:t>pressure on price to </a:t>
            </a:r>
            <a:r>
              <a:rPr lang="en-US" sz="1800" i="1" dirty="0">
                <a:solidFill>
                  <a:srgbClr val="32302A"/>
                </a:solidFill>
                <a:ea typeface="ＭＳ Ｐゴシック" pitchFamily="-107" charset="-128"/>
                <a:cs typeface="ＭＳ Ｐゴシック" pitchFamily="-107" charset="-128"/>
              </a:rPr>
              <a:t>clear the market</a:t>
            </a:r>
            <a:r>
              <a:rPr lang="en-US" sz="1800" dirty="0" smtClean="0">
                <a:solidFill>
                  <a:srgbClr val="32302A"/>
                </a:solidFill>
                <a:ea typeface="ＭＳ Ｐゴシック" pitchFamily="-107" charset="-128"/>
                <a:cs typeface="ＭＳ Ｐゴシック" pitchFamily="-107" charset="-128"/>
              </a:rPr>
              <a:t>.</a:t>
            </a:r>
          </a:p>
        </p:txBody>
      </p:sp>
      <p:sp>
        <p:nvSpPr>
          <p:cNvPr id="3" name="TextBox 2"/>
          <p:cNvSpPr txBox="1"/>
          <p:nvPr/>
        </p:nvSpPr>
        <p:spPr>
          <a:xfrm>
            <a:off x="209229" y="2877284"/>
            <a:ext cx="5223463" cy="369332"/>
          </a:xfrm>
          <a:prstGeom prst="rect">
            <a:avLst/>
          </a:prstGeom>
          <a:noFill/>
        </p:spPr>
        <p:txBody>
          <a:bodyPr wrap="square" rtlCol="0">
            <a:spAutoFit/>
          </a:bodyPr>
          <a:lstStyle/>
          <a:p>
            <a:r>
              <a:rPr lang="en-US" dirty="0">
                <a:solidFill>
                  <a:srgbClr val="32302A"/>
                </a:solidFill>
                <a:latin typeface="Times New Roman" pitchFamily="18" charset="0"/>
                <a:ea typeface="ＭＳ Ｐゴシック" pitchFamily="-107" charset="-128"/>
                <a:cs typeface="Times New Roman" pitchFamily="18" charset="0"/>
              </a:rPr>
              <a:t> </a:t>
            </a:r>
            <a:r>
              <a:rPr lang="en-US" dirty="0" smtClean="0">
                <a:solidFill>
                  <a:srgbClr val="32302A"/>
                </a:solidFill>
                <a:latin typeface="Times New Roman" pitchFamily="18" charset="0"/>
                <a:ea typeface="ＭＳ Ｐゴシック" pitchFamily="-107" charset="-128"/>
                <a:cs typeface="Times New Roman" pitchFamily="18" charset="0"/>
              </a:rPr>
              <a:t>			</a:t>
            </a:r>
            <a:r>
              <a:rPr lang="en-US" dirty="0">
                <a:solidFill>
                  <a:srgbClr val="32302A"/>
                </a:solidFill>
                <a:latin typeface="Times New Roman" pitchFamily="18" charset="0"/>
                <a:ea typeface="ＭＳ Ｐゴシック" pitchFamily="-107" charset="-128"/>
                <a:cs typeface="Times New Roman" pitchFamily="18" charset="0"/>
              </a:rPr>
              <a:t> </a:t>
            </a:r>
            <a:r>
              <a:rPr lang="en-US" dirty="0" smtClean="0">
                <a:solidFill>
                  <a:srgbClr val="32302A"/>
                </a:solidFill>
                <a:latin typeface="Times New Roman" pitchFamily="18" charset="0"/>
                <a:ea typeface="ＭＳ Ｐゴシック" pitchFamily="-107" charset="-128"/>
                <a:cs typeface="Times New Roman" pitchFamily="18" charset="0"/>
              </a:rPr>
              <a:t>         and </a:t>
            </a:r>
            <a:r>
              <a:rPr lang="en-US" dirty="0">
                <a:solidFill>
                  <a:srgbClr val="32302A"/>
                </a:solidFill>
                <a:latin typeface="Times New Roman" pitchFamily="18" charset="0"/>
                <a:ea typeface="ＭＳ Ｐゴシック" pitchFamily="-107" charset="-128"/>
                <a:cs typeface="Times New Roman" pitchFamily="18" charset="0"/>
              </a:rPr>
              <a:t>a quantity supplied of 600 </a:t>
            </a:r>
            <a:r>
              <a:rPr lang="en-US" dirty="0" smtClean="0">
                <a:solidFill>
                  <a:srgbClr val="32302A"/>
                </a:solidFill>
                <a:latin typeface="Times New Roman" pitchFamily="18" charset="0"/>
                <a:ea typeface="ＭＳ Ｐゴシック" pitchFamily="-107" charset="-128"/>
                <a:cs typeface="Times New Roman" pitchFamily="18" charset="0"/>
              </a:rPr>
              <a:t>… </a:t>
            </a:r>
            <a:endParaRPr lang="en-US" dirty="0">
              <a:latin typeface="Times New Roman" pitchFamily="18" charset="0"/>
              <a:cs typeface="Times New Roman" pitchFamily="18" charset="0"/>
            </a:endParaRPr>
          </a:p>
        </p:txBody>
      </p:sp>
      <p:sp>
        <p:nvSpPr>
          <p:cNvPr id="40" name="TextBox 39"/>
          <p:cNvSpPr txBox="1"/>
          <p:nvPr/>
        </p:nvSpPr>
        <p:spPr>
          <a:xfrm>
            <a:off x="237646" y="3156851"/>
            <a:ext cx="5176779" cy="369332"/>
          </a:xfrm>
          <a:prstGeom prst="rect">
            <a:avLst/>
          </a:prstGeom>
          <a:noFill/>
        </p:spPr>
        <p:txBody>
          <a:bodyPr wrap="square" rtlCol="0">
            <a:spAutoFit/>
          </a:bodyPr>
          <a:lstStyle/>
          <a:p>
            <a:r>
              <a:rPr lang="en-US" dirty="0" smtClean="0">
                <a:solidFill>
                  <a:srgbClr val="32302A"/>
                </a:solidFill>
                <a:latin typeface="Times New Roman" pitchFamily="18" charset="0"/>
                <a:ea typeface="ＭＳ Ｐゴシック" pitchFamily="-107" charset="-128"/>
                <a:cs typeface="Times New Roman" pitchFamily="18" charset="0"/>
              </a:rPr>
              <a:t>resulting </a:t>
            </a:r>
            <a:r>
              <a:rPr lang="en-US" dirty="0">
                <a:solidFill>
                  <a:srgbClr val="32302A"/>
                </a:solidFill>
                <a:latin typeface="Times New Roman" pitchFamily="18" charset="0"/>
                <a:ea typeface="ＭＳ Ｐゴシック" pitchFamily="-107" charset="-128"/>
                <a:cs typeface="Times New Roman" pitchFamily="18" charset="0"/>
              </a:rPr>
              <a:t>in an </a:t>
            </a:r>
            <a:r>
              <a:rPr lang="en-US" b="1" i="1" dirty="0">
                <a:solidFill>
                  <a:srgbClr val="32302A"/>
                </a:solidFill>
                <a:latin typeface="Times New Roman" pitchFamily="18" charset="0"/>
                <a:ea typeface="ＭＳ Ｐゴシック" pitchFamily="-107" charset="-128"/>
                <a:cs typeface="Times New Roman" pitchFamily="18" charset="0"/>
              </a:rPr>
              <a:t>excess supply</a:t>
            </a:r>
            <a:r>
              <a:rPr lang="en-US" dirty="0">
                <a:solidFill>
                  <a:srgbClr val="32302A"/>
                </a:solidFill>
                <a:latin typeface="Times New Roman" pitchFamily="18" charset="0"/>
                <a:ea typeface="ＭＳ Ｐゴシック" pitchFamily="-107" charset="-128"/>
                <a:cs typeface="Times New Roman" pitchFamily="18" charset="0"/>
              </a:rPr>
              <a:t>. </a:t>
            </a:r>
            <a:endParaRPr lang="en-US" dirty="0">
              <a:latin typeface="Times New Roman" pitchFamily="18" charset="0"/>
              <a:cs typeface="Times New Roman" pitchFamily="18" charset="0"/>
            </a:endParaRPr>
          </a:p>
        </p:txBody>
      </p:sp>
      <p:sp>
        <p:nvSpPr>
          <p:cNvPr id="41" name="Line 5"/>
          <p:cNvSpPr>
            <a:spLocks noChangeShapeType="1"/>
          </p:cNvSpPr>
          <p:nvPr/>
        </p:nvSpPr>
        <p:spPr bwMode="auto">
          <a:xfrm flipH="1">
            <a:off x="6070998" y="1408540"/>
            <a:ext cx="0" cy="2391478"/>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2" name="Line 6"/>
          <p:cNvSpPr>
            <a:spLocks noChangeShapeType="1"/>
          </p:cNvSpPr>
          <p:nvPr/>
        </p:nvSpPr>
        <p:spPr bwMode="auto">
          <a:xfrm>
            <a:off x="6355160" y="4136083"/>
            <a:ext cx="2055813" cy="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3" name="Line 7"/>
          <p:cNvSpPr>
            <a:spLocks noChangeShapeType="1"/>
          </p:cNvSpPr>
          <p:nvPr/>
        </p:nvSpPr>
        <p:spPr bwMode="auto">
          <a:xfrm>
            <a:off x="6063060" y="4136083"/>
            <a:ext cx="228600" cy="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4" name="Line 8"/>
          <p:cNvSpPr>
            <a:spLocks noChangeShapeType="1"/>
          </p:cNvSpPr>
          <p:nvPr/>
        </p:nvSpPr>
        <p:spPr bwMode="auto">
          <a:xfrm flipH="1">
            <a:off x="6331348" y="4094808"/>
            <a:ext cx="41275" cy="92075"/>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5" name="Line 10"/>
          <p:cNvSpPr>
            <a:spLocks noChangeShapeType="1"/>
          </p:cNvSpPr>
          <p:nvPr/>
        </p:nvSpPr>
        <p:spPr bwMode="auto">
          <a:xfrm flipV="1">
            <a:off x="6063060" y="3842395"/>
            <a:ext cx="0" cy="30480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6" name="Line 12"/>
          <p:cNvSpPr>
            <a:spLocks noChangeShapeType="1"/>
          </p:cNvSpPr>
          <p:nvPr/>
        </p:nvSpPr>
        <p:spPr bwMode="auto">
          <a:xfrm flipV="1">
            <a:off x="6017023" y="3824933"/>
            <a:ext cx="95250" cy="46037"/>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7" name="Text Box 21"/>
          <p:cNvSpPr txBox="1">
            <a:spLocks noChangeArrowheads="1"/>
          </p:cNvSpPr>
          <p:nvPr/>
        </p:nvSpPr>
        <p:spPr bwMode="auto">
          <a:xfrm>
            <a:off x="5726510" y="3226227"/>
            <a:ext cx="3159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7</a:t>
            </a:r>
            <a:endParaRPr kumimoji="0" lang="en-US" sz="1400" b="0" i="0">
              <a:solidFill>
                <a:schemeClr val="tx1"/>
              </a:solidFill>
              <a:latin typeface="Times New Roman" pitchFamily="18" charset="0"/>
              <a:cs typeface="Times New Roman" pitchFamily="18" charset="0"/>
            </a:endParaRPr>
          </a:p>
        </p:txBody>
      </p:sp>
      <p:sp>
        <p:nvSpPr>
          <p:cNvPr id="48" name="Text Box 22"/>
          <p:cNvSpPr txBox="1">
            <a:spLocks noChangeArrowheads="1"/>
          </p:cNvSpPr>
          <p:nvPr/>
        </p:nvSpPr>
        <p:spPr bwMode="auto">
          <a:xfrm>
            <a:off x="5726510" y="2972227"/>
            <a:ext cx="3159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8</a:t>
            </a:r>
            <a:endParaRPr kumimoji="0" lang="en-US" sz="1400" b="0" i="0">
              <a:solidFill>
                <a:schemeClr val="tx1"/>
              </a:solidFill>
              <a:latin typeface="Times New Roman" pitchFamily="18" charset="0"/>
              <a:cs typeface="Times New Roman" pitchFamily="18" charset="0"/>
            </a:endParaRPr>
          </a:p>
        </p:txBody>
      </p:sp>
      <p:sp>
        <p:nvSpPr>
          <p:cNvPr id="49" name="Text Box 23"/>
          <p:cNvSpPr txBox="1">
            <a:spLocks noChangeArrowheads="1"/>
          </p:cNvSpPr>
          <p:nvPr/>
        </p:nvSpPr>
        <p:spPr bwMode="auto">
          <a:xfrm>
            <a:off x="5726510" y="2724577"/>
            <a:ext cx="3159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9</a:t>
            </a:r>
            <a:endParaRPr kumimoji="0" lang="en-US" sz="1400" b="0" i="0">
              <a:solidFill>
                <a:schemeClr val="tx1"/>
              </a:solidFill>
              <a:latin typeface="Times New Roman" pitchFamily="18" charset="0"/>
              <a:cs typeface="Times New Roman" pitchFamily="18" charset="0"/>
            </a:endParaRPr>
          </a:p>
        </p:txBody>
      </p:sp>
      <p:sp>
        <p:nvSpPr>
          <p:cNvPr id="50" name="Text Box 24"/>
          <p:cNvSpPr txBox="1">
            <a:spLocks noChangeArrowheads="1"/>
          </p:cNvSpPr>
          <p:nvPr/>
        </p:nvSpPr>
        <p:spPr bwMode="auto">
          <a:xfrm>
            <a:off x="5574110" y="2467402"/>
            <a:ext cx="4683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10</a:t>
            </a:r>
            <a:endParaRPr kumimoji="0" lang="en-US" sz="1400" b="0" i="0">
              <a:solidFill>
                <a:schemeClr val="tx1"/>
              </a:solidFill>
              <a:latin typeface="Times New Roman" pitchFamily="18" charset="0"/>
              <a:cs typeface="Times New Roman" pitchFamily="18" charset="0"/>
            </a:endParaRPr>
          </a:p>
        </p:txBody>
      </p:sp>
      <p:sp>
        <p:nvSpPr>
          <p:cNvPr id="53" name="Text Box 25"/>
          <p:cNvSpPr txBox="1">
            <a:spLocks noChangeArrowheads="1"/>
          </p:cNvSpPr>
          <p:nvPr/>
        </p:nvSpPr>
        <p:spPr bwMode="auto">
          <a:xfrm>
            <a:off x="5574110" y="2216577"/>
            <a:ext cx="4683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11</a:t>
            </a:r>
            <a:endParaRPr kumimoji="0" lang="en-US" sz="1400" b="0" i="0">
              <a:solidFill>
                <a:schemeClr val="tx1"/>
              </a:solidFill>
              <a:latin typeface="Times New Roman" pitchFamily="18" charset="0"/>
              <a:cs typeface="Times New Roman" pitchFamily="18" charset="0"/>
            </a:endParaRPr>
          </a:p>
        </p:txBody>
      </p:sp>
      <p:sp>
        <p:nvSpPr>
          <p:cNvPr id="54" name="Text Box 26"/>
          <p:cNvSpPr txBox="1">
            <a:spLocks noChangeArrowheads="1"/>
          </p:cNvSpPr>
          <p:nvPr/>
        </p:nvSpPr>
        <p:spPr bwMode="auto">
          <a:xfrm>
            <a:off x="5574110" y="1972102"/>
            <a:ext cx="4683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12</a:t>
            </a:r>
            <a:endParaRPr kumimoji="0" lang="en-US" sz="1400" b="0" i="0">
              <a:solidFill>
                <a:schemeClr val="tx1"/>
              </a:solidFill>
              <a:latin typeface="Times New Roman" pitchFamily="18" charset="0"/>
              <a:cs typeface="Times New Roman" pitchFamily="18" charset="0"/>
            </a:endParaRPr>
          </a:p>
        </p:txBody>
      </p:sp>
      <p:sp>
        <p:nvSpPr>
          <p:cNvPr id="58" name="Text Box 27"/>
          <p:cNvSpPr txBox="1">
            <a:spLocks noChangeArrowheads="1"/>
          </p:cNvSpPr>
          <p:nvPr/>
        </p:nvSpPr>
        <p:spPr bwMode="auto">
          <a:xfrm>
            <a:off x="5574110" y="1716515"/>
            <a:ext cx="4683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13</a:t>
            </a:r>
            <a:endParaRPr kumimoji="0" lang="en-US" sz="1400" b="0" i="0">
              <a:solidFill>
                <a:schemeClr val="tx1"/>
              </a:solidFill>
              <a:latin typeface="Times New Roman" pitchFamily="18" charset="0"/>
              <a:cs typeface="Times New Roman" pitchFamily="18" charset="0"/>
            </a:endParaRPr>
          </a:p>
        </p:txBody>
      </p:sp>
      <p:grpSp>
        <p:nvGrpSpPr>
          <p:cNvPr id="59" name="Group 244"/>
          <p:cNvGrpSpPr>
            <a:grpSpLocks/>
          </p:cNvGrpSpPr>
          <p:nvPr/>
        </p:nvGrpSpPr>
        <p:grpSpPr bwMode="auto">
          <a:xfrm>
            <a:off x="6362780" y="5339166"/>
            <a:ext cx="1537467" cy="472698"/>
            <a:chOff x="3840" y="3498"/>
            <a:chExt cx="979" cy="342"/>
          </a:xfrm>
        </p:grpSpPr>
        <p:sp>
          <p:nvSpPr>
            <p:cNvPr id="60" name="AutoShape 243"/>
            <p:cNvSpPr>
              <a:spLocks noChangeArrowheads="1"/>
            </p:cNvSpPr>
            <p:nvPr/>
          </p:nvSpPr>
          <p:spPr bwMode="auto">
            <a:xfrm>
              <a:off x="3846" y="3498"/>
              <a:ext cx="973" cy="336"/>
            </a:xfrm>
            <a:prstGeom prst="roundRect">
              <a:avLst>
                <a:gd name="adj" fmla="val 16667"/>
              </a:avLst>
            </a:prstGeom>
            <a:solidFill>
              <a:schemeClr val="bg1"/>
            </a:solidFill>
            <a:ln w="1270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65" name="AutoShape 46" descr="Parchment"/>
            <p:cNvSpPr>
              <a:spLocks noChangeArrowheads="1"/>
            </p:cNvSpPr>
            <p:nvPr/>
          </p:nvSpPr>
          <p:spPr bwMode="auto">
            <a:xfrm>
              <a:off x="3840" y="3504"/>
              <a:ext cx="979" cy="336"/>
            </a:xfrm>
            <a:prstGeom prst="roundRect">
              <a:avLst>
                <a:gd name="adj" fmla="val 16667"/>
              </a:avLst>
            </a:prstGeom>
            <a:noFill/>
            <a:ln w="3175">
              <a:noFill/>
              <a:round/>
              <a:headEnd/>
              <a:tailEnd/>
            </a:ln>
          </p:spPr>
          <p:txBody>
            <a:bodyPr wrap="none" anchor="ctr">
              <a:prstTxWarp prst="textNoShape">
                <a:avLst/>
              </a:prstTxWarp>
            </a:bodyPr>
            <a:lstStyle/>
            <a:p>
              <a:pPr algn="ctr">
                <a:lnSpc>
                  <a:spcPct val="80000"/>
                </a:lnSpc>
              </a:pPr>
              <a:r>
                <a:rPr kumimoji="0" lang="en-US" sz="1400" b="1" i="1" dirty="0">
                  <a:latin typeface="Times New Roman" pitchFamily="18" charset="0"/>
                  <a:cs typeface="Times New Roman" pitchFamily="18" charset="0"/>
                </a:rPr>
                <a:t>Quantity demanded </a:t>
              </a:r>
              <a:r>
                <a:rPr kumimoji="0" lang="en-US" sz="1400" b="0" i="0" dirty="0">
                  <a:latin typeface="Times New Roman" pitchFamily="18" charset="0"/>
                  <a:cs typeface="Times New Roman" pitchFamily="18" charset="0"/>
                </a:rPr>
                <a:t/>
              </a:r>
              <a:br>
                <a:rPr kumimoji="0" lang="en-US" sz="1400" b="0" i="0" dirty="0">
                  <a:latin typeface="Times New Roman" pitchFamily="18" charset="0"/>
                  <a:cs typeface="Times New Roman" pitchFamily="18" charset="0"/>
                </a:rPr>
              </a:br>
              <a:r>
                <a:rPr kumimoji="0" lang="en-US" sz="1400" b="0" i="0" dirty="0">
                  <a:latin typeface="Times New Roman" pitchFamily="18" charset="0"/>
                  <a:cs typeface="Times New Roman" pitchFamily="18" charset="0"/>
                </a:rPr>
                <a:t>= 450</a:t>
              </a:r>
              <a:endParaRPr kumimoji="0" lang="en-US" b="0" i="0" dirty="0">
                <a:latin typeface="Times New Roman" pitchFamily="18" charset="0"/>
                <a:cs typeface="Times New Roman" pitchFamily="18" charset="0"/>
              </a:endParaRPr>
            </a:p>
          </p:txBody>
        </p:sp>
      </p:grpSp>
      <p:grpSp>
        <p:nvGrpSpPr>
          <p:cNvPr id="66" name="Group 245"/>
          <p:cNvGrpSpPr>
            <a:grpSpLocks/>
          </p:cNvGrpSpPr>
          <p:nvPr/>
        </p:nvGrpSpPr>
        <p:grpSpPr bwMode="auto">
          <a:xfrm>
            <a:off x="7502784" y="4810125"/>
            <a:ext cx="1480276" cy="474797"/>
            <a:chOff x="4526" y="3030"/>
            <a:chExt cx="1179" cy="349"/>
          </a:xfrm>
        </p:grpSpPr>
        <p:sp>
          <p:nvSpPr>
            <p:cNvPr id="67" name="AutoShape 242"/>
            <p:cNvSpPr>
              <a:spLocks noChangeArrowheads="1"/>
            </p:cNvSpPr>
            <p:nvPr/>
          </p:nvSpPr>
          <p:spPr bwMode="auto">
            <a:xfrm>
              <a:off x="4548" y="3030"/>
              <a:ext cx="1154" cy="336"/>
            </a:xfrm>
            <a:prstGeom prst="roundRect">
              <a:avLst>
                <a:gd name="adj" fmla="val 16667"/>
              </a:avLst>
            </a:prstGeom>
            <a:solidFill>
              <a:schemeClr val="bg1"/>
            </a:solidFill>
            <a:ln w="1270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pitchFamily="18" charset="0"/>
                <a:cs typeface="Times New Roman" pitchFamily="18" charset="0"/>
              </a:endParaRPr>
            </a:p>
          </p:txBody>
        </p:sp>
        <p:sp>
          <p:nvSpPr>
            <p:cNvPr id="68" name="AutoShape 47" descr="Parchment"/>
            <p:cNvSpPr>
              <a:spLocks noChangeArrowheads="1"/>
            </p:cNvSpPr>
            <p:nvPr/>
          </p:nvSpPr>
          <p:spPr bwMode="auto">
            <a:xfrm>
              <a:off x="4526" y="3043"/>
              <a:ext cx="1179" cy="336"/>
            </a:xfrm>
            <a:prstGeom prst="roundRect">
              <a:avLst>
                <a:gd name="adj" fmla="val 16667"/>
              </a:avLst>
            </a:prstGeom>
            <a:noFill/>
            <a:ln w="3175">
              <a:noFill/>
              <a:round/>
              <a:headEnd/>
              <a:tailEnd/>
            </a:ln>
          </p:spPr>
          <p:txBody>
            <a:bodyPr wrap="none" anchor="ctr">
              <a:prstTxWarp prst="textNoShape">
                <a:avLst/>
              </a:prstTxWarp>
            </a:bodyPr>
            <a:lstStyle/>
            <a:p>
              <a:pPr algn="ctr">
                <a:lnSpc>
                  <a:spcPct val="80000"/>
                </a:lnSpc>
              </a:pPr>
              <a:r>
                <a:rPr kumimoji="0" lang="en-US" sz="1400" b="1" i="1" dirty="0">
                  <a:latin typeface="Times New Roman" pitchFamily="18" charset="0"/>
                  <a:cs typeface="Times New Roman" pitchFamily="18" charset="0"/>
                </a:rPr>
                <a:t>Quantity supplied</a:t>
              </a:r>
              <a:r>
                <a:rPr kumimoji="0" lang="en-US" sz="1400" b="0" i="0" dirty="0">
                  <a:latin typeface="Times New Roman" pitchFamily="18" charset="0"/>
                  <a:cs typeface="Times New Roman" pitchFamily="18" charset="0"/>
                </a:rPr>
                <a:t/>
              </a:r>
              <a:br>
                <a:rPr kumimoji="0" lang="en-US" sz="1400" b="0" i="0" dirty="0">
                  <a:latin typeface="Times New Roman" pitchFamily="18" charset="0"/>
                  <a:cs typeface="Times New Roman" pitchFamily="18" charset="0"/>
                </a:rPr>
              </a:br>
              <a:r>
                <a:rPr kumimoji="0" lang="en-US" sz="1400" b="0" i="0" dirty="0">
                  <a:latin typeface="Times New Roman" pitchFamily="18" charset="0"/>
                  <a:cs typeface="Times New Roman" pitchFamily="18" charset="0"/>
                </a:rPr>
                <a:t>= 600</a:t>
              </a:r>
            </a:p>
          </p:txBody>
        </p:sp>
      </p:grpSp>
      <p:sp>
        <p:nvSpPr>
          <p:cNvPr id="69" name="Line 48"/>
          <p:cNvSpPr>
            <a:spLocks noChangeShapeType="1"/>
          </p:cNvSpPr>
          <p:nvPr/>
        </p:nvSpPr>
        <p:spPr bwMode="auto">
          <a:xfrm flipH="1" flipV="1">
            <a:off x="7920435" y="2207052"/>
            <a:ext cx="6350" cy="1887756"/>
          </a:xfrm>
          <a:prstGeom prst="line">
            <a:avLst/>
          </a:prstGeom>
          <a:noFill/>
          <a:ln w="31750" cap="rnd">
            <a:solidFill>
              <a:schemeClr val="tx1"/>
            </a:solidFill>
            <a:prstDash val="sysDot"/>
            <a:round/>
            <a:headEnd type="stealth" w="lg" len="lg"/>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0" name="Line 49"/>
          <p:cNvSpPr>
            <a:spLocks noChangeShapeType="1"/>
          </p:cNvSpPr>
          <p:nvPr/>
        </p:nvSpPr>
        <p:spPr bwMode="auto">
          <a:xfrm>
            <a:off x="6063060" y="2141965"/>
            <a:ext cx="1857375"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6" name="Line 50"/>
          <p:cNvSpPr>
            <a:spLocks noChangeShapeType="1"/>
          </p:cNvSpPr>
          <p:nvPr/>
        </p:nvSpPr>
        <p:spPr bwMode="auto">
          <a:xfrm flipH="1" flipV="1">
            <a:off x="6777435" y="2175302"/>
            <a:ext cx="6350" cy="1919506"/>
          </a:xfrm>
          <a:prstGeom prst="line">
            <a:avLst/>
          </a:prstGeom>
          <a:noFill/>
          <a:ln w="31750" cap="rnd">
            <a:solidFill>
              <a:schemeClr val="tx1"/>
            </a:solidFill>
            <a:prstDash val="sysDot"/>
            <a:round/>
            <a:headEnd type="stealth" w="lg" len="lg"/>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3" name="Line 51"/>
          <p:cNvSpPr>
            <a:spLocks noChangeShapeType="1"/>
          </p:cNvSpPr>
          <p:nvPr/>
        </p:nvSpPr>
        <p:spPr bwMode="auto">
          <a:xfrm>
            <a:off x="6063060" y="2141965"/>
            <a:ext cx="676275"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4" name="Line 52"/>
          <p:cNvSpPr>
            <a:spLocks noChangeShapeType="1"/>
          </p:cNvSpPr>
          <p:nvPr/>
        </p:nvSpPr>
        <p:spPr bwMode="auto">
          <a:xfrm>
            <a:off x="6767910" y="4462463"/>
            <a:ext cx="0" cy="822459"/>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5" name="Line 53"/>
          <p:cNvSpPr>
            <a:spLocks noChangeShapeType="1"/>
          </p:cNvSpPr>
          <p:nvPr/>
        </p:nvSpPr>
        <p:spPr bwMode="auto">
          <a:xfrm>
            <a:off x="7910910" y="4429126"/>
            <a:ext cx="0" cy="313356"/>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6" name="Line 246"/>
          <p:cNvSpPr>
            <a:spLocks noChangeShapeType="1"/>
          </p:cNvSpPr>
          <p:nvPr/>
        </p:nvSpPr>
        <p:spPr bwMode="auto">
          <a:xfrm flipH="1">
            <a:off x="6274198" y="4094808"/>
            <a:ext cx="41275" cy="92075"/>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8" name="Line 247"/>
          <p:cNvSpPr>
            <a:spLocks noChangeShapeType="1"/>
          </p:cNvSpPr>
          <p:nvPr/>
        </p:nvSpPr>
        <p:spPr bwMode="auto">
          <a:xfrm flipV="1">
            <a:off x="6017023" y="3767783"/>
            <a:ext cx="95250" cy="46037"/>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9" name="Text Box 248"/>
          <p:cNvSpPr txBox="1">
            <a:spLocks noChangeArrowheads="1"/>
          </p:cNvSpPr>
          <p:nvPr/>
        </p:nvSpPr>
        <p:spPr bwMode="auto">
          <a:xfrm>
            <a:off x="5583635" y="1097390"/>
            <a:ext cx="898525" cy="369332"/>
          </a:xfrm>
          <a:prstGeom prst="rect">
            <a:avLst/>
          </a:prstGeom>
          <a:noFill/>
          <a:ln w="19050" cap="rnd">
            <a:noFill/>
            <a:prstDash val="sysDot"/>
            <a:miter lim="800000"/>
            <a:headEnd/>
            <a:tailEnd/>
          </a:ln>
        </p:spPr>
        <p:txBody>
          <a:bodyPr>
            <a:prstTxWarp prst="textNoShape">
              <a:avLst/>
            </a:prstTxWarp>
            <a:spAutoFit/>
          </a:bodyPr>
          <a:lstStyle/>
          <a:p>
            <a:pPr algn="r"/>
            <a:r>
              <a:rPr kumimoji="0" lang="en-US" b="0" i="0" dirty="0">
                <a:latin typeface="Times New Roman" pitchFamily="18" charset="0"/>
                <a:cs typeface="Times New Roman" pitchFamily="18" charset="0"/>
              </a:rPr>
              <a:t>P</a:t>
            </a:r>
            <a:r>
              <a:rPr kumimoji="0" lang="en-US" sz="1200" b="0" i="0" dirty="0">
                <a:latin typeface="Times New Roman" pitchFamily="18" charset="0"/>
                <a:cs typeface="Times New Roman" pitchFamily="18" charset="0"/>
              </a:rPr>
              <a:t>rice</a:t>
            </a:r>
            <a:r>
              <a:rPr kumimoji="0" lang="en-US" sz="1400" b="0" i="0" dirty="0">
                <a:latin typeface="Times New Roman" pitchFamily="18" charset="0"/>
                <a:cs typeface="Times New Roman" pitchFamily="18" charset="0"/>
              </a:rPr>
              <a:t> </a:t>
            </a:r>
            <a:r>
              <a:rPr kumimoji="0" lang="en-US" sz="1200" b="0" dirty="0">
                <a:latin typeface="Times New Roman" pitchFamily="18" charset="0"/>
                <a:cs typeface="Times New Roman" pitchFamily="18" charset="0"/>
              </a:rPr>
              <a:t>(</a:t>
            </a:r>
            <a:r>
              <a:rPr kumimoji="0" lang="en-US" sz="1200" b="1" dirty="0">
                <a:latin typeface="Times New Roman" pitchFamily="18" charset="0"/>
                <a:cs typeface="Times New Roman" pitchFamily="18" charset="0"/>
              </a:rPr>
              <a:t>$</a:t>
            </a:r>
            <a:r>
              <a:rPr kumimoji="0" lang="en-US" sz="1200" b="0" dirty="0">
                <a:latin typeface="Times New Roman" pitchFamily="18" charset="0"/>
                <a:cs typeface="Times New Roman" pitchFamily="18" charset="0"/>
              </a:rPr>
              <a:t>)</a:t>
            </a:r>
            <a:endParaRPr kumimoji="0" lang="en-US" sz="1200" b="0" dirty="0">
              <a:solidFill>
                <a:schemeClr val="tx1"/>
              </a:solidFill>
              <a:latin typeface="Times New Roman" pitchFamily="18" charset="0"/>
              <a:cs typeface="Times New Roman" pitchFamily="18" charset="0"/>
            </a:endParaRPr>
          </a:p>
        </p:txBody>
      </p:sp>
      <p:sp>
        <p:nvSpPr>
          <p:cNvPr id="90" name="Line 250"/>
          <p:cNvSpPr>
            <a:spLocks noChangeShapeType="1"/>
          </p:cNvSpPr>
          <p:nvPr/>
        </p:nvSpPr>
        <p:spPr bwMode="auto">
          <a:xfrm>
            <a:off x="5994798" y="1887965"/>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1" name="Line 251"/>
          <p:cNvSpPr>
            <a:spLocks noChangeShapeType="1"/>
          </p:cNvSpPr>
          <p:nvPr/>
        </p:nvSpPr>
        <p:spPr bwMode="auto">
          <a:xfrm>
            <a:off x="5994798" y="2138790"/>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2" name="Line 252"/>
          <p:cNvSpPr>
            <a:spLocks noChangeShapeType="1"/>
          </p:cNvSpPr>
          <p:nvPr/>
        </p:nvSpPr>
        <p:spPr bwMode="auto">
          <a:xfrm>
            <a:off x="5994798" y="2391202"/>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3" name="Line 253"/>
          <p:cNvSpPr>
            <a:spLocks noChangeShapeType="1"/>
          </p:cNvSpPr>
          <p:nvPr/>
        </p:nvSpPr>
        <p:spPr bwMode="auto">
          <a:xfrm>
            <a:off x="5994798" y="2642027"/>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4" name="Line 254"/>
          <p:cNvSpPr>
            <a:spLocks noChangeShapeType="1"/>
          </p:cNvSpPr>
          <p:nvPr/>
        </p:nvSpPr>
        <p:spPr bwMode="auto">
          <a:xfrm>
            <a:off x="5994798" y="2894440"/>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5" name="Line 255"/>
          <p:cNvSpPr>
            <a:spLocks noChangeShapeType="1"/>
          </p:cNvSpPr>
          <p:nvPr/>
        </p:nvSpPr>
        <p:spPr bwMode="auto">
          <a:xfrm>
            <a:off x="5994798" y="3145265"/>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6" name="Line 256"/>
          <p:cNvSpPr>
            <a:spLocks noChangeShapeType="1"/>
          </p:cNvSpPr>
          <p:nvPr/>
        </p:nvSpPr>
        <p:spPr bwMode="auto">
          <a:xfrm>
            <a:off x="5994798" y="3397677"/>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7" name="Text Box 266"/>
          <p:cNvSpPr txBox="1">
            <a:spLocks noChangeArrowheads="1"/>
          </p:cNvSpPr>
          <p:nvPr/>
        </p:nvSpPr>
        <p:spPr bwMode="auto">
          <a:xfrm>
            <a:off x="6539310" y="4167833"/>
            <a:ext cx="453970" cy="307777"/>
          </a:xfrm>
          <a:prstGeom prst="rect">
            <a:avLst/>
          </a:prstGeom>
          <a:noFill/>
          <a:ln w="19050" cap="rnd">
            <a:noFill/>
            <a:prstDash val="sysDot"/>
            <a:miter lim="800000"/>
            <a:headEnd/>
            <a:tailEnd/>
          </a:ln>
        </p:spPr>
        <p:txBody>
          <a:bodyPr wrap="none">
            <a:prstTxWarp prst="textNoShape">
              <a:avLst/>
            </a:prstTxWarp>
            <a:spAutoFit/>
          </a:bodyPr>
          <a:lstStyle/>
          <a:p>
            <a:r>
              <a:rPr kumimoji="0" lang="en-US" sz="1400" b="0" i="0">
                <a:latin typeface="Times New Roman" pitchFamily="18" charset="0"/>
                <a:cs typeface="Times New Roman" pitchFamily="18" charset="0"/>
              </a:rPr>
              <a:t>450</a:t>
            </a:r>
            <a:endParaRPr kumimoji="0" lang="en-US" sz="1400" b="0" i="0">
              <a:solidFill>
                <a:schemeClr val="tx1"/>
              </a:solidFill>
              <a:latin typeface="Times New Roman" pitchFamily="18" charset="0"/>
              <a:cs typeface="Times New Roman" pitchFamily="18" charset="0"/>
            </a:endParaRPr>
          </a:p>
        </p:txBody>
      </p:sp>
      <p:sp>
        <p:nvSpPr>
          <p:cNvPr id="98" name="Text Box 267"/>
          <p:cNvSpPr txBox="1">
            <a:spLocks noChangeArrowheads="1"/>
          </p:cNvSpPr>
          <p:nvPr/>
        </p:nvSpPr>
        <p:spPr bwMode="auto">
          <a:xfrm>
            <a:off x="6920310" y="4167833"/>
            <a:ext cx="453970" cy="307777"/>
          </a:xfrm>
          <a:prstGeom prst="rect">
            <a:avLst/>
          </a:prstGeom>
          <a:noFill/>
          <a:ln w="19050" cap="rnd">
            <a:noFill/>
            <a:prstDash val="sysDot"/>
            <a:miter lim="800000"/>
            <a:headEnd/>
            <a:tailEnd/>
          </a:ln>
        </p:spPr>
        <p:txBody>
          <a:bodyPr wrap="none">
            <a:prstTxWarp prst="textNoShape">
              <a:avLst/>
            </a:prstTxWarp>
            <a:spAutoFit/>
          </a:bodyPr>
          <a:lstStyle/>
          <a:p>
            <a:r>
              <a:rPr kumimoji="0" lang="en-US" sz="1400" b="0" i="0">
                <a:latin typeface="Times New Roman" pitchFamily="18" charset="0"/>
                <a:cs typeface="Times New Roman" pitchFamily="18" charset="0"/>
              </a:rPr>
              <a:t>500</a:t>
            </a:r>
            <a:endParaRPr kumimoji="0" lang="en-US" sz="1400" b="0" i="0">
              <a:solidFill>
                <a:schemeClr val="tx1"/>
              </a:solidFill>
              <a:latin typeface="Times New Roman" pitchFamily="18" charset="0"/>
              <a:cs typeface="Times New Roman" pitchFamily="18" charset="0"/>
            </a:endParaRPr>
          </a:p>
        </p:txBody>
      </p:sp>
      <p:sp>
        <p:nvSpPr>
          <p:cNvPr id="99" name="Text Box 268"/>
          <p:cNvSpPr txBox="1">
            <a:spLocks noChangeArrowheads="1"/>
          </p:cNvSpPr>
          <p:nvPr/>
        </p:nvSpPr>
        <p:spPr bwMode="auto">
          <a:xfrm>
            <a:off x="7301310" y="4167833"/>
            <a:ext cx="453970" cy="307777"/>
          </a:xfrm>
          <a:prstGeom prst="rect">
            <a:avLst/>
          </a:prstGeom>
          <a:noFill/>
          <a:ln w="19050" cap="rnd">
            <a:noFill/>
            <a:prstDash val="sysDot"/>
            <a:miter lim="800000"/>
            <a:headEnd/>
            <a:tailEnd/>
          </a:ln>
        </p:spPr>
        <p:txBody>
          <a:bodyPr wrap="none">
            <a:prstTxWarp prst="textNoShape">
              <a:avLst/>
            </a:prstTxWarp>
            <a:spAutoFit/>
          </a:bodyPr>
          <a:lstStyle/>
          <a:p>
            <a:r>
              <a:rPr kumimoji="0" lang="en-US" sz="1400" b="0" i="0">
                <a:latin typeface="Times New Roman" pitchFamily="18" charset="0"/>
                <a:cs typeface="Times New Roman" pitchFamily="18" charset="0"/>
              </a:rPr>
              <a:t>550</a:t>
            </a:r>
            <a:endParaRPr kumimoji="0" lang="en-US" sz="1400" b="0" i="0">
              <a:solidFill>
                <a:schemeClr val="tx1"/>
              </a:solidFill>
              <a:latin typeface="Times New Roman" pitchFamily="18" charset="0"/>
              <a:cs typeface="Times New Roman" pitchFamily="18" charset="0"/>
            </a:endParaRPr>
          </a:p>
        </p:txBody>
      </p:sp>
      <p:sp>
        <p:nvSpPr>
          <p:cNvPr id="100" name="Text Box 269"/>
          <p:cNvSpPr txBox="1">
            <a:spLocks noChangeArrowheads="1"/>
          </p:cNvSpPr>
          <p:nvPr/>
        </p:nvSpPr>
        <p:spPr bwMode="auto">
          <a:xfrm>
            <a:off x="7683898" y="4167833"/>
            <a:ext cx="453970" cy="307777"/>
          </a:xfrm>
          <a:prstGeom prst="rect">
            <a:avLst/>
          </a:prstGeom>
          <a:noFill/>
          <a:ln w="19050" cap="rnd">
            <a:noFill/>
            <a:prstDash val="sysDot"/>
            <a:miter lim="800000"/>
            <a:headEnd/>
            <a:tailEnd/>
          </a:ln>
        </p:spPr>
        <p:txBody>
          <a:bodyPr wrap="none">
            <a:prstTxWarp prst="textNoShape">
              <a:avLst/>
            </a:prstTxWarp>
            <a:spAutoFit/>
          </a:bodyPr>
          <a:lstStyle/>
          <a:p>
            <a:r>
              <a:rPr kumimoji="0" lang="en-US" sz="1400" b="0" i="0">
                <a:latin typeface="Times New Roman" pitchFamily="18" charset="0"/>
                <a:cs typeface="Times New Roman" pitchFamily="18" charset="0"/>
              </a:rPr>
              <a:t>600</a:t>
            </a:r>
            <a:endParaRPr kumimoji="0" lang="en-US" sz="1400" b="0" i="0">
              <a:solidFill>
                <a:schemeClr val="tx1"/>
              </a:solidFill>
              <a:latin typeface="Times New Roman" pitchFamily="18" charset="0"/>
              <a:cs typeface="Times New Roman" pitchFamily="18" charset="0"/>
            </a:endParaRPr>
          </a:p>
        </p:txBody>
      </p:sp>
      <p:sp>
        <p:nvSpPr>
          <p:cNvPr id="101" name="Text Box 270"/>
          <p:cNvSpPr txBox="1">
            <a:spLocks noChangeArrowheads="1"/>
          </p:cNvSpPr>
          <p:nvPr/>
        </p:nvSpPr>
        <p:spPr bwMode="auto">
          <a:xfrm>
            <a:off x="8063310" y="4167833"/>
            <a:ext cx="453970" cy="307777"/>
          </a:xfrm>
          <a:prstGeom prst="rect">
            <a:avLst/>
          </a:prstGeom>
          <a:noFill/>
          <a:ln w="19050" cap="rnd">
            <a:noFill/>
            <a:prstDash val="sysDot"/>
            <a:miter lim="800000"/>
            <a:headEnd/>
            <a:tailEnd/>
          </a:ln>
        </p:spPr>
        <p:txBody>
          <a:bodyPr wrap="none">
            <a:prstTxWarp prst="textNoShape">
              <a:avLst/>
            </a:prstTxWarp>
            <a:spAutoFit/>
          </a:bodyPr>
          <a:lstStyle/>
          <a:p>
            <a:r>
              <a:rPr kumimoji="0" lang="en-US" sz="1400" b="0" i="0">
                <a:latin typeface="Times New Roman" pitchFamily="18" charset="0"/>
                <a:cs typeface="Times New Roman" pitchFamily="18" charset="0"/>
              </a:rPr>
              <a:t>650</a:t>
            </a:r>
            <a:endParaRPr kumimoji="0" lang="en-US" sz="1400" b="0" i="0">
              <a:solidFill>
                <a:schemeClr val="tx1"/>
              </a:solidFill>
              <a:latin typeface="Times New Roman" pitchFamily="18" charset="0"/>
              <a:cs typeface="Times New Roman" pitchFamily="18" charset="0"/>
            </a:endParaRPr>
          </a:p>
        </p:txBody>
      </p:sp>
      <p:sp>
        <p:nvSpPr>
          <p:cNvPr id="102" name="Line 279"/>
          <p:cNvSpPr>
            <a:spLocks noChangeShapeType="1"/>
          </p:cNvSpPr>
          <p:nvPr/>
        </p:nvSpPr>
        <p:spPr bwMode="auto">
          <a:xfrm>
            <a:off x="7926785" y="4132908"/>
            <a:ext cx="0" cy="6350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03" name="Line 280"/>
          <p:cNvSpPr>
            <a:spLocks noChangeShapeType="1"/>
          </p:cNvSpPr>
          <p:nvPr/>
        </p:nvSpPr>
        <p:spPr bwMode="auto">
          <a:xfrm>
            <a:off x="6783785" y="4132908"/>
            <a:ext cx="0" cy="6350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04" name="Line 282"/>
          <p:cNvSpPr>
            <a:spLocks noChangeShapeType="1"/>
          </p:cNvSpPr>
          <p:nvPr/>
        </p:nvSpPr>
        <p:spPr bwMode="auto">
          <a:xfrm>
            <a:off x="7164785" y="4132908"/>
            <a:ext cx="0" cy="6350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05" name="Line 283"/>
          <p:cNvSpPr>
            <a:spLocks noChangeShapeType="1"/>
          </p:cNvSpPr>
          <p:nvPr/>
        </p:nvSpPr>
        <p:spPr bwMode="auto">
          <a:xfrm>
            <a:off x="7545785" y="4132908"/>
            <a:ext cx="0" cy="6350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06" name="Line 284"/>
          <p:cNvSpPr>
            <a:spLocks noChangeShapeType="1"/>
          </p:cNvSpPr>
          <p:nvPr/>
        </p:nvSpPr>
        <p:spPr bwMode="auto">
          <a:xfrm>
            <a:off x="8307785" y="4132908"/>
            <a:ext cx="0" cy="6350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07" name="Text Box 285"/>
          <p:cNvSpPr txBox="1">
            <a:spLocks noChangeArrowheads="1"/>
          </p:cNvSpPr>
          <p:nvPr/>
        </p:nvSpPr>
        <p:spPr bwMode="auto">
          <a:xfrm>
            <a:off x="8212386" y="3938787"/>
            <a:ext cx="898525" cy="369332"/>
          </a:xfrm>
          <a:prstGeom prst="rect">
            <a:avLst/>
          </a:prstGeom>
          <a:noFill/>
          <a:ln w="19050" cap="rnd">
            <a:noFill/>
            <a:prstDash val="sysDot"/>
            <a:miter lim="800000"/>
            <a:headEnd/>
            <a:tailEnd/>
          </a:ln>
        </p:spPr>
        <p:txBody>
          <a:bodyPr>
            <a:prstTxWarp prst="textNoShape">
              <a:avLst/>
            </a:prstTxWarp>
            <a:spAutoFit/>
          </a:bodyPr>
          <a:lstStyle/>
          <a:p>
            <a:pPr algn="r"/>
            <a:r>
              <a:rPr kumimoji="0" lang="en-US" b="0" i="0" dirty="0">
                <a:latin typeface="Times New Roman" pitchFamily="18" charset="0"/>
                <a:cs typeface="Times New Roman" pitchFamily="18" charset="0"/>
              </a:rPr>
              <a:t>Q</a:t>
            </a:r>
            <a:r>
              <a:rPr kumimoji="0" lang="en-US" sz="1200" b="0" i="0" dirty="0">
                <a:latin typeface="Times New Roman" pitchFamily="18" charset="0"/>
                <a:cs typeface="Times New Roman" pitchFamily="18" charset="0"/>
              </a:rPr>
              <a:t>uantity</a:t>
            </a:r>
            <a:endParaRPr kumimoji="0" lang="en-US" sz="1200" b="0" dirty="0">
              <a:solidFill>
                <a:schemeClr val="tx1"/>
              </a:solidFill>
              <a:latin typeface="Times New Roman" pitchFamily="18" charset="0"/>
              <a:cs typeface="Times New Roman" pitchFamily="18" charset="0"/>
            </a:endParaRPr>
          </a:p>
        </p:txBody>
      </p:sp>
      <p:sp>
        <p:nvSpPr>
          <p:cNvPr id="108" name="Line 286"/>
          <p:cNvSpPr>
            <a:spLocks noChangeShapeType="1"/>
          </p:cNvSpPr>
          <p:nvPr/>
        </p:nvSpPr>
        <p:spPr bwMode="auto">
          <a:xfrm>
            <a:off x="6375798" y="1854627"/>
            <a:ext cx="2089150" cy="1416050"/>
          </a:xfrm>
          <a:prstGeom prst="line">
            <a:avLst/>
          </a:prstGeom>
          <a:noFill/>
          <a:ln w="57150">
            <a:solidFill>
              <a:srgbClr val="053ABF"/>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09" name="Text Box 287"/>
          <p:cNvSpPr txBox="1">
            <a:spLocks noChangeArrowheads="1"/>
          </p:cNvSpPr>
          <p:nvPr/>
        </p:nvSpPr>
        <p:spPr bwMode="auto">
          <a:xfrm>
            <a:off x="8410973" y="3037315"/>
            <a:ext cx="370614" cy="400110"/>
          </a:xfrm>
          <a:prstGeom prst="rect">
            <a:avLst/>
          </a:prstGeom>
          <a:noFill/>
          <a:ln w="57150" cap="rnd">
            <a:noFill/>
            <a:prstDash val="sysDot"/>
            <a:miter lim="800000"/>
            <a:headEnd/>
            <a:tailEnd/>
          </a:ln>
        </p:spPr>
        <p:txBody>
          <a:bodyPr wrap="none">
            <a:prstTxWarp prst="textNoShape">
              <a:avLst/>
            </a:prstTxWarp>
            <a:spAutoFit/>
          </a:bodyPr>
          <a:lstStyle/>
          <a:p>
            <a:r>
              <a:rPr kumimoji="0" lang="en-US" sz="2000" dirty="0">
                <a:solidFill>
                  <a:srgbClr val="053ABF"/>
                </a:solidFill>
                <a:latin typeface="Times New Roman" pitchFamily="18" charset="0"/>
                <a:cs typeface="Times New Roman" pitchFamily="18" charset="0"/>
              </a:rPr>
              <a:t>D</a:t>
            </a:r>
          </a:p>
        </p:txBody>
      </p:sp>
      <p:sp>
        <p:nvSpPr>
          <p:cNvPr id="110" name="Line 288"/>
          <p:cNvSpPr>
            <a:spLocks noChangeShapeType="1"/>
          </p:cNvSpPr>
          <p:nvPr/>
        </p:nvSpPr>
        <p:spPr bwMode="auto">
          <a:xfrm flipV="1">
            <a:off x="6685360" y="1456165"/>
            <a:ext cx="1844675" cy="2270125"/>
          </a:xfrm>
          <a:prstGeom prst="line">
            <a:avLst/>
          </a:prstGeom>
          <a:noFill/>
          <a:ln w="57150">
            <a:solidFill>
              <a:srgbClr val="006600"/>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11" name="Text Box 289"/>
          <p:cNvSpPr txBox="1">
            <a:spLocks noChangeArrowheads="1"/>
          </p:cNvSpPr>
          <p:nvPr/>
        </p:nvSpPr>
        <p:spPr bwMode="auto">
          <a:xfrm>
            <a:off x="8425260" y="1056115"/>
            <a:ext cx="327334" cy="400110"/>
          </a:xfrm>
          <a:prstGeom prst="rect">
            <a:avLst/>
          </a:prstGeom>
          <a:noFill/>
          <a:ln w="57150" cap="rnd">
            <a:noFill/>
            <a:prstDash val="sysDot"/>
            <a:miter lim="800000"/>
            <a:headEnd/>
            <a:tailEnd/>
          </a:ln>
        </p:spPr>
        <p:txBody>
          <a:bodyPr wrap="none">
            <a:prstTxWarp prst="textNoShape">
              <a:avLst/>
            </a:prstTxWarp>
            <a:spAutoFit/>
          </a:bodyPr>
          <a:lstStyle/>
          <a:p>
            <a:r>
              <a:rPr kumimoji="0" lang="en-US" sz="2000" dirty="0">
                <a:solidFill>
                  <a:srgbClr val="006600"/>
                </a:solidFill>
                <a:latin typeface="Times New Roman" pitchFamily="18" charset="0"/>
                <a:cs typeface="Times New Roman" pitchFamily="18" charset="0"/>
              </a:rPr>
              <a:t>S</a:t>
            </a:r>
          </a:p>
        </p:txBody>
      </p:sp>
      <p:sp>
        <p:nvSpPr>
          <p:cNvPr id="113" name="Text Box 31"/>
          <p:cNvSpPr txBox="1">
            <a:spLocks noChangeArrowheads="1"/>
          </p:cNvSpPr>
          <p:nvPr/>
        </p:nvSpPr>
        <p:spPr bwMode="auto">
          <a:xfrm>
            <a:off x="3794690" y="4967805"/>
            <a:ext cx="817853" cy="442044"/>
          </a:xfrm>
          <a:prstGeom prst="rect">
            <a:avLst/>
          </a:prstGeom>
          <a:noFill/>
          <a:ln w="19050" cap="rnd">
            <a:noFill/>
            <a:prstDash val="sysDot"/>
            <a:miter lim="800000"/>
            <a:headEnd/>
            <a:tailEnd/>
          </a:ln>
        </p:spPr>
        <p:txBody>
          <a:bodyPr wrap="none">
            <a:prstTxWarp prst="textNoShape">
              <a:avLst/>
            </a:prstTxWarp>
            <a:spAutoFit/>
          </a:bodyPr>
          <a:lstStyle/>
          <a:p>
            <a:pPr>
              <a:lnSpc>
                <a:spcPct val="70000"/>
              </a:lnSpc>
            </a:pPr>
            <a:r>
              <a:rPr lang="en-US" sz="1600" b="1" i="1" dirty="0">
                <a:solidFill>
                  <a:srgbClr val="FF0000"/>
                </a:solidFill>
                <a:latin typeface="Times New Roman" pitchFamily="18" charset="0"/>
                <a:cs typeface="Times New Roman" pitchFamily="18" charset="0"/>
              </a:rPr>
              <a:t>Excess </a:t>
            </a:r>
            <a:br>
              <a:rPr lang="en-US" sz="1600" b="1" i="1" dirty="0">
                <a:solidFill>
                  <a:srgbClr val="FF0000"/>
                </a:solidFill>
                <a:latin typeface="Times New Roman" pitchFamily="18" charset="0"/>
                <a:cs typeface="Times New Roman" pitchFamily="18" charset="0"/>
              </a:rPr>
            </a:br>
            <a:r>
              <a:rPr lang="en-US" sz="1600" b="1" i="1" dirty="0">
                <a:solidFill>
                  <a:srgbClr val="FF0000"/>
                </a:solidFill>
                <a:latin typeface="Times New Roman" pitchFamily="18" charset="0"/>
                <a:cs typeface="Times New Roman" pitchFamily="18" charset="0"/>
              </a:rPr>
              <a:t>supply</a:t>
            </a:r>
            <a:endParaRPr kumimoji="0" lang="en-US" b="1" i="1" dirty="0">
              <a:solidFill>
                <a:srgbClr val="FF0000"/>
              </a:solidFill>
              <a:latin typeface="Times New Roman" pitchFamily="18" charset="0"/>
              <a:cs typeface="Times New Roman" pitchFamily="18" charset="0"/>
            </a:endParaRPr>
          </a:p>
        </p:txBody>
      </p:sp>
      <p:sp>
        <p:nvSpPr>
          <p:cNvPr id="114" name="Text Box 32"/>
          <p:cNvSpPr txBox="1">
            <a:spLocks noChangeArrowheads="1"/>
          </p:cNvSpPr>
          <p:nvPr/>
        </p:nvSpPr>
        <p:spPr bwMode="auto">
          <a:xfrm>
            <a:off x="4613381" y="5018578"/>
            <a:ext cx="1039481" cy="307777"/>
          </a:xfrm>
          <a:prstGeom prst="rect">
            <a:avLst/>
          </a:prstGeom>
          <a:noFill/>
          <a:ln w="19050" cap="rnd">
            <a:noFill/>
            <a:prstDash val="sysDot"/>
            <a:miter lim="800000"/>
            <a:headEnd/>
            <a:tailEnd/>
          </a:ln>
        </p:spPr>
        <p:txBody>
          <a:bodyPr wrap="square">
            <a:prstTxWarp prst="textNoShape">
              <a:avLst/>
            </a:prstTxWarp>
            <a:spAutoFit/>
          </a:bodyPr>
          <a:lstStyle/>
          <a:p>
            <a:r>
              <a:rPr lang="en-US" sz="1400" b="1" i="1" dirty="0">
                <a:solidFill>
                  <a:srgbClr val="FF0000"/>
                </a:solidFill>
                <a:latin typeface="Times New Roman" pitchFamily="18" charset="0"/>
                <a:cs typeface="Times New Roman" pitchFamily="18" charset="0"/>
              </a:rPr>
              <a:t>Downward</a:t>
            </a:r>
            <a:endParaRPr kumimoji="0" lang="en-US" sz="1400" b="1" i="1" dirty="0">
              <a:solidFill>
                <a:srgbClr val="FF0000"/>
              </a:solidFill>
              <a:latin typeface="Times New Roman" pitchFamily="18" charset="0"/>
              <a:cs typeface="Times New Roman" pitchFamily="18" charset="0"/>
            </a:endParaRPr>
          </a:p>
        </p:txBody>
      </p:sp>
      <p:sp>
        <p:nvSpPr>
          <p:cNvPr id="115" name="Rectangle 59"/>
          <p:cNvSpPr>
            <a:spLocks noChangeArrowheads="1"/>
          </p:cNvSpPr>
          <p:nvPr/>
        </p:nvSpPr>
        <p:spPr bwMode="auto">
          <a:xfrm>
            <a:off x="1250405" y="4469330"/>
            <a:ext cx="538610" cy="369332"/>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b="1" i="1" dirty="0">
                <a:solidFill>
                  <a:srgbClr val="000000"/>
                </a:solidFill>
                <a:latin typeface="Times New Roman" pitchFamily="18" charset="0"/>
                <a:cs typeface="Times New Roman" pitchFamily="18" charset="0"/>
              </a:rPr>
              <a:t>P</a:t>
            </a:r>
            <a:r>
              <a:rPr lang="en-US" sz="1400" b="1" i="1" dirty="0">
                <a:solidFill>
                  <a:srgbClr val="000000"/>
                </a:solidFill>
                <a:latin typeface="Times New Roman" pitchFamily="18" charset="0"/>
                <a:cs typeface="Times New Roman" pitchFamily="18" charset="0"/>
              </a:rPr>
              <a:t>rice</a:t>
            </a:r>
            <a:r>
              <a:rPr lang="en-US" sz="1600" b="0" i="0" dirty="0">
                <a:solidFill>
                  <a:srgbClr val="000000"/>
                </a:solidFill>
                <a:latin typeface="Times New Roman" pitchFamily="18" charset="0"/>
                <a:cs typeface="Times New Roman" pitchFamily="18" charset="0"/>
              </a:rPr>
              <a:t/>
            </a:r>
            <a:br>
              <a:rPr lang="en-US" sz="1600" b="0" i="0" dirty="0">
                <a:solidFill>
                  <a:srgbClr val="000000"/>
                </a:solidFill>
                <a:latin typeface="Times New Roman" pitchFamily="18" charset="0"/>
                <a:cs typeface="Times New Roman" pitchFamily="18" charset="0"/>
              </a:rPr>
            </a:br>
            <a:r>
              <a:rPr lang="en-US" sz="1200" b="0" i="1" dirty="0">
                <a:solidFill>
                  <a:srgbClr val="000000"/>
                </a:solidFill>
                <a:latin typeface="Times New Roman" pitchFamily="18" charset="0"/>
                <a:cs typeface="Times New Roman" pitchFamily="18" charset="0"/>
              </a:rPr>
              <a:t>(dollars)</a:t>
            </a:r>
            <a:endParaRPr lang="en-US" sz="1400" i="1" dirty="0">
              <a:latin typeface="Times New Roman" pitchFamily="18" charset="0"/>
              <a:cs typeface="Times New Roman" pitchFamily="18" charset="0"/>
            </a:endParaRPr>
          </a:p>
        </p:txBody>
      </p:sp>
      <p:sp>
        <p:nvSpPr>
          <p:cNvPr id="116" name="Rectangle 62"/>
          <p:cNvSpPr>
            <a:spLocks noChangeArrowheads="1"/>
          </p:cNvSpPr>
          <p:nvPr/>
        </p:nvSpPr>
        <p:spPr bwMode="auto">
          <a:xfrm>
            <a:off x="2000092" y="4304498"/>
            <a:ext cx="684482" cy="54168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b="1" i="1" dirty="0">
                <a:solidFill>
                  <a:srgbClr val="000000"/>
                </a:solidFill>
                <a:latin typeface="Times New Roman" pitchFamily="18" charset="0"/>
                <a:cs typeface="Times New Roman" pitchFamily="18" charset="0"/>
              </a:rPr>
              <a:t>Q</a:t>
            </a:r>
            <a:r>
              <a:rPr lang="en-US" sz="1400" b="1" i="1" dirty="0">
                <a:solidFill>
                  <a:srgbClr val="000000"/>
                </a:solidFill>
                <a:latin typeface="Times New Roman" pitchFamily="18" charset="0"/>
                <a:cs typeface="Times New Roman" pitchFamily="18" charset="0"/>
              </a:rPr>
              <a:t>uantity</a:t>
            </a:r>
            <a:r>
              <a:rPr lang="en-US" sz="1600" b="0" i="0" dirty="0">
                <a:solidFill>
                  <a:srgbClr val="000000"/>
                </a:solidFill>
                <a:latin typeface="Times New Roman" pitchFamily="18" charset="0"/>
                <a:cs typeface="Times New Roman" pitchFamily="18" charset="0"/>
              </a:rPr>
              <a:t/>
            </a:r>
            <a:br>
              <a:rPr lang="en-US" sz="1600" b="0" i="0" dirty="0">
                <a:solidFill>
                  <a:srgbClr val="000000"/>
                </a:solidFill>
                <a:latin typeface="Times New Roman" pitchFamily="18" charset="0"/>
                <a:cs typeface="Times New Roman" pitchFamily="18" charset="0"/>
              </a:rPr>
            </a:br>
            <a:r>
              <a:rPr lang="en-US" sz="1400" b="1" i="1" dirty="0">
                <a:solidFill>
                  <a:srgbClr val="000000"/>
                </a:solidFill>
                <a:latin typeface="Times New Roman" pitchFamily="18" charset="0"/>
                <a:cs typeface="Times New Roman" pitchFamily="18" charset="0"/>
              </a:rPr>
              <a:t>supplied</a:t>
            </a:r>
            <a:r>
              <a:rPr lang="en-US" sz="1600" b="1" i="1" dirty="0">
                <a:solidFill>
                  <a:srgbClr val="000000"/>
                </a:solidFill>
                <a:latin typeface="Times New Roman" pitchFamily="18" charset="0"/>
                <a:cs typeface="Times New Roman" pitchFamily="18" charset="0"/>
              </a:rPr>
              <a:t/>
            </a:r>
            <a:br>
              <a:rPr lang="en-US" sz="1600" b="1" i="1" dirty="0">
                <a:solidFill>
                  <a:srgbClr val="000000"/>
                </a:solidFill>
                <a:latin typeface="Times New Roman" pitchFamily="18" charset="0"/>
                <a:cs typeface="Times New Roman" pitchFamily="18" charset="0"/>
              </a:rPr>
            </a:br>
            <a:r>
              <a:rPr lang="en-US" sz="1200" b="0" i="1" dirty="0">
                <a:solidFill>
                  <a:srgbClr val="000000"/>
                </a:solidFill>
                <a:latin typeface="Times New Roman" pitchFamily="18" charset="0"/>
                <a:cs typeface="Times New Roman" pitchFamily="18" charset="0"/>
              </a:rPr>
              <a:t>(per day)</a:t>
            </a:r>
            <a:endParaRPr lang="en-US" sz="1400" i="1" dirty="0">
              <a:latin typeface="Times New Roman" pitchFamily="18" charset="0"/>
              <a:cs typeface="Times New Roman" pitchFamily="18" charset="0"/>
            </a:endParaRPr>
          </a:p>
        </p:txBody>
      </p:sp>
      <p:sp>
        <p:nvSpPr>
          <p:cNvPr id="117" name="Rectangle 65"/>
          <p:cNvSpPr>
            <a:spLocks noChangeArrowheads="1"/>
          </p:cNvSpPr>
          <p:nvPr/>
        </p:nvSpPr>
        <p:spPr bwMode="auto">
          <a:xfrm>
            <a:off x="2843026" y="4304498"/>
            <a:ext cx="758221" cy="54168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b="1" i="1" dirty="0">
                <a:solidFill>
                  <a:srgbClr val="000000"/>
                </a:solidFill>
                <a:latin typeface="Times New Roman" pitchFamily="18" charset="0"/>
                <a:cs typeface="Times New Roman" pitchFamily="18" charset="0"/>
              </a:rPr>
              <a:t>Q</a:t>
            </a:r>
            <a:r>
              <a:rPr lang="en-US" sz="1400" b="1" i="1" dirty="0">
                <a:solidFill>
                  <a:srgbClr val="000000"/>
                </a:solidFill>
                <a:latin typeface="Times New Roman" pitchFamily="18" charset="0"/>
                <a:cs typeface="Times New Roman" pitchFamily="18" charset="0"/>
              </a:rPr>
              <a:t>uantity</a:t>
            </a:r>
            <a:r>
              <a:rPr lang="en-US" sz="1600" b="0" i="0" dirty="0">
                <a:solidFill>
                  <a:srgbClr val="000000"/>
                </a:solidFill>
                <a:latin typeface="Times New Roman" pitchFamily="18" charset="0"/>
                <a:cs typeface="Times New Roman" pitchFamily="18" charset="0"/>
              </a:rPr>
              <a:t/>
            </a:r>
            <a:br>
              <a:rPr lang="en-US" sz="1600" b="0" i="0" dirty="0">
                <a:solidFill>
                  <a:srgbClr val="000000"/>
                </a:solidFill>
                <a:latin typeface="Times New Roman" pitchFamily="18" charset="0"/>
                <a:cs typeface="Times New Roman" pitchFamily="18" charset="0"/>
              </a:rPr>
            </a:br>
            <a:r>
              <a:rPr lang="en-US" sz="1400" b="1" i="1" dirty="0">
                <a:solidFill>
                  <a:srgbClr val="000000"/>
                </a:solidFill>
                <a:latin typeface="Times New Roman" pitchFamily="18" charset="0"/>
                <a:cs typeface="Times New Roman" pitchFamily="18" charset="0"/>
              </a:rPr>
              <a:t>demanded</a:t>
            </a:r>
            <a:r>
              <a:rPr lang="en-US" sz="1400" b="0" i="0" dirty="0">
                <a:solidFill>
                  <a:srgbClr val="000000"/>
                </a:solidFill>
                <a:latin typeface="Times New Roman" pitchFamily="18" charset="0"/>
                <a:cs typeface="Times New Roman" pitchFamily="18" charset="0"/>
              </a:rPr>
              <a:t/>
            </a:r>
            <a:br>
              <a:rPr lang="en-US" sz="1400" b="0" i="0" dirty="0">
                <a:solidFill>
                  <a:srgbClr val="000000"/>
                </a:solidFill>
                <a:latin typeface="Times New Roman" pitchFamily="18" charset="0"/>
                <a:cs typeface="Times New Roman" pitchFamily="18" charset="0"/>
              </a:rPr>
            </a:br>
            <a:r>
              <a:rPr lang="en-US" sz="1200" b="0" i="1" dirty="0">
                <a:solidFill>
                  <a:srgbClr val="000000"/>
                </a:solidFill>
                <a:latin typeface="Times New Roman" pitchFamily="18" charset="0"/>
                <a:cs typeface="Times New Roman" pitchFamily="18" charset="0"/>
              </a:rPr>
              <a:t>(per day)</a:t>
            </a:r>
            <a:endParaRPr lang="en-US" sz="1200" i="1" dirty="0">
              <a:latin typeface="Times New Roman" pitchFamily="18" charset="0"/>
              <a:cs typeface="Times New Roman" pitchFamily="18" charset="0"/>
            </a:endParaRPr>
          </a:p>
        </p:txBody>
      </p:sp>
      <p:sp>
        <p:nvSpPr>
          <p:cNvPr id="118" name="Rectangle 82"/>
          <p:cNvSpPr>
            <a:spLocks noChangeArrowheads="1"/>
          </p:cNvSpPr>
          <p:nvPr/>
        </p:nvSpPr>
        <p:spPr bwMode="auto">
          <a:xfrm>
            <a:off x="1433232" y="5067777"/>
            <a:ext cx="205184"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12</a:t>
            </a:r>
            <a:endParaRPr lang="en-US" sz="1600" i="0">
              <a:latin typeface="Times New Roman" pitchFamily="18" charset="0"/>
              <a:cs typeface="Times New Roman" pitchFamily="18" charset="0"/>
            </a:endParaRPr>
          </a:p>
        </p:txBody>
      </p:sp>
      <p:sp>
        <p:nvSpPr>
          <p:cNvPr id="121" name="Rectangle 115"/>
          <p:cNvSpPr>
            <a:spLocks noChangeArrowheads="1"/>
          </p:cNvSpPr>
          <p:nvPr/>
        </p:nvSpPr>
        <p:spPr bwMode="auto">
          <a:xfrm>
            <a:off x="1433232" y="5521802"/>
            <a:ext cx="205184"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10</a:t>
            </a:r>
            <a:endParaRPr lang="en-US" sz="1600" i="0">
              <a:latin typeface="Times New Roman" pitchFamily="18" charset="0"/>
              <a:cs typeface="Times New Roman" pitchFamily="18" charset="0"/>
            </a:endParaRPr>
          </a:p>
        </p:txBody>
      </p:sp>
      <p:sp>
        <p:nvSpPr>
          <p:cNvPr id="124" name="Rectangle 148"/>
          <p:cNvSpPr>
            <a:spLocks noChangeArrowheads="1"/>
          </p:cNvSpPr>
          <p:nvPr/>
        </p:nvSpPr>
        <p:spPr bwMode="auto">
          <a:xfrm>
            <a:off x="1490382" y="5934620"/>
            <a:ext cx="102592"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dirty="0">
                <a:solidFill>
                  <a:srgbClr val="000000"/>
                </a:solidFill>
                <a:latin typeface="Times New Roman" pitchFamily="18" charset="0"/>
                <a:cs typeface="Times New Roman" pitchFamily="18" charset="0"/>
              </a:rPr>
              <a:t>8</a:t>
            </a:r>
            <a:endParaRPr lang="en-US" sz="1600" i="0" dirty="0">
              <a:latin typeface="Times New Roman" pitchFamily="18" charset="0"/>
              <a:cs typeface="Times New Roman" pitchFamily="18" charset="0"/>
            </a:endParaRPr>
          </a:p>
        </p:txBody>
      </p:sp>
      <p:sp>
        <p:nvSpPr>
          <p:cNvPr id="127" name="Rectangle 181"/>
          <p:cNvSpPr>
            <a:spLocks noChangeArrowheads="1"/>
          </p:cNvSpPr>
          <p:nvPr/>
        </p:nvSpPr>
        <p:spPr bwMode="auto">
          <a:xfrm>
            <a:off x="3810105" y="4347440"/>
            <a:ext cx="718145" cy="517065"/>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400" dirty="0">
                <a:solidFill>
                  <a:srgbClr val="000000"/>
                </a:solidFill>
                <a:latin typeface="Times New Roman" pitchFamily="18" charset="0"/>
                <a:cs typeface="Times New Roman" pitchFamily="18" charset="0"/>
              </a:rPr>
              <a:t>Condition</a:t>
            </a:r>
            <a:r>
              <a:rPr lang="en-US" sz="1400" b="0" i="0" dirty="0">
                <a:solidFill>
                  <a:srgbClr val="000000"/>
                </a:solidFill>
                <a:latin typeface="Times New Roman" pitchFamily="18" charset="0"/>
                <a:cs typeface="Times New Roman" pitchFamily="18" charset="0"/>
              </a:rPr>
              <a:t/>
            </a:r>
            <a:br>
              <a:rPr lang="en-US" sz="1400" b="0" i="0" dirty="0">
                <a:solidFill>
                  <a:srgbClr val="000000"/>
                </a:solidFill>
                <a:latin typeface="Times New Roman" pitchFamily="18" charset="0"/>
                <a:cs typeface="Times New Roman" pitchFamily="18" charset="0"/>
              </a:rPr>
            </a:br>
            <a:r>
              <a:rPr lang="en-US" sz="1400" b="0" i="0" dirty="0">
                <a:solidFill>
                  <a:srgbClr val="000000"/>
                </a:solidFill>
                <a:latin typeface="Times New Roman" pitchFamily="18" charset="0"/>
                <a:cs typeface="Times New Roman" pitchFamily="18" charset="0"/>
              </a:rPr>
              <a:t>in the</a:t>
            </a:r>
            <a:br>
              <a:rPr lang="en-US" sz="1400" b="0" i="0" dirty="0">
                <a:solidFill>
                  <a:srgbClr val="000000"/>
                </a:solidFill>
                <a:latin typeface="Times New Roman" pitchFamily="18" charset="0"/>
                <a:cs typeface="Times New Roman" pitchFamily="18" charset="0"/>
              </a:rPr>
            </a:br>
            <a:r>
              <a:rPr lang="en-US" sz="1400" b="0" i="0" dirty="0">
                <a:solidFill>
                  <a:srgbClr val="000000"/>
                </a:solidFill>
                <a:latin typeface="Times New Roman" pitchFamily="18" charset="0"/>
                <a:cs typeface="Times New Roman" pitchFamily="18" charset="0"/>
              </a:rPr>
              <a:t>market</a:t>
            </a:r>
            <a:endParaRPr lang="en-US" sz="1400" i="0" dirty="0">
              <a:latin typeface="Times New Roman" pitchFamily="18" charset="0"/>
              <a:cs typeface="Times New Roman" pitchFamily="18" charset="0"/>
            </a:endParaRPr>
          </a:p>
        </p:txBody>
      </p:sp>
      <p:sp>
        <p:nvSpPr>
          <p:cNvPr id="128" name="Rectangle 182"/>
          <p:cNvSpPr>
            <a:spLocks noChangeArrowheads="1"/>
          </p:cNvSpPr>
          <p:nvPr/>
        </p:nvSpPr>
        <p:spPr bwMode="auto">
          <a:xfrm>
            <a:off x="4702123" y="4347440"/>
            <a:ext cx="793487" cy="517065"/>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400" b="0" i="0" dirty="0">
                <a:solidFill>
                  <a:srgbClr val="000000"/>
                </a:solidFill>
                <a:latin typeface="Times New Roman" pitchFamily="18" charset="0"/>
                <a:cs typeface="Times New Roman" pitchFamily="18" charset="0"/>
              </a:rPr>
              <a:t>Direction</a:t>
            </a:r>
            <a:br>
              <a:rPr lang="en-US" sz="1400" b="0" i="0" dirty="0">
                <a:solidFill>
                  <a:srgbClr val="000000"/>
                </a:solidFill>
                <a:latin typeface="Times New Roman" pitchFamily="18" charset="0"/>
                <a:cs typeface="Times New Roman" pitchFamily="18" charset="0"/>
              </a:rPr>
            </a:br>
            <a:r>
              <a:rPr lang="en-US" sz="1400" b="0" i="0" dirty="0">
                <a:solidFill>
                  <a:srgbClr val="000000"/>
                </a:solidFill>
                <a:latin typeface="Times New Roman" pitchFamily="18" charset="0"/>
                <a:cs typeface="Times New Roman" pitchFamily="18" charset="0"/>
              </a:rPr>
              <a:t>of pressure</a:t>
            </a:r>
            <a:br>
              <a:rPr lang="en-US" sz="1400" b="0" i="0" dirty="0">
                <a:solidFill>
                  <a:srgbClr val="000000"/>
                </a:solidFill>
                <a:latin typeface="Times New Roman" pitchFamily="18" charset="0"/>
                <a:cs typeface="Times New Roman" pitchFamily="18" charset="0"/>
              </a:rPr>
            </a:br>
            <a:r>
              <a:rPr lang="en-US" sz="1400" b="0" i="0" dirty="0">
                <a:solidFill>
                  <a:srgbClr val="000000"/>
                </a:solidFill>
                <a:latin typeface="Times New Roman" pitchFamily="18" charset="0"/>
                <a:cs typeface="Times New Roman" pitchFamily="18" charset="0"/>
              </a:rPr>
              <a:t>on price</a:t>
            </a:r>
            <a:endParaRPr lang="en-US" sz="1400" i="0" dirty="0">
              <a:latin typeface="Times New Roman" pitchFamily="18" charset="0"/>
              <a:cs typeface="Times New Roman" pitchFamily="18" charset="0"/>
            </a:endParaRPr>
          </a:p>
        </p:txBody>
      </p:sp>
      <p:sp>
        <p:nvSpPr>
          <p:cNvPr id="130" name="Line 234"/>
          <p:cNvSpPr>
            <a:spLocks noChangeShapeType="1"/>
          </p:cNvSpPr>
          <p:nvPr/>
        </p:nvSpPr>
        <p:spPr bwMode="auto">
          <a:xfrm>
            <a:off x="1898102" y="4215330"/>
            <a:ext cx="0" cy="2008188"/>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31" name="Line 235"/>
          <p:cNvSpPr>
            <a:spLocks noChangeShapeType="1"/>
          </p:cNvSpPr>
          <p:nvPr/>
        </p:nvSpPr>
        <p:spPr bwMode="auto">
          <a:xfrm>
            <a:off x="2758405" y="4215330"/>
            <a:ext cx="0" cy="2008188"/>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32" name="Line 236"/>
          <p:cNvSpPr>
            <a:spLocks noChangeShapeType="1"/>
          </p:cNvSpPr>
          <p:nvPr/>
        </p:nvSpPr>
        <p:spPr bwMode="auto">
          <a:xfrm>
            <a:off x="3699946" y="4215330"/>
            <a:ext cx="0" cy="2008188"/>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33" name="Line 237"/>
          <p:cNvSpPr>
            <a:spLocks noChangeShapeType="1"/>
          </p:cNvSpPr>
          <p:nvPr/>
        </p:nvSpPr>
        <p:spPr bwMode="auto">
          <a:xfrm>
            <a:off x="4634117" y="4215330"/>
            <a:ext cx="0" cy="2008188"/>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grpSp>
        <p:nvGrpSpPr>
          <p:cNvPr id="7" name="Group 6"/>
          <p:cNvGrpSpPr/>
          <p:nvPr/>
        </p:nvGrpSpPr>
        <p:grpSpPr>
          <a:xfrm>
            <a:off x="2558418" y="4863756"/>
            <a:ext cx="431849" cy="584200"/>
            <a:chOff x="-565236" y="5045075"/>
            <a:chExt cx="431849" cy="584200"/>
          </a:xfrm>
        </p:grpSpPr>
        <p:sp>
          <p:nvSpPr>
            <p:cNvPr id="135" name="Oval 29"/>
            <p:cNvSpPr>
              <a:spLocks noChangeArrowheads="1"/>
            </p:cNvSpPr>
            <p:nvPr/>
          </p:nvSpPr>
          <p:spPr bwMode="auto">
            <a:xfrm>
              <a:off x="-565236" y="5163525"/>
              <a:ext cx="403246" cy="381000"/>
            </a:xfrm>
            <a:prstGeom prst="ellipse">
              <a:avLst/>
            </a:prstGeom>
            <a:solidFill>
              <a:schemeClr val="bg1"/>
            </a:solidFill>
            <a:ln w="1270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136" name="Text Box 30"/>
            <p:cNvSpPr txBox="1">
              <a:spLocks noChangeArrowheads="1"/>
            </p:cNvSpPr>
            <p:nvPr/>
          </p:nvSpPr>
          <p:spPr bwMode="auto">
            <a:xfrm>
              <a:off x="-549334" y="5045075"/>
              <a:ext cx="415947" cy="584200"/>
            </a:xfrm>
            <a:prstGeom prst="rect">
              <a:avLst/>
            </a:prstGeom>
            <a:noFill/>
            <a:ln w="19050" cap="rnd">
              <a:noFill/>
              <a:prstDash val="sysDot"/>
              <a:miter lim="800000"/>
              <a:headEnd/>
              <a:tailEnd/>
            </a:ln>
          </p:spPr>
          <p:txBody>
            <a:bodyPr wrap="none">
              <a:prstTxWarp prst="textNoShape">
                <a:avLst/>
              </a:prstTxWarp>
              <a:spAutoFit/>
            </a:bodyPr>
            <a:lstStyle/>
            <a:p>
              <a:r>
                <a:rPr kumimoji="0" lang="en-US" sz="3200" b="1" i="0" dirty="0">
                  <a:latin typeface="Times New Roman" pitchFamily="18" charset="0"/>
                  <a:cs typeface="Times New Roman" pitchFamily="18" charset="0"/>
                </a:rPr>
                <a:t>&gt;</a:t>
              </a:r>
              <a:endParaRPr kumimoji="0" lang="en-US" sz="2800" b="1" i="0" dirty="0">
                <a:latin typeface="Times New Roman" pitchFamily="18" charset="0"/>
                <a:cs typeface="Times New Roman" pitchFamily="18" charset="0"/>
              </a:endParaRPr>
            </a:p>
          </p:txBody>
        </p:sp>
      </p:grpSp>
      <p:sp>
        <p:nvSpPr>
          <p:cNvPr id="137" name="Line 239"/>
          <p:cNvSpPr>
            <a:spLocks noChangeShapeType="1"/>
          </p:cNvSpPr>
          <p:nvPr/>
        </p:nvSpPr>
        <p:spPr bwMode="auto">
          <a:xfrm>
            <a:off x="1230489" y="4955105"/>
            <a:ext cx="4265121" cy="0"/>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38" name="Line 240"/>
          <p:cNvSpPr>
            <a:spLocks noChangeShapeType="1"/>
          </p:cNvSpPr>
          <p:nvPr/>
        </p:nvSpPr>
        <p:spPr bwMode="auto">
          <a:xfrm>
            <a:off x="1230489" y="5402056"/>
            <a:ext cx="4265121" cy="0"/>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39" name="Line 241"/>
          <p:cNvSpPr>
            <a:spLocks noChangeShapeType="1"/>
          </p:cNvSpPr>
          <p:nvPr/>
        </p:nvSpPr>
        <p:spPr bwMode="auto">
          <a:xfrm>
            <a:off x="1230489" y="5850455"/>
            <a:ext cx="4265121" cy="0"/>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41" name="Rectangle 83"/>
          <p:cNvSpPr>
            <a:spLocks noChangeArrowheads="1"/>
          </p:cNvSpPr>
          <p:nvPr/>
        </p:nvSpPr>
        <p:spPr bwMode="auto">
          <a:xfrm>
            <a:off x="2139888" y="5067777"/>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600</a:t>
            </a:r>
            <a:endParaRPr lang="en-US" sz="1600" i="0">
              <a:latin typeface="Times New Roman" pitchFamily="18" charset="0"/>
              <a:cs typeface="Times New Roman" pitchFamily="18" charset="0"/>
            </a:endParaRPr>
          </a:p>
        </p:txBody>
      </p:sp>
      <p:sp>
        <p:nvSpPr>
          <p:cNvPr id="142" name="Rectangle 84"/>
          <p:cNvSpPr>
            <a:spLocks noChangeArrowheads="1"/>
          </p:cNvSpPr>
          <p:nvPr/>
        </p:nvSpPr>
        <p:spPr bwMode="auto">
          <a:xfrm>
            <a:off x="3088219" y="5067777"/>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450</a:t>
            </a:r>
            <a:endParaRPr lang="en-US" sz="1600" i="0">
              <a:latin typeface="Times New Roman" pitchFamily="18" charset="0"/>
              <a:cs typeface="Times New Roman" pitchFamily="18" charset="0"/>
            </a:endParaRPr>
          </a:p>
        </p:txBody>
      </p:sp>
      <p:sp>
        <p:nvSpPr>
          <p:cNvPr id="143" name="Rectangle 116"/>
          <p:cNvSpPr>
            <a:spLocks noChangeArrowheads="1"/>
          </p:cNvSpPr>
          <p:nvPr/>
        </p:nvSpPr>
        <p:spPr bwMode="auto">
          <a:xfrm>
            <a:off x="2139888" y="5521802"/>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550</a:t>
            </a:r>
            <a:endParaRPr lang="en-US" sz="1600" i="0">
              <a:latin typeface="Times New Roman" pitchFamily="18" charset="0"/>
              <a:cs typeface="Times New Roman" pitchFamily="18" charset="0"/>
            </a:endParaRPr>
          </a:p>
        </p:txBody>
      </p:sp>
      <p:sp>
        <p:nvSpPr>
          <p:cNvPr id="144" name="Rectangle 117"/>
          <p:cNvSpPr>
            <a:spLocks noChangeArrowheads="1"/>
          </p:cNvSpPr>
          <p:nvPr/>
        </p:nvSpPr>
        <p:spPr bwMode="auto">
          <a:xfrm>
            <a:off x="3088219" y="5521802"/>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550</a:t>
            </a:r>
            <a:endParaRPr lang="en-US" sz="1600" i="0">
              <a:latin typeface="Times New Roman" pitchFamily="18" charset="0"/>
              <a:cs typeface="Times New Roman" pitchFamily="18" charset="0"/>
            </a:endParaRPr>
          </a:p>
        </p:txBody>
      </p:sp>
      <p:sp>
        <p:nvSpPr>
          <p:cNvPr id="145" name="Rectangle 149"/>
          <p:cNvSpPr>
            <a:spLocks noChangeArrowheads="1"/>
          </p:cNvSpPr>
          <p:nvPr/>
        </p:nvSpPr>
        <p:spPr bwMode="auto">
          <a:xfrm>
            <a:off x="2139888" y="5934620"/>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500</a:t>
            </a:r>
            <a:endParaRPr lang="en-US" sz="1600" i="0">
              <a:latin typeface="Times New Roman" pitchFamily="18" charset="0"/>
              <a:cs typeface="Times New Roman" pitchFamily="18" charset="0"/>
            </a:endParaRPr>
          </a:p>
        </p:txBody>
      </p:sp>
      <p:sp>
        <p:nvSpPr>
          <p:cNvPr id="146" name="Rectangle 150"/>
          <p:cNvSpPr>
            <a:spLocks noChangeArrowheads="1"/>
          </p:cNvSpPr>
          <p:nvPr/>
        </p:nvSpPr>
        <p:spPr bwMode="auto">
          <a:xfrm>
            <a:off x="3088219" y="5934620"/>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650</a:t>
            </a:r>
            <a:endParaRPr lang="en-US" sz="1600" i="0">
              <a:latin typeface="Times New Roman" pitchFamily="18" charset="0"/>
              <a:cs typeface="Times New Roman" pitchFamily="18" charset="0"/>
            </a:endParaRPr>
          </a:p>
        </p:txBody>
      </p:sp>
    </p:spTree>
    <p:extLst>
      <p:ext uri="{BB962C8B-B14F-4D97-AF65-F5344CB8AC3E}">
        <p14:creationId xmlns:p14="http://schemas.microsoft.com/office/powerpoint/2010/main" val="170754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randombar(horizontal)">
                                      <p:cBhvr>
                                        <p:cTn id="7" dur="500"/>
                                        <p:tgtEl>
                                          <p:spTgt spid="61">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animEffect transition="in" filter="randombar(horizontal)">
                                      <p:cBhvr>
                                        <p:cTn id="11" dur="500"/>
                                        <p:tgtEl>
                                          <p:spTgt spid="61">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61">
                                            <p:txEl>
                                              <p:pRg st="2" end="2"/>
                                            </p:txEl>
                                          </p:spTgt>
                                        </p:tgtEl>
                                        <p:attrNameLst>
                                          <p:attrName>style.visibility</p:attrName>
                                        </p:attrNameLst>
                                      </p:cBhvr>
                                      <p:to>
                                        <p:strVal val="visible"/>
                                      </p:to>
                                    </p:set>
                                    <p:animEffect transition="in" filter="randombar(horizontal)">
                                      <p:cBhvr>
                                        <p:cTn id="16" dur="500"/>
                                        <p:tgtEl>
                                          <p:spTgt spid="61">
                                            <p:txEl>
                                              <p:pRg st="2" end="2"/>
                                            </p:txEl>
                                          </p:spTgt>
                                        </p:tgtEl>
                                      </p:cBhvr>
                                    </p:animEffect>
                                  </p:childTnLst>
                                </p:cTn>
                              </p:par>
                            </p:childTnLst>
                          </p:cTn>
                        </p:par>
                        <p:par>
                          <p:cTn id="17" fill="hold">
                            <p:stCondLst>
                              <p:cond delay="500"/>
                            </p:stCondLst>
                            <p:childTnLst>
                              <p:par>
                                <p:cTn id="18" presetID="17" presetClass="entr" presetSubtype="8" fill="hold" grpId="0" nodeType="afterEffect">
                                  <p:stCondLst>
                                    <p:cond delay="0"/>
                                  </p:stCondLst>
                                  <p:childTnLst>
                                    <p:set>
                                      <p:cBhvr>
                                        <p:cTn id="19" dur="1" fill="hold">
                                          <p:stCondLst>
                                            <p:cond delay="0"/>
                                          </p:stCondLst>
                                        </p:cTn>
                                        <p:tgtEl>
                                          <p:spTgt spid="83"/>
                                        </p:tgtEl>
                                        <p:attrNameLst>
                                          <p:attrName>style.visibility</p:attrName>
                                        </p:attrNameLst>
                                      </p:cBhvr>
                                      <p:to>
                                        <p:strVal val="visible"/>
                                      </p:to>
                                    </p:set>
                                    <p:anim calcmode="lin" valueType="num">
                                      <p:cBhvr>
                                        <p:cTn id="20" dur="500" fill="hold"/>
                                        <p:tgtEl>
                                          <p:spTgt spid="83"/>
                                        </p:tgtEl>
                                        <p:attrNameLst>
                                          <p:attrName>ppt_x</p:attrName>
                                        </p:attrNameLst>
                                      </p:cBhvr>
                                      <p:tavLst>
                                        <p:tav tm="0">
                                          <p:val>
                                            <p:strVal val="#ppt_x-#ppt_w/2"/>
                                          </p:val>
                                        </p:tav>
                                        <p:tav tm="100000">
                                          <p:val>
                                            <p:strVal val="#ppt_x"/>
                                          </p:val>
                                        </p:tav>
                                      </p:tavLst>
                                    </p:anim>
                                    <p:anim calcmode="lin" valueType="num">
                                      <p:cBhvr>
                                        <p:cTn id="21" dur="500" fill="hold"/>
                                        <p:tgtEl>
                                          <p:spTgt spid="83"/>
                                        </p:tgtEl>
                                        <p:attrNameLst>
                                          <p:attrName>ppt_y</p:attrName>
                                        </p:attrNameLst>
                                      </p:cBhvr>
                                      <p:tavLst>
                                        <p:tav tm="0">
                                          <p:val>
                                            <p:strVal val="#ppt_y"/>
                                          </p:val>
                                        </p:tav>
                                        <p:tav tm="100000">
                                          <p:val>
                                            <p:strVal val="#ppt_y"/>
                                          </p:val>
                                        </p:tav>
                                      </p:tavLst>
                                    </p:anim>
                                    <p:anim calcmode="lin" valueType="num">
                                      <p:cBhvr>
                                        <p:cTn id="22" dur="500" fill="hold"/>
                                        <p:tgtEl>
                                          <p:spTgt spid="83"/>
                                        </p:tgtEl>
                                        <p:attrNameLst>
                                          <p:attrName>ppt_w</p:attrName>
                                        </p:attrNameLst>
                                      </p:cBhvr>
                                      <p:tavLst>
                                        <p:tav tm="0">
                                          <p:val>
                                            <p:fltVal val="0"/>
                                          </p:val>
                                        </p:tav>
                                        <p:tav tm="100000">
                                          <p:val>
                                            <p:strVal val="#ppt_w"/>
                                          </p:val>
                                        </p:tav>
                                      </p:tavLst>
                                    </p:anim>
                                    <p:anim calcmode="lin" valueType="num">
                                      <p:cBhvr>
                                        <p:cTn id="23" dur="500" fill="hold"/>
                                        <p:tgtEl>
                                          <p:spTgt spid="83"/>
                                        </p:tgtEl>
                                        <p:attrNameLst>
                                          <p:attrName>ppt_h</p:attrName>
                                        </p:attrNameLst>
                                      </p:cBhvr>
                                      <p:tavLst>
                                        <p:tav tm="0">
                                          <p:val>
                                            <p:strVal val="#ppt_h"/>
                                          </p:val>
                                        </p:tav>
                                        <p:tav tm="100000">
                                          <p:val>
                                            <p:strVal val="#ppt_h"/>
                                          </p:val>
                                        </p:tav>
                                      </p:tavLst>
                                    </p:anim>
                                  </p:childTnLst>
                                </p:cTn>
                              </p:par>
                            </p:childTnLst>
                          </p:cTn>
                        </p:par>
                        <p:par>
                          <p:cTn id="24" fill="hold">
                            <p:stCondLst>
                              <p:cond delay="1000"/>
                            </p:stCondLst>
                            <p:childTnLst>
                              <p:par>
                                <p:cTn id="25" presetID="17" presetClass="entr" presetSubtype="1" fill="hold" grpId="0" nodeType="afterEffect">
                                  <p:stCondLst>
                                    <p:cond delay="0"/>
                                  </p:stCondLst>
                                  <p:childTnLst>
                                    <p:set>
                                      <p:cBhvr>
                                        <p:cTn id="26" dur="1" fill="hold">
                                          <p:stCondLst>
                                            <p:cond delay="0"/>
                                          </p:stCondLst>
                                        </p:cTn>
                                        <p:tgtEl>
                                          <p:spTgt spid="76"/>
                                        </p:tgtEl>
                                        <p:attrNameLst>
                                          <p:attrName>style.visibility</p:attrName>
                                        </p:attrNameLst>
                                      </p:cBhvr>
                                      <p:to>
                                        <p:strVal val="visible"/>
                                      </p:to>
                                    </p:set>
                                    <p:anim calcmode="lin" valueType="num">
                                      <p:cBhvr>
                                        <p:cTn id="27" dur="500" fill="hold"/>
                                        <p:tgtEl>
                                          <p:spTgt spid="76"/>
                                        </p:tgtEl>
                                        <p:attrNameLst>
                                          <p:attrName>ppt_x</p:attrName>
                                        </p:attrNameLst>
                                      </p:cBhvr>
                                      <p:tavLst>
                                        <p:tav tm="0">
                                          <p:val>
                                            <p:strVal val="#ppt_x"/>
                                          </p:val>
                                        </p:tav>
                                        <p:tav tm="100000">
                                          <p:val>
                                            <p:strVal val="#ppt_x"/>
                                          </p:val>
                                        </p:tav>
                                      </p:tavLst>
                                    </p:anim>
                                    <p:anim calcmode="lin" valueType="num">
                                      <p:cBhvr>
                                        <p:cTn id="28" dur="500" fill="hold"/>
                                        <p:tgtEl>
                                          <p:spTgt spid="76"/>
                                        </p:tgtEl>
                                        <p:attrNameLst>
                                          <p:attrName>ppt_y</p:attrName>
                                        </p:attrNameLst>
                                      </p:cBhvr>
                                      <p:tavLst>
                                        <p:tav tm="0">
                                          <p:val>
                                            <p:strVal val="#ppt_y-#ppt_h/2"/>
                                          </p:val>
                                        </p:tav>
                                        <p:tav tm="100000">
                                          <p:val>
                                            <p:strVal val="#ppt_y"/>
                                          </p:val>
                                        </p:tav>
                                      </p:tavLst>
                                    </p:anim>
                                    <p:anim calcmode="lin" valueType="num">
                                      <p:cBhvr>
                                        <p:cTn id="29" dur="500" fill="hold"/>
                                        <p:tgtEl>
                                          <p:spTgt spid="76"/>
                                        </p:tgtEl>
                                        <p:attrNameLst>
                                          <p:attrName>ppt_w</p:attrName>
                                        </p:attrNameLst>
                                      </p:cBhvr>
                                      <p:tavLst>
                                        <p:tav tm="0">
                                          <p:val>
                                            <p:strVal val="#ppt_w"/>
                                          </p:val>
                                        </p:tav>
                                        <p:tav tm="100000">
                                          <p:val>
                                            <p:strVal val="#ppt_w"/>
                                          </p:val>
                                        </p:tav>
                                      </p:tavLst>
                                    </p:anim>
                                    <p:anim calcmode="lin" valueType="num">
                                      <p:cBhvr>
                                        <p:cTn id="30" dur="500" fill="hold"/>
                                        <p:tgtEl>
                                          <p:spTgt spid="76"/>
                                        </p:tgtEl>
                                        <p:attrNameLst>
                                          <p:attrName>ppt_h</p:attrName>
                                        </p:attrNameLst>
                                      </p:cBhvr>
                                      <p:tavLst>
                                        <p:tav tm="0">
                                          <p:val>
                                            <p:fltVal val="0"/>
                                          </p:val>
                                        </p:tav>
                                        <p:tav tm="100000">
                                          <p:val>
                                            <p:strVal val="#ppt_h"/>
                                          </p:val>
                                        </p:tav>
                                      </p:tavLst>
                                    </p:anim>
                                  </p:childTnLst>
                                </p:cTn>
                              </p:par>
                            </p:childTnLst>
                          </p:cTn>
                        </p:par>
                        <p:par>
                          <p:cTn id="31" fill="hold">
                            <p:stCondLst>
                              <p:cond delay="1500"/>
                            </p:stCondLst>
                            <p:childTnLst>
                              <p:par>
                                <p:cTn id="32" presetID="17" presetClass="entr" presetSubtype="1" fill="hold" grpId="0" nodeType="afterEffect">
                                  <p:stCondLst>
                                    <p:cond delay="0"/>
                                  </p:stCondLst>
                                  <p:childTnLst>
                                    <p:set>
                                      <p:cBhvr>
                                        <p:cTn id="33" dur="1" fill="hold">
                                          <p:stCondLst>
                                            <p:cond delay="0"/>
                                          </p:stCondLst>
                                        </p:cTn>
                                        <p:tgtEl>
                                          <p:spTgt spid="84"/>
                                        </p:tgtEl>
                                        <p:attrNameLst>
                                          <p:attrName>style.visibility</p:attrName>
                                        </p:attrNameLst>
                                      </p:cBhvr>
                                      <p:to>
                                        <p:strVal val="visible"/>
                                      </p:to>
                                    </p:set>
                                    <p:anim calcmode="lin" valueType="num">
                                      <p:cBhvr>
                                        <p:cTn id="34" dur="500" fill="hold"/>
                                        <p:tgtEl>
                                          <p:spTgt spid="84"/>
                                        </p:tgtEl>
                                        <p:attrNameLst>
                                          <p:attrName>ppt_x</p:attrName>
                                        </p:attrNameLst>
                                      </p:cBhvr>
                                      <p:tavLst>
                                        <p:tav tm="0">
                                          <p:val>
                                            <p:strVal val="#ppt_x"/>
                                          </p:val>
                                        </p:tav>
                                        <p:tav tm="100000">
                                          <p:val>
                                            <p:strVal val="#ppt_x"/>
                                          </p:val>
                                        </p:tav>
                                      </p:tavLst>
                                    </p:anim>
                                    <p:anim calcmode="lin" valueType="num">
                                      <p:cBhvr>
                                        <p:cTn id="35" dur="500" fill="hold"/>
                                        <p:tgtEl>
                                          <p:spTgt spid="84"/>
                                        </p:tgtEl>
                                        <p:attrNameLst>
                                          <p:attrName>ppt_y</p:attrName>
                                        </p:attrNameLst>
                                      </p:cBhvr>
                                      <p:tavLst>
                                        <p:tav tm="0">
                                          <p:val>
                                            <p:strVal val="#ppt_y-#ppt_h/2"/>
                                          </p:val>
                                        </p:tav>
                                        <p:tav tm="100000">
                                          <p:val>
                                            <p:strVal val="#ppt_y"/>
                                          </p:val>
                                        </p:tav>
                                      </p:tavLst>
                                    </p:anim>
                                    <p:anim calcmode="lin" valueType="num">
                                      <p:cBhvr>
                                        <p:cTn id="36" dur="500" fill="hold"/>
                                        <p:tgtEl>
                                          <p:spTgt spid="84"/>
                                        </p:tgtEl>
                                        <p:attrNameLst>
                                          <p:attrName>ppt_w</p:attrName>
                                        </p:attrNameLst>
                                      </p:cBhvr>
                                      <p:tavLst>
                                        <p:tav tm="0">
                                          <p:val>
                                            <p:strVal val="#ppt_w"/>
                                          </p:val>
                                        </p:tav>
                                        <p:tav tm="100000">
                                          <p:val>
                                            <p:strVal val="#ppt_w"/>
                                          </p:val>
                                        </p:tav>
                                      </p:tavLst>
                                    </p:anim>
                                    <p:anim calcmode="lin" valueType="num">
                                      <p:cBhvr>
                                        <p:cTn id="37" dur="500" fill="hold"/>
                                        <p:tgtEl>
                                          <p:spTgt spid="84"/>
                                        </p:tgtEl>
                                        <p:attrNameLst>
                                          <p:attrName>ppt_h</p:attrName>
                                        </p:attrNameLst>
                                      </p:cBhvr>
                                      <p:tavLst>
                                        <p:tav tm="0">
                                          <p:val>
                                            <p:fltVal val="0"/>
                                          </p:val>
                                        </p:tav>
                                        <p:tav tm="100000">
                                          <p:val>
                                            <p:strVal val="#ppt_h"/>
                                          </p:val>
                                        </p:tav>
                                      </p:tavLst>
                                    </p:anim>
                                  </p:childTnLst>
                                </p:cTn>
                              </p:par>
                            </p:childTnLst>
                          </p:cTn>
                        </p:par>
                        <p:par>
                          <p:cTn id="38" fill="hold">
                            <p:stCondLst>
                              <p:cond delay="2000"/>
                            </p:stCondLst>
                            <p:childTnLst>
                              <p:par>
                                <p:cTn id="39" presetID="9" presetClass="entr" presetSubtype="0" fill="hold" nodeType="afterEffect">
                                  <p:stCondLst>
                                    <p:cond delay="0"/>
                                  </p:stCondLst>
                                  <p:childTnLst>
                                    <p:set>
                                      <p:cBhvr>
                                        <p:cTn id="40" dur="1" fill="hold">
                                          <p:stCondLst>
                                            <p:cond delay="0"/>
                                          </p:stCondLst>
                                        </p:cTn>
                                        <p:tgtEl>
                                          <p:spTgt spid="59"/>
                                        </p:tgtEl>
                                        <p:attrNameLst>
                                          <p:attrName>style.visibility</p:attrName>
                                        </p:attrNameLst>
                                      </p:cBhvr>
                                      <p:to>
                                        <p:strVal val="visible"/>
                                      </p:to>
                                    </p:set>
                                    <p:animEffect transition="in" filter="dissolve">
                                      <p:cBhvr>
                                        <p:cTn id="41" dur="500"/>
                                        <p:tgtEl>
                                          <p:spTgt spid="59"/>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3">
                                            <p:txEl>
                                              <p:pRg st="0" end="0"/>
                                            </p:txEl>
                                          </p:spTgt>
                                        </p:tgtEl>
                                        <p:attrNameLst>
                                          <p:attrName>style.visibility</p:attrName>
                                        </p:attrNameLst>
                                      </p:cBhvr>
                                      <p:to>
                                        <p:strVal val="visible"/>
                                      </p:to>
                                    </p:set>
                                    <p:animEffect transition="in" filter="dissolve">
                                      <p:cBhvr>
                                        <p:cTn id="46" dur="500"/>
                                        <p:tgtEl>
                                          <p:spTgt spid="3">
                                            <p:txEl>
                                              <p:pRg st="0" end="0"/>
                                            </p:txEl>
                                          </p:spTgt>
                                        </p:tgtEl>
                                      </p:cBhvr>
                                    </p:animEffect>
                                  </p:childTnLst>
                                </p:cTn>
                              </p:par>
                            </p:childTnLst>
                          </p:cTn>
                        </p:par>
                        <p:par>
                          <p:cTn id="47" fill="hold">
                            <p:stCondLst>
                              <p:cond delay="500"/>
                            </p:stCondLst>
                            <p:childTnLst>
                              <p:par>
                                <p:cTn id="48" presetID="17" presetClass="entr" presetSubtype="8" fill="hold" grpId="0" nodeType="afterEffect">
                                  <p:stCondLst>
                                    <p:cond delay="0"/>
                                  </p:stCondLst>
                                  <p:childTnLst>
                                    <p:set>
                                      <p:cBhvr>
                                        <p:cTn id="49" dur="1" fill="hold">
                                          <p:stCondLst>
                                            <p:cond delay="0"/>
                                          </p:stCondLst>
                                        </p:cTn>
                                        <p:tgtEl>
                                          <p:spTgt spid="70"/>
                                        </p:tgtEl>
                                        <p:attrNameLst>
                                          <p:attrName>style.visibility</p:attrName>
                                        </p:attrNameLst>
                                      </p:cBhvr>
                                      <p:to>
                                        <p:strVal val="visible"/>
                                      </p:to>
                                    </p:set>
                                    <p:anim calcmode="lin" valueType="num">
                                      <p:cBhvr>
                                        <p:cTn id="50" dur="500" fill="hold"/>
                                        <p:tgtEl>
                                          <p:spTgt spid="70"/>
                                        </p:tgtEl>
                                        <p:attrNameLst>
                                          <p:attrName>ppt_x</p:attrName>
                                        </p:attrNameLst>
                                      </p:cBhvr>
                                      <p:tavLst>
                                        <p:tav tm="0">
                                          <p:val>
                                            <p:strVal val="#ppt_x-#ppt_w/2"/>
                                          </p:val>
                                        </p:tav>
                                        <p:tav tm="100000">
                                          <p:val>
                                            <p:strVal val="#ppt_x"/>
                                          </p:val>
                                        </p:tav>
                                      </p:tavLst>
                                    </p:anim>
                                    <p:anim calcmode="lin" valueType="num">
                                      <p:cBhvr>
                                        <p:cTn id="51" dur="500" fill="hold"/>
                                        <p:tgtEl>
                                          <p:spTgt spid="70"/>
                                        </p:tgtEl>
                                        <p:attrNameLst>
                                          <p:attrName>ppt_y</p:attrName>
                                        </p:attrNameLst>
                                      </p:cBhvr>
                                      <p:tavLst>
                                        <p:tav tm="0">
                                          <p:val>
                                            <p:strVal val="#ppt_y"/>
                                          </p:val>
                                        </p:tav>
                                        <p:tav tm="100000">
                                          <p:val>
                                            <p:strVal val="#ppt_y"/>
                                          </p:val>
                                        </p:tav>
                                      </p:tavLst>
                                    </p:anim>
                                    <p:anim calcmode="lin" valueType="num">
                                      <p:cBhvr>
                                        <p:cTn id="52" dur="500" fill="hold"/>
                                        <p:tgtEl>
                                          <p:spTgt spid="70"/>
                                        </p:tgtEl>
                                        <p:attrNameLst>
                                          <p:attrName>ppt_w</p:attrName>
                                        </p:attrNameLst>
                                      </p:cBhvr>
                                      <p:tavLst>
                                        <p:tav tm="0">
                                          <p:val>
                                            <p:fltVal val="0"/>
                                          </p:val>
                                        </p:tav>
                                        <p:tav tm="100000">
                                          <p:val>
                                            <p:strVal val="#ppt_w"/>
                                          </p:val>
                                        </p:tav>
                                      </p:tavLst>
                                    </p:anim>
                                    <p:anim calcmode="lin" valueType="num">
                                      <p:cBhvr>
                                        <p:cTn id="53" dur="500" fill="hold"/>
                                        <p:tgtEl>
                                          <p:spTgt spid="70"/>
                                        </p:tgtEl>
                                        <p:attrNameLst>
                                          <p:attrName>ppt_h</p:attrName>
                                        </p:attrNameLst>
                                      </p:cBhvr>
                                      <p:tavLst>
                                        <p:tav tm="0">
                                          <p:val>
                                            <p:strVal val="#ppt_h"/>
                                          </p:val>
                                        </p:tav>
                                        <p:tav tm="100000">
                                          <p:val>
                                            <p:strVal val="#ppt_h"/>
                                          </p:val>
                                        </p:tav>
                                      </p:tavLst>
                                    </p:anim>
                                  </p:childTnLst>
                                </p:cTn>
                              </p:par>
                            </p:childTnLst>
                          </p:cTn>
                        </p:par>
                        <p:par>
                          <p:cTn id="54" fill="hold">
                            <p:stCondLst>
                              <p:cond delay="1000"/>
                            </p:stCondLst>
                            <p:childTnLst>
                              <p:par>
                                <p:cTn id="55" presetID="17" presetClass="entr" presetSubtype="1" fill="hold" grpId="0" nodeType="afterEffect">
                                  <p:stCondLst>
                                    <p:cond delay="0"/>
                                  </p:stCondLst>
                                  <p:childTnLst>
                                    <p:set>
                                      <p:cBhvr>
                                        <p:cTn id="56" dur="1" fill="hold">
                                          <p:stCondLst>
                                            <p:cond delay="0"/>
                                          </p:stCondLst>
                                        </p:cTn>
                                        <p:tgtEl>
                                          <p:spTgt spid="69"/>
                                        </p:tgtEl>
                                        <p:attrNameLst>
                                          <p:attrName>style.visibility</p:attrName>
                                        </p:attrNameLst>
                                      </p:cBhvr>
                                      <p:to>
                                        <p:strVal val="visible"/>
                                      </p:to>
                                    </p:set>
                                    <p:anim calcmode="lin" valueType="num">
                                      <p:cBhvr>
                                        <p:cTn id="57" dur="500" fill="hold"/>
                                        <p:tgtEl>
                                          <p:spTgt spid="69"/>
                                        </p:tgtEl>
                                        <p:attrNameLst>
                                          <p:attrName>ppt_x</p:attrName>
                                        </p:attrNameLst>
                                      </p:cBhvr>
                                      <p:tavLst>
                                        <p:tav tm="0">
                                          <p:val>
                                            <p:strVal val="#ppt_x"/>
                                          </p:val>
                                        </p:tav>
                                        <p:tav tm="100000">
                                          <p:val>
                                            <p:strVal val="#ppt_x"/>
                                          </p:val>
                                        </p:tav>
                                      </p:tavLst>
                                    </p:anim>
                                    <p:anim calcmode="lin" valueType="num">
                                      <p:cBhvr>
                                        <p:cTn id="58" dur="500" fill="hold"/>
                                        <p:tgtEl>
                                          <p:spTgt spid="69"/>
                                        </p:tgtEl>
                                        <p:attrNameLst>
                                          <p:attrName>ppt_y</p:attrName>
                                        </p:attrNameLst>
                                      </p:cBhvr>
                                      <p:tavLst>
                                        <p:tav tm="0">
                                          <p:val>
                                            <p:strVal val="#ppt_y-#ppt_h/2"/>
                                          </p:val>
                                        </p:tav>
                                        <p:tav tm="100000">
                                          <p:val>
                                            <p:strVal val="#ppt_y"/>
                                          </p:val>
                                        </p:tav>
                                      </p:tavLst>
                                    </p:anim>
                                    <p:anim calcmode="lin" valueType="num">
                                      <p:cBhvr>
                                        <p:cTn id="59" dur="500" fill="hold"/>
                                        <p:tgtEl>
                                          <p:spTgt spid="69"/>
                                        </p:tgtEl>
                                        <p:attrNameLst>
                                          <p:attrName>ppt_w</p:attrName>
                                        </p:attrNameLst>
                                      </p:cBhvr>
                                      <p:tavLst>
                                        <p:tav tm="0">
                                          <p:val>
                                            <p:strVal val="#ppt_w"/>
                                          </p:val>
                                        </p:tav>
                                        <p:tav tm="100000">
                                          <p:val>
                                            <p:strVal val="#ppt_w"/>
                                          </p:val>
                                        </p:tav>
                                      </p:tavLst>
                                    </p:anim>
                                    <p:anim calcmode="lin" valueType="num">
                                      <p:cBhvr>
                                        <p:cTn id="60" dur="500" fill="hold"/>
                                        <p:tgtEl>
                                          <p:spTgt spid="69"/>
                                        </p:tgtEl>
                                        <p:attrNameLst>
                                          <p:attrName>ppt_h</p:attrName>
                                        </p:attrNameLst>
                                      </p:cBhvr>
                                      <p:tavLst>
                                        <p:tav tm="0">
                                          <p:val>
                                            <p:fltVal val="0"/>
                                          </p:val>
                                        </p:tav>
                                        <p:tav tm="100000">
                                          <p:val>
                                            <p:strVal val="#ppt_h"/>
                                          </p:val>
                                        </p:tav>
                                      </p:tavLst>
                                    </p:anim>
                                  </p:childTnLst>
                                </p:cTn>
                              </p:par>
                            </p:childTnLst>
                          </p:cTn>
                        </p:par>
                        <p:par>
                          <p:cTn id="61" fill="hold">
                            <p:stCondLst>
                              <p:cond delay="1500"/>
                            </p:stCondLst>
                            <p:childTnLst>
                              <p:par>
                                <p:cTn id="62" presetID="17" presetClass="entr" presetSubtype="1" fill="hold" grpId="0" nodeType="afterEffect">
                                  <p:stCondLst>
                                    <p:cond delay="0"/>
                                  </p:stCondLst>
                                  <p:childTnLst>
                                    <p:set>
                                      <p:cBhvr>
                                        <p:cTn id="63" dur="1" fill="hold">
                                          <p:stCondLst>
                                            <p:cond delay="0"/>
                                          </p:stCondLst>
                                        </p:cTn>
                                        <p:tgtEl>
                                          <p:spTgt spid="85"/>
                                        </p:tgtEl>
                                        <p:attrNameLst>
                                          <p:attrName>style.visibility</p:attrName>
                                        </p:attrNameLst>
                                      </p:cBhvr>
                                      <p:to>
                                        <p:strVal val="visible"/>
                                      </p:to>
                                    </p:set>
                                    <p:anim calcmode="lin" valueType="num">
                                      <p:cBhvr>
                                        <p:cTn id="64" dur="500" fill="hold"/>
                                        <p:tgtEl>
                                          <p:spTgt spid="85"/>
                                        </p:tgtEl>
                                        <p:attrNameLst>
                                          <p:attrName>ppt_x</p:attrName>
                                        </p:attrNameLst>
                                      </p:cBhvr>
                                      <p:tavLst>
                                        <p:tav tm="0">
                                          <p:val>
                                            <p:strVal val="#ppt_x"/>
                                          </p:val>
                                        </p:tav>
                                        <p:tav tm="100000">
                                          <p:val>
                                            <p:strVal val="#ppt_x"/>
                                          </p:val>
                                        </p:tav>
                                      </p:tavLst>
                                    </p:anim>
                                    <p:anim calcmode="lin" valueType="num">
                                      <p:cBhvr>
                                        <p:cTn id="65" dur="500" fill="hold"/>
                                        <p:tgtEl>
                                          <p:spTgt spid="85"/>
                                        </p:tgtEl>
                                        <p:attrNameLst>
                                          <p:attrName>ppt_y</p:attrName>
                                        </p:attrNameLst>
                                      </p:cBhvr>
                                      <p:tavLst>
                                        <p:tav tm="0">
                                          <p:val>
                                            <p:strVal val="#ppt_y-#ppt_h/2"/>
                                          </p:val>
                                        </p:tav>
                                        <p:tav tm="100000">
                                          <p:val>
                                            <p:strVal val="#ppt_y"/>
                                          </p:val>
                                        </p:tav>
                                      </p:tavLst>
                                    </p:anim>
                                    <p:anim calcmode="lin" valueType="num">
                                      <p:cBhvr>
                                        <p:cTn id="66" dur="500" fill="hold"/>
                                        <p:tgtEl>
                                          <p:spTgt spid="85"/>
                                        </p:tgtEl>
                                        <p:attrNameLst>
                                          <p:attrName>ppt_w</p:attrName>
                                        </p:attrNameLst>
                                      </p:cBhvr>
                                      <p:tavLst>
                                        <p:tav tm="0">
                                          <p:val>
                                            <p:strVal val="#ppt_w"/>
                                          </p:val>
                                        </p:tav>
                                        <p:tav tm="100000">
                                          <p:val>
                                            <p:strVal val="#ppt_w"/>
                                          </p:val>
                                        </p:tav>
                                      </p:tavLst>
                                    </p:anim>
                                    <p:anim calcmode="lin" valueType="num">
                                      <p:cBhvr>
                                        <p:cTn id="67" dur="500" fill="hold"/>
                                        <p:tgtEl>
                                          <p:spTgt spid="85"/>
                                        </p:tgtEl>
                                        <p:attrNameLst>
                                          <p:attrName>ppt_h</p:attrName>
                                        </p:attrNameLst>
                                      </p:cBhvr>
                                      <p:tavLst>
                                        <p:tav tm="0">
                                          <p:val>
                                            <p:fltVal val="0"/>
                                          </p:val>
                                        </p:tav>
                                        <p:tav tm="100000">
                                          <p:val>
                                            <p:strVal val="#ppt_h"/>
                                          </p:val>
                                        </p:tav>
                                      </p:tavLst>
                                    </p:anim>
                                  </p:childTnLst>
                                </p:cTn>
                              </p:par>
                            </p:childTnLst>
                          </p:cTn>
                        </p:par>
                        <p:par>
                          <p:cTn id="68" fill="hold">
                            <p:stCondLst>
                              <p:cond delay="2000"/>
                            </p:stCondLst>
                            <p:childTnLst>
                              <p:par>
                                <p:cTn id="69" presetID="9" presetClass="entr" presetSubtype="0" fill="hold" nodeType="afterEffect">
                                  <p:stCondLst>
                                    <p:cond delay="0"/>
                                  </p:stCondLst>
                                  <p:childTnLst>
                                    <p:set>
                                      <p:cBhvr>
                                        <p:cTn id="70" dur="1" fill="hold">
                                          <p:stCondLst>
                                            <p:cond delay="0"/>
                                          </p:stCondLst>
                                        </p:cTn>
                                        <p:tgtEl>
                                          <p:spTgt spid="66"/>
                                        </p:tgtEl>
                                        <p:attrNameLst>
                                          <p:attrName>style.visibility</p:attrName>
                                        </p:attrNameLst>
                                      </p:cBhvr>
                                      <p:to>
                                        <p:strVal val="visible"/>
                                      </p:to>
                                    </p:set>
                                    <p:animEffect transition="in" filter="dissolve">
                                      <p:cBhvr>
                                        <p:cTn id="71" dur="500"/>
                                        <p:tgtEl>
                                          <p:spTgt spid="66"/>
                                        </p:tgtEl>
                                      </p:cBhvr>
                                    </p:animEffect>
                                  </p:childTnLst>
                                </p:cTn>
                              </p:par>
                            </p:childTnLst>
                          </p:cTn>
                        </p:par>
                      </p:childTnLst>
                    </p:cTn>
                  </p:par>
                  <p:par>
                    <p:cTn id="72" fill="hold">
                      <p:stCondLst>
                        <p:cond delay="indefinite"/>
                      </p:stCondLst>
                      <p:childTnLst>
                        <p:par>
                          <p:cTn id="73" fill="hold">
                            <p:stCondLst>
                              <p:cond delay="0"/>
                            </p:stCondLst>
                            <p:childTnLst>
                              <p:par>
                                <p:cTn id="74" presetID="9" presetClass="entr" presetSubtype="0" fill="hold" nodeType="clickEffect">
                                  <p:stCondLst>
                                    <p:cond delay="0"/>
                                  </p:stCondLst>
                                  <p:childTnLst>
                                    <p:set>
                                      <p:cBhvr>
                                        <p:cTn id="75" dur="1" fill="hold">
                                          <p:stCondLst>
                                            <p:cond delay="0"/>
                                          </p:stCondLst>
                                        </p:cTn>
                                        <p:tgtEl>
                                          <p:spTgt spid="40">
                                            <p:txEl>
                                              <p:pRg st="0" end="0"/>
                                            </p:txEl>
                                          </p:spTgt>
                                        </p:tgtEl>
                                        <p:attrNameLst>
                                          <p:attrName>style.visibility</p:attrName>
                                        </p:attrNameLst>
                                      </p:cBhvr>
                                      <p:to>
                                        <p:strVal val="visible"/>
                                      </p:to>
                                    </p:set>
                                    <p:animEffect transition="in" filter="dissolve">
                                      <p:cBhvr>
                                        <p:cTn id="76" dur="500"/>
                                        <p:tgtEl>
                                          <p:spTgt spid="40">
                                            <p:txEl>
                                              <p:pRg st="0" end="0"/>
                                            </p:txEl>
                                          </p:spTgt>
                                        </p:tgtEl>
                                      </p:cBhvr>
                                    </p:animEffect>
                                  </p:childTnLst>
                                </p:cTn>
                              </p:par>
                            </p:childTnLst>
                          </p:cTn>
                        </p:par>
                        <p:par>
                          <p:cTn id="77" fill="hold">
                            <p:stCondLst>
                              <p:cond delay="500"/>
                            </p:stCondLst>
                            <p:childTnLst>
                              <p:par>
                                <p:cTn id="78" presetID="23" presetClass="entr" presetSubtype="16" fill="hold" nodeType="afterEffect">
                                  <p:stCondLst>
                                    <p:cond delay="0"/>
                                  </p:stCondLst>
                                  <p:childTnLst>
                                    <p:set>
                                      <p:cBhvr>
                                        <p:cTn id="79" dur="1" fill="hold">
                                          <p:stCondLst>
                                            <p:cond delay="0"/>
                                          </p:stCondLst>
                                        </p:cTn>
                                        <p:tgtEl>
                                          <p:spTgt spid="7"/>
                                        </p:tgtEl>
                                        <p:attrNameLst>
                                          <p:attrName>style.visibility</p:attrName>
                                        </p:attrNameLst>
                                      </p:cBhvr>
                                      <p:to>
                                        <p:strVal val="visible"/>
                                      </p:to>
                                    </p:set>
                                    <p:anim calcmode="lin" valueType="num">
                                      <p:cBhvr>
                                        <p:cTn id="80" dur="500" fill="hold"/>
                                        <p:tgtEl>
                                          <p:spTgt spid="7"/>
                                        </p:tgtEl>
                                        <p:attrNameLst>
                                          <p:attrName>ppt_w</p:attrName>
                                        </p:attrNameLst>
                                      </p:cBhvr>
                                      <p:tavLst>
                                        <p:tav tm="0">
                                          <p:val>
                                            <p:fltVal val="0"/>
                                          </p:val>
                                        </p:tav>
                                        <p:tav tm="100000">
                                          <p:val>
                                            <p:strVal val="#ppt_w"/>
                                          </p:val>
                                        </p:tav>
                                      </p:tavLst>
                                    </p:anim>
                                    <p:anim calcmode="lin" valueType="num">
                                      <p:cBhvr>
                                        <p:cTn id="81" dur="500" fill="hold"/>
                                        <p:tgtEl>
                                          <p:spTgt spid="7"/>
                                        </p:tgtEl>
                                        <p:attrNameLst>
                                          <p:attrName>ppt_h</p:attrName>
                                        </p:attrNameLst>
                                      </p:cBhvr>
                                      <p:tavLst>
                                        <p:tav tm="0">
                                          <p:val>
                                            <p:fltVal val="0"/>
                                          </p:val>
                                        </p:tav>
                                        <p:tav tm="100000">
                                          <p:val>
                                            <p:strVal val="#ppt_h"/>
                                          </p:val>
                                        </p:tav>
                                      </p:tavLst>
                                    </p:anim>
                                  </p:childTnLst>
                                </p:cTn>
                              </p:par>
                            </p:childTnLst>
                          </p:cTn>
                        </p:par>
                        <p:par>
                          <p:cTn id="82" fill="hold">
                            <p:stCondLst>
                              <p:cond delay="1000"/>
                            </p:stCondLst>
                            <p:childTnLst>
                              <p:par>
                                <p:cTn id="83" presetID="9" presetClass="entr" presetSubtype="0" fill="hold" grpId="0" nodeType="afterEffect">
                                  <p:stCondLst>
                                    <p:cond delay="0"/>
                                  </p:stCondLst>
                                  <p:childTnLst>
                                    <p:set>
                                      <p:cBhvr>
                                        <p:cTn id="84" dur="1" fill="hold">
                                          <p:stCondLst>
                                            <p:cond delay="0"/>
                                          </p:stCondLst>
                                        </p:cTn>
                                        <p:tgtEl>
                                          <p:spTgt spid="113"/>
                                        </p:tgtEl>
                                        <p:attrNameLst>
                                          <p:attrName>style.visibility</p:attrName>
                                        </p:attrNameLst>
                                      </p:cBhvr>
                                      <p:to>
                                        <p:strVal val="visible"/>
                                      </p:to>
                                    </p:set>
                                    <p:animEffect transition="in" filter="dissolve">
                                      <p:cBhvr>
                                        <p:cTn id="85" dur="500"/>
                                        <p:tgtEl>
                                          <p:spTgt spid="113"/>
                                        </p:tgtEl>
                                      </p:cBhvr>
                                    </p:animEffect>
                                  </p:childTnLst>
                                </p:cTn>
                              </p:par>
                            </p:childTnLst>
                          </p:cTn>
                        </p:par>
                        <p:par>
                          <p:cTn id="86" fill="hold">
                            <p:stCondLst>
                              <p:cond delay="1500"/>
                            </p:stCondLst>
                            <p:childTnLst>
                              <p:par>
                                <p:cTn id="87" presetID="14" presetClass="entr" presetSubtype="10" fill="hold" nodeType="afterEffect">
                                  <p:stCondLst>
                                    <p:cond delay="0"/>
                                  </p:stCondLst>
                                  <p:childTnLst>
                                    <p:set>
                                      <p:cBhvr>
                                        <p:cTn id="88" dur="1" fill="hold">
                                          <p:stCondLst>
                                            <p:cond delay="0"/>
                                          </p:stCondLst>
                                        </p:cTn>
                                        <p:tgtEl>
                                          <p:spTgt spid="61">
                                            <p:txEl>
                                              <p:pRg st="4" end="4"/>
                                            </p:txEl>
                                          </p:spTgt>
                                        </p:tgtEl>
                                        <p:attrNameLst>
                                          <p:attrName>style.visibility</p:attrName>
                                        </p:attrNameLst>
                                      </p:cBhvr>
                                      <p:to>
                                        <p:strVal val="visible"/>
                                      </p:to>
                                    </p:set>
                                    <p:animEffect transition="in" filter="randombar(horizontal)">
                                      <p:cBhvr>
                                        <p:cTn id="89" dur="500"/>
                                        <p:tgtEl>
                                          <p:spTgt spid="61">
                                            <p:txEl>
                                              <p:pRg st="4" end="4"/>
                                            </p:txEl>
                                          </p:spTgt>
                                        </p:tgtEl>
                                      </p:cBhvr>
                                    </p:animEffect>
                                  </p:childTnLst>
                                </p:cTn>
                              </p:par>
                            </p:childTnLst>
                          </p:cTn>
                        </p:par>
                        <p:par>
                          <p:cTn id="90" fill="hold">
                            <p:stCondLst>
                              <p:cond delay="2000"/>
                            </p:stCondLst>
                            <p:childTnLst>
                              <p:par>
                                <p:cTn id="91" presetID="23" presetClass="entr" presetSubtype="32" fill="hold" grpId="0" nodeType="afterEffect">
                                  <p:stCondLst>
                                    <p:cond delay="0"/>
                                  </p:stCondLst>
                                  <p:childTnLst>
                                    <p:set>
                                      <p:cBhvr>
                                        <p:cTn id="92" dur="1" fill="hold">
                                          <p:stCondLst>
                                            <p:cond delay="0"/>
                                          </p:stCondLst>
                                        </p:cTn>
                                        <p:tgtEl>
                                          <p:spTgt spid="114"/>
                                        </p:tgtEl>
                                        <p:attrNameLst>
                                          <p:attrName>style.visibility</p:attrName>
                                        </p:attrNameLst>
                                      </p:cBhvr>
                                      <p:to>
                                        <p:strVal val="visible"/>
                                      </p:to>
                                    </p:set>
                                    <p:anim calcmode="lin" valueType="num">
                                      <p:cBhvr>
                                        <p:cTn id="93" dur="500" fill="hold"/>
                                        <p:tgtEl>
                                          <p:spTgt spid="114"/>
                                        </p:tgtEl>
                                        <p:attrNameLst>
                                          <p:attrName>ppt_w</p:attrName>
                                        </p:attrNameLst>
                                      </p:cBhvr>
                                      <p:tavLst>
                                        <p:tav tm="0">
                                          <p:val>
                                            <p:strVal val="4*#ppt_w"/>
                                          </p:val>
                                        </p:tav>
                                        <p:tav tm="100000">
                                          <p:val>
                                            <p:strVal val="#ppt_w"/>
                                          </p:val>
                                        </p:tav>
                                      </p:tavLst>
                                    </p:anim>
                                    <p:anim calcmode="lin" valueType="num">
                                      <p:cBhvr>
                                        <p:cTn id="94" dur="500" fill="hold"/>
                                        <p:tgtEl>
                                          <p:spTgt spid="114"/>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70" grpId="0" animBg="1"/>
      <p:bldP spid="76" grpId="0" animBg="1"/>
      <p:bldP spid="83" grpId="0" animBg="1"/>
      <p:bldP spid="84" grpId="0" animBg="1"/>
      <p:bldP spid="85" grpId="0" animBg="1"/>
      <p:bldP spid="113" grpId="0" autoUpdateAnimBg="0"/>
      <p:bldP spid="11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611824"/>
            <a:ext cx="8932985" cy="42347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Market Demand Schedule</a:t>
            </a:r>
            <a:endParaRPr lang="en-US" dirty="0"/>
          </a:p>
        </p:txBody>
      </p:sp>
      <p:sp>
        <p:nvSpPr>
          <p:cNvPr id="3" name="Content Placeholder 2"/>
          <p:cNvSpPr>
            <a:spLocks noGrp="1"/>
          </p:cNvSpPr>
          <p:nvPr>
            <p:ph idx="1"/>
          </p:nvPr>
        </p:nvSpPr>
        <p:spPr>
          <a:xfrm>
            <a:off x="140675" y="1608494"/>
            <a:ext cx="8820445" cy="3400662"/>
          </a:xfrm>
        </p:spPr>
        <p:txBody>
          <a:bodyPr/>
          <a:lstStyle/>
          <a:p>
            <a:r>
              <a:rPr lang="en-US" dirty="0">
                <a:solidFill>
                  <a:srgbClr val="32302A"/>
                </a:solidFill>
              </a:rPr>
              <a:t>A </a:t>
            </a:r>
            <a:r>
              <a:rPr lang="en-US" b="1" i="1" dirty="0">
                <a:solidFill>
                  <a:srgbClr val="32302A"/>
                </a:solidFill>
              </a:rPr>
              <a:t>market demand schedule </a:t>
            </a:r>
            <a:r>
              <a:rPr lang="en-US" dirty="0">
                <a:solidFill>
                  <a:srgbClr val="32302A"/>
                </a:solidFill>
              </a:rPr>
              <a:t>is a table that shows the quantity of a good people will demand at varying prices</a:t>
            </a:r>
            <a:r>
              <a:rPr lang="en-US" dirty="0" smtClean="0">
                <a:solidFill>
                  <a:srgbClr val="32302A"/>
                </a:solidFill>
              </a:rPr>
              <a:t>.</a:t>
            </a:r>
          </a:p>
          <a:p>
            <a:r>
              <a:rPr lang="en-US" dirty="0">
                <a:solidFill>
                  <a:srgbClr val="32302A"/>
                </a:solidFill>
              </a:rPr>
              <a:t>Consider the market for cellular phone service.  A </a:t>
            </a:r>
            <a:r>
              <a:rPr lang="en-US" i="1" dirty="0">
                <a:solidFill>
                  <a:srgbClr val="32302A"/>
                </a:solidFill>
              </a:rPr>
              <a:t>market demand schedule</a:t>
            </a:r>
            <a:r>
              <a:rPr lang="en-US" dirty="0">
                <a:solidFill>
                  <a:srgbClr val="32302A"/>
                </a:solidFill>
              </a:rPr>
              <a:t> lays </a:t>
            </a:r>
            <a:r>
              <a:rPr lang="en-US" dirty="0" smtClean="0">
                <a:solidFill>
                  <a:srgbClr val="32302A"/>
                </a:solidFill>
              </a:rPr>
              <a:t>out </a:t>
            </a:r>
            <a:r>
              <a:rPr lang="en-US" dirty="0">
                <a:solidFill>
                  <a:srgbClr val="32302A"/>
                </a:solidFill>
              </a:rPr>
              <a:t>the quantity of cell phone service demanded in the market at various prices.</a:t>
            </a:r>
          </a:p>
          <a:p>
            <a:r>
              <a:rPr lang="en-US" dirty="0">
                <a:solidFill>
                  <a:srgbClr val="32302A"/>
                </a:solidFill>
              </a:rPr>
              <a:t>We can graph these points </a:t>
            </a:r>
            <a:r>
              <a:rPr lang="en-US" i="1" dirty="0">
                <a:solidFill>
                  <a:srgbClr val="32302A"/>
                </a:solidFill>
              </a:rPr>
              <a:t>(the different prices and respective quantities demanded)</a:t>
            </a:r>
            <a:r>
              <a:rPr lang="en-US" dirty="0">
                <a:solidFill>
                  <a:srgbClr val="32302A"/>
                </a:solidFill>
              </a:rPr>
              <a:t> to make a </a:t>
            </a:r>
            <a:r>
              <a:rPr lang="en-US" b="1" i="1" dirty="0">
                <a:solidFill>
                  <a:srgbClr val="32302A"/>
                </a:solidFill>
              </a:rPr>
              <a:t>demand curve</a:t>
            </a:r>
            <a:r>
              <a:rPr lang="en-US" dirty="0">
                <a:solidFill>
                  <a:srgbClr val="32302A"/>
                </a:solidFill>
              </a:rPr>
              <a:t> for cell phone service</a:t>
            </a:r>
            <a:r>
              <a:rPr lang="en-US" dirty="0" smtClean="0">
                <a:solidFill>
                  <a:srgbClr val="32302A"/>
                </a:solidFill>
              </a:rPr>
              <a:t>.</a:t>
            </a:r>
            <a:endParaRPr lang="en-US" dirty="0">
              <a:solidFill>
                <a:srgbClr val="32302A"/>
              </a:solidFill>
            </a:endParaRPr>
          </a:p>
        </p:txBody>
      </p:sp>
    </p:spTree>
    <p:extLst>
      <p:ext uri="{BB962C8B-B14F-4D97-AF65-F5344CB8AC3E}">
        <p14:creationId xmlns:p14="http://schemas.microsoft.com/office/powerpoint/2010/main" val="2435585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Market Equilibrium</a:t>
            </a:r>
            <a:endParaRPr lang="en-US" sz="2000" i="1" dirty="0"/>
          </a:p>
        </p:txBody>
      </p:sp>
      <p:cxnSp>
        <p:nvCxnSpPr>
          <p:cNvPr id="51" name="Straight Connector 50"/>
          <p:cNvCxnSpPr/>
          <p:nvPr/>
        </p:nvCxnSpPr>
        <p:spPr>
          <a:xfrm>
            <a:off x="5414425" y="1133715"/>
            <a:ext cx="16630" cy="2779607"/>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61" name="Content Placeholder 2"/>
          <p:cNvSpPr>
            <a:spLocks noGrp="1"/>
          </p:cNvSpPr>
          <p:nvPr>
            <p:ph idx="1"/>
          </p:nvPr>
        </p:nvSpPr>
        <p:spPr>
          <a:xfrm>
            <a:off x="73074" y="1062471"/>
            <a:ext cx="5341351" cy="3032337"/>
          </a:xfrm>
        </p:spPr>
        <p:txBody>
          <a:bodyPr/>
          <a:lstStyle/>
          <a:p>
            <a:pPr marL="169863" indent="-169863">
              <a:lnSpc>
                <a:spcPct val="90000"/>
              </a:lnSpc>
            </a:pPr>
            <a:r>
              <a:rPr lang="en-US" sz="1800" dirty="0">
                <a:solidFill>
                  <a:srgbClr val="32302A"/>
                </a:solidFill>
                <a:ea typeface="ＭＳ Ｐゴシック" pitchFamily="-107" charset="-128"/>
                <a:cs typeface="ＭＳ Ｐゴシック" pitchFamily="-107" charset="-128"/>
              </a:rPr>
              <a:t>A price of $8 in this market will result in </a:t>
            </a:r>
            <a:r>
              <a:rPr lang="en-US" sz="1800" dirty="0" smtClean="0">
                <a:solidFill>
                  <a:srgbClr val="32302A"/>
                </a:solidFill>
                <a:ea typeface="ＭＳ Ｐゴシック" pitchFamily="-107" charset="-128"/>
                <a:cs typeface="ＭＳ Ｐゴシック" pitchFamily="-107" charset="-128"/>
              </a:rPr>
              <a:t>quantity supplied </a:t>
            </a:r>
            <a:r>
              <a:rPr lang="en-US" sz="1800" dirty="0">
                <a:solidFill>
                  <a:srgbClr val="32302A"/>
                </a:solidFill>
                <a:ea typeface="ＭＳ Ｐゴシック" pitchFamily="-107" charset="-128"/>
                <a:cs typeface="ＭＳ Ｐゴシック" pitchFamily="-107" charset="-128"/>
              </a:rPr>
              <a:t>of 500 </a:t>
            </a:r>
            <a:r>
              <a:rPr lang="en-US" sz="1800" dirty="0" smtClean="0">
                <a:solidFill>
                  <a:srgbClr val="32302A"/>
                </a:solidFill>
                <a:ea typeface="ＭＳ Ｐゴシック" pitchFamily="-107" charset="-128"/>
                <a:cs typeface="ＭＳ Ｐゴシック" pitchFamily="-107" charset="-128"/>
              </a:rPr>
              <a:t>…</a:t>
            </a:r>
          </a:p>
          <a:p>
            <a:pPr marL="169863" indent="-169863">
              <a:lnSpc>
                <a:spcPct val="90000"/>
              </a:lnSpc>
            </a:pPr>
            <a:endParaRPr lang="en-US" sz="1800" dirty="0">
              <a:solidFill>
                <a:srgbClr val="32302A"/>
              </a:solidFill>
              <a:ea typeface="ＭＳ Ｐゴシック" pitchFamily="-107" charset="-128"/>
              <a:cs typeface="ＭＳ Ｐゴシック" pitchFamily="-107" charset="-128"/>
            </a:endParaRPr>
          </a:p>
          <a:p>
            <a:pPr marL="169863" indent="-169863">
              <a:lnSpc>
                <a:spcPct val="90000"/>
              </a:lnSpc>
            </a:pPr>
            <a:r>
              <a:rPr lang="en-US" sz="1800" dirty="0">
                <a:solidFill>
                  <a:srgbClr val="32302A"/>
                </a:solidFill>
                <a:ea typeface="ＭＳ Ｐゴシック" pitchFamily="-107" charset="-128"/>
                <a:cs typeface="ＭＳ Ｐゴシック" pitchFamily="-107" charset="-128"/>
              </a:rPr>
              <a:t>With an </a:t>
            </a:r>
            <a:r>
              <a:rPr lang="en-US" sz="1800" b="1" i="1" dirty="0">
                <a:solidFill>
                  <a:srgbClr val="32302A"/>
                </a:solidFill>
                <a:ea typeface="ＭＳ Ｐゴシック" pitchFamily="-107" charset="-128"/>
                <a:cs typeface="ＭＳ Ｐゴシック" pitchFamily="-107" charset="-128"/>
              </a:rPr>
              <a:t>excess demand</a:t>
            </a:r>
            <a:r>
              <a:rPr lang="en-US" sz="1800" dirty="0">
                <a:solidFill>
                  <a:srgbClr val="32302A"/>
                </a:solidFill>
                <a:ea typeface="ＭＳ Ｐゴシック" pitchFamily="-107" charset="-128"/>
                <a:cs typeface="ＭＳ Ｐゴシック" pitchFamily="-107" charset="-128"/>
              </a:rPr>
              <a:t> present, there will </a:t>
            </a:r>
            <a:r>
              <a:rPr lang="en-US" sz="1800" dirty="0" smtClean="0">
                <a:solidFill>
                  <a:srgbClr val="32302A"/>
                </a:solidFill>
                <a:ea typeface="ＭＳ Ｐゴシック" pitchFamily="-107" charset="-128"/>
                <a:cs typeface="ＭＳ Ｐゴシック" pitchFamily="-107" charset="-128"/>
              </a:rPr>
              <a:t>be </a:t>
            </a:r>
            <a:r>
              <a:rPr lang="en-US" sz="1800" b="1" i="1" dirty="0" smtClean="0">
                <a:solidFill>
                  <a:srgbClr val="FF0000"/>
                </a:solidFill>
                <a:ea typeface="ＭＳ Ｐゴシック" pitchFamily="-107" charset="-128"/>
                <a:cs typeface="ＭＳ Ｐゴシック" pitchFamily="-107" charset="-128"/>
              </a:rPr>
              <a:t>upward </a:t>
            </a:r>
            <a:r>
              <a:rPr lang="en-US" sz="1800" b="1" i="1" dirty="0">
                <a:solidFill>
                  <a:srgbClr val="FF0000"/>
                </a:solidFill>
                <a:ea typeface="ＭＳ Ｐゴシック" pitchFamily="-107" charset="-128"/>
                <a:cs typeface="ＭＳ Ｐゴシック" pitchFamily="-107" charset="-128"/>
              </a:rPr>
              <a:t>pressure</a:t>
            </a:r>
            <a:r>
              <a:rPr lang="en-US" sz="1800" dirty="0">
                <a:solidFill>
                  <a:srgbClr val="32302A"/>
                </a:solidFill>
                <a:ea typeface="ＭＳ Ｐゴシック" pitchFamily="-107" charset="-128"/>
                <a:cs typeface="ＭＳ Ｐゴシック" pitchFamily="-107" charset="-128"/>
              </a:rPr>
              <a:t> on price to </a:t>
            </a:r>
            <a:r>
              <a:rPr lang="en-US" sz="1800" i="1" dirty="0">
                <a:solidFill>
                  <a:srgbClr val="32302A"/>
                </a:solidFill>
                <a:ea typeface="ＭＳ Ｐゴシック" pitchFamily="-107" charset="-128"/>
                <a:cs typeface="ＭＳ Ｐゴシック" pitchFamily="-107" charset="-128"/>
              </a:rPr>
              <a:t>clear the market</a:t>
            </a:r>
            <a:r>
              <a:rPr lang="en-US" sz="1800" dirty="0" smtClean="0">
                <a:solidFill>
                  <a:srgbClr val="32302A"/>
                </a:solidFill>
                <a:ea typeface="ＭＳ Ｐゴシック" pitchFamily="-107" charset="-128"/>
                <a:cs typeface="ＭＳ Ｐゴシック" pitchFamily="-107" charset="-128"/>
              </a:rPr>
              <a:t>.</a:t>
            </a:r>
            <a:endParaRPr lang="en-US" sz="1800" dirty="0">
              <a:solidFill>
                <a:srgbClr val="32302A"/>
              </a:solidFill>
              <a:ea typeface="ＭＳ Ｐゴシック" pitchFamily="-107" charset="-128"/>
              <a:cs typeface="ＭＳ Ｐゴシック" pitchFamily="-107" charset="-128"/>
            </a:endParaRPr>
          </a:p>
        </p:txBody>
      </p:sp>
      <p:sp>
        <p:nvSpPr>
          <p:cNvPr id="3" name="TextBox 2"/>
          <p:cNvSpPr txBox="1"/>
          <p:nvPr/>
        </p:nvSpPr>
        <p:spPr>
          <a:xfrm>
            <a:off x="209229" y="1288739"/>
            <a:ext cx="5223463" cy="369332"/>
          </a:xfrm>
          <a:prstGeom prst="rect">
            <a:avLst/>
          </a:prstGeom>
          <a:noFill/>
        </p:spPr>
        <p:txBody>
          <a:bodyPr wrap="square" rtlCol="0">
            <a:spAutoFit/>
          </a:bodyPr>
          <a:lstStyle/>
          <a:p>
            <a:r>
              <a:rPr lang="en-US" dirty="0">
                <a:solidFill>
                  <a:srgbClr val="32302A"/>
                </a:solidFill>
                <a:latin typeface="Times New Roman" pitchFamily="18" charset="0"/>
                <a:ea typeface="ＭＳ Ｐゴシック" pitchFamily="-107" charset="-128"/>
                <a:cs typeface="Times New Roman" pitchFamily="18" charset="0"/>
              </a:rPr>
              <a:t> </a:t>
            </a:r>
            <a:r>
              <a:rPr lang="en-US" dirty="0" smtClean="0">
                <a:solidFill>
                  <a:srgbClr val="32302A"/>
                </a:solidFill>
                <a:latin typeface="Times New Roman" pitchFamily="18" charset="0"/>
                <a:ea typeface="ＭＳ Ｐゴシック" pitchFamily="-107" charset="-128"/>
                <a:cs typeface="Times New Roman" pitchFamily="18" charset="0"/>
              </a:rPr>
              <a:t>			</a:t>
            </a:r>
            <a:r>
              <a:rPr lang="en-US" dirty="0">
                <a:solidFill>
                  <a:srgbClr val="32302A"/>
                </a:solidFill>
                <a:latin typeface="Times New Roman" pitchFamily="18" charset="0"/>
                <a:ea typeface="ＭＳ Ｐゴシック" pitchFamily="-107" charset="-128"/>
                <a:cs typeface="Times New Roman" pitchFamily="18" charset="0"/>
              </a:rPr>
              <a:t> </a:t>
            </a:r>
            <a:r>
              <a:rPr lang="en-US" dirty="0" smtClean="0">
                <a:solidFill>
                  <a:srgbClr val="32302A"/>
                </a:solidFill>
                <a:latin typeface="Times New Roman" pitchFamily="18" charset="0"/>
                <a:ea typeface="ＭＳ Ｐゴシック" pitchFamily="-107" charset="-128"/>
                <a:cs typeface="Times New Roman" pitchFamily="18" charset="0"/>
              </a:rPr>
              <a:t>      and </a:t>
            </a:r>
            <a:r>
              <a:rPr lang="en-US" dirty="0">
                <a:solidFill>
                  <a:srgbClr val="32302A"/>
                </a:solidFill>
                <a:latin typeface="Times New Roman" pitchFamily="18" charset="0"/>
                <a:ea typeface="ＭＳ Ｐゴシック" pitchFamily="-107" charset="-128"/>
                <a:cs typeface="Times New Roman" pitchFamily="18" charset="0"/>
              </a:rPr>
              <a:t>a quantity </a:t>
            </a:r>
            <a:r>
              <a:rPr lang="en-US" dirty="0" smtClean="0">
                <a:solidFill>
                  <a:srgbClr val="32302A"/>
                </a:solidFill>
                <a:latin typeface="Times New Roman" pitchFamily="18" charset="0"/>
                <a:ea typeface="ＭＳ Ｐゴシック" pitchFamily="-107" charset="-128"/>
                <a:cs typeface="Times New Roman" pitchFamily="18" charset="0"/>
              </a:rPr>
              <a:t>demanded </a:t>
            </a:r>
            <a:r>
              <a:rPr lang="en-US" dirty="0">
                <a:solidFill>
                  <a:srgbClr val="32302A"/>
                </a:solidFill>
                <a:latin typeface="Times New Roman" pitchFamily="18" charset="0"/>
                <a:ea typeface="ＭＳ Ｐゴシック" pitchFamily="-107" charset="-128"/>
                <a:cs typeface="Times New Roman" pitchFamily="18" charset="0"/>
              </a:rPr>
              <a:t>of </a:t>
            </a:r>
            <a:r>
              <a:rPr lang="en-US" dirty="0" smtClean="0">
                <a:solidFill>
                  <a:srgbClr val="32302A"/>
                </a:solidFill>
                <a:latin typeface="Times New Roman" pitchFamily="18" charset="0"/>
                <a:ea typeface="ＭＳ Ｐゴシック" pitchFamily="-107" charset="-128"/>
                <a:cs typeface="Times New Roman" pitchFamily="18" charset="0"/>
              </a:rPr>
              <a:t>650 … </a:t>
            </a:r>
            <a:endParaRPr lang="en-US" dirty="0">
              <a:latin typeface="Times New Roman" pitchFamily="18" charset="0"/>
              <a:cs typeface="Times New Roman" pitchFamily="18" charset="0"/>
            </a:endParaRPr>
          </a:p>
        </p:txBody>
      </p:sp>
      <p:sp>
        <p:nvSpPr>
          <p:cNvPr id="40" name="TextBox 39"/>
          <p:cNvSpPr txBox="1"/>
          <p:nvPr/>
        </p:nvSpPr>
        <p:spPr>
          <a:xfrm>
            <a:off x="237646" y="1552808"/>
            <a:ext cx="5176779" cy="369332"/>
          </a:xfrm>
          <a:prstGeom prst="rect">
            <a:avLst/>
          </a:prstGeom>
          <a:noFill/>
        </p:spPr>
        <p:txBody>
          <a:bodyPr wrap="square" rtlCol="0">
            <a:spAutoFit/>
          </a:bodyPr>
          <a:lstStyle/>
          <a:p>
            <a:r>
              <a:rPr lang="en-US" dirty="0" smtClean="0">
                <a:solidFill>
                  <a:srgbClr val="32302A"/>
                </a:solidFill>
                <a:latin typeface="Times New Roman" pitchFamily="18" charset="0"/>
                <a:ea typeface="ＭＳ Ｐゴシック" pitchFamily="-107" charset="-128"/>
                <a:cs typeface="Times New Roman" pitchFamily="18" charset="0"/>
              </a:rPr>
              <a:t>resulting </a:t>
            </a:r>
            <a:r>
              <a:rPr lang="en-US" dirty="0">
                <a:solidFill>
                  <a:srgbClr val="32302A"/>
                </a:solidFill>
                <a:latin typeface="Times New Roman" pitchFamily="18" charset="0"/>
                <a:ea typeface="ＭＳ Ｐゴシック" pitchFamily="-107" charset="-128"/>
                <a:cs typeface="Times New Roman" pitchFamily="18" charset="0"/>
              </a:rPr>
              <a:t>in an </a:t>
            </a:r>
            <a:r>
              <a:rPr lang="en-US" b="1" i="1" dirty="0">
                <a:solidFill>
                  <a:srgbClr val="32302A"/>
                </a:solidFill>
                <a:latin typeface="Times New Roman" pitchFamily="18" charset="0"/>
                <a:ea typeface="ＭＳ Ｐゴシック" pitchFamily="-107" charset="-128"/>
                <a:cs typeface="Times New Roman" pitchFamily="18" charset="0"/>
              </a:rPr>
              <a:t>excess </a:t>
            </a:r>
            <a:r>
              <a:rPr lang="en-US" b="1" i="1" dirty="0" smtClean="0">
                <a:solidFill>
                  <a:srgbClr val="32302A"/>
                </a:solidFill>
                <a:latin typeface="Times New Roman" pitchFamily="18" charset="0"/>
                <a:ea typeface="ＭＳ Ｐゴシック" pitchFamily="-107" charset="-128"/>
                <a:cs typeface="Times New Roman" pitchFamily="18" charset="0"/>
              </a:rPr>
              <a:t>demand</a:t>
            </a:r>
            <a:r>
              <a:rPr lang="en-US" dirty="0" smtClean="0">
                <a:solidFill>
                  <a:srgbClr val="32302A"/>
                </a:solidFill>
                <a:latin typeface="Times New Roman" pitchFamily="18" charset="0"/>
                <a:ea typeface="ＭＳ Ｐゴシック" pitchFamily="-107" charset="-128"/>
                <a:cs typeface="Times New Roman" pitchFamily="18" charset="0"/>
              </a:rPr>
              <a:t>. </a:t>
            </a:r>
            <a:endParaRPr lang="en-US" dirty="0">
              <a:latin typeface="Times New Roman" pitchFamily="18" charset="0"/>
              <a:cs typeface="Times New Roman" pitchFamily="18" charset="0"/>
            </a:endParaRPr>
          </a:p>
        </p:txBody>
      </p:sp>
      <p:sp>
        <p:nvSpPr>
          <p:cNvPr id="41" name="Line 5"/>
          <p:cNvSpPr>
            <a:spLocks noChangeShapeType="1"/>
          </p:cNvSpPr>
          <p:nvPr/>
        </p:nvSpPr>
        <p:spPr bwMode="auto">
          <a:xfrm flipH="1">
            <a:off x="6070998" y="1408540"/>
            <a:ext cx="0" cy="2391478"/>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2" name="Line 6"/>
          <p:cNvSpPr>
            <a:spLocks noChangeShapeType="1"/>
          </p:cNvSpPr>
          <p:nvPr/>
        </p:nvSpPr>
        <p:spPr bwMode="auto">
          <a:xfrm>
            <a:off x="6355160" y="4136083"/>
            <a:ext cx="2055813" cy="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3" name="Line 7"/>
          <p:cNvSpPr>
            <a:spLocks noChangeShapeType="1"/>
          </p:cNvSpPr>
          <p:nvPr/>
        </p:nvSpPr>
        <p:spPr bwMode="auto">
          <a:xfrm>
            <a:off x="6063060" y="4136083"/>
            <a:ext cx="228600" cy="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4" name="Line 8"/>
          <p:cNvSpPr>
            <a:spLocks noChangeShapeType="1"/>
          </p:cNvSpPr>
          <p:nvPr/>
        </p:nvSpPr>
        <p:spPr bwMode="auto">
          <a:xfrm flipH="1">
            <a:off x="6331348" y="4094808"/>
            <a:ext cx="41275" cy="92075"/>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5" name="Line 10"/>
          <p:cNvSpPr>
            <a:spLocks noChangeShapeType="1"/>
          </p:cNvSpPr>
          <p:nvPr/>
        </p:nvSpPr>
        <p:spPr bwMode="auto">
          <a:xfrm flipV="1">
            <a:off x="6063060" y="3842395"/>
            <a:ext cx="0" cy="30480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6" name="Line 12"/>
          <p:cNvSpPr>
            <a:spLocks noChangeShapeType="1"/>
          </p:cNvSpPr>
          <p:nvPr/>
        </p:nvSpPr>
        <p:spPr bwMode="auto">
          <a:xfrm flipV="1">
            <a:off x="6017023" y="3824933"/>
            <a:ext cx="95250" cy="46037"/>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7" name="Text Box 21"/>
          <p:cNvSpPr txBox="1">
            <a:spLocks noChangeArrowheads="1"/>
          </p:cNvSpPr>
          <p:nvPr/>
        </p:nvSpPr>
        <p:spPr bwMode="auto">
          <a:xfrm>
            <a:off x="5726510" y="3226227"/>
            <a:ext cx="3159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7</a:t>
            </a:r>
            <a:endParaRPr kumimoji="0" lang="en-US" sz="1400" b="0" i="0">
              <a:solidFill>
                <a:schemeClr val="tx1"/>
              </a:solidFill>
              <a:latin typeface="Times New Roman" pitchFamily="18" charset="0"/>
              <a:cs typeface="Times New Roman" pitchFamily="18" charset="0"/>
            </a:endParaRPr>
          </a:p>
        </p:txBody>
      </p:sp>
      <p:sp>
        <p:nvSpPr>
          <p:cNvPr id="48" name="Text Box 22"/>
          <p:cNvSpPr txBox="1">
            <a:spLocks noChangeArrowheads="1"/>
          </p:cNvSpPr>
          <p:nvPr/>
        </p:nvSpPr>
        <p:spPr bwMode="auto">
          <a:xfrm>
            <a:off x="5726510" y="2972227"/>
            <a:ext cx="3159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8</a:t>
            </a:r>
            <a:endParaRPr kumimoji="0" lang="en-US" sz="1400" b="0" i="0">
              <a:solidFill>
                <a:schemeClr val="tx1"/>
              </a:solidFill>
              <a:latin typeface="Times New Roman" pitchFamily="18" charset="0"/>
              <a:cs typeface="Times New Roman" pitchFamily="18" charset="0"/>
            </a:endParaRPr>
          </a:p>
        </p:txBody>
      </p:sp>
      <p:sp>
        <p:nvSpPr>
          <p:cNvPr id="49" name="Text Box 23"/>
          <p:cNvSpPr txBox="1">
            <a:spLocks noChangeArrowheads="1"/>
          </p:cNvSpPr>
          <p:nvPr/>
        </p:nvSpPr>
        <p:spPr bwMode="auto">
          <a:xfrm>
            <a:off x="5726510" y="2724577"/>
            <a:ext cx="3159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9</a:t>
            </a:r>
            <a:endParaRPr kumimoji="0" lang="en-US" sz="1400" b="0" i="0">
              <a:solidFill>
                <a:schemeClr val="tx1"/>
              </a:solidFill>
              <a:latin typeface="Times New Roman" pitchFamily="18" charset="0"/>
              <a:cs typeface="Times New Roman" pitchFamily="18" charset="0"/>
            </a:endParaRPr>
          </a:p>
        </p:txBody>
      </p:sp>
      <p:sp>
        <p:nvSpPr>
          <p:cNvPr id="50" name="Text Box 24"/>
          <p:cNvSpPr txBox="1">
            <a:spLocks noChangeArrowheads="1"/>
          </p:cNvSpPr>
          <p:nvPr/>
        </p:nvSpPr>
        <p:spPr bwMode="auto">
          <a:xfrm>
            <a:off x="5574110" y="2467402"/>
            <a:ext cx="4683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10</a:t>
            </a:r>
            <a:endParaRPr kumimoji="0" lang="en-US" sz="1400" b="0" i="0">
              <a:solidFill>
                <a:schemeClr val="tx1"/>
              </a:solidFill>
              <a:latin typeface="Times New Roman" pitchFamily="18" charset="0"/>
              <a:cs typeface="Times New Roman" pitchFamily="18" charset="0"/>
            </a:endParaRPr>
          </a:p>
        </p:txBody>
      </p:sp>
      <p:sp>
        <p:nvSpPr>
          <p:cNvPr id="53" name="Text Box 25"/>
          <p:cNvSpPr txBox="1">
            <a:spLocks noChangeArrowheads="1"/>
          </p:cNvSpPr>
          <p:nvPr/>
        </p:nvSpPr>
        <p:spPr bwMode="auto">
          <a:xfrm>
            <a:off x="5574110" y="2216577"/>
            <a:ext cx="4683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11</a:t>
            </a:r>
            <a:endParaRPr kumimoji="0" lang="en-US" sz="1400" b="0" i="0">
              <a:solidFill>
                <a:schemeClr val="tx1"/>
              </a:solidFill>
              <a:latin typeface="Times New Roman" pitchFamily="18" charset="0"/>
              <a:cs typeface="Times New Roman" pitchFamily="18" charset="0"/>
            </a:endParaRPr>
          </a:p>
        </p:txBody>
      </p:sp>
      <p:sp>
        <p:nvSpPr>
          <p:cNvPr id="54" name="Text Box 26"/>
          <p:cNvSpPr txBox="1">
            <a:spLocks noChangeArrowheads="1"/>
          </p:cNvSpPr>
          <p:nvPr/>
        </p:nvSpPr>
        <p:spPr bwMode="auto">
          <a:xfrm>
            <a:off x="5574110" y="1972102"/>
            <a:ext cx="4683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12</a:t>
            </a:r>
            <a:endParaRPr kumimoji="0" lang="en-US" sz="1400" b="0" i="0">
              <a:solidFill>
                <a:schemeClr val="tx1"/>
              </a:solidFill>
              <a:latin typeface="Times New Roman" pitchFamily="18" charset="0"/>
              <a:cs typeface="Times New Roman" pitchFamily="18" charset="0"/>
            </a:endParaRPr>
          </a:p>
        </p:txBody>
      </p:sp>
      <p:sp>
        <p:nvSpPr>
          <p:cNvPr id="58" name="Text Box 27"/>
          <p:cNvSpPr txBox="1">
            <a:spLocks noChangeArrowheads="1"/>
          </p:cNvSpPr>
          <p:nvPr/>
        </p:nvSpPr>
        <p:spPr bwMode="auto">
          <a:xfrm>
            <a:off x="5574110" y="1716515"/>
            <a:ext cx="4683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13</a:t>
            </a:r>
            <a:endParaRPr kumimoji="0" lang="en-US" sz="1400" b="0" i="0">
              <a:solidFill>
                <a:schemeClr val="tx1"/>
              </a:solidFill>
              <a:latin typeface="Times New Roman" pitchFamily="18" charset="0"/>
              <a:cs typeface="Times New Roman" pitchFamily="18" charset="0"/>
            </a:endParaRPr>
          </a:p>
        </p:txBody>
      </p:sp>
      <p:grpSp>
        <p:nvGrpSpPr>
          <p:cNvPr id="59" name="Group 244"/>
          <p:cNvGrpSpPr>
            <a:grpSpLocks/>
          </p:cNvGrpSpPr>
          <p:nvPr/>
        </p:nvGrpSpPr>
        <p:grpSpPr bwMode="auto">
          <a:xfrm>
            <a:off x="6288434" y="5339166"/>
            <a:ext cx="1418085" cy="472698"/>
            <a:chOff x="3846" y="3498"/>
            <a:chExt cx="973" cy="342"/>
          </a:xfrm>
        </p:grpSpPr>
        <p:sp>
          <p:nvSpPr>
            <p:cNvPr id="60" name="AutoShape 243"/>
            <p:cNvSpPr>
              <a:spLocks noChangeArrowheads="1"/>
            </p:cNvSpPr>
            <p:nvPr/>
          </p:nvSpPr>
          <p:spPr bwMode="auto">
            <a:xfrm>
              <a:off x="3846" y="3498"/>
              <a:ext cx="973" cy="336"/>
            </a:xfrm>
            <a:prstGeom prst="roundRect">
              <a:avLst>
                <a:gd name="adj" fmla="val 16667"/>
              </a:avLst>
            </a:prstGeom>
            <a:solidFill>
              <a:schemeClr val="bg1"/>
            </a:solidFill>
            <a:ln w="1270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65" name="AutoShape 46" descr="Parchment"/>
            <p:cNvSpPr>
              <a:spLocks noChangeArrowheads="1"/>
            </p:cNvSpPr>
            <p:nvPr/>
          </p:nvSpPr>
          <p:spPr bwMode="auto">
            <a:xfrm>
              <a:off x="3848" y="3504"/>
              <a:ext cx="971" cy="336"/>
            </a:xfrm>
            <a:prstGeom prst="roundRect">
              <a:avLst>
                <a:gd name="adj" fmla="val 16667"/>
              </a:avLst>
            </a:prstGeom>
            <a:noFill/>
            <a:ln w="3175">
              <a:noFill/>
              <a:round/>
              <a:headEnd/>
              <a:tailEnd/>
            </a:ln>
          </p:spPr>
          <p:txBody>
            <a:bodyPr wrap="none" anchor="ctr">
              <a:prstTxWarp prst="textNoShape">
                <a:avLst/>
              </a:prstTxWarp>
            </a:bodyPr>
            <a:lstStyle/>
            <a:p>
              <a:pPr algn="ctr">
                <a:lnSpc>
                  <a:spcPct val="80000"/>
                </a:lnSpc>
              </a:pPr>
              <a:r>
                <a:rPr kumimoji="0" lang="en-US" sz="1400" b="1" i="1" dirty="0">
                  <a:latin typeface="Times New Roman" pitchFamily="18" charset="0"/>
                  <a:cs typeface="Times New Roman" pitchFamily="18" charset="0"/>
                </a:rPr>
                <a:t>Quantity </a:t>
              </a:r>
              <a:r>
                <a:rPr kumimoji="0" lang="en-US" sz="1400" b="1" i="1" dirty="0" smtClean="0">
                  <a:latin typeface="Times New Roman" pitchFamily="18" charset="0"/>
                  <a:cs typeface="Times New Roman" pitchFamily="18" charset="0"/>
                </a:rPr>
                <a:t>supplied</a:t>
              </a:r>
              <a:r>
                <a:rPr kumimoji="0" lang="en-US" sz="1400" b="0" i="0" dirty="0">
                  <a:latin typeface="Times New Roman" pitchFamily="18" charset="0"/>
                  <a:cs typeface="Times New Roman" pitchFamily="18" charset="0"/>
                </a:rPr>
                <a:t/>
              </a:r>
              <a:br>
                <a:rPr kumimoji="0" lang="en-US" sz="1400" b="0" i="0" dirty="0">
                  <a:latin typeface="Times New Roman" pitchFamily="18" charset="0"/>
                  <a:cs typeface="Times New Roman" pitchFamily="18" charset="0"/>
                </a:rPr>
              </a:br>
              <a:r>
                <a:rPr kumimoji="0" lang="en-US" sz="1400" b="0" i="0" dirty="0">
                  <a:latin typeface="Times New Roman" pitchFamily="18" charset="0"/>
                  <a:cs typeface="Times New Roman" pitchFamily="18" charset="0"/>
                </a:rPr>
                <a:t>= </a:t>
              </a:r>
              <a:r>
                <a:rPr kumimoji="0" lang="en-US" sz="1400" b="0" i="0" dirty="0" smtClean="0">
                  <a:latin typeface="Times New Roman" pitchFamily="18" charset="0"/>
                  <a:cs typeface="Times New Roman" pitchFamily="18" charset="0"/>
                </a:rPr>
                <a:t>500</a:t>
              </a:r>
              <a:endParaRPr kumimoji="0" lang="en-US" b="0" i="0" dirty="0">
                <a:latin typeface="Times New Roman" pitchFamily="18" charset="0"/>
                <a:cs typeface="Times New Roman" pitchFamily="18" charset="0"/>
              </a:endParaRPr>
            </a:p>
          </p:txBody>
        </p:sp>
      </p:grpSp>
      <p:grpSp>
        <p:nvGrpSpPr>
          <p:cNvPr id="66" name="Group 245"/>
          <p:cNvGrpSpPr>
            <a:grpSpLocks/>
          </p:cNvGrpSpPr>
          <p:nvPr/>
        </p:nvGrpSpPr>
        <p:grpSpPr bwMode="auto">
          <a:xfrm>
            <a:off x="7383066" y="4810125"/>
            <a:ext cx="1599994" cy="474797"/>
            <a:chOff x="4526" y="3030"/>
            <a:chExt cx="1179" cy="349"/>
          </a:xfrm>
        </p:grpSpPr>
        <p:sp>
          <p:nvSpPr>
            <p:cNvPr id="67" name="AutoShape 242"/>
            <p:cNvSpPr>
              <a:spLocks noChangeArrowheads="1"/>
            </p:cNvSpPr>
            <p:nvPr/>
          </p:nvSpPr>
          <p:spPr bwMode="auto">
            <a:xfrm>
              <a:off x="4548" y="3030"/>
              <a:ext cx="1154" cy="336"/>
            </a:xfrm>
            <a:prstGeom prst="roundRect">
              <a:avLst>
                <a:gd name="adj" fmla="val 16667"/>
              </a:avLst>
            </a:prstGeom>
            <a:solidFill>
              <a:schemeClr val="bg1"/>
            </a:solidFill>
            <a:ln w="1270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pitchFamily="18" charset="0"/>
                <a:cs typeface="Times New Roman" pitchFamily="18" charset="0"/>
              </a:endParaRPr>
            </a:p>
          </p:txBody>
        </p:sp>
        <p:sp>
          <p:nvSpPr>
            <p:cNvPr id="68" name="AutoShape 47" descr="Parchment"/>
            <p:cNvSpPr>
              <a:spLocks noChangeArrowheads="1"/>
            </p:cNvSpPr>
            <p:nvPr/>
          </p:nvSpPr>
          <p:spPr bwMode="auto">
            <a:xfrm>
              <a:off x="4526" y="3043"/>
              <a:ext cx="1179" cy="336"/>
            </a:xfrm>
            <a:prstGeom prst="roundRect">
              <a:avLst>
                <a:gd name="adj" fmla="val 16667"/>
              </a:avLst>
            </a:prstGeom>
            <a:noFill/>
            <a:ln w="3175">
              <a:noFill/>
              <a:round/>
              <a:headEnd/>
              <a:tailEnd/>
            </a:ln>
          </p:spPr>
          <p:txBody>
            <a:bodyPr wrap="none" anchor="ctr">
              <a:prstTxWarp prst="textNoShape">
                <a:avLst/>
              </a:prstTxWarp>
            </a:bodyPr>
            <a:lstStyle/>
            <a:p>
              <a:pPr algn="ctr">
                <a:lnSpc>
                  <a:spcPct val="80000"/>
                </a:lnSpc>
              </a:pPr>
              <a:r>
                <a:rPr kumimoji="0" lang="en-US" sz="1400" b="1" i="1" dirty="0">
                  <a:latin typeface="Times New Roman" pitchFamily="18" charset="0"/>
                  <a:cs typeface="Times New Roman" pitchFamily="18" charset="0"/>
                </a:rPr>
                <a:t>Quantity </a:t>
              </a:r>
              <a:r>
                <a:rPr kumimoji="0" lang="en-US" sz="1400" b="1" i="1" dirty="0" smtClean="0">
                  <a:latin typeface="Times New Roman" pitchFamily="18" charset="0"/>
                  <a:cs typeface="Times New Roman" pitchFamily="18" charset="0"/>
                </a:rPr>
                <a:t>demanded</a:t>
              </a:r>
              <a:r>
                <a:rPr kumimoji="0" lang="en-US" sz="1400" b="0" i="0" dirty="0">
                  <a:latin typeface="Times New Roman" pitchFamily="18" charset="0"/>
                  <a:cs typeface="Times New Roman" pitchFamily="18" charset="0"/>
                </a:rPr>
                <a:t/>
              </a:r>
              <a:br>
                <a:rPr kumimoji="0" lang="en-US" sz="1400" b="0" i="0" dirty="0">
                  <a:latin typeface="Times New Roman" pitchFamily="18" charset="0"/>
                  <a:cs typeface="Times New Roman" pitchFamily="18" charset="0"/>
                </a:rPr>
              </a:br>
              <a:r>
                <a:rPr kumimoji="0" lang="en-US" sz="1400" b="0" i="0" dirty="0">
                  <a:latin typeface="Times New Roman" pitchFamily="18" charset="0"/>
                  <a:cs typeface="Times New Roman" pitchFamily="18" charset="0"/>
                </a:rPr>
                <a:t>= </a:t>
              </a:r>
              <a:r>
                <a:rPr kumimoji="0" lang="en-US" sz="1400" b="0" i="0" dirty="0" smtClean="0">
                  <a:latin typeface="Times New Roman" pitchFamily="18" charset="0"/>
                  <a:cs typeface="Times New Roman" pitchFamily="18" charset="0"/>
                </a:rPr>
                <a:t>650</a:t>
              </a:r>
              <a:endParaRPr kumimoji="0" lang="en-US" sz="1400" b="0" i="0" dirty="0">
                <a:latin typeface="Times New Roman" pitchFamily="18" charset="0"/>
                <a:cs typeface="Times New Roman" pitchFamily="18" charset="0"/>
              </a:endParaRPr>
            </a:p>
          </p:txBody>
        </p:sp>
      </p:grpSp>
      <p:sp>
        <p:nvSpPr>
          <p:cNvPr id="69" name="Line 48"/>
          <p:cNvSpPr>
            <a:spLocks noChangeShapeType="1"/>
          </p:cNvSpPr>
          <p:nvPr/>
        </p:nvSpPr>
        <p:spPr bwMode="auto">
          <a:xfrm flipH="1" flipV="1">
            <a:off x="8306486" y="3150930"/>
            <a:ext cx="0" cy="943878"/>
          </a:xfrm>
          <a:prstGeom prst="line">
            <a:avLst/>
          </a:prstGeom>
          <a:noFill/>
          <a:ln w="31750" cap="rnd">
            <a:solidFill>
              <a:schemeClr val="tx1"/>
            </a:solidFill>
            <a:prstDash val="sysDot"/>
            <a:round/>
            <a:headEnd type="stealth" w="lg" len="lg"/>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0" name="Line 49"/>
          <p:cNvSpPr>
            <a:spLocks noChangeShapeType="1"/>
          </p:cNvSpPr>
          <p:nvPr/>
        </p:nvSpPr>
        <p:spPr bwMode="auto">
          <a:xfrm>
            <a:off x="6063060" y="3149335"/>
            <a:ext cx="1074663"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6" name="Line 50"/>
          <p:cNvSpPr>
            <a:spLocks noChangeShapeType="1"/>
          </p:cNvSpPr>
          <p:nvPr/>
        </p:nvSpPr>
        <p:spPr bwMode="auto">
          <a:xfrm flipH="1" flipV="1">
            <a:off x="7171235" y="3150929"/>
            <a:ext cx="0" cy="943877"/>
          </a:xfrm>
          <a:prstGeom prst="line">
            <a:avLst/>
          </a:prstGeom>
          <a:noFill/>
          <a:ln w="31750" cap="rnd">
            <a:solidFill>
              <a:schemeClr val="tx1"/>
            </a:solidFill>
            <a:prstDash val="sysDot"/>
            <a:round/>
            <a:headEnd type="stealth" w="lg" len="lg"/>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3" name="Line 51"/>
          <p:cNvSpPr>
            <a:spLocks noChangeShapeType="1"/>
          </p:cNvSpPr>
          <p:nvPr/>
        </p:nvSpPr>
        <p:spPr bwMode="auto">
          <a:xfrm>
            <a:off x="6063060" y="3149335"/>
            <a:ext cx="2149326"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4" name="Line 52"/>
          <p:cNvSpPr>
            <a:spLocks noChangeShapeType="1"/>
          </p:cNvSpPr>
          <p:nvPr/>
        </p:nvSpPr>
        <p:spPr bwMode="auto">
          <a:xfrm>
            <a:off x="7155360" y="4462463"/>
            <a:ext cx="0" cy="822459"/>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5" name="Line 53"/>
          <p:cNvSpPr>
            <a:spLocks noChangeShapeType="1"/>
          </p:cNvSpPr>
          <p:nvPr/>
        </p:nvSpPr>
        <p:spPr bwMode="auto">
          <a:xfrm>
            <a:off x="8313858" y="4429126"/>
            <a:ext cx="0" cy="313356"/>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6" name="Line 246"/>
          <p:cNvSpPr>
            <a:spLocks noChangeShapeType="1"/>
          </p:cNvSpPr>
          <p:nvPr/>
        </p:nvSpPr>
        <p:spPr bwMode="auto">
          <a:xfrm flipH="1">
            <a:off x="6274198" y="4094808"/>
            <a:ext cx="41275" cy="92075"/>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8" name="Line 247"/>
          <p:cNvSpPr>
            <a:spLocks noChangeShapeType="1"/>
          </p:cNvSpPr>
          <p:nvPr/>
        </p:nvSpPr>
        <p:spPr bwMode="auto">
          <a:xfrm flipV="1">
            <a:off x="6017023" y="3767783"/>
            <a:ext cx="95250" cy="46037"/>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9" name="Text Box 248"/>
          <p:cNvSpPr txBox="1">
            <a:spLocks noChangeArrowheads="1"/>
          </p:cNvSpPr>
          <p:nvPr/>
        </p:nvSpPr>
        <p:spPr bwMode="auto">
          <a:xfrm>
            <a:off x="5583635" y="1097390"/>
            <a:ext cx="898525" cy="369332"/>
          </a:xfrm>
          <a:prstGeom prst="rect">
            <a:avLst/>
          </a:prstGeom>
          <a:noFill/>
          <a:ln w="19050" cap="rnd">
            <a:noFill/>
            <a:prstDash val="sysDot"/>
            <a:miter lim="800000"/>
            <a:headEnd/>
            <a:tailEnd/>
          </a:ln>
        </p:spPr>
        <p:txBody>
          <a:bodyPr>
            <a:prstTxWarp prst="textNoShape">
              <a:avLst/>
            </a:prstTxWarp>
            <a:spAutoFit/>
          </a:bodyPr>
          <a:lstStyle/>
          <a:p>
            <a:pPr algn="r"/>
            <a:r>
              <a:rPr kumimoji="0" lang="en-US" b="0" i="0" dirty="0">
                <a:latin typeface="Times New Roman" pitchFamily="18" charset="0"/>
                <a:cs typeface="Times New Roman" pitchFamily="18" charset="0"/>
              </a:rPr>
              <a:t>P</a:t>
            </a:r>
            <a:r>
              <a:rPr kumimoji="0" lang="en-US" sz="1200" b="0" i="0" dirty="0">
                <a:latin typeface="Times New Roman" pitchFamily="18" charset="0"/>
                <a:cs typeface="Times New Roman" pitchFamily="18" charset="0"/>
              </a:rPr>
              <a:t>rice</a:t>
            </a:r>
            <a:r>
              <a:rPr kumimoji="0" lang="en-US" sz="1400" b="0" i="0" dirty="0">
                <a:latin typeface="Times New Roman" pitchFamily="18" charset="0"/>
                <a:cs typeface="Times New Roman" pitchFamily="18" charset="0"/>
              </a:rPr>
              <a:t> </a:t>
            </a:r>
            <a:r>
              <a:rPr kumimoji="0" lang="en-US" sz="1200" b="0" dirty="0">
                <a:latin typeface="Times New Roman" pitchFamily="18" charset="0"/>
                <a:cs typeface="Times New Roman" pitchFamily="18" charset="0"/>
              </a:rPr>
              <a:t>(</a:t>
            </a:r>
            <a:r>
              <a:rPr kumimoji="0" lang="en-US" sz="1200" b="1" dirty="0">
                <a:latin typeface="Times New Roman" pitchFamily="18" charset="0"/>
                <a:cs typeface="Times New Roman" pitchFamily="18" charset="0"/>
              </a:rPr>
              <a:t>$</a:t>
            </a:r>
            <a:r>
              <a:rPr kumimoji="0" lang="en-US" sz="1200" b="0" dirty="0">
                <a:latin typeface="Times New Roman" pitchFamily="18" charset="0"/>
                <a:cs typeface="Times New Roman" pitchFamily="18" charset="0"/>
              </a:rPr>
              <a:t>)</a:t>
            </a:r>
            <a:endParaRPr kumimoji="0" lang="en-US" sz="1200" b="0" dirty="0">
              <a:solidFill>
                <a:schemeClr val="tx1"/>
              </a:solidFill>
              <a:latin typeface="Times New Roman" pitchFamily="18" charset="0"/>
              <a:cs typeface="Times New Roman" pitchFamily="18" charset="0"/>
            </a:endParaRPr>
          </a:p>
        </p:txBody>
      </p:sp>
      <p:sp>
        <p:nvSpPr>
          <p:cNvPr id="90" name="Line 250"/>
          <p:cNvSpPr>
            <a:spLocks noChangeShapeType="1"/>
          </p:cNvSpPr>
          <p:nvPr/>
        </p:nvSpPr>
        <p:spPr bwMode="auto">
          <a:xfrm>
            <a:off x="5994798" y="1887965"/>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1" name="Line 251"/>
          <p:cNvSpPr>
            <a:spLocks noChangeShapeType="1"/>
          </p:cNvSpPr>
          <p:nvPr/>
        </p:nvSpPr>
        <p:spPr bwMode="auto">
          <a:xfrm>
            <a:off x="5994798" y="2138790"/>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2" name="Line 252"/>
          <p:cNvSpPr>
            <a:spLocks noChangeShapeType="1"/>
          </p:cNvSpPr>
          <p:nvPr/>
        </p:nvSpPr>
        <p:spPr bwMode="auto">
          <a:xfrm>
            <a:off x="5994798" y="2391202"/>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3" name="Line 253"/>
          <p:cNvSpPr>
            <a:spLocks noChangeShapeType="1"/>
          </p:cNvSpPr>
          <p:nvPr/>
        </p:nvSpPr>
        <p:spPr bwMode="auto">
          <a:xfrm>
            <a:off x="5994798" y="2642027"/>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4" name="Line 254"/>
          <p:cNvSpPr>
            <a:spLocks noChangeShapeType="1"/>
          </p:cNvSpPr>
          <p:nvPr/>
        </p:nvSpPr>
        <p:spPr bwMode="auto">
          <a:xfrm>
            <a:off x="5994798" y="2894440"/>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5" name="Line 255"/>
          <p:cNvSpPr>
            <a:spLocks noChangeShapeType="1"/>
          </p:cNvSpPr>
          <p:nvPr/>
        </p:nvSpPr>
        <p:spPr bwMode="auto">
          <a:xfrm>
            <a:off x="5994798" y="3145265"/>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6" name="Line 256"/>
          <p:cNvSpPr>
            <a:spLocks noChangeShapeType="1"/>
          </p:cNvSpPr>
          <p:nvPr/>
        </p:nvSpPr>
        <p:spPr bwMode="auto">
          <a:xfrm>
            <a:off x="5994798" y="3397677"/>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7" name="Text Box 266"/>
          <p:cNvSpPr txBox="1">
            <a:spLocks noChangeArrowheads="1"/>
          </p:cNvSpPr>
          <p:nvPr/>
        </p:nvSpPr>
        <p:spPr bwMode="auto">
          <a:xfrm>
            <a:off x="6539310" y="4167833"/>
            <a:ext cx="453970" cy="307777"/>
          </a:xfrm>
          <a:prstGeom prst="rect">
            <a:avLst/>
          </a:prstGeom>
          <a:noFill/>
          <a:ln w="19050" cap="rnd">
            <a:noFill/>
            <a:prstDash val="sysDot"/>
            <a:miter lim="800000"/>
            <a:headEnd/>
            <a:tailEnd/>
          </a:ln>
        </p:spPr>
        <p:txBody>
          <a:bodyPr wrap="none">
            <a:prstTxWarp prst="textNoShape">
              <a:avLst/>
            </a:prstTxWarp>
            <a:spAutoFit/>
          </a:bodyPr>
          <a:lstStyle/>
          <a:p>
            <a:r>
              <a:rPr kumimoji="0" lang="en-US" sz="1400" b="0" i="0">
                <a:latin typeface="Times New Roman" pitchFamily="18" charset="0"/>
                <a:cs typeface="Times New Roman" pitchFamily="18" charset="0"/>
              </a:rPr>
              <a:t>450</a:t>
            </a:r>
            <a:endParaRPr kumimoji="0" lang="en-US" sz="1400" b="0" i="0">
              <a:solidFill>
                <a:schemeClr val="tx1"/>
              </a:solidFill>
              <a:latin typeface="Times New Roman" pitchFamily="18" charset="0"/>
              <a:cs typeface="Times New Roman" pitchFamily="18" charset="0"/>
            </a:endParaRPr>
          </a:p>
        </p:txBody>
      </p:sp>
      <p:sp>
        <p:nvSpPr>
          <p:cNvPr id="98" name="Text Box 267"/>
          <p:cNvSpPr txBox="1">
            <a:spLocks noChangeArrowheads="1"/>
          </p:cNvSpPr>
          <p:nvPr/>
        </p:nvSpPr>
        <p:spPr bwMode="auto">
          <a:xfrm>
            <a:off x="6920310" y="4167833"/>
            <a:ext cx="453970" cy="307777"/>
          </a:xfrm>
          <a:prstGeom prst="rect">
            <a:avLst/>
          </a:prstGeom>
          <a:noFill/>
          <a:ln w="19050" cap="rnd">
            <a:noFill/>
            <a:prstDash val="sysDot"/>
            <a:miter lim="800000"/>
            <a:headEnd/>
            <a:tailEnd/>
          </a:ln>
        </p:spPr>
        <p:txBody>
          <a:bodyPr wrap="none">
            <a:prstTxWarp prst="textNoShape">
              <a:avLst/>
            </a:prstTxWarp>
            <a:spAutoFit/>
          </a:bodyPr>
          <a:lstStyle/>
          <a:p>
            <a:r>
              <a:rPr kumimoji="0" lang="en-US" sz="1400" b="0" i="0">
                <a:latin typeface="Times New Roman" pitchFamily="18" charset="0"/>
                <a:cs typeface="Times New Roman" pitchFamily="18" charset="0"/>
              </a:rPr>
              <a:t>500</a:t>
            </a:r>
            <a:endParaRPr kumimoji="0" lang="en-US" sz="1400" b="0" i="0">
              <a:solidFill>
                <a:schemeClr val="tx1"/>
              </a:solidFill>
              <a:latin typeface="Times New Roman" pitchFamily="18" charset="0"/>
              <a:cs typeface="Times New Roman" pitchFamily="18" charset="0"/>
            </a:endParaRPr>
          </a:p>
        </p:txBody>
      </p:sp>
      <p:sp>
        <p:nvSpPr>
          <p:cNvPr id="99" name="Text Box 268"/>
          <p:cNvSpPr txBox="1">
            <a:spLocks noChangeArrowheads="1"/>
          </p:cNvSpPr>
          <p:nvPr/>
        </p:nvSpPr>
        <p:spPr bwMode="auto">
          <a:xfrm>
            <a:off x="7301310" y="4167833"/>
            <a:ext cx="453970" cy="307777"/>
          </a:xfrm>
          <a:prstGeom prst="rect">
            <a:avLst/>
          </a:prstGeom>
          <a:noFill/>
          <a:ln w="19050" cap="rnd">
            <a:noFill/>
            <a:prstDash val="sysDot"/>
            <a:miter lim="800000"/>
            <a:headEnd/>
            <a:tailEnd/>
          </a:ln>
        </p:spPr>
        <p:txBody>
          <a:bodyPr wrap="none">
            <a:prstTxWarp prst="textNoShape">
              <a:avLst/>
            </a:prstTxWarp>
            <a:spAutoFit/>
          </a:bodyPr>
          <a:lstStyle/>
          <a:p>
            <a:r>
              <a:rPr kumimoji="0" lang="en-US" sz="1400" b="0" i="0">
                <a:latin typeface="Times New Roman" pitchFamily="18" charset="0"/>
                <a:cs typeface="Times New Roman" pitchFamily="18" charset="0"/>
              </a:rPr>
              <a:t>550</a:t>
            </a:r>
            <a:endParaRPr kumimoji="0" lang="en-US" sz="1400" b="0" i="0">
              <a:solidFill>
                <a:schemeClr val="tx1"/>
              </a:solidFill>
              <a:latin typeface="Times New Roman" pitchFamily="18" charset="0"/>
              <a:cs typeface="Times New Roman" pitchFamily="18" charset="0"/>
            </a:endParaRPr>
          </a:p>
        </p:txBody>
      </p:sp>
      <p:sp>
        <p:nvSpPr>
          <p:cNvPr id="100" name="Text Box 269"/>
          <p:cNvSpPr txBox="1">
            <a:spLocks noChangeArrowheads="1"/>
          </p:cNvSpPr>
          <p:nvPr/>
        </p:nvSpPr>
        <p:spPr bwMode="auto">
          <a:xfrm>
            <a:off x="7683898" y="4167833"/>
            <a:ext cx="453970" cy="307777"/>
          </a:xfrm>
          <a:prstGeom prst="rect">
            <a:avLst/>
          </a:prstGeom>
          <a:noFill/>
          <a:ln w="19050" cap="rnd">
            <a:noFill/>
            <a:prstDash val="sysDot"/>
            <a:miter lim="800000"/>
            <a:headEnd/>
            <a:tailEnd/>
          </a:ln>
        </p:spPr>
        <p:txBody>
          <a:bodyPr wrap="none">
            <a:prstTxWarp prst="textNoShape">
              <a:avLst/>
            </a:prstTxWarp>
            <a:spAutoFit/>
          </a:bodyPr>
          <a:lstStyle/>
          <a:p>
            <a:r>
              <a:rPr kumimoji="0" lang="en-US" sz="1400" b="0" i="0">
                <a:latin typeface="Times New Roman" pitchFamily="18" charset="0"/>
                <a:cs typeface="Times New Roman" pitchFamily="18" charset="0"/>
              </a:rPr>
              <a:t>600</a:t>
            </a:r>
            <a:endParaRPr kumimoji="0" lang="en-US" sz="1400" b="0" i="0">
              <a:solidFill>
                <a:schemeClr val="tx1"/>
              </a:solidFill>
              <a:latin typeface="Times New Roman" pitchFamily="18" charset="0"/>
              <a:cs typeface="Times New Roman" pitchFamily="18" charset="0"/>
            </a:endParaRPr>
          </a:p>
        </p:txBody>
      </p:sp>
      <p:sp>
        <p:nvSpPr>
          <p:cNvPr id="101" name="Text Box 270"/>
          <p:cNvSpPr txBox="1">
            <a:spLocks noChangeArrowheads="1"/>
          </p:cNvSpPr>
          <p:nvPr/>
        </p:nvSpPr>
        <p:spPr bwMode="auto">
          <a:xfrm>
            <a:off x="8063310" y="4167833"/>
            <a:ext cx="453970" cy="307777"/>
          </a:xfrm>
          <a:prstGeom prst="rect">
            <a:avLst/>
          </a:prstGeom>
          <a:noFill/>
          <a:ln w="19050" cap="rnd">
            <a:noFill/>
            <a:prstDash val="sysDot"/>
            <a:miter lim="800000"/>
            <a:headEnd/>
            <a:tailEnd/>
          </a:ln>
        </p:spPr>
        <p:txBody>
          <a:bodyPr wrap="none">
            <a:prstTxWarp prst="textNoShape">
              <a:avLst/>
            </a:prstTxWarp>
            <a:spAutoFit/>
          </a:bodyPr>
          <a:lstStyle/>
          <a:p>
            <a:r>
              <a:rPr kumimoji="0" lang="en-US" sz="1400" b="0" i="0">
                <a:latin typeface="Times New Roman" pitchFamily="18" charset="0"/>
                <a:cs typeface="Times New Roman" pitchFamily="18" charset="0"/>
              </a:rPr>
              <a:t>650</a:t>
            </a:r>
            <a:endParaRPr kumimoji="0" lang="en-US" sz="1400" b="0" i="0">
              <a:solidFill>
                <a:schemeClr val="tx1"/>
              </a:solidFill>
              <a:latin typeface="Times New Roman" pitchFamily="18" charset="0"/>
              <a:cs typeface="Times New Roman" pitchFamily="18" charset="0"/>
            </a:endParaRPr>
          </a:p>
        </p:txBody>
      </p:sp>
      <p:sp>
        <p:nvSpPr>
          <p:cNvPr id="102" name="Line 279"/>
          <p:cNvSpPr>
            <a:spLocks noChangeShapeType="1"/>
          </p:cNvSpPr>
          <p:nvPr/>
        </p:nvSpPr>
        <p:spPr bwMode="auto">
          <a:xfrm>
            <a:off x="7926785" y="4132908"/>
            <a:ext cx="0" cy="6350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03" name="Line 280"/>
          <p:cNvSpPr>
            <a:spLocks noChangeShapeType="1"/>
          </p:cNvSpPr>
          <p:nvPr/>
        </p:nvSpPr>
        <p:spPr bwMode="auto">
          <a:xfrm>
            <a:off x="6783785" y="4132908"/>
            <a:ext cx="0" cy="6350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04" name="Line 282"/>
          <p:cNvSpPr>
            <a:spLocks noChangeShapeType="1"/>
          </p:cNvSpPr>
          <p:nvPr/>
        </p:nvSpPr>
        <p:spPr bwMode="auto">
          <a:xfrm>
            <a:off x="7164785" y="4132908"/>
            <a:ext cx="0" cy="6350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05" name="Line 283"/>
          <p:cNvSpPr>
            <a:spLocks noChangeShapeType="1"/>
          </p:cNvSpPr>
          <p:nvPr/>
        </p:nvSpPr>
        <p:spPr bwMode="auto">
          <a:xfrm>
            <a:off x="7545785" y="4132908"/>
            <a:ext cx="0" cy="6350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06" name="Line 284"/>
          <p:cNvSpPr>
            <a:spLocks noChangeShapeType="1"/>
          </p:cNvSpPr>
          <p:nvPr/>
        </p:nvSpPr>
        <p:spPr bwMode="auto">
          <a:xfrm>
            <a:off x="8307785" y="4132908"/>
            <a:ext cx="0" cy="6350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07" name="Text Box 285"/>
          <p:cNvSpPr txBox="1">
            <a:spLocks noChangeArrowheads="1"/>
          </p:cNvSpPr>
          <p:nvPr/>
        </p:nvSpPr>
        <p:spPr bwMode="auto">
          <a:xfrm>
            <a:off x="8212386" y="3938787"/>
            <a:ext cx="898525" cy="369332"/>
          </a:xfrm>
          <a:prstGeom prst="rect">
            <a:avLst/>
          </a:prstGeom>
          <a:noFill/>
          <a:ln w="19050" cap="rnd">
            <a:noFill/>
            <a:prstDash val="sysDot"/>
            <a:miter lim="800000"/>
            <a:headEnd/>
            <a:tailEnd/>
          </a:ln>
        </p:spPr>
        <p:txBody>
          <a:bodyPr>
            <a:prstTxWarp prst="textNoShape">
              <a:avLst/>
            </a:prstTxWarp>
            <a:spAutoFit/>
          </a:bodyPr>
          <a:lstStyle/>
          <a:p>
            <a:pPr algn="r"/>
            <a:r>
              <a:rPr kumimoji="0" lang="en-US" b="0" i="0" dirty="0">
                <a:latin typeface="Times New Roman" pitchFamily="18" charset="0"/>
                <a:cs typeface="Times New Roman" pitchFamily="18" charset="0"/>
              </a:rPr>
              <a:t>Q</a:t>
            </a:r>
            <a:r>
              <a:rPr kumimoji="0" lang="en-US" sz="1200" b="0" i="0" dirty="0">
                <a:latin typeface="Times New Roman" pitchFamily="18" charset="0"/>
                <a:cs typeface="Times New Roman" pitchFamily="18" charset="0"/>
              </a:rPr>
              <a:t>uantity</a:t>
            </a:r>
            <a:endParaRPr kumimoji="0" lang="en-US" sz="1200" b="0" dirty="0">
              <a:solidFill>
                <a:schemeClr val="tx1"/>
              </a:solidFill>
              <a:latin typeface="Times New Roman" pitchFamily="18" charset="0"/>
              <a:cs typeface="Times New Roman" pitchFamily="18" charset="0"/>
            </a:endParaRPr>
          </a:p>
        </p:txBody>
      </p:sp>
      <p:sp>
        <p:nvSpPr>
          <p:cNvPr id="108" name="Line 286"/>
          <p:cNvSpPr>
            <a:spLocks noChangeShapeType="1"/>
          </p:cNvSpPr>
          <p:nvPr/>
        </p:nvSpPr>
        <p:spPr bwMode="auto">
          <a:xfrm>
            <a:off x="6375798" y="1854627"/>
            <a:ext cx="2089150" cy="1416050"/>
          </a:xfrm>
          <a:prstGeom prst="line">
            <a:avLst/>
          </a:prstGeom>
          <a:noFill/>
          <a:ln w="57150">
            <a:solidFill>
              <a:srgbClr val="053ABF"/>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09" name="Text Box 287"/>
          <p:cNvSpPr txBox="1">
            <a:spLocks noChangeArrowheads="1"/>
          </p:cNvSpPr>
          <p:nvPr/>
        </p:nvSpPr>
        <p:spPr bwMode="auto">
          <a:xfrm>
            <a:off x="8410973" y="3037315"/>
            <a:ext cx="370614" cy="400110"/>
          </a:xfrm>
          <a:prstGeom prst="rect">
            <a:avLst/>
          </a:prstGeom>
          <a:noFill/>
          <a:ln w="57150" cap="rnd">
            <a:noFill/>
            <a:prstDash val="sysDot"/>
            <a:miter lim="800000"/>
            <a:headEnd/>
            <a:tailEnd/>
          </a:ln>
        </p:spPr>
        <p:txBody>
          <a:bodyPr wrap="none">
            <a:prstTxWarp prst="textNoShape">
              <a:avLst/>
            </a:prstTxWarp>
            <a:spAutoFit/>
          </a:bodyPr>
          <a:lstStyle/>
          <a:p>
            <a:r>
              <a:rPr kumimoji="0" lang="en-US" sz="2000" dirty="0">
                <a:solidFill>
                  <a:srgbClr val="053ABF"/>
                </a:solidFill>
                <a:latin typeface="Times New Roman" pitchFamily="18" charset="0"/>
                <a:cs typeface="Times New Roman" pitchFamily="18" charset="0"/>
              </a:rPr>
              <a:t>D</a:t>
            </a:r>
          </a:p>
        </p:txBody>
      </p:sp>
      <p:sp>
        <p:nvSpPr>
          <p:cNvPr id="110" name="Line 288"/>
          <p:cNvSpPr>
            <a:spLocks noChangeShapeType="1"/>
          </p:cNvSpPr>
          <p:nvPr/>
        </p:nvSpPr>
        <p:spPr bwMode="auto">
          <a:xfrm flipV="1">
            <a:off x="6685360" y="1456165"/>
            <a:ext cx="1844675" cy="2270125"/>
          </a:xfrm>
          <a:prstGeom prst="line">
            <a:avLst/>
          </a:prstGeom>
          <a:noFill/>
          <a:ln w="57150">
            <a:solidFill>
              <a:srgbClr val="006600"/>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11" name="Text Box 289"/>
          <p:cNvSpPr txBox="1">
            <a:spLocks noChangeArrowheads="1"/>
          </p:cNvSpPr>
          <p:nvPr/>
        </p:nvSpPr>
        <p:spPr bwMode="auto">
          <a:xfrm>
            <a:off x="8425260" y="1056115"/>
            <a:ext cx="327334" cy="400110"/>
          </a:xfrm>
          <a:prstGeom prst="rect">
            <a:avLst/>
          </a:prstGeom>
          <a:noFill/>
          <a:ln w="57150" cap="rnd">
            <a:noFill/>
            <a:prstDash val="sysDot"/>
            <a:miter lim="800000"/>
            <a:headEnd/>
            <a:tailEnd/>
          </a:ln>
        </p:spPr>
        <p:txBody>
          <a:bodyPr wrap="none">
            <a:prstTxWarp prst="textNoShape">
              <a:avLst/>
            </a:prstTxWarp>
            <a:spAutoFit/>
          </a:bodyPr>
          <a:lstStyle/>
          <a:p>
            <a:r>
              <a:rPr kumimoji="0" lang="en-US" sz="2000" dirty="0">
                <a:solidFill>
                  <a:srgbClr val="006600"/>
                </a:solidFill>
                <a:latin typeface="Times New Roman" pitchFamily="18" charset="0"/>
                <a:cs typeface="Times New Roman" pitchFamily="18" charset="0"/>
              </a:rPr>
              <a:t>S</a:t>
            </a:r>
          </a:p>
        </p:txBody>
      </p:sp>
      <p:sp>
        <p:nvSpPr>
          <p:cNvPr id="112" name="Rectangle 3"/>
          <p:cNvSpPr>
            <a:spLocks noChangeArrowheads="1"/>
          </p:cNvSpPr>
          <p:nvPr/>
        </p:nvSpPr>
        <p:spPr bwMode="auto">
          <a:xfrm>
            <a:off x="1112124" y="4150956"/>
            <a:ext cx="4540738" cy="2155197"/>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113" name="Text Box 31"/>
          <p:cNvSpPr txBox="1">
            <a:spLocks noChangeArrowheads="1"/>
          </p:cNvSpPr>
          <p:nvPr/>
        </p:nvSpPr>
        <p:spPr bwMode="auto">
          <a:xfrm>
            <a:off x="3794690" y="4967805"/>
            <a:ext cx="817853" cy="442044"/>
          </a:xfrm>
          <a:prstGeom prst="rect">
            <a:avLst/>
          </a:prstGeom>
          <a:noFill/>
          <a:ln w="19050" cap="rnd">
            <a:noFill/>
            <a:prstDash val="sysDot"/>
            <a:miter lim="800000"/>
            <a:headEnd/>
            <a:tailEnd/>
          </a:ln>
        </p:spPr>
        <p:txBody>
          <a:bodyPr wrap="none">
            <a:prstTxWarp prst="textNoShape">
              <a:avLst/>
            </a:prstTxWarp>
            <a:spAutoFit/>
          </a:bodyPr>
          <a:lstStyle/>
          <a:p>
            <a:pPr>
              <a:lnSpc>
                <a:spcPct val="70000"/>
              </a:lnSpc>
            </a:pPr>
            <a:r>
              <a:rPr lang="en-US" sz="1600" b="1" i="1" dirty="0">
                <a:latin typeface="Times New Roman" pitchFamily="18" charset="0"/>
                <a:cs typeface="Times New Roman" pitchFamily="18" charset="0"/>
              </a:rPr>
              <a:t>Excess </a:t>
            </a:r>
            <a:br>
              <a:rPr lang="en-US" sz="1600" b="1" i="1" dirty="0">
                <a:latin typeface="Times New Roman" pitchFamily="18" charset="0"/>
                <a:cs typeface="Times New Roman" pitchFamily="18" charset="0"/>
              </a:rPr>
            </a:br>
            <a:r>
              <a:rPr lang="en-US" sz="1600" b="1" i="1" dirty="0">
                <a:latin typeface="Times New Roman" pitchFamily="18" charset="0"/>
                <a:cs typeface="Times New Roman" pitchFamily="18" charset="0"/>
              </a:rPr>
              <a:t>supply</a:t>
            </a:r>
            <a:endParaRPr kumimoji="0" lang="en-US" b="1" i="1" dirty="0">
              <a:latin typeface="Times New Roman" pitchFamily="18" charset="0"/>
              <a:cs typeface="Times New Roman" pitchFamily="18" charset="0"/>
            </a:endParaRPr>
          </a:p>
        </p:txBody>
      </p:sp>
      <p:sp>
        <p:nvSpPr>
          <p:cNvPr id="114" name="Text Box 32"/>
          <p:cNvSpPr txBox="1">
            <a:spLocks noChangeArrowheads="1"/>
          </p:cNvSpPr>
          <p:nvPr/>
        </p:nvSpPr>
        <p:spPr bwMode="auto">
          <a:xfrm>
            <a:off x="4613381" y="5018578"/>
            <a:ext cx="1039481" cy="307777"/>
          </a:xfrm>
          <a:prstGeom prst="rect">
            <a:avLst/>
          </a:prstGeom>
          <a:noFill/>
          <a:ln w="19050" cap="rnd">
            <a:noFill/>
            <a:prstDash val="sysDot"/>
            <a:miter lim="800000"/>
            <a:headEnd/>
            <a:tailEnd/>
          </a:ln>
        </p:spPr>
        <p:txBody>
          <a:bodyPr wrap="square">
            <a:prstTxWarp prst="textNoShape">
              <a:avLst/>
            </a:prstTxWarp>
            <a:spAutoFit/>
          </a:bodyPr>
          <a:lstStyle/>
          <a:p>
            <a:r>
              <a:rPr lang="en-US" sz="1400" b="1" i="1">
                <a:latin typeface="Times New Roman" pitchFamily="18" charset="0"/>
                <a:cs typeface="Times New Roman" pitchFamily="18" charset="0"/>
              </a:rPr>
              <a:t>Downward</a:t>
            </a:r>
            <a:endParaRPr kumimoji="0" lang="en-US" sz="1400" b="1" i="1">
              <a:latin typeface="Times New Roman" pitchFamily="18" charset="0"/>
              <a:cs typeface="Times New Roman" pitchFamily="18" charset="0"/>
            </a:endParaRPr>
          </a:p>
        </p:txBody>
      </p:sp>
      <p:sp>
        <p:nvSpPr>
          <p:cNvPr id="115" name="Rectangle 59"/>
          <p:cNvSpPr>
            <a:spLocks noChangeArrowheads="1"/>
          </p:cNvSpPr>
          <p:nvPr/>
        </p:nvSpPr>
        <p:spPr bwMode="auto">
          <a:xfrm>
            <a:off x="1250405" y="4469330"/>
            <a:ext cx="538610" cy="369332"/>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b="1" i="1" dirty="0">
                <a:solidFill>
                  <a:srgbClr val="000000"/>
                </a:solidFill>
                <a:latin typeface="Times New Roman" pitchFamily="18" charset="0"/>
                <a:cs typeface="Times New Roman" pitchFamily="18" charset="0"/>
              </a:rPr>
              <a:t>P</a:t>
            </a:r>
            <a:r>
              <a:rPr lang="en-US" sz="1400" b="1" i="1" dirty="0">
                <a:solidFill>
                  <a:srgbClr val="000000"/>
                </a:solidFill>
                <a:latin typeface="Times New Roman" pitchFamily="18" charset="0"/>
                <a:cs typeface="Times New Roman" pitchFamily="18" charset="0"/>
              </a:rPr>
              <a:t>rice</a:t>
            </a:r>
            <a:r>
              <a:rPr lang="en-US" sz="1600" b="0" i="0" dirty="0">
                <a:solidFill>
                  <a:srgbClr val="000000"/>
                </a:solidFill>
                <a:latin typeface="Times New Roman" pitchFamily="18" charset="0"/>
                <a:cs typeface="Times New Roman" pitchFamily="18" charset="0"/>
              </a:rPr>
              <a:t/>
            </a:r>
            <a:br>
              <a:rPr lang="en-US" sz="1600" b="0" i="0" dirty="0">
                <a:solidFill>
                  <a:srgbClr val="000000"/>
                </a:solidFill>
                <a:latin typeface="Times New Roman" pitchFamily="18" charset="0"/>
                <a:cs typeface="Times New Roman" pitchFamily="18" charset="0"/>
              </a:rPr>
            </a:br>
            <a:r>
              <a:rPr lang="en-US" sz="1200" b="0" i="1" dirty="0">
                <a:solidFill>
                  <a:srgbClr val="000000"/>
                </a:solidFill>
                <a:latin typeface="Times New Roman" pitchFamily="18" charset="0"/>
                <a:cs typeface="Times New Roman" pitchFamily="18" charset="0"/>
              </a:rPr>
              <a:t>(dollars)</a:t>
            </a:r>
            <a:endParaRPr lang="en-US" sz="1400" i="1" dirty="0">
              <a:latin typeface="Times New Roman" pitchFamily="18" charset="0"/>
              <a:cs typeface="Times New Roman" pitchFamily="18" charset="0"/>
            </a:endParaRPr>
          </a:p>
        </p:txBody>
      </p:sp>
      <p:sp>
        <p:nvSpPr>
          <p:cNvPr id="116" name="Rectangle 62"/>
          <p:cNvSpPr>
            <a:spLocks noChangeArrowheads="1"/>
          </p:cNvSpPr>
          <p:nvPr/>
        </p:nvSpPr>
        <p:spPr bwMode="auto">
          <a:xfrm>
            <a:off x="2000092" y="4304498"/>
            <a:ext cx="684482" cy="54168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b="1" i="1" dirty="0">
                <a:solidFill>
                  <a:srgbClr val="000000"/>
                </a:solidFill>
                <a:latin typeface="Times New Roman" pitchFamily="18" charset="0"/>
                <a:cs typeface="Times New Roman" pitchFamily="18" charset="0"/>
              </a:rPr>
              <a:t>Q</a:t>
            </a:r>
            <a:r>
              <a:rPr lang="en-US" sz="1400" b="1" i="1" dirty="0">
                <a:solidFill>
                  <a:srgbClr val="000000"/>
                </a:solidFill>
                <a:latin typeface="Times New Roman" pitchFamily="18" charset="0"/>
                <a:cs typeface="Times New Roman" pitchFamily="18" charset="0"/>
              </a:rPr>
              <a:t>uantity</a:t>
            </a:r>
            <a:r>
              <a:rPr lang="en-US" sz="1600" b="0" i="0" dirty="0">
                <a:solidFill>
                  <a:srgbClr val="000000"/>
                </a:solidFill>
                <a:latin typeface="Times New Roman" pitchFamily="18" charset="0"/>
                <a:cs typeface="Times New Roman" pitchFamily="18" charset="0"/>
              </a:rPr>
              <a:t/>
            </a:r>
            <a:br>
              <a:rPr lang="en-US" sz="1600" b="0" i="0" dirty="0">
                <a:solidFill>
                  <a:srgbClr val="000000"/>
                </a:solidFill>
                <a:latin typeface="Times New Roman" pitchFamily="18" charset="0"/>
                <a:cs typeface="Times New Roman" pitchFamily="18" charset="0"/>
              </a:rPr>
            </a:br>
            <a:r>
              <a:rPr lang="en-US" sz="1400" b="1" i="1" dirty="0">
                <a:solidFill>
                  <a:srgbClr val="000000"/>
                </a:solidFill>
                <a:latin typeface="Times New Roman" pitchFamily="18" charset="0"/>
                <a:cs typeface="Times New Roman" pitchFamily="18" charset="0"/>
              </a:rPr>
              <a:t>supplied</a:t>
            </a:r>
            <a:r>
              <a:rPr lang="en-US" sz="1600" b="1" i="1" dirty="0">
                <a:solidFill>
                  <a:srgbClr val="000000"/>
                </a:solidFill>
                <a:latin typeface="Times New Roman" pitchFamily="18" charset="0"/>
                <a:cs typeface="Times New Roman" pitchFamily="18" charset="0"/>
              </a:rPr>
              <a:t/>
            </a:r>
            <a:br>
              <a:rPr lang="en-US" sz="1600" b="1" i="1" dirty="0">
                <a:solidFill>
                  <a:srgbClr val="000000"/>
                </a:solidFill>
                <a:latin typeface="Times New Roman" pitchFamily="18" charset="0"/>
                <a:cs typeface="Times New Roman" pitchFamily="18" charset="0"/>
              </a:rPr>
            </a:br>
            <a:r>
              <a:rPr lang="en-US" sz="1200" b="0" i="1" dirty="0">
                <a:solidFill>
                  <a:srgbClr val="000000"/>
                </a:solidFill>
                <a:latin typeface="Times New Roman" pitchFamily="18" charset="0"/>
                <a:cs typeface="Times New Roman" pitchFamily="18" charset="0"/>
              </a:rPr>
              <a:t>(per day)</a:t>
            </a:r>
            <a:endParaRPr lang="en-US" sz="1400" i="1" dirty="0">
              <a:latin typeface="Times New Roman" pitchFamily="18" charset="0"/>
              <a:cs typeface="Times New Roman" pitchFamily="18" charset="0"/>
            </a:endParaRPr>
          </a:p>
        </p:txBody>
      </p:sp>
      <p:sp>
        <p:nvSpPr>
          <p:cNvPr id="117" name="Rectangle 65"/>
          <p:cNvSpPr>
            <a:spLocks noChangeArrowheads="1"/>
          </p:cNvSpPr>
          <p:nvPr/>
        </p:nvSpPr>
        <p:spPr bwMode="auto">
          <a:xfrm>
            <a:off x="2843026" y="4304498"/>
            <a:ext cx="758221" cy="54168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b="1" i="1" dirty="0">
                <a:solidFill>
                  <a:srgbClr val="000000"/>
                </a:solidFill>
                <a:latin typeface="Times New Roman" pitchFamily="18" charset="0"/>
                <a:cs typeface="Times New Roman" pitchFamily="18" charset="0"/>
              </a:rPr>
              <a:t>Q</a:t>
            </a:r>
            <a:r>
              <a:rPr lang="en-US" sz="1400" b="1" i="1" dirty="0">
                <a:solidFill>
                  <a:srgbClr val="000000"/>
                </a:solidFill>
                <a:latin typeface="Times New Roman" pitchFamily="18" charset="0"/>
                <a:cs typeface="Times New Roman" pitchFamily="18" charset="0"/>
              </a:rPr>
              <a:t>uantity</a:t>
            </a:r>
            <a:r>
              <a:rPr lang="en-US" sz="1600" b="0" i="0" dirty="0">
                <a:solidFill>
                  <a:srgbClr val="000000"/>
                </a:solidFill>
                <a:latin typeface="Times New Roman" pitchFamily="18" charset="0"/>
                <a:cs typeface="Times New Roman" pitchFamily="18" charset="0"/>
              </a:rPr>
              <a:t/>
            </a:r>
            <a:br>
              <a:rPr lang="en-US" sz="1600" b="0" i="0" dirty="0">
                <a:solidFill>
                  <a:srgbClr val="000000"/>
                </a:solidFill>
                <a:latin typeface="Times New Roman" pitchFamily="18" charset="0"/>
                <a:cs typeface="Times New Roman" pitchFamily="18" charset="0"/>
              </a:rPr>
            </a:br>
            <a:r>
              <a:rPr lang="en-US" sz="1400" b="1" i="1" dirty="0">
                <a:solidFill>
                  <a:srgbClr val="000000"/>
                </a:solidFill>
                <a:latin typeface="Times New Roman" pitchFamily="18" charset="0"/>
                <a:cs typeface="Times New Roman" pitchFamily="18" charset="0"/>
              </a:rPr>
              <a:t>demanded</a:t>
            </a:r>
            <a:r>
              <a:rPr lang="en-US" sz="1400" b="0" i="0" dirty="0">
                <a:solidFill>
                  <a:srgbClr val="000000"/>
                </a:solidFill>
                <a:latin typeface="Times New Roman" pitchFamily="18" charset="0"/>
                <a:cs typeface="Times New Roman" pitchFamily="18" charset="0"/>
              </a:rPr>
              <a:t/>
            </a:r>
            <a:br>
              <a:rPr lang="en-US" sz="1400" b="0" i="0" dirty="0">
                <a:solidFill>
                  <a:srgbClr val="000000"/>
                </a:solidFill>
                <a:latin typeface="Times New Roman" pitchFamily="18" charset="0"/>
                <a:cs typeface="Times New Roman" pitchFamily="18" charset="0"/>
              </a:rPr>
            </a:br>
            <a:r>
              <a:rPr lang="en-US" sz="1200" b="0" i="1" dirty="0">
                <a:solidFill>
                  <a:srgbClr val="000000"/>
                </a:solidFill>
                <a:latin typeface="Times New Roman" pitchFamily="18" charset="0"/>
                <a:cs typeface="Times New Roman" pitchFamily="18" charset="0"/>
              </a:rPr>
              <a:t>(per day)</a:t>
            </a:r>
            <a:endParaRPr lang="en-US" sz="1200" i="1" dirty="0">
              <a:latin typeface="Times New Roman" pitchFamily="18" charset="0"/>
              <a:cs typeface="Times New Roman" pitchFamily="18" charset="0"/>
            </a:endParaRPr>
          </a:p>
        </p:txBody>
      </p:sp>
      <p:sp>
        <p:nvSpPr>
          <p:cNvPr id="118" name="Rectangle 82"/>
          <p:cNvSpPr>
            <a:spLocks noChangeArrowheads="1"/>
          </p:cNvSpPr>
          <p:nvPr/>
        </p:nvSpPr>
        <p:spPr bwMode="auto">
          <a:xfrm>
            <a:off x="1433232" y="5067777"/>
            <a:ext cx="205184"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12</a:t>
            </a:r>
            <a:endParaRPr lang="en-US" sz="1600" i="0">
              <a:latin typeface="Times New Roman" pitchFamily="18" charset="0"/>
              <a:cs typeface="Times New Roman" pitchFamily="18" charset="0"/>
            </a:endParaRPr>
          </a:p>
        </p:txBody>
      </p:sp>
      <p:sp>
        <p:nvSpPr>
          <p:cNvPr id="121" name="Rectangle 115"/>
          <p:cNvSpPr>
            <a:spLocks noChangeArrowheads="1"/>
          </p:cNvSpPr>
          <p:nvPr/>
        </p:nvSpPr>
        <p:spPr bwMode="auto">
          <a:xfrm>
            <a:off x="1433232" y="5521802"/>
            <a:ext cx="205184"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10</a:t>
            </a:r>
            <a:endParaRPr lang="en-US" sz="1600" i="0">
              <a:latin typeface="Times New Roman" pitchFamily="18" charset="0"/>
              <a:cs typeface="Times New Roman" pitchFamily="18" charset="0"/>
            </a:endParaRPr>
          </a:p>
        </p:txBody>
      </p:sp>
      <p:sp>
        <p:nvSpPr>
          <p:cNvPr id="124" name="Rectangle 148"/>
          <p:cNvSpPr>
            <a:spLocks noChangeArrowheads="1"/>
          </p:cNvSpPr>
          <p:nvPr/>
        </p:nvSpPr>
        <p:spPr bwMode="auto">
          <a:xfrm>
            <a:off x="1490382" y="5934620"/>
            <a:ext cx="102592"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dirty="0">
                <a:solidFill>
                  <a:srgbClr val="000000"/>
                </a:solidFill>
                <a:latin typeface="Times New Roman" pitchFamily="18" charset="0"/>
                <a:cs typeface="Times New Roman" pitchFamily="18" charset="0"/>
              </a:rPr>
              <a:t>8</a:t>
            </a:r>
            <a:endParaRPr lang="en-US" sz="1600" i="0" dirty="0">
              <a:latin typeface="Times New Roman" pitchFamily="18" charset="0"/>
              <a:cs typeface="Times New Roman" pitchFamily="18" charset="0"/>
            </a:endParaRPr>
          </a:p>
        </p:txBody>
      </p:sp>
      <p:sp>
        <p:nvSpPr>
          <p:cNvPr id="127" name="Rectangle 181"/>
          <p:cNvSpPr>
            <a:spLocks noChangeArrowheads="1"/>
          </p:cNvSpPr>
          <p:nvPr/>
        </p:nvSpPr>
        <p:spPr bwMode="auto">
          <a:xfrm>
            <a:off x="3810105" y="4347440"/>
            <a:ext cx="718145" cy="517065"/>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400" dirty="0">
                <a:solidFill>
                  <a:srgbClr val="000000"/>
                </a:solidFill>
                <a:latin typeface="Times New Roman" pitchFamily="18" charset="0"/>
                <a:cs typeface="Times New Roman" pitchFamily="18" charset="0"/>
              </a:rPr>
              <a:t>Condition</a:t>
            </a:r>
            <a:r>
              <a:rPr lang="en-US" sz="1400" b="0" i="0" dirty="0">
                <a:solidFill>
                  <a:srgbClr val="000000"/>
                </a:solidFill>
                <a:latin typeface="Times New Roman" pitchFamily="18" charset="0"/>
                <a:cs typeface="Times New Roman" pitchFamily="18" charset="0"/>
              </a:rPr>
              <a:t/>
            </a:r>
            <a:br>
              <a:rPr lang="en-US" sz="1400" b="0" i="0" dirty="0">
                <a:solidFill>
                  <a:srgbClr val="000000"/>
                </a:solidFill>
                <a:latin typeface="Times New Roman" pitchFamily="18" charset="0"/>
                <a:cs typeface="Times New Roman" pitchFamily="18" charset="0"/>
              </a:rPr>
            </a:br>
            <a:r>
              <a:rPr lang="en-US" sz="1400" b="0" i="0" dirty="0">
                <a:solidFill>
                  <a:srgbClr val="000000"/>
                </a:solidFill>
                <a:latin typeface="Times New Roman" pitchFamily="18" charset="0"/>
                <a:cs typeface="Times New Roman" pitchFamily="18" charset="0"/>
              </a:rPr>
              <a:t>in the</a:t>
            </a:r>
            <a:br>
              <a:rPr lang="en-US" sz="1400" b="0" i="0" dirty="0">
                <a:solidFill>
                  <a:srgbClr val="000000"/>
                </a:solidFill>
                <a:latin typeface="Times New Roman" pitchFamily="18" charset="0"/>
                <a:cs typeface="Times New Roman" pitchFamily="18" charset="0"/>
              </a:rPr>
            </a:br>
            <a:r>
              <a:rPr lang="en-US" sz="1400" b="0" i="0" dirty="0">
                <a:solidFill>
                  <a:srgbClr val="000000"/>
                </a:solidFill>
                <a:latin typeface="Times New Roman" pitchFamily="18" charset="0"/>
                <a:cs typeface="Times New Roman" pitchFamily="18" charset="0"/>
              </a:rPr>
              <a:t>market</a:t>
            </a:r>
            <a:endParaRPr lang="en-US" sz="1400" i="0" dirty="0">
              <a:latin typeface="Times New Roman" pitchFamily="18" charset="0"/>
              <a:cs typeface="Times New Roman" pitchFamily="18" charset="0"/>
            </a:endParaRPr>
          </a:p>
        </p:txBody>
      </p:sp>
      <p:sp>
        <p:nvSpPr>
          <p:cNvPr id="128" name="Rectangle 182"/>
          <p:cNvSpPr>
            <a:spLocks noChangeArrowheads="1"/>
          </p:cNvSpPr>
          <p:nvPr/>
        </p:nvSpPr>
        <p:spPr bwMode="auto">
          <a:xfrm>
            <a:off x="4702123" y="4347440"/>
            <a:ext cx="793487" cy="517065"/>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400" b="0" i="0" dirty="0">
                <a:solidFill>
                  <a:srgbClr val="000000"/>
                </a:solidFill>
                <a:latin typeface="Times New Roman" pitchFamily="18" charset="0"/>
                <a:cs typeface="Times New Roman" pitchFamily="18" charset="0"/>
              </a:rPr>
              <a:t>Direction</a:t>
            </a:r>
            <a:br>
              <a:rPr lang="en-US" sz="1400" b="0" i="0" dirty="0">
                <a:solidFill>
                  <a:srgbClr val="000000"/>
                </a:solidFill>
                <a:latin typeface="Times New Roman" pitchFamily="18" charset="0"/>
                <a:cs typeface="Times New Roman" pitchFamily="18" charset="0"/>
              </a:rPr>
            </a:br>
            <a:r>
              <a:rPr lang="en-US" sz="1400" b="0" i="0" dirty="0">
                <a:solidFill>
                  <a:srgbClr val="000000"/>
                </a:solidFill>
                <a:latin typeface="Times New Roman" pitchFamily="18" charset="0"/>
                <a:cs typeface="Times New Roman" pitchFamily="18" charset="0"/>
              </a:rPr>
              <a:t>of pressure</a:t>
            </a:r>
            <a:br>
              <a:rPr lang="en-US" sz="1400" b="0" i="0" dirty="0">
                <a:solidFill>
                  <a:srgbClr val="000000"/>
                </a:solidFill>
                <a:latin typeface="Times New Roman" pitchFamily="18" charset="0"/>
                <a:cs typeface="Times New Roman" pitchFamily="18" charset="0"/>
              </a:rPr>
            </a:br>
            <a:r>
              <a:rPr lang="en-US" sz="1400" b="0" i="0" dirty="0">
                <a:solidFill>
                  <a:srgbClr val="000000"/>
                </a:solidFill>
                <a:latin typeface="Times New Roman" pitchFamily="18" charset="0"/>
                <a:cs typeface="Times New Roman" pitchFamily="18" charset="0"/>
              </a:rPr>
              <a:t>on price</a:t>
            </a:r>
            <a:endParaRPr lang="en-US" sz="1400" i="0" dirty="0">
              <a:latin typeface="Times New Roman" pitchFamily="18" charset="0"/>
              <a:cs typeface="Times New Roman" pitchFamily="18" charset="0"/>
            </a:endParaRPr>
          </a:p>
        </p:txBody>
      </p:sp>
      <p:sp>
        <p:nvSpPr>
          <p:cNvPr id="130" name="Line 234"/>
          <p:cNvSpPr>
            <a:spLocks noChangeShapeType="1"/>
          </p:cNvSpPr>
          <p:nvPr/>
        </p:nvSpPr>
        <p:spPr bwMode="auto">
          <a:xfrm>
            <a:off x="1898102" y="4215330"/>
            <a:ext cx="0" cy="2008188"/>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31" name="Line 235"/>
          <p:cNvSpPr>
            <a:spLocks noChangeShapeType="1"/>
          </p:cNvSpPr>
          <p:nvPr/>
        </p:nvSpPr>
        <p:spPr bwMode="auto">
          <a:xfrm>
            <a:off x="2758405" y="4215330"/>
            <a:ext cx="0" cy="2008188"/>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32" name="Line 236"/>
          <p:cNvSpPr>
            <a:spLocks noChangeShapeType="1"/>
          </p:cNvSpPr>
          <p:nvPr/>
        </p:nvSpPr>
        <p:spPr bwMode="auto">
          <a:xfrm>
            <a:off x="3699946" y="4215330"/>
            <a:ext cx="0" cy="2008188"/>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33" name="Line 237"/>
          <p:cNvSpPr>
            <a:spLocks noChangeShapeType="1"/>
          </p:cNvSpPr>
          <p:nvPr/>
        </p:nvSpPr>
        <p:spPr bwMode="auto">
          <a:xfrm>
            <a:off x="4634117" y="4215330"/>
            <a:ext cx="0" cy="2008188"/>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grpSp>
        <p:nvGrpSpPr>
          <p:cNvPr id="7" name="Group 6"/>
          <p:cNvGrpSpPr/>
          <p:nvPr/>
        </p:nvGrpSpPr>
        <p:grpSpPr>
          <a:xfrm>
            <a:off x="2558418" y="4863756"/>
            <a:ext cx="431849" cy="584200"/>
            <a:chOff x="-565236" y="5045075"/>
            <a:chExt cx="431849" cy="584200"/>
          </a:xfrm>
        </p:grpSpPr>
        <p:sp>
          <p:nvSpPr>
            <p:cNvPr id="135" name="Oval 29"/>
            <p:cNvSpPr>
              <a:spLocks noChangeArrowheads="1"/>
            </p:cNvSpPr>
            <p:nvPr/>
          </p:nvSpPr>
          <p:spPr bwMode="auto">
            <a:xfrm>
              <a:off x="-565236" y="5163525"/>
              <a:ext cx="403246" cy="381000"/>
            </a:xfrm>
            <a:prstGeom prst="ellipse">
              <a:avLst/>
            </a:prstGeom>
            <a:solidFill>
              <a:schemeClr val="bg1"/>
            </a:solidFill>
            <a:ln w="1270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136" name="Text Box 30"/>
            <p:cNvSpPr txBox="1">
              <a:spLocks noChangeArrowheads="1"/>
            </p:cNvSpPr>
            <p:nvPr/>
          </p:nvSpPr>
          <p:spPr bwMode="auto">
            <a:xfrm>
              <a:off x="-549334" y="5045075"/>
              <a:ext cx="415947" cy="584200"/>
            </a:xfrm>
            <a:prstGeom prst="rect">
              <a:avLst/>
            </a:prstGeom>
            <a:noFill/>
            <a:ln w="19050" cap="rnd">
              <a:noFill/>
              <a:prstDash val="sysDot"/>
              <a:miter lim="800000"/>
              <a:headEnd/>
              <a:tailEnd/>
            </a:ln>
          </p:spPr>
          <p:txBody>
            <a:bodyPr wrap="none">
              <a:prstTxWarp prst="textNoShape">
                <a:avLst/>
              </a:prstTxWarp>
              <a:spAutoFit/>
            </a:bodyPr>
            <a:lstStyle/>
            <a:p>
              <a:r>
                <a:rPr kumimoji="0" lang="en-US" sz="3200" b="1" i="0" dirty="0">
                  <a:latin typeface="Times New Roman" pitchFamily="18" charset="0"/>
                  <a:cs typeface="Times New Roman" pitchFamily="18" charset="0"/>
                </a:rPr>
                <a:t>&gt;</a:t>
              </a:r>
              <a:endParaRPr kumimoji="0" lang="en-US" sz="2800" b="1" i="0" dirty="0">
                <a:latin typeface="Times New Roman" pitchFamily="18" charset="0"/>
                <a:cs typeface="Times New Roman" pitchFamily="18" charset="0"/>
              </a:endParaRPr>
            </a:p>
          </p:txBody>
        </p:sp>
      </p:grpSp>
      <p:sp>
        <p:nvSpPr>
          <p:cNvPr id="137" name="Line 239"/>
          <p:cNvSpPr>
            <a:spLocks noChangeShapeType="1"/>
          </p:cNvSpPr>
          <p:nvPr/>
        </p:nvSpPr>
        <p:spPr bwMode="auto">
          <a:xfrm>
            <a:off x="1230489" y="4955105"/>
            <a:ext cx="4265121" cy="0"/>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38" name="Line 240"/>
          <p:cNvSpPr>
            <a:spLocks noChangeShapeType="1"/>
          </p:cNvSpPr>
          <p:nvPr/>
        </p:nvSpPr>
        <p:spPr bwMode="auto">
          <a:xfrm>
            <a:off x="1230489" y="5402056"/>
            <a:ext cx="4265121" cy="0"/>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39" name="Line 241"/>
          <p:cNvSpPr>
            <a:spLocks noChangeShapeType="1"/>
          </p:cNvSpPr>
          <p:nvPr/>
        </p:nvSpPr>
        <p:spPr bwMode="auto">
          <a:xfrm>
            <a:off x="1230489" y="5850455"/>
            <a:ext cx="4265121" cy="0"/>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87" name="Text Box 31"/>
          <p:cNvSpPr txBox="1">
            <a:spLocks noChangeArrowheads="1"/>
          </p:cNvSpPr>
          <p:nvPr/>
        </p:nvSpPr>
        <p:spPr bwMode="auto">
          <a:xfrm>
            <a:off x="3761114" y="5864109"/>
            <a:ext cx="857927" cy="442044"/>
          </a:xfrm>
          <a:prstGeom prst="rect">
            <a:avLst/>
          </a:prstGeom>
          <a:noFill/>
          <a:ln w="19050" cap="rnd">
            <a:noFill/>
            <a:prstDash val="sysDot"/>
            <a:miter lim="800000"/>
            <a:headEnd/>
            <a:tailEnd/>
          </a:ln>
        </p:spPr>
        <p:txBody>
          <a:bodyPr wrap="none">
            <a:prstTxWarp prst="textNoShape">
              <a:avLst/>
            </a:prstTxWarp>
            <a:spAutoFit/>
          </a:bodyPr>
          <a:lstStyle/>
          <a:p>
            <a:pPr algn="ctr">
              <a:lnSpc>
                <a:spcPct val="70000"/>
              </a:lnSpc>
            </a:pPr>
            <a:r>
              <a:rPr lang="en-US" sz="1600" b="1" i="1" dirty="0">
                <a:solidFill>
                  <a:srgbClr val="FF0000"/>
                </a:solidFill>
                <a:latin typeface="Times New Roman" pitchFamily="18" charset="0"/>
                <a:cs typeface="Times New Roman" pitchFamily="18" charset="0"/>
              </a:rPr>
              <a:t>Excess </a:t>
            </a:r>
            <a:br>
              <a:rPr lang="en-US" sz="1600" b="1" i="1" dirty="0">
                <a:solidFill>
                  <a:srgbClr val="FF0000"/>
                </a:solidFill>
                <a:latin typeface="Times New Roman" pitchFamily="18" charset="0"/>
                <a:cs typeface="Times New Roman" pitchFamily="18" charset="0"/>
              </a:rPr>
            </a:br>
            <a:r>
              <a:rPr lang="en-US" sz="1600" b="1" i="1" dirty="0" smtClean="0">
                <a:solidFill>
                  <a:srgbClr val="FF0000"/>
                </a:solidFill>
                <a:latin typeface="Times New Roman" pitchFamily="18" charset="0"/>
                <a:cs typeface="Times New Roman" pitchFamily="18" charset="0"/>
              </a:rPr>
              <a:t>demand</a:t>
            </a:r>
            <a:endParaRPr kumimoji="0" lang="en-US" b="1" i="1" dirty="0">
              <a:solidFill>
                <a:srgbClr val="FF0000"/>
              </a:solidFill>
              <a:latin typeface="Times New Roman" pitchFamily="18" charset="0"/>
              <a:cs typeface="Times New Roman" pitchFamily="18" charset="0"/>
            </a:endParaRPr>
          </a:p>
        </p:txBody>
      </p:sp>
      <p:sp>
        <p:nvSpPr>
          <p:cNvPr id="129" name="Text Box 32"/>
          <p:cNvSpPr txBox="1">
            <a:spLocks noChangeArrowheads="1"/>
          </p:cNvSpPr>
          <p:nvPr/>
        </p:nvSpPr>
        <p:spPr bwMode="auto">
          <a:xfrm>
            <a:off x="4727037" y="5914882"/>
            <a:ext cx="803624" cy="307777"/>
          </a:xfrm>
          <a:prstGeom prst="rect">
            <a:avLst/>
          </a:prstGeom>
          <a:noFill/>
          <a:ln w="19050" cap="rnd">
            <a:noFill/>
            <a:prstDash val="sysDot"/>
            <a:miter lim="800000"/>
            <a:headEnd/>
            <a:tailEnd/>
          </a:ln>
        </p:spPr>
        <p:txBody>
          <a:bodyPr wrap="square">
            <a:prstTxWarp prst="textNoShape">
              <a:avLst/>
            </a:prstTxWarp>
            <a:spAutoFit/>
          </a:bodyPr>
          <a:lstStyle/>
          <a:p>
            <a:r>
              <a:rPr lang="en-US" sz="1400" b="1" i="1" dirty="0" smtClean="0">
                <a:solidFill>
                  <a:srgbClr val="FF0000"/>
                </a:solidFill>
                <a:latin typeface="Times New Roman" pitchFamily="18" charset="0"/>
                <a:cs typeface="Times New Roman" pitchFamily="18" charset="0"/>
              </a:rPr>
              <a:t>Upward</a:t>
            </a:r>
            <a:endParaRPr kumimoji="0" lang="en-US" sz="1400" b="1" i="1" dirty="0">
              <a:solidFill>
                <a:srgbClr val="FF0000"/>
              </a:solidFill>
              <a:latin typeface="Times New Roman" pitchFamily="18" charset="0"/>
              <a:cs typeface="Times New Roman" pitchFamily="18" charset="0"/>
            </a:endParaRPr>
          </a:p>
        </p:txBody>
      </p:sp>
      <p:grpSp>
        <p:nvGrpSpPr>
          <p:cNvPr id="134" name="Group 133"/>
          <p:cNvGrpSpPr/>
          <p:nvPr/>
        </p:nvGrpSpPr>
        <p:grpSpPr>
          <a:xfrm>
            <a:off x="2523667" y="5769784"/>
            <a:ext cx="435417" cy="584200"/>
            <a:chOff x="-597407" y="5054799"/>
            <a:chExt cx="435417" cy="584200"/>
          </a:xfrm>
        </p:grpSpPr>
        <p:sp>
          <p:nvSpPr>
            <p:cNvPr id="140" name="Oval 29"/>
            <p:cNvSpPr>
              <a:spLocks noChangeArrowheads="1"/>
            </p:cNvSpPr>
            <p:nvPr/>
          </p:nvSpPr>
          <p:spPr bwMode="auto">
            <a:xfrm>
              <a:off x="-565236" y="5163525"/>
              <a:ext cx="403246" cy="381000"/>
            </a:xfrm>
            <a:prstGeom prst="ellipse">
              <a:avLst/>
            </a:prstGeom>
            <a:solidFill>
              <a:schemeClr val="bg1"/>
            </a:solidFill>
            <a:ln w="1270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141" name="Text Box 30"/>
            <p:cNvSpPr txBox="1">
              <a:spLocks noChangeArrowheads="1"/>
            </p:cNvSpPr>
            <p:nvPr/>
          </p:nvSpPr>
          <p:spPr bwMode="auto">
            <a:xfrm>
              <a:off x="-597407" y="5054799"/>
              <a:ext cx="415947" cy="584200"/>
            </a:xfrm>
            <a:prstGeom prst="rect">
              <a:avLst/>
            </a:prstGeom>
            <a:noFill/>
            <a:ln w="19050" cap="rnd">
              <a:noFill/>
              <a:prstDash val="sysDot"/>
              <a:miter lim="800000"/>
              <a:headEnd/>
              <a:tailEnd/>
            </a:ln>
          </p:spPr>
          <p:txBody>
            <a:bodyPr wrap="none">
              <a:prstTxWarp prst="textNoShape">
                <a:avLst/>
              </a:prstTxWarp>
              <a:spAutoFit/>
            </a:bodyPr>
            <a:lstStyle/>
            <a:p>
              <a:r>
                <a:rPr kumimoji="0" lang="en-US" sz="3200" b="1" i="0" dirty="0" smtClean="0">
                  <a:latin typeface="Times New Roman" pitchFamily="18" charset="0"/>
                  <a:cs typeface="Times New Roman" pitchFamily="18" charset="0"/>
                </a:rPr>
                <a:t>&lt;</a:t>
              </a:r>
              <a:endParaRPr kumimoji="0" lang="en-US" sz="2800" b="1" i="0" dirty="0">
                <a:latin typeface="Times New Roman" pitchFamily="18" charset="0"/>
                <a:cs typeface="Times New Roman" pitchFamily="18" charset="0"/>
              </a:endParaRPr>
            </a:p>
          </p:txBody>
        </p:sp>
      </p:grpSp>
      <p:sp>
        <p:nvSpPr>
          <p:cNvPr id="142" name="Rectangle 83"/>
          <p:cNvSpPr>
            <a:spLocks noChangeArrowheads="1"/>
          </p:cNvSpPr>
          <p:nvPr/>
        </p:nvSpPr>
        <p:spPr bwMode="auto">
          <a:xfrm>
            <a:off x="2139888" y="5067777"/>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600</a:t>
            </a:r>
            <a:endParaRPr lang="en-US" sz="1600" i="0">
              <a:latin typeface="Times New Roman" pitchFamily="18" charset="0"/>
              <a:cs typeface="Times New Roman" pitchFamily="18" charset="0"/>
            </a:endParaRPr>
          </a:p>
        </p:txBody>
      </p:sp>
      <p:sp>
        <p:nvSpPr>
          <p:cNvPr id="143" name="Rectangle 84"/>
          <p:cNvSpPr>
            <a:spLocks noChangeArrowheads="1"/>
          </p:cNvSpPr>
          <p:nvPr/>
        </p:nvSpPr>
        <p:spPr bwMode="auto">
          <a:xfrm>
            <a:off x="3088219" y="5067777"/>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450</a:t>
            </a:r>
            <a:endParaRPr lang="en-US" sz="1600" i="0">
              <a:latin typeface="Times New Roman" pitchFamily="18" charset="0"/>
              <a:cs typeface="Times New Roman" pitchFamily="18" charset="0"/>
            </a:endParaRPr>
          </a:p>
        </p:txBody>
      </p:sp>
      <p:sp>
        <p:nvSpPr>
          <p:cNvPr id="144" name="Rectangle 116"/>
          <p:cNvSpPr>
            <a:spLocks noChangeArrowheads="1"/>
          </p:cNvSpPr>
          <p:nvPr/>
        </p:nvSpPr>
        <p:spPr bwMode="auto">
          <a:xfrm>
            <a:off x="2139888" y="5521802"/>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550</a:t>
            </a:r>
            <a:endParaRPr lang="en-US" sz="1600" i="0">
              <a:latin typeface="Times New Roman" pitchFamily="18" charset="0"/>
              <a:cs typeface="Times New Roman" pitchFamily="18" charset="0"/>
            </a:endParaRPr>
          </a:p>
        </p:txBody>
      </p:sp>
      <p:sp>
        <p:nvSpPr>
          <p:cNvPr id="145" name="Rectangle 117"/>
          <p:cNvSpPr>
            <a:spLocks noChangeArrowheads="1"/>
          </p:cNvSpPr>
          <p:nvPr/>
        </p:nvSpPr>
        <p:spPr bwMode="auto">
          <a:xfrm>
            <a:off x="3088219" y="5521802"/>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550</a:t>
            </a:r>
            <a:endParaRPr lang="en-US" sz="1600" i="0">
              <a:latin typeface="Times New Roman" pitchFamily="18" charset="0"/>
              <a:cs typeface="Times New Roman" pitchFamily="18" charset="0"/>
            </a:endParaRPr>
          </a:p>
        </p:txBody>
      </p:sp>
      <p:sp>
        <p:nvSpPr>
          <p:cNvPr id="146" name="Rectangle 149"/>
          <p:cNvSpPr>
            <a:spLocks noChangeArrowheads="1"/>
          </p:cNvSpPr>
          <p:nvPr/>
        </p:nvSpPr>
        <p:spPr bwMode="auto">
          <a:xfrm>
            <a:off x="2139888" y="5934620"/>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500</a:t>
            </a:r>
            <a:endParaRPr lang="en-US" sz="1600" i="0">
              <a:latin typeface="Times New Roman" pitchFamily="18" charset="0"/>
              <a:cs typeface="Times New Roman" pitchFamily="18" charset="0"/>
            </a:endParaRPr>
          </a:p>
        </p:txBody>
      </p:sp>
      <p:sp>
        <p:nvSpPr>
          <p:cNvPr id="147" name="Rectangle 150"/>
          <p:cNvSpPr>
            <a:spLocks noChangeArrowheads="1"/>
          </p:cNvSpPr>
          <p:nvPr/>
        </p:nvSpPr>
        <p:spPr bwMode="auto">
          <a:xfrm>
            <a:off x="3088219" y="5934620"/>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650</a:t>
            </a:r>
            <a:endParaRPr lang="en-US" sz="1600" i="0">
              <a:latin typeface="Times New Roman" pitchFamily="18" charset="0"/>
              <a:cs typeface="Times New Roman" pitchFamily="18" charset="0"/>
            </a:endParaRPr>
          </a:p>
        </p:txBody>
      </p:sp>
    </p:spTree>
    <p:extLst>
      <p:ext uri="{BB962C8B-B14F-4D97-AF65-F5344CB8AC3E}">
        <p14:creationId xmlns:p14="http://schemas.microsoft.com/office/powerpoint/2010/main" val="191573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randombar(horizontal)">
                                      <p:cBhvr>
                                        <p:cTn id="7" dur="500"/>
                                        <p:tgtEl>
                                          <p:spTgt spid="61">
                                            <p:txEl>
                                              <p:pRg st="0" end="0"/>
                                            </p:txEl>
                                          </p:spTgt>
                                        </p:tgtEl>
                                      </p:cBhvr>
                                    </p:animEffect>
                                  </p:childTnLst>
                                </p:cTn>
                              </p:par>
                            </p:childTnLst>
                          </p:cTn>
                        </p:par>
                        <p:par>
                          <p:cTn id="8" fill="hold">
                            <p:stCondLst>
                              <p:cond delay="500"/>
                            </p:stCondLst>
                            <p:childTnLst>
                              <p:par>
                                <p:cTn id="9" presetID="17" presetClass="entr" presetSubtype="8" fill="hold" grpId="0"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p:cTn id="11" dur="500" fill="hold"/>
                                        <p:tgtEl>
                                          <p:spTgt spid="70"/>
                                        </p:tgtEl>
                                        <p:attrNameLst>
                                          <p:attrName>ppt_x</p:attrName>
                                        </p:attrNameLst>
                                      </p:cBhvr>
                                      <p:tavLst>
                                        <p:tav tm="0">
                                          <p:val>
                                            <p:strVal val="#ppt_x-#ppt_w/2"/>
                                          </p:val>
                                        </p:tav>
                                        <p:tav tm="100000">
                                          <p:val>
                                            <p:strVal val="#ppt_x"/>
                                          </p:val>
                                        </p:tav>
                                      </p:tavLst>
                                    </p:anim>
                                    <p:anim calcmode="lin" valueType="num">
                                      <p:cBhvr>
                                        <p:cTn id="12" dur="500" fill="hold"/>
                                        <p:tgtEl>
                                          <p:spTgt spid="70"/>
                                        </p:tgtEl>
                                        <p:attrNameLst>
                                          <p:attrName>ppt_y</p:attrName>
                                        </p:attrNameLst>
                                      </p:cBhvr>
                                      <p:tavLst>
                                        <p:tav tm="0">
                                          <p:val>
                                            <p:strVal val="#ppt_y"/>
                                          </p:val>
                                        </p:tav>
                                        <p:tav tm="100000">
                                          <p:val>
                                            <p:strVal val="#ppt_y"/>
                                          </p:val>
                                        </p:tav>
                                      </p:tavLst>
                                    </p:anim>
                                    <p:anim calcmode="lin" valueType="num">
                                      <p:cBhvr>
                                        <p:cTn id="13" dur="500" fill="hold"/>
                                        <p:tgtEl>
                                          <p:spTgt spid="70"/>
                                        </p:tgtEl>
                                        <p:attrNameLst>
                                          <p:attrName>ppt_w</p:attrName>
                                        </p:attrNameLst>
                                      </p:cBhvr>
                                      <p:tavLst>
                                        <p:tav tm="0">
                                          <p:val>
                                            <p:fltVal val="0"/>
                                          </p:val>
                                        </p:tav>
                                        <p:tav tm="100000">
                                          <p:val>
                                            <p:strVal val="#ppt_w"/>
                                          </p:val>
                                        </p:tav>
                                      </p:tavLst>
                                    </p:anim>
                                    <p:anim calcmode="lin" valueType="num">
                                      <p:cBhvr>
                                        <p:cTn id="14" dur="500" fill="hold"/>
                                        <p:tgtEl>
                                          <p:spTgt spid="70"/>
                                        </p:tgtEl>
                                        <p:attrNameLst>
                                          <p:attrName>ppt_h</p:attrName>
                                        </p:attrNameLst>
                                      </p:cBhvr>
                                      <p:tavLst>
                                        <p:tav tm="0">
                                          <p:val>
                                            <p:strVal val="#ppt_h"/>
                                          </p:val>
                                        </p:tav>
                                        <p:tav tm="100000">
                                          <p:val>
                                            <p:strVal val="#ppt_h"/>
                                          </p:val>
                                        </p:tav>
                                      </p:tavLst>
                                    </p:anim>
                                  </p:childTnLst>
                                </p:cTn>
                              </p:par>
                            </p:childTnLst>
                          </p:cTn>
                        </p:par>
                        <p:par>
                          <p:cTn id="15" fill="hold">
                            <p:stCondLst>
                              <p:cond delay="1000"/>
                            </p:stCondLst>
                            <p:childTnLst>
                              <p:par>
                                <p:cTn id="16" presetID="17" presetClass="entr" presetSubtype="1" fill="hold" grpId="0" nodeType="afterEffect">
                                  <p:stCondLst>
                                    <p:cond delay="0"/>
                                  </p:stCondLst>
                                  <p:childTnLst>
                                    <p:set>
                                      <p:cBhvr>
                                        <p:cTn id="17" dur="1" fill="hold">
                                          <p:stCondLst>
                                            <p:cond delay="0"/>
                                          </p:stCondLst>
                                        </p:cTn>
                                        <p:tgtEl>
                                          <p:spTgt spid="76"/>
                                        </p:tgtEl>
                                        <p:attrNameLst>
                                          <p:attrName>style.visibility</p:attrName>
                                        </p:attrNameLst>
                                      </p:cBhvr>
                                      <p:to>
                                        <p:strVal val="visible"/>
                                      </p:to>
                                    </p:set>
                                    <p:anim calcmode="lin" valueType="num">
                                      <p:cBhvr>
                                        <p:cTn id="18" dur="500" fill="hold"/>
                                        <p:tgtEl>
                                          <p:spTgt spid="76"/>
                                        </p:tgtEl>
                                        <p:attrNameLst>
                                          <p:attrName>ppt_x</p:attrName>
                                        </p:attrNameLst>
                                      </p:cBhvr>
                                      <p:tavLst>
                                        <p:tav tm="0">
                                          <p:val>
                                            <p:strVal val="#ppt_x"/>
                                          </p:val>
                                        </p:tav>
                                        <p:tav tm="100000">
                                          <p:val>
                                            <p:strVal val="#ppt_x"/>
                                          </p:val>
                                        </p:tav>
                                      </p:tavLst>
                                    </p:anim>
                                    <p:anim calcmode="lin" valueType="num">
                                      <p:cBhvr>
                                        <p:cTn id="19" dur="500" fill="hold"/>
                                        <p:tgtEl>
                                          <p:spTgt spid="76"/>
                                        </p:tgtEl>
                                        <p:attrNameLst>
                                          <p:attrName>ppt_y</p:attrName>
                                        </p:attrNameLst>
                                      </p:cBhvr>
                                      <p:tavLst>
                                        <p:tav tm="0">
                                          <p:val>
                                            <p:strVal val="#ppt_y-#ppt_h/2"/>
                                          </p:val>
                                        </p:tav>
                                        <p:tav tm="100000">
                                          <p:val>
                                            <p:strVal val="#ppt_y"/>
                                          </p:val>
                                        </p:tav>
                                      </p:tavLst>
                                    </p:anim>
                                    <p:anim calcmode="lin" valueType="num">
                                      <p:cBhvr>
                                        <p:cTn id="20" dur="500" fill="hold"/>
                                        <p:tgtEl>
                                          <p:spTgt spid="76"/>
                                        </p:tgtEl>
                                        <p:attrNameLst>
                                          <p:attrName>ppt_w</p:attrName>
                                        </p:attrNameLst>
                                      </p:cBhvr>
                                      <p:tavLst>
                                        <p:tav tm="0">
                                          <p:val>
                                            <p:strVal val="#ppt_w"/>
                                          </p:val>
                                        </p:tav>
                                        <p:tav tm="100000">
                                          <p:val>
                                            <p:strVal val="#ppt_w"/>
                                          </p:val>
                                        </p:tav>
                                      </p:tavLst>
                                    </p:anim>
                                    <p:anim calcmode="lin" valueType="num">
                                      <p:cBhvr>
                                        <p:cTn id="21" dur="500" fill="hold"/>
                                        <p:tgtEl>
                                          <p:spTgt spid="76"/>
                                        </p:tgtEl>
                                        <p:attrNameLst>
                                          <p:attrName>ppt_h</p:attrName>
                                        </p:attrNameLst>
                                      </p:cBhvr>
                                      <p:tavLst>
                                        <p:tav tm="0">
                                          <p:val>
                                            <p:fltVal val="0"/>
                                          </p:val>
                                        </p:tav>
                                        <p:tav tm="100000">
                                          <p:val>
                                            <p:strVal val="#ppt_h"/>
                                          </p:val>
                                        </p:tav>
                                      </p:tavLst>
                                    </p:anim>
                                  </p:childTnLst>
                                </p:cTn>
                              </p:par>
                            </p:childTnLst>
                          </p:cTn>
                        </p:par>
                        <p:par>
                          <p:cTn id="22" fill="hold">
                            <p:stCondLst>
                              <p:cond delay="1500"/>
                            </p:stCondLst>
                            <p:childTnLst>
                              <p:par>
                                <p:cTn id="23" presetID="17" presetClass="entr" presetSubtype="1" fill="hold" grpId="0" nodeType="afterEffect">
                                  <p:stCondLst>
                                    <p:cond delay="0"/>
                                  </p:stCondLst>
                                  <p:childTnLst>
                                    <p:set>
                                      <p:cBhvr>
                                        <p:cTn id="24" dur="1" fill="hold">
                                          <p:stCondLst>
                                            <p:cond delay="0"/>
                                          </p:stCondLst>
                                        </p:cTn>
                                        <p:tgtEl>
                                          <p:spTgt spid="84"/>
                                        </p:tgtEl>
                                        <p:attrNameLst>
                                          <p:attrName>style.visibility</p:attrName>
                                        </p:attrNameLst>
                                      </p:cBhvr>
                                      <p:to>
                                        <p:strVal val="visible"/>
                                      </p:to>
                                    </p:set>
                                    <p:anim calcmode="lin" valueType="num">
                                      <p:cBhvr>
                                        <p:cTn id="25" dur="500" fill="hold"/>
                                        <p:tgtEl>
                                          <p:spTgt spid="84"/>
                                        </p:tgtEl>
                                        <p:attrNameLst>
                                          <p:attrName>ppt_x</p:attrName>
                                        </p:attrNameLst>
                                      </p:cBhvr>
                                      <p:tavLst>
                                        <p:tav tm="0">
                                          <p:val>
                                            <p:strVal val="#ppt_x"/>
                                          </p:val>
                                        </p:tav>
                                        <p:tav tm="100000">
                                          <p:val>
                                            <p:strVal val="#ppt_x"/>
                                          </p:val>
                                        </p:tav>
                                      </p:tavLst>
                                    </p:anim>
                                    <p:anim calcmode="lin" valueType="num">
                                      <p:cBhvr>
                                        <p:cTn id="26" dur="500" fill="hold"/>
                                        <p:tgtEl>
                                          <p:spTgt spid="84"/>
                                        </p:tgtEl>
                                        <p:attrNameLst>
                                          <p:attrName>ppt_y</p:attrName>
                                        </p:attrNameLst>
                                      </p:cBhvr>
                                      <p:tavLst>
                                        <p:tav tm="0">
                                          <p:val>
                                            <p:strVal val="#ppt_y-#ppt_h/2"/>
                                          </p:val>
                                        </p:tav>
                                        <p:tav tm="100000">
                                          <p:val>
                                            <p:strVal val="#ppt_y"/>
                                          </p:val>
                                        </p:tav>
                                      </p:tavLst>
                                    </p:anim>
                                    <p:anim calcmode="lin" valueType="num">
                                      <p:cBhvr>
                                        <p:cTn id="27" dur="500" fill="hold"/>
                                        <p:tgtEl>
                                          <p:spTgt spid="84"/>
                                        </p:tgtEl>
                                        <p:attrNameLst>
                                          <p:attrName>ppt_w</p:attrName>
                                        </p:attrNameLst>
                                      </p:cBhvr>
                                      <p:tavLst>
                                        <p:tav tm="0">
                                          <p:val>
                                            <p:strVal val="#ppt_w"/>
                                          </p:val>
                                        </p:tav>
                                        <p:tav tm="100000">
                                          <p:val>
                                            <p:strVal val="#ppt_w"/>
                                          </p:val>
                                        </p:tav>
                                      </p:tavLst>
                                    </p:anim>
                                    <p:anim calcmode="lin" valueType="num">
                                      <p:cBhvr>
                                        <p:cTn id="28" dur="500" fill="hold"/>
                                        <p:tgtEl>
                                          <p:spTgt spid="84"/>
                                        </p:tgtEl>
                                        <p:attrNameLst>
                                          <p:attrName>ppt_h</p:attrName>
                                        </p:attrNameLst>
                                      </p:cBhvr>
                                      <p:tavLst>
                                        <p:tav tm="0">
                                          <p:val>
                                            <p:fltVal val="0"/>
                                          </p:val>
                                        </p:tav>
                                        <p:tav tm="100000">
                                          <p:val>
                                            <p:strVal val="#ppt_h"/>
                                          </p:val>
                                        </p:tav>
                                      </p:tavLst>
                                    </p:anim>
                                  </p:childTnLst>
                                </p:cTn>
                              </p:par>
                            </p:childTnLst>
                          </p:cTn>
                        </p:par>
                        <p:par>
                          <p:cTn id="29" fill="hold">
                            <p:stCondLst>
                              <p:cond delay="2000"/>
                            </p:stCondLst>
                            <p:childTnLst>
                              <p:par>
                                <p:cTn id="30" presetID="9" presetClass="entr" presetSubtype="0" fill="hold" nodeType="afterEffect">
                                  <p:stCondLst>
                                    <p:cond delay="0"/>
                                  </p:stCondLst>
                                  <p:childTnLst>
                                    <p:set>
                                      <p:cBhvr>
                                        <p:cTn id="31" dur="1" fill="hold">
                                          <p:stCondLst>
                                            <p:cond delay="0"/>
                                          </p:stCondLst>
                                        </p:cTn>
                                        <p:tgtEl>
                                          <p:spTgt spid="59"/>
                                        </p:tgtEl>
                                        <p:attrNameLst>
                                          <p:attrName>style.visibility</p:attrName>
                                        </p:attrNameLst>
                                      </p:cBhvr>
                                      <p:to>
                                        <p:strVal val="visible"/>
                                      </p:to>
                                    </p:set>
                                    <p:animEffect transition="in" filter="dissolve">
                                      <p:cBhvr>
                                        <p:cTn id="32" dur="500"/>
                                        <p:tgtEl>
                                          <p:spTgt spid="5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dissolve">
                                      <p:cBhvr>
                                        <p:cTn id="37" dur="500"/>
                                        <p:tgtEl>
                                          <p:spTgt spid="3">
                                            <p:txEl>
                                              <p:pRg st="0" end="0"/>
                                            </p:txEl>
                                          </p:spTgt>
                                        </p:tgtEl>
                                      </p:cBhvr>
                                    </p:animEffect>
                                  </p:childTnLst>
                                </p:cTn>
                              </p:par>
                            </p:childTnLst>
                          </p:cTn>
                        </p:par>
                        <p:par>
                          <p:cTn id="38" fill="hold">
                            <p:stCondLst>
                              <p:cond delay="500"/>
                            </p:stCondLst>
                            <p:childTnLst>
                              <p:par>
                                <p:cTn id="39" presetID="17" presetClass="entr" presetSubtype="8" fill="hold" grpId="0" nodeType="afterEffect">
                                  <p:stCondLst>
                                    <p:cond delay="0"/>
                                  </p:stCondLst>
                                  <p:childTnLst>
                                    <p:set>
                                      <p:cBhvr>
                                        <p:cTn id="40" dur="1" fill="hold">
                                          <p:stCondLst>
                                            <p:cond delay="0"/>
                                          </p:stCondLst>
                                        </p:cTn>
                                        <p:tgtEl>
                                          <p:spTgt spid="83"/>
                                        </p:tgtEl>
                                        <p:attrNameLst>
                                          <p:attrName>style.visibility</p:attrName>
                                        </p:attrNameLst>
                                      </p:cBhvr>
                                      <p:to>
                                        <p:strVal val="visible"/>
                                      </p:to>
                                    </p:set>
                                    <p:anim calcmode="lin" valueType="num">
                                      <p:cBhvr>
                                        <p:cTn id="41" dur="500" fill="hold"/>
                                        <p:tgtEl>
                                          <p:spTgt spid="83"/>
                                        </p:tgtEl>
                                        <p:attrNameLst>
                                          <p:attrName>ppt_x</p:attrName>
                                        </p:attrNameLst>
                                      </p:cBhvr>
                                      <p:tavLst>
                                        <p:tav tm="0">
                                          <p:val>
                                            <p:strVal val="#ppt_x-#ppt_w/2"/>
                                          </p:val>
                                        </p:tav>
                                        <p:tav tm="100000">
                                          <p:val>
                                            <p:strVal val="#ppt_x"/>
                                          </p:val>
                                        </p:tav>
                                      </p:tavLst>
                                    </p:anim>
                                    <p:anim calcmode="lin" valueType="num">
                                      <p:cBhvr>
                                        <p:cTn id="42" dur="500" fill="hold"/>
                                        <p:tgtEl>
                                          <p:spTgt spid="83"/>
                                        </p:tgtEl>
                                        <p:attrNameLst>
                                          <p:attrName>ppt_y</p:attrName>
                                        </p:attrNameLst>
                                      </p:cBhvr>
                                      <p:tavLst>
                                        <p:tav tm="0">
                                          <p:val>
                                            <p:strVal val="#ppt_y"/>
                                          </p:val>
                                        </p:tav>
                                        <p:tav tm="100000">
                                          <p:val>
                                            <p:strVal val="#ppt_y"/>
                                          </p:val>
                                        </p:tav>
                                      </p:tavLst>
                                    </p:anim>
                                    <p:anim calcmode="lin" valueType="num">
                                      <p:cBhvr>
                                        <p:cTn id="43" dur="500" fill="hold"/>
                                        <p:tgtEl>
                                          <p:spTgt spid="83"/>
                                        </p:tgtEl>
                                        <p:attrNameLst>
                                          <p:attrName>ppt_w</p:attrName>
                                        </p:attrNameLst>
                                      </p:cBhvr>
                                      <p:tavLst>
                                        <p:tav tm="0">
                                          <p:val>
                                            <p:fltVal val="0"/>
                                          </p:val>
                                        </p:tav>
                                        <p:tav tm="100000">
                                          <p:val>
                                            <p:strVal val="#ppt_w"/>
                                          </p:val>
                                        </p:tav>
                                      </p:tavLst>
                                    </p:anim>
                                    <p:anim calcmode="lin" valueType="num">
                                      <p:cBhvr>
                                        <p:cTn id="44" dur="500" fill="hold"/>
                                        <p:tgtEl>
                                          <p:spTgt spid="83"/>
                                        </p:tgtEl>
                                        <p:attrNameLst>
                                          <p:attrName>ppt_h</p:attrName>
                                        </p:attrNameLst>
                                      </p:cBhvr>
                                      <p:tavLst>
                                        <p:tav tm="0">
                                          <p:val>
                                            <p:strVal val="#ppt_h"/>
                                          </p:val>
                                        </p:tav>
                                        <p:tav tm="100000">
                                          <p:val>
                                            <p:strVal val="#ppt_h"/>
                                          </p:val>
                                        </p:tav>
                                      </p:tavLst>
                                    </p:anim>
                                  </p:childTnLst>
                                </p:cTn>
                              </p:par>
                            </p:childTnLst>
                          </p:cTn>
                        </p:par>
                        <p:par>
                          <p:cTn id="45" fill="hold">
                            <p:stCondLst>
                              <p:cond delay="1000"/>
                            </p:stCondLst>
                            <p:childTnLst>
                              <p:par>
                                <p:cTn id="46" presetID="17" presetClass="entr" presetSubtype="1" fill="hold" grpId="0" nodeType="afterEffect">
                                  <p:stCondLst>
                                    <p:cond delay="0"/>
                                  </p:stCondLst>
                                  <p:childTnLst>
                                    <p:set>
                                      <p:cBhvr>
                                        <p:cTn id="47" dur="1" fill="hold">
                                          <p:stCondLst>
                                            <p:cond delay="0"/>
                                          </p:stCondLst>
                                        </p:cTn>
                                        <p:tgtEl>
                                          <p:spTgt spid="69"/>
                                        </p:tgtEl>
                                        <p:attrNameLst>
                                          <p:attrName>style.visibility</p:attrName>
                                        </p:attrNameLst>
                                      </p:cBhvr>
                                      <p:to>
                                        <p:strVal val="visible"/>
                                      </p:to>
                                    </p:set>
                                    <p:anim calcmode="lin" valueType="num">
                                      <p:cBhvr>
                                        <p:cTn id="48" dur="500" fill="hold"/>
                                        <p:tgtEl>
                                          <p:spTgt spid="69"/>
                                        </p:tgtEl>
                                        <p:attrNameLst>
                                          <p:attrName>ppt_x</p:attrName>
                                        </p:attrNameLst>
                                      </p:cBhvr>
                                      <p:tavLst>
                                        <p:tav tm="0">
                                          <p:val>
                                            <p:strVal val="#ppt_x"/>
                                          </p:val>
                                        </p:tav>
                                        <p:tav tm="100000">
                                          <p:val>
                                            <p:strVal val="#ppt_x"/>
                                          </p:val>
                                        </p:tav>
                                      </p:tavLst>
                                    </p:anim>
                                    <p:anim calcmode="lin" valueType="num">
                                      <p:cBhvr>
                                        <p:cTn id="49" dur="500" fill="hold"/>
                                        <p:tgtEl>
                                          <p:spTgt spid="69"/>
                                        </p:tgtEl>
                                        <p:attrNameLst>
                                          <p:attrName>ppt_y</p:attrName>
                                        </p:attrNameLst>
                                      </p:cBhvr>
                                      <p:tavLst>
                                        <p:tav tm="0">
                                          <p:val>
                                            <p:strVal val="#ppt_y-#ppt_h/2"/>
                                          </p:val>
                                        </p:tav>
                                        <p:tav tm="100000">
                                          <p:val>
                                            <p:strVal val="#ppt_y"/>
                                          </p:val>
                                        </p:tav>
                                      </p:tavLst>
                                    </p:anim>
                                    <p:anim calcmode="lin" valueType="num">
                                      <p:cBhvr>
                                        <p:cTn id="50" dur="500" fill="hold"/>
                                        <p:tgtEl>
                                          <p:spTgt spid="69"/>
                                        </p:tgtEl>
                                        <p:attrNameLst>
                                          <p:attrName>ppt_w</p:attrName>
                                        </p:attrNameLst>
                                      </p:cBhvr>
                                      <p:tavLst>
                                        <p:tav tm="0">
                                          <p:val>
                                            <p:strVal val="#ppt_w"/>
                                          </p:val>
                                        </p:tav>
                                        <p:tav tm="100000">
                                          <p:val>
                                            <p:strVal val="#ppt_w"/>
                                          </p:val>
                                        </p:tav>
                                      </p:tavLst>
                                    </p:anim>
                                    <p:anim calcmode="lin" valueType="num">
                                      <p:cBhvr>
                                        <p:cTn id="51" dur="500" fill="hold"/>
                                        <p:tgtEl>
                                          <p:spTgt spid="69"/>
                                        </p:tgtEl>
                                        <p:attrNameLst>
                                          <p:attrName>ppt_h</p:attrName>
                                        </p:attrNameLst>
                                      </p:cBhvr>
                                      <p:tavLst>
                                        <p:tav tm="0">
                                          <p:val>
                                            <p:fltVal val="0"/>
                                          </p:val>
                                        </p:tav>
                                        <p:tav tm="100000">
                                          <p:val>
                                            <p:strVal val="#ppt_h"/>
                                          </p:val>
                                        </p:tav>
                                      </p:tavLst>
                                    </p:anim>
                                  </p:childTnLst>
                                </p:cTn>
                              </p:par>
                            </p:childTnLst>
                          </p:cTn>
                        </p:par>
                        <p:par>
                          <p:cTn id="52" fill="hold">
                            <p:stCondLst>
                              <p:cond delay="1500"/>
                            </p:stCondLst>
                            <p:childTnLst>
                              <p:par>
                                <p:cTn id="53" presetID="17" presetClass="entr" presetSubtype="1" fill="hold" grpId="0" nodeType="afterEffect">
                                  <p:stCondLst>
                                    <p:cond delay="0"/>
                                  </p:stCondLst>
                                  <p:childTnLst>
                                    <p:set>
                                      <p:cBhvr>
                                        <p:cTn id="54" dur="1" fill="hold">
                                          <p:stCondLst>
                                            <p:cond delay="0"/>
                                          </p:stCondLst>
                                        </p:cTn>
                                        <p:tgtEl>
                                          <p:spTgt spid="85"/>
                                        </p:tgtEl>
                                        <p:attrNameLst>
                                          <p:attrName>style.visibility</p:attrName>
                                        </p:attrNameLst>
                                      </p:cBhvr>
                                      <p:to>
                                        <p:strVal val="visible"/>
                                      </p:to>
                                    </p:set>
                                    <p:anim calcmode="lin" valueType="num">
                                      <p:cBhvr>
                                        <p:cTn id="55" dur="500" fill="hold"/>
                                        <p:tgtEl>
                                          <p:spTgt spid="85"/>
                                        </p:tgtEl>
                                        <p:attrNameLst>
                                          <p:attrName>ppt_x</p:attrName>
                                        </p:attrNameLst>
                                      </p:cBhvr>
                                      <p:tavLst>
                                        <p:tav tm="0">
                                          <p:val>
                                            <p:strVal val="#ppt_x"/>
                                          </p:val>
                                        </p:tav>
                                        <p:tav tm="100000">
                                          <p:val>
                                            <p:strVal val="#ppt_x"/>
                                          </p:val>
                                        </p:tav>
                                      </p:tavLst>
                                    </p:anim>
                                    <p:anim calcmode="lin" valueType="num">
                                      <p:cBhvr>
                                        <p:cTn id="56" dur="500" fill="hold"/>
                                        <p:tgtEl>
                                          <p:spTgt spid="85"/>
                                        </p:tgtEl>
                                        <p:attrNameLst>
                                          <p:attrName>ppt_y</p:attrName>
                                        </p:attrNameLst>
                                      </p:cBhvr>
                                      <p:tavLst>
                                        <p:tav tm="0">
                                          <p:val>
                                            <p:strVal val="#ppt_y-#ppt_h/2"/>
                                          </p:val>
                                        </p:tav>
                                        <p:tav tm="100000">
                                          <p:val>
                                            <p:strVal val="#ppt_y"/>
                                          </p:val>
                                        </p:tav>
                                      </p:tavLst>
                                    </p:anim>
                                    <p:anim calcmode="lin" valueType="num">
                                      <p:cBhvr>
                                        <p:cTn id="57" dur="500" fill="hold"/>
                                        <p:tgtEl>
                                          <p:spTgt spid="85"/>
                                        </p:tgtEl>
                                        <p:attrNameLst>
                                          <p:attrName>ppt_w</p:attrName>
                                        </p:attrNameLst>
                                      </p:cBhvr>
                                      <p:tavLst>
                                        <p:tav tm="0">
                                          <p:val>
                                            <p:strVal val="#ppt_w"/>
                                          </p:val>
                                        </p:tav>
                                        <p:tav tm="100000">
                                          <p:val>
                                            <p:strVal val="#ppt_w"/>
                                          </p:val>
                                        </p:tav>
                                      </p:tavLst>
                                    </p:anim>
                                    <p:anim calcmode="lin" valueType="num">
                                      <p:cBhvr>
                                        <p:cTn id="58" dur="500" fill="hold"/>
                                        <p:tgtEl>
                                          <p:spTgt spid="85"/>
                                        </p:tgtEl>
                                        <p:attrNameLst>
                                          <p:attrName>ppt_h</p:attrName>
                                        </p:attrNameLst>
                                      </p:cBhvr>
                                      <p:tavLst>
                                        <p:tav tm="0">
                                          <p:val>
                                            <p:fltVal val="0"/>
                                          </p:val>
                                        </p:tav>
                                        <p:tav tm="100000">
                                          <p:val>
                                            <p:strVal val="#ppt_h"/>
                                          </p:val>
                                        </p:tav>
                                      </p:tavLst>
                                    </p:anim>
                                  </p:childTnLst>
                                </p:cTn>
                              </p:par>
                            </p:childTnLst>
                          </p:cTn>
                        </p:par>
                        <p:par>
                          <p:cTn id="59" fill="hold">
                            <p:stCondLst>
                              <p:cond delay="2000"/>
                            </p:stCondLst>
                            <p:childTnLst>
                              <p:par>
                                <p:cTn id="60" presetID="9" presetClass="entr" presetSubtype="0" fill="hold" nodeType="afterEffect">
                                  <p:stCondLst>
                                    <p:cond delay="0"/>
                                  </p:stCondLst>
                                  <p:childTnLst>
                                    <p:set>
                                      <p:cBhvr>
                                        <p:cTn id="61" dur="1" fill="hold">
                                          <p:stCondLst>
                                            <p:cond delay="0"/>
                                          </p:stCondLst>
                                        </p:cTn>
                                        <p:tgtEl>
                                          <p:spTgt spid="66"/>
                                        </p:tgtEl>
                                        <p:attrNameLst>
                                          <p:attrName>style.visibility</p:attrName>
                                        </p:attrNameLst>
                                      </p:cBhvr>
                                      <p:to>
                                        <p:strVal val="visible"/>
                                      </p:to>
                                    </p:set>
                                    <p:animEffect transition="in" filter="dissolve">
                                      <p:cBhvr>
                                        <p:cTn id="62" dur="500"/>
                                        <p:tgtEl>
                                          <p:spTgt spid="66"/>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40">
                                            <p:txEl>
                                              <p:pRg st="0" end="0"/>
                                            </p:txEl>
                                          </p:spTgt>
                                        </p:tgtEl>
                                        <p:attrNameLst>
                                          <p:attrName>style.visibility</p:attrName>
                                        </p:attrNameLst>
                                      </p:cBhvr>
                                      <p:to>
                                        <p:strVal val="visible"/>
                                      </p:to>
                                    </p:set>
                                    <p:animEffect transition="in" filter="dissolve">
                                      <p:cBhvr>
                                        <p:cTn id="67" dur="500"/>
                                        <p:tgtEl>
                                          <p:spTgt spid="40">
                                            <p:txEl>
                                              <p:pRg st="0" end="0"/>
                                            </p:txEl>
                                          </p:spTgt>
                                        </p:tgtEl>
                                      </p:cBhvr>
                                    </p:animEffect>
                                  </p:childTnLst>
                                </p:cTn>
                              </p:par>
                            </p:childTnLst>
                          </p:cTn>
                        </p:par>
                        <p:par>
                          <p:cTn id="68" fill="hold">
                            <p:stCondLst>
                              <p:cond delay="500"/>
                            </p:stCondLst>
                            <p:childTnLst>
                              <p:par>
                                <p:cTn id="69" presetID="23" presetClass="entr" presetSubtype="16" fill="hold" nodeType="afterEffect">
                                  <p:stCondLst>
                                    <p:cond delay="0"/>
                                  </p:stCondLst>
                                  <p:childTnLst>
                                    <p:set>
                                      <p:cBhvr>
                                        <p:cTn id="70" dur="1" fill="hold">
                                          <p:stCondLst>
                                            <p:cond delay="0"/>
                                          </p:stCondLst>
                                        </p:cTn>
                                        <p:tgtEl>
                                          <p:spTgt spid="134"/>
                                        </p:tgtEl>
                                        <p:attrNameLst>
                                          <p:attrName>style.visibility</p:attrName>
                                        </p:attrNameLst>
                                      </p:cBhvr>
                                      <p:to>
                                        <p:strVal val="visible"/>
                                      </p:to>
                                    </p:set>
                                    <p:anim calcmode="lin" valueType="num">
                                      <p:cBhvr>
                                        <p:cTn id="71" dur="500" fill="hold"/>
                                        <p:tgtEl>
                                          <p:spTgt spid="134"/>
                                        </p:tgtEl>
                                        <p:attrNameLst>
                                          <p:attrName>ppt_w</p:attrName>
                                        </p:attrNameLst>
                                      </p:cBhvr>
                                      <p:tavLst>
                                        <p:tav tm="0">
                                          <p:val>
                                            <p:fltVal val="0"/>
                                          </p:val>
                                        </p:tav>
                                        <p:tav tm="100000">
                                          <p:val>
                                            <p:strVal val="#ppt_w"/>
                                          </p:val>
                                        </p:tav>
                                      </p:tavLst>
                                    </p:anim>
                                    <p:anim calcmode="lin" valueType="num">
                                      <p:cBhvr>
                                        <p:cTn id="72" dur="500" fill="hold"/>
                                        <p:tgtEl>
                                          <p:spTgt spid="134"/>
                                        </p:tgtEl>
                                        <p:attrNameLst>
                                          <p:attrName>ppt_h</p:attrName>
                                        </p:attrNameLst>
                                      </p:cBhvr>
                                      <p:tavLst>
                                        <p:tav tm="0">
                                          <p:val>
                                            <p:fltVal val="0"/>
                                          </p:val>
                                        </p:tav>
                                        <p:tav tm="100000">
                                          <p:val>
                                            <p:strVal val="#ppt_h"/>
                                          </p:val>
                                        </p:tav>
                                      </p:tavLst>
                                    </p:anim>
                                  </p:childTnLst>
                                </p:cTn>
                              </p:par>
                            </p:childTnLst>
                          </p:cTn>
                        </p:par>
                        <p:par>
                          <p:cTn id="73" fill="hold">
                            <p:stCondLst>
                              <p:cond delay="1000"/>
                            </p:stCondLst>
                            <p:childTnLst>
                              <p:par>
                                <p:cTn id="74" presetID="9" presetClass="entr" presetSubtype="0" fill="hold" grpId="0" nodeType="afterEffect">
                                  <p:stCondLst>
                                    <p:cond delay="0"/>
                                  </p:stCondLst>
                                  <p:childTnLst>
                                    <p:set>
                                      <p:cBhvr>
                                        <p:cTn id="75" dur="1" fill="hold">
                                          <p:stCondLst>
                                            <p:cond delay="0"/>
                                          </p:stCondLst>
                                        </p:cTn>
                                        <p:tgtEl>
                                          <p:spTgt spid="87"/>
                                        </p:tgtEl>
                                        <p:attrNameLst>
                                          <p:attrName>style.visibility</p:attrName>
                                        </p:attrNameLst>
                                      </p:cBhvr>
                                      <p:to>
                                        <p:strVal val="visible"/>
                                      </p:to>
                                    </p:set>
                                    <p:animEffect transition="in" filter="dissolve">
                                      <p:cBhvr>
                                        <p:cTn id="76" dur="500"/>
                                        <p:tgtEl>
                                          <p:spTgt spid="87"/>
                                        </p:tgtEl>
                                      </p:cBhvr>
                                    </p:animEffect>
                                  </p:childTnLst>
                                </p:cTn>
                              </p:par>
                            </p:childTnLst>
                          </p:cTn>
                        </p:par>
                        <p:par>
                          <p:cTn id="77" fill="hold">
                            <p:stCondLst>
                              <p:cond delay="1500"/>
                            </p:stCondLst>
                            <p:childTnLst>
                              <p:par>
                                <p:cTn id="78" presetID="23" presetClass="entr" presetSubtype="32" fill="hold" grpId="0" nodeType="afterEffect">
                                  <p:stCondLst>
                                    <p:cond delay="0"/>
                                  </p:stCondLst>
                                  <p:childTnLst>
                                    <p:set>
                                      <p:cBhvr>
                                        <p:cTn id="79" dur="1" fill="hold">
                                          <p:stCondLst>
                                            <p:cond delay="0"/>
                                          </p:stCondLst>
                                        </p:cTn>
                                        <p:tgtEl>
                                          <p:spTgt spid="129"/>
                                        </p:tgtEl>
                                        <p:attrNameLst>
                                          <p:attrName>style.visibility</p:attrName>
                                        </p:attrNameLst>
                                      </p:cBhvr>
                                      <p:to>
                                        <p:strVal val="visible"/>
                                      </p:to>
                                    </p:set>
                                    <p:anim calcmode="lin" valueType="num">
                                      <p:cBhvr>
                                        <p:cTn id="80" dur="500" fill="hold"/>
                                        <p:tgtEl>
                                          <p:spTgt spid="129"/>
                                        </p:tgtEl>
                                        <p:attrNameLst>
                                          <p:attrName>ppt_w</p:attrName>
                                        </p:attrNameLst>
                                      </p:cBhvr>
                                      <p:tavLst>
                                        <p:tav tm="0">
                                          <p:val>
                                            <p:strVal val="4*#ppt_w"/>
                                          </p:val>
                                        </p:tav>
                                        <p:tav tm="100000">
                                          <p:val>
                                            <p:strVal val="#ppt_w"/>
                                          </p:val>
                                        </p:tav>
                                      </p:tavLst>
                                    </p:anim>
                                    <p:anim calcmode="lin" valueType="num">
                                      <p:cBhvr>
                                        <p:cTn id="81" dur="500" fill="hold"/>
                                        <p:tgtEl>
                                          <p:spTgt spid="129"/>
                                        </p:tgtEl>
                                        <p:attrNameLst>
                                          <p:attrName>ppt_h</p:attrName>
                                        </p:attrNameLst>
                                      </p:cBhvr>
                                      <p:tavLst>
                                        <p:tav tm="0">
                                          <p:val>
                                            <p:strVal val="4*#ppt_h"/>
                                          </p:val>
                                        </p:tav>
                                        <p:tav tm="100000">
                                          <p:val>
                                            <p:strVal val="#ppt_h"/>
                                          </p:val>
                                        </p:tav>
                                      </p:tavLst>
                                    </p:anim>
                                  </p:childTnLst>
                                </p:cTn>
                              </p:par>
                            </p:childTnLst>
                          </p:cTn>
                        </p:par>
                        <p:par>
                          <p:cTn id="82" fill="hold">
                            <p:stCondLst>
                              <p:cond delay="2000"/>
                            </p:stCondLst>
                            <p:childTnLst>
                              <p:par>
                                <p:cTn id="83" presetID="14" presetClass="entr" presetSubtype="10" fill="hold" nodeType="afterEffect">
                                  <p:stCondLst>
                                    <p:cond delay="0"/>
                                  </p:stCondLst>
                                  <p:childTnLst>
                                    <p:set>
                                      <p:cBhvr>
                                        <p:cTn id="84" dur="1" fill="hold">
                                          <p:stCondLst>
                                            <p:cond delay="0"/>
                                          </p:stCondLst>
                                        </p:cTn>
                                        <p:tgtEl>
                                          <p:spTgt spid="61">
                                            <p:txEl>
                                              <p:pRg st="2" end="2"/>
                                            </p:txEl>
                                          </p:spTgt>
                                        </p:tgtEl>
                                        <p:attrNameLst>
                                          <p:attrName>style.visibility</p:attrName>
                                        </p:attrNameLst>
                                      </p:cBhvr>
                                      <p:to>
                                        <p:strVal val="visible"/>
                                      </p:to>
                                    </p:set>
                                    <p:animEffect transition="in" filter="randombar(horizontal)">
                                      <p:cBhvr>
                                        <p:cTn id="85" dur="500"/>
                                        <p:tgtEl>
                                          <p:spTgt spid="6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70" grpId="0" animBg="1"/>
      <p:bldP spid="76" grpId="0" animBg="1"/>
      <p:bldP spid="83" grpId="0" animBg="1"/>
      <p:bldP spid="84" grpId="0" animBg="1"/>
      <p:bldP spid="85" grpId="0" animBg="1"/>
      <p:bldP spid="87" grpId="0" autoUpdateAnimBg="0"/>
      <p:bldP spid="129"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Market Equilibrium</a:t>
            </a:r>
            <a:endParaRPr lang="en-US" sz="2000" i="1" dirty="0"/>
          </a:p>
        </p:txBody>
      </p:sp>
      <p:cxnSp>
        <p:nvCxnSpPr>
          <p:cNvPr id="51" name="Straight Connector 50"/>
          <p:cNvCxnSpPr/>
          <p:nvPr/>
        </p:nvCxnSpPr>
        <p:spPr>
          <a:xfrm>
            <a:off x="5414425" y="1133715"/>
            <a:ext cx="16630" cy="2779607"/>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61" name="Content Placeholder 2"/>
          <p:cNvSpPr>
            <a:spLocks noGrp="1"/>
          </p:cNvSpPr>
          <p:nvPr>
            <p:ph idx="1"/>
          </p:nvPr>
        </p:nvSpPr>
        <p:spPr>
          <a:xfrm>
            <a:off x="73074" y="1062471"/>
            <a:ext cx="5341351" cy="3032337"/>
          </a:xfrm>
        </p:spPr>
        <p:txBody>
          <a:bodyPr/>
          <a:lstStyle/>
          <a:p>
            <a:pPr marL="169863" indent="-169863">
              <a:lnSpc>
                <a:spcPct val="90000"/>
              </a:lnSpc>
            </a:pPr>
            <a:r>
              <a:rPr lang="en-US" sz="1800" dirty="0">
                <a:solidFill>
                  <a:srgbClr val="32302A"/>
                </a:solidFill>
                <a:ea typeface="ＭＳ Ｐゴシック" pitchFamily="-107" charset="-128"/>
                <a:cs typeface="ＭＳ Ｐゴシック" pitchFamily="-107" charset="-128"/>
              </a:rPr>
              <a:t>A price of </a:t>
            </a:r>
            <a:r>
              <a:rPr lang="en-US" sz="1800" dirty="0" smtClean="0">
                <a:solidFill>
                  <a:srgbClr val="32302A"/>
                </a:solidFill>
                <a:ea typeface="ＭＳ Ｐゴシック" pitchFamily="-107" charset="-128"/>
                <a:cs typeface="ＭＳ Ｐゴシック" pitchFamily="-107" charset="-128"/>
              </a:rPr>
              <a:t>$10 </a:t>
            </a:r>
            <a:r>
              <a:rPr lang="en-US" sz="1800" dirty="0">
                <a:solidFill>
                  <a:srgbClr val="32302A"/>
                </a:solidFill>
                <a:ea typeface="ＭＳ Ｐゴシック" pitchFamily="-107" charset="-128"/>
                <a:cs typeface="ＭＳ Ｐゴシック" pitchFamily="-107" charset="-128"/>
              </a:rPr>
              <a:t>in this market </a:t>
            </a:r>
            <a:r>
              <a:rPr lang="en-US" sz="1800" dirty="0" smtClean="0">
                <a:solidFill>
                  <a:srgbClr val="32302A"/>
                </a:solidFill>
                <a:ea typeface="ＭＳ Ｐゴシック" pitchFamily="-107" charset="-128"/>
                <a:cs typeface="ＭＳ Ｐゴシック" pitchFamily="-107" charset="-128"/>
              </a:rPr>
              <a:t>results in quantity supplied </a:t>
            </a:r>
            <a:r>
              <a:rPr lang="en-US" sz="1800" dirty="0">
                <a:solidFill>
                  <a:srgbClr val="32302A"/>
                </a:solidFill>
                <a:ea typeface="ＭＳ Ｐゴシック" pitchFamily="-107" charset="-128"/>
                <a:cs typeface="ＭＳ Ｐゴシック" pitchFamily="-107" charset="-128"/>
              </a:rPr>
              <a:t>of </a:t>
            </a:r>
            <a:r>
              <a:rPr lang="en-US" sz="1800" dirty="0" smtClean="0">
                <a:solidFill>
                  <a:srgbClr val="32302A"/>
                </a:solidFill>
                <a:ea typeface="ＭＳ Ｐゴシック" pitchFamily="-107" charset="-128"/>
                <a:cs typeface="ＭＳ Ｐゴシック" pitchFamily="-107" charset="-128"/>
              </a:rPr>
              <a:t>550 …</a:t>
            </a:r>
          </a:p>
          <a:p>
            <a:pPr marL="169863" indent="-169863">
              <a:lnSpc>
                <a:spcPct val="90000"/>
              </a:lnSpc>
            </a:pPr>
            <a:endParaRPr lang="en-US" sz="1800" dirty="0">
              <a:solidFill>
                <a:srgbClr val="32302A"/>
              </a:solidFill>
              <a:ea typeface="ＭＳ Ｐゴシック" pitchFamily="-107" charset="-128"/>
              <a:cs typeface="ＭＳ Ｐゴシック" pitchFamily="-107" charset="-128"/>
            </a:endParaRPr>
          </a:p>
          <a:p>
            <a:pPr marL="169863" indent="-169863">
              <a:lnSpc>
                <a:spcPct val="90000"/>
              </a:lnSpc>
            </a:pPr>
            <a:r>
              <a:rPr lang="en-US" sz="1800" dirty="0">
                <a:solidFill>
                  <a:srgbClr val="32302A"/>
                </a:solidFill>
                <a:ea typeface="ＭＳ Ｐゴシック" pitchFamily="-107" charset="-128"/>
                <a:cs typeface="ＭＳ Ｐゴシック" pitchFamily="-107" charset="-128"/>
              </a:rPr>
              <a:t>With </a:t>
            </a:r>
            <a:r>
              <a:rPr lang="en-US" sz="1800" b="1" i="1" dirty="0">
                <a:solidFill>
                  <a:srgbClr val="32302A"/>
                </a:solidFill>
                <a:ea typeface="ＭＳ Ｐゴシック" pitchFamily="-107" charset="-128"/>
                <a:cs typeface="ＭＳ Ｐゴシック" pitchFamily="-107" charset="-128"/>
              </a:rPr>
              <a:t>market balance </a:t>
            </a:r>
            <a:r>
              <a:rPr lang="en-US" sz="1800" dirty="0">
                <a:solidFill>
                  <a:srgbClr val="32302A"/>
                </a:solidFill>
                <a:ea typeface="ＭＳ Ｐゴシック" pitchFamily="-107" charset="-128"/>
                <a:cs typeface="ＭＳ Ｐゴシック" pitchFamily="-107" charset="-128"/>
              </a:rPr>
              <a:t>present, there will be </a:t>
            </a:r>
            <a:r>
              <a:rPr lang="en-US" sz="1800" dirty="0" smtClean="0">
                <a:solidFill>
                  <a:srgbClr val="32302A"/>
                </a:solidFill>
                <a:ea typeface="ＭＳ Ｐゴシック" pitchFamily="-107" charset="-128"/>
                <a:cs typeface="ＭＳ Ｐゴシック" pitchFamily="-107" charset="-128"/>
              </a:rPr>
              <a:t>an </a:t>
            </a:r>
            <a:r>
              <a:rPr lang="en-US" sz="1800" b="1" i="1" dirty="0" smtClean="0">
                <a:solidFill>
                  <a:srgbClr val="32302A"/>
                </a:solidFill>
                <a:ea typeface="ＭＳ Ｐゴシック" pitchFamily="-107" charset="-128"/>
                <a:cs typeface="ＭＳ Ｐゴシック" pitchFamily="-107" charset="-128"/>
              </a:rPr>
              <a:t>equilibrium </a:t>
            </a:r>
            <a:r>
              <a:rPr lang="en-US" sz="1800" dirty="0">
                <a:solidFill>
                  <a:srgbClr val="32302A"/>
                </a:solidFill>
                <a:ea typeface="ＭＳ Ｐゴシック" pitchFamily="-107" charset="-128"/>
                <a:cs typeface="ＭＳ Ｐゴシック" pitchFamily="-107" charset="-128"/>
              </a:rPr>
              <a:t>present and the market will clear.</a:t>
            </a:r>
          </a:p>
        </p:txBody>
      </p:sp>
      <p:sp>
        <p:nvSpPr>
          <p:cNvPr id="3" name="TextBox 2"/>
          <p:cNvSpPr txBox="1"/>
          <p:nvPr/>
        </p:nvSpPr>
        <p:spPr>
          <a:xfrm>
            <a:off x="209229" y="1288739"/>
            <a:ext cx="5223463" cy="369332"/>
          </a:xfrm>
          <a:prstGeom prst="rect">
            <a:avLst/>
          </a:prstGeom>
          <a:noFill/>
        </p:spPr>
        <p:txBody>
          <a:bodyPr wrap="square" rtlCol="0">
            <a:spAutoFit/>
          </a:bodyPr>
          <a:lstStyle/>
          <a:p>
            <a:r>
              <a:rPr lang="en-US" dirty="0">
                <a:solidFill>
                  <a:srgbClr val="32302A"/>
                </a:solidFill>
                <a:latin typeface="Times New Roman" pitchFamily="18" charset="0"/>
                <a:ea typeface="ＭＳ Ｐゴシック" pitchFamily="-107" charset="-128"/>
                <a:cs typeface="Times New Roman" pitchFamily="18" charset="0"/>
              </a:rPr>
              <a:t> </a:t>
            </a:r>
            <a:r>
              <a:rPr lang="en-US" dirty="0" smtClean="0">
                <a:solidFill>
                  <a:srgbClr val="32302A"/>
                </a:solidFill>
                <a:latin typeface="Times New Roman" pitchFamily="18" charset="0"/>
                <a:ea typeface="ＭＳ Ｐゴシック" pitchFamily="-107" charset="-128"/>
                <a:cs typeface="Times New Roman" pitchFamily="18" charset="0"/>
              </a:rPr>
              <a:t>			</a:t>
            </a:r>
            <a:r>
              <a:rPr lang="en-US" dirty="0">
                <a:solidFill>
                  <a:srgbClr val="32302A"/>
                </a:solidFill>
                <a:latin typeface="Times New Roman" pitchFamily="18" charset="0"/>
                <a:ea typeface="ＭＳ Ｐゴシック" pitchFamily="-107" charset="-128"/>
                <a:cs typeface="Times New Roman" pitchFamily="18" charset="0"/>
              </a:rPr>
              <a:t> </a:t>
            </a:r>
            <a:r>
              <a:rPr lang="en-US" dirty="0" smtClean="0">
                <a:solidFill>
                  <a:srgbClr val="32302A"/>
                </a:solidFill>
                <a:latin typeface="Times New Roman" pitchFamily="18" charset="0"/>
                <a:ea typeface="ＭＳ Ｐゴシック" pitchFamily="-107" charset="-128"/>
                <a:cs typeface="Times New Roman" pitchFamily="18" charset="0"/>
              </a:rPr>
              <a:t>      and </a:t>
            </a:r>
            <a:r>
              <a:rPr lang="en-US" dirty="0">
                <a:solidFill>
                  <a:srgbClr val="32302A"/>
                </a:solidFill>
                <a:latin typeface="Times New Roman" pitchFamily="18" charset="0"/>
                <a:ea typeface="ＭＳ Ｐゴシック" pitchFamily="-107" charset="-128"/>
                <a:cs typeface="Times New Roman" pitchFamily="18" charset="0"/>
              </a:rPr>
              <a:t>a quantity </a:t>
            </a:r>
            <a:r>
              <a:rPr lang="en-US" dirty="0" smtClean="0">
                <a:solidFill>
                  <a:srgbClr val="32302A"/>
                </a:solidFill>
                <a:latin typeface="Times New Roman" pitchFamily="18" charset="0"/>
                <a:ea typeface="ＭＳ Ｐゴシック" pitchFamily="-107" charset="-128"/>
                <a:cs typeface="Times New Roman" pitchFamily="18" charset="0"/>
              </a:rPr>
              <a:t>demanded </a:t>
            </a:r>
            <a:r>
              <a:rPr lang="en-US" dirty="0">
                <a:solidFill>
                  <a:srgbClr val="32302A"/>
                </a:solidFill>
                <a:latin typeface="Times New Roman" pitchFamily="18" charset="0"/>
                <a:ea typeface="ＭＳ Ｐゴシック" pitchFamily="-107" charset="-128"/>
                <a:cs typeface="Times New Roman" pitchFamily="18" charset="0"/>
              </a:rPr>
              <a:t>of </a:t>
            </a:r>
            <a:r>
              <a:rPr lang="en-US" dirty="0" smtClean="0">
                <a:solidFill>
                  <a:srgbClr val="32302A"/>
                </a:solidFill>
                <a:latin typeface="Times New Roman" pitchFamily="18" charset="0"/>
                <a:ea typeface="ＭＳ Ｐゴシック" pitchFamily="-107" charset="-128"/>
                <a:cs typeface="Times New Roman" pitchFamily="18" charset="0"/>
              </a:rPr>
              <a:t>550 … </a:t>
            </a:r>
            <a:endParaRPr lang="en-US" dirty="0">
              <a:latin typeface="Times New Roman" pitchFamily="18" charset="0"/>
              <a:cs typeface="Times New Roman" pitchFamily="18" charset="0"/>
            </a:endParaRPr>
          </a:p>
        </p:txBody>
      </p:sp>
      <p:sp>
        <p:nvSpPr>
          <p:cNvPr id="40" name="TextBox 39"/>
          <p:cNvSpPr txBox="1"/>
          <p:nvPr/>
        </p:nvSpPr>
        <p:spPr>
          <a:xfrm>
            <a:off x="237646" y="1552808"/>
            <a:ext cx="5176779" cy="369332"/>
          </a:xfrm>
          <a:prstGeom prst="rect">
            <a:avLst/>
          </a:prstGeom>
          <a:noFill/>
        </p:spPr>
        <p:txBody>
          <a:bodyPr wrap="square" rtlCol="0">
            <a:spAutoFit/>
          </a:bodyPr>
          <a:lstStyle/>
          <a:p>
            <a:r>
              <a:rPr lang="en-US" dirty="0" smtClean="0">
                <a:solidFill>
                  <a:srgbClr val="32302A"/>
                </a:solidFill>
                <a:latin typeface="Times New Roman" pitchFamily="18" charset="0"/>
                <a:ea typeface="ＭＳ Ｐゴシック" pitchFamily="-107" charset="-128"/>
                <a:cs typeface="Times New Roman" pitchFamily="18" charset="0"/>
              </a:rPr>
              <a:t>resulting </a:t>
            </a:r>
            <a:r>
              <a:rPr lang="en-US" dirty="0">
                <a:solidFill>
                  <a:srgbClr val="32302A"/>
                </a:solidFill>
                <a:latin typeface="Times New Roman" pitchFamily="18" charset="0"/>
                <a:ea typeface="ＭＳ Ｐゴシック" pitchFamily="-107" charset="-128"/>
                <a:cs typeface="Times New Roman" pitchFamily="18" charset="0"/>
              </a:rPr>
              <a:t>in </a:t>
            </a:r>
            <a:r>
              <a:rPr lang="en-US" b="1" i="1" dirty="0" smtClean="0">
                <a:solidFill>
                  <a:srgbClr val="32302A"/>
                </a:solidFill>
                <a:latin typeface="Times New Roman" pitchFamily="18" charset="0"/>
                <a:ea typeface="ＭＳ Ｐゴシック" pitchFamily="-107" charset="-128"/>
                <a:cs typeface="Times New Roman" pitchFamily="18" charset="0"/>
              </a:rPr>
              <a:t>market balance</a:t>
            </a:r>
            <a:r>
              <a:rPr lang="en-US" dirty="0" smtClean="0">
                <a:solidFill>
                  <a:srgbClr val="32302A"/>
                </a:solidFill>
                <a:latin typeface="Times New Roman" pitchFamily="18" charset="0"/>
                <a:ea typeface="ＭＳ Ｐゴシック" pitchFamily="-107" charset="-128"/>
                <a:cs typeface="Times New Roman" pitchFamily="18" charset="0"/>
              </a:rPr>
              <a:t>. </a:t>
            </a:r>
            <a:endParaRPr lang="en-US" dirty="0">
              <a:latin typeface="Times New Roman" pitchFamily="18" charset="0"/>
              <a:cs typeface="Times New Roman" pitchFamily="18" charset="0"/>
            </a:endParaRPr>
          </a:p>
        </p:txBody>
      </p:sp>
      <p:sp>
        <p:nvSpPr>
          <p:cNvPr id="41" name="Line 5"/>
          <p:cNvSpPr>
            <a:spLocks noChangeShapeType="1"/>
          </p:cNvSpPr>
          <p:nvPr/>
        </p:nvSpPr>
        <p:spPr bwMode="auto">
          <a:xfrm flipH="1">
            <a:off x="6070998" y="1408540"/>
            <a:ext cx="0" cy="2391478"/>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2" name="Line 6"/>
          <p:cNvSpPr>
            <a:spLocks noChangeShapeType="1"/>
          </p:cNvSpPr>
          <p:nvPr/>
        </p:nvSpPr>
        <p:spPr bwMode="auto">
          <a:xfrm>
            <a:off x="6355160" y="4136083"/>
            <a:ext cx="2055813" cy="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3" name="Line 7"/>
          <p:cNvSpPr>
            <a:spLocks noChangeShapeType="1"/>
          </p:cNvSpPr>
          <p:nvPr/>
        </p:nvSpPr>
        <p:spPr bwMode="auto">
          <a:xfrm>
            <a:off x="6063060" y="4136083"/>
            <a:ext cx="228600" cy="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4" name="Line 8"/>
          <p:cNvSpPr>
            <a:spLocks noChangeShapeType="1"/>
          </p:cNvSpPr>
          <p:nvPr/>
        </p:nvSpPr>
        <p:spPr bwMode="auto">
          <a:xfrm flipH="1">
            <a:off x="6331348" y="4094808"/>
            <a:ext cx="41275" cy="92075"/>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5" name="Line 10"/>
          <p:cNvSpPr>
            <a:spLocks noChangeShapeType="1"/>
          </p:cNvSpPr>
          <p:nvPr/>
        </p:nvSpPr>
        <p:spPr bwMode="auto">
          <a:xfrm flipV="1">
            <a:off x="6063060" y="3842395"/>
            <a:ext cx="0" cy="30480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6" name="Line 12"/>
          <p:cNvSpPr>
            <a:spLocks noChangeShapeType="1"/>
          </p:cNvSpPr>
          <p:nvPr/>
        </p:nvSpPr>
        <p:spPr bwMode="auto">
          <a:xfrm flipV="1">
            <a:off x="6017023" y="3824933"/>
            <a:ext cx="95250" cy="46037"/>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7" name="Text Box 21"/>
          <p:cNvSpPr txBox="1">
            <a:spLocks noChangeArrowheads="1"/>
          </p:cNvSpPr>
          <p:nvPr/>
        </p:nvSpPr>
        <p:spPr bwMode="auto">
          <a:xfrm>
            <a:off x="5726510" y="3226227"/>
            <a:ext cx="3159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7</a:t>
            </a:r>
            <a:endParaRPr kumimoji="0" lang="en-US" sz="1400" b="0" i="0">
              <a:solidFill>
                <a:schemeClr val="tx1"/>
              </a:solidFill>
              <a:latin typeface="Times New Roman" pitchFamily="18" charset="0"/>
              <a:cs typeface="Times New Roman" pitchFamily="18" charset="0"/>
            </a:endParaRPr>
          </a:p>
        </p:txBody>
      </p:sp>
      <p:sp>
        <p:nvSpPr>
          <p:cNvPr id="48" name="Text Box 22"/>
          <p:cNvSpPr txBox="1">
            <a:spLocks noChangeArrowheads="1"/>
          </p:cNvSpPr>
          <p:nvPr/>
        </p:nvSpPr>
        <p:spPr bwMode="auto">
          <a:xfrm>
            <a:off x="5726510" y="2972227"/>
            <a:ext cx="3159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8</a:t>
            </a:r>
            <a:endParaRPr kumimoji="0" lang="en-US" sz="1400" b="0" i="0">
              <a:solidFill>
                <a:schemeClr val="tx1"/>
              </a:solidFill>
              <a:latin typeface="Times New Roman" pitchFamily="18" charset="0"/>
              <a:cs typeface="Times New Roman" pitchFamily="18" charset="0"/>
            </a:endParaRPr>
          </a:p>
        </p:txBody>
      </p:sp>
      <p:sp>
        <p:nvSpPr>
          <p:cNvPr id="49" name="Text Box 23"/>
          <p:cNvSpPr txBox="1">
            <a:spLocks noChangeArrowheads="1"/>
          </p:cNvSpPr>
          <p:nvPr/>
        </p:nvSpPr>
        <p:spPr bwMode="auto">
          <a:xfrm>
            <a:off x="5726510" y="2724577"/>
            <a:ext cx="3159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9</a:t>
            </a:r>
            <a:endParaRPr kumimoji="0" lang="en-US" sz="1400" b="0" i="0">
              <a:solidFill>
                <a:schemeClr val="tx1"/>
              </a:solidFill>
              <a:latin typeface="Times New Roman" pitchFamily="18" charset="0"/>
              <a:cs typeface="Times New Roman" pitchFamily="18" charset="0"/>
            </a:endParaRPr>
          </a:p>
        </p:txBody>
      </p:sp>
      <p:sp>
        <p:nvSpPr>
          <p:cNvPr id="50" name="Text Box 24"/>
          <p:cNvSpPr txBox="1">
            <a:spLocks noChangeArrowheads="1"/>
          </p:cNvSpPr>
          <p:nvPr/>
        </p:nvSpPr>
        <p:spPr bwMode="auto">
          <a:xfrm>
            <a:off x="5574110" y="2467402"/>
            <a:ext cx="4683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10</a:t>
            </a:r>
            <a:endParaRPr kumimoji="0" lang="en-US" sz="1400" b="0" i="0">
              <a:solidFill>
                <a:schemeClr val="tx1"/>
              </a:solidFill>
              <a:latin typeface="Times New Roman" pitchFamily="18" charset="0"/>
              <a:cs typeface="Times New Roman" pitchFamily="18" charset="0"/>
            </a:endParaRPr>
          </a:p>
        </p:txBody>
      </p:sp>
      <p:sp>
        <p:nvSpPr>
          <p:cNvPr id="53" name="Text Box 25"/>
          <p:cNvSpPr txBox="1">
            <a:spLocks noChangeArrowheads="1"/>
          </p:cNvSpPr>
          <p:nvPr/>
        </p:nvSpPr>
        <p:spPr bwMode="auto">
          <a:xfrm>
            <a:off x="5574110" y="2216577"/>
            <a:ext cx="4683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11</a:t>
            </a:r>
            <a:endParaRPr kumimoji="0" lang="en-US" sz="1400" b="0" i="0">
              <a:solidFill>
                <a:schemeClr val="tx1"/>
              </a:solidFill>
              <a:latin typeface="Times New Roman" pitchFamily="18" charset="0"/>
              <a:cs typeface="Times New Roman" pitchFamily="18" charset="0"/>
            </a:endParaRPr>
          </a:p>
        </p:txBody>
      </p:sp>
      <p:sp>
        <p:nvSpPr>
          <p:cNvPr id="54" name="Text Box 26"/>
          <p:cNvSpPr txBox="1">
            <a:spLocks noChangeArrowheads="1"/>
          </p:cNvSpPr>
          <p:nvPr/>
        </p:nvSpPr>
        <p:spPr bwMode="auto">
          <a:xfrm>
            <a:off x="5574110" y="1972102"/>
            <a:ext cx="4683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12</a:t>
            </a:r>
            <a:endParaRPr kumimoji="0" lang="en-US" sz="1400" b="0" i="0">
              <a:solidFill>
                <a:schemeClr val="tx1"/>
              </a:solidFill>
              <a:latin typeface="Times New Roman" pitchFamily="18" charset="0"/>
              <a:cs typeface="Times New Roman" pitchFamily="18" charset="0"/>
            </a:endParaRPr>
          </a:p>
        </p:txBody>
      </p:sp>
      <p:sp>
        <p:nvSpPr>
          <p:cNvPr id="58" name="Text Box 27"/>
          <p:cNvSpPr txBox="1">
            <a:spLocks noChangeArrowheads="1"/>
          </p:cNvSpPr>
          <p:nvPr/>
        </p:nvSpPr>
        <p:spPr bwMode="auto">
          <a:xfrm>
            <a:off x="5574110" y="1716515"/>
            <a:ext cx="4683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13</a:t>
            </a:r>
            <a:endParaRPr kumimoji="0" lang="en-US" sz="1400" b="0" i="0">
              <a:solidFill>
                <a:schemeClr val="tx1"/>
              </a:solidFill>
              <a:latin typeface="Times New Roman" pitchFamily="18" charset="0"/>
              <a:cs typeface="Times New Roman" pitchFamily="18" charset="0"/>
            </a:endParaRPr>
          </a:p>
        </p:txBody>
      </p:sp>
      <p:grpSp>
        <p:nvGrpSpPr>
          <p:cNvPr id="59" name="Group 244"/>
          <p:cNvGrpSpPr>
            <a:grpSpLocks/>
          </p:cNvGrpSpPr>
          <p:nvPr/>
        </p:nvGrpSpPr>
        <p:grpSpPr bwMode="auto">
          <a:xfrm>
            <a:off x="6742495" y="5610381"/>
            <a:ext cx="1595892" cy="472698"/>
            <a:chOff x="3796" y="3498"/>
            <a:chExt cx="1095" cy="342"/>
          </a:xfrm>
        </p:grpSpPr>
        <p:sp>
          <p:nvSpPr>
            <p:cNvPr id="60" name="AutoShape 243"/>
            <p:cNvSpPr>
              <a:spLocks noChangeArrowheads="1"/>
            </p:cNvSpPr>
            <p:nvPr/>
          </p:nvSpPr>
          <p:spPr bwMode="auto">
            <a:xfrm>
              <a:off x="3796" y="3498"/>
              <a:ext cx="1095" cy="336"/>
            </a:xfrm>
            <a:prstGeom prst="roundRect">
              <a:avLst>
                <a:gd name="adj" fmla="val 16667"/>
              </a:avLst>
            </a:prstGeom>
            <a:solidFill>
              <a:schemeClr val="bg1"/>
            </a:solidFill>
            <a:ln w="1270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65" name="AutoShape 46" descr="Parchment"/>
            <p:cNvSpPr>
              <a:spLocks noChangeArrowheads="1"/>
            </p:cNvSpPr>
            <p:nvPr/>
          </p:nvSpPr>
          <p:spPr bwMode="auto">
            <a:xfrm>
              <a:off x="3848" y="3504"/>
              <a:ext cx="971" cy="336"/>
            </a:xfrm>
            <a:prstGeom prst="roundRect">
              <a:avLst>
                <a:gd name="adj" fmla="val 16667"/>
              </a:avLst>
            </a:prstGeom>
            <a:noFill/>
            <a:ln w="3175">
              <a:noFill/>
              <a:round/>
              <a:headEnd/>
              <a:tailEnd/>
            </a:ln>
          </p:spPr>
          <p:txBody>
            <a:bodyPr wrap="none" anchor="ctr">
              <a:prstTxWarp prst="textNoShape">
                <a:avLst/>
              </a:prstTxWarp>
            </a:bodyPr>
            <a:lstStyle/>
            <a:p>
              <a:pPr algn="ctr">
                <a:lnSpc>
                  <a:spcPct val="80000"/>
                </a:lnSpc>
              </a:pPr>
              <a:r>
                <a:rPr kumimoji="0" lang="en-US" sz="1400" b="1" i="1" dirty="0">
                  <a:latin typeface="Times New Roman" pitchFamily="18" charset="0"/>
                  <a:cs typeface="Times New Roman" pitchFamily="18" charset="0"/>
                </a:rPr>
                <a:t>Quantity </a:t>
              </a:r>
              <a:r>
                <a:rPr kumimoji="0" lang="en-US" sz="1400" b="1" i="1" dirty="0" smtClean="0">
                  <a:latin typeface="Times New Roman" pitchFamily="18" charset="0"/>
                  <a:cs typeface="Times New Roman" pitchFamily="18" charset="0"/>
                </a:rPr>
                <a:t>demanded</a:t>
              </a:r>
              <a:r>
                <a:rPr kumimoji="0" lang="en-US" sz="1400" b="0" i="0" dirty="0">
                  <a:latin typeface="Times New Roman" pitchFamily="18" charset="0"/>
                  <a:cs typeface="Times New Roman" pitchFamily="18" charset="0"/>
                </a:rPr>
                <a:t/>
              </a:r>
              <a:br>
                <a:rPr kumimoji="0" lang="en-US" sz="1400" b="0" i="0" dirty="0">
                  <a:latin typeface="Times New Roman" pitchFamily="18" charset="0"/>
                  <a:cs typeface="Times New Roman" pitchFamily="18" charset="0"/>
                </a:rPr>
              </a:br>
              <a:r>
                <a:rPr kumimoji="0" lang="en-US" sz="1400" b="0" i="0" dirty="0">
                  <a:latin typeface="Times New Roman" pitchFamily="18" charset="0"/>
                  <a:cs typeface="Times New Roman" pitchFamily="18" charset="0"/>
                </a:rPr>
                <a:t>= </a:t>
              </a:r>
              <a:r>
                <a:rPr kumimoji="0" lang="en-US" sz="1400" b="0" i="0" dirty="0" smtClean="0">
                  <a:latin typeface="Times New Roman" pitchFamily="18" charset="0"/>
                  <a:cs typeface="Times New Roman" pitchFamily="18" charset="0"/>
                </a:rPr>
                <a:t>550</a:t>
              </a:r>
              <a:endParaRPr kumimoji="0" lang="en-US" b="0" i="0" dirty="0">
                <a:latin typeface="Times New Roman" pitchFamily="18" charset="0"/>
                <a:cs typeface="Times New Roman" pitchFamily="18" charset="0"/>
              </a:endParaRPr>
            </a:p>
          </p:txBody>
        </p:sp>
      </p:grpSp>
      <p:sp>
        <p:nvSpPr>
          <p:cNvPr id="69" name="Line 48"/>
          <p:cNvSpPr>
            <a:spLocks noChangeShapeType="1"/>
          </p:cNvSpPr>
          <p:nvPr/>
        </p:nvSpPr>
        <p:spPr bwMode="auto">
          <a:xfrm flipH="1" flipV="1">
            <a:off x="7547084" y="2724577"/>
            <a:ext cx="0" cy="1370231"/>
          </a:xfrm>
          <a:prstGeom prst="line">
            <a:avLst/>
          </a:prstGeom>
          <a:noFill/>
          <a:ln w="31750" cap="rnd">
            <a:solidFill>
              <a:schemeClr val="tx1"/>
            </a:solidFill>
            <a:prstDash val="sysDot"/>
            <a:round/>
            <a:headEnd type="stealth" w="lg" len="lg"/>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0" name="Line 49"/>
          <p:cNvSpPr>
            <a:spLocks noChangeShapeType="1"/>
          </p:cNvSpPr>
          <p:nvPr/>
        </p:nvSpPr>
        <p:spPr bwMode="auto">
          <a:xfrm>
            <a:off x="6101805" y="2653399"/>
            <a:ext cx="1357313"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6" name="Line 50"/>
          <p:cNvSpPr>
            <a:spLocks noChangeShapeType="1"/>
          </p:cNvSpPr>
          <p:nvPr/>
        </p:nvSpPr>
        <p:spPr bwMode="auto">
          <a:xfrm flipH="1" flipV="1">
            <a:off x="7550936" y="2642026"/>
            <a:ext cx="0" cy="1452779"/>
          </a:xfrm>
          <a:prstGeom prst="line">
            <a:avLst/>
          </a:prstGeom>
          <a:noFill/>
          <a:ln w="31750" cap="rnd">
            <a:solidFill>
              <a:schemeClr val="tx1"/>
            </a:solidFill>
            <a:prstDash val="sysDot"/>
            <a:round/>
            <a:headEnd type="stealth" w="lg" len="lg"/>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3" name="Line 51"/>
          <p:cNvSpPr>
            <a:spLocks noChangeShapeType="1"/>
          </p:cNvSpPr>
          <p:nvPr/>
        </p:nvSpPr>
        <p:spPr bwMode="auto">
          <a:xfrm>
            <a:off x="6101805" y="2653399"/>
            <a:ext cx="1357313"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4" name="Line 52"/>
          <p:cNvSpPr>
            <a:spLocks noChangeShapeType="1"/>
          </p:cNvSpPr>
          <p:nvPr/>
        </p:nvSpPr>
        <p:spPr bwMode="auto">
          <a:xfrm>
            <a:off x="7535061" y="4462463"/>
            <a:ext cx="0" cy="280019"/>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5" name="Line 53"/>
          <p:cNvSpPr>
            <a:spLocks noChangeShapeType="1"/>
          </p:cNvSpPr>
          <p:nvPr/>
        </p:nvSpPr>
        <p:spPr bwMode="auto">
          <a:xfrm>
            <a:off x="7531209" y="4462463"/>
            <a:ext cx="0" cy="1124659"/>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6" name="Line 246"/>
          <p:cNvSpPr>
            <a:spLocks noChangeShapeType="1"/>
          </p:cNvSpPr>
          <p:nvPr/>
        </p:nvSpPr>
        <p:spPr bwMode="auto">
          <a:xfrm flipH="1">
            <a:off x="6274198" y="4094808"/>
            <a:ext cx="41275" cy="92075"/>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8" name="Line 247"/>
          <p:cNvSpPr>
            <a:spLocks noChangeShapeType="1"/>
          </p:cNvSpPr>
          <p:nvPr/>
        </p:nvSpPr>
        <p:spPr bwMode="auto">
          <a:xfrm flipV="1">
            <a:off x="6017023" y="3767783"/>
            <a:ext cx="95250" cy="46037"/>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9" name="Text Box 248"/>
          <p:cNvSpPr txBox="1">
            <a:spLocks noChangeArrowheads="1"/>
          </p:cNvSpPr>
          <p:nvPr/>
        </p:nvSpPr>
        <p:spPr bwMode="auto">
          <a:xfrm>
            <a:off x="5583635" y="1097390"/>
            <a:ext cx="898525" cy="369332"/>
          </a:xfrm>
          <a:prstGeom prst="rect">
            <a:avLst/>
          </a:prstGeom>
          <a:noFill/>
          <a:ln w="19050" cap="rnd">
            <a:noFill/>
            <a:prstDash val="sysDot"/>
            <a:miter lim="800000"/>
            <a:headEnd/>
            <a:tailEnd/>
          </a:ln>
        </p:spPr>
        <p:txBody>
          <a:bodyPr>
            <a:prstTxWarp prst="textNoShape">
              <a:avLst/>
            </a:prstTxWarp>
            <a:spAutoFit/>
          </a:bodyPr>
          <a:lstStyle/>
          <a:p>
            <a:pPr algn="r"/>
            <a:r>
              <a:rPr kumimoji="0" lang="en-US" b="0" i="0" dirty="0">
                <a:latin typeface="Times New Roman" pitchFamily="18" charset="0"/>
                <a:cs typeface="Times New Roman" pitchFamily="18" charset="0"/>
              </a:rPr>
              <a:t>P</a:t>
            </a:r>
            <a:r>
              <a:rPr kumimoji="0" lang="en-US" sz="1200" b="0" i="0" dirty="0">
                <a:latin typeface="Times New Roman" pitchFamily="18" charset="0"/>
                <a:cs typeface="Times New Roman" pitchFamily="18" charset="0"/>
              </a:rPr>
              <a:t>rice</a:t>
            </a:r>
            <a:r>
              <a:rPr kumimoji="0" lang="en-US" sz="1400" b="0" i="0" dirty="0">
                <a:latin typeface="Times New Roman" pitchFamily="18" charset="0"/>
                <a:cs typeface="Times New Roman" pitchFamily="18" charset="0"/>
              </a:rPr>
              <a:t> </a:t>
            </a:r>
            <a:r>
              <a:rPr kumimoji="0" lang="en-US" sz="1200" b="0" dirty="0">
                <a:latin typeface="Times New Roman" pitchFamily="18" charset="0"/>
                <a:cs typeface="Times New Roman" pitchFamily="18" charset="0"/>
              </a:rPr>
              <a:t>(</a:t>
            </a:r>
            <a:r>
              <a:rPr kumimoji="0" lang="en-US" sz="1200" b="1" dirty="0">
                <a:latin typeface="Times New Roman" pitchFamily="18" charset="0"/>
                <a:cs typeface="Times New Roman" pitchFamily="18" charset="0"/>
              </a:rPr>
              <a:t>$</a:t>
            </a:r>
            <a:r>
              <a:rPr kumimoji="0" lang="en-US" sz="1200" b="0" dirty="0">
                <a:latin typeface="Times New Roman" pitchFamily="18" charset="0"/>
                <a:cs typeface="Times New Roman" pitchFamily="18" charset="0"/>
              </a:rPr>
              <a:t>)</a:t>
            </a:r>
            <a:endParaRPr kumimoji="0" lang="en-US" sz="1200" b="0" dirty="0">
              <a:solidFill>
                <a:schemeClr val="tx1"/>
              </a:solidFill>
              <a:latin typeface="Times New Roman" pitchFamily="18" charset="0"/>
              <a:cs typeface="Times New Roman" pitchFamily="18" charset="0"/>
            </a:endParaRPr>
          </a:p>
        </p:txBody>
      </p:sp>
      <p:sp>
        <p:nvSpPr>
          <p:cNvPr id="90" name="Line 250"/>
          <p:cNvSpPr>
            <a:spLocks noChangeShapeType="1"/>
          </p:cNvSpPr>
          <p:nvPr/>
        </p:nvSpPr>
        <p:spPr bwMode="auto">
          <a:xfrm>
            <a:off x="5994798" y="1887965"/>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1" name="Line 251"/>
          <p:cNvSpPr>
            <a:spLocks noChangeShapeType="1"/>
          </p:cNvSpPr>
          <p:nvPr/>
        </p:nvSpPr>
        <p:spPr bwMode="auto">
          <a:xfrm>
            <a:off x="5994798" y="2138790"/>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2" name="Line 252"/>
          <p:cNvSpPr>
            <a:spLocks noChangeShapeType="1"/>
          </p:cNvSpPr>
          <p:nvPr/>
        </p:nvSpPr>
        <p:spPr bwMode="auto">
          <a:xfrm>
            <a:off x="5994798" y="2391202"/>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3" name="Line 253"/>
          <p:cNvSpPr>
            <a:spLocks noChangeShapeType="1"/>
          </p:cNvSpPr>
          <p:nvPr/>
        </p:nvSpPr>
        <p:spPr bwMode="auto">
          <a:xfrm>
            <a:off x="5994798" y="2642027"/>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4" name="Line 254"/>
          <p:cNvSpPr>
            <a:spLocks noChangeShapeType="1"/>
          </p:cNvSpPr>
          <p:nvPr/>
        </p:nvSpPr>
        <p:spPr bwMode="auto">
          <a:xfrm>
            <a:off x="5994798" y="2894440"/>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5" name="Line 255"/>
          <p:cNvSpPr>
            <a:spLocks noChangeShapeType="1"/>
          </p:cNvSpPr>
          <p:nvPr/>
        </p:nvSpPr>
        <p:spPr bwMode="auto">
          <a:xfrm>
            <a:off x="5994798" y="3145265"/>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6" name="Line 256"/>
          <p:cNvSpPr>
            <a:spLocks noChangeShapeType="1"/>
          </p:cNvSpPr>
          <p:nvPr/>
        </p:nvSpPr>
        <p:spPr bwMode="auto">
          <a:xfrm>
            <a:off x="5994798" y="3397677"/>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7" name="Text Box 266"/>
          <p:cNvSpPr txBox="1">
            <a:spLocks noChangeArrowheads="1"/>
          </p:cNvSpPr>
          <p:nvPr/>
        </p:nvSpPr>
        <p:spPr bwMode="auto">
          <a:xfrm>
            <a:off x="6539310" y="4167833"/>
            <a:ext cx="453970" cy="307777"/>
          </a:xfrm>
          <a:prstGeom prst="rect">
            <a:avLst/>
          </a:prstGeom>
          <a:noFill/>
          <a:ln w="19050" cap="rnd">
            <a:noFill/>
            <a:prstDash val="sysDot"/>
            <a:miter lim="800000"/>
            <a:headEnd/>
            <a:tailEnd/>
          </a:ln>
        </p:spPr>
        <p:txBody>
          <a:bodyPr wrap="none">
            <a:prstTxWarp prst="textNoShape">
              <a:avLst/>
            </a:prstTxWarp>
            <a:spAutoFit/>
          </a:bodyPr>
          <a:lstStyle/>
          <a:p>
            <a:r>
              <a:rPr kumimoji="0" lang="en-US" sz="1400" b="0" i="0">
                <a:latin typeface="Times New Roman" pitchFamily="18" charset="0"/>
                <a:cs typeface="Times New Roman" pitchFamily="18" charset="0"/>
              </a:rPr>
              <a:t>450</a:t>
            </a:r>
            <a:endParaRPr kumimoji="0" lang="en-US" sz="1400" b="0" i="0">
              <a:solidFill>
                <a:schemeClr val="tx1"/>
              </a:solidFill>
              <a:latin typeface="Times New Roman" pitchFamily="18" charset="0"/>
              <a:cs typeface="Times New Roman" pitchFamily="18" charset="0"/>
            </a:endParaRPr>
          </a:p>
        </p:txBody>
      </p:sp>
      <p:sp>
        <p:nvSpPr>
          <p:cNvPr id="98" name="Text Box 267"/>
          <p:cNvSpPr txBox="1">
            <a:spLocks noChangeArrowheads="1"/>
          </p:cNvSpPr>
          <p:nvPr/>
        </p:nvSpPr>
        <p:spPr bwMode="auto">
          <a:xfrm>
            <a:off x="6920310" y="4167833"/>
            <a:ext cx="453970" cy="307777"/>
          </a:xfrm>
          <a:prstGeom prst="rect">
            <a:avLst/>
          </a:prstGeom>
          <a:noFill/>
          <a:ln w="19050" cap="rnd">
            <a:noFill/>
            <a:prstDash val="sysDot"/>
            <a:miter lim="800000"/>
            <a:headEnd/>
            <a:tailEnd/>
          </a:ln>
        </p:spPr>
        <p:txBody>
          <a:bodyPr wrap="none">
            <a:prstTxWarp prst="textNoShape">
              <a:avLst/>
            </a:prstTxWarp>
            <a:spAutoFit/>
          </a:bodyPr>
          <a:lstStyle/>
          <a:p>
            <a:r>
              <a:rPr kumimoji="0" lang="en-US" sz="1400" b="0" i="0">
                <a:latin typeface="Times New Roman" pitchFamily="18" charset="0"/>
                <a:cs typeface="Times New Roman" pitchFamily="18" charset="0"/>
              </a:rPr>
              <a:t>500</a:t>
            </a:r>
            <a:endParaRPr kumimoji="0" lang="en-US" sz="1400" b="0" i="0">
              <a:solidFill>
                <a:schemeClr val="tx1"/>
              </a:solidFill>
              <a:latin typeface="Times New Roman" pitchFamily="18" charset="0"/>
              <a:cs typeface="Times New Roman" pitchFamily="18" charset="0"/>
            </a:endParaRPr>
          </a:p>
        </p:txBody>
      </p:sp>
      <p:sp>
        <p:nvSpPr>
          <p:cNvPr id="99" name="Text Box 268"/>
          <p:cNvSpPr txBox="1">
            <a:spLocks noChangeArrowheads="1"/>
          </p:cNvSpPr>
          <p:nvPr/>
        </p:nvSpPr>
        <p:spPr bwMode="auto">
          <a:xfrm>
            <a:off x="7301310" y="4167833"/>
            <a:ext cx="453970" cy="307777"/>
          </a:xfrm>
          <a:prstGeom prst="rect">
            <a:avLst/>
          </a:prstGeom>
          <a:noFill/>
          <a:ln w="19050" cap="rnd">
            <a:noFill/>
            <a:prstDash val="sysDot"/>
            <a:miter lim="800000"/>
            <a:headEnd/>
            <a:tailEnd/>
          </a:ln>
        </p:spPr>
        <p:txBody>
          <a:bodyPr wrap="none">
            <a:prstTxWarp prst="textNoShape">
              <a:avLst/>
            </a:prstTxWarp>
            <a:spAutoFit/>
          </a:bodyPr>
          <a:lstStyle/>
          <a:p>
            <a:r>
              <a:rPr kumimoji="0" lang="en-US" sz="1400" b="0" i="0">
                <a:latin typeface="Times New Roman" pitchFamily="18" charset="0"/>
                <a:cs typeface="Times New Roman" pitchFamily="18" charset="0"/>
              </a:rPr>
              <a:t>550</a:t>
            </a:r>
            <a:endParaRPr kumimoji="0" lang="en-US" sz="1400" b="0" i="0">
              <a:solidFill>
                <a:schemeClr val="tx1"/>
              </a:solidFill>
              <a:latin typeface="Times New Roman" pitchFamily="18" charset="0"/>
              <a:cs typeface="Times New Roman" pitchFamily="18" charset="0"/>
            </a:endParaRPr>
          </a:p>
        </p:txBody>
      </p:sp>
      <p:sp>
        <p:nvSpPr>
          <p:cNvPr id="100" name="Text Box 269"/>
          <p:cNvSpPr txBox="1">
            <a:spLocks noChangeArrowheads="1"/>
          </p:cNvSpPr>
          <p:nvPr/>
        </p:nvSpPr>
        <p:spPr bwMode="auto">
          <a:xfrm>
            <a:off x="7683898" y="4167833"/>
            <a:ext cx="453970" cy="307777"/>
          </a:xfrm>
          <a:prstGeom prst="rect">
            <a:avLst/>
          </a:prstGeom>
          <a:noFill/>
          <a:ln w="19050" cap="rnd">
            <a:noFill/>
            <a:prstDash val="sysDot"/>
            <a:miter lim="800000"/>
            <a:headEnd/>
            <a:tailEnd/>
          </a:ln>
        </p:spPr>
        <p:txBody>
          <a:bodyPr wrap="none">
            <a:prstTxWarp prst="textNoShape">
              <a:avLst/>
            </a:prstTxWarp>
            <a:spAutoFit/>
          </a:bodyPr>
          <a:lstStyle/>
          <a:p>
            <a:r>
              <a:rPr kumimoji="0" lang="en-US" sz="1400" b="0" i="0">
                <a:latin typeface="Times New Roman" pitchFamily="18" charset="0"/>
                <a:cs typeface="Times New Roman" pitchFamily="18" charset="0"/>
              </a:rPr>
              <a:t>600</a:t>
            </a:r>
            <a:endParaRPr kumimoji="0" lang="en-US" sz="1400" b="0" i="0">
              <a:solidFill>
                <a:schemeClr val="tx1"/>
              </a:solidFill>
              <a:latin typeface="Times New Roman" pitchFamily="18" charset="0"/>
              <a:cs typeface="Times New Roman" pitchFamily="18" charset="0"/>
            </a:endParaRPr>
          </a:p>
        </p:txBody>
      </p:sp>
      <p:sp>
        <p:nvSpPr>
          <p:cNvPr id="101" name="Text Box 270"/>
          <p:cNvSpPr txBox="1">
            <a:spLocks noChangeArrowheads="1"/>
          </p:cNvSpPr>
          <p:nvPr/>
        </p:nvSpPr>
        <p:spPr bwMode="auto">
          <a:xfrm>
            <a:off x="8063310" y="4167833"/>
            <a:ext cx="453970" cy="307777"/>
          </a:xfrm>
          <a:prstGeom prst="rect">
            <a:avLst/>
          </a:prstGeom>
          <a:noFill/>
          <a:ln w="19050" cap="rnd">
            <a:noFill/>
            <a:prstDash val="sysDot"/>
            <a:miter lim="800000"/>
            <a:headEnd/>
            <a:tailEnd/>
          </a:ln>
        </p:spPr>
        <p:txBody>
          <a:bodyPr wrap="none">
            <a:prstTxWarp prst="textNoShape">
              <a:avLst/>
            </a:prstTxWarp>
            <a:spAutoFit/>
          </a:bodyPr>
          <a:lstStyle/>
          <a:p>
            <a:r>
              <a:rPr kumimoji="0" lang="en-US" sz="1400" b="0" i="0">
                <a:latin typeface="Times New Roman" pitchFamily="18" charset="0"/>
                <a:cs typeface="Times New Roman" pitchFamily="18" charset="0"/>
              </a:rPr>
              <a:t>650</a:t>
            </a:r>
            <a:endParaRPr kumimoji="0" lang="en-US" sz="1400" b="0" i="0">
              <a:solidFill>
                <a:schemeClr val="tx1"/>
              </a:solidFill>
              <a:latin typeface="Times New Roman" pitchFamily="18" charset="0"/>
              <a:cs typeface="Times New Roman" pitchFamily="18" charset="0"/>
            </a:endParaRPr>
          </a:p>
        </p:txBody>
      </p:sp>
      <p:sp>
        <p:nvSpPr>
          <p:cNvPr id="102" name="Line 279"/>
          <p:cNvSpPr>
            <a:spLocks noChangeShapeType="1"/>
          </p:cNvSpPr>
          <p:nvPr/>
        </p:nvSpPr>
        <p:spPr bwMode="auto">
          <a:xfrm>
            <a:off x="7926785" y="4132908"/>
            <a:ext cx="0" cy="6350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03" name="Line 280"/>
          <p:cNvSpPr>
            <a:spLocks noChangeShapeType="1"/>
          </p:cNvSpPr>
          <p:nvPr/>
        </p:nvSpPr>
        <p:spPr bwMode="auto">
          <a:xfrm>
            <a:off x="6783785" y="4132908"/>
            <a:ext cx="0" cy="6350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04" name="Line 282"/>
          <p:cNvSpPr>
            <a:spLocks noChangeShapeType="1"/>
          </p:cNvSpPr>
          <p:nvPr/>
        </p:nvSpPr>
        <p:spPr bwMode="auto">
          <a:xfrm>
            <a:off x="7164785" y="4132908"/>
            <a:ext cx="0" cy="6350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05" name="Line 283"/>
          <p:cNvSpPr>
            <a:spLocks noChangeShapeType="1"/>
          </p:cNvSpPr>
          <p:nvPr/>
        </p:nvSpPr>
        <p:spPr bwMode="auto">
          <a:xfrm>
            <a:off x="7545785" y="4132908"/>
            <a:ext cx="0" cy="6350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06" name="Line 284"/>
          <p:cNvSpPr>
            <a:spLocks noChangeShapeType="1"/>
          </p:cNvSpPr>
          <p:nvPr/>
        </p:nvSpPr>
        <p:spPr bwMode="auto">
          <a:xfrm>
            <a:off x="8307785" y="4132908"/>
            <a:ext cx="0" cy="6350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07" name="Text Box 285"/>
          <p:cNvSpPr txBox="1">
            <a:spLocks noChangeArrowheads="1"/>
          </p:cNvSpPr>
          <p:nvPr/>
        </p:nvSpPr>
        <p:spPr bwMode="auto">
          <a:xfrm>
            <a:off x="8212386" y="3938787"/>
            <a:ext cx="898525" cy="369332"/>
          </a:xfrm>
          <a:prstGeom prst="rect">
            <a:avLst/>
          </a:prstGeom>
          <a:noFill/>
          <a:ln w="19050" cap="rnd">
            <a:noFill/>
            <a:prstDash val="sysDot"/>
            <a:miter lim="800000"/>
            <a:headEnd/>
            <a:tailEnd/>
          </a:ln>
        </p:spPr>
        <p:txBody>
          <a:bodyPr>
            <a:prstTxWarp prst="textNoShape">
              <a:avLst/>
            </a:prstTxWarp>
            <a:spAutoFit/>
          </a:bodyPr>
          <a:lstStyle/>
          <a:p>
            <a:pPr algn="r"/>
            <a:r>
              <a:rPr kumimoji="0" lang="en-US" b="0" i="0" dirty="0">
                <a:latin typeface="Times New Roman" pitchFamily="18" charset="0"/>
                <a:cs typeface="Times New Roman" pitchFamily="18" charset="0"/>
              </a:rPr>
              <a:t>Q</a:t>
            </a:r>
            <a:r>
              <a:rPr kumimoji="0" lang="en-US" sz="1200" b="0" i="0" dirty="0">
                <a:latin typeface="Times New Roman" pitchFamily="18" charset="0"/>
                <a:cs typeface="Times New Roman" pitchFamily="18" charset="0"/>
              </a:rPr>
              <a:t>uantity</a:t>
            </a:r>
            <a:endParaRPr kumimoji="0" lang="en-US" sz="1200" b="0" dirty="0">
              <a:solidFill>
                <a:schemeClr val="tx1"/>
              </a:solidFill>
              <a:latin typeface="Times New Roman" pitchFamily="18" charset="0"/>
              <a:cs typeface="Times New Roman" pitchFamily="18" charset="0"/>
            </a:endParaRPr>
          </a:p>
        </p:txBody>
      </p:sp>
      <p:sp>
        <p:nvSpPr>
          <p:cNvPr id="108" name="Line 286"/>
          <p:cNvSpPr>
            <a:spLocks noChangeShapeType="1"/>
          </p:cNvSpPr>
          <p:nvPr/>
        </p:nvSpPr>
        <p:spPr bwMode="auto">
          <a:xfrm>
            <a:off x="6375798" y="1854627"/>
            <a:ext cx="2089150" cy="1416050"/>
          </a:xfrm>
          <a:prstGeom prst="line">
            <a:avLst/>
          </a:prstGeom>
          <a:noFill/>
          <a:ln w="57150">
            <a:solidFill>
              <a:srgbClr val="053ABF"/>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09" name="Text Box 287"/>
          <p:cNvSpPr txBox="1">
            <a:spLocks noChangeArrowheads="1"/>
          </p:cNvSpPr>
          <p:nvPr/>
        </p:nvSpPr>
        <p:spPr bwMode="auto">
          <a:xfrm>
            <a:off x="8410973" y="3037315"/>
            <a:ext cx="370614" cy="400110"/>
          </a:xfrm>
          <a:prstGeom prst="rect">
            <a:avLst/>
          </a:prstGeom>
          <a:noFill/>
          <a:ln w="57150" cap="rnd">
            <a:noFill/>
            <a:prstDash val="sysDot"/>
            <a:miter lim="800000"/>
            <a:headEnd/>
            <a:tailEnd/>
          </a:ln>
        </p:spPr>
        <p:txBody>
          <a:bodyPr wrap="none">
            <a:prstTxWarp prst="textNoShape">
              <a:avLst/>
            </a:prstTxWarp>
            <a:spAutoFit/>
          </a:bodyPr>
          <a:lstStyle/>
          <a:p>
            <a:r>
              <a:rPr kumimoji="0" lang="en-US" sz="2000" dirty="0">
                <a:solidFill>
                  <a:srgbClr val="053ABF"/>
                </a:solidFill>
                <a:latin typeface="Times New Roman" pitchFamily="18" charset="0"/>
                <a:cs typeface="Times New Roman" pitchFamily="18" charset="0"/>
              </a:rPr>
              <a:t>D</a:t>
            </a:r>
          </a:p>
        </p:txBody>
      </p:sp>
      <p:sp>
        <p:nvSpPr>
          <p:cNvPr id="110" name="Line 288"/>
          <p:cNvSpPr>
            <a:spLocks noChangeShapeType="1"/>
          </p:cNvSpPr>
          <p:nvPr/>
        </p:nvSpPr>
        <p:spPr bwMode="auto">
          <a:xfrm flipV="1">
            <a:off x="6685360" y="1456165"/>
            <a:ext cx="1844675" cy="2270125"/>
          </a:xfrm>
          <a:prstGeom prst="line">
            <a:avLst/>
          </a:prstGeom>
          <a:noFill/>
          <a:ln w="57150">
            <a:solidFill>
              <a:srgbClr val="006600"/>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11" name="Text Box 289"/>
          <p:cNvSpPr txBox="1">
            <a:spLocks noChangeArrowheads="1"/>
          </p:cNvSpPr>
          <p:nvPr/>
        </p:nvSpPr>
        <p:spPr bwMode="auto">
          <a:xfrm>
            <a:off x="8425260" y="1056115"/>
            <a:ext cx="327334" cy="400110"/>
          </a:xfrm>
          <a:prstGeom prst="rect">
            <a:avLst/>
          </a:prstGeom>
          <a:noFill/>
          <a:ln w="57150" cap="rnd">
            <a:noFill/>
            <a:prstDash val="sysDot"/>
            <a:miter lim="800000"/>
            <a:headEnd/>
            <a:tailEnd/>
          </a:ln>
        </p:spPr>
        <p:txBody>
          <a:bodyPr wrap="none">
            <a:prstTxWarp prst="textNoShape">
              <a:avLst/>
            </a:prstTxWarp>
            <a:spAutoFit/>
          </a:bodyPr>
          <a:lstStyle/>
          <a:p>
            <a:r>
              <a:rPr kumimoji="0" lang="en-US" sz="2000" dirty="0">
                <a:solidFill>
                  <a:srgbClr val="006600"/>
                </a:solidFill>
                <a:latin typeface="Times New Roman" pitchFamily="18" charset="0"/>
                <a:cs typeface="Times New Roman" pitchFamily="18" charset="0"/>
              </a:rPr>
              <a:t>S</a:t>
            </a:r>
          </a:p>
        </p:txBody>
      </p:sp>
      <p:sp>
        <p:nvSpPr>
          <p:cNvPr id="112" name="Rectangle 3"/>
          <p:cNvSpPr>
            <a:spLocks noChangeArrowheads="1"/>
          </p:cNvSpPr>
          <p:nvPr/>
        </p:nvSpPr>
        <p:spPr bwMode="auto">
          <a:xfrm>
            <a:off x="1112124" y="4150956"/>
            <a:ext cx="4540738" cy="2155197"/>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113" name="Text Box 31"/>
          <p:cNvSpPr txBox="1">
            <a:spLocks noChangeArrowheads="1"/>
          </p:cNvSpPr>
          <p:nvPr/>
        </p:nvSpPr>
        <p:spPr bwMode="auto">
          <a:xfrm>
            <a:off x="3794690" y="4967805"/>
            <a:ext cx="817853" cy="442044"/>
          </a:xfrm>
          <a:prstGeom prst="rect">
            <a:avLst/>
          </a:prstGeom>
          <a:noFill/>
          <a:ln w="19050" cap="rnd">
            <a:noFill/>
            <a:prstDash val="sysDot"/>
            <a:miter lim="800000"/>
            <a:headEnd/>
            <a:tailEnd/>
          </a:ln>
        </p:spPr>
        <p:txBody>
          <a:bodyPr wrap="none">
            <a:prstTxWarp prst="textNoShape">
              <a:avLst/>
            </a:prstTxWarp>
            <a:spAutoFit/>
          </a:bodyPr>
          <a:lstStyle/>
          <a:p>
            <a:pPr>
              <a:lnSpc>
                <a:spcPct val="70000"/>
              </a:lnSpc>
            </a:pPr>
            <a:r>
              <a:rPr lang="en-US" sz="1600" b="1" i="1" dirty="0">
                <a:latin typeface="Times New Roman" pitchFamily="18" charset="0"/>
                <a:cs typeface="Times New Roman" pitchFamily="18" charset="0"/>
              </a:rPr>
              <a:t>Excess </a:t>
            </a:r>
            <a:br>
              <a:rPr lang="en-US" sz="1600" b="1" i="1" dirty="0">
                <a:latin typeface="Times New Roman" pitchFamily="18" charset="0"/>
                <a:cs typeface="Times New Roman" pitchFamily="18" charset="0"/>
              </a:rPr>
            </a:br>
            <a:r>
              <a:rPr lang="en-US" sz="1600" b="1" i="1" dirty="0">
                <a:latin typeface="Times New Roman" pitchFamily="18" charset="0"/>
                <a:cs typeface="Times New Roman" pitchFamily="18" charset="0"/>
              </a:rPr>
              <a:t>supply</a:t>
            </a:r>
            <a:endParaRPr kumimoji="0" lang="en-US" b="1" i="1" dirty="0">
              <a:latin typeface="Times New Roman" pitchFamily="18" charset="0"/>
              <a:cs typeface="Times New Roman" pitchFamily="18" charset="0"/>
            </a:endParaRPr>
          </a:p>
        </p:txBody>
      </p:sp>
      <p:sp>
        <p:nvSpPr>
          <p:cNvPr id="114" name="Text Box 32"/>
          <p:cNvSpPr txBox="1">
            <a:spLocks noChangeArrowheads="1"/>
          </p:cNvSpPr>
          <p:nvPr/>
        </p:nvSpPr>
        <p:spPr bwMode="auto">
          <a:xfrm>
            <a:off x="4613381" y="5018578"/>
            <a:ext cx="1039481" cy="307777"/>
          </a:xfrm>
          <a:prstGeom prst="rect">
            <a:avLst/>
          </a:prstGeom>
          <a:noFill/>
          <a:ln w="19050" cap="rnd">
            <a:noFill/>
            <a:prstDash val="sysDot"/>
            <a:miter lim="800000"/>
            <a:headEnd/>
            <a:tailEnd/>
          </a:ln>
        </p:spPr>
        <p:txBody>
          <a:bodyPr wrap="square">
            <a:prstTxWarp prst="textNoShape">
              <a:avLst/>
            </a:prstTxWarp>
            <a:spAutoFit/>
          </a:bodyPr>
          <a:lstStyle/>
          <a:p>
            <a:r>
              <a:rPr lang="en-US" sz="1400" b="1" i="1">
                <a:latin typeface="Times New Roman" pitchFamily="18" charset="0"/>
                <a:cs typeface="Times New Roman" pitchFamily="18" charset="0"/>
              </a:rPr>
              <a:t>Downward</a:t>
            </a:r>
            <a:endParaRPr kumimoji="0" lang="en-US" sz="1400" b="1" i="1">
              <a:latin typeface="Times New Roman" pitchFamily="18" charset="0"/>
              <a:cs typeface="Times New Roman" pitchFamily="18" charset="0"/>
            </a:endParaRPr>
          </a:p>
        </p:txBody>
      </p:sp>
      <p:sp>
        <p:nvSpPr>
          <p:cNvPr id="115" name="Rectangle 59"/>
          <p:cNvSpPr>
            <a:spLocks noChangeArrowheads="1"/>
          </p:cNvSpPr>
          <p:nvPr/>
        </p:nvSpPr>
        <p:spPr bwMode="auto">
          <a:xfrm>
            <a:off x="1250405" y="4469330"/>
            <a:ext cx="538610" cy="369332"/>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b="1" i="1" dirty="0">
                <a:solidFill>
                  <a:srgbClr val="000000"/>
                </a:solidFill>
                <a:latin typeface="Times New Roman" pitchFamily="18" charset="0"/>
                <a:cs typeface="Times New Roman" pitchFamily="18" charset="0"/>
              </a:rPr>
              <a:t>P</a:t>
            </a:r>
            <a:r>
              <a:rPr lang="en-US" sz="1400" b="1" i="1" dirty="0">
                <a:solidFill>
                  <a:srgbClr val="000000"/>
                </a:solidFill>
                <a:latin typeface="Times New Roman" pitchFamily="18" charset="0"/>
                <a:cs typeface="Times New Roman" pitchFamily="18" charset="0"/>
              </a:rPr>
              <a:t>rice</a:t>
            </a:r>
            <a:r>
              <a:rPr lang="en-US" sz="1600" b="0" i="0" dirty="0">
                <a:solidFill>
                  <a:srgbClr val="000000"/>
                </a:solidFill>
                <a:latin typeface="Times New Roman" pitchFamily="18" charset="0"/>
                <a:cs typeface="Times New Roman" pitchFamily="18" charset="0"/>
              </a:rPr>
              <a:t/>
            </a:r>
            <a:br>
              <a:rPr lang="en-US" sz="1600" b="0" i="0" dirty="0">
                <a:solidFill>
                  <a:srgbClr val="000000"/>
                </a:solidFill>
                <a:latin typeface="Times New Roman" pitchFamily="18" charset="0"/>
                <a:cs typeface="Times New Roman" pitchFamily="18" charset="0"/>
              </a:rPr>
            </a:br>
            <a:r>
              <a:rPr lang="en-US" sz="1200" b="0" i="1" dirty="0">
                <a:solidFill>
                  <a:srgbClr val="000000"/>
                </a:solidFill>
                <a:latin typeface="Times New Roman" pitchFamily="18" charset="0"/>
                <a:cs typeface="Times New Roman" pitchFamily="18" charset="0"/>
              </a:rPr>
              <a:t>(dollars)</a:t>
            </a:r>
            <a:endParaRPr lang="en-US" sz="1400" i="1" dirty="0">
              <a:latin typeface="Times New Roman" pitchFamily="18" charset="0"/>
              <a:cs typeface="Times New Roman" pitchFamily="18" charset="0"/>
            </a:endParaRPr>
          </a:p>
        </p:txBody>
      </p:sp>
      <p:sp>
        <p:nvSpPr>
          <p:cNvPr id="116" name="Rectangle 62"/>
          <p:cNvSpPr>
            <a:spLocks noChangeArrowheads="1"/>
          </p:cNvSpPr>
          <p:nvPr/>
        </p:nvSpPr>
        <p:spPr bwMode="auto">
          <a:xfrm>
            <a:off x="2000092" y="4304498"/>
            <a:ext cx="684482" cy="54168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b="1" i="1" dirty="0">
                <a:solidFill>
                  <a:srgbClr val="000000"/>
                </a:solidFill>
                <a:latin typeface="Times New Roman" pitchFamily="18" charset="0"/>
                <a:cs typeface="Times New Roman" pitchFamily="18" charset="0"/>
              </a:rPr>
              <a:t>Q</a:t>
            </a:r>
            <a:r>
              <a:rPr lang="en-US" sz="1400" b="1" i="1" dirty="0">
                <a:solidFill>
                  <a:srgbClr val="000000"/>
                </a:solidFill>
                <a:latin typeface="Times New Roman" pitchFamily="18" charset="0"/>
                <a:cs typeface="Times New Roman" pitchFamily="18" charset="0"/>
              </a:rPr>
              <a:t>uantity</a:t>
            </a:r>
            <a:r>
              <a:rPr lang="en-US" sz="1600" b="0" i="0" dirty="0">
                <a:solidFill>
                  <a:srgbClr val="000000"/>
                </a:solidFill>
                <a:latin typeface="Times New Roman" pitchFamily="18" charset="0"/>
                <a:cs typeface="Times New Roman" pitchFamily="18" charset="0"/>
              </a:rPr>
              <a:t/>
            </a:r>
            <a:br>
              <a:rPr lang="en-US" sz="1600" b="0" i="0" dirty="0">
                <a:solidFill>
                  <a:srgbClr val="000000"/>
                </a:solidFill>
                <a:latin typeface="Times New Roman" pitchFamily="18" charset="0"/>
                <a:cs typeface="Times New Roman" pitchFamily="18" charset="0"/>
              </a:rPr>
            </a:br>
            <a:r>
              <a:rPr lang="en-US" sz="1400" b="1" i="1" dirty="0">
                <a:solidFill>
                  <a:srgbClr val="000000"/>
                </a:solidFill>
                <a:latin typeface="Times New Roman" pitchFamily="18" charset="0"/>
                <a:cs typeface="Times New Roman" pitchFamily="18" charset="0"/>
              </a:rPr>
              <a:t>supplied</a:t>
            </a:r>
            <a:r>
              <a:rPr lang="en-US" sz="1600" b="1" i="1" dirty="0">
                <a:solidFill>
                  <a:srgbClr val="000000"/>
                </a:solidFill>
                <a:latin typeface="Times New Roman" pitchFamily="18" charset="0"/>
                <a:cs typeface="Times New Roman" pitchFamily="18" charset="0"/>
              </a:rPr>
              <a:t/>
            </a:r>
            <a:br>
              <a:rPr lang="en-US" sz="1600" b="1" i="1" dirty="0">
                <a:solidFill>
                  <a:srgbClr val="000000"/>
                </a:solidFill>
                <a:latin typeface="Times New Roman" pitchFamily="18" charset="0"/>
                <a:cs typeface="Times New Roman" pitchFamily="18" charset="0"/>
              </a:rPr>
            </a:br>
            <a:r>
              <a:rPr lang="en-US" sz="1200" b="0" i="1" dirty="0">
                <a:solidFill>
                  <a:srgbClr val="000000"/>
                </a:solidFill>
                <a:latin typeface="Times New Roman" pitchFamily="18" charset="0"/>
                <a:cs typeface="Times New Roman" pitchFamily="18" charset="0"/>
              </a:rPr>
              <a:t>(per day)</a:t>
            </a:r>
            <a:endParaRPr lang="en-US" sz="1400" i="1" dirty="0">
              <a:latin typeface="Times New Roman" pitchFamily="18" charset="0"/>
              <a:cs typeface="Times New Roman" pitchFamily="18" charset="0"/>
            </a:endParaRPr>
          </a:p>
        </p:txBody>
      </p:sp>
      <p:sp>
        <p:nvSpPr>
          <p:cNvPr id="117" name="Rectangle 65"/>
          <p:cNvSpPr>
            <a:spLocks noChangeArrowheads="1"/>
          </p:cNvSpPr>
          <p:nvPr/>
        </p:nvSpPr>
        <p:spPr bwMode="auto">
          <a:xfrm>
            <a:off x="2843026" y="4304498"/>
            <a:ext cx="758221" cy="54168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b="1" i="1" dirty="0">
                <a:solidFill>
                  <a:srgbClr val="000000"/>
                </a:solidFill>
                <a:latin typeface="Times New Roman" pitchFamily="18" charset="0"/>
                <a:cs typeface="Times New Roman" pitchFamily="18" charset="0"/>
              </a:rPr>
              <a:t>Q</a:t>
            </a:r>
            <a:r>
              <a:rPr lang="en-US" sz="1400" b="1" i="1" dirty="0">
                <a:solidFill>
                  <a:srgbClr val="000000"/>
                </a:solidFill>
                <a:latin typeface="Times New Roman" pitchFamily="18" charset="0"/>
                <a:cs typeface="Times New Roman" pitchFamily="18" charset="0"/>
              </a:rPr>
              <a:t>uantity</a:t>
            </a:r>
            <a:r>
              <a:rPr lang="en-US" sz="1600" b="0" i="0" dirty="0">
                <a:solidFill>
                  <a:srgbClr val="000000"/>
                </a:solidFill>
                <a:latin typeface="Times New Roman" pitchFamily="18" charset="0"/>
                <a:cs typeface="Times New Roman" pitchFamily="18" charset="0"/>
              </a:rPr>
              <a:t/>
            </a:r>
            <a:br>
              <a:rPr lang="en-US" sz="1600" b="0" i="0" dirty="0">
                <a:solidFill>
                  <a:srgbClr val="000000"/>
                </a:solidFill>
                <a:latin typeface="Times New Roman" pitchFamily="18" charset="0"/>
                <a:cs typeface="Times New Roman" pitchFamily="18" charset="0"/>
              </a:rPr>
            </a:br>
            <a:r>
              <a:rPr lang="en-US" sz="1400" b="1" i="1" dirty="0">
                <a:solidFill>
                  <a:srgbClr val="000000"/>
                </a:solidFill>
                <a:latin typeface="Times New Roman" pitchFamily="18" charset="0"/>
                <a:cs typeface="Times New Roman" pitchFamily="18" charset="0"/>
              </a:rPr>
              <a:t>demanded</a:t>
            </a:r>
            <a:r>
              <a:rPr lang="en-US" sz="1400" b="0" i="0" dirty="0">
                <a:solidFill>
                  <a:srgbClr val="000000"/>
                </a:solidFill>
                <a:latin typeface="Times New Roman" pitchFamily="18" charset="0"/>
                <a:cs typeface="Times New Roman" pitchFamily="18" charset="0"/>
              </a:rPr>
              <a:t/>
            </a:r>
            <a:br>
              <a:rPr lang="en-US" sz="1400" b="0" i="0" dirty="0">
                <a:solidFill>
                  <a:srgbClr val="000000"/>
                </a:solidFill>
                <a:latin typeface="Times New Roman" pitchFamily="18" charset="0"/>
                <a:cs typeface="Times New Roman" pitchFamily="18" charset="0"/>
              </a:rPr>
            </a:br>
            <a:r>
              <a:rPr lang="en-US" sz="1200" b="0" i="1" dirty="0">
                <a:solidFill>
                  <a:srgbClr val="000000"/>
                </a:solidFill>
                <a:latin typeface="Times New Roman" pitchFamily="18" charset="0"/>
                <a:cs typeface="Times New Roman" pitchFamily="18" charset="0"/>
              </a:rPr>
              <a:t>(per day)</a:t>
            </a:r>
            <a:endParaRPr lang="en-US" sz="1200" i="1" dirty="0">
              <a:latin typeface="Times New Roman" pitchFamily="18" charset="0"/>
              <a:cs typeface="Times New Roman" pitchFamily="18" charset="0"/>
            </a:endParaRPr>
          </a:p>
        </p:txBody>
      </p:sp>
      <p:sp>
        <p:nvSpPr>
          <p:cNvPr id="118" name="Rectangle 82"/>
          <p:cNvSpPr>
            <a:spLocks noChangeArrowheads="1"/>
          </p:cNvSpPr>
          <p:nvPr/>
        </p:nvSpPr>
        <p:spPr bwMode="auto">
          <a:xfrm>
            <a:off x="1433232" y="5067777"/>
            <a:ext cx="205184"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12</a:t>
            </a:r>
            <a:endParaRPr lang="en-US" sz="1600" i="0">
              <a:latin typeface="Times New Roman" pitchFamily="18" charset="0"/>
              <a:cs typeface="Times New Roman" pitchFamily="18" charset="0"/>
            </a:endParaRPr>
          </a:p>
        </p:txBody>
      </p:sp>
      <p:sp>
        <p:nvSpPr>
          <p:cNvPr id="119" name="Rectangle 83"/>
          <p:cNvSpPr>
            <a:spLocks noChangeArrowheads="1"/>
          </p:cNvSpPr>
          <p:nvPr/>
        </p:nvSpPr>
        <p:spPr bwMode="auto">
          <a:xfrm>
            <a:off x="2139888" y="5067777"/>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600</a:t>
            </a:r>
            <a:endParaRPr lang="en-US" sz="1600" i="0">
              <a:latin typeface="Times New Roman" pitchFamily="18" charset="0"/>
              <a:cs typeface="Times New Roman" pitchFamily="18" charset="0"/>
            </a:endParaRPr>
          </a:p>
        </p:txBody>
      </p:sp>
      <p:sp>
        <p:nvSpPr>
          <p:cNvPr id="120" name="Rectangle 84"/>
          <p:cNvSpPr>
            <a:spLocks noChangeArrowheads="1"/>
          </p:cNvSpPr>
          <p:nvPr/>
        </p:nvSpPr>
        <p:spPr bwMode="auto">
          <a:xfrm>
            <a:off x="3088219" y="5067777"/>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450</a:t>
            </a:r>
            <a:endParaRPr lang="en-US" sz="1600" i="0">
              <a:latin typeface="Times New Roman" pitchFamily="18" charset="0"/>
              <a:cs typeface="Times New Roman" pitchFamily="18" charset="0"/>
            </a:endParaRPr>
          </a:p>
        </p:txBody>
      </p:sp>
      <p:sp>
        <p:nvSpPr>
          <p:cNvPr id="121" name="Rectangle 115"/>
          <p:cNvSpPr>
            <a:spLocks noChangeArrowheads="1"/>
          </p:cNvSpPr>
          <p:nvPr/>
        </p:nvSpPr>
        <p:spPr bwMode="auto">
          <a:xfrm>
            <a:off x="1433232" y="5521802"/>
            <a:ext cx="205184"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10</a:t>
            </a:r>
            <a:endParaRPr lang="en-US" sz="1600" i="0">
              <a:latin typeface="Times New Roman" pitchFamily="18" charset="0"/>
              <a:cs typeface="Times New Roman" pitchFamily="18" charset="0"/>
            </a:endParaRPr>
          </a:p>
        </p:txBody>
      </p:sp>
      <p:sp>
        <p:nvSpPr>
          <p:cNvPr id="122" name="Rectangle 116"/>
          <p:cNvSpPr>
            <a:spLocks noChangeArrowheads="1"/>
          </p:cNvSpPr>
          <p:nvPr/>
        </p:nvSpPr>
        <p:spPr bwMode="auto">
          <a:xfrm>
            <a:off x="2139888" y="5521802"/>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550</a:t>
            </a:r>
            <a:endParaRPr lang="en-US" sz="1600" i="0">
              <a:latin typeface="Times New Roman" pitchFamily="18" charset="0"/>
              <a:cs typeface="Times New Roman" pitchFamily="18" charset="0"/>
            </a:endParaRPr>
          </a:p>
        </p:txBody>
      </p:sp>
      <p:sp>
        <p:nvSpPr>
          <p:cNvPr id="123" name="Rectangle 117"/>
          <p:cNvSpPr>
            <a:spLocks noChangeArrowheads="1"/>
          </p:cNvSpPr>
          <p:nvPr/>
        </p:nvSpPr>
        <p:spPr bwMode="auto">
          <a:xfrm>
            <a:off x="3088219" y="5521802"/>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550</a:t>
            </a:r>
            <a:endParaRPr lang="en-US" sz="1600" i="0">
              <a:latin typeface="Times New Roman" pitchFamily="18" charset="0"/>
              <a:cs typeface="Times New Roman" pitchFamily="18" charset="0"/>
            </a:endParaRPr>
          </a:p>
        </p:txBody>
      </p:sp>
      <p:sp>
        <p:nvSpPr>
          <p:cNvPr id="124" name="Rectangle 148"/>
          <p:cNvSpPr>
            <a:spLocks noChangeArrowheads="1"/>
          </p:cNvSpPr>
          <p:nvPr/>
        </p:nvSpPr>
        <p:spPr bwMode="auto">
          <a:xfrm>
            <a:off x="1490382" y="5934620"/>
            <a:ext cx="102592"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dirty="0">
                <a:solidFill>
                  <a:srgbClr val="000000"/>
                </a:solidFill>
                <a:latin typeface="Times New Roman" pitchFamily="18" charset="0"/>
                <a:cs typeface="Times New Roman" pitchFamily="18" charset="0"/>
              </a:rPr>
              <a:t>8</a:t>
            </a:r>
            <a:endParaRPr lang="en-US" sz="1600" i="0" dirty="0">
              <a:latin typeface="Times New Roman" pitchFamily="18" charset="0"/>
              <a:cs typeface="Times New Roman" pitchFamily="18" charset="0"/>
            </a:endParaRPr>
          </a:p>
        </p:txBody>
      </p:sp>
      <p:sp>
        <p:nvSpPr>
          <p:cNvPr id="125" name="Rectangle 149"/>
          <p:cNvSpPr>
            <a:spLocks noChangeArrowheads="1"/>
          </p:cNvSpPr>
          <p:nvPr/>
        </p:nvSpPr>
        <p:spPr bwMode="auto">
          <a:xfrm>
            <a:off x="2139888" y="5934620"/>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500</a:t>
            </a:r>
            <a:endParaRPr lang="en-US" sz="1600" i="0">
              <a:latin typeface="Times New Roman" pitchFamily="18" charset="0"/>
              <a:cs typeface="Times New Roman" pitchFamily="18" charset="0"/>
            </a:endParaRPr>
          </a:p>
        </p:txBody>
      </p:sp>
      <p:sp>
        <p:nvSpPr>
          <p:cNvPr id="126" name="Rectangle 150"/>
          <p:cNvSpPr>
            <a:spLocks noChangeArrowheads="1"/>
          </p:cNvSpPr>
          <p:nvPr/>
        </p:nvSpPr>
        <p:spPr bwMode="auto">
          <a:xfrm>
            <a:off x="3088219" y="5934620"/>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650</a:t>
            </a:r>
            <a:endParaRPr lang="en-US" sz="1600" i="0">
              <a:latin typeface="Times New Roman" pitchFamily="18" charset="0"/>
              <a:cs typeface="Times New Roman" pitchFamily="18" charset="0"/>
            </a:endParaRPr>
          </a:p>
        </p:txBody>
      </p:sp>
      <p:sp>
        <p:nvSpPr>
          <p:cNvPr id="127" name="Rectangle 181"/>
          <p:cNvSpPr>
            <a:spLocks noChangeArrowheads="1"/>
          </p:cNvSpPr>
          <p:nvPr/>
        </p:nvSpPr>
        <p:spPr bwMode="auto">
          <a:xfrm>
            <a:off x="3810105" y="4347440"/>
            <a:ext cx="718145" cy="517065"/>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400" dirty="0">
                <a:solidFill>
                  <a:srgbClr val="000000"/>
                </a:solidFill>
                <a:latin typeface="Times New Roman" pitchFamily="18" charset="0"/>
                <a:cs typeface="Times New Roman" pitchFamily="18" charset="0"/>
              </a:rPr>
              <a:t>Condition</a:t>
            </a:r>
            <a:r>
              <a:rPr lang="en-US" sz="1400" b="0" i="0" dirty="0">
                <a:solidFill>
                  <a:srgbClr val="000000"/>
                </a:solidFill>
                <a:latin typeface="Times New Roman" pitchFamily="18" charset="0"/>
                <a:cs typeface="Times New Roman" pitchFamily="18" charset="0"/>
              </a:rPr>
              <a:t/>
            </a:r>
            <a:br>
              <a:rPr lang="en-US" sz="1400" b="0" i="0" dirty="0">
                <a:solidFill>
                  <a:srgbClr val="000000"/>
                </a:solidFill>
                <a:latin typeface="Times New Roman" pitchFamily="18" charset="0"/>
                <a:cs typeface="Times New Roman" pitchFamily="18" charset="0"/>
              </a:rPr>
            </a:br>
            <a:r>
              <a:rPr lang="en-US" sz="1400" b="0" i="0" dirty="0">
                <a:solidFill>
                  <a:srgbClr val="000000"/>
                </a:solidFill>
                <a:latin typeface="Times New Roman" pitchFamily="18" charset="0"/>
                <a:cs typeface="Times New Roman" pitchFamily="18" charset="0"/>
              </a:rPr>
              <a:t>in the</a:t>
            </a:r>
            <a:br>
              <a:rPr lang="en-US" sz="1400" b="0" i="0" dirty="0">
                <a:solidFill>
                  <a:srgbClr val="000000"/>
                </a:solidFill>
                <a:latin typeface="Times New Roman" pitchFamily="18" charset="0"/>
                <a:cs typeface="Times New Roman" pitchFamily="18" charset="0"/>
              </a:rPr>
            </a:br>
            <a:r>
              <a:rPr lang="en-US" sz="1400" b="0" i="0" dirty="0">
                <a:solidFill>
                  <a:srgbClr val="000000"/>
                </a:solidFill>
                <a:latin typeface="Times New Roman" pitchFamily="18" charset="0"/>
                <a:cs typeface="Times New Roman" pitchFamily="18" charset="0"/>
              </a:rPr>
              <a:t>market</a:t>
            </a:r>
            <a:endParaRPr lang="en-US" sz="1400" i="0" dirty="0">
              <a:latin typeface="Times New Roman" pitchFamily="18" charset="0"/>
              <a:cs typeface="Times New Roman" pitchFamily="18" charset="0"/>
            </a:endParaRPr>
          </a:p>
        </p:txBody>
      </p:sp>
      <p:sp>
        <p:nvSpPr>
          <p:cNvPr id="128" name="Rectangle 182"/>
          <p:cNvSpPr>
            <a:spLocks noChangeArrowheads="1"/>
          </p:cNvSpPr>
          <p:nvPr/>
        </p:nvSpPr>
        <p:spPr bwMode="auto">
          <a:xfrm>
            <a:off x="4702123" y="4347440"/>
            <a:ext cx="793487" cy="517065"/>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400" b="0" i="0" dirty="0">
                <a:solidFill>
                  <a:srgbClr val="000000"/>
                </a:solidFill>
                <a:latin typeface="Times New Roman" pitchFamily="18" charset="0"/>
                <a:cs typeface="Times New Roman" pitchFamily="18" charset="0"/>
              </a:rPr>
              <a:t>Direction</a:t>
            </a:r>
            <a:br>
              <a:rPr lang="en-US" sz="1400" b="0" i="0" dirty="0">
                <a:solidFill>
                  <a:srgbClr val="000000"/>
                </a:solidFill>
                <a:latin typeface="Times New Roman" pitchFamily="18" charset="0"/>
                <a:cs typeface="Times New Roman" pitchFamily="18" charset="0"/>
              </a:rPr>
            </a:br>
            <a:r>
              <a:rPr lang="en-US" sz="1400" b="0" i="0" dirty="0">
                <a:solidFill>
                  <a:srgbClr val="000000"/>
                </a:solidFill>
                <a:latin typeface="Times New Roman" pitchFamily="18" charset="0"/>
                <a:cs typeface="Times New Roman" pitchFamily="18" charset="0"/>
              </a:rPr>
              <a:t>of pressure</a:t>
            </a:r>
            <a:br>
              <a:rPr lang="en-US" sz="1400" b="0" i="0" dirty="0">
                <a:solidFill>
                  <a:srgbClr val="000000"/>
                </a:solidFill>
                <a:latin typeface="Times New Roman" pitchFamily="18" charset="0"/>
                <a:cs typeface="Times New Roman" pitchFamily="18" charset="0"/>
              </a:rPr>
            </a:br>
            <a:r>
              <a:rPr lang="en-US" sz="1400" b="0" i="0" dirty="0">
                <a:solidFill>
                  <a:srgbClr val="000000"/>
                </a:solidFill>
                <a:latin typeface="Times New Roman" pitchFamily="18" charset="0"/>
                <a:cs typeface="Times New Roman" pitchFamily="18" charset="0"/>
              </a:rPr>
              <a:t>on price</a:t>
            </a:r>
            <a:endParaRPr lang="en-US" sz="1400" i="0" dirty="0">
              <a:latin typeface="Times New Roman" pitchFamily="18" charset="0"/>
              <a:cs typeface="Times New Roman" pitchFamily="18" charset="0"/>
            </a:endParaRPr>
          </a:p>
        </p:txBody>
      </p:sp>
      <p:sp>
        <p:nvSpPr>
          <p:cNvPr id="130" name="Line 234"/>
          <p:cNvSpPr>
            <a:spLocks noChangeShapeType="1"/>
          </p:cNvSpPr>
          <p:nvPr/>
        </p:nvSpPr>
        <p:spPr bwMode="auto">
          <a:xfrm>
            <a:off x="1898102" y="4215330"/>
            <a:ext cx="0" cy="2008188"/>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31" name="Line 235"/>
          <p:cNvSpPr>
            <a:spLocks noChangeShapeType="1"/>
          </p:cNvSpPr>
          <p:nvPr/>
        </p:nvSpPr>
        <p:spPr bwMode="auto">
          <a:xfrm>
            <a:off x="2758405" y="4215330"/>
            <a:ext cx="0" cy="2008188"/>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32" name="Line 236"/>
          <p:cNvSpPr>
            <a:spLocks noChangeShapeType="1"/>
          </p:cNvSpPr>
          <p:nvPr/>
        </p:nvSpPr>
        <p:spPr bwMode="auto">
          <a:xfrm>
            <a:off x="3699946" y="4215330"/>
            <a:ext cx="0" cy="2008188"/>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33" name="Line 237"/>
          <p:cNvSpPr>
            <a:spLocks noChangeShapeType="1"/>
          </p:cNvSpPr>
          <p:nvPr/>
        </p:nvSpPr>
        <p:spPr bwMode="auto">
          <a:xfrm>
            <a:off x="4634117" y="4215330"/>
            <a:ext cx="0" cy="2008188"/>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grpSp>
        <p:nvGrpSpPr>
          <p:cNvPr id="7" name="Group 6"/>
          <p:cNvGrpSpPr/>
          <p:nvPr/>
        </p:nvGrpSpPr>
        <p:grpSpPr>
          <a:xfrm>
            <a:off x="2558418" y="4863756"/>
            <a:ext cx="431849" cy="584200"/>
            <a:chOff x="-565236" y="5045075"/>
            <a:chExt cx="431849" cy="584200"/>
          </a:xfrm>
        </p:grpSpPr>
        <p:sp>
          <p:nvSpPr>
            <p:cNvPr id="135" name="Oval 29"/>
            <p:cNvSpPr>
              <a:spLocks noChangeArrowheads="1"/>
            </p:cNvSpPr>
            <p:nvPr/>
          </p:nvSpPr>
          <p:spPr bwMode="auto">
            <a:xfrm>
              <a:off x="-565236" y="5163525"/>
              <a:ext cx="403246" cy="381000"/>
            </a:xfrm>
            <a:prstGeom prst="ellipse">
              <a:avLst/>
            </a:prstGeom>
            <a:solidFill>
              <a:schemeClr val="bg1"/>
            </a:solidFill>
            <a:ln w="1270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136" name="Text Box 30"/>
            <p:cNvSpPr txBox="1">
              <a:spLocks noChangeArrowheads="1"/>
            </p:cNvSpPr>
            <p:nvPr/>
          </p:nvSpPr>
          <p:spPr bwMode="auto">
            <a:xfrm>
              <a:off x="-549334" y="5045075"/>
              <a:ext cx="415947" cy="584200"/>
            </a:xfrm>
            <a:prstGeom prst="rect">
              <a:avLst/>
            </a:prstGeom>
            <a:noFill/>
            <a:ln w="19050" cap="rnd">
              <a:noFill/>
              <a:prstDash val="sysDot"/>
              <a:miter lim="800000"/>
              <a:headEnd/>
              <a:tailEnd/>
            </a:ln>
          </p:spPr>
          <p:txBody>
            <a:bodyPr wrap="none">
              <a:prstTxWarp prst="textNoShape">
                <a:avLst/>
              </a:prstTxWarp>
              <a:spAutoFit/>
            </a:bodyPr>
            <a:lstStyle/>
            <a:p>
              <a:r>
                <a:rPr kumimoji="0" lang="en-US" sz="3200" b="1" i="0" dirty="0">
                  <a:latin typeface="Times New Roman" pitchFamily="18" charset="0"/>
                  <a:cs typeface="Times New Roman" pitchFamily="18" charset="0"/>
                </a:rPr>
                <a:t>&gt;</a:t>
              </a:r>
              <a:endParaRPr kumimoji="0" lang="en-US" sz="2800" b="1" i="0" dirty="0">
                <a:latin typeface="Times New Roman" pitchFamily="18" charset="0"/>
                <a:cs typeface="Times New Roman" pitchFamily="18" charset="0"/>
              </a:endParaRPr>
            </a:p>
          </p:txBody>
        </p:sp>
      </p:grpSp>
      <p:sp>
        <p:nvSpPr>
          <p:cNvPr id="137" name="Line 239"/>
          <p:cNvSpPr>
            <a:spLocks noChangeShapeType="1"/>
          </p:cNvSpPr>
          <p:nvPr/>
        </p:nvSpPr>
        <p:spPr bwMode="auto">
          <a:xfrm>
            <a:off x="1230489" y="4955105"/>
            <a:ext cx="4265121" cy="0"/>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38" name="Line 240"/>
          <p:cNvSpPr>
            <a:spLocks noChangeShapeType="1"/>
          </p:cNvSpPr>
          <p:nvPr/>
        </p:nvSpPr>
        <p:spPr bwMode="auto">
          <a:xfrm>
            <a:off x="1230489" y="5402056"/>
            <a:ext cx="4265121" cy="0"/>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39" name="Line 241"/>
          <p:cNvSpPr>
            <a:spLocks noChangeShapeType="1"/>
          </p:cNvSpPr>
          <p:nvPr/>
        </p:nvSpPr>
        <p:spPr bwMode="auto">
          <a:xfrm>
            <a:off x="1230489" y="5850455"/>
            <a:ext cx="4265121" cy="0"/>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87" name="Text Box 31"/>
          <p:cNvSpPr txBox="1">
            <a:spLocks noChangeArrowheads="1"/>
          </p:cNvSpPr>
          <p:nvPr/>
        </p:nvSpPr>
        <p:spPr bwMode="auto">
          <a:xfrm>
            <a:off x="3761114" y="5864109"/>
            <a:ext cx="857927" cy="442044"/>
          </a:xfrm>
          <a:prstGeom prst="rect">
            <a:avLst/>
          </a:prstGeom>
          <a:noFill/>
          <a:ln w="19050" cap="rnd">
            <a:noFill/>
            <a:prstDash val="sysDot"/>
            <a:miter lim="800000"/>
            <a:headEnd/>
            <a:tailEnd/>
          </a:ln>
        </p:spPr>
        <p:txBody>
          <a:bodyPr wrap="none">
            <a:prstTxWarp prst="textNoShape">
              <a:avLst/>
            </a:prstTxWarp>
            <a:spAutoFit/>
          </a:bodyPr>
          <a:lstStyle/>
          <a:p>
            <a:pPr algn="ctr">
              <a:lnSpc>
                <a:spcPct val="70000"/>
              </a:lnSpc>
            </a:pPr>
            <a:r>
              <a:rPr lang="en-US" sz="1600" b="1" i="1" dirty="0">
                <a:latin typeface="Times New Roman" pitchFamily="18" charset="0"/>
                <a:cs typeface="Times New Roman" pitchFamily="18" charset="0"/>
              </a:rPr>
              <a:t>Excess </a:t>
            </a:r>
            <a:br>
              <a:rPr lang="en-US" sz="1600" b="1" i="1" dirty="0">
                <a:latin typeface="Times New Roman" pitchFamily="18" charset="0"/>
                <a:cs typeface="Times New Roman" pitchFamily="18" charset="0"/>
              </a:rPr>
            </a:br>
            <a:r>
              <a:rPr lang="en-US" sz="1600" b="1" i="1" dirty="0" smtClean="0">
                <a:latin typeface="Times New Roman" pitchFamily="18" charset="0"/>
                <a:cs typeface="Times New Roman" pitchFamily="18" charset="0"/>
              </a:rPr>
              <a:t>demand</a:t>
            </a:r>
            <a:endParaRPr kumimoji="0" lang="en-US" b="1" i="1" dirty="0">
              <a:latin typeface="Times New Roman" pitchFamily="18" charset="0"/>
              <a:cs typeface="Times New Roman" pitchFamily="18" charset="0"/>
            </a:endParaRPr>
          </a:p>
        </p:txBody>
      </p:sp>
      <p:sp>
        <p:nvSpPr>
          <p:cNvPr id="129" name="Text Box 32"/>
          <p:cNvSpPr txBox="1">
            <a:spLocks noChangeArrowheads="1"/>
          </p:cNvSpPr>
          <p:nvPr/>
        </p:nvSpPr>
        <p:spPr bwMode="auto">
          <a:xfrm>
            <a:off x="4727037" y="5914882"/>
            <a:ext cx="803624" cy="307777"/>
          </a:xfrm>
          <a:prstGeom prst="rect">
            <a:avLst/>
          </a:prstGeom>
          <a:noFill/>
          <a:ln w="19050" cap="rnd">
            <a:noFill/>
            <a:prstDash val="sysDot"/>
            <a:miter lim="800000"/>
            <a:headEnd/>
            <a:tailEnd/>
          </a:ln>
        </p:spPr>
        <p:txBody>
          <a:bodyPr wrap="square">
            <a:prstTxWarp prst="textNoShape">
              <a:avLst/>
            </a:prstTxWarp>
            <a:spAutoFit/>
          </a:bodyPr>
          <a:lstStyle/>
          <a:p>
            <a:r>
              <a:rPr lang="en-US" sz="1400" b="1" i="1" dirty="0" smtClean="0">
                <a:latin typeface="Times New Roman" pitchFamily="18" charset="0"/>
                <a:cs typeface="Times New Roman" pitchFamily="18" charset="0"/>
              </a:rPr>
              <a:t>Upward</a:t>
            </a:r>
            <a:endParaRPr kumimoji="0" lang="en-US" sz="1400" b="1" i="1" dirty="0">
              <a:latin typeface="Times New Roman" pitchFamily="18" charset="0"/>
              <a:cs typeface="Times New Roman" pitchFamily="18" charset="0"/>
            </a:endParaRPr>
          </a:p>
        </p:txBody>
      </p:sp>
      <p:grpSp>
        <p:nvGrpSpPr>
          <p:cNvPr id="134" name="Group 133"/>
          <p:cNvGrpSpPr/>
          <p:nvPr/>
        </p:nvGrpSpPr>
        <p:grpSpPr>
          <a:xfrm>
            <a:off x="2523667" y="5769784"/>
            <a:ext cx="435417" cy="584200"/>
            <a:chOff x="-597407" y="5054799"/>
            <a:chExt cx="435417" cy="584200"/>
          </a:xfrm>
        </p:grpSpPr>
        <p:sp>
          <p:nvSpPr>
            <p:cNvPr id="140" name="Oval 29"/>
            <p:cNvSpPr>
              <a:spLocks noChangeArrowheads="1"/>
            </p:cNvSpPr>
            <p:nvPr/>
          </p:nvSpPr>
          <p:spPr bwMode="auto">
            <a:xfrm>
              <a:off x="-565236" y="5163525"/>
              <a:ext cx="403246" cy="381000"/>
            </a:xfrm>
            <a:prstGeom prst="ellipse">
              <a:avLst/>
            </a:prstGeom>
            <a:solidFill>
              <a:schemeClr val="bg1"/>
            </a:solidFill>
            <a:ln w="1270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141" name="Text Box 30"/>
            <p:cNvSpPr txBox="1">
              <a:spLocks noChangeArrowheads="1"/>
            </p:cNvSpPr>
            <p:nvPr/>
          </p:nvSpPr>
          <p:spPr bwMode="auto">
            <a:xfrm>
              <a:off x="-597407" y="5054799"/>
              <a:ext cx="415947" cy="584200"/>
            </a:xfrm>
            <a:prstGeom prst="rect">
              <a:avLst/>
            </a:prstGeom>
            <a:noFill/>
            <a:ln w="19050" cap="rnd">
              <a:noFill/>
              <a:prstDash val="sysDot"/>
              <a:miter lim="800000"/>
              <a:headEnd/>
              <a:tailEnd/>
            </a:ln>
          </p:spPr>
          <p:txBody>
            <a:bodyPr wrap="none">
              <a:prstTxWarp prst="textNoShape">
                <a:avLst/>
              </a:prstTxWarp>
              <a:spAutoFit/>
            </a:bodyPr>
            <a:lstStyle/>
            <a:p>
              <a:r>
                <a:rPr kumimoji="0" lang="en-US" sz="3200" b="1" i="0" dirty="0" smtClean="0">
                  <a:latin typeface="Times New Roman" pitchFamily="18" charset="0"/>
                  <a:cs typeface="Times New Roman" pitchFamily="18" charset="0"/>
                </a:rPr>
                <a:t>&lt;</a:t>
              </a:r>
              <a:endParaRPr kumimoji="0" lang="en-US" sz="2800" b="1" i="0" dirty="0">
                <a:latin typeface="Times New Roman" pitchFamily="18" charset="0"/>
                <a:cs typeface="Times New Roman" pitchFamily="18" charset="0"/>
              </a:endParaRPr>
            </a:p>
          </p:txBody>
        </p:sp>
      </p:grpSp>
      <p:sp>
        <p:nvSpPr>
          <p:cNvPr id="142" name="Text Box 31"/>
          <p:cNvSpPr txBox="1">
            <a:spLocks noChangeArrowheads="1"/>
          </p:cNvSpPr>
          <p:nvPr/>
        </p:nvSpPr>
        <p:spPr bwMode="auto">
          <a:xfrm>
            <a:off x="3747314" y="5419836"/>
            <a:ext cx="880369" cy="442044"/>
          </a:xfrm>
          <a:prstGeom prst="rect">
            <a:avLst/>
          </a:prstGeom>
          <a:noFill/>
          <a:ln w="19050" cap="rnd">
            <a:noFill/>
            <a:prstDash val="sysDot"/>
            <a:miter lim="800000"/>
            <a:headEnd/>
            <a:tailEnd/>
          </a:ln>
        </p:spPr>
        <p:txBody>
          <a:bodyPr wrap="none">
            <a:prstTxWarp prst="textNoShape">
              <a:avLst/>
            </a:prstTxWarp>
            <a:spAutoFit/>
          </a:bodyPr>
          <a:lstStyle/>
          <a:p>
            <a:pPr algn="ctr">
              <a:lnSpc>
                <a:spcPct val="70000"/>
              </a:lnSpc>
            </a:pPr>
            <a:r>
              <a:rPr lang="en-US" sz="1600" b="1" i="1" dirty="0" smtClean="0">
                <a:solidFill>
                  <a:srgbClr val="034DF3"/>
                </a:solidFill>
                <a:latin typeface="Times New Roman" pitchFamily="18" charset="0"/>
                <a:cs typeface="Times New Roman" pitchFamily="18" charset="0"/>
              </a:rPr>
              <a:t>Market</a:t>
            </a:r>
            <a:br>
              <a:rPr lang="en-US" sz="1600" b="1" i="1" dirty="0" smtClean="0">
                <a:solidFill>
                  <a:srgbClr val="034DF3"/>
                </a:solidFill>
                <a:latin typeface="Times New Roman" pitchFamily="18" charset="0"/>
                <a:cs typeface="Times New Roman" pitchFamily="18" charset="0"/>
              </a:rPr>
            </a:br>
            <a:r>
              <a:rPr lang="en-US" sz="1600" b="1" i="1" dirty="0" smtClean="0">
                <a:solidFill>
                  <a:srgbClr val="034DF3"/>
                </a:solidFill>
                <a:latin typeface="Times New Roman" pitchFamily="18" charset="0"/>
                <a:cs typeface="Times New Roman" pitchFamily="18" charset="0"/>
              </a:rPr>
              <a:t>Balance</a:t>
            </a:r>
            <a:endParaRPr kumimoji="0" lang="en-US" b="1" i="1" dirty="0">
              <a:solidFill>
                <a:srgbClr val="034DF3"/>
              </a:solidFill>
              <a:latin typeface="Times New Roman" pitchFamily="18" charset="0"/>
              <a:cs typeface="Times New Roman" pitchFamily="18" charset="0"/>
            </a:endParaRPr>
          </a:p>
        </p:txBody>
      </p:sp>
      <p:sp>
        <p:nvSpPr>
          <p:cNvPr id="143" name="Text Box 32"/>
          <p:cNvSpPr txBox="1">
            <a:spLocks noChangeArrowheads="1"/>
          </p:cNvSpPr>
          <p:nvPr/>
        </p:nvSpPr>
        <p:spPr bwMode="auto">
          <a:xfrm>
            <a:off x="4597045" y="5470609"/>
            <a:ext cx="1113967" cy="307777"/>
          </a:xfrm>
          <a:prstGeom prst="rect">
            <a:avLst/>
          </a:prstGeom>
          <a:noFill/>
          <a:ln w="19050" cap="rnd">
            <a:noFill/>
            <a:prstDash val="sysDot"/>
            <a:miter lim="800000"/>
            <a:headEnd/>
            <a:tailEnd/>
          </a:ln>
        </p:spPr>
        <p:txBody>
          <a:bodyPr wrap="square">
            <a:prstTxWarp prst="textNoShape">
              <a:avLst/>
            </a:prstTxWarp>
            <a:spAutoFit/>
          </a:bodyPr>
          <a:lstStyle/>
          <a:p>
            <a:r>
              <a:rPr lang="en-US" sz="1400" b="1" i="1" dirty="0" smtClean="0">
                <a:solidFill>
                  <a:srgbClr val="034DF3"/>
                </a:solidFill>
                <a:latin typeface="Times New Roman" pitchFamily="18" charset="0"/>
                <a:cs typeface="Times New Roman" pitchFamily="18" charset="0"/>
              </a:rPr>
              <a:t>Equilibrium</a:t>
            </a:r>
            <a:endParaRPr kumimoji="0" lang="en-US" sz="1400" b="1" i="1" dirty="0">
              <a:solidFill>
                <a:srgbClr val="034DF3"/>
              </a:solidFill>
              <a:latin typeface="Times New Roman" pitchFamily="18" charset="0"/>
              <a:cs typeface="Times New Roman" pitchFamily="18" charset="0"/>
            </a:endParaRPr>
          </a:p>
        </p:txBody>
      </p:sp>
      <p:grpSp>
        <p:nvGrpSpPr>
          <p:cNvPr id="144" name="Group 143"/>
          <p:cNvGrpSpPr/>
          <p:nvPr/>
        </p:nvGrpSpPr>
        <p:grpSpPr>
          <a:xfrm>
            <a:off x="2552083" y="5317762"/>
            <a:ext cx="415947" cy="584200"/>
            <a:chOff x="-566411" y="5047050"/>
            <a:chExt cx="415947" cy="584200"/>
          </a:xfrm>
        </p:grpSpPr>
        <p:sp>
          <p:nvSpPr>
            <p:cNvPr id="145" name="Oval 29"/>
            <p:cNvSpPr>
              <a:spLocks noChangeArrowheads="1"/>
            </p:cNvSpPr>
            <p:nvPr/>
          </p:nvSpPr>
          <p:spPr bwMode="auto">
            <a:xfrm>
              <a:off x="-565236" y="5163525"/>
              <a:ext cx="403246" cy="381000"/>
            </a:xfrm>
            <a:prstGeom prst="ellipse">
              <a:avLst/>
            </a:prstGeom>
            <a:solidFill>
              <a:schemeClr val="bg1"/>
            </a:solidFill>
            <a:ln w="1270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146" name="Text Box 30"/>
            <p:cNvSpPr txBox="1">
              <a:spLocks noChangeArrowheads="1"/>
            </p:cNvSpPr>
            <p:nvPr/>
          </p:nvSpPr>
          <p:spPr bwMode="auto">
            <a:xfrm>
              <a:off x="-566411" y="5047050"/>
              <a:ext cx="415947" cy="584200"/>
            </a:xfrm>
            <a:prstGeom prst="rect">
              <a:avLst/>
            </a:prstGeom>
            <a:noFill/>
            <a:ln w="19050" cap="rnd">
              <a:noFill/>
              <a:prstDash val="sysDot"/>
              <a:miter lim="800000"/>
              <a:headEnd/>
              <a:tailEnd/>
            </a:ln>
          </p:spPr>
          <p:txBody>
            <a:bodyPr wrap="none">
              <a:prstTxWarp prst="textNoShape">
                <a:avLst/>
              </a:prstTxWarp>
              <a:spAutoFit/>
            </a:bodyPr>
            <a:lstStyle/>
            <a:p>
              <a:r>
                <a:rPr kumimoji="0" lang="en-US" sz="3200" b="1" i="0" dirty="0" smtClean="0">
                  <a:latin typeface="Times New Roman" pitchFamily="18" charset="0"/>
                  <a:cs typeface="Times New Roman" pitchFamily="18" charset="0"/>
                </a:rPr>
                <a:t>=</a:t>
              </a:r>
              <a:endParaRPr kumimoji="0" lang="en-US" sz="2800" b="1" i="0" dirty="0">
                <a:latin typeface="Times New Roman" pitchFamily="18" charset="0"/>
                <a:cs typeface="Times New Roman" pitchFamily="18" charset="0"/>
              </a:endParaRPr>
            </a:p>
          </p:txBody>
        </p:sp>
      </p:grpSp>
      <p:grpSp>
        <p:nvGrpSpPr>
          <p:cNvPr id="66" name="Group 245"/>
          <p:cNvGrpSpPr>
            <a:grpSpLocks/>
          </p:cNvGrpSpPr>
          <p:nvPr/>
        </p:nvGrpSpPr>
        <p:grpSpPr bwMode="auto">
          <a:xfrm>
            <a:off x="6807167" y="4810125"/>
            <a:ext cx="1454635" cy="474797"/>
            <a:chOff x="4094" y="3030"/>
            <a:chExt cx="1077" cy="349"/>
          </a:xfrm>
        </p:grpSpPr>
        <p:sp>
          <p:nvSpPr>
            <p:cNvPr id="67" name="AutoShape 242"/>
            <p:cNvSpPr>
              <a:spLocks noChangeArrowheads="1"/>
            </p:cNvSpPr>
            <p:nvPr/>
          </p:nvSpPr>
          <p:spPr bwMode="auto">
            <a:xfrm>
              <a:off x="4094" y="3030"/>
              <a:ext cx="1074" cy="336"/>
            </a:xfrm>
            <a:prstGeom prst="roundRect">
              <a:avLst>
                <a:gd name="adj" fmla="val 16667"/>
              </a:avLst>
            </a:prstGeom>
            <a:solidFill>
              <a:schemeClr val="bg1"/>
            </a:solidFill>
            <a:ln w="1270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400">
                <a:latin typeface="Times New Roman" pitchFamily="18" charset="0"/>
                <a:cs typeface="Times New Roman" pitchFamily="18" charset="0"/>
              </a:endParaRPr>
            </a:p>
          </p:txBody>
        </p:sp>
        <p:sp>
          <p:nvSpPr>
            <p:cNvPr id="68" name="AutoShape 47" descr="Parchment"/>
            <p:cNvSpPr>
              <a:spLocks noChangeArrowheads="1"/>
            </p:cNvSpPr>
            <p:nvPr/>
          </p:nvSpPr>
          <p:spPr bwMode="auto">
            <a:xfrm>
              <a:off x="4099" y="3043"/>
              <a:ext cx="1072" cy="336"/>
            </a:xfrm>
            <a:prstGeom prst="roundRect">
              <a:avLst>
                <a:gd name="adj" fmla="val 16667"/>
              </a:avLst>
            </a:prstGeom>
            <a:noFill/>
            <a:ln w="3175">
              <a:noFill/>
              <a:round/>
              <a:headEnd/>
              <a:tailEnd/>
            </a:ln>
          </p:spPr>
          <p:txBody>
            <a:bodyPr wrap="none" anchor="ctr">
              <a:prstTxWarp prst="textNoShape">
                <a:avLst/>
              </a:prstTxWarp>
            </a:bodyPr>
            <a:lstStyle/>
            <a:p>
              <a:pPr algn="ctr">
                <a:lnSpc>
                  <a:spcPct val="80000"/>
                </a:lnSpc>
              </a:pPr>
              <a:r>
                <a:rPr kumimoji="0" lang="en-US" sz="1400" b="1" i="1" dirty="0">
                  <a:latin typeface="Times New Roman" pitchFamily="18" charset="0"/>
                  <a:cs typeface="Times New Roman" pitchFamily="18" charset="0"/>
                </a:rPr>
                <a:t>Quantity </a:t>
              </a:r>
              <a:r>
                <a:rPr kumimoji="0" lang="en-US" sz="1400" b="1" i="1" dirty="0" smtClean="0">
                  <a:latin typeface="Times New Roman" pitchFamily="18" charset="0"/>
                  <a:cs typeface="Times New Roman" pitchFamily="18" charset="0"/>
                </a:rPr>
                <a:t>supplied</a:t>
              </a:r>
              <a:r>
                <a:rPr kumimoji="0" lang="en-US" sz="1400" b="0" i="0" dirty="0">
                  <a:latin typeface="Times New Roman" pitchFamily="18" charset="0"/>
                  <a:cs typeface="Times New Roman" pitchFamily="18" charset="0"/>
                </a:rPr>
                <a:t/>
              </a:r>
              <a:br>
                <a:rPr kumimoji="0" lang="en-US" sz="1400" b="0" i="0" dirty="0">
                  <a:latin typeface="Times New Roman" pitchFamily="18" charset="0"/>
                  <a:cs typeface="Times New Roman" pitchFamily="18" charset="0"/>
                </a:rPr>
              </a:br>
              <a:r>
                <a:rPr kumimoji="0" lang="en-US" sz="1400" b="0" i="0" dirty="0">
                  <a:latin typeface="Times New Roman" pitchFamily="18" charset="0"/>
                  <a:cs typeface="Times New Roman" pitchFamily="18" charset="0"/>
                </a:rPr>
                <a:t>= </a:t>
              </a:r>
              <a:r>
                <a:rPr kumimoji="0" lang="en-US" sz="1400" b="0" i="0" dirty="0" smtClean="0">
                  <a:latin typeface="Times New Roman" pitchFamily="18" charset="0"/>
                  <a:cs typeface="Times New Roman" pitchFamily="18" charset="0"/>
                </a:rPr>
                <a:t>550</a:t>
              </a:r>
              <a:endParaRPr kumimoji="0" lang="en-US" sz="1400" b="0" i="0" dirty="0">
                <a:latin typeface="Times New Roman" pitchFamily="18" charset="0"/>
                <a:cs typeface="Times New Roman" pitchFamily="18" charset="0"/>
              </a:endParaRPr>
            </a:p>
          </p:txBody>
        </p:sp>
      </p:grpSp>
      <p:sp>
        <p:nvSpPr>
          <p:cNvPr id="147" name="Oval 66"/>
          <p:cNvSpPr>
            <a:spLocks noChangeArrowheads="1"/>
          </p:cNvSpPr>
          <p:nvPr/>
        </p:nvSpPr>
        <p:spPr bwMode="auto">
          <a:xfrm>
            <a:off x="7469256" y="2570848"/>
            <a:ext cx="153729" cy="153729"/>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77035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randombar(horizontal)">
                                      <p:cBhvr>
                                        <p:cTn id="7" dur="500"/>
                                        <p:tgtEl>
                                          <p:spTgt spid="61">
                                            <p:txEl>
                                              <p:pRg st="0" end="0"/>
                                            </p:txEl>
                                          </p:spTgt>
                                        </p:tgtEl>
                                      </p:cBhvr>
                                    </p:animEffect>
                                  </p:childTnLst>
                                </p:cTn>
                              </p:par>
                            </p:childTnLst>
                          </p:cTn>
                        </p:par>
                        <p:par>
                          <p:cTn id="8" fill="hold">
                            <p:stCondLst>
                              <p:cond delay="500"/>
                            </p:stCondLst>
                            <p:childTnLst>
                              <p:par>
                                <p:cTn id="9" presetID="17" presetClass="entr" presetSubtype="8" fill="hold" grpId="0"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p:cTn id="11" dur="500" fill="hold"/>
                                        <p:tgtEl>
                                          <p:spTgt spid="70"/>
                                        </p:tgtEl>
                                        <p:attrNameLst>
                                          <p:attrName>ppt_x</p:attrName>
                                        </p:attrNameLst>
                                      </p:cBhvr>
                                      <p:tavLst>
                                        <p:tav tm="0">
                                          <p:val>
                                            <p:strVal val="#ppt_x-#ppt_w/2"/>
                                          </p:val>
                                        </p:tav>
                                        <p:tav tm="100000">
                                          <p:val>
                                            <p:strVal val="#ppt_x"/>
                                          </p:val>
                                        </p:tav>
                                      </p:tavLst>
                                    </p:anim>
                                    <p:anim calcmode="lin" valueType="num">
                                      <p:cBhvr>
                                        <p:cTn id="12" dur="500" fill="hold"/>
                                        <p:tgtEl>
                                          <p:spTgt spid="70"/>
                                        </p:tgtEl>
                                        <p:attrNameLst>
                                          <p:attrName>ppt_y</p:attrName>
                                        </p:attrNameLst>
                                      </p:cBhvr>
                                      <p:tavLst>
                                        <p:tav tm="0">
                                          <p:val>
                                            <p:strVal val="#ppt_y"/>
                                          </p:val>
                                        </p:tav>
                                        <p:tav tm="100000">
                                          <p:val>
                                            <p:strVal val="#ppt_y"/>
                                          </p:val>
                                        </p:tav>
                                      </p:tavLst>
                                    </p:anim>
                                    <p:anim calcmode="lin" valueType="num">
                                      <p:cBhvr>
                                        <p:cTn id="13" dur="500" fill="hold"/>
                                        <p:tgtEl>
                                          <p:spTgt spid="70"/>
                                        </p:tgtEl>
                                        <p:attrNameLst>
                                          <p:attrName>ppt_w</p:attrName>
                                        </p:attrNameLst>
                                      </p:cBhvr>
                                      <p:tavLst>
                                        <p:tav tm="0">
                                          <p:val>
                                            <p:fltVal val="0"/>
                                          </p:val>
                                        </p:tav>
                                        <p:tav tm="100000">
                                          <p:val>
                                            <p:strVal val="#ppt_w"/>
                                          </p:val>
                                        </p:tav>
                                      </p:tavLst>
                                    </p:anim>
                                    <p:anim calcmode="lin" valueType="num">
                                      <p:cBhvr>
                                        <p:cTn id="14" dur="500" fill="hold"/>
                                        <p:tgtEl>
                                          <p:spTgt spid="70"/>
                                        </p:tgtEl>
                                        <p:attrNameLst>
                                          <p:attrName>ppt_h</p:attrName>
                                        </p:attrNameLst>
                                      </p:cBhvr>
                                      <p:tavLst>
                                        <p:tav tm="0">
                                          <p:val>
                                            <p:strVal val="#ppt_h"/>
                                          </p:val>
                                        </p:tav>
                                        <p:tav tm="100000">
                                          <p:val>
                                            <p:strVal val="#ppt_h"/>
                                          </p:val>
                                        </p:tav>
                                      </p:tavLst>
                                    </p:anim>
                                  </p:childTnLst>
                                </p:cTn>
                              </p:par>
                            </p:childTnLst>
                          </p:cTn>
                        </p:par>
                        <p:par>
                          <p:cTn id="15" fill="hold">
                            <p:stCondLst>
                              <p:cond delay="1000"/>
                            </p:stCondLst>
                            <p:childTnLst>
                              <p:par>
                                <p:cTn id="16" presetID="17" presetClass="entr" presetSubtype="1" fill="hold" grpId="0" nodeType="afterEffect">
                                  <p:stCondLst>
                                    <p:cond delay="0"/>
                                  </p:stCondLst>
                                  <p:childTnLst>
                                    <p:set>
                                      <p:cBhvr>
                                        <p:cTn id="17" dur="1" fill="hold">
                                          <p:stCondLst>
                                            <p:cond delay="0"/>
                                          </p:stCondLst>
                                        </p:cTn>
                                        <p:tgtEl>
                                          <p:spTgt spid="76"/>
                                        </p:tgtEl>
                                        <p:attrNameLst>
                                          <p:attrName>style.visibility</p:attrName>
                                        </p:attrNameLst>
                                      </p:cBhvr>
                                      <p:to>
                                        <p:strVal val="visible"/>
                                      </p:to>
                                    </p:set>
                                    <p:anim calcmode="lin" valueType="num">
                                      <p:cBhvr>
                                        <p:cTn id="18" dur="500" fill="hold"/>
                                        <p:tgtEl>
                                          <p:spTgt spid="76"/>
                                        </p:tgtEl>
                                        <p:attrNameLst>
                                          <p:attrName>ppt_x</p:attrName>
                                        </p:attrNameLst>
                                      </p:cBhvr>
                                      <p:tavLst>
                                        <p:tav tm="0">
                                          <p:val>
                                            <p:strVal val="#ppt_x"/>
                                          </p:val>
                                        </p:tav>
                                        <p:tav tm="100000">
                                          <p:val>
                                            <p:strVal val="#ppt_x"/>
                                          </p:val>
                                        </p:tav>
                                      </p:tavLst>
                                    </p:anim>
                                    <p:anim calcmode="lin" valueType="num">
                                      <p:cBhvr>
                                        <p:cTn id="19" dur="500" fill="hold"/>
                                        <p:tgtEl>
                                          <p:spTgt spid="76"/>
                                        </p:tgtEl>
                                        <p:attrNameLst>
                                          <p:attrName>ppt_y</p:attrName>
                                        </p:attrNameLst>
                                      </p:cBhvr>
                                      <p:tavLst>
                                        <p:tav tm="0">
                                          <p:val>
                                            <p:strVal val="#ppt_y-#ppt_h/2"/>
                                          </p:val>
                                        </p:tav>
                                        <p:tav tm="100000">
                                          <p:val>
                                            <p:strVal val="#ppt_y"/>
                                          </p:val>
                                        </p:tav>
                                      </p:tavLst>
                                    </p:anim>
                                    <p:anim calcmode="lin" valueType="num">
                                      <p:cBhvr>
                                        <p:cTn id="20" dur="500" fill="hold"/>
                                        <p:tgtEl>
                                          <p:spTgt spid="76"/>
                                        </p:tgtEl>
                                        <p:attrNameLst>
                                          <p:attrName>ppt_w</p:attrName>
                                        </p:attrNameLst>
                                      </p:cBhvr>
                                      <p:tavLst>
                                        <p:tav tm="0">
                                          <p:val>
                                            <p:strVal val="#ppt_w"/>
                                          </p:val>
                                        </p:tav>
                                        <p:tav tm="100000">
                                          <p:val>
                                            <p:strVal val="#ppt_w"/>
                                          </p:val>
                                        </p:tav>
                                      </p:tavLst>
                                    </p:anim>
                                    <p:anim calcmode="lin" valueType="num">
                                      <p:cBhvr>
                                        <p:cTn id="21" dur="500" fill="hold"/>
                                        <p:tgtEl>
                                          <p:spTgt spid="76"/>
                                        </p:tgtEl>
                                        <p:attrNameLst>
                                          <p:attrName>ppt_h</p:attrName>
                                        </p:attrNameLst>
                                      </p:cBhvr>
                                      <p:tavLst>
                                        <p:tav tm="0">
                                          <p:val>
                                            <p:fltVal val="0"/>
                                          </p:val>
                                        </p:tav>
                                        <p:tav tm="100000">
                                          <p:val>
                                            <p:strVal val="#ppt_h"/>
                                          </p:val>
                                        </p:tav>
                                      </p:tavLst>
                                    </p:anim>
                                  </p:childTnLst>
                                </p:cTn>
                              </p:par>
                            </p:childTnLst>
                          </p:cTn>
                        </p:par>
                        <p:par>
                          <p:cTn id="22" fill="hold">
                            <p:stCondLst>
                              <p:cond delay="1500"/>
                            </p:stCondLst>
                            <p:childTnLst>
                              <p:par>
                                <p:cTn id="23" presetID="17" presetClass="entr" presetSubtype="1" fill="hold" grpId="0" nodeType="afterEffect">
                                  <p:stCondLst>
                                    <p:cond delay="0"/>
                                  </p:stCondLst>
                                  <p:childTnLst>
                                    <p:set>
                                      <p:cBhvr>
                                        <p:cTn id="24" dur="1" fill="hold">
                                          <p:stCondLst>
                                            <p:cond delay="0"/>
                                          </p:stCondLst>
                                        </p:cTn>
                                        <p:tgtEl>
                                          <p:spTgt spid="84"/>
                                        </p:tgtEl>
                                        <p:attrNameLst>
                                          <p:attrName>style.visibility</p:attrName>
                                        </p:attrNameLst>
                                      </p:cBhvr>
                                      <p:to>
                                        <p:strVal val="visible"/>
                                      </p:to>
                                    </p:set>
                                    <p:anim calcmode="lin" valueType="num">
                                      <p:cBhvr>
                                        <p:cTn id="25" dur="500" fill="hold"/>
                                        <p:tgtEl>
                                          <p:spTgt spid="84"/>
                                        </p:tgtEl>
                                        <p:attrNameLst>
                                          <p:attrName>ppt_x</p:attrName>
                                        </p:attrNameLst>
                                      </p:cBhvr>
                                      <p:tavLst>
                                        <p:tav tm="0">
                                          <p:val>
                                            <p:strVal val="#ppt_x"/>
                                          </p:val>
                                        </p:tav>
                                        <p:tav tm="100000">
                                          <p:val>
                                            <p:strVal val="#ppt_x"/>
                                          </p:val>
                                        </p:tav>
                                      </p:tavLst>
                                    </p:anim>
                                    <p:anim calcmode="lin" valueType="num">
                                      <p:cBhvr>
                                        <p:cTn id="26" dur="500" fill="hold"/>
                                        <p:tgtEl>
                                          <p:spTgt spid="84"/>
                                        </p:tgtEl>
                                        <p:attrNameLst>
                                          <p:attrName>ppt_y</p:attrName>
                                        </p:attrNameLst>
                                      </p:cBhvr>
                                      <p:tavLst>
                                        <p:tav tm="0">
                                          <p:val>
                                            <p:strVal val="#ppt_y-#ppt_h/2"/>
                                          </p:val>
                                        </p:tav>
                                        <p:tav tm="100000">
                                          <p:val>
                                            <p:strVal val="#ppt_y"/>
                                          </p:val>
                                        </p:tav>
                                      </p:tavLst>
                                    </p:anim>
                                    <p:anim calcmode="lin" valueType="num">
                                      <p:cBhvr>
                                        <p:cTn id="27" dur="500" fill="hold"/>
                                        <p:tgtEl>
                                          <p:spTgt spid="84"/>
                                        </p:tgtEl>
                                        <p:attrNameLst>
                                          <p:attrName>ppt_w</p:attrName>
                                        </p:attrNameLst>
                                      </p:cBhvr>
                                      <p:tavLst>
                                        <p:tav tm="0">
                                          <p:val>
                                            <p:strVal val="#ppt_w"/>
                                          </p:val>
                                        </p:tav>
                                        <p:tav tm="100000">
                                          <p:val>
                                            <p:strVal val="#ppt_w"/>
                                          </p:val>
                                        </p:tav>
                                      </p:tavLst>
                                    </p:anim>
                                    <p:anim calcmode="lin" valueType="num">
                                      <p:cBhvr>
                                        <p:cTn id="28" dur="500" fill="hold"/>
                                        <p:tgtEl>
                                          <p:spTgt spid="84"/>
                                        </p:tgtEl>
                                        <p:attrNameLst>
                                          <p:attrName>ppt_h</p:attrName>
                                        </p:attrNameLst>
                                      </p:cBhvr>
                                      <p:tavLst>
                                        <p:tav tm="0">
                                          <p:val>
                                            <p:fltVal val="0"/>
                                          </p:val>
                                        </p:tav>
                                        <p:tav tm="100000">
                                          <p:val>
                                            <p:strVal val="#ppt_h"/>
                                          </p:val>
                                        </p:tav>
                                      </p:tavLst>
                                    </p:anim>
                                  </p:childTnLst>
                                </p:cTn>
                              </p:par>
                            </p:childTnLst>
                          </p:cTn>
                        </p:par>
                        <p:par>
                          <p:cTn id="29" fill="hold">
                            <p:stCondLst>
                              <p:cond delay="2000"/>
                            </p:stCondLst>
                            <p:childTnLst>
                              <p:par>
                                <p:cTn id="30" presetID="9" presetClass="entr" presetSubtype="0" fill="hold" nodeType="afterEffect">
                                  <p:stCondLst>
                                    <p:cond delay="0"/>
                                  </p:stCondLst>
                                  <p:childTnLst>
                                    <p:set>
                                      <p:cBhvr>
                                        <p:cTn id="31" dur="1" fill="hold">
                                          <p:stCondLst>
                                            <p:cond delay="0"/>
                                          </p:stCondLst>
                                        </p:cTn>
                                        <p:tgtEl>
                                          <p:spTgt spid="66"/>
                                        </p:tgtEl>
                                        <p:attrNameLst>
                                          <p:attrName>style.visibility</p:attrName>
                                        </p:attrNameLst>
                                      </p:cBhvr>
                                      <p:to>
                                        <p:strVal val="visible"/>
                                      </p:to>
                                    </p:set>
                                    <p:animEffect transition="in" filter="dissolve">
                                      <p:cBhvr>
                                        <p:cTn id="32" dur="500"/>
                                        <p:tgtEl>
                                          <p:spTgt spid="66"/>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dissolve">
                                      <p:cBhvr>
                                        <p:cTn id="37" dur="500"/>
                                        <p:tgtEl>
                                          <p:spTgt spid="3">
                                            <p:txEl>
                                              <p:pRg st="0" end="0"/>
                                            </p:txEl>
                                          </p:spTgt>
                                        </p:tgtEl>
                                      </p:cBhvr>
                                    </p:animEffect>
                                  </p:childTnLst>
                                </p:cTn>
                              </p:par>
                            </p:childTnLst>
                          </p:cTn>
                        </p:par>
                        <p:par>
                          <p:cTn id="38" fill="hold">
                            <p:stCondLst>
                              <p:cond delay="500"/>
                            </p:stCondLst>
                            <p:childTnLst>
                              <p:par>
                                <p:cTn id="39" presetID="17" presetClass="entr" presetSubtype="8" fill="hold" grpId="0" nodeType="afterEffect">
                                  <p:stCondLst>
                                    <p:cond delay="0"/>
                                  </p:stCondLst>
                                  <p:childTnLst>
                                    <p:set>
                                      <p:cBhvr>
                                        <p:cTn id="40" dur="1" fill="hold">
                                          <p:stCondLst>
                                            <p:cond delay="0"/>
                                          </p:stCondLst>
                                        </p:cTn>
                                        <p:tgtEl>
                                          <p:spTgt spid="83"/>
                                        </p:tgtEl>
                                        <p:attrNameLst>
                                          <p:attrName>style.visibility</p:attrName>
                                        </p:attrNameLst>
                                      </p:cBhvr>
                                      <p:to>
                                        <p:strVal val="visible"/>
                                      </p:to>
                                    </p:set>
                                    <p:anim calcmode="lin" valueType="num">
                                      <p:cBhvr>
                                        <p:cTn id="41" dur="500" fill="hold"/>
                                        <p:tgtEl>
                                          <p:spTgt spid="83"/>
                                        </p:tgtEl>
                                        <p:attrNameLst>
                                          <p:attrName>ppt_x</p:attrName>
                                        </p:attrNameLst>
                                      </p:cBhvr>
                                      <p:tavLst>
                                        <p:tav tm="0">
                                          <p:val>
                                            <p:strVal val="#ppt_x-#ppt_w/2"/>
                                          </p:val>
                                        </p:tav>
                                        <p:tav tm="100000">
                                          <p:val>
                                            <p:strVal val="#ppt_x"/>
                                          </p:val>
                                        </p:tav>
                                      </p:tavLst>
                                    </p:anim>
                                    <p:anim calcmode="lin" valueType="num">
                                      <p:cBhvr>
                                        <p:cTn id="42" dur="500" fill="hold"/>
                                        <p:tgtEl>
                                          <p:spTgt spid="83"/>
                                        </p:tgtEl>
                                        <p:attrNameLst>
                                          <p:attrName>ppt_y</p:attrName>
                                        </p:attrNameLst>
                                      </p:cBhvr>
                                      <p:tavLst>
                                        <p:tav tm="0">
                                          <p:val>
                                            <p:strVal val="#ppt_y"/>
                                          </p:val>
                                        </p:tav>
                                        <p:tav tm="100000">
                                          <p:val>
                                            <p:strVal val="#ppt_y"/>
                                          </p:val>
                                        </p:tav>
                                      </p:tavLst>
                                    </p:anim>
                                    <p:anim calcmode="lin" valueType="num">
                                      <p:cBhvr>
                                        <p:cTn id="43" dur="500" fill="hold"/>
                                        <p:tgtEl>
                                          <p:spTgt spid="83"/>
                                        </p:tgtEl>
                                        <p:attrNameLst>
                                          <p:attrName>ppt_w</p:attrName>
                                        </p:attrNameLst>
                                      </p:cBhvr>
                                      <p:tavLst>
                                        <p:tav tm="0">
                                          <p:val>
                                            <p:fltVal val="0"/>
                                          </p:val>
                                        </p:tav>
                                        <p:tav tm="100000">
                                          <p:val>
                                            <p:strVal val="#ppt_w"/>
                                          </p:val>
                                        </p:tav>
                                      </p:tavLst>
                                    </p:anim>
                                    <p:anim calcmode="lin" valueType="num">
                                      <p:cBhvr>
                                        <p:cTn id="44" dur="500" fill="hold"/>
                                        <p:tgtEl>
                                          <p:spTgt spid="83"/>
                                        </p:tgtEl>
                                        <p:attrNameLst>
                                          <p:attrName>ppt_h</p:attrName>
                                        </p:attrNameLst>
                                      </p:cBhvr>
                                      <p:tavLst>
                                        <p:tav tm="0">
                                          <p:val>
                                            <p:strVal val="#ppt_h"/>
                                          </p:val>
                                        </p:tav>
                                        <p:tav tm="100000">
                                          <p:val>
                                            <p:strVal val="#ppt_h"/>
                                          </p:val>
                                        </p:tav>
                                      </p:tavLst>
                                    </p:anim>
                                  </p:childTnLst>
                                </p:cTn>
                              </p:par>
                            </p:childTnLst>
                          </p:cTn>
                        </p:par>
                        <p:par>
                          <p:cTn id="45" fill="hold">
                            <p:stCondLst>
                              <p:cond delay="1000"/>
                            </p:stCondLst>
                            <p:childTnLst>
                              <p:par>
                                <p:cTn id="46" presetID="17" presetClass="entr" presetSubtype="1" fill="hold" grpId="0" nodeType="afterEffect">
                                  <p:stCondLst>
                                    <p:cond delay="0"/>
                                  </p:stCondLst>
                                  <p:childTnLst>
                                    <p:set>
                                      <p:cBhvr>
                                        <p:cTn id="47" dur="1" fill="hold">
                                          <p:stCondLst>
                                            <p:cond delay="0"/>
                                          </p:stCondLst>
                                        </p:cTn>
                                        <p:tgtEl>
                                          <p:spTgt spid="69"/>
                                        </p:tgtEl>
                                        <p:attrNameLst>
                                          <p:attrName>style.visibility</p:attrName>
                                        </p:attrNameLst>
                                      </p:cBhvr>
                                      <p:to>
                                        <p:strVal val="visible"/>
                                      </p:to>
                                    </p:set>
                                    <p:anim calcmode="lin" valueType="num">
                                      <p:cBhvr>
                                        <p:cTn id="48" dur="500" fill="hold"/>
                                        <p:tgtEl>
                                          <p:spTgt spid="69"/>
                                        </p:tgtEl>
                                        <p:attrNameLst>
                                          <p:attrName>ppt_x</p:attrName>
                                        </p:attrNameLst>
                                      </p:cBhvr>
                                      <p:tavLst>
                                        <p:tav tm="0">
                                          <p:val>
                                            <p:strVal val="#ppt_x"/>
                                          </p:val>
                                        </p:tav>
                                        <p:tav tm="100000">
                                          <p:val>
                                            <p:strVal val="#ppt_x"/>
                                          </p:val>
                                        </p:tav>
                                      </p:tavLst>
                                    </p:anim>
                                    <p:anim calcmode="lin" valueType="num">
                                      <p:cBhvr>
                                        <p:cTn id="49" dur="500" fill="hold"/>
                                        <p:tgtEl>
                                          <p:spTgt spid="69"/>
                                        </p:tgtEl>
                                        <p:attrNameLst>
                                          <p:attrName>ppt_y</p:attrName>
                                        </p:attrNameLst>
                                      </p:cBhvr>
                                      <p:tavLst>
                                        <p:tav tm="0">
                                          <p:val>
                                            <p:strVal val="#ppt_y-#ppt_h/2"/>
                                          </p:val>
                                        </p:tav>
                                        <p:tav tm="100000">
                                          <p:val>
                                            <p:strVal val="#ppt_y"/>
                                          </p:val>
                                        </p:tav>
                                      </p:tavLst>
                                    </p:anim>
                                    <p:anim calcmode="lin" valueType="num">
                                      <p:cBhvr>
                                        <p:cTn id="50" dur="500" fill="hold"/>
                                        <p:tgtEl>
                                          <p:spTgt spid="69"/>
                                        </p:tgtEl>
                                        <p:attrNameLst>
                                          <p:attrName>ppt_w</p:attrName>
                                        </p:attrNameLst>
                                      </p:cBhvr>
                                      <p:tavLst>
                                        <p:tav tm="0">
                                          <p:val>
                                            <p:strVal val="#ppt_w"/>
                                          </p:val>
                                        </p:tav>
                                        <p:tav tm="100000">
                                          <p:val>
                                            <p:strVal val="#ppt_w"/>
                                          </p:val>
                                        </p:tav>
                                      </p:tavLst>
                                    </p:anim>
                                    <p:anim calcmode="lin" valueType="num">
                                      <p:cBhvr>
                                        <p:cTn id="51" dur="500" fill="hold"/>
                                        <p:tgtEl>
                                          <p:spTgt spid="69"/>
                                        </p:tgtEl>
                                        <p:attrNameLst>
                                          <p:attrName>ppt_h</p:attrName>
                                        </p:attrNameLst>
                                      </p:cBhvr>
                                      <p:tavLst>
                                        <p:tav tm="0">
                                          <p:val>
                                            <p:fltVal val="0"/>
                                          </p:val>
                                        </p:tav>
                                        <p:tav tm="100000">
                                          <p:val>
                                            <p:strVal val="#ppt_h"/>
                                          </p:val>
                                        </p:tav>
                                      </p:tavLst>
                                    </p:anim>
                                  </p:childTnLst>
                                </p:cTn>
                              </p:par>
                            </p:childTnLst>
                          </p:cTn>
                        </p:par>
                        <p:par>
                          <p:cTn id="52" fill="hold">
                            <p:stCondLst>
                              <p:cond delay="1500"/>
                            </p:stCondLst>
                            <p:childTnLst>
                              <p:par>
                                <p:cTn id="53" presetID="17" presetClass="entr" presetSubtype="1" fill="hold" grpId="0" nodeType="afterEffect">
                                  <p:stCondLst>
                                    <p:cond delay="0"/>
                                  </p:stCondLst>
                                  <p:childTnLst>
                                    <p:set>
                                      <p:cBhvr>
                                        <p:cTn id="54" dur="1" fill="hold">
                                          <p:stCondLst>
                                            <p:cond delay="0"/>
                                          </p:stCondLst>
                                        </p:cTn>
                                        <p:tgtEl>
                                          <p:spTgt spid="85"/>
                                        </p:tgtEl>
                                        <p:attrNameLst>
                                          <p:attrName>style.visibility</p:attrName>
                                        </p:attrNameLst>
                                      </p:cBhvr>
                                      <p:to>
                                        <p:strVal val="visible"/>
                                      </p:to>
                                    </p:set>
                                    <p:anim calcmode="lin" valueType="num">
                                      <p:cBhvr>
                                        <p:cTn id="55" dur="500" fill="hold"/>
                                        <p:tgtEl>
                                          <p:spTgt spid="85"/>
                                        </p:tgtEl>
                                        <p:attrNameLst>
                                          <p:attrName>ppt_x</p:attrName>
                                        </p:attrNameLst>
                                      </p:cBhvr>
                                      <p:tavLst>
                                        <p:tav tm="0">
                                          <p:val>
                                            <p:strVal val="#ppt_x"/>
                                          </p:val>
                                        </p:tav>
                                        <p:tav tm="100000">
                                          <p:val>
                                            <p:strVal val="#ppt_x"/>
                                          </p:val>
                                        </p:tav>
                                      </p:tavLst>
                                    </p:anim>
                                    <p:anim calcmode="lin" valueType="num">
                                      <p:cBhvr>
                                        <p:cTn id="56" dur="500" fill="hold"/>
                                        <p:tgtEl>
                                          <p:spTgt spid="85"/>
                                        </p:tgtEl>
                                        <p:attrNameLst>
                                          <p:attrName>ppt_y</p:attrName>
                                        </p:attrNameLst>
                                      </p:cBhvr>
                                      <p:tavLst>
                                        <p:tav tm="0">
                                          <p:val>
                                            <p:strVal val="#ppt_y-#ppt_h/2"/>
                                          </p:val>
                                        </p:tav>
                                        <p:tav tm="100000">
                                          <p:val>
                                            <p:strVal val="#ppt_y"/>
                                          </p:val>
                                        </p:tav>
                                      </p:tavLst>
                                    </p:anim>
                                    <p:anim calcmode="lin" valueType="num">
                                      <p:cBhvr>
                                        <p:cTn id="57" dur="500" fill="hold"/>
                                        <p:tgtEl>
                                          <p:spTgt spid="85"/>
                                        </p:tgtEl>
                                        <p:attrNameLst>
                                          <p:attrName>ppt_w</p:attrName>
                                        </p:attrNameLst>
                                      </p:cBhvr>
                                      <p:tavLst>
                                        <p:tav tm="0">
                                          <p:val>
                                            <p:strVal val="#ppt_w"/>
                                          </p:val>
                                        </p:tav>
                                        <p:tav tm="100000">
                                          <p:val>
                                            <p:strVal val="#ppt_w"/>
                                          </p:val>
                                        </p:tav>
                                      </p:tavLst>
                                    </p:anim>
                                    <p:anim calcmode="lin" valueType="num">
                                      <p:cBhvr>
                                        <p:cTn id="58" dur="500" fill="hold"/>
                                        <p:tgtEl>
                                          <p:spTgt spid="85"/>
                                        </p:tgtEl>
                                        <p:attrNameLst>
                                          <p:attrName>ppt_h</p:attrName>
                                        </p:attrNameLst>
                                      </p:cBhvr>
                                      <p:tavLst>
                                        <p:tav tm="0">
                                          <p:val>
                                            <p:fltVal val="0"/>
                                          </p:val>
                                        </p:tav>
                                        <p:tav tm="100000">
                                          <p:val>
                                            <p:strVal val="#ppt_h"/>
                                          </p:val>
                                        </p:tav>
                                      </p:tavLst>
                                    </p:anim>
                                  </p:childTnLst>
                                </p:cTn>
                              </p:par>
                            </p:childTnLst>
                          </p:cTn>
                        </p:par>
                        <p:par>
                          <p:cTn id="59" fill="hold">
                            <p:stCondLst>
                              <p:cond delay="2000"/>
                            </p:stCondLst>
                            <p:childTnLst>
                              <p:par>
                                <p:cTn id="60" presetID="9" presetClass="entr" presetSubtype="0" fill="hold" nodeType="afterEffect">
                                  <p:stCondLst>
                                    <p:cond delay="0"/>
                                  </p:stCondLst>
                                  <p:childTnLst>
                                    <p:set>
                                      <p:cBhvr>
                                        <p:cTn id="61" dur="1" fill="hold">
                                          <p:stCondLst>
                                            <p:cond delay="0"/>
                                          </p:stCondLst>
                                        </p:cTn>
                                        <p:tgtEl>
                                          <p:spTgt spid="59"/>
                                        </p:tgtEl>
                                        <p:attrNameLst>
                                          <p:attrName>style.visibility</p:attrName>
                                        </p:attrNameLst>
                                      </p:cBhvr>
                                      <p:to>
                                        <p:strVal val="visible"/>
                                      </p:to>
                                    </p:set>
                                    <p:animEffect transition="in" filter="dissolve">
                                      <p:cBhvr>
                                        <p:cTn id="62" dur="500"/>
                                        <p:tgtEl>
                                          <p:spTgt spid="59"/>
                                        </p:tgtEl>
                                      </p:cBhvr>
                                    </p:animEffect>
                                  </p:childTnLst>
                                </p:cTn>
                              </p:par>
                            </p:childTnLst>
                          </p:cTn>
                        </p:par>
                        <p:par>
                          <p:cTn id="63" fill="hold">
                            <p:stCondLst>
                              <p:cond delay="2500"/>
                            </p:stCondLst>
                            <p:childTnLst>
                              <p:par>
                                <p:cTn id="64" presetID="9" presetClass="entr" presetSubtype="0" fill="hold" nodeType="afterEffect">
                                  <p:stCondLst>
                                    <p:cond delay="0"/>
                                  </p:stCondLst>
                                  <p:childTnLst>
                                    <p:set>
                                      <p:cBhvr>
                                        <p:cTn id="65" dur="1" fill="hold">
                                          <p:stCondLst>
                                            <p:cond delay="0"/>
                                          </p:stCondLst>
                                        </p:cTn>
                                        <p:tgtEl>
                                          <p:spTgt spid="40">
                                            <p:txEl>
                                              <p:pRg st="0" end="0"/>
                                            </p:txEl>
                                          </p:spTgt>
                                        </p:tgtEl>
                                        <p:attrNameLst>
                                          <p:attrName>style.visibility</p:attrName>
                                        </p:attrNameLst>
                                      </p:cBhvr>
                                      <p:to>
                                        <p:strVal val="visible"/>
                                      </p:to>
                                    </p:set>
                                    <p:animEffect transition="in" filter="dissolve">
                                      <p:cBhvr>
                                        <p:cTn id="66" dur="500"/>
                                        <p:tgtEl>
                                          <p:spTgt spid="40">
                                            <p:txEl>
                                              <p:pRg st="0" end="0"/>
                                            </p:txEl>
                                          </p:spTgt>
                                        </p:tgtEl>
                                      </p:cBhvr>
                                    </p:animEffect>
                                  </p:childTnLst>
                                </p:cTn>
                              </p:par>
                            </p:childTnLst>
                          </p:cTn>
                        </p:par>
                        <p:par>
                          <p:cTn id="67" fill="hold">
                            <p:stCondLst>
                              <p:cond delay="3000"/>
                            </p:stCondLst>
                            <p:childTnLst>
                              <p:par>
                                <p:cTn id="68" presetID="23" presetClass="entr" presetSubtype="16" fill="hold" nodeType="afterEffect">
                                  <p:stCondLst>
                                    <p:cond delay="0"/>
                                  </p:stCondLst>
                                  <p:childTnLst>
                                    <p:set>
                                      <p:cBhvr>
                                        <p:cTn id="69" dur="1" fill="hold">
                                          <p:stCondLst>
                                            <p:cond delay="0"/>
                                          </p:stCondLst>
                                        </p:cTn>
                                        <p:tgtEl>
                                          <p:spTgt spid="144"/>
                                        </p:tgtEl>
                                        <p:attrNameLst>
                                          <p:attrName>style.visibility</p:attrName>
                                        </p:attrNameLst>
                                      </p:cBhvr>
                                      <p:to>
                                        <p:strVal val="visible"/>
                                      </p:to>
                                    </p:set>
                                    <p:anim calcmode="lin" valueType="num">
                                      <p:cBhvr>
                                        <p:cTn id="70" dur="500" fill="hold"/>
                                        <p:tgtEl>
                                          <p:spTgt spid="144"/>
                                        </p:tgtEl>
                                        <p:attrNameLst>
                                          <p:attrName>ppt_w</p:attrName>
                                        </p:attrNameLst>
                                      </p:cBhvr>
                                      <p:tavLst>
                                        <p:tav tm="0">
                                          <p:val>
                                            <p:fltVal val="0"/>
                                          </p:val>
                                        </p:tav>
                                        <p:tav tm="100000">
                                          <p:val>
                                            <p:strVal val="#ppt_w"/>
                                          </p:val>
                                        </p:tav>
                                      </p:tavLst>
                                    </p:anim>
                                    <p:anim calcmode="lin" valueType="num">
                                      <p:cBhvr>
                                        <p:cTn id="71" dur="500" fill="hold"/>
                                        <p:tgtEl>
                                          <p:spTgt spid="144"/>
                                        </p:tgtEl>
                                        <p:attrNameLst>
                                          <p:attrName>ppt_h</p:attrName>
                                        </p:attrNameLst>
                                      </p:cBhvr>
                                      <p:tavLst>
                                        <p:tav tm="0">
                                          <p:val>
                                            <p:fltVal val="0"/>
                                          </p:val>
                                        </p:tav>
                                        <p:tav tm="100000">
                                          <p:val>
                                            <p:strVal val="#ppt_h"/>
                                          </p:val>
                                        </p:tav>
                                      </p:tavLst>
                                    </p:anim>
                                  </p:childTnLst>
                                </p:cTn>
                              </p:par>
                            </p:childTnLst>
                          </p:cTn>
                        </p:par>
                        <p:par>
                          <p:cTn id="72" fill="hold">
                            <p:stCondLst>
                              <p:cond delay="3500"/>
                            </p:stCondLst>
                            <p:childTnLst>
                              <p:par>
                                <p:cTn id="73" presetID="9" presetClass="entr" presetSubtype="0" fill="hold" grpId="0" nodeType="afterEffect">
                                  <p:stCondLst>
                                    <p:cond delay="0"/>
                                  </p:stCondLst>
                                  <p:childTnLst>
                                    <p:set>
                                      <p:cBhvr>
                                        <p:cTn id="74" dur="1" fill="hold">
                                          <p:stCondLst>
                                            <p:cond delay="0"/>
                                          </p:stCondLst>
                                        </p:cTn>
                                        <p:tgtEl>
                                          <p:spTgt spid="142"/>
                                        </p:tgtEl>
                                        <p:attrNameLst>
                                          <p:attrName>style.visibility</p:attrName>
                                        </p:attrNameLst>
                                      </p:cBhvr>
                                      <p:to>
                                        <p:strVal val="visible"/>
                                      </p:to>
                                    </p:set>
                                    <p:animEffect transition="in" filter="dissolve">
                                      <p:cBhvr>
                                        <p:cTn id="75" dur="500"/>
                                        <p:tgtEl>
                                          <p:spTgt spid="142"/>
                                        </p:tgtEl>
                                      </p:cBhvr>
                                    </p:animEffect>
                                  </p:childTnLst>
                                </p:cTn>
                              </p:par>
                            </p:childTnLst>
                          </p:cTn>
                        </p:par>
                        <p:par>
                          <p:cTn id="76" fill="hold">
                            <p:stCondLst>
                              <p:cond delay="4000"/>
                            </p:stCondLst>
                            <p:childTnLst>
                              <p:par>
                                <p:cTn id="77" presetID="31" presetClass="entr" presetSubtype="0" fill="hold" grpId="0" nodeType="afterEffect">
                                  <p:stCondLst>
                                    <p:cond delay="0"/>
                                  </p:stCondLst>
                                  <p:childTnLst>
                                    <p:set>
                                      <p:cBhvr>
                                        <p:cTn id="78" dur="1" fill="hold">
                                          <p:stCondLst>
                                            <p:cond delay="0"/>
                                          </p:stCondLst>
                                        </p:cTn>
                                        <p:tgtEl>
                                          <p:spTgt spid="147"/>
                                        </p:tgtEl>
                                        <p:attrNameLst>
                                          <p:attrName>style.visibility</p:attrName>
                                        </p:attrNameLst>
                                      </p:cBhvr>
                                      <p:to>
                                        <p:strVal val="visible"/>
                                      </p:to>
                                    </p:set>
                                    <p:anim calcmode="lin" valueType="num">
                                      <p:cBhvr>
                                        <p:cTn id="79" dur="1000" fill="hold"/>
                                        <p:tgtEl>
                                          <p:spTgt spid="147"/>
                                        </p:tgtEl>
                                        <p:attrNameLst>
                                          <p:attrName>ppt_w</p:attrName>
                                        </p:attrNameLst>
                                      </p:cBhvr>
                                      <p:tavLst>
                                        <p:tav tm="0">
                                          <p:val>
                                            <p:fltVal val="0"/>
                                          </p:val>
                                        </p:tav>
                                        <p:tav tm="100000">
                                          <p:val>
                                            <p:strVal val="#ppt_w"/>
                                          </p:val>
                                        </p:tav>
                                      </p:tavLst>
                                    </p:anim>
                                    <p:anim calcmode="lin" valueType="num">
                                      <p:cBhvr>
                                        <p:cTn id="80" dur="1000" fill="hold"/>
                                        <p:tgtEl>
                                          <p:spTgt spid="147"/>
                                        </p:tgtEl>
                                        <p:attrNameLst>
                                          <p:attrName>ppt_h</p:attrName>
                                        </p:attrNameLst>
                                      </p:cBhvr>
                                      <p:tavLst>
                                        <p:tav tm="0">
                                          <p:val>
                                            <p:fltVal val="0"/>
                                          </p:val>
                                        </p:tav>
                                        <p:tav tm="100000">
                                          <p:val>
                                            <p:strVal val="#ppt_h"/>
                                          </p:val>
                                        </p:tav>
                                      </p:tavLst>
                                    </p:anim>
                                    <p:anim calcmode="lin" valueType="num">
                                      <p:cBhvr>
                                        <p:cTn id="81" dur="1000" fill="hold"/>
                                        <p:tgtEl>
                                          <p:spTgt spid="147"/>
                                        </p:tgtEl>
                                        <p:attrNameLst>
                                          <p:attrName>style.rotation</p:attrName>
                                        </p:attrNameLst>
                                      </p:cBhvr>
                                      <p:tavLst>
                                        <p:tav tm="0">
                                          <p:val>
                                            <p:fltVal val="90"/>
                                          </p:val>
                                        </p:tav>
                                        <p:tav tm="100000">
                                          <p:val>
                                            <p:fltVal val="0"/>
                                          </p:val>
                                        </p:tav>
                                      </p:tavLst>
                                    </p:anim>
                                    <p:animEffect transition="in" filter="fade">
                                      <p:cBhvr>
                                        <p:cTn id="82" dur="1000"/>
                                        <p:tgtEl>
                                          <p:spTgt spid="147"/>
                                        </p:tgtEl>
                                      </p:cBhvr>
                                    </p:animEffect>
                                  </p:childTnLst>
                                </p:cTn>
                              </p:par>
                            </p:childTnLst>
                          </p:cTn>
                        </p:par>
                        <p:par>
                          <p:cTn id="83" fill="hold">
                            <p:stCondLst>
                              <p:cond delay="5000"/>
                            </p:stCondLst>
                            <p:childTnLst>
                              <p:par>
                                <p:cTn id="84" presetID="23" presetClass="entr" presetSubtype="32" fill="hold" grpId="0" nodeType="afterEffect">
                                  <p:stCondLst>
                                    <p:cond delay="0"/>
                                  </p:stCondLst>
                                  <p:childTnLst>
                                    <p:set>
                                      <p:cBhvr>
                                        <p:cTn id="85" dur="1" fill="hold">
                                          <p:stCondLst>
                                            <p:cond delay="0"/>
                                          </p:stCondLst>
                                        </p:cTn>
                                        <p:tgtEl>
                                          <p:spTgt spid="143"/>
                                        </p:tgtEl>
                                        <p:attrNameLst>
                                          <p:attrName>style.visibility</p:attrName>
                                        </p:attrNameLst>
                                      </p:cBhvr>
                                      <p:to>
                                        <p:strVal val="visible"/>
                                      </p:to>
                                    </p:set>
                                    <p:anim calcmode="lin" valueType="num">
                                      <p:cBhvr>
                                        <p:cTn id="86" dur="500" fill="hold"/>
                                        <p:tgtEl>
                                          <p:spTgt spid="143"/>
                                        </p:tgtEl>
                                        <p:attrNameLst>
                                          <p:attrName>ppt_w</p:attrName>
                                        </p:attrNameLst>
                                      </p:cBhvr>
                                      <p:tavLst>
                                        <p:tav tm="0">
                                          <p:val>
                                            <p:strVal val="4*#ppt_w"/>
                                          </p:val>
                                        </p:tav>
                                        <p:tav tm="100000">
                                          <p:val>
                                            <p:strVal val="#ppt_w"/>
                                          </p:val>
                                        </p:tav>
                                      </p:tavLst>
                                    </p:anim>
                                    <p:anim calcmode="lin" valueType="num">
                                      <p:cBhvr>
                                        <p:cTn id="87" dur="500" fill="hold"/>
                                        <p:tgtEl>
                                          <p:spTgt spid="143"/>
                                        </p:tgtEl>
                                        <p:attrNameLst>
                                          <p:attrName>ppt_h</p:attrName>
                                        </p:attrNameLst>
                                      </p:cBhvr>
                                      <p:tavLst>
                                        <p:tav tm="0">
                                          <p:val>
                                            <p:strVal val="4*#ppt_h"/>
                                          </p:val>
                                        </p:tav>
                                        <p:tav tm="100000">
                                          <p:val>
                                            <p:strVal val="#ppt_h"/>
                                          </p:val>
                                        </p:tav>
                                      </p:tavLst>
                                    </p:anim>
                                  </p:childTnLst>
                                </p:cTn>
                              </p:par>
                            </p:childTnLst>
                          </p:cTn>
                        </p:par>
                        <p:par>
                          <p:cTn id="88" fill="hold">
                            <p:stCondLst>
                              <p:cond delay="5500"/>
                            </p:stCondLst>
                            <p:childTnLst>
                              <p:par>
                                <p:cTn id="89" presetID="14" presetClass="entr" presetSubtype="10" fill="hold" nodeType="afterEffect">
                                  <p:stCondLst>
                                    <p:cond delay="0"/>
                                  </p:stCondLst>
                                  <p:childTnLst>
                                    <p:set>
                                      <p:cBhvr>
                                        <p:cTn id="90" dur="1" fill="hold">
                                          <p:stCondLst>
                                            <p:cond delay="0"/>
                                          </p:stCondLst>
                                        </p:cTn>
                                        <p:tgtEl>
                                          <p:spTgt spid="61">
                                            <p:txEl>
                                              <p:pRg st="2" end="2"/>
                                            </p:txEl>
                                          </p:spTgt>
                                        </p:tgtEl>
                                        <p:attrNameLst>
                                          <p:attrName>style.visibility</p:attrName>
                                        </p:attrNameLst>
                                      </p:cBhvr>
                                      <p:to>
                                        <p:strVal val="visible"/>
                                      </p:to>
                                    </p:set>
                                    <p:animEffect transition="in" filter="randombar(horizontal)">
                                      <p:cBhvr>
                                        <p:cTn id="91" dur="500"/>
                                        <p:tgtEl>
                                          <p:spTgt spid="6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70" grpId="0" animBg="1"/>
      <p:bldP spid="76" grpId="0" animBg="1"/>
      <p:bldP spid="83" grpId="0" animBg="1"/>
      <p:bldP spid="84" grpId="0" animBg="1"/>
      <p:bldP spid="85" grpId="0" animBg="1"/>
      <p:bldP spid="142" grpId="0" autoUpdateAnimBg="0"/>
      <p:bldP spid="143" grpId="0" autoUpdateAnimBg="0"/>
      <p:bldP spid="147"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8" name="Group 113"/>
          <p:cNvGrpSpPr>
            <a:grpSpLocks/>
          </p:cNvGrpSpPr>
          <p:nvPr/>
        </p:nvGrpSpPr>
        <p:grpSpPr bwMode="auto">
          <a:xfrm>
            <a:off x="6356559" y="1492757"/>
            <a:ext cx="2179638" cy="1169987"/>
            <a:chOff x="3804" y="684"/>
            <a:chExt cx="1373" cy="737"/>
          </a:xfrm>
        </p:grpSpPr>
        <p:sp>
          <p:nvSpPr>
            <p:cNvPr id="149" name="Freeform 104"/>
            <p:cNvSpPr>
              <a:spLocks/>
            </p:cNvSpPr>
            <p:nvPr/>
          </p:nvSpPr>
          <p:spPr bwMode="auto">
            <a:xfrm>
              <a:off x="3804" y="684"/>
              <a:ext cx="1373" cy="737"/>
            </a:xfrm>
            <a:custGeom>
              <a:avLst/>
              <a:gdLst>
                <a:gd name="T0" fmla="*/ 34 w 1373"/>
                <a:gd name="T1" fmla="*/ 251 h 737"/>
                <a:gd name="T2" fmla="*/ 512 w 1373"/>
                <a:gd name="T3" fmla="*/ 565 h 737"/>
                <a:gd name="T4" fmla="*/ 759 w 1373"/>
                <a:gd name="T5" fmla="*/ 737 h 737"/>
                <a:gd name="T6" fmla="*/ 931 w 1373"/>
                <a:gd name="T7" fmla="*/ 543 h 737"/>
                <a:gd name="T8" fmla="*/ 1272 w 1373"/>
                <a:gd name="T9" fmla="*/ 105 h 737"/>
                <a:gd name="T10" fmla="*/ 1373 w 1373"/>
                <a:gd name="T11" fmla="*/ 0 h 737"/>
                <a:gd name="T12" fmla="*/ 0 w 1373"/>
                <a:gd name="T13" fmla="*/ 0 h 737"/>
                <a:gd name="T14" fmla="*/ 0 w 1373"/>
                <a:gd name="T15" fmla="*/ 217 h 737"/>
                <a:gd name="T16" fmla="*/ 34 w 1373"/>
                <a:gd name="T17" fmla="*/ 251 h 7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73"/>
                <a:gd name="T28" fmla="*/ 0 h 737"/>
                <a:gd name="T29" fmla="*/ 1373 w 1373"/>
                <a:gd name="T30" fmla="*/ 737 h 73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73" h="737">
                  <a:moveTo>
                    <a:pt x="34" y="251"/>
                  </a:moveTo>
                  <a:lnTo>
                    <a:pt x="512" y="565"/>
                  </a:lnTo>
                  <a:lnTo>
                    <a:pt x="759" y="737"/>
                  </a:lnTo>
                  <a:lnTo>
                    <a:pt x="931" y="543"/>
                  </a:lnTo>
                  <a:lnTo>
                    <a:pt x="1272" y="105"/>
                  </a:lnTo>
                  <a:lnTo>
                    <a:pt x="1373" y="0"/>
                  </a:lnTo>
                  <a:lnTo>
                    <a:pt x="0" y="0"/>
                  </a:lnTo>
                  <a:lnTo>
                    <a:pt x="0" y="217"/>
                  </a:lnTo>
                  <a:lnTo>
                    <a:pt x="34" y="251"/>
                  </a:lnTo>
                  <a:close/>
                </a:path>
              </a:pathLst>
            </a:custGeom>
            <a:solidFill>
              <a:srgbClr val="D6EADC"/>
            </a:solidFill>
            <a:ln w="9525">
              <a:noFill/>
              <a:round/>
              <a:headEnd/>
              <a:tailEnd/>
            </a:ln>
          </p:spPr>
          <p:txBody>
            <a:bodyPr wrap="none">
              <a:prstTxWarp prst="textNoShape">
                <a:avLst/>
              </a:prstTxWarp>
            </a:bodyPr>
            <a:lstStyle/>
            <a:p>
              <a:endParaRPr lang="en-US" sz="1600" b="1" i="1">
                <a:latin typeface="Times New Roman" pitchFamily="18" charset="0"/>
                <a:cs typeface="Times New Roman" pitchFamily="18" charset="0"/>
              </a:endParaRPr>
            </a:p>
          </p:txBody>
        </p:sp>
        <p:sp>
          <p:nvSpPr>
            <p:cNvPr id="150" name="Text Box 106"/>
            <p:cNvSpPr txBox="1">
              <a:spLocks noChangeArrowheads="1"/>
            </p:cNvSpPr>
            <p:nvPr/>
          </p:nvSpPr>
          <p:spPr bwMode="auto">
            <a:xfrm>
              <a:off x="4123" y="749"/>
              <a:ext cx="590" cy="278"/>
            </a:xfrm>
            <a:prstGeom prst="rect">
              <a:avLst/>
            </a:prstGeom>
            <a:noFill/>
            <a:ln w="19050" cap="rnd">
              <a:noFill/>
              <a:prstDash val="sysDot"/>
              <a:miter lim="800000"/>
              <a:headEnd/>
              <a:tailEnd/>
            </a:ln>
          </p:spPr>
          <p:txBody>
            <a:bodyPr>
              <a:prstTxWarp prst="textNoShape">
                <a:avLst/>
              </a:prstTxWarp>
              <a:spAutoFit/>
            </a:bodyPr>
            <a:lstStyle/>
            <a:p>
              <a:pPr algn="ctr">
                <a:lnSpc>
                  <a:spcPct val="70000"/>
                </a:lnSpc>
              </a:pPr>
              <a:r>
                <a:rPr kumimoji="0" lang="en-US" sz="1600" b="1" i="1">
                  <a:latin typeface="Times New Roman" pitchFamily="18" charset="0"/>
                  <a:cs typeface="Times New Roman" pitchFamily="18" charset="0"/>
                </a:rPr>
                <a:t>Excess  supply</a:t>
              </a:r>
              <a:endParaRPr kumimoji="0" lang="en-US" sz="1600" b="1" i="1">
                <a:solidFill>
                  <a:schemeClr val="tx1"/>
                </a:solidFill>
                <a:latin typeface="Times New Roman" pitchFamily="18" charset="0"/>
                <a:cs typeface="Times New Roman" pitchFamily="18" charset="0"/>
              </a:endParaRPr>
            </a:p>
          </p:txBody>
        </p:sp>
      </p:grpSp>
      <p:grpSp>
        <p:nvGrpSpPr>
          <p:cNvPr id="151" name="Group 114"/>
          <p:cNvGrpSpPr>
            <a:grpSpLocks/>
          </p:cNvGrpSpPr>
          <p:nvPr/>
        </p:nvGrpSpPr>
        <p:grpSpPr bwMode="auto">
          <a:xfrm>
            <a:off x="6688347" y="2662744"/>
            <a:ext cx="1763712" cy="1169988"/>
            <a:chOff x="4013" y="1421"/>
            <a:chExt cx="1111" cy="737"/>
          </a:xfrm>
        </p:grpSpPr>
        <p:sp>
          <p:nvSpPr>
            <p:cNvPr id="152" name="Freeform 105"/>
            <p:cNvSpPr>
              <a:spLocks/>
            </p:cNvSpPr>
            <p:nvPr/>
          </p:nvSpPr>
          <p:spPr bwMode="auto">
            <a:xfrm>
              <a:off x="4013" y="1421"/>
              <a:ext cx="1111" cy="737"/>
            </a:xfrm>
            <a:custGeom>
              <a:avLst/>
              <a:gdLst>
                <a:gd name="T0" fmla="*/ 546 w 1111"/>
                <a:gd name="T1" fmla="*/ 0 h 737"/>
                <a:gd name="T2" fmla="*/ 1111 w 1111"/>
                <a:gd name="T3" fmla="*/ 386 h 737"/>
                <a:gd name="T4" fmla="*/ 1111 w 1111"/>
                <a:gd name="T5" fmla="*/ 737 h 737"/>
                <a:gd name="T6" fmla="*/ 0 w 1111"/>
                <a:gd name="T7" fmla="*/ 737 h 737"/>
                <a:gd name="T8" fmla="*/ 0 w 1111"/>
                <a:gd name="T9" fmla="*/ 677 h 737"/>
                <a:gd name="T10" fmla="*/ 546 w 1111"/>
                <a:gd name="T11" fmla="*/ 0 h 737"/>
                <a:gd name="T12" fmla="*/ 0 60000 65536"/>
                <a:gd name="T13" fmla="*/ 0 60000 65536"/>
                <a:gd name="T14" fmla="*/ 0 60000 65536"/>
                <a:gd name="T15" fmla="*/ 0 60000 65536"/>
                <a:gd name="T16" fmla="*/ 0 60000 65536"/>
                <a:gd name="T17" fmla="*/ 0 60000 65536"/>
                <a:gd name="T18" fmla="*/ 0 w 1111"/>
                <a:gd name="T19" fmla="*/ 0 h 737"/>
                <a:gd name="T20" fmla="*/ 1111 w 1111"/>
                <a:gd name="T21" fmla="*/ 737 h 737"/>
              </a:gdLst>
              <a:ahLst/>
              <a:cxnLst>
                <a:cxn ang="T12">
                  <a:pos x="T0" y="T1"/>
                </a:cxn>
                <a:cxn ang="T13">
                  <a:pos x="T2" y="T3"/>
                </a:cxn>
                <a:cxn ang="T14">
                  <a:pos x="T4" y="T5"/>
                </a:cxn>
                <a:cxn ang="T15">
                  <a:pos x="T6" y="T7"/>
                </a:cxn>
                <a:cxn ang="T16">
                  <a:pos x="T8" y="T9"/>
                </a:cxn>
                <a:cxn ang="T17">
                  <a:pos x="T10" y="T11"/>
                </a:cxn>
              </a:cxnLst>
              <a:rect l="T18" t="T19" r="T20" b="T21"/>
              <a:pathLst>
                <a:path w="1111" h="737">
                  <a:moveTo>
                    <a:pt x="546" y="0"/>
                  </a:moveTo>
                  <a:lnTo>
                    <a:pt x="1111" y="386"/>
                  </a:lnTo>
                  <a:lnTo>
                    <a:pt x="1111" y="737"/>
                  </a:lnTo>
                  <a:lnTo>
                    <a:pt x="0" y="737"/>
                  </a:lnTo>
                  <a:lnTo>
                    <a:pt x="0" y="677"/>
                  </a:lnTo>
                  <a:lnTo>
                    <a:pt x="546" y="0"/>
                  </a:lnTo>
                  <a:close/>
                </a:path>
              </a:pathLst>
            </a:custGeom>
            <a:solidFill>
              <a:srgbClr val="FFD7D7"/>
            </a:solidFill>
            <a:ln w="9525">
              <a:noFill/>
              <a:round/>
              <a:headEnd/>
              <a:tailEnd/>
            </a:ln>
          </p:spPr>
          <p:txBody>
            <a:bodyPr wrap="none">
              <a:prstTxWarp prst="textNoShape">
                <a:avLst/>
              </a:prstTxWarp>
            </a:bodyPr>
            <a:lstStyle/>
            <a:p>
              <a:endParaRPr lang="en-US" sz="1600" b="1" i="1">
                <a:latin typeface="Times New Roman" pitchFamily="18" charset="0"/>
                <a:cs typeface="Times New Roman" pitchFamily="18" charset="0"/>
              </a:endParaRPr>
            </a:p>
          </p:txBody>
        </p:sp>
        <p:sp>
          <p:nvSpPr>
            <p:cNvPr id="153" name="Text Box 107"/>
            <p:cNvSpPr txBox="1">
              <a:spLocks noChangeArrowheads="1"/>
            </p:cNvSpPr>
            <p:nvPr/>
          </p:nvSpPr>
          <p:spPr bwMode="auto">
            <a:xfrm>
              <a:off x="4307" y="1788"/>
              <a:ext cx="702" cy="278"/>
            </a:xfrm>
            <a:prstGeom prst="rect">
              <a:avLst/>
            </a:prstGeom>
            <a:noFill/>
            <a:ln w="19050" cap="rnd">
              <a:noFill/>
              <a:prstDash val="sysDot"/>
              <a:miter lim="800000"/>
              <a:headEnd/>
              <a:tailEnd/>
            </a:ln>
          </p:spPr>
          <p:txBody>
            <a:bodyPr>
              <a:prstTxWarp prst="textNoShape">
                <a:avLst/>
              </a:prstTxWarp>
              <a:spAutoFit/>
            </a:bodyPr>
            <a:lstStyle/>
            <a:p>
              <a:pPr algn="ctr">
                <a:lnSpc>
                  <a:spcPct val="70000"/>
                </a:lnSpc>
              </a:pPr>
              <a:r>
                <a:rPr kumimoji="0" lang="en-US" sz="1600" b="1" i="1">
                  <a:latin typeface="Times New Roman" pitchFamily="18" charset="0"/>
                  <a:cs typeface="Times New Roman" pitchFamily="18" charset="0"/>
                </a:rPr>
                <a:t>Excess  demand</a:t>
              </a:r>
              <a:endParaRPr kumimoji="0" lang="en-US" sz="1600" b="1" i="1">
                <a:solidFill>
                  <a:schemeClr val="tx1"/>
                </a:solidFill>
                <a:latin typeface="Times New Roman" pitchFamily="18" charset="0"/>
                <a:cs typeface="Times New Roman" pitchFamily="18" charset="0"/>
              </a:endParaRPr>
            </a:p>
          </p:txBody>
        </p:sp>
      </p:grpSp>
      <p:grpSp>
        <p:nvGrpSpPr>
          <p:cNvPr id="154" name="Group 115"/>
          <p:cNvGrpSpPr>
            <a:grpSpLocks/>
          </p:cNvGrpSpPr>
          <p:nvPr/>
        </p:nvGrpSpPr>
        <p:grpSpPr bwMode="auto">
          <a:xfrm>
            <a:off x="7686902" y="2199198"/>
            <a:ext cx="1422403" cy="534988"/>
            <a:chOff x="4642" y="1129"/>
            <a:chExt cx="896" cy="337"/>
          </a:xfrm>
        </p:grpSpPr>
        <p:sp>
          <p:nvSpPr>
            <p:cNvPr id="155" name="Text Box 108"/>
            <p:cNvSpPr txBox="1">
              <a:spLocks noChangeArrowheads="1"/>
            </p:cNvSpPr>
            <p:nvPr/>
          </p:nvSpPr>
          <p:spPr bwMode="auto">
            <a:xfrm>
              <a:off x="4719" y="1129"/>
              <a:ext cx="819" cy="337"/>
            </a:xfrm>
            <a:prstGeom prst="rect">
              <a:avLst/>
            </a:prstGeom>
            <a:noFill/>
            <a:ln w="19050" cap="rnd">
              <a:noFill/>
              <a:prstDash val="sysDot"/>
              <a:miter lim="800000"/>
              <a:headEnd/>
              <a:tailEnd/>
            </a:ln>
          </p:spPr>
          <p:txBody>
            <a:bodyPr wrap="square">
              <a:prstTxWarp prst="textNoShape">
                <a:avLst/>
              </a:prstTxWarp>
              <a:spAutoFit/>
            </a:bodyPr>
            <a:lstStyle/>
            <a:p>
              <a:pPr algn="ctr">
                <a:lnSpc>
                  <a:spcPct val="90000"/>
                </a:lnSpc>
              </a:pPr>
              <a:r>
                <a:rPr kumimoji="0" lang="en-US" sz="1600" b="1" i="1" dirty="0">
                  <a:latin typeface="Times New Roman" pitchFamily="18" charset="0"/>
                  <a:cs typeface="Times New Roman" pitchFamily="18" charset="0"/>
                </a:rPr>
                <a:t>Equilibrium  price</a:t>
              </a:r>
              <a:endParaRPr kumimoji="0" lang="en-US" sz="1600" b="1" i="1" dirty="0">
                <a:solidFill>
                  <a:schemeClr val="tx1"/>
                </a:solidFill>
                <a:latin typeface="Times New Roman" pitchFamily="18" charset="0"/>
                <a:cs typeface="Times New Roman" pitchFamily="18" charset="0"/>
              </a:endParaRPr>
            </a:p>
          </p:txBody>
        </p:sp>
        <p:sp>
          <p:nvSpPr>
            <p:cNvPr id="156" name="Line 112"/>
            <p:cNvSpPr>
              <a:spLocks noChangeShapeType="1"/>
            </p:cNvSpPr>
            <p:nvPr/>
          </p:nvSpPr>
          <p:spPr bwMode="auto">
            <a:xfrm flipH="1">
              <a:off x="4642" y="1328"/>
              <a:ext cx="322" cy="95"/>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600" b="1" i="1">
                <a:latin typeface="Times New Roman" pitchFamily="18" charset="0"/>
                <a:cs typeface="Times New Roman" pitchFamily="18" charset="0"/>
              </a:endParaRPr>
            </a:p>
          </p:txBody>
        </p:sp>
      </p:grpSp>
      <p:sp>
        <p:nvSpPr>
          <p:cNvPr id="2" name="Title 1"/>
          <p:cNvSpPr>
            <a:spLocks noGrp="1"/>
          </p:cNvSpPr>
          <p:nvPr>
            <p:ph type="title"/>
          </p:nvPr>
        </p:nvSpPr>
        <p:spPr/>
        <p:txBody>
          <a:bodyPr/>
          <a:lstStyle/>
          <a:p>
            <a:r>
              <a:rPr lang="en-US" dirty="0" smtClean="0"/>
              <a:t>Market Equilibrium</a:t>
            </a:r>
            <a:endParaRPr lang="en-US" sz="2000" i="1" dirty="0"/>
          </a:p>
        </p:txBody>
      </p:sp>
      <p:cxnSp>
        <p:nvCxnSpPr>
          <p:cNvPr id="51" name="Straight Connector 50"/>
          <p:cNvCxnSpPr/>
          <p:nvPr/>
        </p:nvCxnSpPr>
        <p:spPr>
          <a:xfrm>
            <a:off x="5414425" y="1133715"/>
            <a:ext cx="16630" cy="2779607"/>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61" name="Content Placeholder 2"/>
          <p:cNvSpPr>
            <a:spLocks noGrp="1"/>
          </p:cNvSpPr>
          <p:nvPr>
            <p:ph idx="1"/>
          </p:nvPr>
        </p:nvSpPr>
        <p:spPr>
          <a:xfrm>
            <a:off x="73074" y="1062471"/>
            <a:ext cx="5341351" cy="3032337"/>
          </a:xfrm>
        </p:spPr>
        <p:txBody>
          <a:bodyPr/>
          <a:lstStyle/>
          <a:p>
            <a:pPr marL="169863" indent="-169863">
              <a:lnSpc>
                <a:spcPct val="90000"/>
              </a:lnSpc>
            </a:pPr>
            <a:r>
              <a:rPr lang="en-US" sz="1800" dirty="0">
                <a:solidFill>
                  <a:srgbClr val="32302A"/>
                </a:solidFill>
                <a:ea typeface="ＭＳ Ｐゴシック" pitchFamily="-107" charset="-128"/>
                <a:cs typeface="ＭＳ Ｐゴシック" pitchFamily="-107" charset="-128"/>
              </a:rPr>
              <a:t>At every price above market equilibrium </a:t>
            </a:r>
            <a:r>
              <a:rPr lang="en-US" sz="1800" dirty="0" smtClean="0">
                <a:solidFill>
                  <a:srgbClr val="32302A"/>
                </a:solidFill>
                <a:ea typeface="ＭＳ Ｐゴシック" pitchFamily="-107" charset="-128"/>
                <a:cs typeface="ＭＳ Ｐゴシック" pitchFamily="-107" charset="-128"/>
              </a:rPr>
              <a:t>there is </a:t>
            </a:r>
            <a:r>
              <a:rPr lang="en-US" sz="1800" b="1" i="1" dirty="0">
                <a:solidFill>
                  <a:srgbClr val="32302A"/>
                </a:solidFill>
                <a:ea typeface="ＭＳ Ｐゴシック" pitchFamily="-107" charset="-128"/>
                <a:cs typeface="ＭＳ Ｐゴシック" pitchFamily="-107" charset="-128"/>
              </a:rPr>
              <a:t>excess supply</a:t>
            </a:r>
            <a:r>
              <a:rPr lang="en-US" sz="1800" dirty="0">
                <a:solidFill>
                  <a:srgbClr val="32302A"/>
                </a:solidFill>
                <a:ea typeface="ＭＳ Ｐゴシック" pitchFamily="-107" charset="-128"/>
                <a:cs typeface="ＭＳ Ｐゴシック" pitchFamily="-107" charset="-128"/>
              </a:rPr>
              <a:t> and there will be </a:t>
            </a:r>
            <a:r>
              <a:rPr lang="en-US" sz="1800" dirty="0" smtClean="0">
                <a:solidFill>
                  <a:srgbClr val="32302A"/>
                </a:solidFill>
                <a:ea typeface="ＭＳ Ｐゴシック" pitchFamily="-107" charset="-128"/>
                <a:cs typeface="ＭＳ Ｐゴシック" pitchFamily="-107" charset="-128"/>
              </a:rPr>
              <a:t>downward pressure </a:t>
            </a:r>
            <a:br>
              <a:rPr lang="en-US" sz="1800" dirty="0" smtClean="0">
                <a:solidFill>
                  <a:srgbClr val="32302A"/>
                </a:solidFill>
                <a:ea typeface="ＭＳ Ｐゴシック" pitchFamily="-107" charset="-128"/>
                <a:cs typeface="ＭＳ Ｐゴシック" pitchFamily="-107" charset="-128"/>
              </a:rPr>
            </a:br>
            <a:r>
              <a:rPr lang="en-US" sz="1800" dirty="0" smtClean="0">
                <a:solidFill>
                  <a:srgbClr val="32302A"/>
                </a:solidFill>
                <a:ea typeface="ＭＳ Ｐゴシック" pitchFamily="-107" charset="-128"/>
                <a:cs typeface="ＭＳ Ｐゴシック" pitchFamily="-107" charset="-128"/>
              </a:rPr>
              <a:t>on </a:t>
            </a:r>
            <a:r>
              <a:rPr lang="en-US" sz="1800" dirty="0">
                <a:solidFill>
                  <a:srgbClr val="32302A"/>
                </a:solidFill>
                <a:ea typeface="ＭＳ Ｐゴシック" pitchFamily="-107" charset="-128"/>
                <a:cs typeface="ＭＳ Ｐゴシック" pitchFamily="-107" charset="-128"/>
              </a:rPr>
              <a:t>the price level</a:t>
            </a:r>
            <a:r>
              <a:rPr lang="en-US" sz="18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1800" dirty="0">
                <a:solidFill>
                  <a:srgbClr val="32302A"/>
                </a:solidFill>
                <a:ea typeface="ＭＳ Ｐゴシック" pitchFamily="-107" charset="-128"/>
                <a:cs typeface="ＭＳ Ｐゴシック" pitchFamily="-107" charset="-128"/>
              </a:rPr>
              <a:t>At every price below market equilibrium </a:t>
            </a:r>
            <a:r>
              <a:rPr lang="en-US" sz="1800" dirty="0" smtClean="0">
                <a:solidFill>
                  <a:srgbClr val="32302A"/>
                </a:solidFill>
                <a:ea typeface="ＭＳ Ｐゴシック" pitchFamily="-107" charset="-128"/>
                <a:cs typeface="ＭＳ Ｐゴシック" pitchFamily="-107" charset="-128"/>
              </a:rPr>
              <a:t>there is </a:t>
            </a:r>
            <a:r>
              <a:rPr lang="en-US" sz="1800" b="1" i="1" dirty="0">
                <a:solidFill>
                  <a:srgbClr val="32302A"/>
                </a:solidFill>
                <a:ea typeface="ＭＳ Ｐゴシック" pitchFamily="-107" charset="-128"/>
                <a:cs typeface="ＭＳ Ｐゴシック" pitchFamily="-107" charset="-128"/>
              </a:rPr>
              <a:t>excess demand</a:t>
            </a:r>
            <a:r>
              <a:rPr lang="en-US" sz="1800" dirty="0">
                <a:solidFill>
                  <a:srgbClr val="32302A"/>
                </a:solidFill>
                <a:ea typeface="ＭＳ Ｐゴシック" pitchFamily="-107" charset="-128"/>
                <a:cs typeface="ＭＳ Ｐゴシック" pitchFamily="-107" charset="-128"/>
              </a:rPr>
              <a:t> and there will be </a:t>
            </a:r>
            <a:r>
              <a:rPr lang="en-US" sz="1800" dirty="0" smtClean="0">
                <a:solidFill>
                  <a:srgbClr val="32302A"/>
                </a:solidFill>
                <a:ea typeface="ＭＳ Ｐゴシック" pitchFamily="-107" charset="-128"/>
                <a:cs typeface="ＭＳ Ｐゴシック" pitchFamily="-107" charset="-128"/>
              </a:rPr>
              <a:t>upward pressure </a:t>
            </a:r>
            <a:br>
              <a:rPr lang="en-US" sz="1800" dirty="0" smtClean="0">
                <a:solidFill>
                  <a:srgbClr val="32302A"/>
                </a:solidFill>
                <a:ea typeface="ＭＳ Ｐゴシック" pitchFamily="-107" charset="-128"/>
                <a:cs typeface="ＭＳ Ｐゴシック" pitchFamily="-107" charset="-128"/>
              </a:rPr>
            </a:br>
            <a:r>
              <a:rPr lang="en-US" sz="1800" dirty="0" smtClean="0">
                <a:solidFill>
                  <a:srgbClr val="32302A"/>
                </a:solidFill>
                <a:ea typeface="ＭＳ Ｐゴシック" pitchFamily="-107" charset="-128"/>
                <a:cs typeface="ＭＳ Ｐゴシック" pitchFamily="-107" charset="-128"/>
              </a:rPr>
              <a:t>on </a:t>
            </a:r>
            <a:r>
              <a:rPr lang="en-US" sz="1800" dirty="0">
                <a:solidFill>
                  <a:srgbClr val="32302A"/>
                </a:solidFill>
                <a:ea typeface="ＭＳ Ｐゴシック" pitchFamily="-107" charset="-128"/>
                <a:cs typeface="ＭＳ Ｐゴシック" pitchFamily="-107" charset="-128"/>
              </a:rPr>
              <a:t>the price level</a:t>
            </a:r>
            <a:r>
              <a:rPr lang="en-US" sz="18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1800" dirty="0">
                <a:solidFill>
                  <a:srgbClr val="32302A"/>
                </a:solidFill>
                <a:ea typeface="ＭＳ Ｐゴシック" pitchFamily="-107" charset="-128"/>
                <a:cs typeface="ＭＳ Ｐゴシック" pitchFamily="-107" charset="-128"/>
              </a:rPr>
              <a:t>At the </a:t>
            </a:r>
            <a:r>
              <a:rPr lang="en-US" sz="1800" b="1" i="1" dirty="0">
                <a:solidFill>
                  <a:srgbClr val="32302A"/>
                </a:solidFill>
                <a:ea typeface="ＭＳ Ｐゴシック" pitchFamily="-107" charset="-128"/>
                <a:cs typeface="ＭＳ Ｐゴシック" pitchFamily="-107" charset="-128"/>
              </a:rPr>
              <a:t>equilibrium</a:t>
            </a:r>
            <a:r>
              <a:rPr lang="en-US" sz="1800" dirty="0">
                <a:solidFill>
                  <a:srgbClr val="32302A"/>
                </a:solidFill>
                <a:ea typeface="ＭＳ Ｐゴシック" pitchFamily="-107" charset="-128"/>
                <a:cs typeface="ＭＳ Ｐゴシック" pitchFamily="-107" charset="-128"/>
              </a:rPr>
              <a:t> </a:t>
            </a:r>
            <a:r>
              <a:rPr lang="en-US" sz="1800" b="1" i="1" dirty="0">
                <a:solidFill>
                  <a:srgbClr val="32302A"/>
                </a:solidFill>
                <a:ea typeface="ＭＳ Ｐゴシック" pitchFamily="-107" charset="-128"/>
                <a:cs typeface="ＭＳ Ｐゴシック" pitchFamily="-107" charset="-128"/>
              </a:rPr>
              <a:t>price</a:t>
            </a:r>
            <a:r>
              <a:rPr lang="en-US" sz="1800" dirty="0">
                <a:solidFill>
                  <a:srgbClr val="32302A"/>
                </a:solidFill>
                <a:ea typeface="ＭＳ Ｐゴシック" pitchFamily="-107" charset="-128"/>
                <a:cs typeface="ＭＳ Ｐゴシック" pitchFamily="-107" charset="-128"/>
              </a:rPr>
              <a:t>, quantity </a:t>
            </a:r>
            <a:r>
              <a:rPr lang="en-US" sz="1800" dirty="0" smtClean="0">
                <a:solidFill>
                  <a:srgbClr val="32302A"/>
                </a:solidFill>
                <a:ea typeface="ＭＳ Ｐゴシック" pitchFamily="-107" charset="-128"/>
                <a:cs typeface="ＭＳ Ｐゴシック" pitchFamily="-107" charset="-128"/>
              </a:rPr>
              <a:t>demanded and </a:t>
            </a:r>
            <a:r>
              <a:rPr lang="en-US" sz="1800" dirty="0">
                <a:solidFill>
                  <a:srgbClr val="32302A"/>
                </a:solidFill>
                <a:ea typeface="ＭＳ Ｐゴシック" pitchFamily="-107" charset="-128"/>
                <a:cs typeface="ＭＳ Ｐゴシック" pitchFamily="-107" charset="-128"/>
              </a:rPr>
              <a:t>quantity supplied are in </a:t>
            </a:r>
            <a:r>
              <a:rPr lang="en-US" sz="1800" b="1" i="1" dirty="0">
                <a:solidFill>
                  <a:srgbClr val="32302A"/>
                </a:solidFill>
                <a:ea typeface="ＭＳ Ｐゴシック" pitchFamily="-107" charset="-128"/>
                <a:cs typeface="ＭＳ Ｐゴシック" pitchFamily="-107" charset="-128"/>
              </a:rPr>
              <a:t>balance</a:t>
            </a:r>
            <a:r>
              <a:rPr lang="en-US" sz="1800" dirty="0" smtClean="0">
                <a:solidFill>
                  <a:srgbClr val="32302A"/>
                </a:solidFill>
                <a:ea typeface="ＭＳ Ｐゴシック" pitchFamily="-107" charset="-128"/>
                <a:cs typeface="ＭＳ Ｐゴシック" pitchFamily="-107" charset="-128"/>
              </a:rPr>
              <a:t>.</a:t>
            </a:r>
          </a:p>
          <a:p>
            <a:pPr marL="169863" indent="-169863">
              <a:lnSpc>
                <a:spcPct val="90000"/>
              </a:lnSpc>
            </a:pPr>
            <a:endParaRPr lang="en-US" sz="1800" dirty="0">
              <a:solidFill>
                <a:srgbClr val="32302A"/>
              </a:solidFill>
              <a:ea typeface="ＭＳ Ｐゴシック" pitchFamily="-107" charset="-128"/>
              <a:cs typeface="ＭＳ Ｐゴシック" pitchFamily="-107" charset="-128"/>
            </a:endParaRPr>
          </a:p>
        </p:txBody>
      </p:sp>
      <p:sp>
        <p:nvSpPr>
          <p:cNvPr id="41" name="Line 5"/>
          <p:cNvSpPr>
            <a:spLocks noChangeShapeType="1"/>
          </p:cNvSpPr>
          <p:nvPr/>
        </p:nvSpPr>
        <p:spPr bwMode="auto">
          <a:xfrm flipH="1">
            <a:off x="6070998" y="1408540"/>
            <a:ext cx="0" cy="2391478"/>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2" name="Line 6"/>
          <p:cNvSpPr>
            <a:spLocks noChangeShapeType="1"/>
          </p:cNvSpPr>
          <p:nvPr/>
        </p:nvSpPr>
        <p:spPr bwMode="auto">
          <a:xfrm>
            <a:off x="6355160" y="4136083"/>
            <a:ext cx="2055813" cy="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3" name="Line 7"/>
          <p:cNvSpPr>
            <a:spLocks noChangeShapeType="1"/>
          </p:cNvSpPr>
          <p:nvPr/>
        </p:nvSpPr>
        <p:spPr bwMode="auto">
          <a:xfrm>
            <a:off x="6063060" y="4136083"/>
            <a:ext cx="228600" cy="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4" name="Line 8"/>
          <p:cNvSpPr>
            <a:spLocks noChangeShapeType="1"/>
          </p:cNvSpPr>
          <p:nvPr/>
        </p:nvSpPr>
        <p:spPr bwMode="auto">
          <a:xfrm flipH="1">
            <a:off x="6331348" y="4094808"/>
            <a:ext cx="41275" cy="92075"/>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5" name="Line 10"/>
          <p:cNvSpPr>
            <a:spLocks noChangeShapeType="1"/>
          </p:cNvSpPr>
          <p:nvPr/>
        </p:nvSpPr>
        <p:spPr bwMode="auto">
          <a:xfrm flipV="1">
            <a:off x="6063060" y="3842395"/>
            <a:ext cx="0" cy="30480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6" name="Line 12"/>
          <p:cNvSpPr>
            <a:spLocks noChangeShapeType="1"/>
          </p:cNvSpPr>
          <p:nvPr/>
        </p:nvSpPr>
        <p:spPr bwMode="auto">
          <a:xfrm flipV="1">
            <a:off x="6017023" y="3824933"/>
            <a:ext cx="95250" cy="46037"/>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7" name="Text Box 21"/>
          <p:cNvSpPr txBox="1">
            <a:spLocks noChangeArrowheads="1"/>
          </p:cNvSpPr>
          <p:nvPr/>
        </p:nvSpPr>
        <p:spPr bwMode="auto">
          <a:xfrm>
            <a:off x="5726510" y="3226227"/>
            <a:ext cx="3159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7</a:t>
            </a:r>
            <a:endParaRPr kumimoji="0" lang="en-US" sz="1400" b="0" i="0">
              <a:solidFill>
                <a:schemeClr val="tx1"/>
              </a:solidFill>
              <a:latin typeface="Times New Roman" pitchFamily="18" charset="0"/>
              <a:cs typeface="Times New Roman" pitchFamily="18" charset="0"/>
            </a:endParaRPr>
          </a:p>
        </p:txBody>
      </p:sp>
      <p:sp>
        <p:nvSpPr>
          <p:cNvPr id="48" name="Text Box 22"/>
          <p:cNvSpPr txBox="1">
            <a:spLocks noChangeArrowheads="1"/>
          </p:cNvSpPr>
          <p:nvPr/>
        </p:nvSpPr>
        <p:spPr bwMode="auto">
          <a:xfrm>
            <a:off x="5726510" y="2972227"/>
            <a:ext cx="3159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8</a:t>
            </a:r>
            <a:endParaRPr kumimoji="0" lang="en-US" sz="1400" b="0" i="0">
              <a:solidFill>
                <a:schemeClr val="tx1"/>
              </a:solidFill>
              <a:latin typeface="Times New Roman" pitchFamily="18" charset="0"/>
              <a:cs typeface="Times New Roman" pitchFamily="18" charset="0"/>
            </a:endParaRPr>
          </a:p>
        </p:txBody>
      </p:sp>
      <p:sp>
        <p:nvSpPr>
          <p:cNvPr id="49" name="Text Box 23"/>
          <p:cNvSpPr txBox="1">
            <a:spLocks noChangeArrowheads="1"/>
          </p:cNvSpPr>
          <p:nvPr/>
        </p:nvSpPr>
        <p:spPr bwMode="auto">
          <a:xfrm>
            <a:off x="5726510" y="2724577"/>
            <a:ext cx="3159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9</a:t>
            </a:r>
            <a:endParaRPr kumimoji="0" lang="en-US" sz="1400" b="0" i="0">
              <a:solidFill>
                <a:schemeClr val="tx1"/>
              </a:solidFill>
              <a:latin typeface="Times New Roman" pitchFamily="18" charset="0"/>
              <a:cs typeface="Times New Roman" pitchFamily="18" charset="0"/>
            </a:endParaRPr>
          </a:p>
        </p:txBody>
      </p:sp>
      <p:sp>
        <p:nvSpPr>
          <p:cNvPr id="50" name="Text Box 24"/>
          <p:cNvSpPr txBox="1">
            <a:spLocks noChangeArrowheads="1"/>
          </p:cNvSpPr>
          <p:nvPr/>
        </p:nvSpPr>
        <p:spPr bwMode="auto">
          <a:xfrm>
            <a:off x="5574110" y="2467402"/>
            <a:ext cx="4683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10</a:t>
            </a:r>
            <a:endParaRPr kumimoji="0" lang="en-US" sz="1400" b="0" i="0">
              <a:solidFill>
                <a:schemeClr val="tx1"/>
              </a:solidFill>
              <a:latin typeface="Times New Roman" pitchFamily="18" charset="0"/>
              <a:cs typeface="Times New Roman" pitchFamily="18" charset="0"/>
            </a:endParaRPr>
          </a:p>
        </p:txBody>
      </p:sp>
      <p:sp>
        <p:nvSpPr>
          <p:cNvPr id="53" name="Text Box 25"/>
          <p:cNvSpPr txBox="1">
            <a:spLocks noChangeArrowheads="1"/>
          </p:cNvSpPr>
          <p:nvPr/>
        </p:nvSpPr>
        <p:spPr bwMode="auto">
          <a:xfrm>
            <a:off x="5574110" y="2216577"/>
            <a:ext cx="4683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11</a:t>
            </a:r>
            <a:endParaRPr kumimoji="0" lang="en-US" sz="1400" b="0" i="0">
              <a:solidFill>
                <a:schemeClr val="tx1"/>
              </a:solidFill>
              <a:latin typeface="Times New Roman" pitchFamily="18" charset="0"/>
              <a:cs typeface="Times New Roman" pitchFamily="18" charset="0"/>
            </a:endParaRPr>
          </a:p>
        </p:txBody>
      </p:sp>
      <p:sp>
        <p:nvSpPr>
          <p:cNvPr id="54" name="Text Box 26"/>
          <p:cNvSpPr txBox="1">
            <a:spLocks noChangeArrowheads="1"/>
          </p:cNvSpPr>
          <p:nvPr/>
        </p:nvSpPr>
        <p:spPr bwMode="auto">
          <a:xfrm>
            <a:off x="5574110" y="1972102"/>
            <a:ext cx="4683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12</a:t>
            </a:r>
            <a:endParaRPr kumimoji="0" lang="en-US" sz="1400" b="0" i="0">
              <a:solidFill>
                <a:schemeClr val="tx1"/>
              </a:solidFill>
              <a:latin typeface="Times New Roman" pitchFamily="18" charset="0"/>
              <a:cs typeface="Times New Roman" pitchFamily="18" charset="0"/>
            </a:endParaRPr>
          </a:p>
        </p:txBody>
      </p:sp>
      <p:sp>
        <p:nvSpPr>
          <p:cNvPr id="58" name="Text Box 27"/>
          <p:cNvSpPr txBox="1">
            <a:spLocks noChangeArrowheads="1"/>
          </p:cNvSpPr>
          <p:nvPr/>
        </p:nvSpPr>
        <p:spPr bwMode="auto">
          <a:xfrm>
            <a:off x="5574110" y="1716515"/>
            <a:ext cx="468313" cy="307777"/>
          </a:xfrm>
          <a:prstGeom prst="rect">
            <a:avLst/>
          </a:prstGeom>
          <a:noFill/>
          <a:ln w="19050" cap="rnd">
            <a:noFill/>
            <a:prstDash val="sysDot"/>
            <a:miter lim="800000"/>
            <a:headEnd/>
            <a:tailEnd/>
          </a:ln>
        </p:spPr>
        <p:txBody>
          <a:bodyPr>
            <a:prstTxWarp prst="textNoShape">
              <a:avLst/>
            </a:prstTxWarp>
            <a:spAutoFit/>
          </a:bodyPr>
          <a:lstStyle/>
          <a:p>
            <a:pPr algn="r"/>
            <a:r>
              <a:rPr kumimoji="0" lang="en-US" sz="1400" b="0" i="0">
                <a:latin typeface="Times New Roman" pitchFamily="18" charset="0"/>
                <a:cs typeface="Times New Roman" pitchFamily="18" charset="0"/>
              </a:rPr>
              <a:t>13</a:t>
            </a:r>
            <a:endParaRPr kumimoji="0" lang="en-US" sz="1400" b="0" i="0">
              <a:solidFill>
                <a:schemeClr val="tx1"/>
              </a:solidFill>
              <a:latin typeface="Times New Roman" pitchFamily="18" charset="0"/>
              <a:cs typeface="Times New Roman" pitchFamily="18" charset="0"/>
            </a:endParaRPr>
          </a:p>
        </p:txBody>
      </p:sp>
      <p:sp>
        <p:nvSpPr>
          <p:cNvPr id="86" name="Line 246"/>
          <p:cNvSpPr>
            <a:spLocks noChangeShapeType="1"/>
          </p:cNvSpPr>
          <p:nvPr/>
        </p:nvSpPr>
        <p:spPr bwMode="auto">
          <a:xfrm flipH="1">
            <a:off x="6274198" y="4094808"/>
            <a:ext cx="41275" cy="92075"/>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8" name="Line 247"/>
          <p:cNvSpPr>
            <a:spLocks noChangeShapeType="1"/>
          </p:cNvSpPr>
          <p:nvPr/>
        </p:nvSpPr>
        <p:spPr bwMode="auto">
          <a:xfrm flipV="1">
            <a:off x="6017023" y="3767783"/>
            <a:ext cx="95250" cy="46037"/>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9" name="Text Box 248"/>
          <p:cNvSpPr txBox="1">
            <a:spLocks noChangeArrowheads="1"/>
          </p:cNvSpPr>
          <p:nvPr/>
        </p:nvSpPr>
        <p:spPr bwMode="auto">
          <a:xfrm>
            <a:off x="5583635" y="1097390"/>
            <a:ext cx="898525" cy="369332"/>
          </a:xfrm>
          <a:prstGeom prst="rect">
            <a:avLst/>
          </a:prstGeom>
          <a:noFill/>
          <a:ln w="19050" cap="rnd">
            <a:noFill/>
            <a:prstDash val="sysDot"/>
            <a:miter lim="800000"/>
            <a:headEnd/>
            <a:tailEnd/>
          </a:ln>
        </p:spPr>
        <p:txBody>
          <a:bodyPr>
            <a:prstTxWarp prst="textNoShape">
              <a:avLst/>
            </a:prstTxWarp>
            <a:spAutoFit/>
          </a:bodyPr>
          <a:lstStyle/>
          <a:p>
            <a:pPr algn="r"/>
            <a:r>
              <a:rPr kumimoji="0" lang="en-US" b="0" i="0" dirty="0">
                <a:latin typeface="Times New Roman" pitchFamily="18" charset="0"/>
                <a:cs typeface="Times New Roman" pitchFamily="18" charset="0"/>
              </a:rPr>
              <a:t>P</a:t>
            </a:r>
            <a:r>
              <a:rPr kumimoji="0" lang="en-US" sz="1200" b="0" i="0" dirty="0">
                <a:latin typeface="Times New Roman" pitchFamily="18" charset="0"/>
                <a:cs typeface="Times New Roman" pitchFamily="18" charset="0"/>
              </a:rPr>
              <a:t>rice</a:t>
            </a:r>
            <a:r>
              <a:rPr kumimoji="0" lang="en-US" sz="1400" b="0" i="0" dirty="0">
                <a:latin typeface="Times New Roman" pitchFamily="18" charset="0"/>
                <a:cs typeface="Times New Roman" pitchFamily="18" charset="0"/>
              </a:rPr>
              <a:t> </a:t>
            </a:r>
            <a:r>
              <a:rPr kumimoji="0" lang="en-US" sz="1200" b="0" dirty="0">
                <a:latin typeface="Times New Roman" pitchFamily="18" charset="0"/>
                <a:cs typeface="Times New Roman" pitchFamily="18" charset="0"/>
              </a:rPr>
              <a:t>(</a:t>
            </a:r>
            <a:r>
              <a:rPr kumimoji="0" lang="en-US" sz="1200" b="1" dirty="0">
                <a:latin typeface="Times New Roman" pitchFamily="18" charset="0"/>
                <a:cs typeface="Times New Roman" pitchFamily="18" charset="0"/>
              </a:rPr>
              <a:t>$</a:t>
            </a:r>
            <a:r>
              <a:rPr kumimoji="0" lang="en-US" sz="1200" b="0" dirty="0">
                <a:latin typeface="Times New Roman" pitchFamily="18" charset="0"/>
                <a:cs typeface="Times New Roman" pitchFamily="18" charset="0"/>
              </a:rPr>
              <a:t>)</a:t>
            </a:r>
            <a:endParaRPr kumimoji="0" lang="en-US" sz="1200" b="0" dirty="0">
              <a:solidFill>
                <a:schemeClr val="tx1"/>
              </a:solidFill>
              <a:latin typeface="Times New Roman" pitchFamily="18" charset="0"/>
              <a:cs typeface="Times New Roman" pitchFamily="18" charset="0"/>
            </a:endParaRPr>
          </a:p>
        </p:txBody>
      </p:sp>
      <p:sp>
        <p:nvSpPr>
          <p:cNvPr id="90" name="Line 250"/>
          <p:cNvSpPr>
            <a:spLocks noChangeShapeType="1"/>
          </p:cNvSpPr>
          <p:nvPr/>
        </p:nvSpPr>
        <p:spPr bwMode="auto">
          <a:xfrm>
            <a:off x="5994798" y="1887965"/>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1" name="Line 251"/>
          <p:cNvSpPr>
            <a:spLocks noChangeShapeType="1"/>
          </p:cNvSpPr>
          <p:nvPr/>
        </p:nvSpPr>
        <p:spPr bwMode="auto">
          <a:xfrm>
            <a:off x="5994798" y="2138790"/>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2" name="Line 252"/>
          <p:cNvSpPr>
            <a:spLocks noChangeShapeType="1"/>
          </p:cNvSpPr>
          <p:nvPr/>
        </p:nvSpPr>
        <p:spPr bwMode="auto">
          <a:xfrm>
            <a:off x="5994798" y="2391202"/>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3" name="Line 253"/>
          <p:cNvSpPr>
            <a:spLocks noChangeShapeType="1"/>
          </p:cNvSpPr>
          <p:nvPr/>
        </p:nvSpPr>
        <p:spPr bwMode="auto">
          <a:xfrm>
            <a:off x="5994798" y="2642027"/>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4" name="Line 254"/>
          <p:cNvSpPr>
            <a:spLocks noChangeShapeType="1"/>
          </p:cNvSpPr>
          <p:nvPr/>
        </p:nvSpPr>
        <p:spPr bwMode="auto">
          <a:xfrm>
            <a:off x="5994798" y="2894440"/>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5" name="Line 255"/>
          <p:cNvSpPr>
            <a:spLocks noChangeShapeType="1"/>
          </p:cNvSpPr>
          <p:nvPr/>
        </p:nvSpPr>
        <p:spPr bwMode="auto">
          <a:xfrm>
            <a:off x="5994798" y="3145265"/>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6" name="Line 256"/>
          <p:cNvSpPr>
            <a:spLocks noChangeShapeType="1"/>
          </p:cNvSpPr>
          <p:nvPr/>
        </p:nvSpPr>
        <p:spPr bwMode="auto">
          <a:xfrm>
            <a:off x="5994798" y="3397677"/>
            <a:ext cx="6985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7" name="Text Box 266"/>
          <p:cNvSpPr txBox="1">
            <a:spLocks noChangeArrowheads="1"/>
          </p:cNvSpPr>
          <p:nvPr/>
        </p:nvSpPr>
        <p:spPr bwMode="auto">
          <a:xfrm>
            <a:off x="6539310" y="4167833"/>
            <a:ext cx="453970" cy="307777"/>
          </a:xfrm>
          <a:prstGeom prst="rect">
            <a:avLst/>
          </a:prstGeom>
          <a:noFill/>
          <a:ln w="19050" cap="rnd">
            <a:noFill/>
            <a:prstDash val="sysDot"/>
            <a:miter lim="800000"/>
            <a:headEnd/>
            <a:tailEnd/>
          </a:ln>
        </p:spPr>
        <p:txBody>
          <a:bodyPr wrap="none">
            <a:prstTxWarp prst="textNoShape">
              <a:avLst/>
            </a:prstTxWarp>
            <a:spAutoFit/>
          </a:bodyPr>
          <a:lstStyle/>
          <a:p>
            <a:r>
              <a:rPr kumimoji="0" lang="en-US" sz="1400" b="0" i="0">
                <a:latin typeface="Times New Roman" pitchFamily="18" charset="0"/>
                <a:cs typeface="Times New Roman" pitchFamily="18" charset="0"/>
              </a:rPr>
              <a:t>450</a:t>
            </a:r>
            <a:endParaRPr kumimoji="0" lang="en-US" sz="1400" b="0" i="0">
              <a:solidFill>
                <a:schemeClr val="tx1"/>
              </a:solidFill>
              <a:latin typeface="Times New Roman" pitchFamily="18" charset="0"/>
              <a:cs typeface="Times New Roman" pitchFamily="18" charset="0"/>
            </a:endParaRPr>
          </a:p>
        </p:txBody>
      </p:sp>
      <p:sp>
        <p:nvSpPr>
          <p:cNvPr id="98" name="Text Box 267"/>
          <p:cNvSpPr txBox="1">
            <a:spLocks noChangeArrowheads="1"/>
          </p:cNvSpPr>
          <p:nvPr/>
        </p:nvSpPr>
        <p:spPr bwMode="auto">
          <a:xfrm>
            <a:off x="6920310" y="4167833"/>
            <a:ext cx="453970" cy="307777"/>
          </a:xfrm>
          <a:prstGeom prst="rect">
            <a:avLst/>
          </a:prstGeom>
          <a:noFill/>
          <a:ln w="19050" cap="rnd">
            <a:noFill/>
            <a:prstDash val="sysDot"/>
            <a:miter lim="800000"/>
            <a:headEnd/>
            <a:tailEnd/>
          </a:ln>
        </p:spPr>
        <p:txBody>
          <a:bodyPr wrap="none">
            <a:prstTxWarp prst="textNoShape">
              <a:avLst/>
            </a:prstTxWarp>
            <a:spAutoFit/>
          </a:bodyPr>
          <a:lstStyle/>
          <a:p>
            <a:r>
              <a:rPr kumimoji="0" lang="en-US" sz="1400" b="0" i="0">
                <a:latin typeface="Times New Roman" pitchFamily="18" charset="0"/>
                <a:cs typeface="Times New Roman" pitchFamily="18" charset="0"/>
              </a:rPr>
              <a:t>500</a:t>
            </a:r>
            <a:endParaRPr kumimoji="0" lang="en-US" sz="1400" b="0" i="0">
              <a:solidFill>
                <a:schemeClr val="tx1"/>
              </a:solidFill>
              <a:latin typeface="Times New Roman" pitchFamily="18" charset="0"/>
              <a:cs typeface="Times New Roman" pitchFamily="18" charset="0"/>
            </a:endParaRPr>
          </a:p>
        </p:txBody>
      </p:sp>
      <p:sp>
        <p:nvSpPr>
          <p:cNvPr id="99" name="Text Box 268"/>
          <p:cNvSpPr txBox="1">
            <a:spLocks noChangeArrowheads="1"/>
          </p:cNvSpPr>
          <p:nvPr/>
        </p:nvSpPr>
        <p:spPr bwMode="auto">
          <a:xfrm>
            <a:off x="7301310" y="4167833"/>
            <a:ext cx="453970" cy="307777"/>
          </a:xfrm>
          <a:prstGeom prst="rect">
            <a:avLst/>
          </a:prstGeom>
          <a:noFill/>
          <a:ln w="19050" cap="rnd">
            <a:noFill/>
            <a:prstDash val="sysDot"/>
            <a:miter lim="800000"/>
            <a:headEnd/>
            <a:tailEnd/>
          </a:ln>
        </p:spPr>
        <p:txBody>
          <a:bodyPr wrap="none">
            <a:prstTxWarp prst="textNoShape">
              <a:avLst/>
            </a:prstTxWarp>
            <a:spAutoFit/>
          </a:bodyPr>
          <a:lstStyle/>
          <a:p>
            <a:r>
              <a:rPr kumimoji="0" lang="en-US" sz="1400" b="0" i="0">
                <a:latin typeface="Times New Roman" pitchFamily="18" charset="0"/>
                <a:cs typeface="Times New Roman" pitchFamily="18" charset="0"/>
              </a:rPr>
              <a:t>550</a:t>
            </a:r>
            <a:endParaRPr kumimoji="0" lang="en-US" sz="1400" b="0" i="0">
              <a:solidFill>
                <a:schemeClr val="tx1"/>
              </a:solidFill>
              <a:latin typeface="Times New Roman" pitchFamily="18" charset="0"/>
              <a:cs typeface="Times New Roman" pitchFamily="18" charset="0"/>
            </a:endParaRPr>
          </a:p>
        </p:txBody>
      </p:sp>
      <p:sp>
        <p:nvSpPr>
          <p:cNvPr id="100" name="Text Box 269"/>
          <p:cNvSpPr txBox="1">
            <a:spLocks noChangeArrowheads="1"/>
          </p:cNvSpPr>
          <p:nvPr/>
        </p:nvSpPr>
        <p:spPr bwMode="auto">
          <a:xfrm>
            <a:off x="7683898" y="4167833"/>
            <a:ext cx="453970" cy="307777"/>
          </a:xfrm>
          <a:prstGeom prst="rect">
            <a:avLst/>
          </a:prstGeom>
          <a:noFill/>
          <a:ln w="19050" cap="rnd">
            <a:noFill/>
            <a:prstDash val="sysDot"/>
            <a:miter lim="800000"/>
            <a:headEnd/>
            <a:tailEnd/>
          </a:ln>
        </p:spPr>
        <p:txBody>
          <a:bodyPr wrap="none">
            <a:prstTxWarp prst="textNoShape">
              <a:avLst/>
            </a:prstTxWarp>
            <a:spAutoFit/>
          </a:bodyPr>
          <a:lstStyle/>
          <a:p>
            <a:r>
              <a:rPr kumimoji="0" lang="en-US" sz="1400" b="0" i="0">
                <a:latin typeface="Times New Roman" pitchFamily="18" charset="0"/>
                <a:cs typeface="Times New Roman" pitchFamily="18" charset="0"/>
              </a:rPr>
              <a:t>600</a:t>
            </a:r>
            <a:endParaRPr kumimoji="0" lang="en-US" sz="1400" b="0" i="0">
              <a:solidFill>
                <a:schemeClr val="tx1"/>
              </a:solidFill>
              <a:latin typeface="Times New Roman" pitchFamily="18" charset="0"/>
              <a:cs typeface="Times New Roman" pitchFamily="18" charset="0"/>
            </a:endParaRPr>
          </a:p>
        </p:txBody>
      </p:sp>
      <p:sp>
        <p:nvSpPr>
          <p:cNvPr id="101" name="Text Box 270"/>
          <p:cNvSpPr txBox="1">
            <a:spLocks noChangeArrowheads="1"/>
          </p:cNvSpPr>
          <p:nvPr/>
        </p:nvSpPr>
        <p:spPr bwMode="auto">
          <a:xfrm>
            <a:off x="8063310" y="4167833"/>
            <a:ext cx="453970" cy="307777"/>
          </a:xfrm>
          <a:prstGeom prst="rect">
            <a:avLst/>
          </a:prstGeom>
          <a:noFill/>
          <a:ln w="19050" cap="rnd">
            <a:noFill/>
            <a:prstDash val="sysDot"/>
            <a:miter lim="800000"/>
            <a:headEnd/>
            <a:tailEnd/>
          </a:ln>
        </p:spPr>
        <p:txBody>
          <a:bodyPr wrap="none">
            <a:prstTxWarp prst="textNoShape">
              <a:avLst/>
            </a:prstTxWarp>
            <a:spAutoFit/>
          </a:bodyPr>
          <a:lstStyle/>
          <a:p>
            <a:r>
              <a:rPr kumimoji="0" lang="en-US" sz="1400" b="0" i="0">
                <a:latin typeface="Times New Roman" pitchFamily="18" charset="0"/>
                <a:cs typeface="Times New Roman" pitchFamily="18" charset="0"/>
              </a:rPr>
              <a:t>650</a:t>
            </a:r>
            <a:endParaRPr kumimoji="0" lang="en-US" sz="1400" b="0" i="0">
              <a:solidFill>
                <a:schemeClr val="tx1"/>
              </a:solidFill>
              <a:latin typeface="Times New Roman" pitchFamily="18" charset="0"/>
              <a:cs typeface="Times New Roman" pitchFamily="18" charset="0"/>
            </a:endParaRPr>
          </a:p>
        </p:txBody>
      </p:sp>
      <p:sp>
        <p:nvSpPr>
          <p:cNvPr id="102" name="Line 279"/>
          <p:cNvSpPr>
            <a:spLocks noChangeShapeType="1"/>
          </p:cNvSpPr>
          <p:nvPr/>
        </p:nvSpPr>
        <p:spPr bwMode="auto">
          <a:xfrm>
            <a:off x="7926785" y="4132908"/>
            <a:ext cx="0" cy="6350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03" name="Line 280"/>
          <p:cNvSpPr>
            <a:spLocks noChangeShapeType="1"/>
          </p:cNvSpPr>
          <p:nvPr/>
        </p:nvSpPr>
        <p:spPr bwMode="auto">
          <a:xfrm>
            <a:off x="6783785" y="4132908"/>
            <a:ext cx="0" cy="6350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04" name="Line 282"/>
          <p:cNvSpPr>
            <a:spLocks noChangeShapeType="1"/>
          </p:cNvSpPr>
          <p:nvPr/>
        </p:nvSpPr>
        <p:spPr bwMode="auto">
          <a:xfrm>
            <a:off x="7164785" y="4132908"/>
            <a:ext cx="0" cy="6350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05" name="Line 283"/>
          <p:cNvSpPr>
            <a:spLocks noChangeShapeType="1"/>
          </p:cNvSpPr>
          <p:nvPr/>
        </p:nvSpPr>
        <p:spPr bwMode="auto">
          <a:xfrm>
            <a:off x="7545785" y="4132908"/>
            <a:ext cx="0" cy="6350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06" name="Line 284"/>
          <p:cNvSpPr>
            <a:spLocks noChangeShapeType="1"/>
          </p:cNvSpPr>
          <p:nvPr/>
        </p:nvSpPr>
        <p:spPr bwMode="auto">
          <a:xfrm>
            <a:off x="8307785" y="4132908"/>
            <a:ext cx="0" cy="6350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07" name="Text Box 285"/>
          <p:cNvSpPr txBox="1">
            <a:spLocks noChangeArrowheads="1"/>
          </p:cNvSpPr>
          <p:nvPr/>
        </p:nvSpPr>
        <p:spPr bwMode="auto">
          <a:xfrm>
            <a:off x="8212386" y="3938787"/>
            <a:ext cx="898525" cy="369332"/>
          </a:xfrm>
          <a:prstGeom prst="rect">
            <a:avLst/>
          </a:prstGeom>
          <a:noFill/>
          <a:ln w="19050" cap="rnd">
            <a:noFill/>
            <a:prstDash val="sysDot"/>
            <a:miter lim="800000"/>
            <a:headEnd/>
            <a:tailEnd/>
          </a:ln>
        </p:spPr>
        <p:txBody>
          <a:bodyPr>
            <a:prstTxWarp prst="textNoShape">
              <a:avLst/>
            </a:prstTxWarp>
            <a:spAutoFit/>
          </a:bodyPr>
          <a:lstStyle/>
          <a:p>
            <a:pPr algn="r"/>
            <a:r>
              <a:rPr kumimoji="0" lang="en-US" b="0" i="0" dirty="0">
                <a:latin typeface="Times New Roman" pitchFamily="18" charset="0"/>
                <a:cs typeface="Times New Roman" pitchFamily="18" charset="0"/>
              </a:rPr>
              <a:t>Q</a:t>
            </a:r>
            <a:r>
              <a:rPr kumimoji="0" lang="en-US" sz="1200" b="0" i="0" dirty="0">
                <a:latin typeface="Times New Roman" pitchFamily="18" charset="0"/>
                <a:cs typeface="Times New Roman" pitchFamily="18" charset="0"/>
              </a:rPr>
              <a:t>uantity</a:t>
            </a:r>
            <a:endParaRPr kumimoji="0" lang="en-US" sz="1200" b="0" dirty="0">
              <a:solidFill>
                <a:schemeClr val="tx1"/>
              </a:solidFill>
              <a:latin typeface="Times New Roman" pitchFamily="18" charset="0"/>
              <a:cs typeface="Times New Roman" pitchFamily="18" charset="0"/>
            </a:endParaRPr>
          </a:p>
        </p:txBody>
      </p:sp>
      <p:sp>
        <p:nvSpPr>
          <p:cNvPr id="108" name="Line 286"/>
          <p:cNvSpPr>
            <a:spLocks noChangeShapeType="1"/>
          </p:cNvSpPr>
          <p:nvPr/>
        </p:nvSpPr>
        <p:spPr bwMode="auto">
          <a:xfrm>
            <a:off x="6375798" y="1854627"/>
            <a:ext cx="2089150" cy="1416050"/>
          </a:xfrm>
          <a:prstGeom prst="line">
            <a:avLst/>
          </a:prstGeom>
          <a:noFill/>
          <a:ln w="57150">
            <a:solidFill>
              <a:srgbClr val="053ABF"/>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09" name="Text Box 287"/>
          <p:cNvSpPr txBox="1">
            <a:spLocks noChangeArrowheads="1"/>
          </p:cNvSpPr>
          <p:nvPr/>
        </p:nvSpPr>
        <p:spPr bwMode="auto">
          <a:xfrm>
            <a:off x="8410973" y="3037315"/>
            <a:ext cx="370614" cy="400110"/>
          </a:xfrm>
          <a:prstGeom prst="rect">
            <a:avLst/>
          </a:prstGeom>
          <a:noFill/>
          <a:ln w="57150" cap="rnd">
            <a:noFill/>
            <a:prstDash val="sysDot"/>
            <a:miter lim="800000"/>
            <a:headEnd/>
            <a:tailEnd/>
          </a:ln>
        </p:spPr>
        <p:txBody>
          <a:bodyPr wrap="none">
            <a:prstTxWarp prst="textNoShape">
              <a:avLst/>
            </a:prstTxWarp>
            <a:spAutoFit/>
          </a:bodyPr>
          <a:lstStyle/>
          <a:p>
            <a:r>
              <a:rPr kumimoji="0" lang="en-US" sz="2000" dirty="0">
                <a:solidFill>
                  <a:srgbClr val="053ABF"/>
                </a:solidFill>
                <a:latin typeface="Times New Roman" pitchFamily="18" charset="0"/>
                <a:cs typeface="Times New Roman" pitchFamily="18" charset="0"/>
              </a:rPr>
              <a:t>D</a:t>
            </a:r>
          </a:p>
        </p:txBody>
      </p:sp>
      <p:sp>
        <p:nvSpPr>
          <p:cNvPr id="110" name="Line 288"/>
          <p:cNvSpPr>
            <a:spLocks noChangeShapeType="1"/>
          </p:cNvSpPr>
          <p:nvPr/>
        </p:nvSpPr>
        <p:spPr bwMode="auto">
          <a:xfrm flipV="1">
            <a:off x="6685360" y="1456165"/>
            <a:ext cx="1844675" cy="2270125"/>
          </a:xfrm>
          <a:prstGeom prst="line">
            <a:avLst/>
          </a:prstGeom>
          <a:noFill/>
          <a:ln w="57150">
            <a:solidFill>
              <a:srgbClr val="006600"/>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11" name="Text Box 289"/>
          <p:cNvSpPr txBox="1">
            <a:spLocks noChangeArrowheads="1"/>
          </p:cNvSpPr>
          <p:nvPr/>
        </p:nvSpPr>
        <p:spPr bwMode="auto">
          <a:xfrm>
            <a:off x="8425260" y="1056115"/>
            <a:ext cx="327334" cy="400110"/>
          </a:xfrm>
          <a:prstGeom prst="rect">
            <a:avLst/>
          </a:prstGeom>
          <a:noFill/>
          <a:ln w="57150" cap="rnd">
            <a:noFill/>
            <a:prstDash val="sysDot"/>
            <a:miter lim="800000"/>
            <a:headEnd/>
            <a:tailEnd/>
          </a:ln>
        </p:spPr>
        <p:txBody>
          <a:bodyPr wrap="none">
            <a:prstTxWarp prst="textNoShape">
              <a:avLst/>
            </a:prstTxWarp>
            <a:spAutoFit/>
          </a:bodyPr>
          <a:lstStyle/>
          <a:p>
            <a:r>
              <a:rPr kumimoji="0" lang="en-US" sz="2000" dirty="0">
                <a:solidFill>
                  <a:srgbClr val="006600"/>
                </a:solidFill>
                <a:latin typeface="Times New Roman" pitchFamily="18" charset="0"/>
                <a:cs typeface="Times New Roman" pitchFamily="18" charset="0"/>
              </a:rPr>
              <a:t>S</a:t>
            </a:r>
          </a:p>
        </p:txBody>
      </p:sp>
      <p:sp>
        <p:nvSpPr>
          <p:cNvPr id="112" name="Rectangle 3"/>
          <p:cNvSpPr>
            <a:spLocks noChangeArrowheads="1"/>
          </p:cNvSpPr>
          <p:nvPr/>
        </p:nvSpPr>
        <p:spPr bwMode="auto">
          <a:xfrm>
            <a:off x="1112124" y="4150956"/>
            <a:ext cx="4540738" cy="2155197"/>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115" name="Rectangle 59"/>
          <p:cNvSpPr>
            <a:spLocks noChangeArrowheads="1"/>
          </p:cNvSpPr>
          <p:nvPr/>
        </p:nvSpPr>
        <p:spPr bwMode="auto">
          <a:xfrm>
            <a:off x="1250405" y="4469330"/>
            <a:ext cx="538610" cy="369332"/>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b="1" i="1" dirty="0">
                <a:solidFill>
                  <a:srgbClr val="000000"/>
                </a:solidFill>
                <a:latin typeface="Times New Roman" pitchFamily="18" charset="0"/>
                <a:cs typeface="Times New Roman" pitchFamily="18" charset="0"/>
              </a:rPr>
              <a:t>P</a:t>
            </a:r>
            <a:r>
              <a:rPr lang="en-US" sz="1400" b="1" i="1" dirty="0">
                <a:solidFill>
                  <a:srgbClr val="000000"/>
                </a:solidFill>
                <a:latin typeface="Times New Roman" pitchFamily="18" charset="0"/>
                <a:cs typeface="Times New Roman" pitchFamily="18" charset="0"/>
              </a:rPr>
              <a:t>rice</a:t>
            </a:r>
            <a:r>
              <a:rPr lang="en-US" sz="1600" b="0" i="0" dirty="0">
                <a:solidFill>
                  <a:srgbClr val="000000"/>
                </a:solidFill>
                <a:latin typeface="Times New Roman" pitchFamily="18" charset="0"/>
                <a:cs typeface="Times New Roman" pitchFamily="18" charset="0"/>
              </a:rPr>
              <a:t/>
            </a:r>
            <a:br>
              <a:rPr lang="en-US" sz="1600" b="0" i="0" dirty="0">
                <a:solidFill>
                  <a:srgbClr val="000000"/>
                </a:solidFill>
                <a:latin typeface="Times New Roman" pitchFamily="18" charset="0"/>
                <a:cs typeface="Times New Roman" pitchFamily="18" charset="0"/>
              </a:rPr>
            </a:br>
            <a:r>
              <a:rPr lang="en-US" sz="1200" b="0" i="1" dirty="0">
                <a:solidFill>
                  <a:srgbClr val="000000"/>
                </a:solidFill>
                <a:latin typeface="Times New Roman" pitchFamily="18" charset="0"/>
                <a:cs typeface="Times New Roman" pitchFamily="18" charset="0"/>
              </a:rPr>
              <a:t>(dollars)</a:t>
            </a:r>
            <a:endParaRPr lang="en-US" sz="1400" i="1" dirty="0">
              <a:latin typeface="Times New Roman" pitchFamily="18" charset="0"/>
              <a:cs typeface="Times New Roman" pitchFamily="18" charset="0"/>
            </a:endParaRPr>
          </a:p>
        </p:txBody>
      </p:sp>
      <p:sp>
        <p:nvSpPr>
          <p:cNvPr id="116" name="Rectangle 62"/>
          <p:cNvSpPr>
            <a:spLocks noChangeArrowheads="1"/>
          </p:cNvSpPr>
          <p:nvPr/>
        </p:nvSpPr>
        <p:spPr bwMode="auto">
          <a:xfrm>
            <a:off x="2000092" y="4304498"/>
            <a:ext cx="684482" cy="54168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b="1" i="1" dirty="0">
                <a:solidFill>
                  <a:srgbClr val="000000"/>
                </a:solidFill>
                <a:latin typeface="Times New Roman" pitchFamily="18" charset="0"/>
                <a:cs typeface="Times New Roman" pitchFamily="18" charset="0"/>
              </a:rPr>
              <a:t>Q</a:t>
            </a:r>
            <a:r>
              <a:rPr lang="en-US" sz="1400" b="1" i="1" dirty="0">
                <a:solidFill>
                  <a:srgbClr val="000000"/>
                </a:solidFill>
                <a:latin typeface="Times New Roman" pitchFamily="18" charset="0"/>
                <a:cs typeface="Times New Roman" pitchFamily="18" charset="0"/>
              </a:rPr>
              <a:t>uantity</a:t>
            </a:r>
            <a:r>
              <a:rPr lang="en-US" sz="1600" b="0" i="0" dirty="0">
                <a:solidFill>
                  <a:srgbClr val="000000"/>
                </a:solidFill>
                <a:latin typeface="Times New Roman" pitchFamily="18" charset="0"/>
                <a:cs typeface="Times New Roman" pitchFamily="18" charset="0"/>
              </a:rPr>
              <a:t/>
            </a:r>
            <a:br>
              <a:rPr lang="en-US" sz="1600" b="0" i="0" dirty="0">
                <a:solidFill>
                  <a:srgbClr val="000000"/>
                </a:solidFill>
                <a:latin typeface="Times New Roman" pitchFamily="18" charset="0"/>
                <a:cs typeface="Times New Roman" pitchFamily="18" charset="0"/>
              </a:rPr>
            </a:br>
            <a:r>
              <a:rPr lang="en-US" sz="1400" b="1" i="1" dirty="0">
                <a:solidFill>
                  <a:srgbClr val="000000"/>
                </a:solidFill>
                <a:latin typeface="Times New Roman" pitchFamily="18" charset="0"/>
                <a:cs typeface="Times New Roman" pitchFamily="18" charset="0"/>
              </a:rPr>
              <a:t>supplied</a:t>
            </a:r>
            <a:r>
              <a:rPr lang="en-US" sz="1600" b="1" i="1" dirty="0">
                <a:solidFill>
                  <a:srgbClr val="000000"/>
                </a:solidFill>
                <a:latin typeface="Times New Roman" pitchFamily="18" charset="0"/>
                <a:cs typeface="Times New Roman" pitchFamily="18" charset="0"/>
              </a:rPr>
              <a:t/>
            </a:r>
            <a:br>
              <a:rPr lang="en-US" sz="1600" b="1" i="1" dirty="0">
                <a:solidFill>
                  <a:srgbClr val="000000"/>
                </a:solidFill>
                <a:latin typeface="Times New Roman" pitchFamily="18" charset="0"/>
                <a:cs typeface="Times New Roman" pitchFamily="18" charset="0"/>
              </a:rPr>
            </a:br>
            <a:r>
              <a:rPr lang="en-US" sz="1200" b="0" i="1" dirty="0">
                <a:solidFill>
                  <a:srgbClr val="000000"/>
                </a:solidFill>
                <a:latin typeface="Times New Roman" pitchFamily="18" charset="0"/>
                <a:cs typeface="Times New Roman" pitchFamily="18" charset="0"/>
              </a:rPr>
              <a:t>(per day)</a:t>
            </a:r>
            <a:endParaRPr lang="en-US" sz="1400" i="1" dirty="0">
              <a:latin typeface="Times New Roman" pitchFamily="18" charset="0"/>
              <a:cs typeface="Times New Roman" pitchFamily="18" charset="0"/>
            </a:endParaRPr>
          </a:p>
        </p:txBody>
      </p:sp>
      <p:sp>
        <p:nvSpPr>
          <p:cNvPr id="117" name="Rectangle 65"/>
          <p:cNvSpPr>
            <a:spLocks noChangeArrowheads="1"/>
          </p:cNvSpPr>
          <p:nvPr/>
        </p:nvSpPr>
        <p:spPr bwMode="auto">
          <a:xfrm>
            <a:off x="2843026" y="4304498"/>
            <a:ext cx="758221" cy="54168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b="1" i="1" dirty="0">
                <a:solidFill>
                  <a:srgbClr val="000000"/>
                </a:solidFill>
                <a:latin typeface="Times New Roman" pitchFamily="18" charset="0"/>
                <a:cs typeface="Times New Roman" pitchFamily="18" charset="0"/>
              </a:rPr>
              <a:t>Q</a:t>
            </a:r>
            <a:r>
              <a:rPr lang="en-US" sz="1400" b="1" i="1" dirty="0">
                <a:solidFill>
                  <a:srgbClr val="000000"/>
                </a:solidFill>
                <a:latin typeface="Times New Roman" pitchFamily="18" charset="0"/>
                <a:cs typeface="Times New Roman" pitchFamily="18" charset="0"/>
              </a:rPr>
              <a:t>uantity</a:t>
            </a:r>
            <a:r>
              <a:rPr lang="en-US" sz="1600" b="0" i="0" dirty="0">
                <a:solidFill>
                  <a:srgbClr val="000000"/>
                </a:solidFill>
                <a:latin typeface="Times New Roman" pitchFamily="18" charset="0"/>
                <a:cs typeface="Times New Roman" pitchFamily="18" charset="0"/>
              </a:rPr>
              <a:t/>
            </a:r>
            <a:br>
              <a:rPr lang="en-US" sz="1600" b="0" i="0" dirty="0">
                <a:solidFill>
                  <a:srgbClr val="000000"/>
                </a:solidFill>
                <a:latin typeface="Times New Roman" pitchFamily="18" charset="0"/>
                <a:cs typeface="Times New Roman" pitchFamily="18" charset="0"/>
              </a:rPr>
            </a:br>
            <a:r>
              <a:rPr lang="en-US" sz="1400" b="1" i="1" dirty="0">
                <a:solidFill>
                  <a:srgbClr val="000000"/>
                </a:solidFill>
                <a:latin typeface="Times New Roman" pitchFamily="18" charset="0"/>
                <a:cs typeface="Times New Roman" pitchFamily="18" charset="0"/>
              </a:rPr>
              <a:t>demanded</a:t>
            </a:r>
            <a:r>
              <a:rPr lang="en-US" sz="1400" b="0" i="0" dirty="0">
                <a:solidFill>
                  <a:srgbClr val="000000"/>
                </a:solidFill>
                <a:latin typeface="Times New Roman" pitchFamily="18" charset="0"/>
                <a:cs typeface="Times New Roman" pitchFamily="18" charset="0"/>
              </a:rPr>
              <a:t/>
            </a:r>
            <a:br>
              <a:rPr lang="en-US" sz="1400" b="0" i="0" dirty="0">
                <a:solidFill>
                  <a:srgbClr val="000000"/>
                </a:solidFill>
                <a:latin typeface="Times New Roman" pitchFamily="18" charset="0"/>
                <a:cs typeface="Times New Roman" pitchFamily="18" charset="0"/>
              </a:rPr>
            </a:br>
            <a:r>
              <a:rPr lang="en-US" sz="1200" b="0" i="1" dirty="0">
                <a:solidFill>
                  <a:srgbClr val="000000"/>
                </a:solidFill>
                <a:latin typeface="Times New Roman" pitchFamily="18" charset="0"/>
                <a:cs typeface="Times New Roman" pitchFamily="18" charset="0"/>
              </a:rPr>
              <a:t>(per day)</a:t>
            </a:r>
            <a:endParaRPr lang="en-US" sz="1200" i="1" dirty="0">
              <a:latin typeface="Times New Roman" pitchFamily="18" charset="0"/>
              <a:cs typeface="Times New Roman" pitchFamily="18" charset="0"/>
            </a:endParaRPr>
          </a:p>
        </p:txBody>
      </p:sp>
      <p:sp>
        <p:nvSpPr>
          <p:cNvPr id="118" name="Rectangle 82"/>
          <p:cNvSpPr>
            <a:spLocks noChangeArrowheads="1"/>
          </p:cNvSpPr>
          <p:nvPr/>
        </p:nvSpPr>
        <p:spPr bwMode="auto">
          <a:xfrm>
            <a:off x="1433232" y="5067777"/>
            <a:ext cx="205184"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12</a:t>
            </a:r>
            <a:endParaRPr lang="en-US" sz="1600" i="0">
              <a:latin typeface="Times New Roman" pitchFamily="18" charset="0"/>
              <a:cs typeface="Times New Roman" pitchFamily="18" charset="0"/>
            </a:endParaRPr>
          </a:p>
        </p:txBody>
      </p:sp>
      <p:sp>
        <p:nvSpPr>
          <p:cNvPr id="119" name="Rectangle 83"/>
          <p:cNvSpPr>
            <a:spLocks noChangeArrowheads="1"/>
          </p:cNvSpPr>
          <p:nvPr/>
        </p:nvSpPr>
        <p:spPr bwMode="auto">
          <a:xfrm>
            <a:off x="2139888" y="5067777"/>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600</a:t>
            </a:r>
            <a:endParaRPr lang="en-US" sz="1600" i="0">
              <a:latin typeface="Times New Roman" pitchFamily="18" charset="0"/>
              <a:cs typeface="Times New Roman" pitchFamily="18" charset="0"/>
            </a:endParaRPr>
          </a:p>
        </p:txBody>
      </p:sp>
      <p:sp>
        <p:nvSpPr>
          <p:cNvPr id="120" name="Rectangle 84"/>
          <p:cNvSpPr>
            <a:spLocks noChangeArrowheads="1"/>
          </p:cNvSpPr>
          <p:nvPr/>
        </p:nvSpPr>
        <p:spPr bwMode="auto">
          <a:xfrm>
            <a:off x="3088219" y="5067777"/>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450</a:t>
            </a:r>
            <a:endParaRPr lang="en-US" sz="1600" i="0">
              <a:latin typeface="Times New Roman" pitchFamily="18" charset="0"/>
              <a:cs typeface="Times New Roman" pitchFamily="18" charset="0"/>
            </a:endParaRPr>
          </a:p>
        </p:txBody>
      </p:sp>
      <p:sp>
        <p:nvSpPr>
          <p:cNvPr id="121" name="Rectangle 115"/>
          <p:cNvSpPr>
            <a:spLocks noChangeArrowheads="1"/>
          </p:cNvSpPr>
          <p:nvPr/>
        </p:nvSpPr>
        <p:spPr bwMode="auto">
          <a:xfrm>
            <a:off x="1433232" y="5521802"/>
            <a:ext cx="205184"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10</a:t>
            </a:r>
            <a:endParaRPr lang="en-US" sz="1600" i="0">
              <a:latin typeface="Times New Roman" pitchFamily="18" charset="0"/>
              <a:cs typeface="Times New Roman" pitchFamily="18" charset="0"/>
            </a:endParaRPr>
          </a:p>
        </p:txBody>
      </p:sp>
      <p:sp>
        <p:nvSpPr>
          <p:cNvPr id="122" name="Rectangle 116"/>
          <p:cNvSpPr>
            <a:spLocks noChangeArrowheads="1"/>
          </p:cNvSpPr>
          <p:nvPr/>
        </p:nvSpPr>
        <p:spPr bwMode="auto">
          <a:xfrm>
            <a:off x="2139888" y="5521802"/>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550</a:t>
            </a:r>
            <a:endParaRPr lang="en-US" sz="1600" i="0">
              <a:latin typeface="Times New Roman" pitchFamily="18" charset="0"/>
              <a:cs typeface="Times New Roman" pitchFamily="18" charset="0"/>
            </a:endParaRPr>
          </a:p>
        </p:txBody>
      </p:sp>
      <p:sp>
        <p:nvSpPr>
          <p:cNvPr id="123" name="Rectangle 117"/>
          <p:cNvSpPr>
            <a:spLocks noChangeArrowheads="1"/>
          </p:cNvSpPr>
          <p:nvPr/>
        </p:nvSpPr>
        <p:spPr bwMode="auto">
          <a:xfrm>
            <a:off x="3088219" y="5521802"/>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550</a:t>
            </a:r>
            <a:endParaRPr lang="en-US" sz="1600" i="0">
              <a:latin typeface="Times New Roman" pitchFamily="18" charset="0"/>
              <a:cs typeface="Times New Roman" pitchFamily="18" charset="0"/>
            </a:endParaRPr>
          </a:p>
        </p:txBody>
      </p:sp>
      <p:sp>
        <p:nvSpPr>
          <p:cNvPr id="124" name="Rectangle 148"/>
          <p:cNvSpPr>
            <a:spLocks noChangeArrowheads="1"/>
          </p:cNvSpPr>
          <p:nvPr/>
        </p:nvSpPr>
        <p:spPr bwMode="auto">
          <a:xfrm>
            <a:off x="1490382" y="5934620"/>
            <a:ext cx="102592"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dirty="0">
                <a:solidFill>
                  <a:srgbClr val="000000"/>
                </a:solidFill>
                <a:latin typeface="Times New Roman" pitchFamily="18" charset="0"/>
                <a:cs typeface="Times New Roman" pitchFamily="18" charset="0"/>
              </a:rPr>
              <a:t>8</a:t>
            </a:r>
            <a:endParaRPr lang="en-US" sz="1600" i="0" dirty="0">
              <a:latin typeface="Times New Roman" pitchFamily="18" charset="0"/>
              <a:cs typeface="Times New Roman" pitchFamily="18" charset="0"/>
            </a:endParaRPr>
          </a:p>
        </p:txBody>
      </p:sp>
      <p:sp>
        <p:nvSpPr>
          <p:cNvPr id="125" name="Rectangle 149"/>
          <p:cNvSpPr>
            <a:spLocks noChangeArrowheads="1"/>
          </p:cNvSpPr>
          <p:nvPr/>
        </p:nvSpPr>
        <p:spPr bwMode="auto">
          <a:xfrm>
            <a:off x="2139888" y="5934620"/>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500</a:t>
            </a:r>
            <a:endParaRPr lang="en-US" sz="1600" i="0">
              <a:latin typeface="Times New Roman" pitchFamily="18" charset="0"/>
              <a:cs typeface="Times New Roman" pitchFamily="18" charset="0"/>
            </a:endParaRPr>
          </a:p>
        </p:txBody>
      </p:sp>
      <p:sp>
        <p:nvSpPr>
          <p:cNvPr id="126" name="Rectangle 150"/>
          <p:cNvSpPr>
            <a:spLocks noChangeArrowheads="1"/>
          </p:cNvSpPr>
          <p:nvPr/>
        </p:nvSpPr>
        <p:spPr bwMode="auto">
          <a:xfrm>
            <a:off x="3088219" y="5934620"/>
            <a:ext cx="3077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i="0">
                <a:solidFill>
                  <a:srgbClr val="000000"/>
                </a:solidFill>
                <a:latin typeface="Times New Roman" pitchFamily="18" charset="0"/>
                <a:cs typeface="Times New Roman" pitchFamily="18" charset="0"/>
              </a:rPr>
              <a:t>650</a:t>
            </a:r>
            <a:endParaRPr lang="en-US" sz="1600" i="0">
              <a:latin typeface="Times New Roman" pitchFamily="18" charset="0"/>
              <a:cs typeface="Times New Roman" pitchFamily="18" charset="0"/>
            </a:endParaRPr>
          </a:p>
        </p:txBody>
      </p:sp>
      <p:sp>
        <p:nvSpPr>
          <p:cNvPr id="127" name="Rectangle 181"/>
          <p:cNvSpPr>
            <a:spLocks noChangeArrowheads="1"/>
          </p:cNvSpPr>
          <p:nvPr/>
        </p:nvSpPr>
        <p:spPr bwMode="auto">
          <a:xfrm>
            <a:off x="3810105" y="4347440"/>
            <a:ext cx="718145" cy="517065"/>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400" dirty="0">
                <a:solidFill>
                  <a:srgbClr val="000000"/>
                </a:solidFill>
                <a:latin typeface="Times New Roman" pitchFamily="18" charset="0"/>
                <a:cs typeface="Times New Roman" pitchFamily="18" charset="0"/>
              </a:rPr>
              <a:t>Condition</a:t>
            </a:r>
            <a:r>
              <a:rPr lang="en-US" sz="1400" b="0" i="0" dirty="0">
                <a:solidFill>
                  <a:srgbClr val="000000"/>
                </a:solidFill>
                <a:latin typeface="Times New Roman" pitchFamily="18" charset="0"/>
                <a:cs typeface="Times New Roman" pitchFamily="18" charset="0"/>
              </a:rPr>
              <a:t/>
            </a:r>
            <a:br>
              <a:rPr lang="en-US" sz="1400" b="0" i="0" dirty="0">
                <a:solidFill>
                  <a:srgbClr val="000000"/>
                </a:solidFill>
                <a:latin typeface="Times New Roman" pitchFamily="18" charset="0"/>
                <a:cs typeface="Times New Roman" pitchFamily="18" charset="0"/>
              </a:rPr>
            </a:br>
            <a:r>
              <a:rPr lang="en-US" sz="1400" b="0" i="0" dirty="0">
                <a:solidFill>
                  <a:srgbClr val="000000"/>
                </a:solidFill>
                <a:latin typeface="Times New Roman" pitchFamily="18" charset="0"/>
                <a:cs typeface="Times New Roman" pitchFamily="18" charset="0"/>
              </a:rPr>
              <a:t>in the</a:t>
            </a:r>
            <a:br>
              <a:rPr lang="en-US" sz="1400" b="0" i="0" dirty="0">
                <a:solidFill>
                  <a:srgbClr val="000000"/>
                </a:solidFill>
                <a:latin typeface="Times New Roman" pitchFamily="18" charset="0"/>
                <a:cs typeface="Times New Roman" pitchFamily="18" charset="0"/>
              </a:rPr>
            </a:br>
            <a:r>
              <a:rPr lang="en-US" sz="1400" b="0" i="0" dirty="0">
                <a:solidFill>
                  <a:srgbClr val="000000"/>
                </a:solidFill>
                <a:latin typeface="Times New Roman" pitchFamily="18" charset="0"/>
                <a:cs typeface="Times New Roman" pitchFamily="18" charset="0"/>
              </a:rPr>
              <a:t>market</a:t>
            </a:r>
            <a:endParaRPr lang="en-US" sz="1400" i="0" dirty="0">
              <a:latin typeface="Times New Roman" pitchFamily="18" charset="0"/>
              <a:cs typeface="Times New Roman" pitchFamily="18" charset="0"/>
            </a:endParaRPr>
          </a:p>
        </p:txBody>
      </p:sp>
      <p:sp>
        <p:nvSpPr>
          <p:cNvPr id="128" name="Rectangle 182"/>
          <p:cNvSpPr>
            <a:spLocks noChangeArrowheads="1"/>
          </p:cNvSpPr>
          <p:nvPr/>
        </p:nvSpPr>
        <p:spPr bwMode="auto">
          <a:xfrm>
            <a:off x="4702123" y="4347440"/>
            <a:ext cx="793487" cy="517065"/>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400" b="0" i="0" dirty="0">
                <a:solidFill>
                  <a:srgbClr val="000000"/>
                </a:solidFill>
                <a:latin typeface="Times New Roman" pitchFamily="18" charset="0"/>
                <a:cs typeface="Times New Roman" pitchFamily="18" charset="0"/>
              </a:rPr>
              <a:t>Direction</a:t>
            </a:r>
            <a:br>
              <a:rPr lang="en-US" sz="1400" b="0" i="0" dirty="0">
                <a:solidFill>
                  <a:srgbClr val="000000"/>
                </a:solidFill>
                <a:latin typeface="Times New Roman" pitchFamily="18" charset="0"/>
                <a:cs typeface="Times New Roman" pitchFamily="18" charset="0"/>
              </a:rPr>
            </a:br>
            <a:r>
              <a:rPr lang="en-US" sz="1400" b="0" i="0" dirty="0">
                <a:solidFill>
                  <a:srgbClr val="000000"/>
                </a:solidFill>
                <a:latin typeface="Times New Roman" pitchFamily="18" charset="0"/>
                <a:cs typeface="Times New Roman" pitchFamily="18" charset="0"/>
              </a:rPr>
              <a:t>of pressure</a:t>
            </a:r>
            <a:br>
              <a:rPr lang="en-US" sz="1400" b="0" i="0" dirty="0">
                <a:solidFill>
                  <a:srgbClr val="000000"/>
                </a:solidFill>
                <a:latin typeface="Times New Roman" pitchFamily="18" charset="0"/>
                <a:cs typeface="Times New Roman" pitchFamily="18" charset="0"/>
              </a:rPr>
            </a:br>
            <a:r>
              <a:rPr lang="en-US" sz="1400" b="0" i="0" dirty="0">
                <a:solidFill>
                  <a:srgbClr val="000000"/>
                </a:solidFill>
                <a:latin typeface="Times New Roman" pitchFamily="18" charset="0"/>
                <a:cs typeface="Times New Roman" pitchFamily="18" charset="0"/>
              </a:rPr>
              <a:t>on price</a:t>
            </a:r>
            <a:endParaRPr lang="en-US" sz="1400" i="0" dirty="0">
              <a:latin typeface="Times New Roman" pitchFamily="18" charset="0"/>
              <a:cs typeface="Times New Roman" pitchFamily="18" charset="0"/>
            </a:endParaRPr>
          </a:p>
        </p:txBody>
      </p:sp>
      <p:sp>
        <p:nvSpPr>
          <p:cNvPr id="130" name="Line 234"/>
          <p:cNvSpPr>
            <a:spLocks noChangeShapeType="1"/>
          </p:cNvSpPr>
          <p:nvPr/>
        </p:nvSpPr>
        <p:spPr bwMode="auto">
          <a:xfrm>
            <a:off x="1898102" y="4215330"/>
            <a:ext cx="0" cy="2008188"/>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31" name="Line 235"/>
          <p:cNvSpPr>
            <a:spLocks noChangeShapeType="1"/>
          </p:cNvSpPr>
          <p:nvPr/>
        </p:nvSpPr>
        <p:spPr bwMode="auto">
          <a:xfrm>
            <a:off x="2758405" y="4215330"/>
            <a:ext cx="0" cy="2008188"/>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32" name="Line 236"/>
          <p:cNvSpPr>
            <a:spLocks noChangeShapeType="1"/>
          </p:cNvSpPr>
          <p:nvPr/>
        </p:nvSpPr>
        <p:spPr bwMode="auto">
          <a:xfrm>
            <a:off x="3699946" y="4215330"/>
            <a:ext cx="0" cy="2008188"/>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33" name="Line 237"/>
          <p:cNvSpPr>
            <a:spLocks noChangeShapeType="1"/>
          </p:cNvSpPr>
          <p:nvPr/>
        </p:nvSpPr>
        <p:spPr bwMode="auto">
          <a:xfrm>
            <a:off x="4634117" y="4215330"/>
            <a:ext cx="0" cy="2008188"/>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grpSp>
        <p:nvGrpSpPr>
          <p:cNvPr id="7" name="Group 6"/>
          <p:cNvGrpSpPr/>
          <p:nvPr/>
        </p:nvGrpSpPr>
        <p:grpSpPr>
          <a:xfrm>
            <a:off x="2558418" y="4863756"/>
            <a:ext cx="431849" cy="584200"/>
            <a:chOff x="-565236" y="5045075"/>
            <a:chExt cx="431849" cy="584200"/>
          </a:xfrm>
        </p:grpSpPr>
        <p:sp>
          <p:nvSpPr>
            <p:cNvPr id="135" name="Oval 29"/>
            <p:cNvSpPr>
              <a:spLocks noChangeArrowheads="1"/>
            </p:cNvSpPr>
            <p:nvPr/>
          </p:nvSpPr>
          <p:spPr bwMode="auto">
            <a:xfrm>
              <a:off x="-565236" y="5163525"/>
              <a:ext cx="403246" cy="381000"/>
            </a:xfrm>
            <a:prstGeom prst="ellipse">
              <a:avLst/>
            </a:prstGeom>
            <a:solidFill>
              <a:schemeClr val="bg1"/>
            </a:solidFill>
            <a:ln w="1270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136" name="Text Box 30"/>
            <p:cNvSpPr txBox="1">
              <a:spLocks noChangeArrowheads="1"/>
            </p:cNvSpPr>
            <p:nvPr/>
          </p:nvSpPr>
          <p:spPr bwMode="auto">
            <a:xfrm>
              <a:off x="-549334" y="5045075"/>
              <a:ext cx="415947" cy="584200"/>
            </a:xfrm>
            <a:prstGeom prst="rect">
              <a:avLst/>
            </a:prstGeom>
            <a:noFill/>
            <a:ln w="19050" cap="rnd">
              <a:noFill/>
              <a:prstDash val="sysDot"/>
              <a:miter lim="800000"/>
              <a:headEnd/>
              <a:tailEnd/>
            </a:ln>
          </p:spPr>
          <p:txBody>
            <a:bodyPr wrap="none">
              <a:prstTxWarp prst="textNoShape">
                <a:avLst/>
              </a:prstTxWarp>
              <a:spAutoFit/>
            </a:bodyPr>
            <a:lstStyle/>
            <a:p>
              <a:r>
                <a:rPr kumimoji="0" lang="en-US" sz="3200" b="1" i="0" dirty="0">
                  <a:latin typeface="Times New Roman" pitchFamily="18" charset="0"/>
                  <a:cs typeface="Times New Roman" pitchFamily="18" charset="0"/>
                </a:rPr>
                <a:t>&gt;</a:t>
              </a:r>
              <a:endParaRPr kumimoji="0" lang="en-US" sz="2800" b="1" i="0" dirty="0">
                <a:latin typeface="Times New Roman" pitchFamily="18" charset="0"/>
                <a:cs typeface="Times New Roman" pitchFamily="18" charset="0"/>
              </a:endParaRPr>
            </a:p>
          </p:txBody>
        </p:sp>
      </p:grpSp>
      <p:sp>
        <p:nvSpPr>
          <p:cNvPr id="137" name="Line 239"/>
          <p:cNvSpPr>
            <a:spLocks noChangeShapeType="1"/>
          </p:cNvSpPr>
          <p:nvPr/>
        </p:nvSpPr>
        <p:spPr bwMode="auto">
          <a:xfrm>
            <a:off x="1230489" y="4955105"/>
            <a:ext cx="4265121" cy="0"/>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38" name="Line 240"/>
          <p:cNvSpPr>
            <a:spLocks noChangeShapeType="1"/>
          </p:cNvSpPr>
          <p:nvPr/>
        </p:nvSpPr>
        <p:spPr bwMode="auto">
          <a:xfrm>
            <a:off x="1230489" y="5402056"/>
            <a:ext cx="4265121" cy="0"/>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39" name="Line 241"/>
          <p:cNvSpPr>
            <a:spLocks noChangeShapeType="1"/>
          </p:cNvSpPr>
          <p:nvPr/>
        </p:nvSpPr>
        <p:spPr bwMode="auto">
          <a:xfrm>
            <a:off x="1230489" y="5850455"/>
            <a:ext cx="4265121" cy="0"/>
          </a:xfrm>
          <a:prstGeom prst="line">
            <a:avLst/>
          </a:prstGeom>
          <a:noFill/>
          <a:ln w="1905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grpSp>
        <p:nvGrpSpPr>
          <p:cNvPr id="134" name="Group 133"/>
          <p:cNvGrpSpPr/>
          <p:nvPr/>
        </p:nvGrpSpPr>
        <p:grpSpPr>
          <a:xfrm>
            <a:off x="2523667" y="5769784"/>
            <a:ext cx="435417" cy="584200"/>
            <a:chOff x="-597407" y="5054799"/>
            <a:chExt cx="435417" cy="584200"/>
          </a:xfrm>
        </p:grpSpPr>
        <p:sp>
          <p:nvSpPr>
            <p:cNvPr id="140" name="Oval 29"/>
            <p:cNvSpPr>
              <a:spLocks noChangeArrowheads="1"/>
            </p:cNvSpPr>
            <p:nvPr/>
          </p:nvSpPr>
          <p:spPr bwMode="auto">
            <a:xfrm>
              <a:off x="-565236" y="5163525"/>
              <a:ext cx="403246" cy="381000"/>
            </a:xfrm>
            <a:prstGeom prst="ellipse">
              <a:avLst/>
            </a:prstGeom>
            <a:solidFill>
              <a:schemeClr val="bg1"/>
            </a:solidFill>
            <a:ln w="1270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141" name="Text Box 30"/>
            <p:cNvSpPr txBox="1">
              <a:spLocks noChangeArrowheads="1"/>
            </p:cNvSpPr>
            <p:nvPr/>
          </p:nvSpPr>
          <p:spPr bwMode="auto">
            <a:xfrm>
              <a:off x="-597407" y="5054799"/>
              <a:ext cx="415947" cy="584200"/>
            </a:xfrm>
            <a:prstGeom prst="rect">
              <a:avLst/>
            </a:prstGeom>
            <a:noFill/>
            <a:ln w="19050" cap="rnd">
              <a:noFill/>
              <a:prstDash val="sysDot"/>
              <a:miter lim="800000"/>
              <a:headEnd/>
              <a:tailEnd/>
            </a:ln>
          </p:spPr>
          <p:txBody>
            <a:bodyPr wrap="none">
              <a:prstTxWarp prst="textNoShape">
                <a:avLst/>
              </a:prstTxWarp>
              <a:spAutoFit/>
            </a:bodyPr>
            <a:lstStyle/>
            <a:p>
              <a:r>
                <a:rPr kumimoji="0" lang="en-US" sz="3200" b="1" i="0" dirty="0" smtClean="0">
                  <a:latin typeface="Times New Roman" pitchFamily="18" charset="0"/>
                  <a:cs typeface="Times New Roman" pitchFamily="18" charset="0"/>
                </a:rPr>
                <a:t>&lt;</a:t>
              </a:r>
              <a:endParaRPr kumimoji="0" lang="en-US" sz="2800" b="1" i="0" dirty="0">
                <a:latin typeface="Times New Roman" pitchFamily="18" charset="0"/>
                <a:cs typeface="Times New Roman" pitchFamily="18" charset="0"/>
              </a:endParaRPr>
            </a:p>
          </p:txBody>
        </p:sp>
      </p:grpSp>
      <p:sp>
        <p:nvSpPr>
          <p:cNvPr id="142" name="Text Box 31"/>
          <p:cNvSpPr txBox="1">
            <a:spLocks noChangeArrowheads="1"/>
          </p:cNvSpPr>
          <p:nvPr/>
        </p:nvSpPr>
        <p:spPr bwMode="auto">
          <a:xfrm>
            <a:off x="3747314" y="5419836"/>
            <a:ext cx="880369" cy="442044"/>
          </a:xfrm>
          <a:prstGeom prst="rect">
            <a:avLst/>
          </a:prstGeom>
          <a:noFill/>
          <a:ln w="19050" cap="rnd">
            <a:noFill/>
            <a:prstDash val="sysDot"/>
            <a:miter lim="800000"/>
            <a:headEnd/>
            <a:tailEnd/>
          </a:ln>
        </p:spPr>
        <p:txBody>
          <a:bodyPr wrap="none">
            <a:prstTxWarp prst="textNoShape">
              <a:avLst/>
            </a:prstTxWarp>
            <a:spAutoFit/>
          </a:bodyPr>
          <a:lstStyle/>
          <a:p>
            <a:pPr algn="ctr">
              <a:lnSpc>
                <a:spcPct val="70000"/>
              </a:lnSpc>
            </a:pPr>
            <a:r>
              <a:rPr lang="en-US" sz="1600" b="1" i="1" dirty="0" smtClean="0">
                <a:solidFill>
                  <a:srgbClr val="034DF3"/>
                </a:solidFill>
                <a:latin typeface="Times New Roman" pitchFamily="18" charset="0"/>
                <a:cs typeface="Times New Roman" pitchFamily="18" charset="0"/>
              </a:rPr>
              <a:t>Market</a:t>
            </a:r>
            <a:br>
              <a:rPr lang="en-US" sz="1600" b="1" i="1" dirty="0" smtClean="0">
                <a:solidFill>
                  <a:srgbClr val="034DF3"/>
                </a:solidFill>
                <a:latin typeface="Times New Roman" pitchFamily="18" charset="0"/>
                <a:cs typeface="Times New Roman" pitchFamily="18" charset="0"/>
              </a:rPr>
            </a:br>
            <a:r>
              <a:rPr lang="en-US" sz="1600" b="1" i="1" dirty="0" smtClean="0">
                <a:solidFill>
                  <a:srgbClr val="034DF3"/>
                </a:solidFill>
                <a:latin typeface="Times New Roman" pitchFamily="18" charset="0"/>
                <a:cs typeface="Times New Roman" pitchFamily="18" charset="0"/>
              </a:rPr>
              <a:t>Balance</a:t>
            </a:r>
            <a:endParaRPr kumimoji="0" lang="en-US" b="1" i="1" dirty="0">
              <a:solidFill>
                <a:srgbClr val="034DF3"/>
              </a:solidFill>
              <a:latin typeface="Times New Roman" pitchFamily="18" charset="0"/>
              <a:cs typeface="Times New Roman" pitchFamily="18" charset="0"/>
            </a:endParaRPr>
          </a:p>
        </p:txBody>
      </p:sp>
      <p:sp>
        <p:nvSpPr>
          <p:cNvPr id="143" name="Text Box 32"/>
          <p:cNvSpPr txBox="1">
            <a:spLocks noChangeArrowheads="1"/>
          </p:cNvSpPr>
          <p:nvPr/>
        </p:nvSpPr>
        <p:spPr bwMode="auto">
          <a:xfrm>
            <a:off x="4597045" y="5470609"/>
            <a:ext cx="1113967" cy="307777"/>
          </a:xfrm>
          <a:prstGeom prst="rect">
            <a:avLst/>
          </a:prstGeom>
          <a:noFill/>
          <a:ln w="19050" cap="rnd">
            <a:noFill/>
            <a:prstDash val="sysDot"/>
            <a:miter lim="800000"/>
            <a:headEnd/>
            <a:tailEnd/>
          </a:ln>
        </p:spPr>
        <p:txBody>
          <a:bodyPr wrap="square">
            <a:prstTxWarp prst="textNoShape">
              <a:avLst/>
            </a:prstTxWarp>
            <a:spAutoFit/>
          </a:bodyPr>
          <a:lstStyle/>
          <a:p>
            <a:r>
              <a:rPr lang="en-US" sz="1400" b="1" i="1" dirty="0" smtClean="0">
                <a:solidFill>
                  <a:srgbClr val="034DF3"/>
                </a:solidFill>
                <a:latin typeface="Times New Roman" pitchFamily="18" charset="0"/>
                <a:cs typeface="Times New Roman" pitchFamily="18" charset="0"/>
              </a:rPr>
              <a:t>Equilibrium</a:t>
            </a:r>
            <a:endParaRPr kumimoji="0" lang="en-US" sz="1400" b="1" i="1" dirty="0">
              <a:solidFill>
                <a:srgbClr val="034DF3"/>
              </a:solidFill>
              <a:latin typeface="Times New Roman" pitchFamily="18" charset="0"/>
              <a:cs typeface="Times New Roman" pitchFamily="18" charset="0"/>
            </a:endParaRPr>
          </a:p>
        </p:txBody>
      </p:sp>
      <p:grpSp>
        <p:nvGrpSpPr>
          <p:cNvPr id="144" name="Group 143"/>
          <p:cNvGrpSpPr/>
          <p:nvPr/>
        </p:nvGrpSpPr>
        <p:grpSpPr>
          <a:xfrm>
            <a:off x="2552083" y="5317762"/>
            <a:ext cx="415947" cy="584200"/>
            <a:chOff x="-566411" y="5047050"/>
            <a:chExt cx="415947" cy="584200"/>
          </a:xfrm>
        </p:grpSpPr>
        <p:sp>
          <p:nvSpPr>
            <p:cNvPr id="145" name="Oval 29"/>
            <p:cNvSpPr>
              <a:spLocks noChangeArrowheads="1"/>
            </p:cNvSpPr>
            <p:nvPr/>
          </p:nvSpPr>
          <p:spPr bwMode="auto">
            <a:xfrm>
              <a:off x="-565236" y="5163525"/>
              <a:ext cx="403246" cy="381000"/>
            </a:xfrm>
            <a:prstGeom prst="ellipse">
              <a:avLst/>
            </a:prstGeom>
            <a:solidFill>
              <a:schemeClr val="bg1"/>
            </a:solidFill>
            <a:ln w="1270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146" name="Text Box 30"/>
            <p:cNvSpPr txBox="1">
              <a:spLocks noChangeArrowheads="1"/>
            </p:cNvSpPr>
            <p:nvPr/>
          </p:nvSpPr>
          <p:spPr bwMode="auto">
            <a:xfrm>
              <a:off x="-566411" y="5047050"/>
              <a:ext cx="415947" cy="584200"/>
            </a:xfrm>
            <a:prstGeom prst="rect">
              <a:avLst/>
            </a:prstGeom>
            <a:noFill/>
            <a:ln w="19050" cap="rnd">
              <a:noFill/>
              <a:prstDash val="sysDot"/>
              <a:miter lim="800000"/>
              <a:headEnd/>
              <a:tailEnd/>
            </a:ln>
          </p:spPr>
          <p:txBody>
            <a:bodyPr wrap="none">
              <a:prstTxWarp prst="textNoShape">
                <a:avLst/>
              </a:prstTxWarp>
              <a:spAutoFit/>
            </a:bodyPr>
            <a:lstStyle/>
            <a:p>
              <a:r>
                <a:rPr kumimoji="0" lang="en-US" sz="3200" b="1" i="0" dirty="0" smtClean="0">
                  <a:latin typeface="Times New Roman" pitchFamily="18" charset="0"/>
                  <a:cs typeface="Times New Roman" pitchFamily="18" charset="0"/>
                </a:rPr>
                <a:t>=</a:t>
              </a:r>
              <a:endParaRPr kumimoji="0" lang="en-US" sz="2800" b="1" i="0" dirty="0">
                <a:latin typeface="Times New Roman" pitchFamily="18" charset="0"/>
                <a:cs typeface="Times New Roman" pitchFamily="18" charset="0"/>
              </a:endParaRPr>
            </a:p>
          </p:txBody>
        </p:sp>
      </p:grpSp>
      <p:sp>
        <p:nvSpPr>
          <p:cNvPr id="147" name="Oval 66"/>
          <p:cNvSpPr>
            <a:spLocks noChangeArrowheads="1"/>
          </p:cNvSpPr>
          <p:nvPr/>
        </p:nvSpPr>
        <p:spPr bwMode="auto">
          <a:xfrm>
            <a:off x="7511949" y="2605792"/>
            <a:ext cx="103287" cy="103287"/>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57" name="Text Box 31"/>
          <p:cNvSpPr txBox="1">
            <a:spLocks noChangeArrowheads="1"/>
          </p:cNvSpPr>
          <p:nvPr/>
        </p:nvSpPr>
        <p:spPr bwMode="auto">
          <a:xfrm>
            <a:off x="3761114" y="5864109"/>
            <a:ext cx="857927" cy="442044"/>
          </a:xfrm>
          <a:prstGeom prst="rect">
            <a:avLst/>
          </a:prstGeom>
          <a:noFill/>
          <a:ln w="19050" cap="rnd">
            <a:noFill/>
            <a:prstDash val="sysDot"/>
            <a:miter lim="800000"/>
            <a:headEnd/>
            <a:tailEnd/>
          </a:ln>
        </p:spPr>
        <p:txBody>
          <a:bodyPr wrap="none">
            <a:prstTxWarp prst="textNoShape">
              <a:avLst/>
            </a:prstTxWarp>
            <a:spAutoFit/>
          </a:bodyPr>
          <a:lstStyle/>
          <a:p>
            <a:pPr algn="ctr">
              <a:lnSpc>
                <a:spcPct val="70000"/>
              </a:lnSpc>
            </a:pPr>
            <a:r>
              <a:rPr lang="en-US" sz="1600" b="1" i="1" dirty="0">
                <a:latin typeface="Times New Roman" pitchFamily="18" charset="0"/>
                <a:cs typeface="Times New Roman" pitchFamily="18" charset="0"/>
              </a:rPr>
              <a:t>Excess </a:t>
            </a:r>
            <a:br>
              <a:rPr lang="en-US" sz="1600" b="1" i="1" dirty="0">
                <a:latin typeface="Times New Roman" pitchFamily="18" charset="0"/>
                <a:cs typeface="Times New Roman" pitchFamily="18" charset="0"/>
              </a:rPr>
            </a:br>
            <a:r>
              <a:rPr lang="en-US" sz="1600" b="1" i="1" dirty="0" smtClean="0">
                <a:latin typeface="Times New Roman" pitchFamily="18" charset="0"/>
                <a:cs typeface="Times New Roman" pitchFamily="18" charset="0"/>
              </a:rPr>
              <a:t>demand</a:t>
            </a:r>
            <a:endParaRPr kumimoji="0" lang="en-US" b="1" i="1" dirty="0">
              <a:latin typeface="Times New Roman" pitchFamily="18" charset="0"/>
              <a:cs typeface="Times New Roman" pitchFamily="18" charset="0"/>
            </a:endParaRPr>
          </a:p>
        </p:txBody>
      </p:sp>
      <p:sp>
        <p:nvSpPr>
          <p:cNvPr id="158" name="Text Box 32"/>
          <p:cNvSpPr txBox="1">
            <a:spLocks noChangeArrowheads="1"/>
          </p:cNvSpPr>
          <p:nvPr/>
        </p:nvSpPr>
        <p:spPr bwMode="auto">
          <a:xfrm>
            <a:off x="4727037" y="5914882"/>
            <a:ext cx="803624" cy="307777"/>
          </a:xfrm>
          <a:prstGeom prst="rect">
            <a:avLst/>
          </a:prstGeom>
          <a:noFill/>
          <a:ln w="19050" cap="rnd">
            <a:noFill/>
            <a:prstDash val="sysDot"/>
            <a:miter lim="800000"/>
            <a:headEnd/>
            <a:tailEnd/>
          </a:ln>
        </p:spPr>
        <p:txBody>
          <a:bodyPr wrap="square">
            <a:prstTxWarp prst="textNoShape">
              <a:avLst/>
            </a:prstTxWarp>
            <a:spAutoFit/>
          </a:bodyPr>
          <a:lstStyle/>
          <a:p>
            <a:r>
              <a:rPr lang="en-US" sz="1400" b="1" i="1" dirty="0" smtClean="0">
                <a:latin typeface="Times New Roman" pitchFamily="18" charset="0"/>
                <a:cs typeface="Times New Roman" pitchFamily="18" charset="0"/>
              </a:rPr>
              <a:t>Upward</a:t>
            </a:r>
            <a:endParaRPr kumimoji="0" lang="en-US" sz="1400" b="1" i="1" dirty="0">
              <a:latin typeface="Times New Roman" pitchFamily="18" charset="0"/>
              <a:cs typeface="Times New Roman" pitchFamily="18" charset="0"/>
            </a:endParaRPr>
          </a:p>
        </p:txBody>
      </p:sp>
      <p:sp>
        <p:nvSpPr>
          <p:cNvPr id="159" name="Text Box 31"/>
          <p:cNvSpPr txBox="1">
            <a:spLocks noChangeArrowheads="1"/>
          </p:cNvSpPr>
          <p:nvPr/>
        </p:nvSpPr>
        <p:spPr bwMode="auto">
          <a:xfrm>
            <a:off x="3794690" y="4967805"/>
            <a:ext cx="817853" cy="442044"/>
          </a:xfrm>
          <a:prstGeom prst="rect">
            <a:avLst/>
          </a:prstGeom>
          <a:noFill/>
          <a:ln w="19050" cap="rnd">
            <a:noFill/>
            <a:prstDash val="sysDot"/>
            <a:miter lim="800000"/>
            <a:headEnd/>
            <a:tailEnd/>
          </a:ln>
        </p:spPr>
        <p:txBody>
          <a:bodyPr wrap="none">
            <a:prstTxWarp prst="textNoShape">
              <a:avLst/>
            </a:prstTxWarp>
            <a:spAutoFit/>
          </a:bodyPr>
          <a:lstStyle/>
          <a:p>
            <a:pPr>
              <a:lnSpc>
                <a:spcPct val="70000"/>
              </a:lnSpc>
            </a:pPr>
            <a:r>
              <a:rPr lang="en-US" sz="1600" b="1" i="1" dirty="0">
                <a:latin typeface="Times New Roman" pitchFamily="18" charset="0"/>
                <a:cs typeface="Times New Roman" pitchFamily="18" charset="0"/>
              </a:rPr>
              <a:t>Excess </a:t>
            </a:r>
            <a:br>
              <a:rPr lang="en-US" sz="1600" b="1" i="1" dirty="0">
                <a:latin typeface="Times New Roman" pitchFamily="18" charset="0"/>
                <a:cs typeface="Times New Roman" pitchFamily="18" charset="0"/>
              </a:rPr>
            </a:br>
            <a:r>
              <a:rPr lang="en-US" sz="1600" b="1" i="1" dirty="0">
                <a:latin typeface="Times New Roman" pitchFamily="18" charset="0"/>
                <a:cs typeface="Times New Roman" pitchFamily="18" charset="0"/>
              </a:rPr>
              <a:t>supply</a:t>
            </a:r>
            <a:endParaRPr kumimoji="0" lang="en-US" b="1" i="1" dirty="0">
              <a:latin typeface="Times New Roman" pitchFamily="18" charset="0"/>
              <a:cs typeface="Times New Roman" pitchFamily="18" charset="0"/>
            </a:endParaRPr>
          </a:p>
        </p:txBody>
      </p:sp>
      <p:sp>
        <p:nvSpPr>
          <p:cNvPr id="160" name="Text Box 32"/>
          <p:cNvSpPr txBox="1">
            <a:spLocks noChangeArrowheads="1"/>
          </p:cNvSpPr>
          <p:nvPr/>
        </p:nvSpPr>
        <p:spPr bwMode="auto">
          <a:xfrm>
            <a:off x="4613381" y="5018578"/>
            <a:ext cx="1039481" cy="307777"/>
          </a:xfrm>
          <a:prstGeom prst="rect">
            <a:avLst/>
          </a:prstGeom>
          <a:noFill/>
          <a:ln w="19050" cap="rnd">
            <a:noFill/>
            <a:prstDash val="sysDot"/>
            <a:miter lim="800000"/>
            <a:headEnd/>
            <a:tailEnd/>
          </a:ln>
        </p:spPr>
        <p:txBody>
          <a:bodyPr wrap="square">
            <a:prstTxWarp prst="textNoShape">
              <a:avLst/>
            </a:prstTxWarp>
            <a:spAutoFit/>
          </a:bodyPr>
          <a:lstStyle/>
          <a:p>
            <a:r>
              <a:rPr lang="en-US" sz="1400" b="1" i="1" dirty="0">
                <a:latin typeface="Times New Roman" pitchFamily="18" charset="0"/>
                <a:cs typeface="Times New Roman" pitchFamily="18" charset="0"/>
              </a:rPr>
              <a:t>Downward</a:t>
            </a:r>
            <a:endParaRPr kumimoji="0" lang="en-US" sz="1400" b="1" i="1" dirty="0">
              <a:latin typeface="Times New Roman" pitchFamily="18" charset="0"/>
              <a:cs typeface="Times New Roman" pitchFamily="18" charset="0"/>
            </a:endParaRPr>
          </a:p>
        </p:txBody>
      </p:sp>
    </p:spTree>
    <p:extLst>
      <p:ext uri="{BB962C8B-B14F-4D97-AF65-F5344CB8AC3E}">
        <p14:creationId xmlns:p14="http://schemas.microsoft.com/office/powerpoint/2010/main" val="3199323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randombar(horizontal)">
                                      <p:cBhvr>
                                        <p:cTn id="7" dur="500"/>
                                        <p:tgtEl>
                                          <p:spTgt spid="61">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48"/>
                                        </p:tgtEl>
                                        <p:attrNameLst>
                                          <p:attrName>style.visibility</p:attrName>
                                        </p:attrNameLst>
                                      </p:cBhvr>
                                      <p:to>
                                        <p:strVal val="visible"/>
                                      </p:to>
                                    </p:set>
                                    <p:animEffect transition="in" filter="dissolve">
                                      <p:cBhvr>
                                        <p:cTn id="11" dur="500"/>
                                        <p:tgtEl>
                                          <p:spTgt spid="148"/>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59"/>
                                        </p:tgtEl>
                                        <p:attrNameLst>
                                          <p:attrName>style.visibility</p:attrName>
                                        </p:attrNameLst>
                                      </p:cBhvr>
                                      <p:to>
                                        <p:strVal val="visible"/>
                                      </p:to>
                                    </p:set>
                                    <p:animEffect transition="in" filter="dissolve">
                                      <p:cBhvr>
                                        <p:cTn id="15" dur="500"/>
                                        <p:tgtEl>
                                          <p:spTgt spid="159"/>
                                        </p:tgtEl>
                                      </p:cBhvr>
                                    </p:animEffect>
                                  </p:childTnLst>
                                </p:cTn>
                              </p:par>
                            </p:childTnLst>
                          </p:cTn>
                        </p:par>
                        <p:par>
                          <p:cTn id="16" fill="hold">
                            <p:stCondLst>
                              <p:cond delay="1500"/>
                            </p:stCondLst>
                            <p:childTnLst>
                              <p:par>
                                <p:cTn id="17" presetID="23" presetClass="entr" presetSubtype="32" fill="hold" grpId="0" nodeType="afterEffect">
                                  <p:stCondLst>
                                    <p:cond delay="0"/>
                                  </p:stCondLst>
                                  <p:childTnLst>
                                    <p:set>
                                      <p:cBhvr>
                                        <p:cTn id="18" dur="1" fill="hold">
                                          <p:stCondLst>
                                            <p:cond delay="0"/>
                                          </p:stCondLst>
                                        </p:cTn>
                                        <p:tgtEl>
                                          <p:spTgt spid="160"/>
                                        </p:tgtEl>
                                        <p:attrNameLst>
                                          <p:attrName>style.visibility</p:attrName>
                                        </p:attrNameLst>
                                      </p:cBhvr>
                                      <p:to>
                                        <p:strVal val="visible"/>
                                      </p:to>
                                    </p:set>
                                    <p:anim calcmode="lin" valueType="num">
                                      <p:cBhvr>
                                        <p:cTn id="19" dur="500" fill="hold"/>
                                        <p:tgtEl>
                                          <p:spTgt spid="160"/>
                                        </p:tgtEl>
                                        <p:attrNameLst>
                                          <p:attrName>ppt_w</p:attrName>
                                        </p:attrNameLst>
                                      </p:cBhvr>
                                      <p:tavLst>
                                        <p:tav tm="0">
                                          <p:val>
                                            <p:strVal val="4*#ppt_w"/>
                                          </p:val>
                                        </p:tav>
                                        <p:tav tm="100000">
                                          <p:val>
                                            <p:strVal val="#ppt_w"/>
                                          </p:val>
                                        </p:tav>
                                      </p:tavLst>
                                    </p:anim>
                                    <p:anim calcmode="lin" valueType="num">
                                      <p:cBhvr>
                                        <p:cTn id="20" dur="500" fill="hold"/>
                                        <p:tgtEl>
                                          <p:spTgt spid="160"/>
                                        </p:tgtEl>
                                        <p:attrNameLst>
                                          <p:attrName>ppt_h</p:attrName>
                                        </p:attrNameLst>
                                      </p:cBhvr>
                                      <p:tavLst>
                                        <p:tav tm="0">
                                          <p:val>
                                            <p:strVal val="4*#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61">
                                            <p:txEl>
                                              <p:pRg st="1" end="1"/>
                                            </p:txEl>
                                          </p:spTgt>
                                        </p:tgtEl>
                                        <p:attrNameLst>
                                          <p:attrName>style.visibility</p:attrName>
                                        </p:attrNameLst>
                                      </p:cBhvr>
                                      <p:to>
                                        <p:strVal val="visible"/>
                                      </p:to>
                                    </p:set>
                                    <p:animEffect transition="in" filter="randombar(horizontal)">
                                      <p:cBhvr>
                                        <p:cTn id="25" dur="500"/>
                                        <p:tgtEl>
                                          <p:spTgt spid="61">
                                            <p:txEl>
                                              <p:pRg st="1" end="1"/>
                                            </p:txEl>
                                          </p:spTgt>
                                        </p:tgtEl>
                                      </p:cBhvr>
                                    </p:animEffect>
                                  </p:childTnLst>
                                </p:cTn>
                              </p:par>
                            </p:childTnLst>
                          </p:cTn>
                        </p:par>
                        <p:par>
                          <p:cTn id="26" fill="hold">
                            <p:stCondLst>
                              <p:cond delay="500"/>
                            </p:stCondLst>
                            <p:childTnLst>
                              <p:par>
                                <p:cTn id="27" presetID="9" presetClass="entr" presetSubtype="0" fill="hold" nodeType="afterEffect">
                                  <p:stCondLst>
                                    <p:cond delay="0"/>
                                  </p:stCondLst>
                                  <p:childTnLst>
                                    <p:set>
                                      <p:cBhvr>
                                        <p:cTn id="28" dur="1" fill="hold">
                                          <p:stCondLst>
                                            <p:cond delay="0"/>
                                          </p:stCondLst>
                                        </p:cTn>
                                        <p:tgtEl>
                                          <p:spTgt spid="151"/>
                                        </p:tgtEl>
                                        <p:attrNameLst>
                                          <p:attrName>style.visibility</p:attrName>
                                        </p:attrNameLst>
                                      </p:cBhvr>
                                      <p:to>
                                        <p:strVal val="visible"/>
                                      </p:to>
                                    </p:set>
                                    <p:animEffect transition="in" filter="dissolve">
                                      <p:cBhvr>
                                        <p:cTn id="29" dur="500"/>
                                        <p:tgtEl>
                                          <p:spTgt spid="151"/>
                                        </p:tgtEl>
                                      </p:cBhvr>
                                    </p:animEffect>
                                  </p:childTnLst>
                                </p:cTn>
                              </p:par>
                            </p:childTnLst>
                          </p:cTn>
                        </p:par>
                        <p:par>
                          <p:cTn id="30" fill="hold">
                            <p:stCondLst>
                              <p:cond delay="1000"/>
                            </p:stCondLst>
                            <p:childTnLst>
                              <p:par>
                                <p:cTn id="31" presetID="9" presetClass="entr" presetSubtype="0" fill="hold" grpId="0" nodeType="afterEffect">
                                  <p:stCondLst>
                                    <p:cond delay="0"/>
                                  </p:stCondLst>
                                  <p:childTnLst>
                                    <p:set>
                                      <p:cBhvr>
                                        <p:cTn id="32" dur="1" fill="hold">
                                          <p:stCondLst>
                                            <p:cond delay="0"/>
                                          </p:stCondLst>
                                        </p:cTn>
                                        <p:tgtEl>
                                          <p:spTgt spid="157"/>
                                        </p:tgtEl>
                                        <p:attrNameLst>
                                          <p:attrName>style.visibility</p:attrName>
                                        </p:attrNameLst>
                                      </p:cBhvr>
                                      <p:to>
                                        <p:strVal val="visible"/>
                                      </p:to>
                                    </p:set>
                                    <p:animEffect transition="in" filter="dissolve">
                                      <p:cBhvr>
                                        <p:cTn id="33" dur="500"/>
                                        <p:tgtEl>
                                          <p:spTgt spid="157"/>
                                        </p:tgtEl>
                                      </p:cBhvr>
                                    </p:animEffect>
                                  </p:childTnLst>
                                </p:cTn>
                              </p:par>
                            </p:childTnLst>
                          </p:cTn>
                        </p:par>
                        <p:par>
                          <p:cTn id="34" fill="hold">
                            <p:stCondLst>
                              <p:cond delay="1500"/>
                            </p:stCondLst>
                            <p:childTnLst>
                              <p:par>
                                <p:cTn id="35" presetID="23" presetClass="entr" presetSubtype="32" fill="hold" grpId="0" nodeType="afterEffect">
                                  <p:stCondLst>
                                    <p:cond delay="0"/>
                                  </p:stCondLst>
                                  <p:childTnLst>
                                    <p:set>
                                      <p:cBhvr>
                                        <p:cTn id="36" dur="1" fill="hold">
                                          <p:stCondLst>
                                            <p:cond delay="0"/>
                                          </p:stCondLst>
                                        </p:cTn>
                                        <p:tgtEl>
                                          <p:spTgt spid="158"/>
                                        </p:tgtEl>
                                        <p:attrNameLst>
                                          <p:attrName>style.visibility</p:attrName>
                                        </p:attrNameLst>
                                      </p:cBhvr>
                                      <p:to>
                                        <p:strVal val="visible"/>
                                      </p:to>
                                    </p:set>
                                    <p:anim calcmode="lin" valueType="num">
                                      <p:cBhvr>
                                        <p:cTn id="37" dur="500" fill="hold"/>
                                        <p:tgtEl>
                                          <p:spTgt spid="158"/>
                                        </p:tgtEl>
                                        <p:attrNameLst>
                                          <p:attrName>ppt_w</p:attrName>
                                        </p:attrNameLst>
                                      </p:cBhvr>
                                      <p:tavLst>
                                        <p:tav tm="0">
                                          <p:val>
                                            <p:strVal val="4*#ppt_w"/>
                                          </p:val>
                                        </p:tav>
                                        <p:tav tm="100000">
                                          <p:val>
                                            <p:strVal val="#ppt_w"/>
                                          </p:val>
                                        </p:tav>
                                      </p:tavLst>
                                    </p:anim>
                                    <p:anim calcmode="lin" valueType="num">
                                      <p:cBhvr>
                                        <p:cTn id="38" dur="500" fill="hold"/>
                                        <p:tgtEl>
                                          <p:spTgt spid="158"/>
                                        </p:tgtEl>
                                        <p:attrNameLst>
                                          <p:attrName>ppt_h</p:attrName>
                                        </p:attrNameLst>
                                      </p:cBhvr>
                                      <p:tavLst>
                                        <p:tav tm="0">
                                          <p:val>
                                            <p:strVal val="4*#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61">
                                            <p:txEl>
                                              <p:pRg st="2" end="2"/>
                                            </p:txEl>
                                          </p:spTgt>
                                        </p:tgtEl>
                                        <p:attrNameLst>
                                          <p:attrName>style.visibility</p:attrName>
                                        </p:attrNameLst>
                                      </p:cBhvr>
                                      <p:to>
                                        <p:strVal val="visible"/>
                                      </p:to>
                                    </p:set>
                                    <p:animEffect transition="in" filter="randombar(horizontal)">
                                      <p:cBhvr>
                                        <p:cTn id="43" dur="500"/>
                                        <p:tgtEl>
                                          <p:spTgt spid="61">
                                            <p:txEl>
                                              <p:pRg st="2" end="2"/>
                                            </p:txEl>
                                          </p:spTgt>
                                        </p:tgtEl>
                                      </p:cBhvr>
                                    </p:animEffect>
                                  </p:childTnLst>
                                </p:cTn>
                              </p:par>
                            </p:childTnLst>
                          </p:cTn>
                        </p:par>
                        <p:par>
                          <p:cTn id="44" fill="hold">
                            <p:stCondLst>
                              <p:cond delay="500"/>
                            </p:stCondLst>
                            <p:childTnLst>
                              <p:par>
                                <p:cTn id="45" presetID="9" presetClass="entr" presetSubtype="0" fill="hold" nodeType="afterEffect">
                                  <p:stCondLst>
                                    <p:cond delay="0"/>
                                  </p:stCondLst>
                                  <p:childTnLst>
                                    <p:set>
                                      <p:cBhvr>
                                        <p:cTn id="46" dur="1" fill="hold">
                                          <p:stCondLst>
                                            <p:cond delay="0"/>
                                          </p:stCondLst>
                                        </p:cTn>
                                        <p:tgtEl>
                                          <p:spTgt spid="154"/>
                                        </p:tgtEl>
                                        <p:attrNameLst>
                                          <p:attrName>style.visibility</p:attrName>
                                        </p:attrNameLst>
                                      </p:cBhvr>
                                      <p:to>
                                        <p:strVal val="visible"/>
                                      </p:to>
                                    </p:set>
                                    <p:animEffect transition="in" filter="dissolve">
                                      <p:cBhvr>
                                        <p:cTn id="47" dur="500"/>
                                        <p:tgtEl>
                                          <p:spTgt spid="154"/>
                                        </p:tgtEl>
                                      </p:cBhvr>
                                    </p:animEffect>
                                  </p:childTnLst>
                                </p:cTn>
                              </p:par>
                            </p:childTnLst>
                          </p:cTn>
                        </p:par>
                        <p:par>
                          <p:cTn id="48" fill="hold">
                            <p:stCondLst>
                              <p:cond delay="1000"/>
                            </p:stCondLst>
                            <p:childTnLst>
                              <p:par>
                                <p:cTn id="49" presetID="9" presetClass="entr" presetSubtype="0" fill="hold" grpId="0" nodeType="afterEffect">
                                  <p:stCondLst>
                                    <p:cond delay="0"/>
                                  </p:stCondLst>
                                  <p:childTnLst>
                                    <p:set>
                                      <p:cBhvr>
                                        <p:cTn id="50" dur="1" fill="hold">
                                          <p:stCondLst>
                                            <p:cond delay="0"/>
                                          </p:stCondLst>
                                        </p:cTn>
                                        <p:tgtEl>
                                          <p:spTgt spid="142"/>
                                        </p:tgtEl>
                                        <p:attrNameLst>
                                          <p:attrName>style.visibility</p:attrName>
                                        </p:attrNameLst>
                                      </p:cBhvr>
                                      <p:to>
                                        <p:strVal val="visible"/>
                                      </p:to>
                                    </p:set>
                                    <p:animEffect transition="in" filter="dissolve">
                                      <p:cBhvr>
                                        <p:cTn id="51" dur="500"/>
                                        <p:tgtEl>
                                          <p:spTgt spid="142"/>
                                        </p:tgtEl>
                                      </p:cBhvr>
                                    </p:animEffect>
                                  </p:childTnLst>
                                </p:cTn>
                              </p:par>
                            </p:childTnLst>
                          </p:cTn>
                        </p:par>
                        <p:par>
                          <p:cTn id="52" fill="hold">
                            <p:stCondLst>
                              <p:cond delay="1500"/>
                            </p:stCondLst>
                            <p:childTnLst>
                              <p:par>
                                <p:cTn id="53" presetID="23" presetClass="entr" presetSubtype="32" fill="hold" grpId="0" nodeType="afterEffect">
                                  <p:stCondLst>
                                    <p:cond delay="0"/>
                                  </p:stCondLst>
                                  <p:childTnLst>
                                    <p:set>
                                      <p:cBhvr>
                                        <p:cTn id="54" dur="1" fill="hold">
                                          <p:stCondLst>
                                            <p:cond delay="0"/>
                                          </p:stCondLst>
                                        </p:cTn>
                                        <p:tgtEl>
                                          <p:spTgt spid="143"/>
                                        </p:tgtEl>
                                        <p:attrNameLst>
                                          <p:attrName>style.visibility</p:attrName>
                                        </p:attrNameLst>
                                      </p:cBhvr>
                                      <p:to>
                                        <p:strVal val="visible"/>
                                      </p:to>
                                    </p:set>
                                    <p:anim calcmode="lin" valueType="num">
                                      <p:cBhvr>
                                        <p:cTn id="55" dur="500" fill="hold"/>
                                        <p:tgtEl>
                                          <p:spTgt spid="143"/>
                                        </p:tgtEl>
                                        <p:attrNameLst>
                                          <p:attrName>ppt_w</p:attrName>
                                        </p:attrNameLst>
                                      </p:cBhvr>
                                      <p:tavLst>
                                        <p:tav tm="0">
                                          <p:val>
                                            <p:strVal val="4*#ppt_w"/>
                                          </p:val>
                                        </p:tav>
                                        <p:tav tm="100000">
                                          <p:val>
                                            <p:strVal val="#ppt_w"/>
                                          </p:val>
                                        </p:tav>
                                      </p:tavLst>
                                    </p:anim>
                                    <p:anim calcmode="lin" valueType="num">
                                      <p:cBhvr>
                                        <p:cTn id="56" dur="500" fill="hold"/>
                                        <p:tgtEl>
                                          <p:spTgt spid="143"/>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 grpId="0" autoUpdateAnimBg="0"/>
      <p:bldP spid="143" grpId="0" autoUpdateAnimBg="0"/>
      <p:bldP spid="157" grpId="0" autoUpdateAnimBg="0"/>
      <p:bldP spid="158" grpId="0" autoUpdateAnimBg="0"/>
      <p:bldP spid="159" grpId="0" autoUpdateAnimBg="0"/>
      <p:bldP spid="160"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Freeform 53"/>
          <p:cNvSpPr/>
          <p:nvPr/>
        </p:nvSpPr>
        <p:spPr>
          <a:xfrm>
            <a:off x="4649492" y="1743559"/>
            <a:ext cx="1658318" cy="1565329"/>
          </a:xfrm>
          <a:custGeom>
            <a:avLst/>
            <a:gdLst>
              <a:gd name="connsiteX0" fmla="*/ 0 w 1658318"/>
              <a:gd name="connsiteY0" fmla="*/ 0 h 1565329"/>
              <a:gd name="connsiteX1" fmla="*/ 317715 w 1658318"/>
              <a:gd name="connsiteY1" fmla="*/ 7749 h 1565329"/>
              <a:gd name="connsiteX2" fmla="*/ 984142 w 1658318"/>
              <a:gd name="connsiteY2" fmla="*/ 782665 h 1565329"/>
              <a:gd name="connsiteX3" fmla="*/ 1658318 w 1658318"/>
              <a:gd name="connsiteY3" fmla="*/ 1565329 h 1565329"/>
              <a:gd name="connsiteX4" fmla="*/ 7749 w 1658318"/>
              <a:gd name="connsiteY4" fmla="*/ 1565329 h 1565329"/>
              <a:gd name="connsiteX5" fmla="*/ 0 w 1658318"/>
              <a:gd name="connsiteY5" fmla="*/ 0 h 156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8318" h="1565329">
                <a:moveTo>
                  <a:pt x="0" y="0"/>
                </a:moveTo>
                <a:lnTo>
                  <a:pt x="317715" y="7749"/>
                </a:lnTo>
                <a:lnTo>
                  <a:pt x="984142" y="782665"/>
                </a:lnTo>
                <a:lnTo>
                  <a:pt x="1658318" y="1565329"/>
                </a:lnTo>
                <a:lnTo>
                  <a:pt x="7749" y="1565329"/>
                </a:lnTo>
                <a:lnTo>
                  <a:pt x="0" y="0"/>
                </a:lnTo>
                <a:close/>
              </a:path>
            </a:pathLst>
          </a:custGeom>
          <a:pattFill prst="wdUpDiag">
            <a:fgClr>
              <a:schemeClr val="accent5">
                <a:lumMod val="60000"/>
                <a:lumOff val="40000"/>
              </a:schemeClr>
            </a:fgClr>
            <a:bgClr>
              <a:schemeClr val="bg1"/>
            </a:bgClr>
          </a:patt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Net Gains to Buyers and Sellers</a:t>
            </a:r>
            <a:endParaRPr lang="en-US" sz="20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08" name="Text Box 119"/>
          <p:cNvSpPr txBox="1">
            <a:spLocks noChangeArrowheads="1"/>
          </p:cNvSpPr>
          <p:nvPr/>
        </p:nvSpPr>
        <p:spPr bwMode="auto">
          <a:xfrm>
            <a:off x="4058690" y="1560038"/>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140</a:t>
            </a:r>
            <a:endParaRPr kumimoji="0" lang="en-US" sz="1600" b="0" i="0" dirty="0">
              <a:latin typeface="Times New Roman" pitchFamily="18" charset="0"/>
              <a:cs typeface="Times New Roman" pitchFamily="18" charset="0"/>
            </a:endParaRPr>
          </a:p>
        </p:txBody>
      </p:sp>
      <p:sp>
        <p:nvSpPr>
          <p:cNvPr id="109" name="Text Box 120"/>
          <p:cNvSpPr txBox="1">
            <a:spLocks noChangeArrowheads="1"/>
          </p:cNvSpPr>
          <p:nvPr/>
        </p:nvSpPr>
        <p:spPr bwMode="auto">
          <a:xfrm>
            <a:off x="4058690" y="2349320"/>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120</a:t>
            </a:r>
            <a:endParaRPr kumimoji="0" lang="en-US" sz="1600" b="0" i="0" dirty="0">
              <a:latin typeface="Times New Roman" pitchFamily="18" charset="0"/>
              <a:cs typeface="Times New Roman" pitchFamily="18" charset="0"/>
            </a:endParaRPr>
          </a:p>
        </p:txBody>
      </p:sp>
      <p:sp>
        <p:nvSpPr>
          <p:cNvPr id="110" name="Text Box 121"/>
          <p:cNvSpPr txBox="1">
            <a:spLocks noChangeArrowheads="1"/>
          </p:cNvSpPr>
          <p:nvPr/>
        </p:nvSpPr>
        <p:spPr bwMode="auto">
          <a:xfrm>
            <a:off x="4058690" y="3135401"/>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100</a:t>
            </a:r>
            <a:endParaRPr kumimoji="0" lang="en-US" sz="1600" b="0" i="0" dirty="0">
              <a:latin typeface="Times New Roman" pitchFamily="18" charset="0"/>
              <a:cs typeface="Times New Roman" pitchFamily="18" charset="0"/>
            </a:endParaRPr>
          </a:p>
        </p:txBody>
      </p:sp>
      <p:sp>
        <p:nvSpPr>
          <p:cNvPr id="111" name="Text Box 122"/>
          <p:cNvSpPr txBox="1">
            <a:spLocks noChangeArrowheads="1"/>
          </p:cNvSpPr>
          <p:nvPr/>
        </p:nvSpPr>
        <p:spPr bwMode="auto">
          <a:xfrm>
            <a:off x="4058690" y="4709149"/>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60</a:t>
            </a:r>
            <a:endParaRPr kumimoji="0" lang="en-US" sz="1600" b="0" i="0" dirty="0">
              <a:latin typeface="Times New Roman" pitchFamily="18" charset="0"/>
              <a:cs typeface="Times New Roman" pitchFamily="18" charset="0"/>
            </a:endParaRPr>
          </a:p>
        </p:txBody>
      </p:sp>
      <p:sp>
        <p:nvSpPr>
          <p:cNvPr id="112" name="Text Box 123"/>
          <p:cNvSpPr txBox="1">
            <a:spLocks noChangeArrowheads="1"/>
          </p:cNvSpPr>
          <p:nvPr/>
        </p:nvSpPr>
        <p:spPr bwMode="auto">
          <a:xfrm>
            <a:off x="4467697" y="5450493"/>
            <a:ext cx="378717"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0</a:t>
            </a:r>
          </a:p>
        </p:txBody>
      </p:sp>
      <p:sp>
        <p:nvSpPr>
          <p:cNvPr id="113" name="Text Box 124"/>
          <p:cNvSpPr txBox="1">
            <a:spLocks noChangeArrowheads="1"/>
          </p:cNvSpPr>
          <p:nvPr/>
        </p:nvSpPr>
        <p:spPr bwMode="auto">
          <a:xfrm>
            <a:off x="5412328"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10</a:t>
            </a:r>
            <a:endParaRPr kumimoji="0" lang="en-US" sz="1600" b="0" i="0" dirty="0">
              <a:latin typeface="Times New Roman" pitchFamily="18" charset="0"/>
              <a:cs typeface="Times New Roman" pitchFamily="18" charset="0"/>
            </a:endParaRPr>
          </a:p>
        </p:txBody>
      </p:sp>
      <p:sp>
        <p:nvSpPr>
          <p:cNvPr id="114" name="Text Box 125"/>
          <p:cNvSpPr txBox="1">
            <a:spLocks noChangeArrowheads="1"/>
          </p:cNvSpPr>
          <p:nvPr/>
        </p:nvSpPr>
        <p:spPr bwMode="auto">
          <a:xfrm>
            <a:off x="5891752" y="5450493"/>
            <a:ext cx="471292"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15</a:t>
            </a:r>
            <a:endParaRPr kumimoji="0" lang="en-US" sz="1600" b="0" i="0" dirty="0">
              <a:latin typeface="Times New Roman" pitchFamily="18" charset="0"/>
              <a:cs typeface="Times New Roman" pitchFamily="18" charset="0"/>
            </a:endParaRPr>
          </a:p>
        </p:txBody>
      </p:sp>
      <p:sp>
        <p:nvSpPr>
          <p:cNvPr id="115" name="Text Box 126"/>
          <p:cNvSpPr txBox="1">
            <a:spLocks noChangeArrowheads="1"/>
          </p:cNvSpPr>
          <p:nvPr/>
        </p:nvSpPr>
        <p:spPr bwMode="auto">
          <a:xfrm>
            <a:off x="63743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20</a:t>
            </a:r>
            <a:endParaRPr kumimoji="0" lang="en-US" sz="1600" b="0" i="0" dirty="0">
              <a:latin typeface="Times New Roman" pitchFamily="18" charset="0"/>
              <a:cs typeface="Times New Roman" pitchFamily="18" charset="0"/>
            </a:endParaRPr>
          </a:p>
        </p:txBody>
      </p:sp>
      <p:sp>
        <p:nvSpPr>
          <p:cNvPr id="116" name="Text Box 127"/>
          <p:cNvSpPr txBox="1">
            <a:spLocks noChangeArrowheads="1"/>
          </p:cNvSpPr>
          <p:nvPr/>
        </p:nvSpPr>
        <p:spPr bwMode="auto">
          <a:xfrm>
            <a:off x="6836207" y="5450493"/>
            <a:ext cx="510475"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25</a:t>
            </a:r>
            <a:endParaRPr kumimoji="0" lang="en-US" sz="1600" b="0" i="0" dirty="0">
              <a:latin typeface="Times New Roman" pitchFamily="18" charset="0"/>
              <a:cs typeface="Times New Roman" pitchFamily="18" charset="0"/>
            </a:endParaRPr>
          </a:p>
        </p:txBody>
      </p:sp>
      <p:sp>
        <p:nvSpPr>
          <p:cNvPr id="122" name="Text Box 132"/>
          <p:cNvSpPr txBox="1">
            <a:spLocks noChangeArrowheads="1"/>
          </p:cNvSpPr>
          <p:nvPr/>
        </p:nvSpPr>
        <p:spPr bwMode="auto">
          <a:xfrm>
            <a:off x="4158135" y="1096433"/>
            <a:ext cx="1376788" cy="419923"/>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sz="1600" b="0" i="0" dirty="0">
                <a:latin typeface="Times New Roman" pitchFamily="18" charset="0"/>
                <a:cs typeface="Times New Roman" pitchFamily="18" charset="0"/>
              </a:rPr>
              <a:t>Price</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(monthly bill)</a:t>
            </a:r>
          </a:p>
        </p:txBody>
      </p:sp>
      <p:sp>
        <p:nvSpPr>
          <p:cNvPr id="123" name="Text Box 133"/>
          <p:cNvSpPr txBox="1">
            <a:spLocks noChangeArrowheads="1"/>
          </p:cNvSpPr>
          <p:nvPr/>
        </p:nvSpPr>
        <p:spPr bwMode="auto">
          <a:xfrm>
            <a:off x="7783397" y="5145452"/>
            <a:ext cx="1219200" cy="634020"/>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sz="1600" b="0" i="0" dirty="0">
                <a:latin typeface="Times New Roman" pitchFamily="18" charset="0"/>
                <a:cs typeface="Times New Roman" pitchFamily="18" charset="0"/>
              </a:rPr>
              <a:t>Quantity</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a:t>
            </a:r>
            <a:r>
              <a:rPr kumimoji="0" lang="en-US" sz="1400" b="0" dirty="0" smtClean="0">
                <a:latin typeface="Times New Roman" pitchFamily="18" charset="0"/>
                <a:cs typeface="Times New Roman" pitchFamily="18" charset="0"/>
              </a:rPr>
              <a:t>million </a:t>
            </a:r>
            <a:r>
              <a:rPr kumimoji="0" lang="en-US" sz="1400" b="0" dirty="0">
                <a:latin typeface="Times New Roman" pitchFamily="18" charset="0"/>
                <a:cs typeface="Times New Roman" pitchFamily="18" charset="0"/>
              </a:rPr>
              <a:t/>
            </a:r>
            <a:br>
              <a:rPr kumimoji="0" lang="en-US" sz="1400" b="0" dirty="0">
                <a:latin typeface="Times New Roman" pitchFamily="18" charset="0"/>
                <a:cs typeface="Times New Roman" pitchFamily="18" charset="0"/>
              </a:rPr>
            </a:br>
            <a:r>
              <a:rPr kumimoji="0" lang="en-US" sz="1400" b="0" dirty="0">
                <a:latin typeface="Times New Roman" pitchFamily="18" charset="0"/>
                <a:cs typeface="Times New Roman" pitchFamily="18" charset="0"/>
              </a:rPr>
              <a:t>subscribers)</a:t>
            </a:r>
          </a:p>
        </p:txBody>
      </p:sp>
      <p:sp>
        <p:nvSpPr>
          <p:cNvPr id="125" name="Line 135"/>
          <p:cNvSpPr>
            <a:spLocks noChangeShapeType="1"/>
          </p:cNvSpPr>
          <p:nvPr/>
        </p:nvSpPr>
        <p:spPr bwMode="auto">
          <a:xfrm>
            <a:off x="4669310" y="5451828"/>
            <a:ext cx="3072093"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6" name="Text Box 136"/>
          <p:cNvSpPr txBox="1">
            <a:spLocks noChangeArrowheads="1"/>
          </p:cNvSpPr>
          <p:nvPr/>
        </p:nvSpPr>
        <p:spPr bwMode="auto">
          <a:xfrm>
            <a:off x="4058690" y="3908781"/>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80</a:t>
            </a:r>
            <a:endParaRPr kumimoji="0" lang="en-US" sz="1600" b="0" i="0" dirty="0">
              <a:latin typeface="Times New Roman" pitchFamily="18" charset="0"/>
              <a:cs typeface="Times New Roman" pitchFamily="18" charset="0"/>
            </a:endParaRPr>
          </a:p>
        </p:txBody>
      </p:sp>
      <p:sp>
        <p:nvSpPr>
          <p:cNvPr id="127" name="Line 137"/>
          <p:cNvSpPr>
            <a:spLocks noChangeShapeType="1"/>
          </p:cNvSpPr>
          <p:nvPr/>
        </p:nvSpPr>
        <p:spPr bwMode="auto">
          <a:xfrm>
            <a:off x="4561320" y="1750164"/>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8" name="Line 138"/>
          <p:cNvSpPr>
            <a:spLocks noChangeShapeType="1"/>
          </p:cNvSpPr>
          <p:nvPr/>
        </p:nvSpPr>
        <p:spPr bwMode="auto">
          <a:xfrm>
            <a:off x="4561320" y="2534657"/>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9" name="Line 139"/>
          <p:cNvSpPr>
            <a:spLocks noChangeShapeType="1"/>
          </p:cNvSpPr>
          <p:nvPr/>
        </p:nvSpPr>
        <p:spPr bwMode="auto">
          <a:xfrm>
            <a:off x="4561320" y="3312800"/>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0" name="Line 140"/>
          <p:cNvSpPr>
            <a:spLocks noChangeShapeType="1"/>
          </p:cNvSpPr>
          <p:nvPr/>
        </p:nvSpPr>
        <p:spPr bwMode="auto">
          <a:xfrm>
            <a:off x="4561320" y="409729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1" name="Text Box 142"/>
          <p:cNvSpPr txBox="1">
            <a:spLocks noChangeArrowheads="1"/>
          </p:cNvSpPr>
          <p:nvPr/>
        </p:nvSpPr>
        <p:spPr bwMode="auto">
          <a:xfrm>
            <a:off x="7325157" y="5450493"/>
            <a:ext cx="518010"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30</a:t>
            </a:r>
            <a:endParaRPr kumimoji="0" lang="en-US" sz="1600" b="0" i="0" dirty="0">
              <a:latin typeface="Times New Roman" pitchFamily="18" charset="0"/>
              <a:cs typeface="Times New Roman" pitchFamily="18" charset="0"/>
            </a:endParaRPr>
          </a:p>
        </p:txBody>
      </p:sp>
      <p:sp>
        <p:nvSpPr>
          <p:cNvPr id="133" name="Line 145"/>
          <p:cNvSpPr>
            <a:spLocks noChangeShapeType="1"/>
          </p:cNvSpPr>
          <p:nvPr/>
        </p:nvSpPr>
        <p:spPr bwMode="auto">
          <a:xfrm>
            <a:off x="563768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4" name="Line 146"/>
          <p:cNvSpPr>
            <a:spLocks noChangeShapeType="1"/>
          </p:cNvSpPr>
          <p:nvPr/>
        </p:nvSpPr>
        <p:spPr bwMode="auto">
          <a:xfrm>
            <a:off x="6118697"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5" name="Line 147"/>
          <p:cNvSpPr>
            <a:spLocks noChangeShapeType="1"/>
          </p:cNvSpPr>
          <p:nvPr/>
        </p:nvSpPr>
        <p:spPr bwMode="auto">
          <a:xfrm>
            <a:off x="6599710"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6" name="Line 148"/>
          <p:cNvSpPr>
            <a:spLocks noChangeShapeType="1"/>
          </p:cNvSpPr>
          <p:nvPr/>
        </p:nvSpPr>
        <p:spPr bwMode="auto">
          <a:xfrm>
            <a:off x="708072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7" name="Line 149"/>
          <p:cNvSpPr>
            <a:spLocks noChangeShapeType="1"/>
          </p:cNvSpPr>
          <p:nvPr/>
        </p:nvSpPr>
        <p:spPr bwMode="auto">
          <a:xfrm>
            <a:off x="756173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9" name="Text Box 151"/>
          <p:cNvSpPr txBox="1">
            <a:spLocks noChangeArrowheads="1"/>
          </p:cNvSpPr>
          <p:nvPr/>
        </p:nvSpPr>
        <p:spPr bwMode="auto">
          <a:xfrm>
            <a:off x="49265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5</a:t>
            </a:r>
            <a:endParaRPr kumimoji="0" lang="en-US" sz="1600" b="0" i="0" dirty="0">
              <a:latin typeface="Times New Roman" pitchFamily="18" charset="0"/>
              <a:cs typeface="Times New Roman" pitchFamily="18" charset="0"/>
            </a:endParaRPr>
          </a:p>
        </p:txBody>
      </p:sp>
      <p:sp>
        <p:nvSpPr>
          <p:cNvPr id="140" name="Line 152"/>
          <p:cNvSpPr>
            <a:spLocks noChangeShapeType="1"/>
          </p:cNvSpPr>
          <p:nvPr/>
        </p:nvSpPr>
        <p:spPr bwMode="auto">
          <a:xfrm>
            <a:off x="515667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3" name="Line 158"/>
          <p:cNvSpPr>
            <a:spLocks noChangeShapeType="1"/>
          </p:cNvSpPr>
          <p:nvPr/>
        </p:nvSpPr>
        <p:spPr bwMode="auto">
          <a:xfrm>
            <a:off x="4561320" y="4900836"/>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nvGrpSpPr>
          <p:cNvPr id="144" name="Group 173"/>
          <p:cNvGrpSpPr>
            <a:grpSpLocks/>
          </p:cNvGrpSpPr>
          <p:nvPr/>
        </p:nvGrpSpPr>
        <p:grpSpPr bwMode="auto">
          <a:xfrm>
            <a:off x="4585172" y="5232872"/>
            <a:ext cx="148681" cy="273829"/>
            <a:chOff x="2616" y="3192"/>
            <a:chExt cx="106" cy="190"/>
          </a:xfrm>
        </p:grpSpPr>
        <p:sp>
          <p:nvSpPr>
            <p:cNvPr id="145" name="Line 144"/>
            <p:cNvSpPr>
              <a:spLocks noChangeShapeType="1"/>
            </p:cNvSpPr>
            <p:nvPr/>
          </p:nvSpPr>
          <p:spPr bwMode="auto">
            <a:xfrm>
              <a:off x="2676" y="3324"/>
              <a:ext cx="0" cy="5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6" name="Line 164"/>
            <p:cNvSpPr>
              <a:spLocks noChangeShapeType="1"/>
            </p:cNvSpPr>
            <p:nvPr/>
          </p:nvSpPr>
          <p:spPr bwMode="auto">
            <a:xfrm>
              <a:off x="2676" y="3264"/>
              <a:ext cx="0" cy="84"/>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7" name="Line 170"/>
            <p:cNvSpPr>
              <a:spLocks noChangeShapeType="1"/>
            </p:cNvSpPr>
            <p:nvPr/>
          </p:nvSpPr>
          <p:spPr bwMode="auto">
            <a:xfrm flipV="1">
              <a:off x="2626" y="3192"/>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8" name="Line 171"/>
            <p:cNvSpPr>
              <a:spLocks noChangeShapeType="1"/>
            </p:cNvSpPr>
            <p:nvPr/>
          </p:nvSpPr>
          <p:spPr bwMode="auto">
            <a:xfrm flipV="1">
              <a:off x="2626" y="3240"/>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9" name="Line 172"/>
            <p:cNvSpPr>
              <a:spLocks noChangeShapeType="1"/>
            </p:cNvSpPr>
            <p:nvPr/>
          </p:nvSpPr>
          <p:spPr bwMode="auto">
            <a:xfrm>
              <a:off x="2616" y="3328"/>
              <a:ext cx="5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sp>
        <p:nvSpPr>
          <p:cNvPr id="61" name="Content Placeholder 2"/>
          <p:cNvSpPr>
            <a:spLocks noGrp="1"/>
          </p:cNvSpPr>
          <p:nvPr>
            <p:ph idx="1"/>
          </p:nvPr>
        </p:nvSpPr>
        <p:spPr>
          <a:xfrm>
            <a:off x="63184" y="1341435"/>
            <a:ext cx="4059114" cy="3946851"/>
          </a:xfrm>
        </p:spPr>
        <p:txBody>
          <a:bodyPr/>
          <a:lstStyle/>
          <a:p>
            <a:pPr marL="169863" indent="-169863">
              <a:lnSpc>
                <a:spcPct val="90000"/>
              </a:lnSpc>
            </a:pPr>
            <a:r>
              <a:rPr lang="en-US" sz="1900" dirty="0">
                <a:solidFill>
                  <a:srgbClr val="32302A"/>
                </a:solidFill>
                <a:ea typeface="ＭＳ Ｐゴシック" pitchFamily="-107" charset="-128"/>
                <a:cs typeface="ＭＳ Ｐゴシック" pitchFamily="-107" charset="-128"/>
              </a:rPr>
              <a:t>Return again to the market for </a:t>
            </a:r>
            <a:r>
              <a:rPr lang="en-US" sz="1900" dirty="0" smtClean="0">
                <a:solidFill>
                  <a:srgbClr val="32302A"/>
                </a:solidFill>
                <a:ea typeface="ＭＳ Ｐゴシック" pitchFamily="-107" charset="-128"/>
                <a:cs typeface="ＭＳ Ｐゴシック" pitchFamily="-107" charset="-128"/>
              </a:rPr>
              <a:t>cellular phone </a:t>
            </a:r>
            <a:r>
              <a:rPr lang="en-US" sz="1900" dirty="0">
                <a:solidFill>
                  <a:srgbClr val="32302A"/>
                </a:solidFill>
                <a:ea typeface="ＭＳ Ｐゴシック" pitchFamily="-107" charset="-128"/>
                <a:cs typeface="ＭＳ Ｐゴシック" pitchFamily="-107" charset="-128"/>
              </a:rPr>
              <a:t>service. When the market </a:t>
            </a:r>
            <a:r>
              <a:rPr lang="en-US" sz="1900" dirty="0" smtClean="0">
                <a:solidFill>
                  <a:srgbClr val="32302A"/>
                </a:solidFill>
                <a:ea typeface="ＭＳ Ｐゴシック" pitchFamily="-107" charset="-128"/>
                <a:cs typeface="ＭＳ Ｐゴシック" pitchFamily="-107" charset="-128"/>
              </a:rPr>
              <a:t>is in </a:t>
            </a:r>
            <a:r>
              <a:rPr lang="en-US" sz="1900" b="1" i="1" dirty="0">
                <a:solidFill>
                  <a:srgbClr val="034DF3"/>
                </a:solidFill>
                <a:ea typeface="ＭＳ Ｐゴシック" pitchFamily="-107" charset="-128"/>
                <a:cs typeface="ＭＳ Ｐゴシック" pitchFamily="-107" charset="-128"/>
              </a:rPr>
              <a:t>equilibrium </a:t>
            </a:r>
            <a:r>
              <a:rPr lang="en-US" sz="1900" dirty="0">
                <a:solidFill>
                  <a:srgbClr val="32302A"/>
                </a:solidFill>
                <a:ea typeface="ＭＳ Ｐゴシック" pitchFamily="-107" charset="-128"/>
                <a:cs typeface="ＭＳ Ｐゴシック" pitchFamily="-107" charset="-128"/>
              </a:rPr>
              <a:t>– where supply </a:t>
            </a:r>
            <a:r>
              <a:rPr lang="en-US" sz="1900" dirty="0" smtClean="0">
                <a:solidFill>
                  <a:srgbClr val="32302A"/>
                </a:solidFill>
                <a:ea typeface="ＭＳ Ｐゴシック" pitchFamily="-107" charset="-128"/>
                <a:cs typeface="ＭＳ Ｐゴシック" pitchFamily="-107" charset="-128"/>
              </a:rPr>
              <a:t>just equals </a:t>
            </a:r>
            <a:r>
              <a:rPr lang="en-US" sz="1900" dirty="0">
                <a:solidFill>
                  <a:srgbClr val="32302A"/>
                </a:solidFill>
                <a:ea typeface="ＭＳ Ｐゴシック" pitchFamily="-107" charset="-128"/>
                <a:cs typeface="ＭＳ Ｐゴシック" pitchFamily="-107" charset="-128"/>
              </a:rPr>
              <a:t>demand – price equals $100</a:t>
            </a:r>
            <a:r>
              <a:rPr lang="en-US" sz="19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Recall </a:t>
            </a:r>
            <a:r>
              <a:rPr lang="en-US" sz="1900" dirty="0">
                <a:solidFill>
                  <a:srgbClr val="32302A"/>
                </a:solidFill>
                <a:ea typeface="ＭＳ Ｐゴシック" pitchFamily="-107" charset="-128"/>
                <a:cs typeface="ＭＳ Ｐゴシック" pitchFamily="-107" charset="-128"/>
              </a:rPr>
              <a:t>that the area above the </a:t>
            </a:r>
            <a:r>
              <a:rPr lang="en-US" sz="1900" dirty="0" smtClean="0">
                <a:solidFill>
                  <a:srgbClr val="32302A"/>
                </a:solidFill>
                <a:ea typeface="ＭＳ Ｐゴシック" pitchFamily="-107" charset="-128"/>
                <a:cs typeface="ＭＳ Ｐゴシック" pitchFamily="-107" charset="-128"/>
              </a:rPr>
              <a:t>market price </a:t>
            </a:r>
            <a:r>
              <a:rPr lang="en-US" sz="1900" dirty="0">
                <a:solidFill>
                  <a:srgbClr val="32302A"/>
                </a:solidFill>
                <a:ea typeface="ＭＳ Ｐゴシック" pitchFamily="-107" charset="-128"/>
                <a:cs typeface="ＭＳ Ｐゴシック" pitchFamily="-107" charset="-128"/>
              </a:rPr>
              <a:t>and below the demand curve </a:t>
            </a:r>
            <a:r>
              <a:rPr lang="en-US" sz="1900" dirty="0" smtClean="0">
                <a:solidFill>
                  <a:srgbClr val="32302A"/>
                </a:solidFill>
                <a:ea typeface="ＭＳ Ｐゴシック" pitchFamily="-107" charset="-128"/>
                <a:cs typeface="ＭＳ Ｐゴシック" pitchFamily="-107" charset="-128"/>
              </a:rPr>
              <a:t>is called </a:t>
            </a:r>
            <a:r>
              <a:rPr lang="en-US" sz="1900" b="1" i="1" dirty="0">
                <a:solidFill>
                  <a:srgbClr val="32302A"/>
                </a:solidFill>
                <a:ea typeface="ＭＳ Ｐゴシック" pitchFamily="-107" charset="-128"/>
                <a:cs typeface="ＭＳ Ｐゴシック" pitchFamily="-107" charset="-128"/>
              </a:rPr>
              <a:t>consumer surplus</a:t>
            </a:r>
            <a:r>
              <a:rPr lang="en-US" sz="1900" dirty="0">
                <a:solidFill>
                  <a:srgbClr val="32302A"/>
                </a:solidFill>
                <a:ea typeface="ＭＳ Ｐゴシック" pitchFamily="-107" charset="-128"/>
                <a:cs typeface="ＭＳ Ｐゴシック" pitchFamily="-107" charset="-128"/>
              </a:rPr>
              <a:t> </a:t>
            </a:r>
            <a:r>
              <a:rPr lang="en-US" sz="1900" dirty="0" smtClean="0">
                <a:solidFill>
                  <a:srgbClr val="32302A"/>
                </a:solidFill>
                <a:ea typeface="ＭＳ Ｐゴシック" pitchFamily="-107" charset="-128"/>
                <a:cs typeface="ＭＳ Ｐゴシック" pitchFamily="-107" charset="-128"/>
              </a:rPr>
              <a:t>…</a:t>
            </a:r>
          </a:p>
          <a:p>
            <a:pPr marL="169863" indent="-169863">
              <a:lnSpc>
                <a:spcPct val="90000"/>
              </a:lnSpc>
            </a:pPr>
            <a:endParaRPr lang="en-US" sz="1900" dirty="0">
              <a:solidFill>
                <a:srgbClr val="32302A"/>
              </a:solidFill>
              <a:ea typeface="ＭＳ Ｐゴシック" pitchFamily="-107" charset="-128"/>
              <a:cs typeface="ＭＳ Ｐゴシック" pitchFamily="-107" charset="-128"/>
            </a:endParaRPr>
          </a:p>
          <a:p>
            <a:pPr marL="169863" indent="-169863">
              <a:lnSpc>
                <a:spcPct val="90000"/>
              </a:lnSpc>
            </a:pPr>
            <a:endParaRPr lang="en-US" sz="2000" dirty="0" smtClean="0">
              <a:solidFill>
                <a:srgbClr val="32302A"/>
              </a:solidFill>
              <a:ea typeface="ＭＳ Ｐゴシック" pitchFamily="-107" charset="-128"/>
              <a:cs typeface="ＭＳ Ｐゴシック" pitchFamily="-107" charset="-128"/>
            </a:endParaRPr>
          </a:p>
          <a:p>
            <a:pPr marL="169863" indent="-169863">
              <a:lnSpc>
                <a:spcPct val="90000"/>
              </a:lnSpc>
            </a:pPr>
            <a:endParaRPr lang="en-US" sz="2000" dirty="0">
              <a:solidFill>
                <a:srgbClr val="32302A"/>
              </a:solidFill>
              <a:ea typeface="ＭＳ Ｐゴシック" pitchFamily="-107" charset="-128"/>
              <a:cs typeface="ＭＳ Ｐゴシック" pitchFamily="-107" charset="-128"/>
            </a:endParaRPr>
          </a:p>
          <a:p>
            <a:pPr marL="169863" indent="-169863">
              <a:lnSpc>
                <a:spcPct val="90000"/>
              </a:lnSpc>
            </a:pPr>
            <a:endParaRPr lang="en-US" sz="2000" dirty="0" smtClean="0">
              <a:solidFill>
                <a:srgbClr val="32302A"/>
              </a:solidFill>
              <a:ea typeface="ＭＳ Ｐゴシック" pitchFamily="-107" charset="-128"/>
              <a:cs typeface="ＭＳ Ｐゴシック" pitchFamily="-107" charset="-128"/>
            </a:endParaRPr>
          </a:p>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When </a:t>
            </a:r>
            <a:r>
              <a:rPr lang="en-US" sz="1900" dirty="0">
                <a:solidFill>
                  <a:srgbClr val="32302A"/>
                </a:solidFill>
                <a:ea typeface="ＭＳ Ｐゴシック" pitchFamily="-107" charset="-128"/>
                <a:cs typeface="ＭＳ Ｐゴシック" pitchFamily="-107" charset="-128"/>
              </a:rPr>
              <a:t>equilibrium is present, all </a:t>
            </a:r>
            <a:r>
              <a:rPr lang="en-US" sz="1900" dirty="0" smtClean="0">
                <a:solidFill>
                  <a:srgbClr val="32302A"/>
                </a:solidFill>
                <a:ea typeface="ＭＳ Ｐゴシック" pitchFamily="-107" charset="-128"/>
                <a:cs typeface="ＭＳ Ｐゴシック" pitchFamily="-107" charset="-128"/>
              </a:rPr>
              <a:t>of the </a:t>
            </a:r>
            <a:r>
              <a:rPr lang="en-US" sz="1900" dirty="0">
                <a:solidFill>
                  <a:srgbClr val="32302A"/>
                </a:solidFill>
                <a:ea typeface="ＭＳ Ｐゴシック" pitchFamily="-107" charset="-128"/>
                <a:cs typeface="ＭＳ Ｐゴシック" pitchFamily="-107" charset="-128"/>
              </a:rPr>
              <a:t>potential gains from </a:t>
            </a:r>
            <a:r>
              <a:rPr lang="en-US" sz="1900" dirty="0" smtClean="0">
                <a:solidFill>
                  <a:srgbClr val="32302A"/>
                </a:solidFill>
                <a:ea typeface="ＭＳ Ｐゴシック" pitchFamily="-107" charset="-128"/>
                <a:cs typeface="ＭＳ Ｐゴシック" pitchFamily="-107" charset="-128"/>
              </a:rPr>
              <a:t>production and </a:t>
            </a:r>
            <a:r>
              <a:rPr lang="en-US" sz="1900" dirty="0">
                <a:solidFill>
                  <a:srgbClr val="32302A"/>
                </a:solidFill>
                <a:ea typeface="ＭＳ Ｐゴシック" pitchFamily="-107" charset="-128"/>
                <a:cs typeface="ＭＳ Ｐゴシック" pitchFamily="-107" charset="-128"/>
              </a:rPr>
              <a:t>exchange are realized</a:t>
            </a:r>
            <a:r>
              <a:rPr lang="en-US" sz="1900" dirty="0" smtClean="0">
                <a:solidFill>
                  <a:srgbClr val="32302A"/>
                </a:solidFill>
                <a:ea typeface="ＭＳ Ｐゴシック" pitchFamily="-107" charset="-128"/>
                <a:cs typeface="ＭＳ Ｐゴシック" pitchFamily="-107" charset="-128"/>
              </a:rPr>
              <a:t>.</a:t>
            </a:r>
          </a:p>
          <a:p>
            <a:pPr marL="169863" indent="-169863">
              <a:lnSpc>
                <a:spcPct val="90000"/>
              </a:lnSpc>
            </a:pPr>
            <a:endParaRPr lang="en-US" sz="1900" dirty="0">
              <a:solidFill>
                <a:srgbClr val="32302A"/>
              </a:solidFill>
              <a:ea typeface="ＭＳ Ｐゴシック" pitchFamily="-107" charset="-128"/>
              <a:cs typeface="ＭＳ Ｐゴシック" pitchFamily="-107" charset="-128"/>
            </a:endParaRPr>
          </a:p>
          <a:p>
            <a:pPr marL="169863" indent="-169863">
              <a:lnSpc>
                <a:spcPct val="90000"/>
              </a:lnSpc>
            </a:pPr>
            <a:endParaRPr lang="en-US" sz="1900" dirty="0">
              <a:solidFill>
                <a:srgbClr val="32302A"/>
              </a:solidFill>
              <a:ea typeface="ＭＳ Ｐゴシック" pitchFamily="-107" charset="-128"/>
              <a:cs typeface="ＭＳ Ｐゴシック" pitchFamily="-107" charset="-128"/>
            </a:endParaRPr>
          </a:p>
        </p:txBody>
      </p:sp>
      <p:sp>
        <p:nvSpPr>
          <p:cNvPr id="70" name="Line 25"/>
          <p:cNvSpPr>
            <a:spLocks noChangeShapeType="1"/>
          </p:cNvSpPr>
          <p:nvPr/>
        </p:nvSpPr>
        <p:spPr bwMode="auto">
          <a:xfrm flipV="1">
            <a:off x="6309102" y="3373438"/>
            <a:ext cx="0" cy="2073756"/>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9" name="Text Box 51"/>
          <p:cNvSpPr txBox="1">
            <a:spLocks noChangeArrowheads="1"/>
          </p:cNvSpPr>
          <p:nvPr/>
        </p:nvSpPr>
        <p:spPr bwMode="auto">
          <a:xfrm>
            <a:off x="7208222" y="1257141"/>
            <a:ext cx="910827" cy="400110"/>
          </a:xfrm>
          <a:prstGeom prst="rect">
            <a:avLst/>
          </a:prstGeom>
          <a:noFill/>
          <a:ln w="57150">
            <a:noFill/>
            <a:miter lim="800000"/>
            <a:headEnd/>
            <a:tailEnd/>
          </a:ln>
        </p:spPr>
        <p:txBody>
          <a:bodyPr wrap="none">
            <a:prstTxWarp prst="textNoShape">
              <a:avLst/>
            </a:prstTxWarp>
            <a:spAutoFit/>
          </a:bodyPr>
          <a:lstStyle/>
          <a:p>
            <a:r>
              <a:rPr kumimoji="0" lang="en-US" sz="2000" dirty="0">
                <a:solidFill>
                  <a:srgbClr val="006600"/>
                </a:solidFill>
                <a:latin typeface="Times New Roman" pitchFamily="18" charset="0"/>
                <a:cs typeface="Times New Roman" pitchFamily="18" charset="0"/>
              </a:rPr>
              <a:t>Supply</a:t>
            </a:r>
          </a:p>
        </p:txBody>
      </p:sp>
      <p:sp>
        <p:nvSpPr>
          <p:cNvPr id="81" name="Freeform 63"/>
          <p:cNvSpPr>
            <a:spLocks/>
          </p:cNvSpPr>
          <p:nvPr/>
        </p:nvSpPr>
        <p:spPr bwMode="auto">
          <a:xfrm>
            <a:off x="4675406" y="3331438"/>
            <a:ext cx="1633696" cy="1617663"/>
          </a:xfrm>
          <a:custGeom>
            <a:avLst/>
            <a:gdLst>
              <a:gd name="T0" fmla="*/ 0 w 962"/>
              <a:gd name="T1" fmla="*/ 0 h 1019"/>
              <a:gd name="T2" fmla="*/ 1527175 w 962"/>
              <a:gd name="T3" fmla="*/ 11113 h 1019"/>
              <a:gd name="T4" fmla="*/ 1195388 w 962"/>
              <a:gd name="T5" fmla="*/ 512763 h 1019"/>
              <a:gd name="T6" fmla="*/ 787400 w 962"/>
              <a:gd name="T7" fmla="*/ 1089025 h 1019"/>
              <a:gd name="T8" fmla="*/ 428625 w 962"/>
              <a:gd name="T9" fmla="*/ 1617663 h 1019"/>
              <a:gd name="T10" fmla="*/ 0 w 962"/>
              <a:gd name="T11" fmla="*/ 1617663 h 1019"/>
              <a:gd name="T12" fmla="*/ 0 w 962"/>
              <a:gd name="T13" fmla="*/ 0 h 1019"/>
              <a:gd name="T14" fmla="*/ 0 60000 65536"/>
              <a:gd name="T15" fmla="*/ 0 60000 65536"/>
              <a:gd name="T16" fmla="*/ 0 60000 65536"/>
              <a:gd name="T17" fmla="*/ 0 60000 65536"/>
              <a:gd name="T18" fmla="*/ 0 60000 65536"/>
              <a:gd name="T19" fmla="*/ 0 60000 65536"/>
              <a:gd name="T20" fmla="*/ 0 60000 65536"/>
              <a:gd name="T21" fmla="*/ 0 w 962"/>
              <a:gd name="T22" fmla="*/ 0 h 1019"/>
              <a:gd name="T23" fmla="*/ 962 w 962"/>
              <a:gd name="T24" fmla="*/ 1019 h 10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62" h="1019">
                <a:moveTo>
                  <a:pt x="0" y="0"/>
                </a:moveTo>
                <a:lnTo>
                  <a:pt x="962" y="7"/>
                </a:lnTo>
                <a:lnTo>
                  <a:pt x="753" y="323"/>
                </a:lnTo>
                <a:lnTo>
                  <a:pt x="496" y="686"/>
                </a:lnTo>
                <a:lnTo>
                  <a:pt x="270" y="1019"/>
                </a:lnTo>
                <a:lnTo>
                  <a:pt x="0" y="1019"/>
                </a:lnTo>
                <a:lnTo>
                  <a:pt x="0" y="0"/>
                </a:lnTo>
                <a:close/>
              </a:path>
            </a:pathLst>
          </a:custGeom>
          <a:pattFill prst="wdDnDiag">
            <a:fgClr>
              <a:schemeClr val="accent3">
                <a:lumMod val="60000"/>
                <a:lumOff val="40000"/>
              </a:schemeClr>
            </a:fgClr>
            <a:bgClr>
              <a:schemeClr val="bg1"/>
            </a:bgClr>
          </a:pattFill>
          <a:ln w="9525">
            <a:noFill/>
            <a:round/>
            <a:headEnd/>
            <a:tailEnd/>
          </a:ln>
        </p:spPr>
        <p:txBody>
          <a:bodyPr wrap="none">
            <a:prstTxWarp prst="textNoShape">
              <a:avLst/>
            </a:prstTxWarp>
          </a:bodyPr>
          <a:lstStyle/>
          <a:p>
            <a:endParaRPr lang="en-US"/>
          </a:p>
        </p:txBody>
      </p:sp>
      <p:sp>
        <p:nvSpPr>
          <p:cNvPr id="78" name="Line 49"/>
          <p:cNvSpPr>
            <a:spLocks noChangeShapeType="1"/>
          </p:cNvSpPr>
          <p:nvPr/>
        </p:nvSpPr>
        <p:spPr bwMode="auto">
          <a:xfrm flipH="1">
            <a:off x="5118960" y="1677829"/>
            <a:ext cx="2442774" cy="3268662"/>
          </a:xfrm>
          <a:prstGeom prst="line">
            <a:avLst/>
          </a:prstGeom>
          <a:noFill/>
          <a:ln w="57150">
            <a:solidFill>
              <a:srgbClr val="006600"/>
            </a:solidFill>
            <a:round/>
            <a:headEnd/>
            <a:tailEnd type="none" w="lg" len="lg"/>
          </a:ln>
        </p:spPr>
        <p:txBody>
          <a:bodyPr wrap="none" anchor="ctr">
            <a:prstTxWarp prst="textNoShape">
              <a:avLst/>
            </a:prstTxWarp>
          </a:bodyPr>
          <a:lstStyle/>
          <a:p>
            <a:endParaRPr lang="en-US"/>
          </a:p>
        </p:txBody>
      </p:sp>
      <p:sp>
        <p:nvSpPr>
          <p:cNvPr id="124" name="Line 134"/>
          <p:cNvSpPr>
            <a:spLocks noChangeShapeType="1"/>
          </p:cNvSpPr>
          <p:nvPr/>
        </p:nvSpPr>
        <p:spPr bwMode="auto">
          <a:xfrm>
            <a:off x="4656569" y="1518914"/>
            <a:ext cx="0" cy="372986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grpSp>
        <p:nvGrpSpPr>
          <p:cNvPr id="3" name="Group 2"/>
          <p:cNvGrpSpPr/>
          <p:nvPr/>
        </p:nvGrpSpPr>
        <p:grpSpPr>
          <a:xfrm>
            <a:off x="4673670" y="2984403"/>
            <a:ext cx="4327311" cy="323759"/>
            <a:chOff x="4673670" y="2984403"/>
            <a:chExt cx="4327311" cy="323759"/>
          </a:xfrm>
        </p:grpSpPr>
        <p:sp>
          <p:nvSpPr>
            <p:cNvPr id="66" name="Line 34"/>
            <p:cNvSpPr>
              <a:spLocks noChangeShapeType="1"/>
            </p:cNvSpPr>
            <p:nvPr/>
          </p:nvSpPr>
          <p:spPr bwMode="auto">
            <a:xfrm>
              <a:off x="4673670" y="3308162"/>
              <a:ext cx="4227443" cy="0"/>
            </a:xfrm>
            <a:prstGeom prst="line">
              <a:avLst/>
            </a:prstGeom>
            <a:noFill/>
            <a:ln w="57150">
              <a:solidFill>
                <a:schemeClr val="accent3">
                  <a:lumMod val="60000"/>
                  <a:lumOff val="40000"/>
                </a:schemeClr>
              </a:solidFill>
              <a:round/>
              <a:headEnd/>
              <a:tailEnd type="none" w="lg" len="lg"/>
            </a:ln>
          </p:spPr>
          <p:txBody>
            <a:bodyPr wrap="none" anchor="ctr">
              <a:prstTxWarp prst="textNoShape">
                <a:avLst/>
              </a:prstTxWarp>
            </a:bodyPr>
            <a:lstStyle/>
            <a:p>
              <a:endParaRPr lang="en-US"/>
            </a:p>
          </p:txBody>
        </p:sp>
        <p:sp>
          <p:nvSpPr>
            <p:cNvPr id="58" name="Text Box 35"/>
            <p:cNvSpPr txBox="1">
              <a:spLocks noChangeArrowheads="1"/>
            </p:cNvSpPr>
            <p:nvPr/>
          </p:nvSpPr>
          <p:spPr bwMode="auto">
            <a:xfrm>
              <a:off x="6884696" y="2984403"/>
              <a:ext cx="2116285" cy="313932"/>
            </a:xfrm>
            <a:prstGeom prst="rect">
              <a:avLst/>
            </a:prstGeom>
            <a:noFill/>
            <a:ln w="28575">
              <a:noFill/>
              <a:miter lim="800000"/>
              <a:headEnd/>
              <a:tailEnd type="none" w="lg" len="lg"/>
            </a:ln>
          </p:spPr>
          <p:txBody>
            <a:bodyPr wrap="none">
              <a:prstTxWarp prst="textNoShape">
                <a:avLst/>
              </a:prstTxWarp>
              <a:spAutoFit/>
            </a:bodyPr>
            <a:lstStyle/>
            <a:p>
              <a:pPr algn="ctr">
                <a:lnSpc>
                  <a:spcPct val="80000"/>
                </a:lnSpc>
              </a:pPr>
              <a:r>
                <a:rPr kumimoji="0" lang="en-US" b="1" i="1" dirty="0">
                  <a:solidFill>
                    <a:schemeClr val="accent3">
                      <a:lumMod val="50000"/>
                    </a:schemeClr>
                  </a:solidFill>
                  <a:latin typeface="Times New Roman" pitchFamily="18" charset="0"/>
                  <a:cs typeface="Times New Roman" pitchFamily="18" charset="0"/>
                </a:rPr>
                <a:t>Market price = $100</a:t>
              </a:r>
            </a:p>
          </p:txBody>
        </p:sp>
      </p:grpSp>
      <p:sp>
        <p:nvSpPr>
          <p:cNvPr id="52" name="Line 23"/>
          <p:cNvSpPr>
            <a:spLocks noChangeShapeType="1"/>
          </p:cNvSpPr>
          <p:nvPr/>
        </p:nvSpPr>
        <p:spPr bwMode="auto">
          <a:xfrm flipH="1" flipV="1">
            <a:off x="4846413" y="1603990"/>
            <a:ext cx="2860786" cy="3388690"/>
          </a:xfrm>
          <a:prstGeom prst="line">
            <a:avLst/>
          </a:prstGeom>
          <a:noFill/>
          <a:ln w="57150">
            <a:solidFill>
              <a:srgbClr val="053ABF"/>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3" name="Text Box 24"/>
          <p:cNvSpPr txBox="1">
            <a:spLocks noChangeArrowheads="1"/>
          </p:cNvSpPr>
          <p:nvPr/>
        </p:nvSpPr>
        <p:spPr bwMode="auto">
          <a:xfrm>
            <a:off x="7665740" y="4779963"/>
            <a:ext cx="1053494" cy="400110"/>
          </a:xfrm>
          <a:prstGeom prst="rect">
            <a:avLst/>
          </a:prstGeom>
          <a:noFill/>
          <a:ln w="57150">
            <a:noFill/>
            <a:miter lim="800000"/>
            <a:headEnd/>
            <a:tailEnd/>
          </a:ln>
        </p:spPr>
        <p:txBody>
          <a:bodyPr wrap="none">
            <a:prstTxWarp prst="textNoShape">
              <a:avLst/>
            </a:prstTxWarp>
            <a:spAutoFit/>
          </a:bodyPr>
          <a:lstStyle/>
          <a:p>
            <a:r>
              <a:rPr kumimoji="0" lang="en-US" sz="2000" dirty="0">
                <a:solidFill>
                  <a:srgbClr val="053ABF"/>
                </a:solidFill>
                <a:latin typeface="Times New Roman" pitchFamily="18" charset="0"/>
                <a:cs typeface="Times New Roman" pitchFamily="18" charset="0"/>
              </a:rPr>
              <a:t>Demand</a:t>
            </a:r>
          </a:p>
        </p:txBody>
      </p:sp>
      <p:sp>
        <p:nvSpPr>
          <p:cNvPr id="80" name="Oval 66"/>
          <p:cNvSpPr>
            <a:spLocks noChangeArrowheads="1"/>
          </p:cNvSpPr>
          <p:nvPr/>
        </p:nvSpPr>
        <p:spPr bwMode="auto">
          <a:xfrm>
            <a:off x="6264464" y="3244662"/>
            <a:ext cx="119062" cy="1190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5" name="Text Box 78"/>
          <p:cNvSpPr txBox="1">
            <a:spLocks noChangeArrowheads="1"/>
          </p:cNvSpPr>
          <p:nvPr/>
        </p:nvSpPr>
        <p:spPr bwMode="auto">
          <a:xfrm>
            <a:off x="7227286" y="3349506"/>
            <a:ext cx="1351652" cy="313932"/>
          </a:xfrm>
          <a:prstGeom prst="rect">
            <a:avLst/>
          </a:prstGeom>
          <a:noFill/>
          <a:ln w="28575">
            <a:noFill/>
            <a:miter lim="800000"/>
            <a:headEnd/>
            <a:tailEnd type="none" w="lg" len="lg"/>
          </a:ln>
        </p:spPr>
        <p:txBody>
          <a:bodyPr wrap="none">
            <a:prstTxWarp prst="textNoShape">
              <a:avLst/>
            </a:prstTxWarp>
            <a:spAutoFit/>
          </a:bodyPr>
          <a:lstStyle/>
          <a:p>
            <a:pPr algn="ctr">
              <a:lnSpc>
                <a:spcPct val="80000"/>
              </a:lnSpc>
            </a:pPr>
            <a:r>
              <a:rPr kumimoji="0" lang="en-US" b="1" i="1">
                <a:solidFill>
                  <a:srgbClr val="034DF3"/>
                </a:solidFill>
                <a:latin typeface="Times New Roman" pitchFamily="18" charset="0"/>
                <a:cs typeface="Times New Roman" pitchFamily="18" charset="0"/>
              </a:rPr>
              <a:t>Equilibrium</a:t>
            </a:r>
          </a:p>
        </p:txBody>
      </p:sp>
      <p:grpSp>
        <p:nvGrpSpPr>
          <p:cNvPr id="57" name="Group 89"/>
          <p:cNvGrpSpPr>
            <a:grpSpLocks/>
          </p:cNvGrpSpPr>
          <p:nvPr/>
        </p:nvGrpSpPr>
        <p:grpSpPr bwMode="auto">
          <a:xfrm>
            <a:off x="5438775" y="1450976"/>
            <a:ext cx="1622425" cy="1460500"/>
            <a:chOff x="3426" y="697"/>
            <a:chExt cx="1022" cy="920"/>
          </a:xfrm>
        </p:grpSpPr>
        <p:sp>
          <p:nvSpPr>
            <p:cNvPr id="59" name="Freeform 85"/>
            <p:cNvSpPr>
              <a:spLocks/>
            </p:cNvSpPr>
            <p:nvPr/>
          </p:nvSpPr>
          <p:spPr bwMode="auto">
            <a:xfrm>
              <a:off x="3426" y="1061"/>
              <a:ext cx="637" cy="556"/>
            </a:xfrm>
            <a:custGeom>
              <a:avLst/>
              <a:gdLst/>
              <a:ahLst/>
              <a:cxnLst>
                <a:cxn ang="0">
                  <a:pos x="0" y="384"/>
                </a:cxn>
                <a:cxn ang="0">
                  <a:pos x="96" y="192"/>
                </a:cxn>
                <a:cxn ang="0">
                  <a:pos x="336" y="144"/>
                </a:cxn>
                <a:cxn ang="0">
                  <a:pos x="576" y="240"/>
                </a:cxn>
                <a:cxn ang="0">
                  <a:pos x="816" y="336"/>
                </a:cxn>
                <a:cxn ang="0">
                  <a:pos x="1056" y="288"/>
                </a:cxn>
                <a:cxn ang="0">
                  <a:pos x="1200" y="0"/>
                </a:cxn>
              </a:cxnLst>
              <a:rect l="0" t="0" r="r" b="b"/>
              <a:pathLst>
                <a:path w="1200" h="384">
                  <a:moveTo>
                    <a:pt x="0" y="384"/>
                  </a:moveTo>
                  <a:cubicBezTo>
                    <a:pt x="20" y="308"/>
                    <a:pt x="40" y="232"/>
                    <a:pt x="96" y="192"/>
                  </a:cubicBezTo>
                  <a:cubicBezTo>
                    <a:pt x="152" y="152"/>
                    <a:pt x="256" y="136"/>
                    <a:pt x="336" y="144"/>
                  </a:cubicBezTo>
                  <a:cubicBezTo>
                    <a:pt x="416" y="152"/>
                    <a:pt x="496" y="208"/>
                    <a:pt x="576" y="240"/>
                  </a:cubicBezTo>
                  <a:cubicBezTo>
                    <a:pt x="656" y="272"/>
                    <a:pt x="736" y="328"/>
                    <a:pt x="816" y="336"/>
                  </a:cubicBezTo>
                  <a:cubicBezTo>
                    <a:pt x="896" y="344"/>
                    <a:pt x="992" y="344"/>
                    <a:pt x="1056" y="288"/>
                  </a:cubicBezTo>
                  <a:cubicBezTo>
                    <a:pt x="1120" y="232"/>
                    <a:pt x="1160" y="116"/>
                    <a:pt x="1200" y="0"/>
                  </a:cubicBezTo>
                </a:path>
              </a:pathLst>
            </a:custGeom>
            <a:noFill/>
            <a:ln w="31750" cmpd="sng">
              <a:solidFill>
                <a:schemeClr val="tx1"/>
              </a:solidFill>
              <a:prstDash val="solid"/>
              <a:round/>
              <a:headEnd type="oval" w="med" len="med"/>
              <a:tailEnd type="none" w="med" len="med"/>
            </a:ln>
            <a:effectLst>
              <a:outerShdw blurRad="63500" dist="35921" dir="2700000" algn="ctr" rotWithShape="0">
                <a:srgbClr val="808080"/>
              </a:outerShdw>
            </a:effectLst>
          </p:spPr>
          <p:txBody>
            <a:bodyPr wrap="none">
              <a:prstTxWarp prst="textNoShape">
                <a:avLst/>
              </a:prstTxWarp>
            </a:bodyPr>
            <a:lstStyle/>
            <a:p>
              <a:pPr>
                <a:defRPr/>
              </a:pPr>
              <a:endParaRPr lang="en-US" sz="1750" b="1" i="1">
                <a:latin typeface="Times New Roman" pitchFamily="18" charset="0"/>
                <a:cs typeface="Times New Roman" pitchFamily="18" charset="0"/>
              </a:endParaRPr>
            </a:p>
          </p:txBody>
        </p:sp>
        <p:grpSp>
          <p:nvGrpSpPr>
            <p:cNvPr id="60" name="Group 86"/>
            <p:cNvGrpSpPr>
              <a:grpSpLocks/>
            </p:cNvGrpSpPr>
            <p:nvPr/>
          </p:nvGrpSpPr>
          <p:grpSpPr bwMode="auto">
            <a:xfrm>
              <a:off x="3633" y="697"/>
              <a:ext cx="815" cy="471"/>
              <a:chOff x="4608" y="384"/>
              <a:chExt cx="720" cy="342"/>
            </a:xfrm>
          </p:grpSpPr>
          <p:sp>
            <p:nvSpPr>
              <p:cNvPr id="62" name="Rectangle 87"/>
              <p:cNvSpPr>
                <a:spLocks noChangeArrowheads="1"/>
              </p:cNvSpPr>
              <p:nvPr/>
            </p:nvSpPr>
            <p:spPr bwMode="auto">
              <a:xfrm>
                <a:off x="4608" y="390"/>
                <a:ext cx="720" cy="336"/>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750" b="1" i="1">
                  <a:latin typeface="Times New Roman" pitchFamily="18" charset="0"/>
                  <a:cs typeface="Times New Roman" pitchFamily="18" charset="0"/>
                </a:endParaRPr>
              </a:p>
            </p:txBody>
          </p:sp>
          <p:sp>
            <p:nvSpPr>
              <p:cNvPr id="63" name="Text Box 88"/>
              <p:cNvSpPr txBox="1">
                <a:spLocks noChangeArrowheads="1"/>
              </p:cNvSpPr>
              <p:nvPr/>
            </p:nvSpPr>
            <p:spPr bwMode="auto">
              <a:xfrm>
                <a:off x="4608" y="384"/>
                <a:ext cx="720" cy="338"/>
              </a:xfrm>
              <a:prstGeom prst="rect">
                <a:avLst/>
              </a:prstGeom>
              <a:noFill/>
              <a:ln w="9525">
                <a:noFill/>
                <a:miter lim="800000"/>
                <a:headEnd/>
                <a:tailEnd/>
              </a:ln>
            </p:spPr>
            <p:txBody>
              <a:bodyPr>
                <a:prstTxWarp prst="textNoShape">
                  <a:avLst/>
                </a:prstTxWarp>
                <a:spAutoFit/>
              </a:bodyPr>
              <a:lstStyle/>
              <a:p>
                <a:pPr algn="ctr">
                  <a:lnSpc>
                    <a:spcPct val="80000"/>
                  </a:lnSpc>
                  <a:spcBef>
                    <a:spcPct val="50000"/>
                  </a:spcBef>
                </a:pPr>
                <a:r>
                  <a:rPr kumimoji="0" lang="en-US" sz="1750" b="1" i="1">
                    <a:latin typeface="Times New Roman" pitchFamily="18" charset="0"/>
                    <a:cs typeface="Times New Roman" pitchFamily="18" charset="0"/>
                  </a:rPr>
                  <a:t>Net gains to</a:t>
                </a:r>
                <a:br>
                  <a:rPr kumimoji="0" lang="en-US" sz="1750" b="1" i="1">
                    <a:latin typeface="Times New Roman" pitchFamily="18" charset="0"/>
                    <a:cs typeface="Times New Roman" pitchFamily="18" charset="0"/>
                  </a:rPr>
                </a:br>
                <a:r>
                  <a:rPr kumimoji="0" lang="en-US" sz="1750" b="1" i="1">
                    <a:latin typeface="Times New Roman" pitchFamily="18" charset="0"/>
                    <a:cs typeface="Times New Roman" pitchFamily="18" charset="0"/>
                  </a:rPr>
                  <a:t>buyers and</a:t>
                </a:r>
                <a:br>
                  <a:rPr kumimoji="0" lang="en-US" sz="1750" b="1" i="1">
                    <a:latin typeface="Times New Roman" pitchFamily="18" charset="0"/>
                    <a:cs typeface="Times New Roman" pitchFamily="18" charset="0"/>
                  </a:rPr>
                </a:br>
                <a:r>
                  <a:rPr kumimoji="0" lang="en-US" sz="1750" b="1" i="1">
                    <a:latin typeface="Times New Roman" pitchFamily="18" charset="0"/>
                    <a:cs typeface="Times New Roman" pitchFamily="18" charset="0"/>
                  </a:rPr>
                  <a:t>sellers</a:t>
                </a:r>
              </a:p>
            </p:txBody>
          </p:sp>
        </p:grpSp>
      </p:grpSp>
      <p:sp>
        <p:nvSpPr>
          <p:cNvPr id="64" name="TextBox 63"/>
          <p:cNvSpPr txBox="1"/>
          <p:nvPr/>
        </p:nvSpPr>
        <p:spPr>
          <a:xfrm>
            <a:off x="110478" y="2938634"/>
            <a:ext cx="3997779" cy="1200329"/>
          </a:xfrm>
          <a:prstGeom prst="rect">
            <a:avLst/>
          </a:prstGeom>
          <a:noFill/>
        </p:spPr>
        <p:txBody>
          <a:bodyPr wrap="square" rtlCol="0">
            <a:spAutoFit/>
          </a:bodyPr>
          <a:lstStyle/>
          <a:p>
            <a:pPr marL="115888" indent="-115888"/>
            <a:r>
              <a:rPr lang="en-US" dirty="0">
                <a:solidFill>
                  <a:srgbClr val="32302A"/>
                </a:solidFill>
                <a:latin typeface="Times New Roman" pitchFamily="18" charset="0"/>
                <a:ea typeface="ＭＳ Ｐゴシック" pitchFamily="-107" charset="-128"/>
                <a:cs typeface="Times New Roman" pitchFamily="18" charset="0"/>
              </a:rPr>
              <a:t>			    </a:t>
            </a:r>
            <a:r>
              <a:rPr lang="en-US" dirty="0" smtClean="0">
                <a:solidFill>
                  <a:srgbClr val="32302A"/>
                </a:solidFill>
                <a:latin typeface="Times New Roman" pitchFamily="18" charset="0"/>
                <a:ea typeface="ＭＳ Ｐゴシック" pitchFamily="-107" charset="-128"/>
                <a:cs typeface="Times New Roman" pitchFamily="18" charset="0"/>
              </a:rPr>
              <a:t>                              and that the </a:t>
            </a:r>
            <a:r>
              <a:rPr lang="en-US" dirty="0">
                <a:solidFill>
                  <a:srgbClr val="32302A"/>
                </a:solidFill>
                <a:latin typeface="Times New Roman" pitchFamily="18" charset="0"/>
                <a:ea typeface="ＭＳ Ｐゴシック" pitchFamily="-107" charset="-128"/>
                <a:cs typeface="Times New Roman" pitchFamily="18" charset="0"/>
              </a:rPr>
              <a:t>area above the supply curve </a:t>
            </a:r>
            <a:r>
              <a:rPr lang="en-US" dirty="0" smtClean="0">
                <a:solidFill>
                  <a:srgbClr val="32302A"/>
                </a:solidFill>
                <a:latin typeface="Times New Roman" pitchFamily="18" charset="0"/>
                <a:ea typeface="ＭＳ Ｐゴシック" pitchFamily="-107" charset="-128"/>
                <a:cs typeface="Times New Roman" pitchFamily="18" charset="0"/>
              </a:rPr>
              <a:t>but below </a:t>
            </a:r>
            <a:r>
              <a:rPr lang="en-US" dirty="0">
                <a:solidFill>
                  <a:srgbClr val="32302A"/>
                </a:solidFill>
                <a:latin typeface="Times New Roman" pitchFamily="18" charset="0"/>
                <a:ea typeface="ＭＳ Ｐゴシック" pitchFamily="-107" charset="-128"/>
                <a:cs typeface="Times New Roman" pitchFamily="18" charset="0"/>
              </a:rPr>
              <a:t>the market price is </a:t>
            </a:r>
            <a:r>
              <a:rPr lang="en-US" dirty="0" smtClean="0">
                <a:solidFill>
                  <a:srgbClr val="32302A"/>
                </a:solidFill>
                <a:latin typeface="Times New Roman" pitchFamily="18" charset="0"/>
                <a:ea typeface="ＭＳ Ｐゴシック" pitchFamily="-107" charset="-128"/>
                <a:cs typeface="Times New Roman" pitchFamily="18" charset="0"/>
              </a:rPr>
              <a:t>called </a:t>
            </a:r>
            <a:r>
              <a:rPr lang="en-US" b="1" i="1" dirty="0" smtClean="0">
                <a:solidFill>
                  <a:srgbClr val="32302A"/>
                </a:solidFill>
                <a:latin typeface="Times New Roman" pitchFamily="18" charset="0"/>
                <a:ea typeface="ＭＳ Ｐゴシック" pitchFamily="-107" charset="-128"/>
                <a:cs typeface="Times New Roman" pitchFamily="18" charset="0"/>
              </a:rPr>
              <a:t>producer </a:t>
            </a:r>
            <a:r>
              <a:rPr lang="en-US" b="1" i="1" dirty="0">
                <a:solidFill>
                  <a:srgbClr val="32302A"/>
                </a:solidFill>
                <a:latin typeface="Times New Roman" pitchFamily="18" charset="0"/>
                <a:ea typeface="ＭＳ Ｐゴシック" pitchFamily="-107" charset="-128"/>
                <a:cs typeface="Times New Roman" pitchFamily="18" charset="0"/>
              </a:rPr>
              <a:t>surplus</a:t>
            </a:r>
            <a:r>
              <a:rPr lang="en-US" dirty="0">
                <a:solidFill>
                  <a:srgbClr val="32302A"/>
                </a:solidFill>
                <a:latin typeface="Times New Roman" pitchFamily="18" charset="0"/>
                <a:ea typeface="ＭＳ Ｐゴシック" pitchFamily="-107" charset="-128"/>
                <a:cs typeface="Times New Roman" pitchFamily="18" charset="0"/>
              </a:rPr>
              <a:t>. </a:t>
            </a:r>
          </a:p>
        </p:txBody>
      </p:sp>
      <p:sp>
        <p:nvSpPr>
          <p:cNvPr id="65" name="TextBox 64"/>
          <p:cNvSpPr txBox="1"/>
          <p:nvPr/>
        </p:nvSpPr>
        <p:spPr>
          <a:xfrm>
            <a:off x="96618" y="3764387"/>
            <a:ext cx="3997779" cy="923330"/>
          </a:xfrm>
          <a:prstGeom prst="rect">
            <a:avLst/>
          </a:prstGeom>
          <a:noFill/>
        </p:spPr>
        <p:txBody>
          <a:bodyPr wrap="square" rtlCol="0">
            <a:spAutoFit/>
          </a:bodyPr>
          <a:lstStyle/>
          <a:p>
            <a:pPr marL="115888" indent="-115888"/>
            <a:r>
              <a:rPr lang="en-US" dirty="0" smtClean="0">
                <a:solidFill>
                  <a:srgbClr val="32302A"/>
                </a:solidFill>
                <a:latin typeface="Times New Roman" pitchFamily="18" charset="0"/>
                <a:ea typeface="ＭＳ Ｐゴシック" pitchFamily="-107" charset="-128"/>
                <a:cs typeface="Times New Roman" pitchFamily="18" charset="0"/>
              </a:rPr>
              <a:t>                                </a:t>
            </a:r>
            <a:r>
              <a:rPr lang="en-US" b="1" i="1" dirty="0" smtClean="0">
                <a:solidFill>
                  <a:srgbClr val="FF0000"/>
                </a:solidFill>
                <a:latin typeface="Times New Roman" pitchFamily="18" charset="0"/>
                <a:ea typeface="ＭＳ Ｐゴシック" pitchFamily="-107" charset="-128"/>
                <a:cs typeface="Times New Roman" pitchFamily="18" charset="0"/>
              </a:rPr>
              <a:t>Together</a:t>
            </a:r>
            <a:r>
              <a:rPr lang="en-US" dirty="0">
                <a:solidFill>
                  <a:srgbClr val="32302A"/>
                </a:solidFill>
                <a:latin typeface="Times New Roman" pitchFamily="18" charset="0"/>
                <a:ea typeface="ＭＳ Ｐゴシック" pitchFamily="-107" charset="-128"/>
                <a:cs typeface="Times New Roman" pitchFamily="18" charset="0"/>
              </a:rPr>
              <a:t>, these </a:t>
            </a:r>
            <a:r>
              <a:rPr lang="en-US" dirty="0" smtClean="0">
                <a:solidFill>
                  <a:srgbClr val="32302A"/>
                </a:solidFill>
                <a:latin typeface="Times New Roman" pitchFamily="18" charset="0"/>
                <a:ea typeface="ＭＳ Ｐゴシック" pitchFamily="-107" charset="-128"/>
                <a:cs typeface="Times New Roman" pitchFamily="18" charset="0"/>
              </a:rPr>
              <a:t> two </a:t>
            </a:r>
            <a:r>
              <a:rPr lang="en-US" dirty="0">
                <a:solidFill>
                  <a:srgbClr val="32302A"/>
                </a:solidFill>
                <a:latin typeface="Times New Roman" pitchFamily="18" charset="0"/>
                <a:ea typeface="ＭＳ Ｐゴシック" pitchFamily="-107" charset="-128"/>
                <a:cs typeface="Times New Roman" pitchFamily="18" charset="0"/>
              </a:rPr>
              <a:t>areas represent the </a:t>
            </a:r>
            <a:r>
              <a:rPr lang="en-US" b="1" i="1" dirty="0">
                <a:solidFill>
                  <a:srgbClr val="32302A"/>
                </a:solidFill>
                <a:latin typeface="Times New Roman" pitchFamily="18" charset="0"/>
                <a:ea typeface="ＭＳ Ｐゴシック" pitchFamily="-107" charset="-128"/>
                <a:cs typeface="Times New Roman" pitchFamily="18" charset="0"/>
              </a:rPr>
              <a:t>net gains </a:t>
            </a:r>
            <a:r>
              <a:rPr lang="en-US" b="1" i="1" dirty="0" smtClean="0">
                <a:solidFill>
                  <a:srgbClr val="32302A"/>
                </a:solidFill>
                <a:latin typeface="Times New Roman" pitchFamily="18" charset="0"/>
                <a:ea typeface="ＭＳ Ｐゴシック" pitchFamily="-107" charset="-128"/>
                <a:cs typeface="Times New Roman" pitchFamily="18" charset="0"/>
              </a:rPr>
              <a:t>to buyers </a:t>
            </a:r>
            <a:r>
              <a:rPr lang="en-US" b="1" i="1" dirty="0">
                <a:solidFill>
                  <a:srgbClr val="32302A"/>
                </a:solidFill>
                <a:latin typeface="Times New Roman" pitchFamily="18" charset="0"/>
                <a:ea typeface="ＭＳ Ｐゴシック" pitchFamily="-107" charset="-128"/>
                <a:cs typeface="Times New Roman" pitchFamily="18" charset="0"/>
              </a:rPr>
              <a:t>and sellers</a:t>
            </a:r>
            <a:r>
              <a:rPr lang="en-US" dirty="0">
                <a:solidFill>
                  <a:srgbClr val="32302A"/>
                </a:solidFill>
                <a:latin typeface="Times New Roman" pitchFamily="18" charset="0"/>
                <a:ea typeface="ＭＳ Ｐゴシック" pitchFamily="-107" charset="-128"/>
                <a:cs typeface="Times New Roman" pitchFamily="18" charset="0"/>
              </a:rPr>
              <a:t>.</a:t>
            </a:r>
          </a:p>
        </p:txBody>
      </p:sp>
    </p:spTree>
    <p:extLst>
      <p:ext uri="{BB962C8B-B14F-4D97-AF65-F5344CB8AC3E}">
        <p14:creationId xmlns:p14="http://schemas.microsoft.com/office/powerpoint/2010/main" val="168891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dissolve">
                                      <p:cBhvr>
                                        <p:cTn id="7" dur="500"/>
                                        <p:tgtEl>
                                          <p:spTgt spid="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1">
                                            <p:txEl>
                                              <p:pRg st="1" end="1"/>
                                            </p:txEl>
                                          </p:spTgt>
                                        </p:tgtEl>
                                        <p:attrNameLst>
                                          <p:attrName>style.visibility</p:attrName>
                                        </p:attrNameLst>
                                      </p:cBhvr>
                                      <p:to>
                                        <p:strVal val="visible"/>
                                      </p:to>
                                    </p:set>
                                    <p:animEffect transition="in" filter="dissolve">
                                      <p:cBhvr>
                                        <p:cTn id="12" dur="500"/>
                                        <p:tgtEl>
                                          <p:spTgt spid="61">
                                            <p:txEl>
                                              <p:pRg st="1" end="1"/>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dissolve">
                                      <p:cBhvr>
                                        <p:cTn id="16" dur="500"/>
                                        <p:tgtEl>
                                          <p:spTgt spid="54"/>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64">
                                            <p:txEl>
                                              <p:pRg st="0" end="0"/>
                                            </p:txEl>
                                          </p:spTgt>
                                        </p:tgtEl>
                                        <p:attrNameLst>
                                          <p:attrName>style.visibility</p:attrName>
                                        </p:attrNameLst>
                                      </p:cBhvr>
                                      <p:to>
                                        <p:strVal val="visible"/>
                                      </p:to>
                                    </p:set>
                                    <p:animEffect transition="in" filter="dissolve">
                                      <p:cBhvr>
                                        <p:cTn id="21" dur="500"/>
                                        <p:tgtEl>
                                          <p:spTgt spid="64">
                                            <p:txEl>
                                              <p:pRg st="0" end="0"/>
                                            </p:txEl>
                                          </p:spTgt>
                                        </p:tgtEl>
                                      </p:cBhvr>
                                    </p:animEffect>
                                  </p:childTnLst>
                                </p:cTn>
                              </p:par>
                            </p:childTnLst>
                          </p:cTn>
                        </p:par>
                        <p:par>
                          <p:cTn id="22" fill="hold">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81"/>
                                        </p:tgtEl>
                                        <p:attrNameLst>
                                          <p:attrName>style.visibility</p:attrName>
                                        </p:attrNameLst>
                                      </p:cBhvr>
                                      <p:to>
                                        <p:strVal val="visible"/>
                                      </p:to>
                                    </p:set>
                                    <p:animEffect transition="in" filter="dissolve">
                                      <p:cBhvr>
                                        <p:cTn id="25" dur="500"/>
                                        <p:tgtEl>
                                          <p:spTgt spid="81"/>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65">
                                            <p:txEl>
                                              <p:pRg st="0" end="0"/>
                                            </p:txEl>
                                          </p:spTgt>
                                        </p:tgtEl>
                                        <p:attrNameLst>
                                          <p:attrName>style.visibility</p:attrName>
                                        </p:attrNameLst>
                                      </p:cBhvr>
                                      <p:to>
                                        <p:strVal val="visible"/>
                                      </p:to>
                                    </p:set>
                                    <p:animEffect transition="in" filter="dissolve">
                                      <p:cBhvr>
                                        <p:cTn id="30" dur="500"/>
                                        <p:tgtEl>
                                          <p:spTgt spid="65">
                                            <p:txEl>
                                              <p:pRg st="0" end="0"/>
                                            </p:txEl>
                                          </p:spTgt>
                                        </p:tgtEl>
                                      </p:cBhvr>
                                    </p:animEffect>
                                  </p:childTnLst>
                                </p:cTn>
                              </p:par>
                            </p:childTnLst>
                          </p:cTn>
                        </p:par>
                        <p:par>
                          <p:cTn id="31" fill="hold">
                            <p:stCondLst>
                              <p:cond delay="500"/>
                            </p:stCondLst>
                            <p:childTnLst>
                              <p:par>
                                <p:cTn id="32" presetID="17" presetClass="entr" presetSubtype="4" fill="hold" nodeType="afterEffect">
                                  <p:stCondLst>
                                    <p:cond delay="0"/>
                                  </p:stCondLst>
                                  <p:childTnLst>
                                    <p:set>
                                      <p:cBhvr>
                                        <p:cTn id="33" dur="1" fill="hold">
                                          <p:stCondLst>
                                            <p:cond delay="0"/>
                                          </p:stCondLst>
                                        </p:cTn>
                                        <p:tgtEl>
                                          <p:spTgt spid="57"/>
                                        </p:tgtEl>
                                        <p:attrNameLst>
                                          <p:attrName>style.visibility</p:attrName>
                                        </p:attrNameLst>
                                      </p:cBhvr>
                                      <p:to>
                                        <p:strVal val="visible"/>
                                      </p:to>
                                    </p:set>
                                    <p:anim calcmode="lin" valueType="num">
                                      <p:cBhvr>
                                        <p:cTn id="34" dur="500" fill="hold"/>
                                        <p:tgtEl>
                                          <p:spTgt spid="57"/>
                                        </p:tgtEl>
                                        <p:attrNameLst>
                                          <p:attrName>ppt_x</p:attrName>
                                        </p:attrNameLst>
                                      </p:cBhvr>
                                      <p:tavLst>
                                        <p:tav tm="0">
                                          <p:val>
                                            <p:strVal val="#ppt_x"/>
                                          </p:val>
                                        </p:tav>
                                        <p:tav tm="100000">
                                          <p:val>
                                            <p:strVal val="#ppt_x"/>
                                          </p:val>
                                        </p:tav>
                                      </p:tavLst>
                                    </p:anim>
                                    <p:anim calcmode="lin" valueType="num">
                                      <p:cBhvr>
                                        <p:cTn id="35" dur="500" fill="hold"/>
                                        <p:tgtEl>
                                          <p:spTgt spid="57"/>
                                        </p:tgtEl>
                                        <p:attrNameLst>
                                          <p:attrName>ppt_y</p:attrName>
                                        </p:attrNameLst>
                                      </p:cBhvr>
                                      <p:tavLst>
                                        <p:tav tm="0">
                                          <p:val>
                                            <p:strVal val="#ppt_y+#ppt_h/2"/>
                                          </p:val>
                                        </p:tav>
                                        <p:tav tm="100000">
                                          <p:val>
                                            <p:strVal val="#ppt_y"/>
                                          </p:val>
                                        </p:tav>
                                      </p:tavLst>
                                    </p:anim>
                                    <p:anim calcmode="lin" valueType="num">
                                      <p:cBhvr>
                                        <p:cTn id="36" dur="500" fill="hold"/>
                                        <p:tgtEl>
                                          <p:spTgt spid="57"/>
                                        </p:tgtEl>
                                        <p:attrNameLst>
                                          <p:attrName>ppt_w</p:attrName>
                                        </p:attrNameLst>
                                      </p:cBhvr>
                                      <p:tavLst>
                                        <p:tav tm="0">
                                          <p:val>
                                            <p:strVal val="#ppt_w"/>
                                          </p:val>
                                        </p:tav>
                                        <p:tav tm="100000">
                                          <p:val>
                                            <p:strVal val="#ppt_w"/>
                                          </p:val>
                                        </p:tav>
                                      </p:tavLst>
                                    </p:anim>
                                    <p:anim calcmode="lin" valueType="num">
                                      <p:cBhvr>
                                        <p:cTn id="37" dur="500" fill="hold"/>
                                        <p:tgtEl>
                                          <p:spTgt spid="57"/>
                                        </p:tgtEl>
                                        <p:attrNameLst>
                                          <p:attrName>ppt_h</p:attrName>
                                        </p:attrNameLst>
                                      </p:cBhvr>
                                      <p:tavLst>
                                        <p:tav tm="0">
                                          <p:val>
                                            <p:fltVal val="0"/>
                                          </p:val>
                                        </p:tav>
                                        <p:tav tm="100000">
                                          <p:val>
                                            <p:strVal val="#ppt_h"/>
                                          </p:val>
                                        </p:tav>
                                      </p:tavLst>
                                    </p:anim>
                                  </p:childTnLst>
                                </p:cTn>
                              </p:par>
                            </p:childTnLst>
                          </p:cTn>
                        </p:par>
                        <p:par>
                          <p:cTn id="38" fill="hold">
                            <p:stCondLst>
                              <p:cond delay="1000"/>
                            </p:stCondLst>
                            <p:childTnLst>
                              <p:par>
                                <p:cTn id="39" presetID="9" presetClass="entr" presetSubtype="0" fill="hold" nodeType="afterEffect">
                                  <p:stCondLst>
                                    <p:cond delay="0"/>
                                  </p:stCondLst>
                                  <p:childTnLst>
                                    <p:set>
                                      <p:cBhvr>
                                        <p:cTn id="40" dur="1" fill="hold">
                                          <p:stCondLst>
                                            <p:cond delay="0"/>
                                          </p:stCondLst>
                                        </p:cTn>
                                        <p:tgtEl>
                                          <p:spTgt spid="61">
                                            <p:txEl>
                                              <p:pRg st="6" end="6"/>
                                            </p:txEl>
                                          </p:spTgt>
                                        </p:tgtEl>
                                        <p:attrNameLst>
                                          <p:attrName>style.visibility</p:attrName>
                                        </p:attrNameLst>
                                      </p:cBhvr>
                                      <p:to>
                                        <p:strVal val="visible"/>
                                      </p:to>
                                    </p:set>
                                    <p:animEffect transition="in" filter="dissolve">
                                      <p:cBhvr>
                                        <p:cTn id="41" dur="500"/>
                                        <p:tgtEl>
                                          <p:spTgt spid="6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81"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Equilibrium and Efficiency</a:t>
            </a:r>
            <a:endParaRPr lang="en-US" sz="20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08" name="Text Box 119"/>
          <p:cNvSpPr txBox="1">
            <a:spLocks noChangeArrowheads="1"/>
          </p:cNvSpPr>
          <p:nvPr/>
        </p:nvSpPr>
        <p:spPr bwMode="auto">
          <a:xfrm>
            <a:off x="4058690" y="1560038"/>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140</a:t>
            </a:r>
            <a:endParaRPr kumimoji="0" lang="en-US" sz="1600" b="0" i="0" dirty="0">
              <a:latin typeface="Times New Roman" pitchFamily="18" charset="0"/>
              <a:cs typeface="Times New Roman" pitchFamily="18" charset="0"/>
            </a:endParaRPr>
          </a:p>
        </p:txBody>
      </p:sp>
      <p:sp>
        <p:nvSpPr>
          <p:cNvPr id="109" name="Text Box 120"/>
          <p:cNvSpPr txBox="1">
            <a:spLocks noChangeArrowheads="1"/>
          </p:cNvSpPr>
          <p:nvPr/>
        </p:nvSpPr>
        <p:spPr bwMode="auto">
          <a:xfrm>
            <a:off x="4058690" y="2349320"/>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120</a:t>
            </a:r>
            <a:endParaRPr kumimoji="0" lang="en-US" sz="1600" b="0" i="0" dirty="0">
              <a:latin typeface="Times New Roman" pitchFamily="18" charset="0"/>
              <a:cs typeface="Times New Roman" pitchFamily="18" charset="0"/>
            </a:endParaRPr>
          </a:p>
        </p:txBody>
      </p:sp>
      <p:sp>
        <p:nvSpPr>
          <p:cNvPr id="110" name="Text Box 121"/>
          <p:cNvSpPr txBox="1">
            <a:spLocks noChangeArrowheads="1"/>
          </p:cNvSpPr>
          <p:nvPr/>
        </p:nvSpPr>
        <p:spPr bwMode="auto">
          <a:xfrm>
            <a:off x="4058690" y="3135401"/>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100</a:t>
            </a:r>
            <a:endParaRPr kumimoji="0" lang="en-US" sz="1600" b="0" i="0" dirty="0">
              <a:latin typeface="Times New Roman" pitchFamily="18" charset="0"/>
              <a:cs typeface="Times New Roman" pitchFamily="18" charset="0"/>
            </a:endParaRPr>
          </a:p>
        </p:txBody>
      </p:sp>
      <p:sp>
        <p:nvSpPr>
          <p:cNvPr id="111" name="Text Box 122"/>
          <p:cNvSpPr txBox="1">
            <a:spLocks noChangeArrowheads="1"/>
          </p:cNvSpPr>
          <p:nvPr/>
        </p:nvSpPr>
        <p:spPr bwMode="auto">
          <a:xfrm>
            <a:off x="4058690" y="4709149"/>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60</a:t>
            </a:r>
            <a:endParaRPr kumimoji="0" lang="en-US" sz="1600" b="0" i="0" dirty="0">
              <a:latin typeface="Times New Roman" pitchFamily="18" charset="0"/>
              <a:cs typeface="Times New Roman" pitchFamily="18" charset="0"/>
            </a:endParaRPr>
          </a:p>
        </p:txBody>
      </p:sp>
      <p:sp>
        <p:nvSpPr>
          <p:cNvPr id="112" name="Text Box 123"/>
          <p:cNvSpPr txBox="1">
            <a:spLocks noChangeArrowheads="1"/>
          </p:cNvSpPr>
          <p:nvPr/>
        </p:nvSpPr>
        <p:spPr bwMode="auto">
          <a:xfrm>
            <a:off x="4467697" y="5450493"/>
            <a:ext cx="378717"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0</a:t>
            </a:r>
          </a:p>
        </p:txBody>
      </p:sp>
      <p:sp>
        <p:nvSpPr>
          <p:cNvPr id="113" name="Text Box 124"/>
          <p:cNvSpPr txBox="1">
            <a:spLocks noChangeArrowheads="1"/>
          </p:cNvSpPr>
          <p:nvPr/>
        </p:nvSpPr>
        <p:spPr bwMode="auto">
          <a:xfrm>
            <a:off x="5412328"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10</a:t>
            </a:r>
            <a:endParaRPr kumimoji="0" lang="en-US" sz="1600" b="0" i="0" dirty="0">
              <a:latin typeface="Times New Roman" pitchFamily="18" charset="0"/>
              <a:cs typeface="Times New Roman" pitchFamily="18" charset="0"/>
            </a:endParaRPr>
          </a:p>
        </p:txBody>
      </p:sp>
      <p:sp>
        <p:nvSpPr>
          <p:cNvPr id="114" name="Text Box 125"/>
          <p:cNvSpPr txBox="1">
            <a:spLocks noChangeArrowheads="1"/>
          </p:cNvSpPr>
          <p:nvPr/>
        </p:nvSpPr>
        <p:spPr bwMode="auto">
          <a:xfrm>
            <a:off x="5891752" y="5450493"/>
            <a:ext cx="471292"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15</a:t>
            </a:r>
            <a:endParaRPr kumimoji="0" lang="en-US" sz="1600" b="0" i="0" dirty="0">
              <a:latin typeface="Times New Roman" pitchFamily="18" charset="0"/>
              <a:cs typeface="Times New Roman" pitchFamily="18" charset="0"/>
            </a:endParaRPr>
          </a:p>
        </p:txBody>
      </p:sp>
      <p:sp>
        <p:nvSpPr>
          <p:cNvPr id="115" name="Text Box 126"/>
          <p:cNvSpPr txBox="1">
            <a:spLocks noChangeArrowheads="1"/>
          </p:cNvSpPr>
          <p:nvPr/>
        </p:nvSpPr>
        <p:spPr bwMode="auto">
          <a:xfrm>
            <a:off x="63743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20</a:t>
            </a:r>
            <a:endParaRPr kumimoji="0" lang="en-US" sz="1600" b="0" i="0" dirty="0">
              <a:latin typeface="Times New Roman" pitchFamily="18" charset="0"/>
              <a:cs typeface="Times New Roman" pitchFamily="18" charset="0"/>
            </a:endParaRPr>
          </a:p>
        </p:txBody>
      </p:sp>
      <p:sp>
        <p:nvSpPr>
          <p:cNvPr id="116" name="Text Box 127"/>
          <p:cNvSpPr txBox="1">
            <a:spLocks noChangeArrowheads="1"/>
          </p:cNvSpPr>
          <p:nvPr/>
        </p:nvSpPr>
        <p:spPr bwMode="auto">
          <a:xfrm>
            <a:off x="6836207" y="5450493"/>
            <a:ext cx="510475"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25</a:t>
            </a:r>
            <a:endParaRPr kumimoji="0" lang="en-US" sz="1600" b="0" i="0" dirty="0">
              <a:latin typeface="Times New Roman" pitchFamily="18" charset="0"/>
              <a:cs typeface="Times New Roman" pitchFamily="18" charset="0"/>
            </a:endParaRPr>
          </a:p>
        </p:txBody>
      </p:sp>
      <p:sp>
        <p:nvSpPr>
          <p:cNvPr id="122" name="Text Box 132"/>
          <p:cNvSpPr txBox="1">
            <a:spLocks noChangeArrowheads="1"/>
          </p:cNvSpPr>
          <p:nvPr/>
        </p:nvSpPr>
        <p:spPr bwMode="auto">
          <a:xfrm>
            <a:off x="4158135" y="1096433"/>
            <a:ext cx="1376788" cy="419923"/>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sz="1600" b="0" i="0" dirty="0">
                <a:latin typeface="Times New Roman" pitchFamily="18" charset="0"/>
                <a:cs typeface="Times New Roman" pitchFamily="18" charset="0"/>
              </a:rPr>
              <a:t>Price</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(monthly bill)</a:t>
            </a:r>
          </a:p>
        </p:txBody>
      </p:sp>
      <p:sp>
        <p:nvSpPr>
          <p:cNvPr id="123" name="Text Box 133"/>
          <p:cNvSpPr txBox="1">
            <a:spLocks noChangeArrowheads="1"/>
          </p:cNvSpPr>
          <p:nvPr/>
        </p:nvSpPr>
        <p:spPr bwMode="auto">
          <a:xfrm>
            <a:off x="7783397" y="5145452"/>
            <a:ext cx="1219200" cy="634020"/>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sz="1600" b="0" i="0" dirty="0">
                <a:latin typeface="Times New Roman" pitchFamily="18" charset="0"/>
                <a:cs typeface="Times New Roman" pitchFamily="18" charset="0"/>
              </a:rPr>
              <a:t>Quantity</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a:t>
            </a:r>
            <a:r>
              <a:rPr kumimoji="0" lang="en-US" sz="1400" b="0" dirty="0" smtClean="0">
                <a:latin typeface="Times New Roman" pitchFamily="18" charset="0"/>
                <a:cs typeface="Times New Roman" pitchFamily="18" charset="0"/>
              </a:rPr>
              <a:t>million </a:t>
            </a:r>
            <a:r>
              <a:rPr kumimoji="0" lang="en-US" sz="1400" b="0" dirty="0">
                <a:latin typeface="Times New Roman" pitchFamily="18" charset="0"/>
                <a:cs typeface="Times New Roman" pitchFamily="18" charset="0"/>
              </a:rPr>
              <a:t/>
            </a:r>
            <a:br>
              <a:rPr kumimoji="0" lang="en-US" sz="1400" b="0" dirty="0">
                <a:latin typeface="Times New Roman" pitchFamily="18" charset="0"/>
                <a:cs typeface="Times New Roman" pitchFamily="18" charset="0"/>
              </a:rPr>
            </a:br>
            <a:r>
              <a:rPr kumimoji="0" lang="en-US" sz="1400" b="0" dirty="0">
                <a:latin typeface="Times New Roman" pitchFamily="18" charset="0"/>
                <a:cs typeface="Times New Roman" pitchFamily="18" charset="0"/>
              </a:rPr>
              <a:t>subscribers)</a:t>
            </a:r>
          </a:p>
        </p:txBody>
      </p:sp>
      <p:sp>
        <p:nvSpPr>
          <p:cNvPr id="125" name="Line 135"/>
          <p:cNvSpPr>
            <a:spLocks noChangeShapeType="1"/>
          </p:cNvSpPr>
          <p:nvPr/>
        </p:nvSpPr>
        <p:spPr bwMode="auto">
          <a:xfrm>
            <a:off x="4669310" y="5451828"/>
            <a:ext cx="3072093"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6" name="Text Box 136"/>
          <p:cNvSpPr txBox="1">
            <a:spLocks noChangeArrowheads="1"/>
          </p:cNvSpPr>
          <p:nvPr/>
        </p:nvSpPr>
        <p:spPr bwMode="auto">
          <a:xfrm>
            <a:off x="4058690" y="3908781"/>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80</a:t>
            </a:r>
            <a:endParaRPr kumimoji="0" lang="en-US" sz="1600" b="0" i="0" dirty="0">
              <a:latin typeface="Times New Roman" pitchFamily="18" charset="0"/>
              <a:cs typeface="Times New Roman" pitchFamily="18" charset="0"/>
            </a:endParaRPr>
          </a:p>
        </p:txBody>
      </p:sp>
      <p:sp>
        <p:nvSpPr>
          <p:cNvPr id="127" name="Line 137"/>
          <p:cNvSpPr>
            <a:spLocks noChangeShapeType="1"/>
          </p:cNvSpPr>
          <p:nvPr/>
        </p:nvSpPr>
        <p:spPr bwMode="auto">
          <a:xfrm>
            <a:off x="4561320" y="1750164"/>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8" name="Line 138"/>
          <p:cNvSpPr>
            <a:spLocks noChangeShapeType="1"/>
          </p:cNvSpPr>
          <p:nvPr/>
        </p:nvSpPr>
        <p:spPr bwMode="auto">
          <a:xfrm>
            <a:off x="4561320" y="2534657"/>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9" name="Line 139"/>
          <p:cNvSpPr>
            <a:spLocks noChangeShapeType="1"/>
          </p:cNvSpPr>
          <p:nvPr/>
        </p:nvSpPr>
        <p:spPr bwMode="auto">
          <a:xfrm>
            <a:off x="4561320" y="3312800"/>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0" name="Line 140"/>
          <p:cNvSpPr>
            <a:spLocks noChangeShapeType="1"/>
          </p:cNvSpPr>
          <p:nvPr/>
        </p:nvSpPr>
        <p:spPr bwMode="auto">
          <a:xfrm>
            <a:off x="4561320" y="409729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1" name="Text Box 142"/>
          <p:cNvSpPr txBox="1">
            <a:spLocks noChangeArrowheads="1"/>
          </p:cNvSpPr>
          <p:nvPr/>
        </p:nvSpPr>
        <p:spPr bwMode="auto">
          <a:xfrm>
            <a:off x="7325157" y="5450493"/>
            <a:ext cx="518010"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30</a:t>
            </a:r>
            <a:endParaRPr kumimoji="0" lang="en-US" sz="1600" b="0" i="0" dirty="0">
              <a:latin typeface="Times New Roman" pitchFamily="18" charset="0"/>
              <a:cs typeface="Times New Roman" pitchFamily="18" charset="0"/>
            </a:endParaRPr>
          </a:p>
        </p:txBody>
      </p:sp>
      <p:sp>
        <p:nvSpPr>
          <p:cNvPr id="133" name="Line 145"/>
          <p:cNvSpPr>
            <a:spLocks noChangeShapeType="1"/>
          </p:cNvSpPr>
          <p:nvPr/>
        </p:nvSpPr>
        <p:spPr bwMode="auto">
          <a:xfrm>
            <a:off x="563768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4" name="Line 146"/>
          <p:cNvSpPr>
            <a:spLocks noChangeShapeType="1"/>
          </p:cNvSpPr>
          <p:nvPr/>
        </p:nvSpPr>
        <p:spPr bwMode="auto">
          <a:xfrm>
            <a:off x="6118697"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5" name="Line 147"/>
          <p:cNvSpPr>
            <a:spLocks noChangeShapeType="1"/>
          </p:cNvSpPr>
          <p:nvPr/>
        </p:nvSpPr>
        <p:spPr bwMode="auto">
          <a:xfrm>
            <a:off x="6599710"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6" name="Line 148"/>
          <p:cNvSpPr>
            <a:spLocks noChangeShapeType="1"/>
          </p:cNvSpPr>
          <p:nvPr/>
        </p:nvSpPr>
        <p:spPr bwMode="auto">
          <a:xfrm>
            <a:off x="708072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7" name="Line 149"/>
          <p:cNvSpPr>
            <a:spLocks noChangeShapeType="1"/>
          </p:cNvSpPr>
          <p:nvPr/>
        </p:nvSpPr>
        <p:spPr bwMode="auto">
          <a:xfrm>
            <a:off x="756173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9" name="Text Box 151"/>
          <p:cNvSpPr txBox="1">
            <a:spLocks noChangeArrowheads="1"/>
          </p:cNvSpPr>
          <p:nvPr/>
        </p:nvSpPr>
        <p:spPr bwMode="auto">
          <a:xfrm>
            <a:off x="49265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5</a:t>
            </a:r>
            <a:endParaRPr kumimoji="0" lang="en-US" sz="1600" b="0" i="0" dirty="0">
              <a:latin typeface="Times New Roman" pitchFamily="18" charset="0"/>
              <a:cs typeface="Times New Roman" pitchFamily="18" charset="0"/>
            </a:endParaRPr>
          </a:p>
        </p:txBody>
      </p:sp>
      <p:sp>
        <p:nvSpPr>
          <p:cNvPr id="140" name="Line 152"/>
          <p:cNvSpPr>
            <a:spLocks noChangeShapeType="1"/>
          </p:cNvSpPr>
          <p:nvPr/>
        </p:nvSpPr>
        <p:spPr bwMode="auto">
          <a:xfrm>
            <a:off x="515667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3" name="Line 158"/>
          <p:cNvSpPr>
            <a:spLocks noChangeShapeType="1"/>
          </p:cNvSpPr>
          <p:nvPr/>
        </p:nvSpPr>
        <p:spPr bwMode="auto">
          <a:xfrm>
            <a:off x="4561320" y="4900836"/>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nvGrpSpPr>
          <p:cNvPr id="144" name="Group 173"/>
          <p:cNvGrpSpPr>
            <a:grpSpLocks/>
          </p:cNvGrpSpPr>
          <p:nvPr/>
        </p:nvGrpSpPr>
        <p:grpSpPr bwMode="auto">
          <a:xfrm>
            <a:off x="4585172" y="5232872"/>
            <a:ext cx="148681" cy="273829"/>
            <a:chOff x="2616" y="3192"/>
            <a:chExt cx="106" cy="190"/>
          </a:xfrm>
        </p:grpSpPr>
        <p:sp>
          <p:nvSpPr>
            <p:cNvPr id="145" name="Line 144"/>
            <p:cNvSpPr>
              <a:spLocks noChangeShapeType="1"/>
            </p:cNvSpPr>
            <p:nvPr/>
          </p:nvSpPr>
          <p:spPr bwMode="auto">
            <a:xfrm>
              <a:off x="2676" y="3324"/>
              <a:ext cx="0" cy="5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6" name="Line 164"/>
            <p:cNvSpPr>
              <a:spLocks noChangeShapeType="1"/>
            </p:cNvSpPr>
            <p:nvPr/>
          </p:nvSpPr>
          <p:spPr bwMode="auto">
            <a:xfrm>
              <a:off x="2676" y="3264"/>
              <a:ext cx="0" cy="84"/>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7" name="Line 170"/>
            <p:cNvSpPr>
              <a:spLocks noChangeShapeType="1"/>
            </p:cNvSpPr>
            <p:nvPr/>
          </p:nvSpPr>
          <p:spPr bwMode="auto">
            <a:xfrm flipV="1">
              <a:off x="2626" y="3192"/>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8" name="Line 171"/>
            <p:cNvSpPr>
              <a:spLocks noChangeShapeType="1"/>
            </p:cNvSpPr>
            <p:nvPr/>
          </p:nvSpPr>
          <p:spPr bwMode="auto">
            <a:xfrm flipV="1">
              <a:off x="2626" y="3240"/>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9" name="Line 172"/>
            <p:cNvSpPr>
              <a:spLocks noChangeShapeType="1"/>
            </p:cNvSpPr>
            <p:nvPr/>
          </p:nvSpPr>
          <p:spPr bwMode="auto">
            <a:xfrm>
              <a:off x="2616" y="3328"/>
              <a:ext cx="5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sp>
        <p:nvSpPr>
          <p:cNvPr id="61" name="Content Placeholder 2"/>
          <p:cNvSpPr>
            <a:spLocks noGrp="1"/>
          </p:cNvSpPr>
          <p:nvPr>
            <p:ph idx="1"/>
          </p:nvPr>
        </p:nvSpPr>
        <p:spPr>
          <a:xfrm>
            <a:off x="63184" y="1033855"/>
            <a:ext cx="4059114" cy="3438528"/>
          </a:xfrm>
        </p:spPr>
        <p:txBody>
          <a:bodyPr/>
          <a:lstStyle/>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It </a:t>
            </a:r>
            <a:r>
              <a:rPr lang="en-US" sz="1900" dirty="0">
                <a:solidFill>
                  <a:srgbClr val="32302A"/>
                </a:solidFill>
                <a:ea typeface="ＭＳ Ｐゴシック" pitchFamily="-107" charset="-128"/>
                <a:cs typeface="ＭＳ Ｐゴシック" pitchFamily="-107" charset="-128"/>
              </a:rPr>
              <a:t>is economically efficient </a:t>
            </a:r>
            <a:r>
              <a:rPr lang="en-US" sz="1900" dirty="0" smtClean="0">
                <a:solidFill>
                  <a:srgbClr val="32302A"/>
                </a:solidFill>
                <a:ea typeface="ＭＳ Ｐゴシック" pitchFamily="-107" charset="-128"/>
                <a:cs typeface="ＭＳ Ｐゴシック" pitchFamily="-107" charset="-128"/>
              </a:rPr>
              <a:t>to undertake </a:t>
            </a:r>
            <a:r>
              <a:rPr lang="en-US" sz="1900" dirty="0">
                <a:solidFill>
                  <a:srgbClr val="32302A"/>
                </a:solidFill>
                <a:ea typeface="ＭＳ Ｐゴシック" pitchFamily="-107" charset="-128"/>
                <a:cs typeface="ＭＳ Ｐゴシック" pitchFamily="-107" charset="-128"/>
              </a:rPr>
              <a:t>actions </a:t>
            </a:r>
            <a:r>
              <a:rPr lang="en-US" sz="1900" dirty="0" smtClean="0">
                <a:solidFill>
                  <a:srgbClr val="32302A"/>
                </a:solidFill>
                <a:ea typeface="ＭＳ Ｐゴシック" pitchFamily="-107" charset="-128"/>
                <a:cs typeface="ＭＳ Ｐゴシック" pitchFamily="-107" charset="-128"/>
              </a:rPr>
              <a:t>when </a:t>
            </a:r>
            <a:r>
              <a:rPr lang="en-US" sz="1900" dirty="0">
                <a:solidFill>
                  <a:srgbClr val="32302A"/>
                </a:solidFill>
                <a:ea typeface="ＭＳ Ｐゴシック" pitchFamily="-107" charset="-128"/>
                <a:cs typeface="ＭＳ Ｐゴシック" pitchFamily="-107" charset="-128"/>
              </a:rPr>
              <a:t>the </a:t>
            </a:r>
            <a:r>
              <a:rPr lang="en-US" sz="1900" dirty="0" smtClean="0">
                <a:solidFill>
                  <a:srgbClr val="32302A"/>
                </a:solidFill>
                <a:ea typeface="ＭＳ Ｐゴシック" pitchFamily="-107" charset="-128"/>
                <a:cs typeface="ＭＳ Ｐゴシック" pitchFamily="-107" charset="-128"/>
              </a:rPr>
              <a:t>benefits of </a:t>
            </a:r>
            <a:r>
              <a:rPr lang="en-US" sz="1900" dirty="0">
                <a:solidFill>
                  <a:srgbClr val="32302A"/>
                </a:solidFill>
                <a:ea typeface="ＭＳ Ｐゴシック" pitchFamily="-107" charset="-128"/>
                <a:cs typeface="ＭＳ Ｐゴシック" pitchFamily="-107" charset="-128"/>
              </a:rPr>
              <a:t>doing so exceed the costs.</a:t>
            </a:r>
          </a:p>
          <a:p>
            <a:pPr marL="169863" indent="-169863">
              <a:lnSpc>
                <a:spcPct val="90000"/>
              </a:lnSpc>
            </a:pPr>
            <a:r>
              <a:rPr lang="en-US" sz="1900" dirty="0">
                <a:solidFill>
                  <a:srgbClr val="32302A"/>
                </a:solidFill>
                <a:ea typeface="ＭＳ Ｐゴシック" pitchFamily="-107" charset="-128"/>
                <a:cs typeface="ＭＳ Ｐゴシック" pitchFamily="-107" charset="-128"/>
              </a:rPr>
              <a:t>What is the consumer’s </a:t>
            </a:r>
            <a:r>
              <a:rPr lang="en-US" sz="1900" dirty="0" smtClean="0">
                <a:solidFill>
                  <a:srgbClr val="32302A"/>
                </a:solidFill>
                <a:ea typeface="ＭＳ Ｐゴシック" pitchFamily="-107" charset="-128"/>
                <a:cs typeface="ＭＳ Ｐゴシック" pitchFamily="-107" charset="-128"/>
              </a:rPr>
              <a:t>valuation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of </a:t>
            </a:r>
            <a:r>
              <a:rPr lang="en-US" sz="1900" dirty="0">
                <a:solidFill>
                  <a:srgbClr val="32302A"/>
                </a:solidFill>
                <a:ea typeface="ＭＳ Ｐゴシック" pitchFamily="-107" charset="-128"/>
                <a:cs typeface="ＭＳ Ｐゴシック" pitchFamily="-107" charset="-128"/>
              </a:rPr>
              <a:t>the 10 millionth unit of </a:t>
            </a:r>
            <a:r>
              <a:rPr lang="en-US" sz="1900" dirty="0" smtClean="0">
                <a:solidFill>
                  <a:srgbClr val="32302A"/>
                </a:solidFill>
                <a:ea typeface="ＭＳ Ｐゴシック" pitchFamily="-107" charset="-128"/>
                <a:cs typeface="ＭＳ Ｐゴシック" pitchFamily="-107" charset="-128"/>
              </a:rPr>
              <a:t>cell phone </a:t>
            </a:r>
            <a:r>
              <a:rPr lang="en-US" sz="1900" dirty="0">
                <a:solidFill>
                  <a:srgbClr val="32302A"/>
                </a:solidFill>
                <a:ea typeface="ＭＳ Ｐゴシック" pitchFamily="-107" charset="-128"/>
                <a:cs typeface="ＭＳ Ｐゴシック" pitchFamily="-107" charset="-128"/>
              </a:rPr>
              <a:t>service brought to market?</a:t>
            </a:r>
          </a:p>
          <a:p>
            <a:pPr marL="169863" indent="-169863">
              <a:lnSpc>
                <a:spcPct val="90000"/>
              </a:lnSpc>
            </a:pPr>
            <a:r>
              <a:rPr lang="en-US" sz="1900" dirty="0">
                <a:solidFill>
                  <a:srgbClr val="32302A"/>
                </a:solidFill>
                <a:ea typeface="ＭＳ Ｐゴシック" pitchFamily="-107" charset="-128"/>
                <a:cs typeface="ＭＳ Ｐゴシック" pitchFamily="-107" charset="-128"/>
              </a:rPr>
              <a:t>What is the opportunity cost </a:t>
            </a:r>
            <a:r>
              <a:rPr lang="en-US" sz="1900" dirty="0" smtClean="0">
                <a:solidFill>
                  <a:srgbClr val="32302A"/>
                </a:solidFill>
                <a:ea typeface="ＭＳ Ｐゴシック" pitchFamily="-107" charset="-128"/>
                <a:cs typeface="ＭＳ Ｐゴシック" pitchFamily="-107" charset="-128"/>
              </a:rPr>
              <a:t>of delivering </a:t>
            </a:r>
            <a:r>
              <a:rPr lang="en-US" sz="1900" dirty="0">
                <a:solidFill>
                  <a:srgbClr val="32302A"/>
                </a:solidFill>
                <a:ea typeface="ＭＳ Ｐゴシック" pitchFamily="-107" charset="-128"/>
                <a:cs typeface="ＭＳ Ｐゴシック" pitchFamily="-107" charset="-128"/>
              </a:rPr>
              <a:t>the 10 millionth unit </a:t>
            </a:r>
            <a:r>
              <a:rPr lang="en-US" sz="1900" dirty="0" smtClean="0">
                <a:solidFill>
                  <a:srgbClr val="32302A"/>
                </a:solidFill>
                <a:ea typeface="ＭＳ Ｐゴシック" pitchFamily="-107" charset="-128"/>
                <a:cs typeface="ＭＳ Ｐゴシック" pitchFamily="-107" charset="-128"/>
              </a:rPr>
              <a:t>to market?</a:t>
            </a:r>
          </a:p>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Does </a:t>
            </a:r>
            <a:r>
              <a:rPr lang="en-US" sz="1900" dirty="0">
                <a:solidFill>
                  <a:srgbClr val="32302A"/>
                </a:solidFill>
                <a:ea typeface="ＭＳ Ｐゴシック" pitchFamily="-107" charset="-128"/>
                <a:cs typeface="ＭＳ Ｐゴシック" pitchFamily="-107" charset="-128"/>
              </a:rPr>
              <a:t>it make sense, from </a:t>
            </a:r>
            <a:r>
              <a:rPr lang="en-US" sz="1900" dirty="0" smtClean="0">
                <a:solidFill>
                  <a:srgbClr val="32302A"/>
                </a:solidFill>
                <a:ea typeface="ＭＳ Ｐゴシック" pitchFamily="-107" charset="-128"/>
                <a:cs typeface="ＭＳ Ｐゴシック" pitchFamily="-107" charset="-128"/>
              </a:rPr>
              <a:t>an economic efficiency </a:t>
            </a:r>
            <a:r>
              <a:rPr lang="en-US" sz="1900" dirty="0">
                <a:solidFill>
                  <a:srgbClr val="32302A"/>
                </a:solidFill>
                <a:ea typeface="ＭＳ Ｐゴシック" pitchFamily="-107" charset="-128"/>
                <a:cs typeface="ＭＳ Ｐゴシック" pitchFamily="-107" charset="-128"/>
              </a:rPr>
              <a:t>standpoint, to bring </a:t>
            </a:r>
            <a:r>
              <a:rPr lang="en-US" sz="1900" dirty="0" smtClean="0">
                <a:solidFill>
                  <a:srgbClr val="32302A"/>
                </a:solidFill>
                <a:ea typeface="ＭＳ Ｐゴシック" pitchFamily="-107" charset="-128"/>
                <a:cs typeface="ＭＳ Ｐゴシック" pitchFamily="-107" charset="-128"/>
              </a:rPr>
              <a:t>the 10 </a:t>
            </a:r>
            <a:r>
              <a:rPr lang="en-US" sz="1900" dirty="0">
                <a:solidFill>
                  <a:srgbClr val="32302A"/>
                </a:solidFill>
                <a:ea typeface="ＭＳ Ｐゴシック" pitchFamily="-107" charset="-128"/>
                <a:cs typeface="ＭＳ Ｐゴシック" pitchFamily="-107" charset="-128"/>
              </a:rPr>
              <a:t>millionth unit to market</a:t>
            </a:r>
            <a:r>
              <a:rPr lang="en-US" sz="1900" dirty="0" smtClean="0">
                <a:solidFill>
                  <a:srgbClr val="32302A"/>
                </a:solidFill>
                <a:ea typeface="ＭＳ Ｐゴシック" pitchFamily="-107" charset="-128"/>
                <a:cs typeface="ＭＳ Ｐゴシック" pitchFamily="-107" charset="-128"/>
              </a:rPr>
              <a:t>?</a:t>
            </a:r>
          </a:p>
        </p:txBody>
      </p:sp>
      <p:sp>
        <p:nvSpPr>
          <p:cNvPr id="79" name="Text Box 51"/>
          <p:cNvSpPr txBox="1">
            <a:spLocks noChangeArrowheads="1"/>
          </p:cNvSpPr>
          <p:nvPr/>
        </p:nvSpPr>
        <p:spPr bwMode="auto">
          <a:xfrm>
            <a:off x="7208222" y="1257141"/>
            <a:ext cx="910827" cy="400110"/>
          </a:xfrm>
          <a:prstGeom prst="rect">
            <a:avLst/>
          </a:prstGeom>
          <a:noFill/>
          <a:ln w="57150">
            <a:noFill/>
            <a:miter lim="800000"/>
            <a:headEnd/>
            <a:tailEnd/>
          </a:ln>
        </p:spPr>
        <p:txBody>
          <a:bodyPr wrap="none">
            <a:prstTxWarp prst="textNoShape">
              <a:avLst/>
            </a:prstTxWarp>
            <a:spAutoFit/>
          </a:bodyPr>
          <a:lstStyle/>
          <a:p>
            <a:r>
              <a:rPr kumimoji="0" lang="en-US" sz="2000" dirty="0">
                <a:solidFill>
                  <a:srgbClr val="006600"/>
                </a:solidFill>
                <a:latin typeface="Times New Roman" pitchFamily="18" charset="0"/>
                <a:cs typeface="Times New Roman" pitchFamily="18" charset="0"/>
              </a:rPr>
              <a:t>Supply</a:t>
            </a:r>
          </a:p>
        </p:txBody>
      </p:sp>
      <p:sp>
        <p:nvSpPr>
          <p:cNvPr id="78" name="Line 49"/>
          <p:cNvSpPr>
            <a:spLocks noChangeShapeType="1"/>
          </p:cNvSpPr>
          <p:nvPr/>
        </p:nvSpPr>
        <p:spPr bwMode="auto">
          <a:xfrm flipH="1">
            <a:off x="5118960" y="1677829"/>
            <a:ext cx="2442774" cy="3268662"/>
          </a:xfrm>
          <a:prstGeom prst="line">
            <a:avLst/>
          </a:prstGeom>
          <a:noFill/>
          <a:ln w="57150">
            <a:solidFill>
              <a:srgbClr val="006600"/>
            </a:solidFill>
            <a:round/>
            <a:headEnd/>
            <a:tailEnd type="none" w="lg" len="lg"/>
          </a:ln>
        </p:spPr>
        <p:txBody>
          <a:bodyPr wrap="none" anchor="ctr">
            <a:prstTxWarp prst="textNoShape">
              <a:avLst/>
            </a:prstTxWarp>
          </a:bodyPr>
          <a:lstStyle/>
          <a:p>
            <a:endParaRPr lang="en-US"/>
          </a:p>
        </p:txBody>
      </p:sp>
      <p:sp>
        <p:nvSpPr>
          <p:cNvPr id="124" name="Line 134"/>
          <p:cNvSpPr>
            <a:spLocks noChangeShapeType="1"/>
          </p:cNvSpPr>
          <p:nvPr/>
        </p:nvSpPr>
        <p:spPr bwMode="auto">
          <a:xfrm>
            <a:off x="4656569" y="1518914"/>
            <a:ext cx="0" cy="372986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2" name="Line 23"/>
          <p:cNvSpPr>
            <a:spLocks noChangeShapeType="1"/>
          </p:cNvSpPr>
          <p:nvPr/>
        </p:nvSpPr>
        <p:spPr bwMode="auto">
          <a:xfrm flipH="1" flipV="1">
            <a:off x="4846413" y="1603990"/>
            <a:ext cx="2860786" cy="3388690"/>
          </a:xfrm>
          <a:prstGeom prst="line">
            <a:avLst/>
          </a:prstGeom>
          <a:noFill/>
          <a:ln w="57150">
            <a:solidFill>
              <a:srgbClr val="053ABF"/>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3" name="Text Box 24"/>
          <p:cNvSpPr txBox="1">
            <a:spLocks noChangeArrowheads="1"/>
          </p:cNvSpPr>
          <p:nvPr/>
        </p:nvSpPr>
        <p:spPr bwMode="auto">
          <a:xfrm>
            <a:off x="7665740" y="4779963"/>
            <a:ext cx="1053494" cy="400110"/>
          </a:xfrm>
          <a:prstGeom prst="rect">
            <a:avLst/>
          </a:prstGeom>
          <a:noFill/>
          <a:ln w="57150">
            <a:noFill/>
            <a:miter lim="800000"/>
            <a:headEnd/>
            <a:tailEnd/>
          </a:ln>
        </p:spPr>
        <p:txBody>
          <a:bodyPr wrap="none">
            <a:prstTxWarp prst="textNoShape">
              <a:avLst/>
            </a:prstTxWarp>
            <a:spAutoFit/>
          </a:bodyPr>
          <a:lstStyle/>
          <a:p>
            <a:r>
              <a:rPr kumimoji="0" lang="en-US" sz="2000" dirty="0">
                <a:solidFill>
                  <a:srgbClr val="053ABF"/>
                </a:solidFill>
                <a:latin typeface="Times New Roman" pitchFamily="18" charset="0"/>
                <a:cs typeface="Times New Roman" pitchFamily="18" charset="0"/>
              </a:rPr>
              <a:t>Demand</a:t>
            </a:r>
          </a:p>
        </p:txBody>
      </p:sp>
      <p:sp>
        <p:nvSpPr>
          <p:cNvPr id="80" name="Oval 66"/>
          <p:cNvSpPr>
            <a:spLocks noChangeArrowheads="1"/>
          </p:cNvSpPr>
          <p:nvPr/>
        </p:nvSpPr>
        <p:spPr bwMode="auto">
          <a:xfrm>
            <a:off x="6264464" y="3244662"/>
            <a:ext cx="119062" cy="1190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68" name="Line 80"/>
          <p:cNvSpPr>
            <a:spLocks noChangeShapeType="1"/>
          </p:cNvSpPr>
          <p:nvPr/>
        </p:nvSpPr>
        <p:spPr bwMode="auto">
          <a:xfrm flipV="1">
            <a:off x="5646072" y="4355869"/>
            <a:ext cx="0" cy="1037768"/>
          </a:xfrm>
          <a:prstGeom prst="line">
            <a:avLst/>
          </a:prstGeom>
          <a:noFill/>
          <a:ln w="31750" cap="rnd">
            <a:solidFill>
              <a:schemeClr val="tx1"/>
            </a:solidFill>
            <a:prstDash val="sysDot"/>
            <a:round/>
            <a:headEnd/>
            <a:tailEnd type="stealth" w="med" len="lg"/>
          </a:ln>
        </p:spPr>
        <p:txBody>
          <a:bodyPr>
            <a:prstTxWarp prst="textNoShape">
              <a:avLst/>
            </a:prstTxWarp>
          </a:bodyPr>
          <a:lstStyle/>
          <a:p>
            <a:endParaRPr lang="en-US"/>
          </a:p>
        </p:txBody>
      </p:sp>
      <p:sp>
        <p:nvSpPr>
          <p:cNvPr id="69" name="Line 81"/>
          <p:cNvSpPr>
            <a:spLocks noChangeShapeType="1"/>
          </p:cNvSpPr>
          <p:nvPr/>
        </p:nvSpPr>
        <p:spPr bwMode="auto">
          <a:xfrm flipH="1">
            <a:off x="4692287" y="4222717"/>
            <a:ext cx="949397" cy="0"/>
          </a:xfrm>
          <a:prstGeom prst="line">
            <a:avLst/>
          </a:prstGeom>
          <a:noFill/>
          <a:ln w="31750" cap="rnd">
            <a:solidFill>
              <a:schemeClr val="tx1"/>
            </a:solidFill>
            <a:prstDash val="sysDot"/>
            <a:round/>
            <a:headEnd/>
            <a:tailEnd type="stealth" w="lg" len="lg"/>
          </a:ln>
        </p:spPr>
        <p:txBody>
          <a:bodyPr>
            <a:prstTxWarp prst="textNoShape">
              <a:avLst/>
            </a:prstTxWarp>
          </a:bodyPr>
          <a:lstStyle/>
          <a:p>
            <a:endParaRPr lang="en-US"/>
          </a:p>
        </p:txBody>
      </p:sp>
      <p:sp>
        <p:nvSpPr>
          <p:cNvPr id="71" name="Line 82"/>
          <p:cNvSpPr>
            <a:spLocks noChangeShapeType="1"/>
          </p:cNvSpPr>
          <p:nvPr/>
        </p:nvSpPr>
        <p:spPr bwMode="auto">
          <a:xfrm flipV="1">
            <a:off x="5646072" y="2610196"/>
            <a:ext cx="0" cy="2852266"/>
          </a:xfrm>
          <a:prstGeom prst="line">
            <a:avLst/>
          </a:prstGeom>
          <a:noFill/>
          <a:ln w="31750" cap="rnd">
            <a:solidFill>
              <a:schemeClr val="tx1"/>
            </a:solidFill>
            <a:prstDash val="sysDot"/>
            <a:round/>
            <a:headEnd/>
            <a:tailEnd type="stealth" w="med" len="lg"/>
          </a:ln>
        </p:spPr>
        <p:txBody>
          <a:bodyPr>
            <a:prstTxWarp prst="textNoShape">
              <a:avLst/>
            </a:prstTxWarp>
          </a:bodyPr>
          <a:lstStyle/>
          <a:p>
            <a:endParaRPr lang="en-US"/>
          </a:p>
        </p:txBody>
      </p:sp>
      <p:sp>
        <p:nvSpPr>
          <p:cNvPr id="72" name="Line 83"/>
          <p:cNvSpPr>
            <a:spLocks noChangeShapeType="1"/>
          </p:cNvSpPr>
          <p:nvPr/>
        </p:nvSpPr>
        <p:spPr bwMode="auto">
          <a:xfrm flipH="1">
            <a:off x="4683971" y="2546146"/>
            <a:ext cx="953713" cy="0"/>
          </a:xfrm>
          <a:prstGeom prst="line">
            <a:avLst/>
          </a:prstGeom>
          <a:noFill/>
          <a:ln w="31750" cap="rnd">
            <a:solidFill>
              <a:schemeClr val="tx1"/>
            </a:solidFill>
            <a:prstDash val="sysDot"/>
            <a:round/>
            <a:headEnd/>
            <a:tailEnd type="stealth" w="lg" len="lg"/>
          </a:ln>
        </p:spPr>
        <p:txBody>
          <a:bodyPr>
            <a:prstTxWarp prst="textNoShape">
              <a:avLst/>
            </a:prstTxWarp>
          </a:bodyPr>
          <a:lstStyle/>
          <a:p>
            <a:endParaRPr lang="en-US"/>
          </a:p>
        </p:txBody>
      </p:sp>
    </p:spTree>
    <p:extLst>
      <p:ext uri="{BB962C8B-B14F-4D97-AF65-F5344CB8AC3E}">
        <p14:creationId xmlns:p14="http://schemas.microsoft.com/office/powerpoint/2010/main" val="2018900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barn(inVertical)">
                                      <p:cBhvr>
                                        <p:cTn id="7" dur="500"/>
                                        <p:tgtEl>
                                          <p:spTgt spid="61">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animEffect transition="in" filter="barn(inVertical)">
                                      <p:cBhvr>
                                        <p:cTn id="11" dur="500"/>
                                        <p:tgtEl>
                                          <p:spTgt spid="61">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7" presetClass="entr" presetSubtype="4" fill="hold" grpId="0" nodeType="clickEffect">
                                  <p:stCondLst>
                                    <p:cond delay="0"/>
                                  </p:stCondLst>
                                  <p:childTnLst>
                                    <p:set>
                                      <p:cBhvr>
                                        <p:cTn id="15" dur="1" fill="hold">
                                          <p:stCondLst>
                                            <p:cond delay="0"/>
                                          </p:stCondLst>
                                        </p:cTn>
                                        <p:tgtEl>
                                          <p:spTgt spid="71"/>
                                        </p:tgtEl>
                                        <p:attrNameLst>
                                          <p:attrName>style.visibility</p:attrName>
                                        </p:attrNameLst>
                                      </p:cBhvr>
                                      <p:to>
                                        <p:strVal val="visible"/>
                                      </p:to>
                                    </p:set>
                                    <p:anim calcmode="lin" valueType="num">
                                      <p:cBhvr>
                                        <p:cTn id="16" dur="500" fill="hold"/>
                                        <p:tgtEl>
                                          <p:spTgt spid="71"/>
                                        </p:tgtEl>
                                        <p:attrNameLst>
                                          <p:attrName>ppt_x</p:attrName>
                                        </p:attrNameLst>
                                      </p:cBhvr>
                                      <p:tavLst>
                                        <p:tav tm="0">
                                          <p:val>
                                            <p:strVal val="#ppt_x"/>
                                          </p:val>
                                        </p:tav>
                                        <p:tav tm="100000">
                                          <p:val>
                                            <p:strVal val="#ppt_x"/>
                                          </p:val>
                                        </p:tav>
                                      </p:tavLst>
                                    </p:anim>
                                    <p:anim calcmode="lin" valueType="num">
                                      <p:cBhvr>
                                        <p:cTn id="17" dur="500" fill="hold"/>
                                        <p:tgtEl>
                                          <p:spTgt spid="71"/>
                                        </p:tgtEl>
                                        <p:attrNameLst>
                                          <p:attrName>ppt_y</p:attrName>
                                        </p:attrNameLst>
                                      </p:cBhvr>
                                      <p:tavLst>
                                        <p:tav tm="0">
                                          <p:val>
                                            <p:strVal val="#ppt_y+#ppt_h/2"/>
                                          </p:val>
                                        </p:tav>
                                        <p:tav tm="100000">
                                          <p:val>
                                            <p:strVal val="#ppt_y"/>
                                          </p:val>
                                        </p:tav>
                                      </p:tavLst>
                                    </p:anim>
                                    <p:anim calcmode="lin" valueType="num">
                                      <p:cBhvr>
                                        <p:cTn id="18" dur="500" fill="hold"/>
                                        <p:tgtEl>
                                          <p:spTgt spid="71"/>
                                        </p:tgtEl>
                                        <p:attrNameLst>
                                          <p:attrName>ppt_w</p:attrName>
                                        </p:attrNameLst>
                                      </p:cBhvr>
                                      <p:tavLst>
                                        <p:tav tm="0">
                                          <p:val>
                                            <p:strVal val="#ppt_w"/>
                                          </p:val>
                                        </p:tav>
                                        <p:tav tm="100000">
                                          <p:val>
                                            <p:strVal val="#ppt_w"/>
                                          </p:val>
                                        </p:tav>
                                      </p:tavLst>
                                    </p:anim>
                                    <p:anim calcmode="lin" valueType="num">
                                      <p:cBhvr>
                                        <p:cTn id="19" dur="500" fill="hold"/>
                                        <p:tgtEl>
                                          <p:spTgt spid="71"/>
                                        </p:tgtEl>
                                        <p:attrNameLst>
                                          <p:attrName>ppt_h</p:attrName>
                                        </p:attrNameLst>
                                      </p:cBhvr>
                                      <p:tavLst>
                                        <p:tav tm="0">
                                          <p:val>
                                            <p:fltVal val="0"/>
                                          </p:val>
                                        </p:tav>
                                        <p:tav tm="100000">
                                          <p:val>
                                            <p:strVal val="#ppt_h"/>
                                          </p:val>
                                        </p:tav>
                                      </p:tavLst>
                                    </p:anim>
                                  </p:childTnLst>
                                </p:cTn>
                              </p:par>
                            </p:childTnLst>
                          </p:cTn>
                        </p:par>
                        <p:par>
                          <p:cTn id="20" fill="hold">
                            <p:stCondLst>
                              <p:cond delay="500"/>
                            </p:stCondLst>
                            <p:childTnLst>
                              <p:par>
                                <p:cTn id="21" presetID="17" presetClass="entr" presetSubtype="2" fill="hold" grpId="0" nodeType="afterEffect">
                                  <p:stCondLst>
                                    <p:cond delay="0"/>
                                  </p:stCondLst>
                                  <p:childTnLst>
                                    <p:set>
                                      <p:cBhvr>
                                        <p:cTn id="22" dur="1" fill="hold">
                                          <p:stCondLst>
                                            <p:cond delay="0"/>
                                          </p:stCondLst>
                                        </p:cTn>
                                        <p:tgtEl>
                                          <p:spTgt spid="72"/>
                                        </p:tgtEl>
                                        <p:attrNameLst>
                                          <p:attrName>style.visibility</p:attrName>
                                        </p:attrNameLst>
                                      </p:cBhvr>
                                      <p:to>
                                        <p:strVal val="visible"/>
                                      </p:to>
                                    </p:set>
                                    <p:anim calcmode="lin" valueType="num">
                                      <p:cBhvr>
                                        <p:cTn id="23" dur="500" fill="hold"/>
                                        <p:tgtEl>
                                          <p:spTgt spid="72"/>
                                        </p:tgtEl>
                                        <p:attrNameLst>
                                          <p:attrName>ppt_x</p:attrName>
                                        </p:attrNameLst>
                                      </p:cBhvr>
                                      <p:tavLst>
                                        <p:tav tm="0">
                                          <p:val>
                                            <p:strVal val="#ppt_x+#ppt_w/2"/>
                                          </p:val>
                                        </p:tav>
                                        <p:tav tm="100000">
                                          <p:val>
                                            <p:strVal val="#ppt_x"/>
                                          </p:val>
                                        </p:tav>
                                      </p:tavLst>
                                    </p:anim>
                                    <p:anim calcmode="lin" valueType="num">
                                      <p:cBhvr>
                                        <p:cTn id="24" dur="500" fill="hold"/>
                                        <p:tgtEl>
                                          <p:spTgt spid="72"/>
                                        </p:tgtEl>
                                        <p:attrNameLst>
                                          <p:attrName>ppt_y</p:attrName>
                                        </p:attrNameLst>
                                      </p:cBhvr>
                                      <p:tavLst>
                                        <p:tav tm="0">
                                          <p:val>
                                            <p:strVal val="#ppt_y"/>
                                          </p:val>
                                        </p:tav>
                                        <p:tav tm="100000">
                                          <p:val>
                                            <p:strVal val="#ppt_y"/>
                                          </p:val>
                                        </p:tav>
                                      </p:tavLst>
                                    </p:anim>
                                    <p:anim calcmode="lin" valueType="num">
                                      <p:cBhvr>
                                        <p:cTn id="25" dur="500" fill="hold"/>
                                        <p:tgtEl>
                                          <p:spTgt spid="72"/>
                                        </p:tgtEl>
                                        <p:attrNameLst>
                                          <p:attrName>ppt_w</p:attrName>
                                        </p:attrNameLst>
                                      </p:cBhvr>
                                      <p:tavLst>
                                        <p:tav tm="0">
                                          <p:val>
                                            <p:fltVal val="0"/>
                                          </p:val>
                                        </p:tav>
                                        <p:tav tm="100000">
                                          <p:val>
                                            <p:strVal val="#ppt_w"/>
                                          </p:val>
                                        </p:tav>
                                      </p:tavLst>
                                    </p:anim>
                                    <p:anim calcmode="lin" valueType="num">
                                      <p:cBhvr>
                                        <p:cTn id="26" dur="500" fill="hold"/>
                                        <p:tgtEl>
                                          <p:spTgt spid="72"/>
                                        </p:tgtEl>
                                        <p:attrNameLst>
                                          <p:attrName>ppt_h</p:attrName>
                                        </p:attrNameLst>
                                      </p:cBhvr>
                                      <p:tavLst>
                                        <p:tav tm="0">
                                          <p:val>
                                            <p:strVal val="#ppt_h"/>
                                          </p:val>
                                        </p:tav>
                                        <p:tav tm="100000">
                                          <p:val>
                                            <p:strVal val="#ppt_h"/>
                                          </p:val>
                                        </p:tav>
                                      </p:tavLst>
                                    </p:anim>
                                  </p:childTnLst>
                                </p:cTn>
                              </p:par>
                            </p:childTnLst>
                          </p:cTn>
                        </p:par>
                        <p:par>
                          <p:cTn id="27" fill="hold">
                            <p:stCondLst>
                              <p:cond delay="1000"/>
                            </p:stCondLst>
                            <p:childTnLst>
                              <p:par>
                                <p:cTn id="28" presetID="16" presetClass="entr" presetSubtype="21" fill="hold" nodeType="afterEffect">
                                  <p:stCondLst>
                                    <p:cond delay="0"/>
                                  </p:stCondLst>
                                  <p:childTnLst>
                                    <p:set>
                                      <p:cBhvr>
                                        <p:cTn id="29" dur="1" fill="hold">
                                          <p:stCondLst>
                                            <p:cond delay="0"/>
                                          </p:stCondLst>
                                        </p:cTn>
                                        <p:tgtEl>
                                          <p:spTgt spid="61">
                                            <p:txEl>
                                              <p:pRg st="2" end="2"/>
                                            </p:txEl>
                                          </p:spTgt>
                                        </p:tgtEl>
                                        <p:attrNameLst>
                                          <p:attrName>style.visibility</p:attrName>
                                        </p:attrNameLst>
                                      </p:cBhvr>
                                      <p:to>
                                        <p:strVal val="visible"/>
                                      </p:to>
                                    </p:set>
                                    <p:animEffect transition="in" filter="barn(inVertical)">
                                      <p:cBhvr>
                                        <p:cTn id="30" dur="500"/>
                                        <p:tgtEl>
                                          <p:spTgt spid="61">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7" presetClass="entr" presetSubtype="4" fill="hold" grpId="0" nodeType="clickEffect">
                                  <p:stCondLst>
                                    <p:cond delay="0"/>
                                  </p:stCondLst>
                                  <p:childTnLst>
                                    <p:set>
                                      <p:cBhvr>
                                        <p:cTn id="34" dur="1" fill="hold">
                                          <p:stCondLst>
                                            <p:cond delay="0"/>
                                          </p:stCondLst>
                                        </p:cTn>
                                        <p:tgtEl>
                                          <p:spTgt spid="68"/>
                                        </p:tgtEl>
                                        <p:attrNameLst>
                                          <p:attrName>style.visibility</p:attrName>
                                        </p:attrNameLst>
                                      </p:cBhvr>
                                      <p:to>
                                        <p:strVal val="visible"/>
                                      </p:to>
                                    </p:set>
                                    <p:anim calcmode="lin" valueType="num">
                                      <p:cBhvr>
                                        <p:cTn id="35" dur="500" fill="hold"/>
                                        <p:tgtEl>
                                          <p:spTgt spid="68"/>
                                        </p:tgtEl>
                                        <p:attrNameLst>
                                          <p:attrName>ppt_x</p:attrName>
                                        </p:attrNameLst>
                                      </p:cBhvr>
                                      <p:tavLst>
                                        <p:tav tm="0">
                                          <p:val>
                                            <p:strVal val="#ppt_x"/>
                                          </p:val>
                                        </p:tav>
                                        <p:tav tm="100000">
                                          <p:val>
                                            <p:strVal val="#ppt_x"/>
                                          </p:val>
                                        </p:tav>
                                      </p:tavLst>
                                    </p:anim>
                                    <p:anim calcmode="lin" valueType="num">
                                      <p:cBhvr>
                                        <p:cTn id="36" dur="500" fill="hold"/>
                                        <p:tgtEl>
                                          <p:spTgt spid="68"/>
                                        </p:tgtEl>
                                        <p:attrNameLst>
                                          <p:attrName>ppt_y</p:attrName>
                                        </p:attrNameLst>
                                      </p:cBhvr>
                                      <p:tavLst>
                                        <p:tav tm="0">
                                          <p:val>
                                            <p:strVal val="#ppt_y+#ppt_h/2"/>
                                          </p:val>
                                        </p:tav>
                                        <p:tav tm="100000">
                                          <p:val>
                                            <p:strVal val="#ppt_y"/>
                                          </p:val>
                                        </p:tav>
                                      </p:tavLst>
                                    </p:anim>
                                    <p:anim calcmode="lin" valueType="num">
                                      <p:cBhvr>
                                        <p:cTn id="37" dur="500" fill="hold"/>
                                        <p:tgtEl>
                                          <p:spTgt spid="68"/>
                                        </p:tgtEl>
                                        <p:attrNameLst>
                                          <p:attrName>ppt_w</p:attrName>
                                        </p:attrNameLst>
                                      </p:cBhvr>
                                      <p:tavLst>
                                        <p:tav tm="0">
                                          <p:val>
                                            <p:strVal val="#ppt_w"/>
                                          </p:val>
                                        </p:tav>
                                        <p:tav tm="100000">
                                          <p:val>
                                            <p:strVal val="#ppt_w"/>
                                          </p:val>
                                        </p:tav>
                                      </p:tavLst>
                                    </p:anim>
                                    <p:anim calcmode="lin" valueType="num">
                                      <p:cBhvr>
                                        <p:cTn id="38" dur="500" fill="hold"/>
                                        <p:tgtEl>
                                          <p:spTgt spid="68"/>
                                        </p:tgtEl>
                                        <p:attrNameLst>
                                          <p:attrName>ppt_h</p:attrName>
                                        </p:attrNameLst>
                                      </p:cBhvr>
                                      <p:tavLst>
                                        <p:tav tm="0">
                                          <p:val>
                                            <p:fltVal val="0"/>
                                          </p:val>
                                        </p:tav>
                                        <p:tav tm="100000">
                                          <p:val>
                                            <p:strVal val="#ppt_h"/>
                                          </p:val>
                                        </p:tav>
                                      </p:tavLst>
                                    </p:anim>
                                  </p:childTnLst>
                                </p:cTn>
                              </p:par>
                            </p:childTnLst>
                          </p:cTn>
                        </p:par>
                        <p:par>
                          <p:cTn id="39" fill="hold">
                            <p:stCondLst>
                              <p:cond delay="500"/>
                            </p:stCondLst>
                            <p:childTnLst>
                              <p:par>
                                <p:cTn id="40" presetID="17" presetClass="entr" presetSubtype="2" fill="hold" grpId="0" nodeType="afterEffect">
                                  <p:stCondLst>
                                    <p:cond delay="0"/>
                                  </p:stCondLst>
                                  <p:childTnLst>
                                    <p:set>
                                      <p:cBhvr>
                                        <p:cTn id="41" dur="1" fill="hold">
                                          <p:stCondLst>
                                            <p:cond delay="0"/>
                                          </p:stCondLst>
                                        </p:cTn>
                                        <p:tgtEl>
                                          <p:spTgt spid="69"/>
                                        </p:tgtEl>
                                        <p:attrNameLst>
                                          <p:attrName>style.visibility</p:attrName>
                                        </p:attrNameLst>
                                      </p:cBhvr>
                                      <p:to>
                                        <p:strVal val="visible"/>
                                      </p:to>
                                    </p:set>
                                    <p:anim calcmode="lin" valueType="num">
                                      <p:cBhvr>
                                        <p:cTn id="42" dur="500" fill="hold"/>
                                        <p:tgtEl>
                                          <p:spTgt spid="69"/>
                                        </p:tgtEl>
                                        <p:attrNameLst>
                                          <p:attrName>ppt_x</p:attrName>
                                        </p:attrNameLst>
                                      </p:cBhvr>
                                      <p:tavLst>
                                        <p:tav tm="0">
                                          <p:val>
                                            <p:strVal val="#ppt_x+#ppt_w/2"/>
                                          </p:val>
                                        </p:tav>
                                        <p:tav tm="100000">
                                          <p:val>
                                            <p:strVal val="#ppt_x"/>
                                          </p:val>
                                        </p:tav>
                                      </p:tavLst>
                                    </p:anim>
                                    <p:anim calcmode="lin" valueType="num">
                                      <p:cBhvr>
                                        <p:cTn id="43" dur="500" fill="hold"/>
                                        <p:tgtEl>
                                          <p:spTgt spid="69"/>
                                        </p:tgtEl>
                                        <p:attrNameLst>
                                          <p:attrName>ppt_y</p:attrName>
                                        </p:attrNameLst>
                                      </p:cBhvr>
                                      <p:tavLst>
                                        <p:tav tm="0">
                                          <p:val>
                                            <p:strVal val="#ppt_y"/>
                                          </p:val>
                                        </p:tav>
                                        <p:tav tm="100000">
                                          <p:val>
                                            <p:strVal val="#ppt_y"/>
                                          </p:val>
                                        </p:tav>
                                      </p:tavLst>
                                    </p:anim>
                                    <p:anim calcmode="lin" valueType="num">
                                      <p:cBhvr>
                                        <p:cTn id="44" dur="500" fill="hold"/>
                                        <p:tgtEl>
                                          <p:spTgt spid="69"/>
                                        </p:tgtEl>
                                        <p:attrNameLst>
                                          <p:attrName>ppt_w</p:attrName>
                                        </p:attrNameLst>
                                      </p:cBhvr>
                                      <p:tavLst>
                                        <p:tav tm="0">
                                          <p:val>
                                            <p:fltVal val="0"/>
                                          </p:val>
                                        </p:tav>
                                        <p:tav tm="100000">
                                          <p:val>
                                            <p:strVal val="#ppt_w"/>
                                          </p:val>
                                        </p:tav>
                                      </p:tavLst>
                                    </p:anim>
                                    <p:anim calcmode="lin" valueType="num">
                                      <p:cBhvr>
                                        <p:cTn id="45" dur="500" fill="hold"/>
                                        <p:tgtEl>
                                          <p:spTgt spid="69"/>
                                        </p:tgtEl>
                                        <p:attrNameLst>
                                          <p:attrName>ppt_h</p:attrName>
                                        </p:attrNameLst>
                                      </p:cBhvr>
                                      <p:tavLst>
                                        <p:tav tm="0">
                                          <p:val>
                                            <p:strVal val="#ppt_h"/>
                                          </p:val>
                                        </p:tav>
                                        <p:tav tm="100000">
                                          <p:val>
                                            <p:strVal val="#ppt_h"/>
                                          </p:val>
                                        </p:tav>
                                      </p:tavLst>
                                    </p:anim>
                                  </p:childTnLst>
                                </p:cTn>
                              </p:par>
                            </p:childTnLst>
                          </p:cTn>
                        </p:par>
                        <p:par>
                          <p:cTn id="46" fill="hold">
                            <p:stCondLst>
                              <p:cond delay="1000"/>
                            </p:stCondLst>
                            <p:childTnLst>
                              <p:par>
                                <p:cTn id="47" presetID="16" presetClass="entr" presetSubtype="21" fill="hold" nodeType="afterEffect">
                                  <p:stCondLst>
                                    <p:cond delay="0"/>
                                  </p:stCondLst>
                                  <p:childTnLst>
                                    <p:set>
                                      <p:cBhvr>
                                        <p:cTn id="48" dur="1" fill="hold">
                                          <p:stCondLst>
                                            <p:cond delay="0"/>
                                          </p:stCondLst>
                                        </p:cTn>
                                        <p:tgtEl>
                                          <p:spTgt spid="61">
                                            <p:txEl>
                                              <p:pRg st="3" end="3"/>
                                            </p:txEl>
                                          </p:spTgt>
                                        </p:tgtEl>
                                        <p:attrNameLst>
                                          <p:attrName>style.visibility</p:attrName>
                                        </p:attrNameLst>
                                      </p:cBhvr>
                                      <p:to>
                                        <p:strVal val="visible"/>
                                      </p:to>
                                    </p:set>
                                    <p:animEffect transition="in" filter="barn(inVertical)">
                                      <p:cBhvr>
                                        <p:cTn id="49" dur="500"/>
                                        <p:tgtEl>
                                          <p:spTgt spid="6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1" grpId="0" animBg="1"/>
      <p:bldP spid="7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Equilibrium and Efficiency</a:t>
            </a:r>
            <a:endParaRPr lang="en-US" sz="20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08" name="Text Box 119"/>
          <p:cNvSpPr txBox="1">
            <a:spLocks noChangeArrowheads="1"/>
          </p:cNvSpPr>
          <p:nvPr/>
        </p:nvSpPr>
        <p:spPr bwMode="auto">
          <a:xfrm>
            <a:off x="4058690" y="1560038"/>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140</a:t>
            </a:r>
            <a:endParaRPr kumimoji="0" lang="en-US" sz="1600" b="0" i="0" dirty="0">
              <a:latin typeface="Times New Roman" pitchFamily="18" charset="0"/>
              <a:cs typeface="Times New Roman" pitchFamily="18" charset="0"/>
            </a:endParaRPr>
          </a:p>
        </p:txBody>
      </p:sp>
      <p:sp>
        <p:nvSpPr>
          <p:cNvPr id="109" name="Text Box 120"/>
          <p:cNvSpPr txBox="1">
            <a:spLocks noChangeArrowheads="1"/>
          </p:cNvSpPr>
          <p:nvPr/>
        </p:nvSpPr>
        <p:spPr bwMode="auto">
          <a:xfrm>
            <a:off x="4058690" y="2349320"/>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120</a:t>
            </a:r>
            <a:endParaRPr kumimoji="0" lang="en-US" sz="1600" b="0" i="0" dirty="0">
              <a:latin typeface="Times New Roman" pitchFamily="18" charset="0"/>
              <a:cs typeface="Times New Roman" pitchFamily="18" charset="0"/>
            </a:endParaRPr>
          </a:p>
        </p:txBody>
      </p:sp>
      <p:sp>
        <p:nvSpPr>
          <p:cNvPr id="110" name="Text Box 121"/>
          <p:cNvSpPr txBox="1">
            <a:spLocks noChangeArrowheads="1"/>
          </p:cNvSpPr>
          <p:nvPr/>
        </p:nvSpPr>
        <p:spPr bwMode="auto">
          <a:xfrm>
            <a:off x="4058690" y="3135401"/>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100</a:t>
            </a:r>
            <a:endParaRPr kumimoji="0" lang="en-US" sz="1600" b="0" i="0" dirty="0">
              <a:latin typeface="Times New Roman" pitchFamily="18" charset="0"/>
              <a:cs typeface="Times New Roman" pitchFamily="18" charset="0"/>
            </a:endParaRPr>
          </a:p>
        </p:txBody>
      </p:sp>
      <p:sp>
        <p:nvSpPr>
          <p:cNvPr id="111" name="Text Box 122"/>
          <p:cNvSpPr txBox="1">
            <a:spLocks noChangeArrowheads="1"/>
          </p:cNvSpPr>
          <p:nvPr/>
        </p:nvSpPr>
        <p:spPr bwMode="auto">
          <a:xfrm>
            <a:off x="4058690" y="4709149"/>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60</a:t>
            </a:r>
            <a:endParaRPr kumimoji="0" lang="en-US" sz="1600" b="0" i="0" dirty="0">
              <a:latin typeface="Times New Roman" pitchFamily="18" charset="0"/>
              <a:cs typeface="Times New Roman" pitchFamily="18" charset="0"/>
            </a:endParaRPr>
          </a:p>
        </p:txBody>
      </p:sp>
      <p:sp>
        <p:nvSpPr>
          <p:cNvPr id="112" name="Text Box 123"/>
          <p:cNvSpPr txBox="1">
            <a:spLocks noChangeArrowheads="1"/>
          </p:cNvSpPr>
          <p:nvPr/>
        </p:nvSpPr>
        <p:spPr bwMode="auto">
          <a:xfrm>
            <a:off x="4467697" y="5450493"/>
            <a:ext cx="378717"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0</a:t>
            </a:r>
          </a:p>
        </p:txBody>
      </p:sp>
      <p:sp>
        <p:nvSpPr>
          <p:cNvPr id="113" name="Text Box 124"/>
          <p:cNvSpPr txBox="1">
            <a:spLocks noChangeArrowheads="1"/>
          </p:cNvSpPr>
          <p:nvPr/>
        </p:nvSpPr>
        <p:spPr bwMode="auto">
          <a:xfrm>
            <a:off x="5412328"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10</a:t>
            </a:r>
            <a:endParaRPr kumimoji="0" lang="en-US" sz="1600" b="0" i="0" dirty="0">
              <a:latin typeface="Times New Roman" pitchFamily="18" charset="0"/>
              <a:cs typeface="Times New Roman" pitchFamily="18" charset="0"/>
            </a:endParaRPr>
          </a:p>
        </p:txBody>
      </p:sp>
      <p:sp>
        <p:nvSpPr>
          <p:cNvPr id="114" name="Text Box 125"/>
          <p:cNvSpPr txBox="1">
            <a:spLocks noChangeArrowheads="1"/>
          </p:cNvSpPr>
          <p:nvPr/>
        </p:nvSpPr>
        <p:spPr bwMode="auto">
          <a:xfrm>
            <a:off x="5891752" y="5450493"/>
            <a:ext cx="471292"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15</a:t>
            </a:r>
            <a:endParaRPr kumimoji="0" lang="en-US" sz="1600" b="0" i="0" dirty="0">
              <a:latin typeface="Times New Roman" pitchFamily="18" charset="0"/>
              <a:cs typeface="Times New Roman" pitchFamily="18" charset="0"/>
            </a:endParaRPr>
          </a:p>
        </p:txBody>
      </p:sp>
      <p:sp>
        <p:nvSpPr>
          <p:cNvPr id="115" name="Text Box 126"/>
          <p:cNvSpPr txBox="1">
            <a:spLocks noChangeArrowheads="1"/>
          </p:cNvSpPr>
          <p:nvPr/>
        </p:nvSpPr>
        <p:spPr bwMode="auto">
          <a:xfrm>
            <a:off x="63743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20</a:t>
            </a:r>
            <a:endParaRPr kumimoji="0" lang="en-US" sz="1600" b="0" i="0" dirty="0">
              <a:latin typeface="Times New Roman" pitchFamily="18" charset="0"/>
              <a:cs typeface="Times New Roman" pitchFamily="18" charset="0"/>
            </a:endParaRPr>
          </a:p>
        </p:txBody>
      </p:sp>
      <p:sp>
        <p:nvSpPr>
          <p:cNvPr id="116" name="Text Box 127"/>
          <p:cNvSpPr txBox="1">
            <a:spLocks noChangeArrowheads="1"/>
          </p:cNvSpPr>
          <p:nvPr/>
        </p:nvSpPr>
        <p:spPr bwMode="auto">
          <a:xfrm>
            <a:off x="6836207" y="5450493"/>
            <a:ext cx="510475"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25</a:t>
            </a:r>
            <a:endParaRPr kumimoji="0" lang="en-US" sz="1600" b="0" i="0" dirty="0">
              <a:latin typeface="Times New Roman" pitchFamily="18" charset="0"/>
              <a:cs typeface="Times New Roman" pitchFamily="18" charset="0"/>
            </a:endParaRPr>
          </a:p>
        </p:txBody>
      </p:sp>
      <p:sp>
        <p:nvSpPr>
          <p:cNvPr id="122" name="Text Box 132"/>
          <p:cNvSpPr txBox="1">
            <a:spLocks noChangeArrowheads="1"/>
          </p:cNvSpPr>
          <p:nvPr/>
        </p:nvSpPr>
        <p:spPr bwMode="auto">
          <a:xfrm>
            <a:off x="4158135" y="1096433"/>
            <a:ext cx="1376788" cy="419923"/>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sz="1600" b="0" i="0" dirty="0">
                <a:latin typeface="Times New Roman" pitchFamily="18" charset="0"/>
                <a:cs typeface="Times New Roman" pitchFamily="18" charset="0"/>
              </a:rPr>
              <a:t>Price</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(monthly bill)</a:t>
            </a:r>
          </a:p>
        </p:txBody>
      </p:sp>
      <p:sp>
        <p:nvSpPr>
          <p:cNvPr id="123" name="Text Box 133"/>
          <p:cNvSpPr txBox="1">
            <a:spLocks noChangeArrowheads="1"/>
          </p:cNvSpPr>
          <p:nvPr/>
        </p:nvSpPr>
        <p:spPr bwMode="auto">
          <a:xfrm>
            <a:off x="7783397" y="5145452"/>
            <a:ext cx="1219200" cy="634020"/>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sz="1600" b="0" i="0" dirty="0">
                <a:latin typeface="Times New Roman" pitchFamily="18" charset="0"/>
                <a:cs typeface="Times New Roman" pitchFamily="18" charset="0"/>
              </a:rPr>
              <a:t>Quantity</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a:t>
            </a:r>
            <a:r>
              <a:rPr kumimoji="0" lang="en-US" sz="1400" b="0" dirty="0" smtClean="0">
                <a:latin typeface="Times New Roman" pitchFamily="18" charset="0"/>
                <a:cs typeface="Times New Roman" pitchFamily="18" charset="0"/>
              </a:rPr>
              <a:t>million </a:t>
            </a:r>
            <a:r>
              <a:rPr kumimoji="0" lang="en-US" sz="1400" b="0" dirty="0">
                <a:latin typeface="Times New Roman" pitchFamily="18" charset="0"/>
                <a:cs typeface="Times New Roman" pitchFamily="18" charset="0"/>
              </a:rPr>
              <a:t/>
            </a:r>
            <a:br>
              <a:rPr kumimoji="0" lang="en-US" sz="1400" b="0" dirty="0">
                <a:latin typeface="Times New Roman" pitchFamily="18" charset="0"/>
                <a:cs typeface="Times New Roman" pitchFamily="18" charset="0"/>
              </a:rPr>
            </a:br>
            <a:r>
              <a:rPr kumimoji="0" lang="en-US" sz="1400" b="0" dirty="0">
                <a:latin typeface="Times New Roman" pitchFamily="18" charset="0"/>
                <a:cs typeface="Times New Roman" pitchFamily="18" charset="0"/>
              </a:rPr>
              <a:t>subscribers)</a:t>
            </a:r>
          </a:p>
        </p:txBody>
      </p:sp>
      <p:sp>
        <p:nvSpPr>
          <p:cNvPr id="125" name="Line 135"/>
          <p:cNvSpPr>
            <a:spLocks noChangeShapeType="1"/>
          </p:cNvSpPr>
          <p:nvPr/>
        </p:nvSpPr>
        <p:spPr bwMode="auto">
          <a:xfrm>
            <a:off x="4669310" y="5451828"/>
            <a:ext cx="3072093"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6" name="Text Box 136"/>
          <p:cNvSpPr txBox="1">
            <a:spLocks noChangeArrowheads="1"/>
          </p:cNvSpPr>
          <p:nvPr/>
        </p:nvSpPr>
        <p:spPr bwMode="auto">
          <a:xfrm>
            <a:off x="4058690" y="3908781"/>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80</a:t>
            </a:r>
            <a:endParaRPr kumimoji="0" lang="en-US" sz="1600" b="0" i="0" dirty="0">
              <a:latin typeface="Times New Roman" pitchFamily="18" charset="0"/>
              <a:cs typeface="Times New Roman" pitchFamily="18" charset="0"/>
            </a:endParaRPr>
          </a:p>
        </p:txBody>
      </p:sp>
      <p:sp>
        <p:nvSpPr>
          <p:cNvPr id="127" name="Line 137"/>
          <p:cNvSpPr>
            <a:spLocks noChangeShapeType="1"/>
          </p:cNvSpPr>
          <p:nvPr/>
        </p:nvSpPr>
        <p:spPr bwMode="auto">
          <a:xfrm>
            <a:off x="4561320" y="1750164"/>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8" name="Line 138"/>
          <p:cNvSpPr>
            <a:spLocks noChangeShapeType="1"/>
          </p:cNvSpPr>
          <p:nvPr/>
        </p:nvSpPr>
        <p:spPr bwMode="auto">
          <a:xfrm>
            <a:off x="4561320" y="2534657"/>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9" name="Line 139"/>
          <p:cNvSpPr>
            <a:spLocks noChangeShapeType="1"/>
          </p:cNvSpPr>
          <p:nvPr/>
        </p:nvSpPr>
        <p:spPr bwMode="auto">
          <a:xfrm>
            <a:off x="4561320" y="3312800"/>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0" name="Line 140"/>
          <p:cNvSpPr>
            <a:spLocks noChangeShapeType="1"/>
          </p:cNvSpPr>
          <p:nvPr/>
        </p:nvSpPr>
        <p:spPr bwMode="auto">
          <a:xfrm>
            <a:off x="4561320" y="409729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1" name="Text Box 142"/>
          <p:cNvSpPr txBox="1">
            <a:spLocks noChangeArrowheads="1"/>
          </p:cNvSpPr>
          <p:nvPr/>
        </p:nvSpPr>
        <p:spPr bwMode="auto">
          <a:xfrm>
            <a:off x="7325157" y="5450493"/>
            <a:ext cx="518010"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30</a:t>
            </a:r>
            <a:endParaRPr kumimoji="0" lang="en-US" sz="1600" b="0" i="0" dirty="0">
              <a:latin typeface="Times New Roman" pitchFamily="18" charset="0"/>
              <a:cs typeface="Times New Roman" pitchFamily="18" charset="0"/>
            </a:endParaRPr>
          </a:p>
        </p:txBody>
      </p:sp>
      <p:sp>
        <p:nvSpPr>
          <p:cNvPr id="133" name="Line 145"/>
          <p:cNvSpPr>
            <a:spLocks noChangeShapeType="1"/>
          </p:cNvSpPr>
          <p:nvPr/>
        </p:nvSpPr>
        <p:spPr bwMode="auto">
          <a:xfrm>
            <a:off x="563768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4" name="Line 146"/>
          <p:cNvSpPr>
            <a:spLocks noChangeShapeType="1"/>
          </p:cNvSpPr>
          <p:nvPr/>
        </p:nvSpPr>
        <p:spPr bwMode="auto">
          <a:xfrm>
            <a:off x="6118697"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5" name="Line 147"/>
          <p:cNvSpPr>
            <a:spLocks noChangeShapeType="1"/>
          </p:cNvSpPr>
          <p:nvPr/>
        </p:nvSpPr>
        <p:spPr bwMode="auto">
          <a:xfrm>
            <a:off x="6599710"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6" name="Line 148"/>
          <p:cNvSpPr>
            <a:spLocks noChangeShapeType="1"/>
          </p:cNvSpPr>
          <p:nvPr/>
        </p:nvSpPr>
        <p:spPr bwMode="auto">
          <a:xfrm>
            <a:off x="708072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7" name="Line 149"/>
          <p:cNvSpPr>
            <a:spLocks noChangeShapeType="1"/>
          </p:cNvSpPr>
          <p:nvPr/>
        </p:nvSpPr>
        <p:spPr bwMode="auto">
          <a:xfrm>
            <a:off x="756173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9" name="Text Box 151"/>
          <p:cNvSpPr txBox="1">
            <a:spLocks noChangeArrowheads="1"/>
          </p:cNvSpPr>
          <p:nvPr/>
        </p:nvSpPr>
        <p:spPr bwMode="auto">
          <a:xfrm>
            <a:off x="49265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5</a:t>
            </a:r>
            <a:endParaRPr kumimoji="0" lang="en-US" sz="1600" b="0" i="0" dirty="0">
              <a:latin typeface="Times New Roman" pitchFamily="18" charset="0"/>
              <a:cs typeface="Times New Roman" pitchFamily="18" charset="0"/>
            </a:endParaRPr>
          </a:p>
        </p:txBody>
      </p:sp>
      <p:sp>
        <p:nvSpPr>
          <p:cNvPr id="140" name="Line 152"/>
          <p:cNvSpPr>
            <a:spLocks noChangeShapeType="1"/>
          </p:cNvSpPr>
          <p:nvPr/>
        </p:nvSpPr>
        <p:spPr bwMode="auto">
          <a:xfrm>
            <a:off x="515667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3" name="Line 158"/>
          <p:cNvSpPr>
            <a:spLocks noChangeShapeType="1"/>
          </p:cNvSpPr>
          <p:nvPr/>
        </p:nvSpPr>
        <p:spPr bwMode="auto">
          <a:xfrm>
            <a:off x="4561320" y="4900836"/>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nvGrpSpPr>
          <p:cNvPr id="144" name="Group 173"/>
          <p:cNvGrpSpPr>
            <a:grpSpLocks/>
          </p:cNvGrpSpPr>
          <p:nvPr/>
        </p:nvGrpSpPr>
        <p:grpSpPr bwMode="auto">
          <a:xfrm>
            <a:off x="4585172" y="5232872"/>
            <a:ext cx="148681" cy="273829"/>
            <a:chOff x="2616" y="3192"/>
            <a:chExt cx="106" cy="190"/>
          </a:xfrm>
        </p:grpSpPr>
        <p:sp>
          <p:nvSpPr>
            <p:cNvPr id="145" name="Line 144"/>
            <p:cNvSpPr>
              <a:spLocks noChangeShapeType="1"/>
            </p:cNvSpPr>
            <p:nvPr/>
          </p:nvSpPr>
          <p:spPr bwMode="auto">
            <a:xfrm>
              <a:off x="2676" y="3324"/>
              <a:ext cx="0" cy="5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6" name="Line 164"/>
            <p:cNvSpPr>
              <a:spLocks noChangeShapeType="1"/>
            </p:cNvSpPr>
            <p:nvPr/>
          </p:nvSpPr>
          <p:spPr bwMode="auto">
            <a:xfrm>
              <a:off x="2676" y="3264"/>
              <a:ext cx="0" cy="84"/>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7" name="Line 170"/>
            <p:cNvSpPr>
              <a:spLocks noChangeShapeType="1"/>
            </p:cNvSpPr>
            <p:nvPr/>
          </p:nvSpPr>
          <p:spPr bwMode="auto">
            <a:xfrm flipV="1">
              <a:off x="2626" y="3192"/>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8" name="Line 171"/>
            <p:cNvSpPr>
              <a:spLocks noChangeShapeType="1"/>
            </p:cNvSpPr>
            <p:nvPr/>
          </p:nvSpPr>
          <p:spPr bwMode="auto">
            <a:xfrm flipV="1">
              <a:off x="2626" y="3240"/>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9" name="Line 172"/>
            <p:cNvSpPr>
              <a:spLocks noChangeShapeType="1"/>
            </p:cNvSpPr>
            <p:nvPr/>
          </p:nvSpPr>
          <p:spPr bwMode="auto">
            <a:xfrm>
              <a:off x="2616" y="3328"/>
              <a:ext cx="5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sp>
        <p:nvSpPr>
          <p:cNvPr id="61" name="Content Placeholder 2"/>
          <p:cNvSpPr>
            <a:spLocks noGrp="1"/>
          </p:cNvSpPr>
          <p:nvPr>
            <p:ph idx="1"/>
          </p:nvPr>
        </p:nvSpPr>
        <p:spPr>
          <a:xfrm>
            <a:off x="63184" y="1033855"/>
            <a:ext cx="4059114" cy="3438528"/>
          </a:xfrm>
        </p:spPr>
        <p:txBody>
          <a:bodyPr/>
          <a:lstStyle/>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What </a:t>
            </a:r>
            <a:r>
              <a:rPr lang="en-US" sz="1900" dirty="0">
                <a:solidFill>
                  <a:srgbClr val="32302A"/>
                </a:solidFill>
                <a:ea typeface="ＭＳ Ｐゴシック" pitchFamily="-107" charset="-128"/>
                <a:cs typeface="ＭＳ Ｐゴシック" pitchFamily="-107" charset="-128"/>
              </a:rPr>
              <a:t>is the consumer’s </a:t>
            </a:r>
            <a:r>
              <a:rPr lang="en-US" sz="1900" dirty="0" smtClean="0">
                <a:solidFill>
                  <a:srgbClr val="32302A"/>
                </a:solidFill>
                <a:ea typeface="ＭＳ Ｐゴシック" pitchFamily="-107" charset="-128"/>
                <a:cs typeface="ＭＳ Ｐゴシック" pitchFamily="-107" charset="-128"/>
              </a:rPr>
              <a:t>valuation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of </a:t>
            </a:r>
            <a:r>
              <a:rPr lang="en-US" sz="1900" dirty="0">
                <a:solidFill>
                  <a:srgbClr val="32302A"/>
                </a:solidFill>
                <a:ea typeface="ＭＳ Ｐゴシック" pitchFamily="-107" charset="-128"/>
                <a:cs typeface="ＭＳ Ｐゴシック" pitchFamily="-107" charset="-128"/>
              </a:rPr>
              <a:t>the </a:t>
            </a:r>
            <a:r>
              <a:rPr lang="en-US" sz="1900" dirty="0" smtClean="0">
                <a:solidFill>
                  <a:srgbClr val="32302A"/>
                </a:solidFill>
                <a:ea typeface="ＭＳ Ｐゴシック" pitchFamily="-107" charset="-128"/>
                <a:cs typeface="ＭＳ Ｐゴシック" pitchFamily="-107" charset="-128"/>
              </a:rPr>
              <a:t>25 </a:t>
            </a:r>
            <a:r>
              <a:rPr lang="en-US" sz="1900" dirty="0">
                <a:solidFill>
                  <a:srgbClr val="32302A"/>
                </a:solidFill>
                <a:ea typeface="ＭＳ Ｐゴシック" pitchFamily="-107" charset="-128"/>
                <a:cs typeface="ＭＳ Ｐゴシック" pitchFamily="-107" charset="-128"/>
              </a:rPr>
              <a:t>millionth unit of </a:t>
            </a:r>
            <a:r>
              <a:rPr lang="en-US" sz="1900" dirty="0" smtClean="0">
                <a:solidFill>
                  <a:srgbClr val="32302A"/>
                </a:solidFill>
                <a:ea typeface="ＭＳ Ｐゴシック" pitchFamily="-107" charset="-128"/>
                <a:cs typeface="ＭＳ Ｐゴシック" pitchFamily="-107" charset="-128"/>
              </a:rPr>
              <a:t>cell phone </a:t>
            </a:r>
            <a:r>
              <a:rPr lang="en-US" sz="1900" dirty="0">
                <a:solidFill>
                  <a:srgbClr val="32302A"/>
                </a:solidFill>
                <a:ea typeface="ＭＳ Ｐゴシック" pitchFamily="-107" charset="-128"/>
                <a:cs typeface="ＭＳ Ｐゴシック" pitchFamily="-107" charset="-128"/>
              </a:rPr>
              <a:t>service brought to market?</a:t>
            </a:r>
          </a:p>
          <a:p>
            <a:pPr marL="169863" indent="-169863">
              <a:lnSpc>
                <a:spcPct val="90000"/>
              </a:lnSpc>
            </a:pPr>
            <a:r>
              <a:rPr lang="en-US" sz="1900" dirty="0">
                <a:solidFill>
                  <a:srgbClr val="32302A"/>
                </a:solidFill>
                <a:ea typeface="ＭＳ Ｐゴシック" pitchFamily="-107" charset="-128"/>
                <a:cs typeface="ＭＳ Ｐゴシック" pitchFamily="-107" charset="-128"/>
              </a:rPr>
              <a:t>What is the opportunity cost </a:t>
            </a:r>
            <a:r>
              <a:rPr lang="en-US" sz="1900" dirty="0" smtClean="0">
                <a:solidFill>
                  <a:srgbClr val="32302A"/>
                </a:solidFill>
                <a:ea typeface="ＭＳ Ｐゴシック" pitchFamily="-107" charset="-128"/>
                <a:cs typeface="ＭＳ Ｐゴシック" pitchFamily="-107" charset="-128"/>
              </a:rPr>
              <a:t>of delivering </a:t>
            </a:r>
            <a:r>
              <a:rPr lang="en-US" sz="1900" dirty="0">
                <a:solidFill>
                  <a:srgbClr val="32302A"/>
                </a:solidFill>
                <a:ea typeface="ＭＳ Ｐゴシック" pitchFamily="-107" charset="-128"/>
                <a:cs typeface="ＭＳ Ｐゴシック" pitchFamily="-107" charset="-128"/>
              </a:rPr>
              <a:t>the </a:t>
            </a:r>
            <a:r>
              <a:rPr lang="en-US" sz="1900" dirty="0" smtClean="0">
                <a:solidFill>
                  <a:srgbClr val="32302A"/>
                </a:solidFill>
                <a:ea typeface="ＭＳ Ｐゴシック" pitchFamily="-107" charset="-128"/>
                <a:cs typeface="ＭＳ Ｐゴシック" pitchFamily="-107" charset="-128"/>
              </a:rPr>
              <a:t>25 </a:t>
            </a:r>
            <a:r>
              <a:rPr lang="en-US" sz="1900" dirty="0">
                <a:solidFill>
                  <a:srgbClr val="32302A"/>
                </a:solidFill>
                <a:ea typeface="ＭＳ Ｐゴシック" pitchFamily="-107" charset="-128"/>
                <a:cs typeface="ＭＳ Ｐゴシック" pitchFamily="-107" charset="-128"/>
              </a:rPr>
              <a:t>millionth unit </a:t>
            </a:r>
            <a:r>
              <a:rPr lang="en-US" sz="1900" dirty="0" smtClean="0">
                <a:solidFill>
                  <a:srgbClr val="32302A"/>
                </a:solidFill>
                <a:ea typeface="ＭＳ Ｐゴシック" pitchFamily="-107" charset="-128"/>
                <a:cs typeface="ＭＳ Ｐゴシック" pitchFamily="-107" charset="-128"/>
              </a:rPr>
              <a:t>to market?</a:t>
            </a:r>
          </a:p>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Does </a:t>
            </a:r>
            <a:r>
              <a:rPr lang="en-US" sz="1900" dirty="0">
                <a:solidFill>
                  <a:srgbClr val="32302A"/>
                </a:solidFill>
                <a:ea typeface="ＭＳ Ｐゴシック" pitchFamily="-107" charset="-128"/>
                <a:cs typeface="ＭＳ Ｐゴシック" pitchFamily="-107" charset="-128"/>
              </a:rPr>
              <a:t>it make sense, from </a:t>
            </a:r>
            <a:r>
              <a:rPr lang="en-US" sz="1900" dirty="0" smtClean="0">
                <a:solidFill>
                  <a:srgbClr val="32302A"/>
                </a:solidFill>
                <a:ea typeface="ＭＳ Ｐゴシック" pitchFamily="-107" charset="-128"/>
                <a:cs typeface="ＭＳ Ｐゴシック" pitchFamily="-107" charset="-128"/>
              </a:rPr>
              <a:t>an economic efficiency </a:t>
            </a:r>
            <a:r>
              <a:rPr lang="en-US" sz="1900" dirty="0">
                <a:solidFill>
                  <a:srgbClr val="32302A"/>
                </a:solidFill>
                <a:ea typeface="ＭＳ Ｐゴシック" pitchFamily="-107" charset="-128"/>
                <a:cs typeface="ＭＳ Ｐゴシック" pitchFamily="-107" charset="-128"/>
              </a:rPr>
              <a:t>standpoint, to bring </a:t>
            </a:r>
            <a:r>
              <a:rPr lang="en-US" sz="1900" dirty="0" smtClean="0">
                <a:solidFill>
                  <a:srgbClr val="32302A"/>
                </a:solidFill>
                <a:ea typeface="ＭＳ Ｐゴシック" pitchFamily="-107" charset="-128"/>
                <a:cs typeface="ＭＳ Ｐゴシック" pitchFamily="-107" charset="-128"/>
              </a:rPr>
              <a:t>the 25 </a:t>
            </a:r>
            <a:r>
              <a:rPr lang="en-US" sz="1900" dirty="0">
                <a:solidFill>
                  <a:srgbClr val="32302A"/>
                </a:solidFill>
                <a:ea typeface="ＭＳ Ｐゴシック" pitchFamily="-107" charset="-128"/>
                <a:cs typeface="ＭＳ Ｐゴシック" pitchFamily="-107" charset="-128"/>
              </a:rPr>
              <a:t>millionth unit to market</a:t>
            </a:r>
            <a:r>
              <a:rPr lang="en-US" sz="1900" dirty="0" smtClean="0">
                <a:solidFill>
                  <a:srgbClr val="32302A"/>
                </a:solidFill>
                <a:ea typeface="ＭＳ Ｐゴシック" pitchFamily="-107" charset="-128"/>
                <a:cs typeface="ＭＳ Ｐゴシック" pitchFamily="-107" charset="-128"/>
              </a:rPr>
              <a:t>?</a:t>
            </a:r>
          </a:p>
        </p:txBody>
      </p:sp>
      <p:sp>
        <p:nvSpPr>
          <p:cNvPr id="79" name="Text Box 51"/>
          <p:cNvSpPr txBox="1">
            <a:spLocks noChangeArrowheads="1"/>
          </p:cNvSpPr>
          <p:nvPr/>
        </p:nvSpPr>
        <p:spPr bwMode="auto">
          <a:xfrm>
            <a:off x="7208222" y="1257141"/>
            <a:ext cx="910827" cy="400110"/>
          </a:xfrm>
          <a:prstGeom prst="rect">
            <a:avLst/>
          </a:prstGeom>
          <a:noFill/>
          <a:ln w="57150">
            <a:noFill/>
            <a:miter lim="800000"/>
            <a:headEnd/>
            <a:tailEnd/>
          </a:ln>
        </p:spPr>
        <p:txBody>
          <a:bodyPr wrap="none">
            <a:prstTxWarp prst="textNoShape">
              <a:avLst/>
            </a:prstTxWarp>
            <a:spAutoFit/>
          </a:bodyPr>
          <a:lstStyle/>
          <a:p>
            <a:r>
              <a:rPr kumimoji="0" lang="en-US" sz="2000" dirty="0">
                <a:solidFill>
                  <a:srgbClr val="006600"/>
                </a:solidFill>
                <a:latin typeface="Times New Roman" pitchFamily="18" charset="0"/>
                <a:cs typeface="Times New Roman" pitchFamily="18" charset="0"/>
              </a:rPr>
              <a:t>Supply</a:t>
            </a:r>
          </a:p>
        </p:txBody>
      </p:sp>
      <p:sp>
        <p:nvSpPr>
          <p:cNvPr id="78" name="Line 49"/>
          <p:cNvSpPr>
            <a:spLocks noChangeShapeType="1"/>
          </p:cNvSpPr>
          <p:nvPr/>
        </p:nvSpPr>
        <p:spPr bwMode="auto">
          <a:xfrm flipH="1">
            <a:off x="5118960" y="1677829"/>
            <a:ext cx="2442774" cy="3268662"/>
          </a:xfrm>
          <a:prstGeom prst="line">
            <a:avLst/>
          </a:prstGeom>
          <a:noFill/>
          <a:ln w="57150">
            <a:solidFill>
              <a:srgbClr val="006600"/>
            </a:solidFill>
            <a:round/>
            <a:headEnd/>
            <a:tailEnd type="none" w="lg" len="lg"/>
          </a:ln>
        </p:spPr>
        <p:txBody>
          <a:bodyPr wrap="none" anchor="ctr">
            <a:prstTxWarp prst="textNoShape">
              <a:avLst/>
            </a:prstTxWarp>
          </a:bodyPr>
          <a:lstStyle/>
          <a:p>
            <a:endParaRPr lang="en-US"/>
          </a:p>
        </p:txBody>
      </p:sp>
      <p:sp>
        <p:nvSpPr>
          <p:cNvPr id="124" name="Line 134"/>
          <p:cNvSpPr>
            <a:spLocks noChangeShapeType="1"/>
          </p:cNvSpPr>
          <p:nvPr/>
        </p:nvSpPr>
        <p:spPr bwMode="auto">
          <a:xfrm>
            <a:off x="4656569" y="1518914"/>
            <a:ext cx="0" cy="372986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2" name="Line 23"/>
          <p:cNvSpPr>
            <a:spLocks noChangeShapeType="1"/>
          </p:cNvSpPr>
          <p:nvPr/>
        </p:nvSpPr>
        <p:spPr bwMode="auto">
          <a:xfrm flipH="1" flipV="1">
            <a:off x="4846413" y="1603990"/>
            <a:ext cx="2860786" cy="3388690"/>
          </a:xfrm>
          <a:prstGeom prst="line">
            <a:avLst/>
          </a:prstGeom>
          <a:noFill/>
          <a:ln w="57150">
            <a:solidFill>
              <a:srgbClr val="053ABF"/>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3" name="Text Box 24"/>
          <p:cNvSpPr txBox="1">
            <a:spLocks noChangeArrowheads="1"/>
          </p:cNvSpPr>
          <p:nvPr/>
        </p:nvSpPr>
        <p:spPr bwMode="auto">
          <a:xfrm>
            <a:off x="7665740" y="4779963"/>
            <a:ext cx="1053494" cy="400110"/>
          </a:xfrm>
          <a:prstGeom prst="rect">
            <a:avLst/>
          </a:prstGeom>
          <a:noFill/>
          <a:ln w="57150">
            <a:noFill/>
            <a:miter lim="800000"/>
            <a:headEnd/>
            <a:tailEnd/>
          </a:ln>
        </p:spPr>
        <p:txBody>
          <a:bodyPr wrap="none">
            <a:prstTxWarp prst="textNoShape">
              <a:avLst/>
            </a:prstTxWarp>
            <a:spAutoFit/>
          </a:bodyPr>
          <a:lstStyle/>
          <a:p>
            <a:r>
              <a:rPr kumimoji="0" lang="en-US" sz="2000" dirty="0">
                <a:solidFill>
                  <a:srgbClr val="053ABF"/>
                </a:solidFill>
                <a:latin typeface="Times New Roman" pitchFamily="18" charset="0"/>
                <a:cs typeface="Times New Roman" pitchFamily="18" charset="0"/>
              </a:rPr>
              <a:t>Demand</a:t>
            </a:r>
          </a:p>
        </p:txBody>
      </p:sp>
      <p:sp>
        <p:nvSpPr>
          <p:cNvPr id="80" name="Oval 66"/>
          <p:cNvSpPr>
            <a:spLocks noChangeArrowheads="1"/>
          </p:cNvSpPr>
          <p:nvPr/>
        </p:nvSpPr>
        <p:spPr bwMode="auto">
          <a:xfrm>
            <a:off x="6264464" y="3244662"/>
            <a:ext cx="119062" cy="1190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68" name="Line 80"/>
          <p:cNvSpPr>
            <a:spLocks noChangeShapeType="1"/>
          </p:cNvSpPr>
          <p:nvPr/>
        </p:nvSpPr>
        <p:spPr bwMode="auto">
          <a:xfrm flipV="1">
            <a:off x="7084221" y="4355869"/>
            <a:ext cx="0" cy="1037768"/>
          </a:xfrm>
          <a:prstGeom prst="line">
            <a:avLst/>
          </a:prstGeom>
          <a:noFill/>
          <a:ln w="31750" cap="rnd">
            <a:solidFill>
              <a:schemeClr val="tx1"/>
            </a:solidFill>
            <a:prstDash val="sysDot"/>
            <a:round/>
            <a:headEnd/>
            <a:tailEnd type="stealth" w="med" len="lg"/>
          </a:ln>
        </p:spPr>
        <p:txBody>
          <a:bodyPr>
            <a:prstTxWarp prst="textNoShape">
              <a:avLst/>
            </a:prstTxWarp>
          </a:bodyPr>
          <a:lstStyle/>
          <a:p>
            <a:endParaRPr lang="en-US"/>
          </a:p>
        </p:txBody>
      </p:sp>
      <p:sp>
        <p:nvSpPr>
          <p:cNvPr id="69" name="Line 81"/>
          <p:cNvSpPr>
            <a:spLocks noChangeShapeType="1"/>
          </p:cNvSpPr>
          <p:nvPr/>
        </p:nvSpPr>
        <p:spPr bwMode="auto">
          <a:xfrm flipH="1">
            <a:off x="4692286" y="4222717"/>
            <a:ext cx="2307030" cy="0"/>
          </a:xfrm>
          <a:prstGeom prst="line">
            <a:avLst/>
          </a:prstGeom>
          <a:noFill/>
          <a:ln w="31750" cap="rnd">
            <a:solidFill>
              <a:schemeClr val="tx1"/>
            </a:solidFill>
            <a:prstDash val="sysDot"/>
            <a:round/>
            <a:headEnd/>
            <a:tailEnd type="stealth" w="lg" len="lg"/>
          </a:ln>
        </p:spPr>
        <p:txBody>
          <a:bodyPr>
            <a:prstTxWarp prst="textNoShape">
              <a:avLst/>
            </a:prstTxWarp>
          </a:bodyPr>
          <a:lstStyle/>
          <a:p>
            <a:endParaRPr lang="en-US"/>
          </a:p>
        </p:txBody>
      </p:sp>
      <p:sp>
        <p:nvSpPr>
          <p:cNvPr id="71" name="Line 82"/>
          <p:cNvSpPr>
            <a:spLocks noChangeShapeType="1"/>
          </p:cNvSpPr>
          <p:nvPr/>
        </p:nvSpPr>
        <p:spPr bwMode="auto">
          <a:xfrm flipV="1">
            <a:off x="7084221" y="2379886"/>
            <a:ext cx="0" cy="3082576"/>
          </a:xfrm>
          <a:prstGeom prst="line">
            <a:avLst/>
          </a:prstGeom>
          <a:noFill/>
          <a:ln w="31750" cap="rnd">
            <a:solidFill>
              <a:schemeClr val="tx1"/>
            </a:solidFill>
            <a:prstDash val="sysDot"/>
            <a:round/>
            <a:headEnd/>
            <a:tailEnd type="stealth" w="med" len="lg"/>
          </a:ln>
        </p:spPr>
        <p:txBody>
          <a:bodyPr>
            <a:prstTxWarp prst="textNoShape">
              <a:avLst/>
            </a:prstTxWarp>
          </a:bodyPr>
          <a:lstStyle/>
          <a:p>
            <a:endParaRPr lang="en-US"/>
          </a:p>
        </p:txBody>
      </p:sp>
      <p:sp>
        <p:nvSpPr>
          <p:cNvPr id="72" name="Line 83"/>
          <p:cNvSpPr>
            <a:spLocks noChangeShapeType="1"/>
          </p:cNvSpPr>
          <p:nvPr/>
        </p:nvSpPr>
        <p:spPr bwMode="auto">
          <a:xfrm flipH="1">
            <a:off x="4683970" y="2379886"/>
            <a:ext cx="2315346" cy="0"/>
          </a:xfrm>
          <a:prstGeom prst="line">
            <a:avLst/>
          </a:prstGeom>
          <a:noFill/>
          <a:ln w="31750" cap="rnd">
            <a:solidFill>
              <a:schemeClr val="tx1"/>
            </a:solidFill>
            <a:prstDash val="sysDot"/>
            <a:round/>
            <a:headEnd/>
            <a:tailEnd type="stealth" w="lg" len="lg"/>
          </a:ln>
        </p:spPr>
        <p:txBody>
          <a:bodyPr>
            <a:prstTxWarp prst="textNoShape">
              <a:avLst/>
            </a:prstTxWarp>
          </a:bodyPr>
          <a:lstStyle/>
          <a:p>
            <a:endParaRPr lang="en-US"/>
          </a:p>
        </p:txBody>
      </p:sp>
    </p:spTree>
    <p:extLst>
      <p:ext uri="{BB962C8B-B14F-4D97-AF65-F5344CB8AC3E}">
        <p14:creationId xmlns:p14="http://schemas.microsoft.com/office/powerpoint/2010/main" val="389959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barn(inVertical)">
                                      <p:cBhvr>
                                        <p:cTn id="7" dur="500"/>
                                        <p:tgtEl>
                                          <p:spTgt spid="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4" fill="hold" grpId="0" nodeType="clickEffect">
                                  <p:stCondLst>
                                    <p:cond delay="0"/>
                                  </p:stCondLst>
                                  <p:childTnLst>
                                    <p:set>
                                      <p:cBhvr>
                                        <p:cTn id="11" dur="1" fill="hold">
                                          <p:stCondLst>
                                            <p:cond delay="0"/>
                                          </p:stCondLst>
                                        </p:cTn>
                                        <p:tgtEl>
                                          <p:spTgt spid="68"/>
                                        </p:tgtEl>
                                        <p:attrNameLst>
                                          <p:attrName>style.visibility</p:attrName>
                                        </p:attrNameLst>
                                      </p:cBhvr>
                                      <p:to>
                                        <p:strVal val="visible"/>
                                      </p:to>
                                    </p:set>
                                    <p:anim calcmode="lin" valueType="num">
                                      <p:cBhvr>
                                        <p:cTn id="12" dur="500" fill="hold"/>
                                        <p:tgtEl>
                                          <p:spTgt spid="68"/>
                                        </p:tgtEl>
                                        <p:attrNameLst>
                                          <p:attrName>ppt_x</p:attrName>
                                        </p:attrNameLst>
                                      </p:cBhvr>
                                      <p:tavLst>
                                        <p:tav tm="0">
                                          <p:val>
                                            <p:strVal val="#ppt_x"/>
                                          </p:val>
                                        </p:tav>
                                        <p:tav tm="100000">
                                          <p:val>
                                            <p:strVal val="#ppt_x"/>
                                          </p:val>
                                        </p:tav>
                                      </p:tavLst>
                                    </p:anim>
                                    <p:anim calcmode="lin" valueType="num">
                                      <p:cBhvr>
                                        <p:cTn id="13" dur="500" fill="hold"/>
                                        <p:tgtEl>
                                          <p:spTgt spid="68"/>
                                        </p:tgtEl>
                                        <p:attrNameLst>
                                          <p:attrName>ppt_y</p:attrName>
                                        </p:attrNameLst>
                                      </p:cBhvr>
                                      <p:tavLst>
                                        <p:tav tm="0">
                                          <p:val>
                                            <p:strVal val="#ppt_y+#ppt_h/2"/>
                                          </p:val>
                                        </p:tav>
                                        <p:tav tm="100000">
                                          <p:val>
                                            <p:strVal val="#ppt_y"/>
                                          </p:val>
                                        </p:tav>
                                      </p:tavLst>
                                    </p:anim>
                                    <p:anim calcmode="lin" valueType="num">
                                      <p:cBhvr>
                                        <p:cTn id="14" dur="500" fill="hold"/>
                                        <p:tgtEl>
                                          <p:spTgt spid="68"/>
                                        </p:tgtEl>
                                        <p:attrNameLst>
                                          <p:attrName>ppt_w</p:attrName>
                                        </p:attrNameLst>
                                      </p:cBhvr>
                                      <p:tavLst>
                                        <p:tav tm="0">
                                          <p:val>
                                            <p:strVal val="#ppt_w"/>
                                          </p:val>
                                        </p:tav>
                                        <p:tav tm="100000">
                                          <p:val>
                                            <p:strVal val="#ppt_w"/>
                                          </p:val>
                                        </p:tav>
                                      </p:tavLst>
                                    </p:anim>
                                    <p:anim calcmode="lin" valueType="num">
                                      <p:cBhvr>
                                        <p:cTn id="15" dur="500" fill="hold"/>
                                        <p:tgtEl>
                                          <p:spTgt spid="68"/>
                                        </p:tgtEl>
                                        <p:attrNameLst>
                                          <p:attrName>ppt_h</p:attrName>
                                        </p:attrNameLst>
                                      </p:cBhvr>
                                      <p:tavLst>
                                        <p:tav tm="0">
                                          <p:val>
                                            <p:fltVal val="0"/>
                                          </p:val>
                                        </p:tav>
                                        <p:tav tm="100000">
                                          <p:val>
                                            <p:strVal val="#ppt_h"/>
                                          </p:val>
                                        </p:tav>
                                      </p:tavLst>
                                    </p:anim>
                                  </p:childTnLst>
                                </p:cTn>
                              </p:par>
                            </p:childTnLst>
                          </p:cTn>
                        </p:par>
                        <p:par>
                          <p:cTn id="16" fill="hold">
                            <p:stCondLst>
                              <p:cond delay="500"/>
                            </p:stCondLst>
                            <p:childTnLst>
                              <p:par>
                                <p:cTn id="17" presetID="17" presetClass="entr" presetSubtype="2" fill="hold" grpId="0" nodeType="afterEffect">
                                  <p:stCondLst>
                                    <p:cond delay="0"/>
                                  </p:stCondLst>
                                  <p:childTnLst>
                                    <p:set>
                                      <p:cBhvr>
                                        <p:cTn id="18" dur="1" fill="hold">
                                          <p:stCondLst>
                                            <p:cond delay="0"/>
                                          </p:stCondLst>
                                        </p:cTn>
                                        <p:tgtEl>
                                          <p:spTgt spid="69"/>
                                        </p:tgtEl>
                                        <p:attrNameLst>
                                          <p:attrName>style.visibility</p:attrName>
                                        </p:attrNameLst>
                                      </p:cBhvr>
                                      <p:to>
                                        <p:strVal val="visible"/>
                                      </p:to>
                                    </p:set>
                                    <p:anim calcmode="lin" valueType="num">
                                      <p:cBhvr>
                                        <p:cTn id="19" dur="500" fill="hold"/>
                                        <p:tgtEl>
                                          <p:spTgt spid="69"/>
                                        </p:tgtEl>
                                        <p:attrNameLst>
                                          <p:attrName>ppt_x</p:attrName>
                                        </p:attrNameLst>
                                      </p:cBhvr>
                                      <p:tavLst>
                                        <p:tav tm="0">
                                          <p:val>
                                            <p:strVal val="#ppt_x+#ppt_w/2"/>
                                          </p:val>
                                        </p:tav>
                                        <p:tav tm="100000">
                                          <p:val>
                                            <p:strVal val="#ppt_x"/>
                                          </p:val>
                                        </p:tav>
                                      </p:tavLst>
                                    </p:anim>
                                    <p:anim calcmode="lin" valueType="num">
                                      <p:cBhvr>
                                        <p:cTn id="20" dur="500" fill="hold"/>
                                        <p:tgtEl>
                                          <p:spTgt spid="69"/>
                                        </p:tgtEl>
                                        <p:attrNameLst>
                                          <p:attrName>ppt_y</p:attrName>
                                        </p:attrNameLst>
                                      </p:cBhvr>
                                      <p:tavLst>
                                        <p:tav tm="0">
                                          <p:val>
                                            <p:strVal val="#ppt_y"/>
                                          </p:val>
                                        </p:tav>
                                        <p:tav tm="100000">
                                          <p:val>
                                            <p:strVal val="#ppt_y"/>
                                          </p:val>
                                        </p:tav>
                                      </p:tavLst>
                                    </p:anim>
                                    <p:anim calcmode="lin" valueType="num">
                                      <p:cBhvr>
                                        <p:cTn id="21" dur="500" fill="hold"/>
                                        <p:tgtEl>
                                          <p:spTgt spid="69"/>
                                        </p:tgtEl>
                                        <p:attrNameLst>
                                          <p:attrName>ppt_w</p:attrName>
                                        </p:attrNameLst>
                                      </p:cBhvr>
                                      <p:tavLst>
                                        <p:tav tm="0">
                                          <p:val>
                                            <p:fltVal val="0"/>
                                          </p:val>
                                        </p:tav>
                                        <p:tav tm="100000">
                                          <p:val>
                                            <p:strVal val="#ppt_w"/>
                                          </p:val>
                                        </p:tav>
                                      </p:tavLst>
                                    </p:anim>
                                    <p:anim calcmode="lin" valueType="num">
                                      <p:cBhvr>
                                        <p:cTn id="22" dur="500" fill="hold"/>
                                        <p:tgtEl>
                                          <p:spTgt spid="69"/>
                                        </p:tgtEl>
                                        <p:attrNameLst>
                                          <p:attrName>ppt_h</p:attrName>
                                        </p:attrNameLst>
                                      </p:cBhvr>
                                      <p:tavLst>
                                        <p:tav tm="0">
                                          <p:val>
                                            <p:strVal val="#ppt_h"/>
                                          </p:val>
                                        </p:tav>
                                        <p:tav tm="100000">
                                          <p:val>
                                            <p:strVal val="#ppt_h"/>
                                          </p:val>
                                        </p:tav>
                                      </p:tavLst>
                                    </p:anim>
                                  </p:childTnLst>
                                </p:cTn>
                              </p:par>
                            </p:childTnLst>
                          </p:cTn>
                        </p:par>
                        <p:par>
                          <p:cTn id="23" fill="hold">
                            <p:stCondLst>
                              <p:cond delay="1500"/>
                            </p:stCondLst>
                            <p:childTnLst>
                              <p:par>
                                <p:cTn id="24" presetID="16" presetClass="entr" presetSubtype="21" fill="hold" nodeType="afterEffect">
                                  <p:stCondLst>
                                    <p:cond delay="0"/>
                                  </p:stCondLst>
                                  <p:childTnLst>
                                    <p:set>
                                      <p:cBhvr>
                                        <p:cTn id="25" dur="1" fill="hold">
                                          <p:stCondLst>
                                            <p:cond delay="0"/>
                                          </p:stCondLst>
                                        </p:cTn>
                                        <p:tgtEl>
                                          <p:spTgt spid="61">
                                            <p:txEl>
                                              <p:pRg st="1" end="1"/>
                                            </p:txEl>
                                          </p:spTgt>
                                        </p:tgtEl>
                                        <p:attrNameLst>
                                          <p:attrName>style.visibility</p:attrName>
                                        </p:attrNameLst>
                                      </p:cBhvr>
                                      <p:to>
                                        <p:strVal val="visible"/>
                                      </p:to>
                                    </p:set>
                                    <p:animEffect transition="in" filter="barn(inVertical)">
                                      <p:cBhvr>
                                        <p:cTn id="26" dur="500"/>
                                        <p:tgtEl>
                                          <p:spTgt spid="61">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7" presetClass="entr" presetSubtype="4" fill="hold" grpId="0" nodeType="clickEffect">
                                  <p:stCondLst>
                                    <p:cond delay="0"/>
                                  </p:stCondLst>
                                  <p:childTnLst>
                                    <p:set>
                                      <p:cBhvr>
                                        <p:cTn id="30" dur="1" fill="hold">
                                          <p:stCondLst>
                                            <p:cond delay="0"/>
                                          </p:stCondLst>
                                        </p:cTn>
                                        <p:tgtEl>
                                          <p:spTgt spid="71"/>
                                        </p:tgtEl>
                                        <p:attrNameLst>
                                          <p:attrName>style.visibility</p:attrName>
                                        </p:attrNameLst>
                                      </p:cBhvr>
                                      <p:to>
                                        <p:strVal val="visible"/>
                                      </p:to>
                                    </p:set>
                                    <p:anim calcmode="lin" valueType="num">
                                      <p:cBhvr>
                                        <p:cTn id="31" dur="500" fill="hold"/>
                                        <p:tgtEl>
                                          <p:spTgt spid="71"/>
                                        </p:tgtEl>
                                        <p:attrNameLst>
                                          <p:attrName>ppt_x</p:attrName>
                                        </p:attrNameLst>
                                      </p:cBhvr>
                                      <p:tavLst>
                                        <p:tav tm="0">
                                          <p:val>
                                            <p:strVal val="#ppt_x"/>
                                          </p:val>
                                        </p:tav>
                                        <p:tav tm="100000">
                                          <p:val>
                                            <p:strVal val="#ppt_x"/>
                                          </p:val>
                                        </p:tav>
                                      </p:tavLst>
                                    </p:anim>
                                    <p:anim calcmode="lin" valueType="num">
                                      <p:cBhvr>
                                        <p:cTn id="32" dur="500" fill="hold"/>
                                        <p:tgtEl>
                                          <p:spTgt spid="71"/>
                                        </p:tgtEl>
                                        <p:attrNameLst>
                                          <p:attrName>ppt_y</p:attrName>
                                        </p:attrNameLst>
                                      </p:cBhvr>
                                      <p:tavLst>
                                        <p:tav tm="0">
                                          <p:val>
                                            <p:strVal val="#ppt_y+#ppt_h/2"/>
                                          </p:val>
                                        </p:tav>
                                        <p:tav tm="100000">
                                          <p:val>
                                            <p:strVal val="#ppt_y"/>
                                          </p:val>
                                        </p:tav>
                                      </p:tavLst>
                                    </p:anim>
                                    <p:anim calcmode="lin" valueType="num">
                                      <p:cBhvr>
                                        <p:cTn id="33" dur="500" fill="hold"/>
                                        <p:tgtEl>
                                          <p:spTgt spid="71"/>
                                        </p:tgtEl>
                                        <p:attrNameLst>
                                          <p:attrName>ppt_w</p:attrName>
                                        </p:attrNameLst>
                                      </p:cBhvr>
                                      <p:tavLst>
                                        <p:tav tm="0">
                                          <p:val>
                                            <p:strVal val="#ppt_w"/>
                                          </p:val>
                                        </p:tav>
                                        <p:tav tm="100000">
                                          <p:val>
                                            <p:strVal val="#ppt_w"/>
                                          </p:val>
                                        </p:tav>
                                      </p:tavLst>
                                    </p:anim>
                                    <p:anim calcmode="lin" valueType="num">
                                      <p:cBhvr>
                                        <p:cTn id="34" dur="500" fill="hold"/>
                                        <p:tgtEl>
                                          <p:spTgt spid="71"/>
                                        </p:tgtEl>
                                        <p:attrNameLst>
                                          <p:attrName>ppt_h</p:attrName>
                                        </p:attrNameLst>
                                      </p:cBhvr>
                                      <p:tavLst>
                                        <p:tav tm="0">
                                          <p:val>
                                            <p:fltVal val="0"/>
                                          </p:val>
                                        </p:tav>
                                        <p:tav tm="100000">
                                          <p:val>
                                            <p:strVal val="#ppt_h"/>
                                          </p:val>
                                        </p:tav>
                                      </p:tavLst>
                                    </p:anim>
                                  </p:childTnLst>
                                </p:cTn>
                              </p:par>
                            </p:childTnLst>
                          </p:cTn>
                        </p:par>
                        <p:par>
                          <p:cTn id="35" fill="hold">
                            <p:stCondLst>
                              <p:cond delay="500"/>
                            </p:stCondLst>
                            <p:childTnLst>
                              <p:par>
                                <p:cTn id="36" presetID="17" presetClass="entr" presetSubtype="2" fill="hold" grpId="0" nodeType="afterEffect">
                                  <p:stCondLst>
                                    <p:cond delay="0"/>
                                  </p:stCondLst>
                                  <p:childTnLst>
                                    <p:set>
                                      <p:cBhvr>
                                        <p:cTn id="37" dur="1" fill="hold">
                                          <p:stCondLst>
                                            <p:cond delay="0"/>
                                          </p:stCondLst>
                                        </p:cTn>
                                        <p:tgtEl>
                                          <p:spTgt spid="72"/>
                                        </p:tgtEl>
                                        <p:attrNameLst>
                                          <p:attrName>style.visibility</p:attrName>
                                        </p:attrNameLst>
                                      </p:cBhvr>
                                      <p:to>
                                        <p:strVal val="visible"/>
                                      </p:to>
                                    </p:set>
                                    <p:anim calcmode="lin" valueType="num">
                                      <p:cBhvr>
                                        <p:cTn id="38" dur="500" fill="hold"/>
                                        <p:tgtEl>
                                          <p:spTgt spid="72"/>
                                        </p:tgtEl>
                                        <p:attrNameLst>
                                          <p:attrName>ppt_x</p:attrName>
                                        </p:attrNameLst>
                                      </p:cBhvr>
                                      <p:tavLst>
                                        <p:tav tm="0">
                                          <p:val>
                                            <p:strVal val="#ppt_x+#ppt_w/2"/>
                                          </p:val>
                                        </p:tav>
                                        <p:tav tm="100000">
                                          <p:val>
                                            <p:strVal val="#ppt_x"/>
                                          </p:val>
                                        </p:tav>
                                      </p:tavLst>
                                    </p:anim>
                                    <p:anim calcmode="lin" valueType="num">
                                      <p:cBhvr>
                                        <p:cTn id="39" dur="500" fill="hold"/>
                                        <p:tgtEl>
                                          <p:spTgt spid="72"/>
                                        </p:tgtEl>
                                        <p:attrNameLst>
                                          <p:attrName>ppt_y</p:attrName>
                                        </p:attrNameLst>
                                      </p:cBhvr>
                                      <p:tavLst>
                                        <p:tav tm="0">
                                          <p:val>
                                            <p:strVal val="#ppt_y"/>
                                          </p:val>
                                        </p:tav>
                                        <p:tav tm="100000">
                                          <p:val>
                                            <p:strVal val="#ppt_y"/>
                                          </p:val>
                                        </p:tav>
                                      </p:tavLst>
                                    </p:anim>
                                    <p:anim calcmode="lin" valueType="num">
                                      <p:cBhvr>
                                        <p:cTn id="40" dur="500" fill="hold"/>
                                        <p:tgtEl>
                                          <p:spTgt spid="72"/>
                                        </p:tgtEl>
                                        <p:attrNameLst>
                                          <p:attrName>ppt_w</p:attrName>
                                        </p:attrNameLst>
                                      </p:cBhvr>
                                      <p:tavLst>
                                        <p:tav tm="0">
                                          <p:val>
                                            <p:fltVal val="0"/>
                                          </p:val>
                                        </p:tav>
                                        <p:tav tm="100000">
                                          <p:val>
                                            <p:strVal val="#ppt_w"/>
                                          </p:val>
                                        </p:tav>
                                      </p:tavLst>
                                    </p:anim>
                                    <p:anim calcmode="lin" valueType="num">
                                      <p:cBhvr>
                                        <p:cTn id="41" dur="500" fill="hold"/>
                                        <p:tgtEl>
                                          <p:spTgt spid="72"/>
                                        </p:tgtEl>
                                        <p:attrNameLst>
                                          <p:attrName>ppt_h</p:attrName>
                                        </p:attrNameLst>
                                      </p:cBhvr>
                                      <p:tavLst>
                                        <p:tav tm="0">
                                          <p:val>
                                            <p:strVal val="#ppt_h"/>
                                          </p:val>
                                        </p:tav>
                                        <p:tav tm="100000">
                                          <p:val>
                                            <p:strVal val="#ppt_h"/>
                                          </p:val>
                                        </p:tav>
                                      </p:tavLst>
                                    </p:anim>
                                  </p:childTnLst>
                                </p:cTn>
                              </p:par>
                            </p:childTnLst>
                          </p:cTn>
                        </p:par>
                        <p:par>
                          <p:cTn id="42" fill="hold">
                            <p:stCondLst>
                              <p:cond delay="1000"/>
                            </p:stCondLst>
                            <p:childTnLst>
                              <p:par>
                                <p:cTn id="43" presetID="16" presetClass="entr" presetSubtype="21" fill="hold" nodeType="afterEffect">
                                  <p:stCondLst>
                                    <p:cond delay="0"/>
                                  </p:stCondLst>
                                  <p:childTnLst>
                                    <p:set>
                                      <p:cBhvr>
                                        <p:cTn id="44" dur="1" fill="hold">
                                          <p:stCondLst>
                                            <p:cond delay="0"/>
                                          </p:stCondLst>
                                        </p:cTn>
                                        <p:tgtEl>
                                          <p:spTgt spid="61">
                                            <p:txEl>
                                              <p:pRg st="2" end="2"/>
                                            </p:txEl>
                                          </p:spTgt>
                                        </p:tgtEl>
                                        <p:attrNameLst>
                                          <p:attrName>style.visibility</p:attrName>
                                        </p:attrNameLst>
                                      </p:cBhvr>
                                      <p:to>
                                        <p:strVal val="visible"/>
                                      </p:to>
                                    </p:set>
                                    <p:animEffect transition="in" filter="barn(inVertical)">
                                      <p:cBhvr>
                                        <p:cTn id="45" dur="500"/>
                                        <p:tgtEl>
                                          <p:spTgt spid="6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1" grpId="0" animBg="1"/>
      <p:bldP spid="7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Equilibrium and Efficiency</a:t>
            </a:r>
            <a:endParaRPr lang="en-US" sz="20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08" name="Text Box 119"/>
          <p:cNvSpPr txBox="1">
            <a:spLocks noChangeArrowheads="1"/>
          </p:cNvSpPr>
          <p:nvPr/>
        </p:nvSpPr>
        <p:spPr bwMode="auto">
          <a:xfrm>
            <a:off x="4058690" y="1560038"/>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140</a:t>
            </a:r>
            <a:endParaRPr kumimoji="0" lang="en-US" sz="1600" b="0" i="0" dirty="0">
              <a:latin typeface="Times New Roman" pitchFamily="18" charset="0"/>
              <a:cs typeface="Times New Roman" pitchFamily="18" charset="0"/>
            </a:endParaRPr>
          </a:p>
        </p:txBody>
      </p:sp>
      <p:sp>
        <p:nvSpPr>
          <p:cNvPr id="109" name="Text Box 120"/>
          <p:cNvSpPr txBox="1">
            <a:spLocks noChangeArrowheads="1"/>
          </p:cNvSpPr>
          <p:nvPr/>
        </p:nvSpPr>
        <p:spPr bwMode="auto">
          <a:xfrm>
            <a:off x="4058690" y="2349320"/>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120</a:t>
            </a:r>
            <a:endParaRPr kumimoji="0" lang="en-US" sz="1600" b="0" i="0" dirty="0">
              <a:latin typeface="Times New Roman" pitchFamily="18" charset="0"/>
              <a:cs typeface="Times New Roman" pitchFamily="18" charset="0"/>
            </a:endParaRPr>
          </a:p>
        </p:txBody>
      </p:sp>
      <p:sp>
        <p:nvSpPr>
          <p:cNvPr id="110" name="Text Box 121"/>
          <p:cNvSpPr txBox="1">
            <a:spLocks noChangeArrowheads="1"/>
          </p:cNvSpPr>
          <p:nvPr/>
        </p:nvSpPr>
        <p:spPr bwMode="auto">
          <a:xfrm>
            <a:off x="4058690" y="3135401"/>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100</a:t>
            </a:r>
            <a:endParaRPr kumimoji="0" lang="en-US" sz="1600" b="0" i="0" dirty="0">
              <a:latin typeface="Times New Roman" pitchFamily="18" charset="0"/>
              <a:cs typeface="Times New Roman" pitchFamily="18" charset="0"/>
            </a:endParaRPr>
          </a:p>
        </p:txBody>
      </p:sp>
      <p:sp>
        <p:nvSpPr>
          <p:cNvPr id="111" name="Text Box 122"/>
          <p:cNvSpPr txBox="1">
            <a:spLocks noChangeArrowheads="1"/>
          </p:cNvSpPr>
          <p:nvPr/>
        </p:nvSpPr>
        <p:spPr bwMode="auto">
          <a:xfrm>
            <a:off x="4058690" y="4709149"/>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60</a:t>
            </a:r>
            <a:endParaRPr kumimoji="0" lang="en-US" sz="1600" b="0" i="0" dirty="0">
              <a:latin typeface="Times New Roman" pitchFamily="18" charset="0"/>
              <a:cs typeface="Times New Roman" pitchFamily="18" charset="0"/>
            </a:endParaRPr>
          </a:p>
        </p:txBody>
      </p:sp>
      <p:sp>
        <p:nvSpPr>
          <p:cNvPr id="112" name="Text Box 123"/>
          <p:cNvSpPr txBox="1">
            <a:spLocks noChangeArrowheads="1"/>
          </p:cNvSpPr>
          <p:nvPr/>
        </p:nvSpPr>
        <p:spPr bwMode="auto">
          <a:xfrm>
            <a:off x="4467697" y="5450493"/>
            <a:ext cx="378717"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0</a:t>
            </a:r>
          </a:p>
        </p:txBody>
      </p:sp>
      <p:sp>
        <p:nvSpPr>
          <p:cNvPr id="113" name="Text Box 124"/>
          <p:cNvSpPr txBox="1">
            <a:spLocks noChangeArrowheads="1"/>
          </p:cNvSpPr>
          <p:nvPr/>
        </p:nvSpPr>
        <p:spPr bwMode="auto">
          <a:xfrm>
            <a:off x="5412328"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10</a:t>
            </a:r>
            <a:endParaRPr kumimoji="0" lang="en-US" sz="1600" b="0" i="0" dirty="0">
              <a:latin typeface="Times New Roman" pitchFamily="18" charset="0"/>
              <a:cs typeface="Times New Roman" pitchFamily="18" charset="0"/>
            </a:endParaRPr>
          </a:p>
        </p:txBody>
      </p:sp>
      <p:sp>
        <p:nvSpPr>
          <p:cNvPr id="114" name="Text Box 125"/>
          <p:cNvSpPr txBox="1">
            <a:spLocks noChangeArrowheads="1"/>
          </p:cNvSpPr>
          <p:nvPr/>
        </p:nvSpPr>
        <p:spPr bwMode="auto">
          <a:xfrm>
            <a:off x="5891752" y="5450493"/>
            <a:ext cx="471292"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15</a:t>
            </a:r>
            <a:endParaRPr kumimoji="0" lang="en-US" sz="1600" b="0" i="0" dirty="0">
              <a:latin typeface="Times New Roman" pitchFamily="18" charset="0"/>
              <a:cs typeface="Times New Roman" pitchFamily="18" charset="0"/>
            </a:endParaRPr>
          </a:p>
        </p:txBody>
      </p:sp>
      <p:sp>
        <p:nvSpPr>
          <p:cNvPr id="115" name="Text Box 126"/>
          <p:cNvSpPr txBox="1">
            <a:spLocks noChangeArrowheads="1"/>
          </p:cNvSpPr>
          <p:nvPr/>
        </p:nvSpPr>
        <p:spPr bwMode="auto">
          <a:xfrm>
            <a:off x="63743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20</a:t>
            </a:r>
            <a:endParaRPr kumimoji="0" lang="en-US" sz="1600" b="0" i="0" dirty="0">
              <a:latin typeface="Times New Roman" pitchFamily="18" charset="0"/>
              <a:cs typeface="Times New Roman" pitchFamily="18" charset="0"/>
            </a:endParaRPr>
          </a:p>
        </p:txBody>
      </p:sp>
      <p:sp>
        <p:nvSpPr>
          <p:cNvPr id="116" name="Text Box 127"/>
          <p:cNvSpPr txBox="1">
            <a:spLocks noChangeArrowheads="1"/>
          </p:cNvSpPr>
          <p:nvPr/>
        </p:nvSpPr>
        <p:spPr bwMode="auto">
          <a:xfrm>
            <a:off x="6836207" y="5450493"/>
            <a:ext cx="510475"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25</a:t>
            </a:r>
            <a:endParaRPr kumimoji="0" lang="en-US" sz="1600" b="0" i="0" dirty="0">
              <a:latin typeface="Times New Roman" pitchFamily="18" charset="0"/>
              <a:cs typeface="Times New Roman" pitchFamily="18" charset="0"/>
            </a:endParaRPr>
          </a:p>
        </p:txBody>
      </p:sp>
      <p:sp>
        <p:nvSpPr>
          <p:cNvPr id="122" name="Text Box 132"/>
          <p:cNvSpPr txBox="1">
            <a:spLocks noChangeArrowheads="1"/>
          </p:cNvSpPr>
          <p:nvPr/>
        </p:nvSpPr>
        <p:spPr bwMode="auto">
          <a:xfrm>
            <a:off x="4158135" y="1096433"/>
            <a:ext cx="1376788" cy="419923"/>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sz="1600" b="0" i="0" dirty="0">
                <a:latin typeface="Times New Roman" pitchFamily="18" charset="0"/>
                <a:cs typeface="Times New Roman" pitchFamily="18" charset="0"/>
              </a:rPr>
              <a:t>Price</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(monthly bill)</a:t>
            </a:r>
          </a:p>
        </p:txBody>
      </p:sp>
      <p:sp>
        <p:nvSpPr>
          <p:cNvPr id="123" name="Text Box 133"/>
          <p:cNvSpPr txBox="1">
            <a:spLocks noChangeArrowheads="1"/>
          </p:cNvSpPr>
          <p:nvPr/>
        </p:nvSpPr>
        <p:spPr bwMode="auto">
          <a:xfrm>
            <a:off x="7783397" y="5145452"/>
            <a:ext cx="1219200" cy="634020"/>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sz="1600" b="0" i="0" dirty="0">
                <a:latin typeface="Times New Roman" pitchFamily="18" charset="0"/>
                <a:cs typeface="Times New Roman" pitchFamily="18" charset="0"/>
              </a:rPr>
              <a:t>Quantity</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a:t>
            </a:r>
            <a:r>
              <a:rPr kumimoji="0" lang="en-US" sz="1400" b="0" dirty="0" smtClean="0">
                <a:latin typeface="Times New Roman" pitchFamily="18" charset="0"/>
                <a:cs typeface="Times New Roman" pitchFamily="18" charset="0"/>
              </a:rPr>
              <a:t>million </a:t>
            </a:r>
            <a:r>
              <a:rPr kumimoji="0" lang="en-US" sz="1400" b="0" dirty="0">
                <a:latin typeface="Times New Roman" pitchFamily="18" charset="0"/>
                <a:cs typeface="Times New Roman" pitchFamily="18" charset="0"/>
              </a:rPr>
              <a:t/>
            </a:r>
            <a:br>
              <a:rPr kumimoji="0" lang="en-US" sz="1400" b="0" dirty="0">
                <a:latin typeface="Times New Roman" pitchFamily="18" charset="0"/>
                <a:cs typeface="Times New Roman" pitchFamily="18" charset="0"/>
              </a:rPr>
            </a:br>
            <a:r>
              <a:rPr kumimoji="0" lang="en-US" sz="1400" b="0" dirty="0">
                <a:latin typeface="Times New Roman" pitchFamily="18" charset="0"/>
                <a:cs typeface="Times New Roman" pitchFamily="18" charset="0"/>
              </a:rPr>
              <a:t>subscribers)</a:t>
            </a:r>
          </a:p>
        </p:txBody>
      </p:sp>
      <p:sp>
        <p:nvSpPr>
          <p:cNvPr id="125" name="Line 135"/>
          <p:cNvSpPr>
            <a:spLocks noChangeShapeType="1"/>
          </p:cNvSpPr>
          <p:nvPr/>
        </p:nvSpPr>
        <p:spPr bwMode="auto">
          <a:xfrm>
            <a:off x="4669310" y="5451828"/>
            <a:ext cx="3072093"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6" name="Text Box 136"/>
          <p:cNvSpPr txBox="1">
            <a:spLocks noChangeArrowheads="1"/>
          </p:cNvSpPr>
          <p:nvPr/>
        </p:nvSpPr>
        <p:spPr bwMode="auto">
          <a:xfrm>
            <a:off x="4058690" y="3908781"/>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80</a:t>
            </a:r>
            <a:endParaRPr kumimoji="0" lang="en-US" sz="1600" b="0" i="0" dirty="0">
              <a:latin typeface="Times New Roman" pitchFamily="18" charset="0"/>
              <a:cs typeface="Times New Roman" pitchFamily="18" charset="0"/>
            </a:endParaRPr>
          </a:p>
        </p:txBody>
      </p:sp>
      <p:sp>
        <p:nvSpPr>
          <p:cNvPr id="127" name="Line 137"/>
          <p:cNvSpPr>
            <a:spLocks noChangeShapeType="1"/>
          </p:cNvSpPr>
          <p:nvPr/>
        </p:nvSpPr>
        <p:spPr bwMode="auto">
          <a:xfrm>
            <a:off x="4561320" y="1750164"/>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8" name="Line 138"/>
          <p:cNvSpPr>
            <a:spLocks noChangeShapeType="1"/>
          </p:cNvSpPr>
          <p:nvPr/>
        </p:nvSpPr>
        <p:spPr bwMode="auto">
          <a:xfrm>
            <a:off x="4561320" y="2534657"/>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9" name="Line 139"/>
          <p:cNvSpPr>
            <a:spLocks noChangeShapeType="1"/>
          </p:cNvSpPr>
          <p:nvPr/>
        </p:nvSpPr>
        <p:spPr bwMode="auto">
          <a:xfrm>
            <a:off x="4561320" y="3312800"/>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0" name="Line 140"/>
          <p:cNvSpPr>
            <a:spLocks noChangeShapeType="1"/>
          </p:cNvSpPr>
          <p:nvPr/>
        </p:nvSpPr>
        <p:spPr bwMode="auto">
          <a:xfrm>
            <a:off x="4561320" y="409729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1" name="Text Box 142"/>
          <p:cNvSpPr txBox="1">
            <a:spLocks noChangeArrowheads="1"/>
          </p:cNvSpPr>
          <p:nvPr/>
        </p:nvSpPr>
        <p:spPr bwMode="auto">
          <a:xfrm>
            <a:off x="7325157" y="5450493"/>
            <a:ext cx="518010"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30</a:t>
            </a:r>
            <a:endParaRPr kumimoji="0" lang="en-US" sz="1600" b="0" i="0" dirty="0">
              <a:latin typeface="Times New Roman" pitchFamily="18" charset="0"/>
              <a:cs typeface="Times New Roman" pitchFamily="18" charset="0"/>
            </a:endParaRPr>
          </a:p>
        </p:txBody>
      </p:sp>
      <p:sp>
        <p:nvSpPr>
          <p:cNvPr id="133" name="Line 145"/>
          <p:cNvSpPr>
            <a:spLocks noChangeShapeType="1"/>
          </p:cNvSpPr>
          <p:nvPr/>
        </p:nvSpPr>
        <p:spPr bwMode="auto">
          <a:xfrm>
            <a:off x="563768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4" name="Line 146"/>
          <p:cNvSpPr>
            <a:spLocks noChangeShapeType="1"/>
          </p:cNvSpPr>
          <p:nvPr/>
        </p:nvSpPr>
        <p:spPr bwMode="auto">
          <a:xfrm>
            <a:off x="6118697"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5" name="Line 147"/>
          <p:cNvSpPr>
            <a:spLocks noChangeShapeType="1"/>
          </p:cNvSpPr>
          <p:nvPr/>
        </p:nvSpPr>
        <p:spPr bwMode="auto">
          <a:xfrm>
            <a:off x="6599710"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6" name="Line 148"/>
          <p:cNvSpPr>
            <a:spLocks noChangeShapeType="1"/>
          </p:cNvSpPr>
          <p:nvPr/>
        </p:nvSpPr>
        <p:spPr bwMode="auto">
          <a:xfrm>
            <a:off x="708072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7" name="Line 149"/>
          <p:cNvSpPr>
            <a:spLocks noChangeShapeType="1"/>
          </p:cNvSpPr>
          <p:nvPr/>
        </p:nvSpPr>
        <p:spPr bwMode="auto">
          <a:xfrm>
            <a:off x="756173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9" name="Text Box 151"/>
          <p:cNvSpPr txBox="1">
            <a:spLocks noChangeArrowheads="1"/>
          </p:cNvSpPr>
          <p:nvPr/>
        </p:nvSpPr>
        <p:spPr bwMode="auto">
          <a:xfrm>
            <a:off x="49265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5</a:t>
            </a:r>
            <a:endParaRPr kumimoji="0" lang="en-US" sz="1600" b="0" i="0" dirty="0">
              <a:latin typeface="Times New Roman" pitchFamily="18" charset="0"/>
              <a:cs typeface="Times New Roman" pitchFamily="18" charset="0"/>
            </a:endParaRPr>
          </a:p>
        </p:txBody>
      </p:sp>
      <p:sp>
        <p:nvSpPr>
          <p:cNvPr id="140" name="Line 152"/>
          <p:cNvSpPr>
            <a:spLocks noChangeShapeType="1"/>
          </p:cNvSpPr>
          <p:nvPr/>
        </p:nvSpPr>
        <p:spPr bwMode="auto">
          <a:xfrm>
            <a:off x="515667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3" name="Line 158"/>
          <p:cNvSpPr>
            <a:spLocks noChangeShapeType="1"/>
          </p:cNvSpPr>
          <p:nvPr/>
        </p:nvSpPr>
        <p:spPr bwMode="auto">
          <a:xfrm>
            <a:off x="4561320" y="4900836"/>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nvGrpSpPr>
          <p:cNvPr id="144" name="Group 173"/>
          <p:cNvGrpSpPr>
            <a:grpSpLocks/>
          </p:cNvGrpSpPr>
          <p:nvPr/>
        </p:nvGrpSpPr>
        <p:grpSpPr bwMode="auto">
          <a:xfrm>
            <a:off x="4585172" y="5232872"/>
            <a:ext cx="148681" cy="273829"/>
            <a:chOff x="2616" y="3192"/>
            <a:chExt cx="106" cy="190"/>
          </a:xfrm>
        </p:grpSpPr>
        <p:sp>
          <p:nvSpPr>
            <p:cNvPr id="145" name="Line 144"/>
            <p:cNvSpPr>
              <a:spLocks noChangeShapeType="1"/>
            </p:cNvSpPr>
            <p:nvPr/>
          </p:nvSpPr>
          <p:spPr bwMode="auto">
            <a:xfrm>
              <a:off x="2676" y="3324"/>
              <a:ext cx="0" cy="5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6" name="Line 164"/>
            <p:cNvSpPr>
              <a:spLocks noChangeShapeType="1"/>
            </p:cNvSpPr>
            <p:nvPr/>
          </p:nvSpPr>
          <p:spPr bwMode="auto">
            <a:xfrm>
              <a:off x="2676" y="3264"/>
              <a:ext cx="0" cy="84"/>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7" name="Line 170"/>
            <p:cNvSpPr>
              <a:spLocks noChangeShapeType="1"/>
            </p:cNvSpPr>
            <p:nvPr/>
          </p:nvSpPr>
          <p:spPr bwMode="auto">
            <a:xfrm flipV="1">
              <a:off x="2626" y="3192"/>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8" name="Line 171"/>
            <p:cNvSpPr>
              <a:spLocks noChangeShapeType="1"/>
            </p:cNvSpPr>
            <p:nvPr/>
          </p:nvSpPr>
          <p:spPr bwMode="auto">
            <a:xfrm flipV="1">
              <a:off x="2626" y="3240"/>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9" name="Line 172"/>
            <p:cNvSpPr>
              <a:spLocks noChangeShapeType="1"/>
            </p:cNvSpPr>
            <p:nvPr/>
          </p:nvSpPr>
          <p:spPr bwMode="auto">
            <a:xfrm>
              <a:off x="2616" y="3328"/>
              <a:ext cx="5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sp>
        <p:nvSpPr>
          <p:cNvPr id="61" name="Content Placeholder 2"/>
          <p:cNvSpPr>
            <a:spLocks noGrp="1"/>
          </p:cNvSpPr>
          <p:nvPr>
            <p:ph idx="1"/>
          </p:nvPr>
        </p:nvSpPr>
        <p:spPr>
          <a:xfrm>
            <a:off x="63183" y="1033855"/>
            <a:ext cx="4094951" cy="3438528"/>
          </a:xfrm>
        </p:spPr>
        <p:txBody>
          <a:bodyPr/>
          <a:lstStyle/>
          <a:p>
            <a:pPr marL="169863" indent="-169863">
              <a:lnSpc>
                <a:spcPct val="90000"/>
              </a:lnSpc>
            </a:pPr>
            <a:r>
              <a:rPr lang="en-US" sz="1900" dirty="0">
                <a:solidFill>
                  <a:srgbClr val="32302A"/>
                </a:solidFill>
                <a:ea typeface="ＭＳ Ｐゴシック" pitchFamily="-107" charset="-128"/>
                <a:cs typeface="ＭＳ Ｐゴシック" pitchFamily="-107" charset="-128"/>
              </a:rPr>
              <a:t>At the </a:t>
            </a:r>
            <a:r>
              <a:rPr lang="en-US" sz="1900" b="1" i="1" dirty="0" smtClean="0">
                <a:solidFill>
                  <a:srgbClr val="32302A"/>
                </a:solidFill>
                <a:ea typeface="ＭＳ Ｐゴシック" pitchFamily="-107" charset="-128"/>
                <a:cs typeface="ＭＳ Ｐゴシック" pitchFamily="-107" charset="-128"/>
              </a:rPr>
              <a:t>equilibrium </a:t>
            </a:r>
            <a:r>
              <a:rPr lang="en-US" sz="1900" b="1" i="1" dirty="0">
                <a:solidFill>
                  <a:srgbClr val="32302A"/>
                </a:solidFill>
                <a:ea typeface="ＭＳ Ｐゴシック" pitchFamily="-107" charset="-128"/>
                <a:cs typeface="ＭＳ Ｐゴシック" pitchFamily="-107" charset="-128"/>
              </a:rPr>
              <a:t>output level</a:t>
            </a:r>
            <a:r>
              <a:rPr lang="en-US" sz="1900" dirty="0">
                <a:solidFill>
                  <a:srgbClr val="32302A"/>
                </a:solidFill>
                <a:ea typeface="ＭＳ Ｐゴシック" pitchFamily="-107" charset="-128"/>
                <a:cs typeface="ＭＳ Ｐゴシック" pitchFamily="-107" charset="-128"/>
              </a:rPr>
              <a:t> </a:t>
            </a:r>
            <a:r>
              <a:rPr lang="en-US" sz="1900" dirty="0" smtClean="0">
                <a:solidFill>
                  <a:srgbClr val="32302A"/>
                </a:solidFill>
                <a:ea typeface="ＭＳ Ｐゴシック" pitchFamily="-107" charset="-128"/>
                <a:cs typeface="ＭＳ Ｐゴシック" pitchFamily="-107" charset="-128"/>
              </a:rPr>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(the 17 </a:t>
            </a:r>
            <a:r>
              <a:rPr lang="en-US" sz="1900" dirty="0">
                <a:solidFill>
                  <a:srgbClr val="32302A"/>
                </a:solidFill>
                <a:ea typeface="ＭＳ Ｐゴシック" pitchFamily="-107" charset="-128"/>
                <a:cs typeface="ＭＳ Ｐゴシック" pitchFamily="-107" charset="-128"/>
              </a:rPr>
              <a:t>millionth unit), the </a:t>
            </a:r>
            <a:r>
              <a:rPr lang="en-US" sz="1900" dirty="0" smtClean="0">
                <a:solidFill>
                  <a:srgbClr val="32302A"/>
                </a:solidFill>
                <a:ea typeface="ＭＳ Ｐゴシック" pitchFamily="-107" charset="-128"/>
                <a:cs typeface="ＭＳ Ｐゴシック" pitchFamily="-107" charset="-128"/>
              </a:rPr>
              <a:t>consumer’s valuation </a:t>
            </a:r>
            <a:r>
              <a:rPr lang="en-US" sz="1900" dirty="0">
                <a:solidFill>
                  <a:srgbClr val="32302A"/>
                </a:solidFill>
                <a:ea typeface="ＭＳ Ｐゴシック" pitchFamily="-107" charset="-128"/>
                <a:cs typeface="ＭＳ Ｐゴシック" pitchFamily="-107" charset="-128"/>
              </a:rPr>
              <a:t>of the marginal unit </a:t>
            </a:r>
            <a:r>
              <a:rPr lang="en-US" sz="1900" dirty="0" smtClean="0">
                <a:solidFill>
                  <a:srgbClr val="32302A"/>
                </a:solidFill>
                <a:ea typeface="ＭＳ Ｐゴシック" pitchFamily="-107" charset="-128"/>
                <a:cs typeface="ＭＳ Ｐゴシック" pitchFamily="-107" charset="-128"/>
              </a:rPr>
              <a:t>and the </a:t>
            </a:r>
            <a:r>
              <a:rPr lang="en-US" sz="1900" dirty="0">
                <a:solidFill>
                  <a:srgbClr val="32302A"/>
                </a:solidFill>
                <a:ea typeface="ＭＳ Ｐゴシック" pitchFamily="-107" charset="-128"/>
                <a:cs typeface="ＭＳ Ｐゴシック" pitchFamily="-107" charset="-128"/>
              </a:rPr>
              <a:t>producer’s opportunity cost </a:t>
            </a:r>
            <a:r>
              <a:rPr lang="en-US" sz="1900" dirty="0" smtClean="0">
                <a:solidFill>
                  <a:srgbClr val="32302A"/>
                </a:solidFill>
                <a:ea typeface="ＭＳ Ｐゴシック" pitchFamily="-107" charset="-128"/>
                <a:cs typeface="ＭＳ Ｐゴシック" pitchFamily="-107" charset="-128"/>
              </a:rPr>
              <a:t>of the </a:t>
            </a:r>
            <a:r>
              <a:rPr lang="en-US" sz="1900" dirty="0">
                <a:solidFill>
                  <a:srgbClr val="32302A"/>
                </a:solidFill>
                <a:ea typeface="ＭＳ Ｐゴシック" pitchFamily="-107" charset="-128"/>
                <a:cs typeface="ＭＳ Ｐゴシック" pitchFamily="-107" charset="-128"/>
              </a:rPr>
              <a:t>resources necessary to bring </a:t>
            </a:r>
            <a:r>
              <a:rPr lang="en-US" sz="1900" dirty="0" smtClean="0">
                <a:solidFill>
                  <a:srgbClr val="32302A"/>
                </a:solidFill>
                <a:ea typeface="ＭＳ Ｐゴシック" pitchFamily="-107" charset="-128"/>
                <a:cs typeface="ＭＳ Ｐゴシック" pitchFamily="-107" charset="-128"/>
              </a:rPr>
              <a:t>that unit </a:t>
            </a:r>
            <a:r>
              <a:rPr lang="en-US" sz="1900" dirty="0">
                <a:solidFill>
                  <a:srgbClr val="32302A"/>
                </a:solidFill>
                <a:ea typeface="ＭＳ Ｐゴシック" pitchFamily="-107" charset="-128"/>
                <a:cs typeface="ＭＳ Ｐゴシック" pitchFamily="-107" charset="-128"/>
              </a:rPr>
              <a:t>to market are equal</a:t>
            </a:r>
            <a:r>
              <a:rPr lang="en-US" sz="19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1900" dirty="0">
                <a:solidFill>
                  <a:srgbClr val="32302A"/>
                </a:solidFill>
                <a:ea typeface="ＭＳ Ｐゴシック" pitchFamily="-107" charset="-128"/>
                <a:cs typeface="ＭＳ Ｐゴシック" pitchFamily="-107" charset="-128"/>
              </a:rPr>
              <a:t>In equilibrium all units valued </a:t>
            </a:r>
            <a:r>
              <a:rPr lang="en-US" sz="1900" dirty="0" smtClean="0">
                <a:solidFill>
                  <a:srgbClr val="32302A"/>
                </a:solidFill>
                <a:ea typeface="ＭＳ Ｐゴシック" pitchFamily="-107" charset="-128"/>
                <a:cs typeface="ＭＳ Ｐゴシック" pitchFamily="-107" charset="-128"/>
              </a:rPr>
              <a:t>more than </a:t>
            </a:r>
            <a:r>
              <a:rPr lang="en-US" sz="1900" dirty="0">
                <a:solidFill>
                  <a:srgbClr val="32302A"/>
                </a:solidFill>
                <a:ea typeface="ＭＳ Ｐゴシック" pitchFamily="-107" charset="-128"/>
                <a:cs typeface="ＭＳ Ｐゴシック" pitchFamily="-107" charset="-128"/>
              </a:rPr>
              <a:t>their costs are produced and </a:t>
            </a:r>
            <a:r>
              <a:rPr lang="en-US" sz="1900" dirty="0" smtClean="0">
                <a:solidFill>
                  <a:srgbClr val="32302A"/>
                </a:solidFill>
                <a:ea typeface="ＭＳ Ｐゴシック" pitchFamily="-107" charset="-128"/>
                <a:cs typeface="ＭＳ Ｐゴシック" pitchFamily="-107" charset="-128"/>
              </a:rPr>
              <a:t>the potential </a:t>
            </a:r>
            <a:r>
              <a:rPr lang="en-US" sz="1900" dirty="0">
                <a:solidFill>
                  <a:srgbClr val="32302A"/>
                </a:solidFill>
                <a:ea typeface="ＭＳ Ｐゴシック" pitchFamily="-107" charset="-128"/>
                <a:cs typeface="ＭＳ Ｐゴシック" pitchFamily="-107" charset="-128"/>
              </a:rPr>
              <a:t>gains from production </a:t>
            </a:r>
            <a:r>
              <a:rPr lang="en-US" sz="1900" dirty="0" smtClean="0">
                <a:solidFill>
                  <a:srgbClr val="32302A"/>
                </a:solidFill>
                <a:ea typeface="ＭＳ Ｐゴシック" pitchFamily="-107" charset="-128"/>
                <a:cs typeface="ＭＳ Ｐゴシック" pitchFamily="-107" charset="-128"/>
              </a:rPr>
              <a:t>and exchange </a:t>
            </a:r>
            <a:r>
              <a:rPr lang="en-US" sz="1900" dirty="0">
                <a:solidFill>
                  <a:srgbClr val="32302A"/>
                </a:solidFill>
                <a:ea typeface="ＭＳ Ｐゴシック" pitchFamily="-107" charset="-128"/>
                <a:cs typeface="ＭＳ Ｐゴシック" pitchFamily="-107" charset="-128"/>
              </a:rPr>
              <a:t>are maximized. </a:t>
            </a:r>
            <a:r>
              <a:rPr lang="en-US" sz="1900" b="1" i="1" dirty="0" smtClean="0">
                <a:solidFill>
                  <a:srgbClr val="034DF3"/>
                </a:solidFill>
                <a:ea typeface="ＭＳ Ｐゴシック" pitchFamily="-107" charset="-128"/>
                <a:cs typeface="ＭＳ Ｐゴシック" pitchFamily="-107" charset="-128"/>
              </a:rPr>
              <a:t>This outcome is economically efficient</a:t>
            </a:r>
            <a:r>
              <a:rPr lang="en-US" sz="1900" dirty="0" smtClean="0">
                <a:solidFill>
                  <a:srgbClr val="32302A"/>
                </a:solidFill>
                <a:ea typeface="ＭＳ Ｐゴシック" pitchFamily="-107" charset="-128"/>
                <a:cs typeface="ＭＳ Ｐゴシック" pitchFamily="-107" charset="-128"/>
              </a:rPr>
              <a:t>.</a:t>
            </a:r>
            <a:endParaRPr lang="en-US" sz="1900" dirty="0">
              <a:solidFill>
                <a:srgbClr val="32302A"/>
              </a:solidFill>
              <a:ea typeface="ＭＳ Ｐゴシック" pitchFamily="-107" charset="-128"/>
              <a:cs typeface="ＭＳ Ｐゴシック" pitchFamily="-107" charset="-128"/>
            </a:endParaRPr>
          </a:p>
        </p:txBody>
      </p:sp>
      <p:sp>
        <p:nvSpPr>
          <p:cNvPr id="79" name="Text Box 51"/>
          <p:cNvSpPr txBox="1">
            <a:spLocks noChangeArrowheads="1"/>
          </p:cNvSpPr>
          <p:nvPr/>
        </p:nvSpPr>
        <p:spPr bwMode="auto">
          <a:xfrm>
            <a:off x="7208222" y="1257141"/>
            <a:ext cx="910827" cy="400110"/>
          </a:xfrm>
          <a:prstGeom prst="rect">
            <a:avLst/>
          </a:prstGeom>
          <a:noFill/>
          <a:ln w="57150">
            <a:noFill/>
            <a:miter lim="800000"/>
            <a:headEnd/>
            <a:tailEnd/>
          </a:ln>
        </p:spPr>
        <p:txBody>
          <a:bodyPr wrap="none">
            <a:prstTxWarp prst="textNoShape">
              <a:avLst/>
            </a:prstTxWarp>
            <a:spAutoFit/>
          </a:bodyPr>
          <a:lstStyle/>
          <a:p>
            <a:r>
              <a:rPr kumimoji="0" lang="en-US" sz="2000" dirty="0">
                <a:solidFill>
                  <a:srgbClr val="006600"/>
                </a:solidFill>
                <a:latin typeface="Times New Roman" pitchFamily="18" charset="0"/>
                <a:cs typeface="Times New Roman" pitchFamily="18" charset="0"/>
              </a:rPr>
              <a:t>Supply</a:t>
            </a:r>
          </a:p>
        </p:txBody>
      </p:sp>
      <p:sp>
        <p:nvSpPr>
          <p:cNvPr id="78" name="Line 49"/>
          <p:cNvSpPr>
            <a:spLocks noChangeShapeType="1"/>
          </p:cNvSpPr>
          <p:nvPr/>
        </p:nvSpPr>
        <p:spPr bwMode="auto">
          <a:xfrm flipH="1">
            <a:off x="5118960" y="1677829"/>
            <a:ext cx="2442774" cy="3268662"/>
          </a:xfrm>
          <a:prstGeom prst="line">
            <a:avLst/>
          </a:prstGeom>
          <a:noFill/>
          <a:ln w="57150">
            <a:solidFill>
              <a:srgbClr val="006600"/>
            </a:solidFill>
            <a:round/>
            <a:headEnd/>
            <a:tailEnd type="none" w="lg" len="lg"/>
          </a:ln>
        </p:spPr>
        <p:txBody>
          <a:bodyPr wrap="none" anchor="ctr">
            <a:prstTxWarp prst="textNoShape">
              <a:avLst/>
            </a:prstTxWarp>
          </a:bodyPr>
          <a:lstStyle/>
          <a:p>
            <a:endParaRPr lang="en-US"/>
          </a:p>
        </p:txBody>
      </p:sp>
      <p:sp>
        <p:nvSpPr>
          <p:cNvPr id="124" name="Line 134"/>
          <p:cNvSpPr>
            <a:spLocks noChangeShapeType="1"/>
          </p:cNvSpPr>
          <p:nvPr/>
        </p:nvSpPr>
        <p:spPr bwMode="auto">
          <a:xfrm>
            <a:off x="4656569" y="1518914"/>
            <a:ext cx="0" cy="372986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2" name="Line 23"/>
          <p:cNvSpPr>
            <a:spLocks noChangeShapeType="1"/>
          </p:cNvSpPr>
          <p:nvPr/>
        </p:nvSpPr>
        <p:spPr bwMode="auto">
          <a:xfrm flipH="1" flipV="1">
            <a:off x="4846413" y="1603990"/>
            <a:ext cx="2860786" cy="3388690"/>
          </a:xfrm>
          <a:prstGeom prst="line">
            <a:avLst/>
          </a:prstGeom>
          <a:noFill/>
          <a:ln w="57150">
            <a:solidFill>
              <a:srgbClr val="053ABF"/>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3" name="Text Box 24"/>
          <p:cNvSpPr txBox="1">
            <a:spLocks noChangeArrowheads="1"/>
          </p:cNvSpPr>
          <p:nvPr/>
        </p:nvSpPr>
        <p:spPr bwMode="auto">
          <a:xfrm>
            <a:off x="7665740" y="4779963"/>
            <a:ext cx="1053494" cy="400110"/>
          </a:xfrm>
          <a:prstGeom prst="rect">
            <a:avLst/>
          </a:prstGeom>
          <a:noFill/>
          <a:ln w="57150">
            <a:noFill/>
            <a:miter lim="800000"/>
            <a:headEnd/>
            <a:tailEnd/>
          </a:ln>
        </p:spPr>
        <p:txBody>
          <a:bodyPr wrap="none">
            <a:prstTxWarp prst="textNoShape">
              <a:avLst/>
            </a:prstTxWarp>
            <a:spAutoFit/>
          </a:bodyPr>
          <a:lstStyle/>
          <a:p>
            <a:r>
              <a:rPr kumimoji="0" lang="en-US" sz="2000" dirty="0">
                <a:solidFill>
                  <a:srgbClr val="053ABF"/>
                </a:solidFill>
                <a:latin typeface="Times New Roman" pitchFamily="18" charset="0"/>
                <a:cs typeface="Times New Roman" pitchFamily="18" charset="0"/>
              </a:rPr>
              <a:t>Demand</a:t>
            </a:r>
          </a:p>
        </p:txBody>
      </p:sp>
      <p:sp>
        <p:nvSpPr>
          <p:cNvPr id="80" name="Oval 66"/>
          <p:cNvSpPr>
            <a:spLocks noChangeArrowheads="1"/>
          </p:cNvSpPr>
          <p:nvPr/>
        </p:nvSpPr>
        <p:spPr bwMode="auto">
          <a:xfrm>
            <a:off x="6264464" y="3244662"/>
            <a:ext cx="119062" cy="1190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72" name="Line 83"/>
          <p:cNvSpPr>
            <a:spLocks noChangeShapeType="1"/>
          </p:cNvSpPr>
          <p:nvPr/>
        </p:nvSpPr>
        <p:spPr bwMode="auto">
          <a:xfrm flipH="1">
            <a:off x="4601997" y="3319255"/>
            <a:ext cx="1674808" cy="0"/>
          </a:xfrm>
          <a:prstGeom prst="line">
            <a:avLst/>
          </a:prstGeom>
          <a:noFill/>
          <a:ln w="31750" cap="rnd">
            <a:solidFill>
              <a:schemeClr val="tx1"/>
            </a:solidFill>
            <a:prstDash val="sysDot"/>
            <a:round/>
            <a:headEnd/>
            <a:tailEnd type="none" w="lg" len="lg"/>
          </a:ln>
        </p:spPr>
        <p:txBody>
          <a:bodyPr>
            <a:prstTxWarp prst="textNoShape">
              <a:avLst/>
            </a:prstTxWarp>
          </a:bodyPr>
          <a:lstStyle/>
          <a:p>
            <a:endParaRPr lang="en-US"/>
          </a:p>
        </p:txBody>
      </p:sp>
      <p:sp>
        <p:nvSpPr>
          <p:cNvPr id="48" name="Line 82"/>
          <p:cNvSpPr>
            <a:spLocks noChangeShapeType="1"/>
          </p:cNvSpPr>
          <p:nvPr/>
        </p:nvSpPr>
        <p:spPr bwMode="auto">
          <a:xfrm flipV="1">
            <a:off x="6336051" y="3440902"/>
            <a:ext cx="0" cy="2010926"/>
          </a:xfrm>
          <a:prstGeom prst="line">
            <a:avLst/>
          </a:prstGeom>
          <a:noFill/>
          <a:ln w="31750" cap="rnd">
            <a:solidFill>
              <a:schemeClr val="tx1"/>
            </a:solidFill>
            <a:prstDash val="sysDot"/>
            <a:round/>
            <a:headEnd/>
            <a:tailEnd type="none" w="lg" len="lg"/>
          </a:ln>
        </p:spPr>
        <p:txBody>
          <a:bodyPr>
            <a:prstTxWarp prst="textNoShape">
              <a:avLst/>
            </a:prstTxWarp>
          </a:bodyPr>
          <a:lstStyle/>
          <a:p>
            <a:endParaRPr lang="en-US"/>
          </a:p>
        </p:txBody>
      </p:sp>
    </p:spTree>
    <p:extLst>
      <p:ext uri="{BB962C8B-B14F-4D97-AF65-F5344CB8AC3E}">
        <p14:creationId xmlns:p14="http://schemas.microsoft.com/office/powerpoint/2010/main" val="149411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barn(inVertical)">
                                      <p:cBhvr>
                                        <p:cTn id="7" dur="500"/>
                                        <p:tgtEl>
                                          <p:spTgt spid="61">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animEffect transition="in" filter="barn(inVertical)">
                                      <p:cBhvr>
                                        <p:cTn id="11" dur="500"/>
                                        <p:tgtEl>
                                          <p:spTgt spid="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639873"/>
            <a:ext cx="8820445" cy="4218485"/>
          </a:xfrm>
        </p:spPr>
        <p:txBody>
          <a:bodyPr/>
          <a:lstStyle/>
          <a:p>
            <a:pPr marL="341313" indent="-341313">
              <a:lnSpc>
                <a:spcPct val="80000"/>
              </a:lnSpc>
              <a:buClr>
                <a:schemeClr val="hlink"/>
              </a:buClr>
              <a:buNone/>
            </a:pPr>
            <a:r>
              <a:rPr lang="en-US" sz="2700" dirty="0" smtClean="0">
                <a:solidFill>
                  <a:srgbClr val="32302A"/>
                </a:solidFill>
              </a:rPr>
              <a:t>1. </a:t>
            </a:r>
            <a:r>
              <a:rPr lang="en-US" sz="2700" dirty="0">
                <a:solidFill>
                  <a:srgbClr val="32302A"/>
                </a:solidFill>
              </a:rPr>
              <a:t>How is the market price of a good determined?  When </a:t>
            </a:r>
            <a:r>
              <a:rPr lang="en-US" sz="2700" dirty="0" smtClean="0">
                <a:solidFill>
                  <a:srgbClr val="32302A"/>
                </a:solidFill>
              </a:rPr>
              <a:t/>
            </a:r>
            <a:br>
              <a:rPr lang="en-US" sz="2700" dirty="0" smtClean="0">
                <a:solidFill>
                  <a:srgbClr val="32302A"/>
                </a:solidFill>
              </a:rPr>
            </a:br>
            <a:r>
              <a:rPr lang="en-US" sz="2700" dirty="0" smtClean="0">
                <a:solidFill>
                  <a:srgbClr val="32302A"/>
                </a:solidFill>
              </a:rPr>
              <a:t>the </a:t>
            </a:r>
            <a:r>
              <a:rPr lang="en-US" sz="2700" dirty="0">
                <a:solidFill>
                  <a:srgbClr val="32302A"/>
                </a:solidFill>
              </a:rPr>
              <a:t>market for a good is in equilibrium, how will the consumers’ evaluation of the marginal unit compare </a:t>
            </a:r>
            <a:r>
              <a:rPr lang="en-US" sz="2700" dirty="0" smtClean="0">
                <a:solidFill>
                  <a:srgbClr val="32302A"/>
                </a:solidFill>
              </a:rPr>
              <a:t/>
            </a:r>
            <a:br>
              <a:rPr lang="en-US" sz="2700" dirty="0" smtClean="0">
                <a:solidFill>
                  <a:srgbClr val="32302A"/>
                </a:solidFill>
              </a:rPr>
            </a:br>
            <a:r>
              <a:rPr lang="en-US" sz="2700" dirty="0" smtClean="0">
                <a:solidFill>
                  <a:srgbClr val="32302A"/>
                </a:solidFill>
              </a:rPr>
              <a:t>with </a:t>
            </a:r>
            <a:r>
              <a:rPr lang="en-US" sz="2700" dirty="0">
                <a:solidFill>
                  <a:srgbClr val="32302A"/>
                </a:solidFill>
              </a:rPr>
              <a:t>the opportunity cost of producing the unit? Is the equilibrium price consistent with economic efficiency? </a:t>
            </a:r>
          </a:p>
        </p:txBody>
      </p:sp>
    </p:spTree>
    <p:extLst>
      <p:ext uri="{BB962C8B-B14F-4D97-AF65-F5344CB8AC3E}">
        <p14:creationId xmlns:p14="http://schemas.microsoft.com/office/powerpoint/2010/main" val="12836947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511443" y="1702073"/>
            <a:ext cx="8128861" cy="2096204"/>
          </a:xfrm>
          <a:prstGeom prst="roundRect">
            <a:avLst>
              <a:gd name="adj" fmla="val 9490"/>
            </a:avLst>
          </a:prstGeom>
          <a:solidFill>
            <a:srgbClr val="515A6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11443" y="1821649"/>
            <a:ext cx="8128861" cy="1864086"/>
          </a:xfrm>
        </p:spPr>
        <p:txBody>
          <a:bodyPr anchor="ctr"/>
          <a:lstStyle/>
          <a:p>
            <a:r>
              <a:rPr lang="en-US" dirty="0" smtClean="0"/>
              <a:t>How Markets Respond to Changes in Supply &amp; Demand</a:t>
            </a:r>
            <a:endParaRPr lang="en-US" dirty="0"/>
          </a:p>
        </p:txBody>
      </p:sp>
    </p:spTree>
    <p:extLst>
      <p:ext uri="{BB962C8B-B14F-4D97-AF65-F5344CB8AC3E}">
        <p14:creationId xmlns:p14="http://schemas.microsoft.com/office/powerpoint/2010/main" val="1358872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96326"/>
            <a:ext cx="8932985" cy="430078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78205"/>
            <a:ext cx="8904855" cy="610773"/>
          </a:xfrm>
        </p:spPr>
        <p:txBody>
          <a:bodyPr/>
          <a:lstStyle/>
          <a:p>
            <a:r>
              <a:rPr lang="en-US" dirty="0" smtClean="0"/>
              <a:t>Effects of a Change in Demand</a:t>
            </a:r>
            <a:endParaRPr lang="en-US" dirty="0"/>
          </a:p>
        </p:txBody>
      </p:sp>
      <p:sp>
        <p:nvSpPr>
          <p:cNvPr id="3" name="Content Placeholder 2"/>
          <p:cNvSpPr>
            <a:spLocks noGrp="1"/>
          </p:cNvSpPr>
          <p:nvPr>
            <p:ph idx="1"/>
          </p:nvPr>
        </p:nvSpPr>
        <p:spPr>
          <a:xfrm>
            <a:off x="140675" y="1659143"/>
            <a:ext cx="8883750" cy="1928715"/>
          </a:xfrm>
        </p:spPr>
        <p:txBody>
          <a:bodyPr/>
          <a:lstStyle/>
          <a:p>
            <a:pPr>
              <a:lnSpc>
                <a:spcPct val="90000"/>
              </a:lnSpc>
            </a:pPr>
            <a:r>
              <a:rPr lang="en-US" b="1" i="1" dirty="0">
                <a:solidFill>
                  <a:srgbClr val="32302A"/>
                </a:solidFill>
                <a:ea typeface="ＭＳ Ｐゴシック" pitchFamily="-107" charset="-128"/>
                <a:cs typeface="ＭＳ Ｐゴシック" pitchFamily="-107" charset="-128"/>
              </a:rPr>
              <a:t>When demand decreases</a:t>
            </a:r>
            <a:r>
              <a:rPr lang="en-US" dirty="0">
                <a:solidFill>
                  <a:srgbClr val="32302A"/>
                </a:solidFill>
                <a:ea typeface="ＭＳ Ｐゴシック" pitchFamily="-107" charset="-128"/>
                <a:cs typeface="ＭＳ Ｐゴシック" pitchFamily="-107" charset="-128"/>
              </a:rPr>
              <a:t/>
            </a:r>
            <a:br>
              <a:rPr lang="en-US" dirty="0">
                <a:solidFill>
                  <a:srgbClr val="32302A"/>
                </a:solidFill>
                <a:ea typeface="ＭＳ Ｐゴシック" pitchFamily="-107" charset="-128"/>
                <a:cs typeface="ＭＳ Ｐゴシック" pitchFamily="-107" charset="-128"/>
              </a:rPr>
            </a:br>
            <a:r>
              <a:rPr lang="en-US" dirty="0">
                <a:solidFill>
                  <a:srgbClr val="32302A"/>
                </a:solidFill>
                <a:ea typeface="ＭＳ Ｐゴシック" pitchFamily="-107" charset="-128"/>
                <a:cs typeface="ＭＳ Ｐゴシック" pitchFamily="-107" charset="-128"/>
              </a:rPr>
              <a:t>– the equilibrium price and quantity will fall</a:t>
            </a:r>
            <a:r>
              <a:rPr lang="en-US" dirty="0" smtClean="0">
                <a:solidFill>
                  <a:srgbClr val="32302A"/>
                </a:solidFill>
                <a:ea typeface="ＭＳ Ｐゴシック" pitchFamily="-107" charset="-128"/>
                <a:cs typeface="ＭＳ Ｐゴシック" pitchFamily="-107" charset="-128"/>
              </a:rPr>
              <a:t>.</a:t>
            </a:r>
          </a:p>
          <a:p>
            <a:pPr>
              <a:lnSpc>
                <a:spcPct val="90000"/>
              </a:lnSpc>
            </a:pPr>
            <a:r>
              <a:rPr lang="en-US" b="1" i="1" dirty="0">
                <a:solidFill>
                  <a:srgbClr val="32302A"/>
                </a:solidFill>
                <a:ea typeface="ＭＳ Ｐゴシック" pitchFamily="-107" charset="-128"/>
                <a:cs typeface="ＭＳ Ｐゴシック" pitchFamily="-107" charset="-128"/>
              </a:rPr>
              <a:t>When demand increases</a:t>
            </a:r>
            <a:r>
              <a:rPr lang="en-US" dirty="0">
                <a:solidFill>
                  <a:srgbClr val="32302A"/>
                </a:solidFill>
                <a:ea typeface="ＭＳ Ｐゴシック" pitchFamily="-107" charset="-128"/>
                <a:cs typeface="ＭＳ Ｐゴシック" pitchFamily="-107" charset="-128"/>
              </a:rPr>
              <a:t/>
            </a:r>
            <a:br>
              <a:rPr lang="en-US" dirty="0">
                <a:solidFill>
                  <a:srgbClr val="32302A"/>
                </a:solidFill>
                <a:ea typeface="ＭＳ Ｐゴシック" pitchFamily="-107" charset="-128"/>
                <a:cs typeface="ＭＳ Ｐゴシック" pitchFamily="-107" charset="-128"/>
              </a:rPr>
            </a:br>
            <a:r>
              <a:rPr lang="en-US" dirty="0">
                <a:solidFill>
                  <a:srgbClr val="32302A"/>
                </a:solidFill>
                <a:ea typeface="ＭＳ Ｐゴシック" pitchFamily="-107" charset="-128"/>
                <a:cs typeface="ＭＳ Ｐゴシック" pitchFamily="-107" charset="-128"/>
              </a:rPr>
              <a:t> – the equilibrium price and quantity will rise</a:t>
            </a:r>
            <a:r>
              <a:rPr lang="en-US" dirty="0" smtClean="0">
                <a:solidFill>
                  <a:srgbClr val="32302A"/>
                </a:solidFill>
                <a:ea typeface="ＭＳ Ｐゴシック" pitchFamily="-107" charset="-128"/>
                <a:cs typeface="ＭＳ Ｐゴシック" pitchFamily="-107" charset="-128"/>
              </a:rPr>
              <a:t>.</a:t>
            </a:r>
            <a:endParaRPr lang="en-US"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1551310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Market Demand Schedule</a:t>
            </a:r>
            <a:endParaRPr lang="en-US" sz="20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01" name="Text Box 7"/>
          <p:cNvSpPr txBox="1">
            <a:spLocks noChangeArrowheads="1"/>
          </p:cNvSpPr>
          <p:nvPr/>
        </p:nvSpPr>
        <p:spPr bwMode="auto">
          <a:xfrm>
            <a:off x="343157" y="1407060"/>
            <a:ext cx="1743075" cy="808037"/>
          </a:xfrm>
          <a:prstGeom prst="rect">
            <a:avLst/>
          </a:prstGeom>
          <a:noFill/>
          <a:ln w="9525">
            <a:noFill/>
            <a:miter lim="800000"/>
            <a:headEnd/>
            <a:tailEnd/>
          </a:ln>
        </p:spPr>
        <p:txBody>
          <a:bodyPr>
            <a:prstTxWarp prst="textNoShape">
              <a:avLst/>
            </a:prstTxWarp>
            <a:spAutoFit/>
          </a:bodyPr>
          <a:lstStyle/>
          <a:p>
            <a:pPr algn="ctr">
              <a:lnSpc>
                <a:spcPct val="90000"/>
              </a:lnSpc>
              <a:spcBef>
                <a:spcPct val="50000"/>
              </a:spcBef>
            </a:pPr>
            <a:r>
              <a:rPr kumimoji="0" lang="en-US" sz="1800" b="0" i="0" dirty="0" smtClean="0">
                <a:latin typeface="Times New Roman" pitchFamily="18" charset="0"/>
                <a:cs typeface="Times New Roman" pitchFamily="18" charset="0"/>
              </a:rPr>
              <a:t>Cellular </a:t>
            </a:r>
            <a:r>
              <a:rPr kumimoji="0" lang="en-US" sz="1800" b="0" i="0" dirty="0">
                <a:latin typeface="Times New Roman" pitchFamily="18" charset="0"/>
                <a:cs typeface="Times New Roman" pitchFamily="18" charset="0"/>
              </a:rPr>
              <a:t>phone service price</a:t>
            </a:r>
            <a:br>
              <a:rPr kumimoji="0" lang="en-US" sz="1800" b="0" i="0" dirty="0">
                <a:latin typeface="Times New Roman" pitchFamily="18" charset="0"/>
                <a:cs typeface="Times New Roman" pitchFamily="18" charset="0"/>
              </a:rPr>
            </a:br>
            <a:r>
              <a:rPr kumimoji="0" lang="en-US" sz="1600" b="0" dirty="0" smtClean="0">
                <a:latin typeface="Times New Roman" pitchFamily="18" charset="0"/>
                <a:cs typeface="Times New Roman" pitchFamily="18" charset="0"/>
              </a:rPr>
              <a:t>(avg. monthly </a:t>
            </a:r>
            <a:r>
              <a:rPr kumimoji="0" lang="en-US" sz="1600" b="0" dirty="0">
                <a:latin typeface="Times New Roman" pitchFamily="18" charset="0"/>
                <a:cs typeface="Times New Roman" pitchFamily="18" charset="0"/>
              </a:rPr>
              <a:t>bill)</a:t>
            </a:r>
            <a:endParaRPr kumimoji="0" lang="en-US" sz="1600" b="0" i="0" dirty="0">
              <a:latin typeface="Times New Roman" pitchFamily="18" charset="0"/>
              <a:cs typeface="Times New Roman" pitchFamily="18" charset="0"/>
            </a:endParaRPr>
          </a:p>
        </p:txBody>
      </p:sp>
      <p:sp>
        <p:nvSpPr>
          <p:cNvPr id="102" name="Text Box 8"/>
          <p:cNvSpPr txBox="1">
            <a:spLocks noChangeArrowheads="1"/>
          </p:cNvSpPr>
          <p:nvPr/>
        </p:nvSpPr>
        <p:spPr bwMode="auto">
          <a:xfrm>
            <a:off x="2146841" y="1389597"/>
            <a:ext cx="1549164" cy="812530"/>
          </a:xfrm>
          <a:prstGeom prst="rect">
            <a:avLst/>
          </a:prstGeom>
          <a:noFill/>
          <a:ln w="9525">
            <a:noFill/>
            <a:miter lim="800000"/>
            <a:headEnd/>
            <a:tailEnd/>
          </a:ln>
        </p:spPr>
        <p:txBody>
          <a:bodyPr wrap="square">
            <a:prstTxWarp prst="textNoShape">
              <a:avLst/>
            </a:prstTxWarp>
            <a:spAutoFit/>
          </a:bodyPr>
          <a:lstStyle/>
          <a:p>
            <a:pPr algn="ctr">
              <a:lnSpc>
                <a:spcPct val="90000"/>
              </a:lnSpc>
              <a:spcBef>
                <a:spcPct val="50000"/>
              </a:spcBef>
            </a:pPr>
            <a:r>
              <a:rPr kumimoji="0" lang="en-US" sz="1800" b="0" i="0" dirty="0" smtClean="0">
                <a:latin typeface="Times New Roman" pitchFamily="18" charset="0"/>
                <a:cs typeface="Times New Roman" pitchFamily="18" charset="0"/>
              </a:rPr>
              <a:t>Cellular </a:t>
            </a:r>
            <a:r>
              <a:rPr kumimoji="0" lang="en-US" sz="1800" b="0" i="0" dirty="0">
                <a:latin typeface="Times New Roman" pitchFamily="18" charset="0"/>
                <a:cs typeface="Times New Roman" pitchFamily="18" charset="0"/>
              </a:rPr>
              <a:t>phone subscribers</a:t>
            </a:r>
            <a:br>
              <a:rPr kumimoji="0" lang="en-US" sz="1800" b="0" i="0" dirty="0">
                <a:latin typeface="Times New Roman" pitchFamily="18" charset="0"/>
                <a:cs typeface="Times New Roman" pitchFamily="18" charset="0"/>
              </a:rPr>
            </a:br>
            <a:r>
              <a:rPr kumimoji="0" lang="en-US" sz="1600" b="0" dirty="0">
                <a:latin typeface="Times New Roman" pitchFamily="18" charset="0"/>
                <a:cs typeface="Times New Roman" pitchFamily="18" charset="0"/>
              </a:rPr>
              <a:t>(millions)</a:t>
            </a:r>
          </a:p>
        </p:txBody>
      </p:sp>
      <p:sp>
        <p:nvSpPr>
          <p:cNvPr id="103" name="Line 9"/>
          <p:cNvSpPr>
            <a:spLocks noChangeShapeType="1"/>
          </p:cNvSpPr>
          <p:nvPr/>
        </p:nvSpPr>
        <p:spPr bwMode="auto">
          <a:xfrm flipH="1">
            <a:off x="435969" y="2234147"/>
            <a:ext cx="3188473" cy="0"/>
          </a:xfrm>
          <a:prstGeom prst="line">
            <a:avLst/>
          </a:prstGeom>
          <a:noFill/>
          <a:ln w="1905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04" name="Text Box 12"/>
          <p:cNvSpPr txBox="1">
            <a:spLocks noChangeArrowheads="1"/>
          </p:cNvSpPr>
          <p:nvPr/>
        </p:nvSpPr>
        <p:spPr bwMode="auto">
          <a:xfrm>
            <a:off x="824453" y="2554822"/>
            <a:ext cx="2667000" cy="396875"/>
          </a:xfrm>
          <a:prstGeom prst="rect">
            <a:avLst/>
          </a:prstGeom>
          <a:noFill/>
          <a:ln w="9525">
            <a:noFill/>
            <a:miter lim="800000"/>
            <a:headEnd/>
            <a:tailEnd/>
          </a:ln>
        </p:spPr>
        <p:txBody>
          <a:bodyPr>
            <a:prstTxWarp prst="textNoShape">
              <a:avLst/>
            </a:prstTxWarp>
            <a:spAutoFit/>
          </a:bodyPr>
          <a:lstStyle/>
          <a:p>
            <a:pPr>
              <a:spcBef>
                <a:spcPct val="50000"/>
              </a:spcBef>
            </a:pPr>
            <a:r>
              <a:rPr kumimoji="0" lang="en-US" sz="2000" b="0" i="0" dirty="0">
                <a:latin typeface="Times New Roman" pitchFamily="18" charset="0"/>
                <a:cs typeface="Times New Roman" pitchFamily="18" charset="0"/>
              </a:rPr>
              <a:t>$   92		 </a:t>
            </a:r>
            <a:r>
              <a:rPr kumimoji="0" lang="en-US" sz="2000" b="0" i="0" dirty="0" smtClean="0">
                <a:latin typeface="Times New Roman" pitchFamily="18" charset="0"/>
                <a:cs typeface="Times New Roman" pitchFamily="18" charset="0"/>
              </a:rPr>
              <a:t>	  7.6</a:t>
            </a:r>
            <a:endParaRPr kumimoji="0" lang="en-US" sz="2000" b="0" i="0" dirty="0">
              <a:latin typeface="Times New Roman" pitchFamily="18" charset="0"/>
              <a:cs typeface="Times New Roman" pitchFamily="18" charset="0"/>
            </a:endParaRPr>
          </a:p>
        </p:txBody>
      </p:sp>
      <p:sp>
        <p:nvSpPr>
          <p:cNvPr id="105" name="Text Box 14"/>
          <p:cNvSpPr txBox="1">
            <a:spLocks noChangeArrowheads="1"/>
          </p:cNvSpPr>
          <p:nvPr/>
        </p:nvSpPr>
        <p:spPr bwMode="auto">
          <a:xfrm>
            <a:off x="813341" y="2888197"/>
            <a:ext cx="2667000" cy="396875"/>
          </a:xfrm>
          <a:prstGeom prst="rect">
            <a:avLst/>
          </a:prstGeom>
          <a:noFill/>
          <a:ln w="9525">
            <a:noFill/>
            <a:miter lim="800000"/>
            <a:headEnd/>
            <a:tailEnd/>
          </a:ln>
        </p:spPr>
        <p:txBody>
          <a:bodyPr>
            <a:prstTxWarp prst="textNoShape">
              <a:avLst/>
            </a:prstTxWarp>
            <a:spAutoFit/>
          </a:bodyPr>
          <a:lstStyle/>
          <a:p>
            <a:pPr>
              <a:spcBef>
                <a:spcPct val="50000"/>
              </a:spcBef>
            </a:pPr>
            <a:r>
              <a:rPr kumimoji="0" lang="en-US" sz="2000" b="0" i="0" dirty="0">
                <a:latin typeface="Times New Roman" pitchFamily="18" charset="0"/>
                <a:cs typeface="Times New Roman" pitchFamily="18" charset="0"/>
              </a:rPr>
              <a:t>$   73	          	16.0 </a:t>
            </a:r>
          </a:p>
        </p:txBody>
      </p:sp>
      <p:sp>
        <p:nvSpPr>
          <p:cNvPr id="106" name="Text Box 16"/>
          <p:cNvSpPr txBox="1">
            <a:spLocks noChangeArrowheads="1"/>
          </p:cNvSpPr>
          <p:nvPr/>
        </p:nvSpPr>
        <p:spPr bwMode="auto">
          <a:xfrm>
            <a:off x="824453" y="3221572"/>
            <a:ext cx="2667000" cy="396875"/>
          </a:xfrm>
          <a:prstGeom prst="rect">
            <a:avLst/>
          </a:prstGeom>
          <a:noFill/>
          <a:ln w="9525">
            <a:noFill/>
            <a:miter lim="800000"/>
            <a:headEnd/>
            <a:tailEnd/>
          </a:ln>
        </p:spPr>
        <p:txBody>
          <a:bodyPr>
            <a:prstTxWarp prst="textNoShape">
              <a:avLst/>
            </a:prstTxWarp>
            <a:spAutoFit/>
          </a:bodyPr>
          <a:lstStyle/>
          <a:p>
            <a:pPr>
              <a:spcBef>
                <a:spcPct val="50000"/>
              </a:spcBef>
            </a:pPr>
            <a:r>
              <a:rPr kumimoji="0" lang="en-US" sz="2000" b="0" i="0" dirty="0">
                <a:latin typeface="Times New Roman" pitchFamily="18" charset="0"/>
                <a:cs typeface="Times New Roman" pitchFamily="18" charset="0"/>
              </a:rPr>
              <a:t>$   58	          	33.7 </a:t>
            </a:r>
          </a:p>
        </p:txBody>
      </p:sp>
      <p:sp>
        <p:nvSpPr>
          <p:cNvPr id="107" name="Text Box 72"/>
          <p:cNvSpPr txBox="1">
            <a:spLocks noChangeArrowheads="1"/>
          </p:cNvSpPr>
          <p:nvPr/>
        </p:nvSpPr>
        <p:spPr bwMode="auto">
          <a:xfrm>
            <a:off x="824453" y="3554947"/>
            <a:ext cx="2667000" cy="396875"/>
          </a:xfrm>
          <a:prstGeom prst="rect">
            <a:avLst/>
          </a:prstGeom>
          <a:noFill/>
          <a:ln w="9525">
            <a:noFill/>
            <a:miter lim="800000"/>
            <a:headEnd/>
            <a:tailEnd/>
          </a:ln>
        </p:spPr>
        <p:txBody>
          <a:bodyPr>
            <a:prstTxWarp prst="textNoShape">
              <a:avLst/>
            </a:prstTxWarp>
            <a:spAutoFit/>
          </a:bodyPr>
          <a:lstStyle/>
          <a:p>
            <a:pPr>
              <a:spcBef>
                <a:spcPct val="50000"/>
              </a:spcBef>
            </a:pPr>
            <a:r>
              <a:rPr kumimoji="0" lang="en-US" sz="2000" b="0" i="0" dirty="0">
                <a:latin typeface="Times New Roman" pitchFamily="18" charset="0"/>
                <a:cs typeface="Times New Roman" pitchFamily="18" charset="0"/>
              </a:rPr>
              <a:t>$   </a:t>
            </a:r>
            <a:r>
              <a:rPr kumimoji="0" lang="en-US" sz="2000" b="0" i="0" dirty="0" smtClean="0">
                <a:latin typeface="Times New Roman" pitchFamily="18" charset="0"/>
                <a:cs typeface="Times New Roman" pitchFamily="18" charset="0"/>
              </a:rPr>
              <a:t>46	</a:t>
            </a:r>
            <a:r>
              <a:rPr kumimoji="0" lang="en-US" sz="2000" b="0" i="0" dirty="0">
                <a:latin typeface="Times New Roman" pitchFamily="18" charset="0"/>
                <a:cs typeface="Times New Roman" pitchFamily="18" charset="0"/>
              </a:rPr>
              <a:t>          </a:t>
            </a:r>
            <a:r>
              <a:rPr kumimoji="0" lang="en-US" sz="2000" b="0" i="0" dirty="0" smtClean="0">
                <a:latin typeface="Times New Roman" pitchFamily="18" charset="0"/>
                <a:cs typeface="Times New Roman" pitchFamily="18" charset="0"/>
              </a:rPr>
              <a:t>	55.3 </a:t>
            </a:r>
            <a:endParaRPr kumimoji="0" lang="en-US" sz="2000" b="0" i="0" dirty="0">
              <a:latin typeface="Times New Roman" pitchFamily="18" charset="0"/>
              <a:cs typeface="Times New Roman" pitchFamily="18" charset="0"/>
            </a:endParaRPr>
          </a:p>
        </p:txBody>
      </p:sp>
      <p:sp>
        <p:nvSpPr>
          <p:cNvPr id="108" name="Text Box 119"/>
          <p:cNvSpPr txBox="1">
            <a:spLocks noChangeArrowheads="1"/>
          </p:cNvSpPr>
          <p:nvPr/>
        </p:nvSpPr>
        <p:spPr bwMode="auto">
          <a:xfrm>
            <a:off x="4058690" y="2032727"/>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120</a:t>
            </a:r>
          </a:p>
        </p:txBody>
      </p:sp>
      <p:sp>
        <p:nvSpPr>
          <p:cNvPr id="109" name="Text Box 120"/>
          <p:cNvSpPr txBox="1">
            <a:spLocks noChangeArrowheads="1"/>
          </p:cNvSpPr>
          <p:nvPr/>
        </p:nvSpPr>
        <p:spPr bwMode="auto">
          <a:xfrm>
            <a:off x="4058690" y="2767766"/>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100</a:t>
            </a:r>
          </a:p>
        </p:txBody>
      </p:sp>
      <p:sp>
        <p:nvSpPr>
          <p:cNvPr id="110" name="Text Box 121"/>
          <p:cNvSpPr txBox="1">
            <a:spLocks noChangeArrowheads="1"/>
          </p:cNvSpPr>
          <p:nvPr/>
        </p:nvSpPr>
        <p:spPr bwMode="auto">
          <a:xfrm>
            <a:off x="4058690" y="3499604"/>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80</a:t>
            </a:r>
          </a:p>
        </p:txBody>
      </p:sp>
      <p:sp>
        <p:nvSpPr>
          <p:cNvPr id="111" name="Text Box 122"/>
          <p:cNvSpPr txBox="1">
            <a:spLocks noChangeArrowheads="1"/>
          </p:cNvSpPr>
          <p:nvPr/>
        </p:nvSpPr>
        <p:spPr bwMode="auto">
          <a:xfrm>
            <a:off x="4058690" y="4964866"/>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40</a:t>
            </a:r>
          </a:p>
        </p:txBody>
      </p:sp>
      <p:sp>
        <p:nvSpPr>
          <p:cNvPr id="112" name="Text Box 123"/>
          <p:cNvSpPr txBox="1">
            <a:spLocks noChangeArrowheads="1"/>
          </p:cNvSpPr>
          <p:nvPr/>
        </p:nvSpPr>
        <p:spPr bwMode="auto">
          <a:xfrm>
            <a:off x="4467697" y="5450493"/>
            <a:ext cx="378717"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0</a:t>
            </a:r>
          </a:p>
        </p:txBody>
      </p:sp>
      <p:sp>
        <p:nvSpPr>
          <p:cNvPr id="113" name="Text Box 124"/>
          <p:cNvSpPr txBox="1">
            <a:spLocks noChangeArrowheads="1"/>
          </p:cNvSpPr>
          <p:nvPr/>
        </p:nvSpPr>
        <p:spPr bwMode="auto">
          <a:xfrm>
            <a:off x="5412328"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20</a:t>
            </a:r>
          </a:p>
        </p:txBody>
      </p:sp>
      <p:sp>
        <p:nvSpPr>
          <p:cNvPr id="114" name="Text Box 125"/>
          <p:cNvSpPr txBox="1">
            <a:spLocks noChangeArrowheads="1"/>
          </p:cNvSpPr>
          <p:nvPr/>
        </p:nvSpPr>
        <p:spPr bwMode="auto">
          <a:xfrm>
            <a:off x="5891752" y="5450493"/>
            <a:ext cx="471292"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30</a:t>
            </a:r>
          </a:p>
        </p:txBody>
      </p:sp>
      <p:sp>
        <p:nvSpPr>
          <p:cNvPr id="115" name="Text Box 126"/>
          <p:cNvSpPr txBox="1">
            <a:spLocks noChangeArrowheads="1"/>
          </p:cNvSpPr>
          <p:nvPr/>
        </p:nvSpPr>
        <p:spPr bwMode="auto">
          <a:xfrm>
            <a:off x="63743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a:latin typeface="Times New Roman" pitchFamily="18" charset="0"/>
                <a:cs typeface="Times New Roman" pitchFamily="18" charset="0"/>
              </a:rPr>
              <a:t>40</a:t>
            </a:r>
          </a:p>
        </p:txBody>
      </p:sp>
      <p:sp>
        <p:nvSpPr>
          <p:cNvPr id="116" name="Text Box 127"/>
          <p:cNvSpPr txBox="1">
            <a:spLocks noChangeArrowheads="1"/>
          </p:cNvSpPr>
          <p:nvPr/>
        </p:nvSpPr>
        <p:spPr bwMode="auto">
          <a:xfrm>
            <a:off x="6836207" y="5450493"/>
            <a:ext cx="510475"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50</a:t>
            </a:r>
          </a:p>
        </p:txBody>
      </p:sp>
      <p:sp>
        <p:nvSpPr>
          <p:cNvPr id="117" name="Freeform 116"/>
          <p:cNvSpPr/>
          <p:nvPr/>
        </p:nvSpPr>
        <p:spPr bwMode="auto">
          <a:xfrm>
            <a:off x="4839172" y="1555309"/>
            <a:ext cx="3202412" cy="3525088"/>
          </a:xfrm>
          <a:custGeom>
            <a:avLst/>
            <a:gdLst>
              <a:gd name="connsiteX0" fmla="*/ 0 w 3162300"/>
              <a:gd name="connsiteY0" fmla="*/ 0 h 3721100"/>
              <a:gd name="connsiteX1" fmla="*/ 190500 w 3162300"/>
              <a:gd name="connsiteY1" fmla="*/ 1917700 h 3721100"/>
              <a:gd name="connsiteX2" fmla="*/ 660400 w 3162300"/>
              <a:gd name="connsiteY2" fmla="*/ 2641600 h 3721100"/>
              <a:gd name="connsiteX3" fmla="*/ 1435100 w 3162300"/>
              <a:gd name="connsiteY3" fmla="*/ 3149600 h 3721100"/>
              <a:gd name="connsiteX4" fmla="*/ 2501900 w 3162300"/>
              <a:gd name="connsiteY4" fmla="*/ 3568700 h 3721100"/>
              <a:gd name="connsiteX5" fmla="*/ 3162300 w 3162300"/>
              <a:gd name="connsiteY5" fmla="*/ 3721100 h 372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62300" h="3721100">
                <a:moveTo>
                  <a:pt x="0" y="0"/>
                </a:moveTo>
                <a:cubicBezTo>
                  <a:pt x="40216" y="738716"/>
                  <a:pt x="80433" y="1477433"/>
                  <a:pt x="190500" y="1917700"/>
                </a:cubicBezTo>
                <a:cubicBezTo>
                  <a:pt x="300567" y="2357967"/>
                  <a:pt x="452967" y="2436283"/>
                  <a:pt x="660400" y="2641600"/>
                </a:cubicBezTo>
                <a:cubicBezTo>
                  <a:pt x="867833" y="2846917"/>
                  <a:pt x="1128183" y="2995083"/>
                  <a:pt x="1435100" y="3149600"/>
                </a:cubicBezTo>
                <a:cubicBezTo>
                  <a:pt x="1742017" y="3304117"/>
                  <a:pt x="2214033" y="3473450"/>
                  <a:pt x="2501900" y="3568700"/>
                </a:cubicBezTo>
                <a:cubicBezTo>
                  <a:pt x="2789767" y="3663950"/>
                  <a:pt x="3162300" y="3721100"/>
                  <a:pt x="3162300" y="3721100"/>
                </a:cubicBezTo>
              </a:path>
            </a:pathLst>
          </a:custGeom>
          <a:noFill/>
          <a:ln w="57150" cap="flat" cmpd="sng" algn="ctr">
            <a:solidFill>
              <a:srgbClr val="053AB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800" b="1" i="1" u="none" strike="noStrike" cap="none" normalizeH="0" baseline="0">
              <a:ln>
                <a:noFill/>
              </a:ln>
              <a:solidFill>
                <a:schemeClr val="bg2"/>
              </a:solidFill>
              <a:effectLst/>
              <a:latin typeface="Times New Roman" pitchFamily="18" charset="0"/>
              <a:cs typeface="Times New Roman" pitchFamily="18" charset="0"/>
            </a:endParaRPr>
          </a:p>
        </p:txBody>
      </p:sp>
      <p:sp>
        <p:nvSpPr>
          <p:cNvPr id="118" name="Oval 128"/>
          <p:cNvSpPr>
            <a:spLocks noChangeArrowheads="1"/>
          </p:cNvSpPr>
          <p:nvPr/>
        </p:nvSpPr>
        <p:spPr bwMode="auto">
          <a:xfrm>
            <a:off x="4793929" y="1441016"/>
            <a:ext cx="105200" cy="108090"/>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19" name="Oval 129"/>
          <p:cNvSpPr>
            <a:spLocks noChangeArrowheads="1"/>
          </p:cNvSpPr>
          <p:nvPr/>
        </p:nvSpPr>
        <p:spPr bwMode="auto">
          <a:xfrm>
            <a:off x="4964585" y="3226127"/>
            <a:ext cx="105199" cy="108090"/>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0" name="Oval 130"/>
          <p:cNvSpPr>
            <a:spLocks noChangeArrowheads="1"/>
          </p:cNvSpPr>
          <p:nvPr/>
        </p:nvSpPr>
        <p:spPr bwMode="auto">
          <a:xfrm>
            <a:off x="5421974" y="3957587"/>
            <a:ext cx="105200" cy="108091"/>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1" name="Oval 131"/>
          <p:cNvSpPr>
            <a:spLocks noChangeArrowheads="1"/>
          </p:cNvSpPr>
          <p:nvPr/>
        </p:nvSpPr>
        <p:spPr bwMode="auto">
          <a:xfrm>
            <a:off x="6220298" y="4458054"/>
            <a:ext cx="105200" cy="108090"/>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2" name="Text Box 132"/>
          <p:cNvSpPr txBox="1">
            <a:spLocks noChangeArrowheads="1"/>
          </p:cNvSpPr>
          <p:nvPr/>
        </p:nvSpPr>
        <p:spPr bwMode="auto">
          <a:xfrm>
            <a:off x="4158135" y="995696"/>
            <a:ext cx="1376788" cy="419923"/>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sz="1600" b="0" i="0" dirty="0">
                <a:latin typeface="Times New Roman" pitchFamily="18" charset="0"/>
                <a:cs typeface="Times New Roman" pitchFamily="18" charset="0"/>
              </a:rPr>
              <a:t>Price</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(monthly bill)</a:t>
            </a:r>
          </a:p>
        </p:txBody>
      </p:sp>
      <p:sp>
        <p:nvSpPr>
          <p:cNvPr id="123" name="Text Box 133"/>
          <p:cNvSpPr txBox="1">
            <a:spLocks noChangeArrowheads="1"/>
          </p:cNvSpPr>
          <p:nvPr/>
        </p:nvSpPr>
        <p:spPr bwMode="auto">
          <a:xfrm>
            <a:off x="8085608" y="5168699"/>
            <a:ext cx="1219200" cy="634020"/>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sz="1600" b="0" i="0" dirty="0">
                <a:latin typeface="Times New Roman" pitchFamily="18" charset="0"/>
                <a:cs typeface="Times New Roman" pitchFamily="18" charset="0"/>
              </a:rPr>
              <a:t>Quantity</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a:t>
            </a:r>
            <a:r>
              <a:rPr kumimoji="0" lang="en-US" sz="1400" b="0" dirty="0" smtClean="0">
                <a:latin typeface="Times New Roman" pitchFamily="18" charset="0"/>
                <a:cs typeface="Times New Roman" pitchFamily="18" charset="0"/>
              </a:rPr>
              <a:t>million </a:t>
            </a:r>
            <a:r>
              <a:rPr kumimoji="0" lang="en-US" sz="1400" b="0" dirty="0">
                <a:latin typeface="Times New Roman" pitchFamily="18" charset="0"/>
                <a:cs typeface="Times New Roman" pitchFamily="18" charset="0"/>
              </a:rPr>
              <a:t/>
            </a:r>
            <a:br>
              <a:rPr kumimoji="0" lang="en-US" sz="1400" b="0" dirty="0">
                <a:latin typeface="Times New Roman" pitchFamily="18" charset="0"/>
                <a:cs typeface="Times New Roman" pitchFamily="18" charset="0"/>
              </a:rPr>
            </a:br>
            <a:r>
              <a:rPr kumimoji="0" lang="en-US" sz="1400" b="0" dirty="0">
                <a:latin typeface="Times New Roman" pitchFamily="18" charset="0"/>
                <a:cs typeface="Times New Roman" pitchFamily="18" charset="0"/>
              </a:rPr>
              <a:t>subscribers)</a:t>
            </a:r>
          </a:p>
        </p:txBody>
      </p:sp>
      <p:sp>
        <p:nvSpPr>
          <p:cNvPr id="124" name="Line 134"/>
          <p:cNvSpPr>
            <a:spLocks noChangeShapeType="1"/>
          </p:cNvSpPr>
          <p:nvPr/>
        </p:nvSpPr>
        <p:spPr bwMode="auto">
          <a:xfrm>
            <a:off x="4656569" y="1518914"/>
            <a:ext cx="0" cy="372986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5" name="Line 135"/>
          <p:cNvSpPr>
            <a:spLocks noChangeShapeType="1"/>
          </p:cNvSpPr>
          <p:nvPr/>
        </p:nvSpPr>
        <p:spPr bwMode="auto">
          <a:xfrm>
            <a:off x="4669310" y="5451828"/>
            <a:ext cx="3416298"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6" name="Text Box 136"/>
          <p:cNvSpPr txBox="1">
            <a:spLocks noChangeArrowheads="1"/>
          </p:cNvSpPr>
          <p:nvPr/>
        </p:nvSpPr>
        <p:spPr bwMode="auto">
          <a:xfrm>
            <a:off x="4058690" y="4218741"/>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60</a:t>
            </a:r>
          </a:p>
        </p:txBody>
      </p:sp>
      <p:sp>
        <p:nvSpPr>
          <p:cNvPr id="127" name="Line 137"/>
          <p:cNvSpPr>
            <a:spLocks noChangeShapeType="1"/>
          </p:cNvSpPr>
          <p:nvPr/>
        </p:nvSpPr>
        <p:spPr bwMode="auto">
          <a:xfrm>
            <a:off x="4561320" y="22228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8" name="Line 138"/>
          <p:cNvSpPr>
            <a:spLocks noChangeShapeType="1"/>
          </p:cNvSpPr>
          <p:nvPr/>
        </p:nvSpPr>
        <p:spPr bwMode="auto">
          <a:xfrm>
            <a:off x="4561320" y="295310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9" name="Line 139"/>
          <p:cNvSpPr>
            <a:spLocks noChangeShapeType="1"/>
          </p:cNvSpPr>
          <p:nvPr/>
        </p:nvSpPr>
        <p:spPr bwMode="auto">
          <a:xfrm>
            <a:off x="4561320" y="367700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0" name="Line 140"/>
          <p:cNvSpPr>
            <a:spLocks noChangeShapeType="1"/>
          </p:cNvSpPr>
          <p:nvPr/>
        </p:nvSpPr>
        <p:spPr bwMode="auto">
          <a:xfrm>
            <a:off x="4561320" y="44072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1" name="Text Box 142"/>
          <p:cNvSpPr txBox="1">
            <a:spLocks noChangeArrowheads="1"/>
          </p:cNvSpPr>
          <p:nvPr/>
        </p:nvSpPr>
        <p:spPr bwMode="auto">
          <a:xfrm>
            <a:off x="7325157" y="5450493"/>
            <a:ext cx="518010"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60</a:t>
            </a:r>
          </a:p>
        </p:txBody>
      </p:sp>
      <p:sp>
        <p:nvSpPr>
          <p:cNvPr id="132" name="Text Box 143"/>
          <p:cNvSpPr txBox="1">
            <a:spLocks noChangeArrowheads="1"/>
          </p:cNvSpPr>
          <p:nvPr/>
        </p:nvSpPr>
        <p:spPr bwMode="auto">
          <a:xfrm>
            <a:off x="7793441" y="5450493"/>
            <a:ext cx="504825"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70</a:t>
            </a:r>
          </a:p>
        </p:txBody>
      </p:sp>
      <p:sp>
        <p:nvSpPr>
          <p:cNvPr id="133" name="Line 145"/>
          <p:cNvSpPr>
            <a:spLocks noChangeShapeType="1"/>
          </p:cNvSpPr>
          <p:nvPr/>
        </p:nvSpPr>
        <p:spPr bwMode="auto">
          <a:xfrm>
            <a:off x="563768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4" name="Line 146"/>
          <p:cNvSpPr>
            <a:spLocks noChangeShapeType="1"/>
          </p:cNvSpPr>
          <p:nvPr/>
        </p:nvSpPr>
        <p:spPr bwMode="auto">
          <a:xfrm>
            <a:off x="6118697"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5" name="Line 147"/>
          <p:cNvSpPr>
            <a:spLocks noChangeShapeType="1"/>
          </p:cNvSpPr>
          <p:nvPr/>
        </p:nvSpPr>
        <p:spPr bwMode="auto">
          <a:xfrm>
            <a:off x="6599710"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6" name="Line 148"/>
          <p:cNvSpPr>
            <a:spLocks noChangeShapeType="1"/>
          </p:cNvSpPr>
          <p:nvPr/>
        </p:nvSpPr>
        <p:spPr bwMode="auto">
          <a:xfrm>
            <a:off x="708072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7" name="Line 149"/>
          <p:cNvSpPr>
            <a:spLocks noChangeShapeType="1"/>
          </p:cNvSpPr>
          <p:nvPr/>
        </p:nvSpPr>
        <p:spPr bwMode="auto">
          <a:xfrm>
            <a:off x="756173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8" name="Line 150"/>
          <p:cNvSpPr>
            <a:spLocks noChangeShapeType="1"/>
          </p:cNvSpPr>
          <p:nvPr/>
        </p:nvSpPr>
        <p:spPr bwMode="auto">
          <a:xfrm>
            <a:off x="8042747"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9" name="Text Box 151"/>
          <p:cNvSpPr txBox="1">
            <a:spLocks noChangeArrowheads="1"/>
          </p:cNvSpPr>
          <p:nvPr/>
        </p:nvSpPr>
        <p:spPr bwMode="auto">
          <a:xfrm>
            <a:off x="49265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10</a:t>
            </a:r>
          </a:p>
        </p:txBody>
      </p:sp>
      <p:sp>
        <p:nvSpPr>
          <p:cNvPr id="140" name="Line 152"/>
          <p:cNvSpPr>
            <a:spLocks noChangeShapeType="1"/>
          </p:cNvSpPr>
          <p:nvPr/>
        </p:nvSpPr>
        <p:spPr bwMode="auto">
          <a:xfrm>
            <a:off x="515667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1" name="Oval 153"/>
          <p:cNvSpPr>
            <a:spLocks noChangeArrowheads="1"/>
          </p:cNvSpPr>
          <p:nvPr/>
        </p:nvSpPr>
        <p:spPr bwMode="auto">
          <a:xfrm>
            <a:off x="7288685" y="4877127"/>
            <a:ext cx="105199" cy="108090"/>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42" name="Oval 154"/>
          <p:cNvSpPr>
            <a:spLocks noChangeArrowheads="1"/>
          </p:cNvSpPr>
          <p:nvPr/>
        </p:nvSpPr>
        <p:spPr bwMode="auto">
          <a:xfrm>
            <a:off x="7936385" y="5026352"/>
            <a:ext cx="105199" cy="108090"/>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43" name="Line 158"/>
          <p:cNvSpPr>
            <a:spLocks noChangeShapeType="1"/>
          </p:cNvSpPr>
          <p:nvPr/>
        </p:nvSpPr>
        <p:spPr bwMode="auto">
          <a:xfrm>
            <a:off x="4561320" y="51565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nvGrpSpPr>
          <p:cNvPr id="144" name="Group 173"/>
          <p:cNvGrpSpPr>
            <a:grpSpLocks/>
          </p:cNvGrpSpPr>
          <p:nvPr/>
        </p:nvGrpSpPr>
        <p:grpSpPr bwMode="auto">
          <a:xfrm>
            <a:off x="4585172" y="5232872"/>
            <a:ext cx="148681" cy="273829"/>
            <a:chOff x="2616" y="3192"/>
            <a:chExt cx="106" cy="190"/>
          </a:xfrm>
        </p:grpSpPr>
        <p:sp>
          <p:nvSpPr>
            <p:cNvPr id="145" name="Line 144"/>
            <p:cNvSpPr>
              <a:spLocks noChangeShapeType="1"/>
            </p:cNvSpPr>
            <p:nvPr/>
          </p:nvSpPr>
          <p:spPr bwMode="auto">
            <a:xfrm>
              <a:off x="2676" y="3324"/>
              <a:ext cx="0" cy="5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6" name="Line 164"/>
            <p:cNvSpPr>
              <a:spLocks noChangeShapeType="1"/>
            </p:cNvSpPr>
            <p:nvPr/>
          </p:nvSpPr>
          <p:spPr bwMode="auto">
            <a:xfrm>
              <a:off x="2676" y="3264"/>
              <a:ext cx="0" cy="84"/>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7" name="Line 170"/>
            <p:cNvSpPr>
              <a:spLocks noChangeShapeType="1"/>
            </p:cNvSpPr>
            <p:nvPr/>
          </p:nvSpPr>
          <p:spPr bwMode="auto">
            <a:xfrm flipV="1">
              <a:off x="2626" y="3192"/>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8" name="Line 171"/>
            <p:cNvSpPr>
              <a:spLocks noChangeShapeType="1"/>
            </p:cNvSpPr>
            <p:nvPr/>
          </p:nvSpPr>
          <p:spPr bwMode="auto">
            <a:xfrm flipV="1">
              <a:off x="2626" y="3240"/>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9" name="Line 172"/>
            <p:cNvSpPr>
              <a:spLocks noChangeShapeType="1"/>
            </p:cNvSpPr>
            <p:nvPr/>
          </p:nvSpPr>
          <p:spPr bwMode="auto">
            <a:xfrm>
              <a:off x="2616" y="3328"/>
              <a:ext cx="5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sp>
        <p:nvSpPr>
          <p:cNvPr id="150" name="Line 137"/>
          <p:cNvSpPr>
            <a:spLocks noChangeShapeType="1"/>
          </p:cNvSpPr>
          <p:nvPr/>
        </p:nvSpPr>
        <p:spPr bwMode="auto">
          <a:xfrm>
            <a:off x="4561320" y="15497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51" name="Text Box 119"/>
          <p:cNvSpPr txBox="1">
            <a:spLocks noChangeArrowheads="1"/>
          </p:cNvSpPr>
          <p:nvPr/>
        </p:nvSpPr>
        <p:spPr bwMode="auto">
          <a:xfrm>
            <a:off x="4058690" y="1359627"/>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140</a:t>
            </a:r>
            <a:endParaRPr kumimoji="0" lang="en-US" sz="1600" b="0" i="0" dirty="0">
              <a:latin typeface="Times New Roman" pitchFamily="18" charset="0"/>
              <a:cs typeface="Times New Roman" pitchFamily="18" charset="0"/>
            </a:endParaRPr>
          </a:p>
        </p:txBody>
      </p:sp>
      <p:sp>
        <p:nvSpPr>
          <p:cNvPr id="152" name="Text Box 10"/>
          <p:cNvSpPr txBox="1">
            <a:spLocks noChangeArrowheads="1"/>
          </p:cNvSpPr>
          <p:nvPr/>
        </p:nvSpPr>
        <p:spPr bwMode="auto">
          <a:xfrm>
            <a:off x="813341" y="2246847"/>
            <a:ext cx="2667000" cy="396875"/>
          </a:xfrm>
          <a:prstGeom prst="rect">
            <a:avLst/>
          </a:prstGeom>
          <a:noFill/>
          <a:ln w="9525">
            <a:noFill/>
            <a:miter lim="800000"/>
            <a:headEnd/>
            <a:tailEnd/>
          </a:ln>
        </p:spPr>
        <p:txBody>
          <a:bodyPr>
            <a:prstTxWarp prst="textNoShape">
              <a:avLst/>
            </a:prstTxWarp>
            <a:spAutoFit/>
          </a:bodyPr>
          <a:lstStyle/>
          <a:p>
            <a:pPr>
              <a:spcBef>
                <a:spcPct val="50000"/>
              </a:spcBef>
            </a:pPr>
            <a:r>
              <a:rPr kumimoji="0" lang="en-US" sz="2000" b="0" i="0" dirty="0">
                <a:latin typeface="Times New Roman" pitchFamily="18" charset="0"/>
                <a:cs typeface="Times New Roman" pitchFamily="18" charset="0"/>
              </a:rPr>
              <a:t>$ </a:t>
            </a:r>
            <a:r>
              <a:rPr kumimoji="0" lang="en-US" sz="2000" b="0" i="0" dirty="0" smtClean="0">
                <a:latin typeface="Times New Roman" pitchFamily="18" charset="0"/>
                <a:cs typeface="Times New Roman" pitchFamily="18" charset="0"/>
              </a:rPr>
              <a:t>143	</a:t>
            </a:r>
            <a:r>
              <a:rPr kumimoji="0" lang="en-US" sz="2000" b="0" i="0" dirty="0">
                <a:latin typeface="Times New Roman" pitchFamily="18" charset="0"/>
                <a:cs typeface="Times New Roman" pitchFamily="18" charset="0"/>
              </a:rPr>
              <a:t>	 </a:t>
            </a:r>
            <a:r>
              <a:rPr kumimoji="0" lang="en-US" sz="2000" b="0" i="0" dirty="0" smtClean="0">
                <a:latin typeface="Times New Roman" pitchFamily="18" charset="0"/>
                <a:cs typeface="Times New Roman" pitchFamily="18" charset="0"/>
              </a:rPr>
              <a:t> 	  2.1 </a:t>
            </a:r>
            <a:endParaRPr kumimoji="0" lang="en-US" sz="2000" b="0" i="0" dirty="0">
              <a:latin typeface="Times New Roman" pitchFamily="18" charset="0"/>
              <a:cs typeface="Times New Roman" pitchFamily="18" charset="0"/>
            </a:endParaRPr>
          </a:p>
        </p:txBody>
      </p:sp>
      <p:sp>
        <p:nvSpPr>
          <p:cNvPr id="153" name="Text Box 72"/>
          <p:cNvSpPr txBox="1">
            <a:spLocks noChangeArrowheads="1"/>
          </p:cNvSpPr>
          <p:nvPr/>
        </p:nvSpPr>
        <p:spPr bwMode="auto">
          <a:xfrm>
            <a:off x="824453" y="3847047"/>
            <a:ext cx="2667000" cy="396875"/>
          </a:xfrm>
          <a:prstGeom prst="rect">
            <a:avLst/>
          </a:prstGeom>
          <a:noFill/>
          <a:ln w="9525">
            <a:noFill/>
            <a:miter lim="800000"/>
            <a:headEnd/>
            <a:tailEnd/>
          </a:ln>
        </p:spPr>
        <p:txBody>
          <a:bodyPr>
            <a:prstTxWarp prst="textNoShape">
              <a:avLst/>
            </a:prstTxWarp>
            <a:spAutoFit/>
          </a:bodyPr>
          <a:lstStyle/>
          <a:p>
            <a:pPr>
              <a:spcBef>
                <a:spcPct val="50000"/>
              </a:spcBef>
            </a:pPr>
            <a:r>
              <a:rPr kumimoji="0" lang="en-US" sz="2000" b="0" i="0" dirty="0">
                <a:latin typeface="Times New Roman" pitchFamily="18" charset="0"/>
                <a:cs typeface="Times New Roman" pitchFamily="18" charset="0"/>
              </a:rPr>
              <a:t>$   </a:t>
            </a:r>
            <a:r>
              <a:rPr kumimoji="0" lang="en-US" sz="2000" b="0" i="0" dirty="0" smtClean="0">
                <a:latin typeface="Times New Roman" pitchFamily="18" charset="0"/>
                <a:cs typeface="Times New Roman" pitchFamily="18" charset="0"/>
              </a:rPr>
              <a:t>41	</a:t>
            </a:r>
            <a:r>
              <a:rPr kumimoji="0" lang="en-US" sz="2000" b="0" i="0" dirty="0">
                <a:latin typeface="Times New Roman" pitchFamily="18" charset="0"/>
                <a:cs typeface="Times New Roman" pitchFamily="18" charset="0"/>
              </a:rPr>
              <a:t>          </a:t>
            </a:r>
            <a:r>
              <a:rPr kumimoji="0" lang="en-US" sz="2000" b="0" i="0" dirty="0" smtClean="0">
                <a:latin typeface="Times New Roman" pitchFamily="18" charset="0"/>
                <a:cs typeface="Times New Roman" pitchFamily="18" charset="0"/>
              </a:rPr>
              <a:t>	69.2 </a:t>
            </a:r>
            <a:endParaRPr kumimoji="0" lang="en-US" sz="2000" b="0" i="0" dirty="0">
              <a:latin typeface="Times New Roman" pitchFamily="18" charset="0"/>
              <a:cs typeface="Times New Roman" pitchFamily="18" charset="0"/>
            </a:endParaRPr>
          </a:p>
        </p:txBody>
      </p:sp>
      <p:sp>
        <p:nvSpPr>
          <p:cNvPr id="154" name="Text Box 50"/>
          <p:cNvSpPr txBox="1">
            <a:spLocks noChangeArrowheads="1"/>
          </p:cNvSpPr>
          <p:nvPr/>
        </p:nvSpPr>
        <p:spPr bwMode="auto">
          <a:xfrm>
            <a:off x="7537926" y="4613979"/>
            <a:ext cx="1246398" cy="400110"/>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2000" dirty="0">
                <a:solidFill>
                  <a:srgbClr val="053ABF"/>
                </a:solidFill>
                <a:latin typeface="Times New Roman" pitchFamily="18" charset="0"/>
                <a:cs typeface="Times New Roman" pitchFamily="18" charset="0"/>
              </a:rPr>
              <a:t>Demand</a:t>
            </a:r>
          </a:p>
        </p:txBody>
      </p:sp>
    </p:spTree>
    <p:extLst>
      <p:ext uri="{BB962C8B-B14F-4D97-AF65-F5344CB8AC3E}">
        <p14:creationId xmlns:p14="http://schemas.microsoft.com/office/powerpoint/2010/main" val="2390734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2"/>
                                        </p:tgtEl>
                                        <p:attrNameLst>
                                          <p:attrName>style.visibility</p:attrName>
                                        </p:attrNameLst>
                                      </p:cBhvr>
                                      <p:to>
                                        <p:strVal val="visible"/>
                                      </p:to>
                                    </p:set>
                                    <p:animEffect transition="in" filter="dissolve">
                                      <p:cBhvr>
                                        <p:cTn id="7" dur="500"/>
                                        <p:tgtEl>
                                          <p:spTgt spid="152"/>
                                        </p:tgtEl>
                                      </p:cBhvr>
                                    </p:animEffect>
                                  </p:childTnLst>
                                </p:cTn>
                              </p:par>
                            </p:childTnLst>
                          </p:cTn>
                        </p:par>
                        <p:par>
                          <p:cTn id="8" fill="hold">
                            <p:stCondLst>
                              <p:cond delay="500"/>
                            </p:stCondLst>
                            <p:childTnLst>
                              <p:par>
                                <p:cTn id="9" presetID="23" presetClass="entr" presetSubtype="272" fill="hold" grpId="0" nodeType="afterEffect">
                                  <p:stCondLst>
                                    <p:cond delay="0"/>
                                  </p:stCondLst>
                                  <p:childTnLst>
                                    <p:set>
                                      <p:cBhvr>
                                        <p:cTn id="10" dur="1" fill="hold">
                                          <p:stCondLst>
                                            <p:cond delay="0"/>
                                          </p:stCondLst>
                                        </p:cTn>
                                        <p:tgtEl>
                                          <p:spTgt spid="118"/>
                                        </p:tgtEl>
                                        <p:attrNameLst>
                                          <p:attrName>style.visibility</p:attrName>
                                        </p:attrNameLst>
                                      </p:cBhvr>
                                      <p:to>
                                        <p:strVal val="visible"/>
                                      </p:to>
                                    </p:set>
                                    <p:anim calcmode="lin" valueType="num">
                                      <p:cBhvr>
                                        <p:cTn id="11" dur="500" fill="hold"/>
                                        <p:tgtEl>
                                          <p:spTgt spid="118"/>
                                        </p:tgtEl>
                                        <p:attrNameLst>
                                          <p:attrName>ppt_w</p:attrName>
                                        </p:attrNameLst>
                                      </p:cBhvr>
                                      <p:tavLst>
                                        <p:tav tm="0">
                                          <p:val>
                                            <p:strVal val="2/3*#ppt_w"/>
                                          </p:val>
                                        </p:tav>
                                        <p:tav tm="100000">
                                          <p:val>
                                            <p:strVal val="#ppt_w"/>
                                          </p:val>
                                        </p:tav>
                                      </p:tavLst>
                                    </p:anim>
                                    <p:anim calcmode="lin" valueType="num">
                                      <p:cBhvr>
                                        <p:cTn id="12" dur="500" fill="hold"/>
                                        <p:tgtEl>
                                          <p:spTgt spid="118"/>
                                        </p:tgtEl>
                                        <p:attrNameLst>
                                          <p:attrName>ppt_h</p:attrName>
                                        </p:attrNameLst>
                                      </p:cBhvr>
                                      <p:tavLst>
                                        <p:tav tm="0">
                                          <p:val>
                                            <p:strVal val="2/3*#ppt_h"/>
                                          </p:val>
                                        </p:tav>
                                        <p:tav tm="100000">
                                          <p:val>
                                            <p:strVal val="#ppt_h"/>
                                          </p:val>
                                        </p:tav>
                                      </p:tavLst>
                                    </p:anim>
                                  </p:childTnLst>
                                </p:cTn>
                              </p:par>
                            </p:childTnLst>
                          </p:cTn>
                        </p:par>
                        <p:par>
                          <p:cTn id="13" fill="hold">
                            <p:stCondLst>
                              <p:cond delay="1000"/>
                            </p:stCondLst>
                            <p:childTnLst>
                              <p:par>
                                <p:cTn id="14" presetID="9" presetClass="entr" presetSubtype="0" fill="hold" grpId="0" nodeType="afterEffect">
                                  <p:stCondLst>
                                    <p:cond delay="0"/>
                                  </p:stCondLst>
                                  <p:childTnLst>
                                    <p:set>
                                      <p:cBhvr>
                                        <p:cTn id="15" dur="1" fill="hold">
                                          <p:stCondLst>
                                            <p:cond delay="0"/>
                                          </p:stCondLst>
                                        </p:cTn>
                                        <p:tgtEl>
                                          <p:spTgt spid="104"/>
                                        </p:tgtEl>
                                        <p:attrNameLst>
                                          <p:attrName>style.visibility</p:attrName>
                                        </p:attrNameLst>
                                      </p:cBhvr>
                                      <p:to>
                                        <p:strVal val="visible"/>
                                      </p:to>
                                    </p:set>
                                    <p:animEffect transition="in" filter="dissolve">
                                      <p:cBhvr>
                                        <p:cTn id="16" dur="500"/>
                                        <p:tgtEl>
                                          <p:spTgt spid="104"/>
                                        </p:tgtEl>
                                      </p:cBhvr>
                                    </p:animEffect>
                                  </p:childTnLst>
                                </p:cTn>
                              </p:par>
                            </p:childTnLst>
                          </p:cTn>
                        </p:par>
                        <p:par>
                          <p:cTn id="17" fill="hold">
                            <p:stCondLst>
                              <p:cond delay="1500"/>
                            </p:stCondLst>
                            <p:childTnLst>
                              <p:par>
                                <p:cTn id="18" presetID="23" presetClass="entr" presetSubtype="272" fill="hold" grpId="0" nodeType="afterEffect">
                                  <p:stCondLst>
                                    <p:cond delay="0"/>
                                  </p:stCondLst>
                                  <p:childTnLst>
                                    <p:set>
                                      <p:cBhvr>
                                        <p:cTn id="19" dur="1" fill="hold">
                                          <p:stCondLst>
                                            <p:cond delay="0"/>
                                          </p:stCondLst>
                                        </p:cTn>
                                        <p:tgtEl>
                                          <p:spTgt spid="119"/>
                                        </p:tgtEl>
                                        <p:attrNameLst>
                                          <p:attrName>style.visibility</p:attrName>
                                        </p:attrNameLst>
                                      </p:cBhvr>
                                      <p:to>
                                        <p:strVal val="visible"/>
                                      </p:to>
                                    </p:set>
                                    <p:anim calcmode="lin" valueType="num">
                                      <p:cBhvr>
                                        <p:cTn id="20" dur="500" fill="hold"/>
                                        <p:tgtEl>
                                          <p:spTgt spid="119"/>
                                        </p:tgtEl>
                                        <p:attrNameLst>
                                          <p:attrName>ppt_w</p:attrName>
                                        </p:attrNameLst>
                                      </p:cBhvr>
                                      <p:tavLst>
                                        <p:tav tm="0">
                                          <p:val>
                                            <p:strVal val="2/3*#ppt_w"/>
                                          </p:val>
                                        </p:tav>
                                        <p:tav tm="100000">
                                          <p:val>
                                            <p:strVal val="#ppt_w"/>
                                          </p:val>
                                        </p:tav>
                                      </p:tavLst>
                                    </p:anim>
                                    <p:anim calcmode="lin" valueType="num">
                                      <p:cBhvr>
                                        <p:cTn id="21" dur="500" fill="hold"/>
                                        <p:tgtEl>
                                          <p:spTgt spid="119"/>
                                        </p:tgtEl>
                                        <p:attrNameLst>
                                          <p:attrName>ppt_h</p:attrName>
                                        </p:attrNameLst>
                                      </p:cBhvr>
                                      <p:tavLst>
                                        <p:tav tm="0">
                                          <p:val>
                                            <p:strVal val="2/3*#ppt_h"/>
                                          </p:val>
                                        </p:tav>
                                        <p:tav tm="100000">
                                          <p:val>
                                            <p:strVal val="#ppt_h"/>
                                          </p:val>
                                        </p:tav>
                                      </p:tavLst>
                                    </p:anim>
                                  </p:childTnLst>
                                </p:cTn>
                              </p:par>
                            </p:childTnLst>
                          </p:cTn>
                        </p:par>
                        <p:par>
                          <p:cTn id="22" fill="hold">
                            <p:stCondLst>
                              <p:cond delay="2000"/>
                            </p:stCondLst>
                            <p:childTnLst>
                              <p:par>
                                <p:cTn id="23" presetID="9" presetClass="entr" presetSubtype="0" fill="hold" grpId="0" nodeType="afterEffect">
                                  <p:stCondLst>
                                    <p:cond delay="0"/>
                                  </p:stCondLst>
                                  <p:childTnLst>
                                    <p:set>
                                      <p:cBhvr>
                                        <p:cTn id="24" dur="1" fill="hold">
                                          <p:stCondLst>
                                            <p:cond delay="0"/>
                                          </p:stCondLst>
                                        </p:cTn>
                                        <p:tgtEl>
                                          <p:spTgt spid="105"/>
                                        </p:tgtEl>
                                        <p:attrNameLst>
                                          <p:attrName>style.visibility</p:attrName>
                                        </p:attrNameLst>
                                      </p:cBhvr>
                                      <p:to>
                                        <p:strVal val="visible"/>
                                      </p:to>
                                    </p:set>
                                    <p:animEffect transition="in" filter="dissolve">
                                      <p:cBhvr>
                                        <p:cTn id="25" dur="500"/>
                                        <p:tgtEl>
                                          <p:spTgt spid="105"/>
                                        </p:tgtEl>
                                      </p:cBhvr>
                                    </p:animEffect>
                                  </p:childTnLst>
                                </p:cTn>
                              </p:par>
                            </p:childTnLst>
                          </p:cTn>
                        </p:par>
                        <p:par>
                          <p:cTn id="26" fill="hold">
                            <p:stCondLst>
                              <p:cond delay="2500"/>
                            </p:stCondLst>
                            <p:childTnLst>
                              <p:par>
                                <p:cTn id="27" presetID="23" presetClass="entr" presetSubtype="272" fill="hold" grpId="0" nodeType="afterEffect">
                                  <p:stCondLst>
                                    <p:cond delay="0"/>
                                  </p:stCondLst>
                                  <p:childTnLst>
                                    <p:set>
                                      <p:cBhvr>
                                        <p:cTn id="28" dur="1" fill="hold">
                                          <p:stCondLst>
                                            <p:cond delay="0"/>
                                          </p:stCondLst>
                                        </p:cTn>
                                        <p:tgtEl>
                                          <p:spTgt spid="120"/>
                                        </p:tgtEl>
                                        <p:attrNameLst>
                                          <p:attrName>style.visibility</p:attrName>
                                        </p:attrNameLst>
                                      </p:cBhvr>
                                      <p:to>
                                        <p:strVal val="visible"/>
                                      </p:to>
                                    </p:set>
                                    <p:anim calcmode="lin" valueType="num">
                                      <p:cBhvr>
                                        <p:cTn id="29" dur="500" fill="hold"/>
                                        <p:tgtEl>
                                          <p:spTgt spid="120"/>
                                        </p:tgtEl>
                                        <p:attrNameLst>
                                          <p:attrName>ppt_w</p:attrName>
                                        </p:attrNameLst>
                                      </p:cBhvr>
                                      <p:tavLst>
                                        <p:tav tm="0">
                                          <p:val>
                                            <p:strVal val="2/3*#ppt_w"/>
                                          </p:val>
                                        </p:tav>
                                        <p:tav tm="100000">
                                          <p:val>
                                            <p:strVal val="#ppt_w"/>
                                          </p:val>
                                        </p:tav>
                                      </p:tavLst>
                                    </p:anim>
                                    <p:anim calcmode="lin" valueType="num">
                                      <p:cBhvr>
                                        <p:cTn id="30" dur="500" fill="hold"/>
                                        <p:tgtEl>
                                          <p:spTgt spid="120"/>
                                        </p:tgtEl>
                                        <p:attrNameLst>
                                          <p:attrName>ppt_h</p:attrName>
                                        </p:attrNameLst>
                                      </p:cBhvr>
                                      <p:tavLst>
                                        <p:tav tm="0">
                                          <p:val>
                                            <p:strVal val="2/3*#ppt_h"/>
                                          </p:val>
                                        </p:tav>
                                        <p:tav tm="100000">
                                          <p:val>
                                            <p:strVal val="#ppt_h"/>
                                          </p:val>
                                        </p:tav>
                                      </p:tavLst>
                                    </p:anim>
                                  </p:childTnLst>
                                </p:cTn>
                              </p:par>
                            </p:childTnLst>
                          </p:cTn>
                        </p:par>
                        <p:par>
                          <p:cTn id="31" fill="hold">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106"/>
                                        </p:tgtEl>
                                        <p:attrNameLst>
                                          <p:attrName>style.visibility</p:attrName>
                                        </p:attrNameLst>
                                      </p:cBhvr>
                                      <p:to>
                                        <p:strVal val="visible"/>
                                      </p:to>
                                    </p:set>
                                    <p:animEffect transition="in" filter="dissolve">
                                      <p:cBhvr>
                                        <p:cTn id="34" dur="500"/>
                                        <p:tgtEl>
                                          <p:spTgt spid="106"/>
                                        </p:tgtEl>
                                      </p:cBhvr>
                                    </p:animEffect>
                                  </p:childTnLst>
                                </p:cTn>
                              </p:par>
                            </p:childTnLst>
                          </p:cTn>
                        </p:par>
                        <p:par>
                          <p:cTn id="35" fill="hold">
                            <p:stCondLst>
                              <p:cond delay="3500"/>
                            </p:stCondLst>
                            <p:childTnLst>
                              <p:par>
                                <p:cTn id="36" presetID="23" presetClass="entr" presetSubtype="272" fill="hold" grpId="0" nodeType="afterEffect">
                                  <p:stCondLst>
                                    <p:cond delay="0"/>
                                  </p:stCondLst>
                                  <p:childTnLst>
                                    <p:set>
                                      <p:cBhvr>
                                        <p:cTn id="37" dur="1" fill="hold">
                                          <p:stCondLst>
                                            <p:cond delay="0"/>
                                          </p:stCondLst>
                                        </p:cTn>
                                        <p:tgtEl>
                                          <p:spTgt spid="121"/>
                                        </p:tgtEl>
                                        <p:attrNameLst>
                                          <p:attrName>style.visibility</p:attrName>
                                        </p:attrNameLst>
                                      </p:cBhvr>
                                      <p:to>
                                        <p:strVal val="visible"/>
                                      </p:to>
                                    </p:set>
                                    <p:anim calcmode="lin" valueType="num">
                                      <p:cBhvr>
                                        <p:cTn id="38" dur="500" fill="hold"/>
                                        <p:tgtEl>
                                          <p:spTgt spid="121"/>
                                        </p:tgtEl>
                                        <p:attrNameLst>
                                          <p:attrName>ppt_w</p:attrName>
                                        </p:attrNameLst>
                                      </p:cBhvr>
                                      <p:tavLst>
                                        <p:tav tm="0">
                                          <p:val>
                                            <p:strVal val="2/3*#ppt_w"/>
                                          </p:val>
                                        </p:tav>
                                        <p:tav tm="100000">
                                          <p:val>
                                            <p:strVal val="#ppt_w"/>
                                          </p:val>
                                        </p:tav>
                                      </p:tavLst>
                                    </p:anim>
                                    <p:anim calcmode="lin" valueType="num">
                                      <p:cBhvr>
                                        <p:cTn id="39" dur="500" fill="hold"/>
                                        <p:tgtEl>
                                          <p:spTgt spid="121"/>
                                        </p:tgtEl>
                                        <p:attrNameLst>
                                          <p:attrName>ppt_h</p:attrName>
                                        </p:attrNameLst>
                                      </p:cBhvr>
                                      <p:tavLst>
                                        <p:tav tm="0">
                                          <p:val>
                                            <p:strVal val="2/3*#ppt_h"/>
                                          </p:val>
                                        </p:tav>
                                        <p:tav tm="100000">
                                          <p:val>
                                            <p:strVal val="#ppt_h"/>
                                          </p:val>
                                        </p:tav>
                                      </p:tavLst>
                                    </p:anim>
                                  </p:childTnLst>
                                </p:cTn>
                              </p:par>
                            </p:childTnLst>
                          </p:cTn>
                        </p:par>
                        <p:par>
                          <p:cTn id="40" fill="hold">
                            <p:stCondLst>
                              <p:cond delay="4000"/>
                            </p:stCondLst>
                            <p:childTnLst>
                              <p:par>
                                <p:cTn id="41" presetID="9" presetClass="entr" presetSubtype="0" fill="hold" grpId="0" nodeType="afterEffect">
                                  <p:stCondLst>
                                    <p:cond delay="0"/>
                                  </p:stCondLst>
                                  <p:childTnLst>
                                    <p:set>
                                      <p:cBhvr>
                                        <p:cTn id="42" dur="1" fill="hold">
                                          <p:stCondLst>
                                            <p:cond delay="0"/>
                                          </p:stCondLst>
                                        </p:cTn>
                                        <p:tgtEl>
                                          <p:spTgt spid="107"/>
                                        </p:tgtEl>
                                        <p:attrNameLst>
                                          <p:attrName>style.visibility</p:attrName>
                                        </p:attrNameLst>
                                      </p:cBhvr>
                                      <p:to>
                                        <p:strVal val="visible"/>
                                      </p:to>
                                    </p:set>
                                    <p:animEffect transition="in" filter="dissolve">
                                      <p:cBhvr>
                                        <p:cTn id="43" dur="500"/>
                                        <p:tgtEl>
                                          <p:spTgt spid="107"/>
                                        </p:tgtEl>
                                      </p:cBhvr>
                                    </p:animEffect>
                                  </p:childTnLst>
                                </p:cTn>
                              </p:par>
                            </p:childTnLst>
                          </p:cTn>
                        </p:par>
                        <p:par>
                          <p:cTn id="44" fill="hold">
                            <p:stCondLst>
                              <p:cond delay="4500"/>
                            </p:stCondLst>
                            <p:childTnLst>
                              <p:par>
                                <p:cTn id="45" presetID="23" presetClass="entr" presetSubtype="272" fill="hold" grpId="0" nodeType="afterEffect">
                                  <p:stCondLst>
                                    <p:cond delay="0"/>
                                  </p:stCondLst>
                                  <p:childTnLst>
                                    <p:set>
                                      <p:cBhvr>
                                        <p:cTn id="46" dur="1" fill="hold">
                                          <p:stCondLst>
                                            <p:cond delay="0"/>
                                          </p:stCondLst>
                                        </p:cTn>
                                        <p:tgtEl>
                                          <p:spTgt spid="141"/>
                                        </p:tgtEl>
                                        <p:attrNameLst>
                                          <p:attrName>style.visibility</p:attrName>
                                        </p:attrNameLst>
                                      </p:cBhvr>
                                      <p:to>
                                        <p:strVal val="visible"/>
                                      </p:to>
                                    </p:set>
                                    <p:anim calcmode="lin" valueType="num">
                                      <p:cBhvr>
                                        <p:cTn id="47" dur="500" fill="hold"/>
                                        <p:tgtEl>
                                          <p:spTgt spid="141"/>
                                        </p:tgtEl>
                                        <p:attrNameLst>
                                          <p:attrName>ppt_w</p:attrName>
                                        </p:attrNameLst>
                                      </p:cBhvr>
                                      <p:tavLst>
                                        <p:tav tm="0">
                                          <p:val>
                                            <p:strVal val="2/3*#ppt_w"/>
                                          </p:val>
                                        </p:tav>
                                        <p:tav tm="100000">
                                          <p:val>
                                            <p:strVal val="#ppt_w"/>
                                          </p:val>
                                        </p:tav>
                                      </p:tavLst>
                                    </p:anim>
                                    <p:anim calcmode="lin" valueType="num">
                                      <p:cBhvr>
                                        <p:cTn id="48" dur="500" fill="hold"/>
                                        <p:tgtEl>
                                          <p:spTgt spid="141"/>
                                        </p:tgtEl>
                                        <p:attrNameLst>
                                          <p:attrName>ppt_h</p:attrName>
                                        </p:attrNameLst>
                                      </p:cBhvr>
                                      <p:tavLst>
                                        <p:tav tm="0">
                                          <p:val>
                                            <p:strVal val="2/3*#ppt_h"/>
                                          </p:val>
                                        </p:tav>
                                        <p:tav tm="100000">
                                          <p:val>
                                            <p:strVal val="#ppt_h"/>
                                          </p:val>
                                        </p:tav>
                                      </p:tavLst>
                                    </p:anim>
                                  </p:childTnLst>
                                </p:cTn>
                              </p:par>
                            </p:childTnLst>
                          </p:cTn>
                        </p:par>
                        <p:par>
                          <p:cTn id="49" fill="hold">
                            <p:stCondLst>
                              <p:cond delay="5000"/>
                            </p:stCondLst>
                            <p:childTnLst>
                              <p:par>
                                <p:cTn id="50" presetID="9" presetClass="entr" presetSubtype="0" fill="hold" grpId="0" nodeType="afterEffect">
                                  <p:stCondLst>
                                    <p:cond delay="0"/>
                                  </p:stCondLst>
                                  <p:childTnLst>
                                    <p:set>
                                      <p:cBhvr>
                                        <p:cTn id="51" dur="1" fill="hold">
                                          <p:stCondLst>
                                            <p:cond delay="0"/>
                                          </p:stCondLst>
                                        </p:cTn>
                                        <p:tgtEl>
                                          <p:spTgt spid="153"/>
                                        </p:tgtEl>
                                        <p:attrNameLst>
                                          <p:attrName>style.visibility</p:attrName>
                                        </p:attrNameLst>
                                      </p:cBhvr>
                                      <p:to>
                                        <p:strVal val="visible"/>
                                      </p:to>
                                    </p:set>
                                    <p:animEffect transition="in" filter="dissolve">
                                      <p:cBhvr>
                                        <p:cTn id="52" dur="500"/>
                                        <p:tgtEl>
                                          <p:spTgt spid="153"/>
                                        </p:tgtEl>
                                      </p:cBhvr>
                                    </p:animEffect>
                                  </p:childTnLst>
                                </p:cTn>
                              </p:par>
                            </p:childTnLst>
                          </p:cTn>
                        </p:par>
                        <p:par>
                          <p:cTn id="53" fill="hold">
                            <p:stCondLst>
                              <p:cond delay="5500"/>
                            </p:stCondLst>
                            <p:childTnLst>
                              <p:par>
                                <p:cTn id="54" presetID="23" presetClass="entr" presetSubtype="272" fill="hold" grpId="0" nodeType="afterEffect">
                                  <p:stCondLst>
                                    <p:cond delay="0"/>
                                  </p:stCondLst>
                                  <p:childTnLst>
                                    <p:set>
                                      <p:cBhvr>
                                        <p:cTn id="55" dur="1" fill="hold">
                                          <p:stCondLst>
                                            <p:cond delay="0"/>
                                          </p:stCondLst>
                                        </p:cTn>
                                        <p:tgtEl>
                                          <p:spTgt spid="142"/>
                                        </p:tgtEl>
                                        <p:attrNameLst>
                                          <p:attrName>style.visibility</p:attrName>
                                        </p:attrNameLst>
                                      </p:cBhvr>
                                      <p:to>
                                        <p:strVal val="visible"/>
                                      </p:to>
                                    </p:set>
                                    <p:anim calcmode="lin" valueType="num">
                                      <p:cBhvr>
                                        <p:cTn id="56" dur="500" fill="hold"/>
                                        <p:tgtEl>
                                          <p:spTgt spid="142"/>
                                        </p:tgtEl>
                                        <p:attrNameLst>
                                          <p:attrName>ppt_w</p:attrName>
                                        </p:attrNameLst>
                                      </p:cBhvr>
                                      <p:tavLst>
                                        <p:tav tm="0">
                                          <p:val>
                                            <p:strVal val="2/3*#ppt_w"/>
                                          </p:val>
                                        </p:tav>
                                        <p:tav tm="100000">
                                          <p:val>
                                            <p:strVal val="#ppt_w"/>
                                          </p:val>
                                        </p:tav>
                                      </p:tavLst>
                                    </p:anim>
                                    <p:anim calcmode="lin" valueType="num">
                                      <p:cBhvr>
                                        <p:cTn id="57" dur="500" fill="hold"/>
                                        <p:tgtEl>
                                          <p:spTgt spid="142"/>
                                        </p:tgtEl>
                                        <p:attrNameLst>
                                          <p:attrName>ppt_h</p:attrName>
                                        </p:attrNameLst>
                                      </p:cBhvr>
                                      <p:tavLst>
                                        <p:tav tm="0">
                                          <p:val>
                                            <p:strVal val="2/3*#ppt_h"/>
                                          </p:val>
                                        </p:tav>
                                        <p:tav tm="100000">
                                          <p:val>
                                            <p:strVal val="#ppt_h"/>
                                          </p:val>
                                        </p:tav>
                                      </p:tavLst>
                                    </p:anim>
                                  </p:childTnLst>
                                </p:cTn>
                              </p:par>
                            </p:childTnLst>
                          </p:cTn>
                        </p:par>
                        <p:par>
                          <p:cTn id="58" fill="hold">
                            <p:stCondLst>
                              <p:cond delay="6000"/>
                            </p:stCondLst>
                            <p:childTnLst>
                              <p:par>
                                <p:cTn id="59" presetID="9" presetClass="entr" presetSubtype="0" fill="hold" grpId="0" nodeType="afterEffect">
                                  <p:stCondLst>
                                    <p:cond delay="0"/>
                                  </p:stCondLst>
                                  <p:childTnLst>
                                    <p:set>
                                      <p:cBhvr>
                                        <p:cTn id="60" dur="1" fill="hold">
                                          <p:stCondLst>
                                            <p:cond delay="0"/>
                                          </p:stCondLst>
                                        </p:cTn>
                                        <p:tgtEl>
                                          <p:spTgt spid="117"/>
                                        </p:tgtEl>
                                        <p:attrNameLst>
                                          <p:attrName>style.visibility</p:attrName>
                                        </p:attrNameLst>
                                      </p:cBhvr>
                                      <p:to>
                                        <p:strVal val="visible"/>
                                      </p:to>
                                    </p:set>
                                    <p:animEffect transition="in" filter="dissolve">
                                      <p:cBhvr>
                                        <p:cTn id="61" dur="500"/>
                                        <p:tgtEl>
                                          <p:spTgt spid="117"/>
                                        </p:tgtEl>
                                      </p:cBhvr>
                                    </p:animEffect>
                                  </p:childTnLst>
                                </p:cTn>
                              </p:par>
                            </p:childTnLst>
                          </p:cTn>
                        </p:par>
                        <p:par>
                          <p:cTn id="62" fill="hold">
                            <p:stCondLst>
                              <p:cond delay="6500"/>
                            </p:stCondLst>
                            <p:childTnLst>
                              <p:par>
                                <p:cTn id="63" presetID="9" presetClass="entr" presetSubtype="0" fill="hold" grpId="0" nodeType="afterEffect">
                                  <p:stCondLst>
                                    <p:cond delay="0"/>
                                  </p:stCondLst>
                                  <p:childTnLst>
                                    <p:set>
                                      <p:cBhvr>
                                        <p:cTn id="64" dur="1" fill="hold">
                                          <p:stCondLst>
                                            <p:cond delay="0"/>
                                          </p:stCondLst>
                                        </p:cTn>
                                        <p:tgtEl>
                                          <p:spTgt spid="154"/>
                                        </p:tgtEl>
                                        <p:attrNameLst>
                                          <p:attrName>style.visibility</p:attrName>
                                        </p:attrNameLst>
                                      </p:cBhvr>
                                      <p:to>
                                        <p:strVal val="visible"/>
                                      </p:to>
                                    </p:set>
                                    <p:animEffect transition="in" filter="dissolve">
                                      <p:cBhvr>
                                        <p:cTn id="65"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utoUpdateAnimBg="0"/>
      <p:bldP spid="105" grpId="0" autoUpdateAnimBg="0"/>
      <p:bldP spid="106" grpId="0" autoUpdateAnimBg="0"/>
      <p:bldP spid="107" grpId="0" autoUpdateAnimBg="0"/>
      <p:bldP spid="117" grpId="0" animBg="1"/>
      <p:bldP spid="118" grpId="0" animBg="1"/>
      <p:bldP spid="119" grpId="0" animBg="1"/>
      <p:bldP spid="120" grpId="0" animBg="1"/>
      <p:bldP spid="121" grpId="0" animBg="1"/>
      <p:bldP spid="141" grpId="0" animBg="1"/>
      <p:bldP spid="142" grpId="0" animBg="1"/>
      <p:bldP spid="152" grpId="0"/>
      <p:bldP spid="153" grpId="0" autoUpdateAnimBg="0"/>
      <p:bldP spid="15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z="3200" dirty="0" smtClean="0"/>
              <a:t>Market Adjustment to an Increase in Demand</a:t>
            </a:r>
            <a:endParaRPr lang="en-US" sz="16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61" name="Content Placeholder 2"/>
          <p:cNvSpPr>
            <a:spLocks noGrp="1"/>
          </p:cNvSpPr>
          <p:nvPr>
            <p:ph idx="1"/>
          </p:nvPr>
        </p:nvSpPr>
        <p:spPr>
          <a:xfrm>
            <a:off x="63183" y="1033855"/>
            <a:ext cx="4094951" cy="3438528"/>
          </a:xfrm>
        </p:spPr>
        <p:txBody>
          <a:bodyPr/>
          <a:lstStyle/>
          <a:p>
            <a:pPr marL="169863" indent="-169863">
              <a:lnSpc>
                <a:spcPct val="90000"/>
              </a:lnSpc>
            </a:pPr>
            <a:r>
              <a:rPr lang="en-US" sz="1800" dirty="0" smtClean="0">
                <a:solidFill>
                  <a:srgbClr val="32302A"/>
                </a:solidFill>
                <a:ea typeface="ＭＳ Ｐゴシック" pitchFamily="-107" charset="-128"/>
                <a:cs typeface="ＭＳ Ｐゴシック" pitchFamily="-107" charset="-128"/>
              </a:rPr>
              <a:t>Consider </a:t>
            </a:r>
            <a:r>
              <a:rPr lang="en-US" sz="1800" dirty="0">
                <a:solidFill>
                  <a:srgbClr val="32302A"/>
                </a:solidFill>
                <a:ea typeface="ＭＳ Ｐゴシック" pitchFamily="-107" charset="-128"/>
                <a:cs typeface="ＭＳ Ｐゴシック" pitchFamily="-107" charset="-128"/>
              </a:rPr>
              <a:t>the market for </a:t>
            </a:r>
            <a:r>
              <a:rPr lang="en-US" sz="1800" b="1" i="1" dirty="0">
                <a:solidFill>
                  <a:srgbClr val="32302A"/>
                </a:solidFill>
                <a:ea typeface="ＭＳ Ｐゴシック" pitchFamily="-107" charset="-128"/>
                <a:cs typeface="ＭＳ Ｐゴシック" pitchFamily="-107" charset="-128"/>
              </a:rPr>
              <a:t>eggs</a:t>
            </a:r>
            <a:r>
              <a:rPr lang="en-US" sz="18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1800" dirty="0" smtClean="0">
                <a:solidFill>
                  <a:srgbClr val="32302A"/>
                </a:solidFill>
                <a:ea typeface="ＭＳ Ｐゴシック" pitchFamily="-107" charset="-128"/>
                <a:cs typeface="ＭＳ Ｐゴシック" pitchFamily="-107" charset="-128"/>
              </a:rPr>
              <a:t>Prior </a:t>
            </a:r>
            <a:r>
              <a:rPr lang="en-US" sz="1800" dirty="0">
                <a:solidFill>
                  <a:srgbClr val="32302A"/>
                </a:solidFill>
                <a:ea typeface="ＭＳ Ｐゴシック" pitchFamily="-107" charset="-128"/>
                <a:cs typeface="ＭＳ Ｐゴシック" pitchFamily="-107" charset="-128"/>
              </a:rPr>
              <a:t>to the Easter season, </a:t>
            </a:r>
            <a:r>
              <a:rPr lang="en-US" sz="1800" dirty="0" smtClean="0">
                <a:solidFill>
                  <a:srgbClr val="32302A"/>
                </a:solidFill>
                <a:ea typeface="ＭＳ Ｐゴシック" pitchFamily="-107" charset="-128"/>
                <a:cs typeface="ＭＳ Ｐゴシック" pitchFamily="-107" charset="-128"/>
              </a:rPr>
              <a:t>the market </a:t>
            </a:r>
            <a:br>
              <a:rPr lang="en-US" sz="1800" dirty="0" smtClean="0">
                <a:solidFill>
                  <a:srgbClr val="32302A"/>
                </a:solidFill>
                <a:ea typeface="ＭＳ Ｐゴシック" pitchFamily="-107" charset="-128"/>
                <a:cs typeface="ＭＳ Ｐゴシック" pitchFamily="-107" charset="-128"/>
              </a:rPr>
            </a:br>
            <a:r>
              <a:rPr lang="en-US" sz="1800" dirty="0" smtClean="0">
                <a:solidFill>
                  <a:srgbClr val="32302A"/>
                </a:solidFill>
                <a:ea typeface="ＭＳ Ｐゴシック" pitchFamily="-107" charset="-128"/>
                <a:cs typeface="ＭＳ Ｐゴシック" pitchFamily="-107" charset="-128"/>
              </a:rPr>
              <a:t>for </a:t>
            </a:r>
            <a:r>
              <a:rPr lang="en-US" sz="1800" dirty="0">
                <a:solidFill>
                  <a:srgbClr val="32302A"/>
                </a:solidFill>
                <a:ea typeface="ＭＳ Ｐゴシック" pitchFamily="-107" charset="-128"/>
                <a:cs typeface="ＭＳ Ｐゴシック" pitchFamily="-107" charset="-128"/>
              </a:rPr>
              <a:t>eggs produces </a:t>
            </a:r>
            <a:r>
              <a:rPr lang="en-US" sz="1800" dirty="0" smtClean="0">
                <a:solidFill>
                  <a:srgbClr val="32302A"/>
                </a:solidFill>
                <a:ea typeface="ＭＳ Ｐゴシック" pitchFamily="-107" charset="-128"/>
                <a:cs typeface="ＭＳ Ｐゴシック" pitchFamily="-107" charset="-128"/>
              </a:rPr>
              <a:t>an equilibrium where </a:t>
            </a:r>
            <a:r>
              <a:rPr lang="en-US" sz="1800" b="1" i="1" dirty="0">
                <a:solidFill>
                  <a:schemeClr val="accent3">
                    <a:lumMod val="75000"/>
                  </a:schemeClr>
                </a:solidFill>
                <a:ea typeface="ＭＳ Ｐゴシック" pitchFamily="-107" charset="-128"/>
                <a:cs typeface="ＭＳ Ｐゴシック" pitchFamily="-107" charset="-128"/>
              </a:rPr>
              <a:t>supply</a:t>
            </a:r>
            <a:r>
              <a:rPr lang="en-US" sz="1800" dirty="0">
                <a:solidFill>
                  <a:srgbClr val="32302A"/>
                </a:solidFill>
                <a:ea typeface="ＭＳ Ｐゴシック" pitchFamily="-107" charset="-128"/>
                <a:cs typeface="ＭＳ Ｐゴシック" pitchFamily="-107" charset="-128"/>
              </a:rPr>
              <a:t> </a:t>
            </a:r>
            <a:r>
              <a:rPr lang="en-US" sz="1800" dirty="0" smtClean="0">
                <a:solidFill>
                  <a:srgbClr val="32302A"/>
                </a:solidFill>
                <a:ea typeface="ＭＳ Ｐゴシック" pitchFamily="-107" charset="-128"/>
                <a:cs typeface="ＭＳ Ｐゴシック" pitchFamily="-107" charset="-128"/>
              </a:rPr>
              <a:t>equals </a:t>
            </a:r>
            <a:r>
              <a:rPr lang="en-US" sz="1800" b="1" i="1" dirty="0" smtClean="0">
                <a:solidFill>
                  <a:srgbClr val="034DF3"/>
                </a:solidFill>
                <a:ea typeface="ＭＳ Ｐゴシック" pitchFamily="-107" charset="-128"/>
                <a:cs typeface="ＭＳ Ｐゴシック" pitchFamily="-107" charset="-128"/>
              </a:rPr>
              <a:t>demand</a:t>
            </a:r>
            <a:r>
              <a:rPr lang="en-US" sz="1800" b="1" i="1" baseline="-25000" dirty="0" smtClean="0">
                <a:solidFill>
                  <a:srgbClr val="034DF3"/>
                </a:solidFill>
                <a:ea typeface="ＭＳ Ｐゴシック" pitchFamily="-107" charset="-128"/>
                <a:cs typeface="ＭＳ Ｐゴシック" pitchFamily="-107" charset="-128"/>
              </a:rPr>
              <a:t>1</a:t>
            </a:r>
            <a:r>
              <a:rPr lang="en-US" sz="1800" dirty="0" smtClean="0">
                <a:solidFill>
                  <a:srgbClr val="32302A"/>
                </a:solidFill>
                <a:ea typeface="ＭＳ Ｐゴシック" pitchFamily="-107" charset="-128"/>
                <a:cs typeface="ＭＳ Ｐゴシック" pitchFamily="-107" charset="-128"/>
              </a:rPr>
              <a:t> </a:t>
            </a:r>
            <a:r>
              <a:rPr lang="en-US" sz="1800" dirty="0">
                <a:solidFill>
                  <a:srgbClr val="32302A"/>
                </a:solidFill>
                <a:ea typeface="ＭＳ Ｐゴシック" pitchFamily="-107" charset="-128"/>
                <a:cs typeface="ＭＳ Ｐゴシック" pitchFamily="-107" charset="-128"/>
              </a:rPr>
              <a:t>at a price of $0.80 </a:t>
            </a:r>
            <a:r>
              <a:rPr lang="en-US" sz="1800" dirty="0" smtClean="0">
                <a:solidFill>
                  <a:srgbClr val="32302A"/>
                </a:solidFill>
                <a:ea typeface="ＭＳ Ｐゴシック" pitchFamily="-107" charset="-128"/>
                <a:cs typeface="ＭＳ Ｐゴシック" pitchFamily="-107" charset="-128"/>
              </a:rPr>
              <a:t>a dozen &amp; </a:t>
            </a:r>
            <a:r>
              <a:rPr lang="en-US" sz="1800" dirty="0">
                <a:solidFill>
                  <a:srgbClr val="32302A"/>
                </a:solidFill>
                <a:ea typeface="ＭＳ Ｐゴシック" pitchFamily="-107" charset="-128"/>
                <a:cs typeface="ＭＳ Ｐゴシック" pitchFamily="-107" charset="-128"/>
              </a:rPr>
              <a:t>output of </a:t>
            </a:r>
            <a:r>
              <a:rPr lang="en-US" sz="1800" b="1" i="1" dirty="0">
                <a:solidFill>
                  <a:srgbClr val="32302A"/>
                </a:solidFill>
                <a:ea typeface="ＭＳ Ｐゴシック" pitchFamily="-107" charset="-128"/>
                <a:cs typeface="ＭＳ Ｐゴシック" pitchFamily="-107" charset="-128"/>
              </a:rPr>
              <a:t>Q</a:t>
            </a:r>
            <a:r>
              <a:rPr lang="en-US" sz="1800" b="1" i="1" baseline="-25000" dirty="0">
                <a:solidFill>
                  <a:srgbClr val="32302A"/>
                </a:solidFill>
                <a:ea typeface="ＭＳ Ｐゴシック" pitchFamily="-107" charset="-128"/>
                <a:cs typeface="ＭＳ Ｐゴシック" pitchFamily="-107" charset="-128"/>
              </a:rPr>
              <a:t>1</a:t>
            </a:r>
            <a:r>
              <a:rPr lang="en-US" sz="18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1800" dirty="0" smtClean="0">
                <a:solidFill>
                  <a:srgbClr val="32302A"/>
                </a:solidFill>
                <a:ea typeface="ＭＳ Ｐゴシック" pitchFamily="-107" charset="-128"/>
                <a:cs typeface="ＭＳ Ｐゴシック" pitchFamily="-107" charset="-128"/>
              </a:rPr>
              <a:t>Every </a:t>
            </a:r>
            <a:r>
              <a:rPr lang="en-US" sz="1800" dirty="0">
                <a:solidFill>
                  <a:srgbClr val="32302A"/>
                </a:solidFill>
                <a:ea typeface="ＭＳ Ｐゴシック" pitchFamily="-107" charset="-128"/>
                <a:cs typeface="ＭＳ Ｐゴシック" pitchFamily="-107" charset="-128"/>
              </a:rPr>
              <a:t>year during the </a:t>
            </a:r>
            <a:r>
              <a:rPr lang="en-US" sz="1800" dirty="0" smtClean="0">
                <a:solidFill>
                  <a:srgbClr val="32302A"/>
                </a:solidFill>
                <a:ea typeface="ＭＳ Ｐゴシック" pitchFamily="-107" charset="-128"/>
                <a:cs typeface="ＭＳ Ｐゴシック" pitchFamily="-107" charset="-128"/>
              </a:rPr>
              <a:t>Easter holiday </a:t>
            </a:r>
            <a:r>
              <a:rPr lang="en-US" sz="1800" dirty="0">
                <a:solidFill>
                  <a:srgbClr val="32302A"/>
                </a:solidFill>
                <a:ea typeface="ＭＳ Ｐゴシック" pitchFamily="-107" charset="-128"/>
                <a:cs typeface="ＭＳ Ｐゴシック" pitchFamily="-107" charset="-128"/>
              </a:rPr>
              <a:t>the </a:t>
            </a:r>
            <a:r>
              <a:rPr lang="en-US" sz="1800" b="1" i="1" dirty="0">
                <a:solidFill>
                  <a:srgbClr val="034DF3"/>
                </a:solidFill>
                <a:ea typeface="ＭＳ Ｐゴシック" pitchFamily="-107" charset="-128"/>
                <a:cs typeface="ＭＳ Ｐゴシック" pitchFamily="-107" charset="-128"/>
              </a:rPr>
              <a:t>demand</a:t>
            </a:r>
            <a:r>
              <a:rPr lang="en-US" sz="1800" dirty="0">
                <a:solidFill>
                  <a:srgbClr val="32302A"/>
                </a:solidFill>
                <a:ea typeface="ＭＳ Ｐゴシック" pitchFamily="-107" charset="-128"/>
                <a:cs typeface="ＭＳ Ｐゴシック" pitchFamily="-107" charset="-128"/>
              </a:rPr>
              <a:t> for </a:t>
            </a:r>
            <a:r>
              <a:rPr lang="en-US" sz="1800" dirty="0" smtClean="0">
                <a:solidFill>
                  <a:srgbClr val="32302A"/>
                </a:solidFill>
                <a:ea typeface="ＭＳ Ｐゴシック" pitchFamily="-107" charset="-128"/>
                <a:cs typeface="ＭＳ Ｐゴシック" pitchFamily="-107" charset="-128"/>
              </a:rPr>
              <a:t>eggs increases </a:t>
            </a:r>
            <a:r>
              <a:rPr lang="en-US" sz="1800" dirty="0">
                <a:solidFill>
                  <a:srgbClr val="32302A"/>
                </a:solidFill>
                <a:ea typeface="ＭＳ Ｐゴシック" pitchFamily="-107" charset="-128"/>
                <a:cs typeface="ＭＳ Ｐゴシック" pitchFamily="-107" charset="-128"/>
              </a:rPr>
              <a:t>(shifts from </a:t>
            </a:r>
            <a:r>
              <a:rPr lang="en-US" sz="1800" b="1" i="1" dirty="0">
                <a:solidFill>
                  <a:srgbClr val="034DF3"/>
                </a:solidFill>
                <a:ea typeface="ＭＳ Ｐゴシック" pitchFamily="-107" charset="-128"/>
                <a:cs typeface="ＭＳ Ｐゴシック" pitchFamily="-107" charset="-128"/>
              </a:rPr>
              <a:t>D</a:t>
            </a:r>
            <a:r>
              <a:rPr lang="en-US" sz="1800" b="1" i="1" baseline="-25000" dirty="0">
                <a:solidFill>
                  <a:srgbClr val="034DF3"/>
                </a:solidFill>
                <a:ea typeface="ＭＳ Ｐゴシック" pitchFamily="-107" charset="-128"/>
                <a:cs typeface="ＭＳ Ｐゴシック" pitchFamily="-107" charset="-128"/>
              </a:rPr>
              <a:t>1</a:t>
            </a:r>
            <a:r>
              <a:rPr lang="en-US" sz="1800" dirty="0">
                <a:solidFill>
                  <a:srgbClr val="32302A"/>
                </a:solidFill>
                <a:ea typeface="ＭＳ Ｐゴシック" pitchFamily="-107" charset="-128"/>
                <a:cs typeface="ＭＳ Ｐゴシック" pitchFamily="-107" charset="-128"/>
              </a:rPr>
              <a:t> to </a:t>
            </a:r>
            <a:r>
              <a:rPr lang="en-US" sz="1800" b="1" i="1" dirty="0" smtClean="0">
                <a:solidFill>
                  <a:srgbClr val="034DF3"/>
                </a:solidFill>
                <a:ea typeface="ＭＳ Ｐゴシック" pitchFamily="-107" charset="-128"/>
                <a:cs typeface="ＭＳ Ｐゴシック" pitchFamily="-107" charset="-128"/>
              </a:rPr>
              <a:t>D</a:t>
            </a:r>
            <a:r>
              <a:rPr lang="en-US" sz="1800" b="1" i="1" baseline="-25000" dirty="0" smtClean="0">
                <a:solidFill>
                  <a:srgbClr val="034DF3"/>
                </a:solidFill>
                <a:ea typeface="ＭＳ Ｐゴシック" pitchFamily="-107" charset="-128"/>
                <a:cs typeface="ＭＳ Ｐゴシック" pitchFamily="-107" charset="-128"/>
              </a:rPr>
              <a:t>2</a:t>
            </a:r>
            <a:r>
              <a:rPr lang="en-US" sz="1800" dirty="0" smtClean="0">
                <a:solidFill>
                  <a:srgbClr val="32302A"/>
                </a:solidFill>
                <a:ea typeface="ＭＳ Ｐゴシック" pitchFamily="-107" charset="-128"/>
                <a:cs typeface="ＭＳ Ｐゴシック" pitchFamily="-107" charset="-128"/>
              </a:rPr>
              <a:t>). </a:t>
            </a:r>
          </a:p>
          <a:p>
            <a:pPr marL="169863" indent="-169863">
              <a:lnSpc>
                <a:spcPct val="90000"/>
              </a:lnSpc>
            </a:pPr>
            <a:r>
              <a:rPr lang="en-US" sz="1800" dirty="0" smtClean="0">
                <a:solidFill>
                  <a:srgbClr val="32302A"/>
                </a:solidFill>
                <a:ea typeface="ＭＳ Ｐゴシック" pitchFamily="-107" charset="-128"/>
                <a:cs typeface="ＭＳ Ｐゴシック" pitchFamily="-107" charset="-128"/>
              </a:rPr>
              <a:t>What </a:t>
            </a:r>
            <a:r>
              <a:rPr lang="en-US" sz="1800" dirty="0">
                <a:solidFill>
                  <a:srgbClr val="32302A"/>
                </a:solidFill>
                <a:ea typeface="ＭＳ Ｐゴシック" pitchFamily="-107" charset="-128"/>
                <a:cs typeface="ＭＳ Ｐゴシック" pitchFamily="-107" charset="-128"/>
              </a:rPr>
              <a:t>happens to the </a:t>
            </a:r>
            <a:r>
              <a:rPr lang="en-US" sz="1800" dirty="0" smtClean="0">
                <a:solidFill>
                  <a:srgbClr val="32302A"/>
                </a:solidFill>
                <a:ea typeface="ＭＳ Ｐゴシック" pitchFamily="-107" charset="-128"/>
                <a:cs typeface="ＭＳ Ｐゴシック" pitchFamily="-107" charset="-128"/>
              </a:rPr>
              <a:t>equilibrium price </a:t>
            </a:r>
            <a:r>
              <a:rPr lang="en-US" sz="1800" dirty="0">
                <a:solidFill>
                  <a:srgbClr val="32302A"/>
                </a:solidFill>
                <a:ea typeface="ＭＳ Ｐゴシック" pitchFamily="-107" charset="-128"/>
                <a:cs typeface="ＭＳ Ｐゴシック" pitchFamily="-107" charset="-128"/>
              </a:rPr>
              <a:t>and output level?</a:t>
            </a:r>
          </a:p>
          <a:p>
            <a:pPr marL="169863" indent="-169863">
              <a:lnSpc>
                <a:spcPct val="90000"/>
              </a:lnSpc>
            </a:pPr>
            <a:r>
              <a:rPr lang="en-US" sz="1800" dirty="0">
                <a:solidFill>
                  <a:srgbClr val="32302A"/>
                </a:solidFill>
                <a:ea typeface="ＭＳ Ｐゴシック" pitchFamily="-107" charset="-128"/>
                <a:cs typeface="ＭＳ Ｐゴシック" pitchFamily="-107" charset="-128"/>
              </a:rPr>
              <a:t>Now at $0.80, </a:t>
            </a:r>
            <a:r>
              <a:rPr lang="en-US" sz="1800" b="1" i="1" dirty="0">
                <a:solidFill>
                  <a:srgbClr val="32302A"/>
                </a:solidFill>
                <a:ea typeface="ＭＳ Ｐゴシック" pitchFamily="-107" charset="-128"/>
                <a:cs typeface="ＭＳ Ｐゴシック" pitchFamily="-107" charset="-128"/>
              </a:rPr>
              <a:t>quantity </a:t>
            </a:r>
            <a:r>
              <a:rPr lang="en-US" sz="1800" b="1" i="1" dirty="0" smtClean="0">
                <a:solidFill>
                  <a:srgbClr val="32302A"/>
                </a:solidFill>
                <a:ea typeface="ＭＳ Ｐゴシック" pitchFamily="-107" charset="-128"/>
                <a:cs typeface="ＭＳ Ｐゴシック" pitchFamily="-107" charset="-128"/>
              </a:rPr>
              <a:t>demanded</a:t>
            </a:r>
            <a:r>
              <a:rPr lang="en-US" sz="1800" dirty="0" smtClean="0">
                <a:solidFill>
                  <a:srgbClr val="32302A"/>
                </a:solidFill>
                <a:ea typeface="ＭＳ Ｐゴシック" pitchFamily="-107" charset="-128"/>
                <a:cs typeface="ＭＳ Ｐゴシック" pitchFamily="-107" charset="-128"/>
              </a:rPr>
              <a:t> exceeds </a:t>
            </a:r>
            <a:r>
              <a:rPr lang="en-US" sz="1800" b="1" i="1" dirty="0">
                <a:solidFill>
                  <a:srgbClr val="32302A"/>
                </a:solidFill>
                <a:ea typeface="ＭＳ Ｐゴシック" pitchFamily="-107" charset="-128"/>
                <a:cs typeface="ＭＳ Ｐゴシック" pitchFamily="-107" charset="-128"/>
              </a:rPr>
              <a:t>quantity supplied</a:t>
            </a:r>
            <a:r>
              <a:rPr lang="en-US" sz="1800" dirty="0">
                <a:solidFill>
                  <a:srgbClr val="32302A"/>
                </a:solidFill>
                <a:ea typeface="ＭＳ Ｐゴシック" pitchFamily="-107" charset="-128"/>
                <a:cs typeface="ＭＳ Ｐゴシック" pitchFamily="-107" charset="-128"/>
              </a:rPr>
              <a:t>.  </a:t>
            </a:r>
            <a:r>
              <a:rPr lang="en-US" sz="1800" dirty="0" smtClean="0">
                <a:solidFill>
                  <a:srgbClr val="32302A"/>
                </a:solidFill>
                <a:ea typeface="ＭＳ Ｐゴシック" pitchFamily="-107" charset="-128"/>
                <a:cs typeface="ＭＳ Ｐゴシック" pitchFamily="-107" charset="-128"/>
              </a:rPr>
              <a:t>An upward </a:t>
            </a:r>
            <a:r>
              <a:rPr lang="en-US" sz="1800" dirty="0">
                <a:solidFill>
                  <a:srgbClr val="32302A"/>
                </a:solidFill>
                <a:ea typeface="ＭＳ Ｐゴシック" pitchFamily="-107" charset="-128"/>
                <a:cs typeface="ＭＳ Ｐゴシック" pitchFamily="-107" charset="-128"/>
              </a:rPr>
              <a:t>pressure on price </a:t>
            </a:r>
            <a:r>
              <a:rPr lang="en-US" sz="1800" dirty="0" smtClean="0">
                <a:solidFill>
                  <a:srgbClr val="32302A"/>
                </a:solidFill>
                <a:ea typeface="ＭＳ Ｐゴシック" pitchFamily="-107" charset="-128"/>
                <a:cs typeface="ＭＳ Ｐゴシック" pitchFamily="-107" charset="-128"/>
              </a:rPr>
              <a:t>induces existing </a:t>
            </a:r>
            <a:r>
              <a:rPr lang="en-US" sz="1800" dirty="0">
                <a:solidFill>
                  <a:srgbClr val="32302A"/>
                </a:solidFill>
                <a:ea typeface="ＭＳ Ｐゴシック" pitchFamily="-107" charset="-128"/>
                <a:cs typeface="ＭＳ Ｐゴシック" pitchFamily="-107" charset="-128"/>
              </a:rPr>
              <a:t>suppliers to increase </a:t>
            </a:r>
            <a:r>
              <a:rPr lang="en-US" sz="1800" dirty="0" smtClean="0">
                <a:solidFill>
                  <a:srgbClr val="32302A"/>
                </a:solidFill>
                <a:ea typeface="ＭＳ Ｐゴシック" pitchFamily="-107" charset="-128"/>
                <a:cs typeface="ＭＳ Ｐゴシック" pitchFamily="-107" charset="-128"/>
              </a:rPr>
              <a:t>their quantity </a:t>
            </a:r>
            <a:r>
              <a:rPr lang="en-US" sz="1800" dirty="0">
                <a:solidFill>
                  <a:srgbClr val="32302A"/>
                </a:solidFill>
                <a:ea typeface="ＭＳ Ｐゴシック" pitchFamily="-107" charset="-128"/>
                <a:cs typeface="ＭＳ Ｐゴシック" pitchFamily="-107" charset="-128"/>
              </a:rPr>
              <a:t>supplied.  </a:t>
            </a:r>
            <a:r>
              <a:rPr lang="en-US" sz="1800" dirty="0" smtClean="0">
                <a:solidFill>
                  <a:srgbClr val="32302A"/>
                </a:solidFill>
                <a:ea typeface="ＭＳ Ｐゴシック" pitchFamily="-107" charset="-128"/>
                <a:cs typeface="ＭＳ Ｐゴシック" pitchFamily="-107" charset="-128"/>
              </a:rPr>
              <a:t>Equilibrium occurs </a:t>
            </a:r>
            <a:r>
              <a:rPr lang="en-US" sz="1800" dirty="0">
                <a:solidFill>
                  <a:srgbClr val="32302A"/>
                </a:solidFill>
                <a:ea typeface="ＭＳ Ｐゴシック" pitchFamily="-107" charset="-128"/>
                <a:cs typeface="ＭＳ Ｐゴシック" pitchFamily="-107" charset="-128"/>
              </a:rPr>
              <a:t>at output level </a:t>
            </a:r>
            <a:r>
              <a:rPr lang="en-US" sz="1800" b="1" i="1" dirty="0">
                <a:solidFill>
                  <a:srgbClr val="32302A"/>
                </a:solidFill>
                <a:ea typeface="ＭＳ Ｐゴシック" pitchFamily="-107" charset="-128"/>
                <a:cs typeface="ＭＳ Ｐゴシック" pitchFamily="-107" charset="-128"/>
              </a:rPr>
              <a:t>Q</a:t>
            </a:r>
            <a:r>
              <a:rPr lang="en-US" sz="1800" b="1" i="1" baseline="-25000" dirty="0">
                <a:solidFill>
                  <a:srgbClr val="32302A"/>
                </a:solidFill>
                <a:ea typeface="ＭＳ Ｐゴシック" pitchFamily="-107" charset="-128"/>
                <a:cs typeface="ＭＳ Ｐゴシック" pitchFamily="-107" charset="-128"/>
              </a:rPr>
              <a:t>2</a:t>
            </a:r>
            <a:r>
              <a:rPr lang="en-US" sz="1800" dirty="0">
                <a:solidFill>
                  <a:srgbClr val="32302A"/>
                </a:solidFill>
                <a:ea typeface="ＭＳ Ｐゴシック" pitchFamily="-107" charset="-128"/>
                <a:cs typeface="ＭＳ Ｐゴシック" pitchFamily="-107" charset="-128"/>
              </a:rPr>
              <a:t> </a:t>
            </a:r>
            <a:r>
              <a:rPr lang="en-US" sz="1800" dirty="0" smtClean="0">
                <a:solidFill>
                  <a:srgbClr val="32302A"/>
                </a:solidFill>
                <a:ea typeface="ＭＳ Ｐゴシック" pitchFamily="-107" charset="-128"/>
                <a:cs typeface="ＭＳ Ｐゴシック" pitchFamily="-107" charset="-128"/>
              </a:rPr>
              <a:t>and price </a:t>
            </a:r>
            <a:r>
              <a:rPr lang="en-US" sz="1800" dirty="0">
                <a:solidFill>
                  <a:srgbClr val="32302A"/>
                </a:solidFill>
                <a:ea typeface="ＭＳ Ｐゴシック" pitchFamily="-107" charset="-128"/>
                <a:cs typeface="ＭＳ Ｐゴシック" pitchFamily="-107" charset="-128"/>
              </a:rPr>
              <a:t>$1.00.</a:t>
            </a:r>
          </a:p>
          <a:p>
            <a:pPr marL="169863" indent="-169863">
              <a:lnSpc>
                <a:spcPct val="90000"/>
              </a:lnSpc>
            </a:pPr>
            <a:r>
              <a:rPr lang="en-US" sz="1800" dirty="0">
                <a:solidFill>
                  <a:srgbClr val="32302A"/>
                </a:solidFill>
                <a:ea typeface="ＭＳ Ｐゴシック" pitchFamily="-107" charset="-128"/>
                <a:cs typeface="ＭＳ Ｐゴシック" pitchFamily="-107" charset="-128"/>
              </a:rPr>
              <a:t>What happens to price and </a:t>
            </a:r>
            <a:r>
              <a:rPr lang="en-US" sz="1800" dirty="0" smtClean="0">
                <a:solidFill>
                  <a:srgbClr val="32302A"/>
                </a:solidFill>
                <a:ea typeface="ＭＳ Ｐゴシック" pitchFamily="-107" charset="-128"/>
                <a:cs typeface="ＭＳ Ｐゴシック" pitchFamily="-107" charset="-128"/>
              </a:rPr>
              <a:t>output after </a:t>
            </a:r>
            <a:r>
              <a:rPr lang="en-US" sz="1800" dirty="0">
                <a:solidFill>
                  <a:srgbClr val="32302A"/>
                </a:solidFill>
                <a:ea typeface="ＭＳ Ｐゴシック" pitchFamily="-107" charset="-128"/>
                <a:cs typeface="ＭＳ Ｐゴシック" pitchFamily="-107" charset="-128"/>
              </a:rPr>
              <a:t>the Easter holiday</a:t>
            </a:r>
            <a:r>
              <a:rPr lang="en-US" sz="1800" dirty="0" smtClean="0">
                <a:solidFill>
                  <a:srgbClr val="32302A"/>
                </a:solidFill>
                <a:ea typeface="ＭＳ Ｐゴシック" pitchFamily="-107" charset="-128"/>
                <a:cs typeface="ＭＳ Ｐゴシック" pitchFamily="-107" charset="-128"/>
              </a:rPr>
              <a:t>?</a:t>
            </a:r>
            <a:endParaRPr lang="en-US" sz="1800" dirty="0">
              <a:solidFill>
                <a:srgbClr val="32302A"/>
              </a:solidFill>
              <a:ea typeface="ＭＳ Ｐゴシック" pitchFamily="-107" charset="-128"/>
              <a:cs typeface="ＭＳ Ｐゴシック" pitchFamily="-107" charset="-128"/>
            </a:endParaRPr>
          </a:p>
        </p:txBody>
      </p:sp>
      <p:sp>
        <p:nvSpPr>
          <p:cNvPr id="46" name="Line 5"/>
          <p:cNvSpPr>
            <a:spLocks noChangeShapeType="1"/>
          </p:cNvSpPr>
          <p:nvPr/>
        </p:nvSpPr>
        <p:spPr bwMode="auto">
          <a:xfrm>
            <a:off x="4862085" y="5360835"/>
            <a:ext cx="2909888" cy="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7" name="Text Box 6"/>
          <p:cNvSpPr txBox="1">
            <a:spLocks noChangeArrowheads="1"/>
          </p:cNvSpPr>
          <p:nvPr/>
        </p:nvSpPr>
        <p:spPr bwMode="auto">
          <a:xfrm>
            <a:off x="4322335" y="1074585"/>
            <a:ext cx="1546225" cy="486287"/>
          </a:xfrm>
          <a:prstGeom prst="rect">
            <a:avLst/>
          </a:prstGeom>
          <a:solidFill>
            <a:schemeClr val="bg1"/>
          </a:solidFill>
          <a:ln w="9525">
            <a:noFill/>
            <a:miter lim="800000"/>
            <a:headEnd/>
            <a:tailEnd/>
          </a:ln>
        </p:spPr>
        <p:txBody>
          <a:bodyPr>
            <a:prstTxWarp prst="textNoShape">
              <a:avLst/>
            </a:prstTxWarp>
            <a:spAutoFit/>
          </a:bodyPr>
          <a:lstStyle/>
          <a:p>
            <a:pPr>
              <a:lnSpc>
                <a:spcPct val="80000"/>
              </a:lnSpc>
              <a:spcBef>
                <a:spcPct val="50000"/>
              </a:spcBef>
            </a:pPr>
            <a:r>
              <a:rPr kumimoji="0" lang="en-US" b="0" i="0" dirty="0">
                <a:latin typeface="Times New Roman" pitchFamily="18" charset="0"/>
                <a:cs typeface="Times New Roman" pitchFamily="18" charset="0"/>
              </a:rPr>
              <a:t>P</a:t>
            </a:r>
            <a:r>
              <a:rPr kumimoji="0" lang="en-US" sz="1600" b="0" i="0" dirty="0">
                <a:latin typeface="Times New Roman" pitchFamily="18" charset="0"/>
                <a:cs typeface="Times New Roman" pitchFamily="18" charset="0"/>
              </a:rPr>
              <a:t>rice</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 per </a:t>
            </a:r>
            <a:r>
              <a:rPr kumimoji="0" lang="en-US" sz="1400" b="0" dirty="0" err="1">
                <a:latin typeface="Times New Roman" pitchFamily="18" charset="0"/>
                <a:cs typeface="Times New Roman" pitchFamily="18" charset="0"/>
              </a:rPr>
              <a:t>doz</a:t>
            </a:r>
            <a:r>
              <a:rPr kumimoji="0" lang="en-US" sz="1400" b="0" dirty="0">
                <a:latin typeface="Times New Roman" pitchFamily="18" charset="0"/>
                <a:cs typeface="Times New Roman" pitchFamily="18" charset="0"/>
              </a:rPr>
              <a:t>)</a:t>
            </a:r>
            <a:endParaRPr kumimoji="0" lang="en-US" sz="1400" b="0" i="0" dirty="0">
              <a:latin typeface="Times New Roman" pitchFamily="18" charset="0"/>
              <a:cs typeface="Times New Roman" pitchFamily="18" charset="0"/>
            </a:endParaRPr>
          </a:p>
        </p:txBody>
      </p:sp>
      <p:sp>
        <p:nvSpPr>
          <p:cNvPr id="49" name="Text Box 7"/>
          <p:cNvSpPr txBox="1">
            <a:spLocks noChangeArrowheads="1"/>
          </p:cNvSpPr>
          <p:nvPr/>
        </p:nvSpPr>
        <p:spPr bwMode="auto">
          <a:xfrm>
            <a:off x="7738635" y="5208435"/>
            <a:ext cx="1524000" cy="683264"/>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b="0" i="0" dirty="0">
                <a:latin typeface="Times New Roman" pitchFamily="18" charset="0"/>
                <a:cs typeface="Times New Roman" pitchFamily="18" charset="0"/>
              </a:rPr>
              <a:t>Q</a:t>
            </a:r>
            <a:r>
              <a:rPr kumimoji="0" lang="en-US" sz="1600" b="0" i="0" dirty="0">
                <a:latin typeface="Times New Roman" pitchFamily="18" charset="0"/>
                <a:cs typeface="Times New Roman" pitchFamily="18" charset="0"/>
              </a:rPr>
              <a:t>uantity</a:t>
            </a:r>
            <a:br>
              <a:rPr kumimoji="0" lang="en-US" sz="1600" b="0" i="0" dirty="0">
                <a:latin typeface="Times New Roman" pitchFamily="18" charset="0"/>
                <a:cs typeface="Times New Roman" pitchFamily="18" charset="0"/>
              </a:rPr>
            </a:br>
            <a:r>
              <a:rPr kumimoji="0" lang="en-US" sz="1600" b="0" dirty="0">
                <a:latin typeface="Times New Roman" pitchFamily="18" charset="0"/>
                <a:cs typeface="Times New Roman" pitchFamily="18" charset="0"/>
              </a:rPr>
              <a:t>(</a:t>
            </a:r>
            <a:r>
              <a:rPr kumimoji="0" lang="en-US" sz="1400" b="0" dirty="0">
                <a:latin typeface="Times New Roman" pitchFamily="18" charset="0"/>
                <a:cs typeface="Times New Roman" pitchFamily="18" charset="0"/>
              </a:rPr>
              <a:t>million </a:t>
            </a:r>
            <a:r>
              <a:rPr kumimoji="0" lang="en-US" sz="1400" b="0" dirty="0" err="1">
                <a:latin typeface="Times New Roman" pitchFamily="18" charset="0"/>
                <a:cs typeface="Times New Roman" pitchFamily="18" charset="0"/>
              </a:rPr>
              <a:t>doz</a:t>
            </a:r>
            <a:r>
              <a:rPr kumimoji="0" lang="en-US" sz="1400" b="0" dirty="0">
                <a:latin typeface="Times New Roman" pitchFamily="18" charset="0"/>
                <a:cs typeface="Times New Roman" pitchFamily="18" charset="0"/>
              </a:rPr>
              <a:t> </a:t>
            </a:r>
            <a:br>
              <a:rPr kumimoji="0" lang="en-US" sz="1400" b="0" dirty="0">
                <a:latin typeface="Times New Roman" pitchFamily="18" charset="0"/>
                <a:cs typeface="Times New Roman" pitchFamily="18" charset="0"/>
              </a:rPr>
            </a:br>
            <a:r>
              <a:rPr kumimoji="0" lang="en-US" sz="1400" b="0" dirty="0">
                <a:latin typeface="Times New Roman" pitchFamily="18" charset="0"/>
                <a:cs typeface="Times New Roman" pitchFamily="18" charset="0"/>
              </a:rPr>
              <a:t> eggs per week)</a:t>
            </a:r>
            <a:endParaRPr kumimoji="0" lang="en-US" sz="1400" b="0" i="0" dirty="0">
              <a:latin typeface="Times New Roman" pitchFamily="18" charset="0"/>
              <a:cs typeface="Times New Roman" pitchFamily="18" charset="0"/>
            </a:endParaRPr>
          </a:p>
        </p:txBody>
      </p:sp>
      <p:sp>
        <p:nvSpPr>
          <p:cNvPr id="50" name="Line 8"/>
          <p:cNvSpPr>
            <a:spLocks noChangeShapeType="1"/>
          </p:cNvSpPr>
          <p:nvPr/>
        </p:nvSpPr>
        <p:spPr bwMode="auto">
          <a:xfrm>
            <a:off x="4873198" y="1600048"/>
            <a:ext cx="0" cy="344805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4" name="Line 9"/>
          <p:cNvSpPr>
            <a:spLocks noChangeShapeType="1"/>
          </p:cNvSpPr>
          <p:nvPr/>
        </p:nvSpPr>
        <p:spPr bwMode="auto">
          <a:xfrm>
            <a:off x="4873198" y="5121123"/>
            <a:ext cx="0" cy="250825"/>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5" name="Line 10"/>
          <p:cNvSpPr>
            <a:spLocks noChangeShapeType="1"/>
          </p:cNvSpPr>
          <p:nvPr/>
        </p:nvSpPr>
        <p:spPr bwMode="auto">
          <a:xfrm flipV="1">
            <a:off x="4809698" y="5103660"/>
            <a:ext cx="123825" cy="41275"/>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6" name="Text Box 13"/>
          <p:cNvSpPr txBox="1">
            <a:spLocks noChangeArrowheads="1"/>
          </p:cNvSpPr>
          <p:nvPr/>
        </p:nvSpPr>
        <p:spPr bwMode="auto">
          <a:xfrm>
            <a:off x="4212798" y="2000098"/>
            <a:ext cx="588962"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0" i="0">
                <a:latin typeface="Times New Roman" pitchFamily="18" charset="0"/>
                <a:cs typeface="Times New Roman" pitchFamily="18" charset="0"/>
              </a:rPr>
              <a:t>1.20</a:t>
            </a:r>
          </a:p>
        </p:txBody>
      </p:sp>
      <p:sp>
        <p:nvSpPr>
          <p:cNvPr id="57" name="Text Box 14"/>
          <p:cNvSpPr txBox="1">
            <a:spLocks noChangeArrowheads="1"/>
          </p:cNvSpPr>
          <p:nvPr/>
        </p:nvSpPr>
        <p:spPr bwMode="auto">
          <a:xfrm>
            <a:off x="4212798" y="2836710"/>
            <a:ext cx="588962"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0" i="0">
                <a:latin typeface="Times New Roman" pitchFamily="18" charset="0"/>
                <a:cs typeface="Times New Roman" pitchFamily="18" charset="0"/>
              </a:rPr>
              <a:t>1.00</a:t>
            </a:r>
          </a:p>
        </p:txBody>
      </p:sp>
      <p:sp>
        <p:nvSpPr>
          <p:cNvPr id="58" name="Text Box 15"/>
          <p:cNvSpPr txBox="1">
            <a:spLocks noChangeArrowheads="1"/>
          </p:cNvSpPr>
          <p:nvPr/>
        </p:nvSpPr>
        <p:spPr bwMode="auto">
          <a:xfrm>
            <a:off x="4212798" y="3690785"/>
            <a:ext cx="588962"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0" i="0">
                <a:latin typeface="Times New Roman" pitchFamily="18" charset="0"/>
                <a:cs typeface="Times New Roman" pitchFamily="18" charset="0"/>
              </a:rPr>
              <a:t>0.80</a:t>
            </a:r>
          </a:p>
        </p:txBody>
      </p:sp>
      <p:sp>
        <p:nvSpPr>
          <p:cNvPr id="59" name="Text Box 16"/>
          <p:cNvSpPr txBox="1">
            <a:spLocks noChangeArrowheads="1"/>
          </p:cNvSpPr>
          <p:nvPr/>
        </p:nvSpPr>
        <p:spPr bwMode="auto">
          <a:xfrm>
            <a:off x="4212798" y="4513110"/>
            <a:ext cx="588962"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0" i="0">
                <a:latin typeface="Times New Roman" pitchFamily="18" charset="0"/>
                <a:cs typeface="Times New Roman" pitchFamily="18" charset="0"/>
              </a:rPr>
              <a:t>0.60</a:t>
            </a:r>
          </a:p>
        </p:txBody>
      </p:sp>
      <p:sp>
        <p:nvSpPr>
          <p:cNvPr id="60" name="Text Box 17"/>
          <p:cNvSpPr txBox="1">
            <a:spLocks noChangeArrowheads="1"/>
          </p:cNvSpPr>
          <p:nvPr/>
        </p:nvSpPr>
        <p:spPr bwMode="auto">
          <a:xfrm>
            <a:off x="6149548" y="5356073"/>
            <a:ext cx="685800" cy="369332"/>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b="1" i="1" dirty="0">
                <a:latin typeface="Times New Roman" pitchFamily="18" charset="0"/>
                <a:cs typeface="Times New Roman" pitchFamily="18" charset="0"/>
              </a:rPr>
              <a:t>Q</a:t>
            </a:r>
            <a:r>
              <a:rPr kumimoji="0" lang="en-US" b="1" i="1" baseline="-25000" dirty="0">
                <a:latin typeface="Times New Roman" pitchFamily="18" charset="0"/>
                <a:cs typeface="Times New Roman" pitchFamily="18" charset="0"/>
              </a:rPr>
              <a:t>1</a:t>
            </a:r>
            <a:endParaRPr kumimoji="0" lang="en-US" b="1" i="1" dirty="0">
              <a:latin typeface="Times New Roman" pitchFamily="18" charset="0"/>
              <a:cs typeface="Times New Roman" pitchFamily="18" charset="0"/>
            </a:endParaRPr>
          </a:p>
        </p:txBody>
      </p:sp>
      <p:sp>
        <p:nvSpPr>
          <p:cNvPr id="62" name="Text Box 20"/>
          <p:cNvSpPr txBox="1">
            <a:spLocks noChangeArrowheads="1"/>
          </p:cNvSpPr>
          <p:nvPr/>
        </p:nvSpPr>
        <p:spPr bwMode="auto">
          <a:xfrm>
            <a:off x="7241748" y="4678210"/>
            <a:ext cx="455574" cy="400110"/>
          </a:xfrm>
          <a:prstGeom prst="rect">
            <a:avLst/>
          </a:prstGeom>
          <a:noFill/>
          <a:ln w="9525">
            <a:noFill/>
            <a:miter lim="800000"/>
            <a:headEnd/>
            <a:tailEnd/>
          </a:ln>
        </p:spPr>
        <p:txBody>
          <a:bodyPr wrap="none">
            <a:prstTxWarp prst="textNoShape">
              <a:avLst/>
            </a:prstTxWarp>
            <a:spAutoFit/>
          </a:bodyPr>
          <a:lstStyle/>
          <a:p>
            <a:r>
              <a:rPr kumimoji="0" lang="en-US" sz="2000" dirty="0">
                <a:solidFill>
                  <a:srgbClr val="053ABF"/>
                </a:solidFill>
                <a:latin typeface="Times New Roman" pitchFamily="18" charset="0"/>
                <a:cs typeface="Times New Roman" pitchFamily="18" charset="0"/>
              </a:rPr>
              <a:t>D</a:t>
            </a:r>
            <a:r>
              <a:rPr kumimoji="0" lang="en-US" sz="2000" baseline="-25000" dirty="0">
                <a:solidFill>
                  <a:srgbClr val="053ABF"/>
                </a:solidFill>
                <a:latin typeface="Times New Roman" pitchFamily="18" charset="0"/>
                <a:cs typeface="Times New Roman" pitchFamily="18" charset="0"/>
              </a:rPr>
              <a:t>1</a:t>
            </a:r>
            <a:endParaRPr kumimoji="0" lang="en-US" sz="2000" dirty="0">
              <a:solidFill>
                <a:srgbClr val="053ABF"/>
              </a:solidFill>
              <a:latin typeface="Times New Roman" pitchFamily="18" charset="0"/>
              <a:cs typeface="Times New Roman" pitchFamily="18" charset="0"/>
            </a:endParaRPr>
          </a:p>
        </p:txBody>
      </p:sp>
      <p:sp>
        <p:nvSpPr>
          <p:cNvPr id="63" name="Text Box 22"/>
          <p:cNvSpPr txBox="1">
            <a:spLocks noChangeArrowheads="1"/>
          </p:cNvSpPr>
          <p:nvPr/>
        </p:nvSpPr>
        <p:spPr bwMode="auto">
          <a:xfrm>
            <a:off x="7965648" y="1325410"/>
            <a:ext cx="327334" cy="400110"/>
          </a:xfrm>
          <a:prstGeom prst="rect">
            <a:avLst/>
          </a:prstGeom>
          <a:noFill/>
          <a:ln w="9525">
            <a:noFill/>
            <a:miter lim="800000"/>
            <a:headEnd/>
            <a:tailEnd/>
          </a:ln>
        </p:spPr>
        <p:txBody>
          <a:bodyPr wrap="none">
            <a:prstTxWarp prst="textNoShape">
              <a:avLst/>
            </a:prstTxWarp>
            <a:spAutoFit/>
          </a:bodyPr>
          <a:lstStyle/>
          <a:p>
            <a:r>
              <a:rPr kumimoji="0" lang="en-US" sz="2000" dirty="0">
                <a:solidFill>
                  <a:srgbClr val="006600"/>
                </a:solidFill>
                <a:latin typeface="Times New Roman" pitchFamily="18" charset="0"/>
                <a:cs typeface="Times New Roman" pitchFamily="18" charset="0"/>
              </a:rPr>
              <a:t>S</a:t>
            </a:r>
          </a:p>
        </p:txBody>
      </p:sp>
      <p:sp>
        <p:nvSpPr>
          <p:cNvPr id="64" name="Line 26"/>
          <p:cNvSpPr>
            <a:spLocks noChangeShapeType="1"/>
          </p:cNvSpPr>
          <p:nvPr/>
        </p:nvSpPr>
        <p:spPr bwMode="auto">
          <a:xfrm>
            <a:off x="7175073" y="3073248"/>
            <a:ext cx="0" cy="2255837"/>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65" name="Text Box 27"/>
          <p:cNvSpPr txBox="1">
            <a:spLocks noChangeArrowheads="1"/>
          </p:cNvSpPr>
          <p:nvPr/>
        </p:nvSpPr>
        <p:spPr bwMode="auto">
          <a:xfrm>
            <a:off x="6838523" y="5357660"/>
            <a:ext cx="685800" cy="369332"/>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b="1" i="1" dirty="0">
                <a:latin typeface="Times New Roman" pitchFamily="18" charset="0"/>
                <a:cs typeface="Times New Roman" pitchFamily="18" charset="0"/>
              </a:rPr>
              <a:t>Q</a:t>
            </a:r>
            <a:r>
              <a:rPr kumimoji="0" lang="en-US" b="1" i="1" baseline="-25000" dirty="0">
                <a:latin typeface="Times New Roman" pitchFamily="18" charset="0"/>
                <a:cs typeface="Times New Roman" pitchFamily="18" charset="0"/>
              </a:rPr>
              <a:t>2</a:t>
            </a:r>
            <a:endParaRPr kumimoji="0" lang="en-US" b="1" i="1" dirty="0">
              <a:latin typeface="Times New Roman" pitchFamily="18" charset="0"/>
              <a:cs typeface="Times New Roman" pitchFamily="18" charset="0"/>
            </a:endParaRPr>
          </a:p>
        </p:txBody>
      </p:sp>
      <p:sp>
        <p:nvSpPr>
          <p:cNvPr id="66" name="Line 28"/>
          <p:cNvSpPr>
            <a:spLocks noChangeShapeType="1"/>
          </p:cNvSpPr>
          <p:nvPr/>
        </p:nvSpPr>
        <p:spPr bwMode="auto">
          <a:xfrm>
            <a:off x="4900185" y="3862235"/>
            <a:ext cx="1600200" cy="0"/>
          </a:xfrm>
          <a:prstGeom prst="line">
            <a:avLst/>
          </a:prstGeom>
          <a:noFill/>
          <a:ln w="31750" cap="rnd">
            <a:solidFill>
              <a:schemeClr val="tx1"/>
            </a:solidFill>
            <a:prstDash val="sysDot"/>
            <a:round/>
            <a:headEnd type="none" w="lg" len="lg"/>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67" name="Line 29"/>
          <p:cNvSpPr>
            <a:spLocks noChangeShapeType="1"/>
          </p:cNvSpPr>
          <p:nvPr/>
        </p:nvSpPr>
        <p:spPr bwMode="auto">
          <a:xfrm>
            <a:off x="6471810" y="3855885"/>
            <a:ext cx="0" cy="146685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68" name="Line 36"/>
          <p:cNvSpPr>
            <a:spLocks noChangeShapeType="1"/>
          </p:cNvSpPr>
          <p:nvPr/>
        </p:nvSpPr>
        <p:spPr bwMode="auto">
          <a:xfrm>
            <a:off x="4885898" y="3025623"/>
            <a:ext cx="2286000" cy="0"/>
          </a:xfrm>
          <a:prstGeom prst="line">
            <a:avLst/>
          </a:prstGeom>
          <a:noFill/>
          <a:ln w="31750" cap="rnd">
            <a:solidFill>
              <a:schemeClr val="tx1"/>
            </a:solidFill>
            <a:prstDash val="sysDot"/>
            <a:round/>
            <a:headEnd type="stealth" w="lg" len="lg"/>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69" name="Line 37"/>
          <p:cNvSpPr>
            <a:spLocks noChangeShapeType="1"/>
          </p:cNvSpPr>
          <p:nvPr/>
        </p:nvSpPr>
        <p:spPr bwMode="auto">
          <a:xfrm flipV="1">
            <a:off x="5243085" y="3055785"/>
            <a:ext cx="0" cy="935038"/>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70" name="Line 38"/>
          <p:cNvSpPr>
            <a:spLocks noChangeShapeType="1"/>
          </p:cNvSpPr>
          <p:nvPr/>
        </p:nvSpPr>
        <p:spPr bwMode="auto">
          <a:xfrm>
            <a:off x="6347985" y="4998885"/>
            <a:ext cx="774700" cy="0"/>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71" name="Line 43"/>
          <p:cNvSpPr>
            <a:spLocks noChangeShapeType="1"/>
          </p:cNvSpPr>
          <p:nvPr/>
        </p:nvSpPr>
        <p:spPr bwMode="auto">
          <a:xfrm>
            <a:off x="4781123" y="2184248"/>
            <a:ext cx="92075"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73" name="Line 44"/>
          <p:cNvSpPr>
            <a:spLocks noChangeShapeType="1"/>
          </p:cNvSpPr>
          <p:nvPr/>
        </p:nvSpPr>
        <p:spPr bwMode="auto">
          <a:xfrm>
            <a:off x="4781123" y="3027210"/>
            <a:ext cx="92075"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74" name="Line 45"/>
          <p:cNvSpPr>
            <a:spLocks noChangeShapeType="1"/>
          </p:cNvSpPr>
          <p:nvPr/>
        </p:nvSpPr>
        <p:spPr bwMode="auto">
          <a:xfrm>
            <a:off x="4781123" y="3870173"/>
            <a:ext cx="92075"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75" name="Line 46"/>
          <p:cNvSpPr>
            <a:spLocks noChangeShapeType="1"/>
          </p:cNvSpPr>
          <p:nvPr/>
        </p:nvSpPr>
        <p:spPr bwMode="auto">
          <a:xfrm>
            <a:off x="4781123" y="4713135"/>
            <a:ext cx="92075"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76" name="Line 47"/>
          <p:cNvSpPr>
            <a:spLocks noChangeShapeType="1"/>
          </p:cNvSpPr>
          <p:nvPr/>
        </p:nvSpPr>
        <p:spPr bwMode="auto">
          <a:xfrm flipV="1">
            <a:off x="4803348" y="5040160"/>
            <a:ext cx="123825" cy="41275"/>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7" name="Freeform 48"/>
          <p:cNvSpPr>
            <a:spLocks/>
          </p:cNvSpPr>
          <p:nvPr/>
        </p:nvSpPr>
        <p:spPr bwMode="auto">
          <a:xfrm>
            <a:off x="4997023" y="2000098"/>
            <a:ext cx="2290762" cy="2852737"/>
          </a:xfrm>
          <a:custGeom>
            <a:avLst/>
            <a:gdLst>
              <a:gd name="T0" fmla="*/ 0 w 1443"/>
              <a:gd name="T1" fmla="*/ 0 h 1797"/>
              <a:gd name="T2" fmla="*/ 280987 w 1443"/>
              <a:gd name="T3" fmla="*/ 522287 h 1797"/>
              <a:gd name="T4" fmla="*/ 1265237 w 1443"/>
              <a:gd name="T5" fmla="*/ 1677987 h 1797"/>
              <a:gd name="T6" fmla="*/ 2290762 w 1443"/>
              <a:gd name="T7" fmla="*/ 2852737 h 1797"/>
              <a:gd name="T8" fmla="*/ 0 60000 65536"/>
              <a:gd name="T9" fmla="*/ 0 60000 65536"/>
              <a:gd name="T10" fmla="*/ 0 60000 65536"/>
              <a:gd name="T11" fmla="*/ 0 60000 65536"/>
              <a:gd name="T12" fmla="*/ 0 w 1443"/>
              <a:gd name="T13" fmla="*/ 0 h 1797"/>
              <a:gd name="T14" fmla="*/ 1443 w 1443"/>
              <a:gd name="T15" fmla="*/ 1797 h 1797"/>
            </a:gdLst>
            <a:ahLst/>
            <a:cxnLst>
              <a:cxn ang="T8">
                <a:pos x="T0" y="T1"/>
              </a:cxn>
              <a:cxn ang="T9">
                <a:pos x="T2" y="T3"/>
              </a:cxn>
              <a:cxn ang="T10">
                <a:pos x="T4" y="T5"/>
              </a:cxn>
              <a:cxn ang="T11">
                <a:pos x="T6" y="T7"/>
              </a:cxn>
            </a:cxnLst>
            <a:rect l="T12" t="T13" r="T14" b="T15"/>
            <a:pathLst>
              <a:path w="1443" h="1797">
                <a:moveTo>
                  <a:pt x="0" y="0"/>
                </a:moveTo>
                <a:cubicBezTo>
                  <a:pt x="22" y="76"/>
                  <a:pt x="44" y="153"/>
                  <a:pt x="177" y="329"/>
                </a:cubicBezTo>
                <a:cubicBezTo>
                  <a:pt x="310" y="505"/>
                  <a:pt x="586" y="812"/>
                  <a:pt x="797" y="1057"/>
                </a:cubicBezTo>
                <a:cubicBezTo>
                  <a:pt x="1008" y="1302"/>
                  <a:pt x="1225" y="1549"/>
                  <a:pt x="1443" y="1797"/>
                </a:cubicBezTo>
              </a:path>
            </a:pathLst>
          </a:custGeom>
          <a:noFill/>
          <a:ln w="57150">
            <a:solidFill>
              <a:srgbClr val="053ABF"/>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grpSp>
        <p:nvGrpSpPr>
          <p:cNvPr id="81" name="Group 55"/>
          <p:cNvGrpSpPr>
            <a:grpSpLocks/>
          </p:cNvGrpSpPr>
          <p:nvPr/>
        </p:nvGrpSpPr>
        <p:grpSpPr bwMode="auto">
          <a:xfrm>
            <a:off x="5949523" y="1390498"/>
            <a:ext cx="2574925" cy="2933700"/>
            <a:chOff x="3643" y="1033"/>
            <a:chExt cx="1622" cy="1848"/>
          </a:xfrm>
        </p:grpSpPr>
        <p:sp>
          <p:nvSpPr>
            <p:cNvPr id="82" name="Freeform 49"/>
            <p:cNvSpPr>
              <a:spLocks/>
            </p:cNvSpPr>
            <p:nvPr/>
          </p:nvSpPr>
          <p:spPr bwMode="auto">
            <a:xfrm>
              <a:off x="3643" y="1033"/>
              <a:ext cx="1361" cy="1695"/>
            </a:xfrm>
            <a:custGeom>
              <a:avLst/>
              <a:gdLst>
                <a:gd name="T0" fmla="*/ 0 w 1443"/>
                <a:gd name="T1" fmla="*/ 0 h 1797"/>
                <a:gd name="T2" fmla="*/ 167 w 1443"/>
                <a:gd name="T3" fmla="*/ 310 h 1797"/>
                <a:gd name="T4" fmla="*/ 752 w 1443"/>
                <a:gd name="T5" fmla="*/ 997 h 1797"/>
                <a:gd name="T6" fmla="*/ 1361 w 1443"/>
                <a:gd name="T7" fmla="*/ 1695 h 1797"/>
                <a:gd name="T8" fmla="*/ 0 60000 65536"/>
                <a:gd name="T9" fmla="*/ 0 60000 65536"/>
                <a:gd name="T10" fmla="*/ 0 60000 65536"/>
                <a:gd name="T11" fmla="*/ 0 60000 65536"/>
                <a:gd name="T12" fmla="*/ 0 w 1443"/>
                <a:gd name="T13" fmla="*/ 0 h 1797"/>
                <a:gd name="T14" fmla="*/ 1443 w 1443"/>
                <a:gd name="T15" fmla="*/ 1797 h 1797"/>
              </a:gdLst>
              <a:ahLst/>
              <a:cxnLst>
                <a:cxn ang="T8">
                  <a:pos x="T0" y="T1"/>
                </a:cxn>
                <a:cxn ang="T9">
                  <a:pos x="T2" y="T3"/>
                </a:cxn>
                <a:cxn ang="T10">
                  <a:pos x="T4" y="T5"/>
                </a:cxn>
                <a:cxn ang="T11">
                  <a:pos x="T6" y="T7"/>
                </a:cxn>
              </a:cxnLst>
              <a:rect l="T12" t="T13" r="T14" b="T15"/>
              <a:pathLst>
                <a:path w="1443" h="1797">
                  <a:moveTo>
                    <a:pt x="0" y="0"/>
                  </a:moveTo>
                  <a:cubicBezTo>
                    <a:pt x="22" y="76"/>
                    <a:pt x="44" y="153"/>
                    <a:pt x="177" y="329"/>
                  </a:cubicBezTo>
                  <a:cubicBezTo>
                    <a:pt x="310" y="505"/>
                    <a:pt x="586" y="812"/>
                    <a:pt x="797" y="1057"/>
                  </a:cubicBezTo>
                  <a:cubicBezTo>
                    <a:pt x="1008" y="1302"/>
                    <a:pt x="1225" y="1549"/>
                    <a:pt x="1443" y="1797"/>
                  </a:cubicBezTo>
                </a:path>
              </a:pathLst>
            </a:custGeom>
            <a:noFill/>
            <a:ln w="57150">
              <a:solidFill>
                <a:srgbClr val="053ABF"/>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83" name="Text Box 50"/>
            <p:cNvSpPr txBox="1">
              <a:spLocks noChangeArrowheads="1"/>
            </p:cNvSpPr>
            <p:nvPr/>
          </p:nvSpPr>
          <p:spPr bwMode="auto">
            <a:xfrm>
              <a:off x="4978" y="2629"/>
              <a:ext cx="287" cy="252"/>
            </a:xfrm>
            <a:prstGeom prst="rect">
              <a:avLst/>
            </a:prstGeom>
            <a:noFill/>
            <a:ln w="9525">
              <a:noFill/>
              <a:miter lim="800000"/>
              <a:headEnd/>
              <a:tailEnd/>
            </a:ln>
          </p:spPr>
          <p:txBody>
            <a:bodyPr wrap="none">
              <a:prstTxWarp prst="textNoShape">
                <a:avLst/>
              </a:prstTxWarp>
              <a:spAutoFit/>
            </a:bodyPr>
            <a:lstStyle/>
            <a:p>
              <a:r>
                <a:rPr kumimoji="0" lang="en-US" sz="2000" dirty="0">
                  <a:solidFill>
                    <a:srgbClr val="053ABF"/>
                  </a:solidFill>
                  <a:latin typeface="Times New Roman" pitchFamily="18" charset="0"/>
                  <a:cs typeface="Times New Roman" pitchFamily="18" charset="0"/>
                </a:rPr>
                <a:t>D</a:t>
              </a:r>
              <a:r>
                <a:rPr kumimoji="0" lang="en-US" sz="2000" baseline="-25000" dirty="0">
                  <a:solidFill>
                    <a:srgbClr val="053ABF"/>
                  </a:solidFill>
                  <a:latin typeface="Times New Roman" pitchFamily="18" charset="0"/>
                  <a:cs typeface="Times New Roman" pitchFamily="18" charset="0"/>
                </a:rPr>
                <a:t>2</a:t>
              </a:r>
              <a:endParaRPr kumimoji="0" lang="en-US" sz="2000" dirty="0">
                <a:solidFill>
                  <a:srgbClr val="053ABF"/>
                </a:solidFill>
                <a:latin typeface="Times New Roman" pitchFamily="18" charset="0"/>
                <a:cs typeface="Times New Roman" pitchFamily="18" charset="0"/>
              </a:endParaRPr>
            </a:p>
          </p:txBody>
        </p:sp>
      </p:grpSp>
      <p:sp>
        <p:nvSpPr>
          <p:cNvPr id="84" name="Freeform 53"/>
          <p:cNvSpPr>
            <a:spLocks/>
          </p:cNvSpPr>
          <p:nvPr/>
        </p:nvSpPr>
        <p:spPr bwMode="auto">
          <a:xfrm>
            <a:off x="5522485" y="1731810"/>
            <a:ext cx="2517775" cy="3055938"/>
          </a:xfrm>
          <a:custGeom>
            <a:avLst/>
            <a:gdLst>
              <a:gd name="T0" fmla="*/ 0 w 1690"/>
              <a:gd name="T1" fmla="*/ 3055938 h 2051"/>
              <a:gd name="T2" fmla="*/ 886436 w 1690"/>
              <a:gd name="T3" fmla="*/ 2197713 h 2051"/>
              <a:gd name="T4" fmla="*/ 1631339 w 1690"/>
              <a:gd name="T5" fmla="*/ 1339487 h 2051"/>
              <a:gd name="T6" fmla="*/ 2517775 w 1690"/>
              <a:gd name="T7" fmla="*/ 0 h 2051"/>
              <a:gd name="T8" fmla="*/ 0 60000 65536"/>
              <a:gd name="T9" fmla="*/ 0 60000 65536"/>
              <a:gd name="T10" fmla="*/ 0 60000 65536"/>
              <a:gd name="T11" fmla="*/ 0 60000 65536"/>
              <a:gd name="T12" fmla="*/ 0 w 1690"/>
              <a:gd name="T13" fmla="*/ 0 h 2051"/>
              <a:gd name="T14" fmla="*/ 1690 w 1690"/>
              <a:gd name="T15" fmla="*/ 2051 h 2051"/>
            </a:gdLst>
            <a:ahLst/>
            <a:cxnLst>
              <a:cxn ang="T8">
                <a:pos x="T0" y="T1"/>
              </a:cxn>
              <a:cxn ang="T9">
                <a:pos x="T2" y="T3"/>
              </a:cxn>
              <a:cxn ang="T10">
                <a:pos x="T4" y="T5"/>
              </a:cxn>
              <a:cxn ang="T11">
                <a:pos x="T6" y="T7"/>
              </a:cxn>
            </a:cxnLst>
            <a:rect l="T12" t="T13" r="T14" b="T15"/>
            <a:pathLst>
              <a:path w="1690" h="2051">
                <a:moveTo>
                  <a:pt x="0" y="2051"/>
                </a:moveTo>
                <a:cubicBezTo>
                  <a:pt x="206" y="1859"/>
                  <a:pt x="412" y="1667"/>
                  <a:pt x="595" y="1475"/>
                </a:cubicBezTo>
                <a:cubicBezTo>
                  <a:pt x="778" y="1283"/>
                  <a:pt x="912" y="1145"/>
                  <a:pt x="1095" y="899"/>
                </a:cubicBezTo>
                <a:cubicBezTo>
                  <a:pt x="1278" y="653"/>
                  <a:pt x="1484" y="326"/>
                  <a:pt x="1690" y="0"/>
                </a:cubicBezTo>
              </a:path>
            </a:pathLst>
          </a:custGeom>
          <a:noFill/>
          <a:ln w="57150">
            <a:solidFill>
              <a:srgbClr val="006600"/>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85" name="Oval 35"/>
          <p:cNvSpPr>
            <a:spLocks noChangeArrowheads="1"/>
          </p:cNvSpPr>
          <p:nvPr/>
        </p:nvSpPr>
        <p:spPr bwMode="auto">
          <a:xfrm>
            <a:off x="6397198" y="3817785"/>
            <a:ext cx="119062" cy="119063"/>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6" name="Oval 52"/>
          <p:cNvSpPr>
            <a:spLocks noChangeArrowheads="1"/>
          </p:cNvSpPr>
          <p:nvPr/>
        </p:nvSpPr>
        <p:spPr bwMode="auto">
          <a:xfrm>
            <a:off x="7130623" y="2968473"/>
            <a:ext cx="119062" cy="119062"/>
          </a:xfrm>
          <a:prstGeom prst="ellipse">
            <a:avLst/>
          </a:prstGeom>
          <a:solidFill>
            <a:srgbClr val="FFFF00"/>
          </a:solidFill>
          <a:ln w="3175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Tree>
    <p:extLst>
      <p:ext uri="{BB962C8B-B14F-4D97-AF65-F5344CB8AC3E}">
        <p14:creationId xmlns:p14="http://schemas.microsoft.com/office/powerpoint/2010/main" val="27421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barn(inVertical)">
                                      <p:cBhvr>
                                        <p:cTn id="7" dur="500"/>
                                        <p:tgtEl>
                                          <p:spTgt spid="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1">
                                            <p:txEl>
                                              <p:pRg st="1" end="1"/>
                                            </p:txEl>
                                          </p:spTgt>
                                        </p:tgtEl>
                                        <p:attrNameLst>
                                          <p:attrName>style.visibility</p:attrName>
                                        </p:attrNameLst>
                                      </p:cBhvr>
                                      <p:to>
                                        <p:strVal val="visible"/>
                                      </p:to>
                                    </p:set>
                                    <p:animEffect transition="in" filter="barn(inVertical)">
                                      <p:cBhvr>
                                        <p:cTn id="12" dur="500"/>
                                        <p:tgtEl>
                                          <p:spTgt spid="61">
                                            <p:txEl>
                                              <p:pRg st="1" end="1"/>
                                            </p:txEl>
                                          </p:spTgt>
                                        </p:tgtEl>
                                      </p:cBhvr>
                                    </p:animEffect>
                                  </p:childTnLst>
                                </p:cTn>
                              </p:par>
                            </p:childTnLst>
                          </p:cTn>
                        </p:par>
                        <p:par>
                          <p:cTn id="13" fill="hold">
                            <p:stCondLst>
                              <p:cond delay="500"/>
                            </p:stCondLst>
                            <p:childTnLst>
                              <p:par>
                                <p:cTn id="14" presetID="16" presetClass="entr" presetSubtype="21" fill="hold" nodeType="afterEffect">
                                  <p:stCondLst>
                                    <p:cond delay="0"/>
                                  </p:stCondLst>
                                  <p:childTnLst>
                                    <p:set>
                                      <p:cBhvr>
                                        <p:cTn id="15" dur="1" fill="hold">
                                          <p:stCondLst>
                                            <p:cond delay="0"/>
                                          </p:stCondLst>
                                        </p:cTn>
                                        <p:tgtEl>
                                          <p:spTgt spid="61">
                                            <p:txEl>
                                              <p:pRg st="2" end="2"/>
                                            </p:txEl>
                                          </p:spTgt>
                                        </p:tgtEl>
                                        <p:attrNameLst>
                                          <p:attrName>style.visibility</p:attrName>
                                        </p:attrNameLst>
                                      </p:cBhvr>
                                      <p:to>
                                        <p:strVal val="visible"/>
                                      </p:to>
                                    </p:set>
                                    <p:animEffect transition="in" filter="barn(inVertical)">
                                      <p:cBhvr>
                                        <p:cTn id="16" dur="500"/>
                                        <p:tgtEl>
                                          <p:spTgt spid="61">
                                            <p:txEl>
                                              <p:pRg st="2" end="2"/>
                                            </p:txEl>
                                          </p:spTgt>
                                        </p:tgtEl>
                                      </p:cBhvr>
                                    </p:animEffect>
                                  </p:childTnLst>
                                </p:cTn>
                              </p:par>
                            </p:childTnLst>
                          </p:cTn>
                        </p:par>
                        <p:par>
                          <p:cTn id="17" fill="hold">
                            <p:stCondLst>
                              <p:cond delay="1000"/>
                            </p:stCondLst>
                            <p:childTnLst>
                              <p:par>
                                <p:cTn id="18" presetID="12" presetClass="entr" presetSubtype="4" fill="hold" nodeType="afterEffect">
                                  <p:stCondLst>
                                    <p:cond delay="0"/>
                                  </p:stCondLst>
                                  <p:childTnLst>
                                    <p:set>
                                      <p:cBhvr>
                                        <p:cTn id="19" dur="1" fill="hold">
                                          <p:stCondLst>
                                            <p:cond delay="0"/>
                                          </p:stCondLst>
                                        </p:cTn>
                                        <p:tgtEl>
                                          <p:spTgt spid="81"/>
                                        </p:tgtEl>
                                        <p:attrNameLst>
                                          <p:attrName>style.visibility</p:attrName>
                                        </p:attrNameLst>
                                      </p:cBhvr>
                                      <p:to>
                                        <p:strVal val="visible"/>
                                      </p:to>
                                    </p:set>
                                    <p:animEffect transition="in" filter="slide(fromBottom)">
                                      <p:cBhvr>
                                        <p:cTn id="20" dur="500"/>
                                        <p:tgtEl>
                                          <p:spTgt spid="81"/>
                                        </p:tgtEl>
                                      </p:cBhvr>
                                    </p:animEffect>
                                  </p:childTnLst>
                                </p:cTn>
                              </p:par>
                            </p:childTnLst>
                          </p:cTn>
                        </p:par>
                        <p:par>
                          <p:cTn id="21" fill="hold">
                            <p:stCondLst>
                              <p:cond delay="1500"/>
                            </p:stCondLst>
                            <p:childTnLst>
                              <p:par>
                                <p:cTn id="22" presetID="16" presetClass="entr" presetSubtype="21" fill="hold" nodeType="afterEffect">
                                  <p:stCondLst>
                                    <p:cond delay="0"/>
                                  </p:stCondLst>
                                  <p:childTnLst>
                                    <p:set>
                                      <p:cBhvr>
                                        <p:cTn id="23" dur="1" fill="hold">
                                          <p:stCondLst>
                                            <p:cond delay="0"/>
                                          </p:stCondLst>
                                        </p:cTn>
                                        <p:tgtEl>
                                          <p:spTgt spid="61">
                                            <p:txEl>
                                              <p:pRg st="3" end="3"/>
                                            </p:txEl>
                                          </p:spTgt>
                                        </p:tgtEl>
                                        <p:attrNameLst>
                                          <p:attrName>style.visibility</p:attrName>
                                        </p:attrNameLst>
                                      </p:cBhvr>
                                      <p:to>
                                        <p:strVal val="visible"/>
                                      </p:to>
                                    </p:set>
                                    <p:animEffect transition="in" filter="barn(inVertical)">
                                      <p:cBhvr>
                                        <p:cTn id="24" dur="500"/>
                                        <p:tgtEl>
                                          <p:spTgt spid="61">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3" presetClass="entr" presetSubtype="32" fill="hold" grpId="0" nodeType="clickEffect">
                                  <p:stCondLst>
                                    <p:cond delay="0"/>
                                  </p:stCondLst>
                                  <p:childTnLst>
                                    <p:set>
                                      <p:cBhvr>
                                        <p:cTn id="28" dur="1" fill="hold">
                                          <p:stCondLst>
                                            <p:cond delay="0"/>
                                          </p:stCondLst>
                                        </p:cTn>
                                        <p:tgtEl>
                                          <p:spTgt spid="86"/>
                                        </p:tgtEl>
                                        <p:attrNameLst>
                                          <p:attrName>style.visibility</p:attrName>
                                        </p:attrNameLst>
                                      </p:cBhvr>
                                      <p:to>
                                        <p:strVal val="visible"/>
                                      </p:to>
                                    </p:set>
                                    <p:anim calcmode="lin" valueType="num">
                                      <p:cBhvr>
                                        <p:cTn id="29" dur="500" fill="hold"/>
                                        <p:tgtEl>
                                          <p:spTgt spid="86"/>
                                        </p:tgtEl>
                                        <p:attrNameLst>
                                          <p:attrName>ppt_w</p:attrName>
                                        </p:attrNameLst>
                                      </p:cBhvr>
                                      <p:tavLst>
                                        <p:tav tm="0">
                                          <p:val>
                                            <p:strVal val="4*#ppt_w"/>
                                          </p:val>
                                        </p:tav>
                                        <p:tav tm="100000">
                                          <p:val>
                                            <p:strVal val="#ppt_w"/>
                                          </p:val>
                                        </p:tav>
                                      </p:tavLst>
                                    </p:anim>
                                    <p:anim calcmode="lin" valueType="num">
                                      <p:cBhvr>
                                        <p:cTn id="30" dur="500" fill="hold"/>
                                        <p:tgtEl>
                                          <p:spTgt spid="86"/>
                                        </p:tgtEl>
                                        <p:attrNameLst>
                                          <p:attrName>ppt_h</p:attrName>
                                        </p:attrNameLst>
                                      </p:cBhvr>
                                      <p:tavLst>
                                        <p:tav tm="0">
                                          <p:val>
                                            <p:strVal val="4*#ppt_h"/>
                                          </p:val>
                                        </p:tav>
                                        <p:tav tm="100000">
                                          <p:val>
                                            <p:strVal val="#ppt_h"/>
                                          </p:val>
                                        </p:tav>
                                      </p:tavLst>
                                    </p:anim>
                                  </p:childTnLst>
                                </p:cTn>
                              </p:par>
                            </p:childTnLst>
                          </p:cTn>
                        </p:par>
                        <p:par>
                          <p:cTn id="31" fill="hold">
                            <p:stCondLst>
                              <p:cond delay="500"/>
                            </p:stCondLst>
                            <p:childTnLst>
                              <p:par>
                                <p:cTn id="32" presetID="17" presetClass="entr" presetSubtype="2" fill="hold" grpId="0" nodeType="afterEffect">
                                  <p:stCondLst>
                                    <p:cond delay="0"/>
                                  </p:stCondLst>
                                  <p:childTnLst>
                                    <p:set>
                                      <p:cBhvr>
                                        <p:cTn id="33" dur="1" fill="hold">
                                          <p:stCondLst>
                                            <p:cond delay="0"/>
                                          </p:stCondLst>
                                        </p:cTn>
                                        <p:tgtEl>
                                          <p:spTgt spid="68"/>
                                        </p:tgtEl>
                                        <p:attrNameLst>
                                          <p:attrName>style.visibility</p:attrName>
                                        </p:attrNameLst>
                                      </p:cBhvr>
                                      <p:to>
                                        <p:strVal val="visible"/>
                                      </p:to>
                                    </p:set>
                                    <p:anim calcmode="lin" valueType="num">
                                      <p:cBhvr>
                                        <p:cTn id="34" dur="500" fill="hold"/>
                                        <p:tgtEl>
                                          <p:spTgt spid="68"/>
                                        </p:tgtEl>
                                        <p:attrNameLst>
                                          <p:attrName>ppt_x</p:attrName>
                                        </p:attrNameLst>
                                      </p:cBhvr>
                                      <p:tavLst>
                                        <p:tav tm="0">
                                          <p:val>
                                            <p:strVal val="#ppt_x+#ppt_w/2"/>
                                          </p:val>
                                        </p:tav>
                                        <p:tav tm="100000">
                                          <p:val>
                                            <p:strVal val="#ppt_x"/>
                                          </p:val>
                                        </p:tav>
                                      </p:tavLst>
                                    </p:anim>
                                    <p:anim calcmode="lin" valueType="num">
                                      <p:cBhvr>
                                        <p:cTn id="35" dur="500" fill="hold"/>
                                        <p:tgtEl>
                                          <p:spTgt spid="68"/>
                                        </p:tgtEl>
                                        <p:attrNameLst>
                                          <p:attrName>ppt_y</p:attrName>
                                        </p:attrNameLst>
                                      </p:cBhvr>
                                      <p:tavLst>
                                        <p:tav tm="0">
                                          <p:val>
                                            <p:strVal val="#ppt_y"/>
                                          </p:val>
                                        </p:tav>
                                        <p:tav tm="100000">
                                          <p:val>
                                            <p:strVal val="#ppt_y"/>
                                          </p:val>
                                        </p:tav>
                                      </p:tavLst>
                                    </p:anim>
                                    <p:anim calcmode="lin" valueType="num">
                                      <p:cBhvr>
                                        <p:cTn id="36" dur="500" fill="hold"/>
                                        <p:tgtEl>
                                          <p:spTgt spid="68"/>
                                        </p:tgtEl>
                                        <p:attrNameLst>
                                          <p:attrName>ppt_w</p:attrName>
                                        </p:attrNameLst>
                                      </p:cBhvr>
                                      <p:tavLst>
                                        <p:tav tm="0">
                                          <p:val>
                                            <p:fltVal val="0"/>
                                          </p:val>
                                        </p:tav>
                                        <p:tav tm="100000">
                                          <p:val>
                                            <p:strVal val="#ppt_w"/>
                                          </p:val>
                                        </p:tav>
                                      </p:tavLst>
                                    </p:anim>
                                    <p:anim calcmode="lin" valueType="num">
                                      <p:cBhvr>
                                        <p:cTn id="37" dur="500" fill="hold"/>
                                        <p:tgtEl>
                                          <p:spTgt spid="68"/>
                                        </p:tgtEl>
                                        <p:attrNameLst>
                                          <p:attrName>ppt_h</p:attrName>
                                        </p:attrNameLst>
                                      </p:cBhvr>
                                      <p:tavLst>
                                        <p:tav tm="0">
                                          <p:val>
                                            <p:strVal val="#ppt_h"/>
                                          </p:val>
                                        </p:tav>
                                        <p:tav tm="100000">
                                          <p:val>
                                            <p:strVal val="#ppt_h"/>
                                          </p:val>
                                        </p:tav>
                                      </p:tavLst>
                                    </p:anim>
                                  </p:childTnLst>
                                </p:cTn>
                              </p:par>
                            </p:childTnLst>
                          </p:cTn>
                        </p:par>
                        <p:par>
                          <p:cTn id="38" fill="hold">
                            <p:stCondLst>
                              <p:cond delay="1000"/>
                            </p:stCondLst>
                            <p:childTnLst>
                              <p:par>
                                <p:cTn id="39" presetID="17" presetClass="entr" presetSubtype="4" fill="hold" nodeType="afterEffect">
                                  <p:stCondLst>
                                    <p:cond delay="0"/>
                                  </p:stCondLst>
                                  <p:childTnLst>
                                    <p:set>
                                      <p:cBhvr>
                                        <p:cTn id="40" dur="1" fill="hold">
                                          <p:stCondLst>
                                            <p:cond delay="0"/>
                                          </p:stCondLst>
                                        </p:cTn>
                                        <p:tgtEl>
                                          <p:spTgt spid="69"/>
                                        </p:tgtEl>
                                        <p:attrNameLst>
                                          <p:attrName>style.visibility</p:attrName>
                                        </p:attrNameLst>
                                      </p:cBhvr>
                                      <p:to>
                                        <p:strVal val="visible"/>
                                      </p:to>
                                    </p:set>
                                    <p:anim calcmode="lin" valueType="num">
                                      <p:cBhvr>
                                        <p:cTn id="41" dur="500" fill="hold"/>
                                        <p:tgtEl>
                                          <p:spTgt spid="69"/>
                                        </p:tgtEl>
                                        <p:attrNameLst>
                                          <p:attrName>ppt_x</p:attrName>
                                        </p:attrNameLst>
                                      </p:cBhvr>
                                      <p:tavLst>
                                        <p:tav tm="0">
                                          <p:val>
                                            <p:strVal val="#ppt_x"/>
                                          </p:val>
                                        </p:tav>
                                        <p:tav tm="100000">
                                          <p:val>
                                            <p:strVal val="#ppt_x"/>
                                          </p:val>
                                        </p:tav>
                                      </p:tavLst>
                                    </p:anim>
                                    <p:anim calcmode="lin" valueType="num">
                                      <p:cBhvr>
                                        <p:cTn id="42" dur="500" fill="hold"/>
                                        <p:tgtEl>
                                          <p:spTgt spid="69"/>
                                        </p:tgtEl>
                                        <p:attrNameLst>
                                          <p:attrName>ppt_y</p:attrName>
                                        </p:attrNameLst>
                                      </p:cBhvr>
                                      <p:tavLst>
                                        <p:tav tm="0">
                                          <p:val>
                                            <p:strVal val="#ppt_y+#ppt_h/2"/>
                                          </p:val>
                                        </p:tav>
                                        <p:tav tm="100000">
                                          <p:val>
                                            <p:strVal val="#ppt_y"/>
                                          </p:val>
                                        </p:tav>
                                      </p:tavLst>
                                    </p:anim>
                                    <p:anim calcmode="lin" valueType="num">
                                      <p:cBhvr>
                                        <p:cTn id="43" dur="500" fill="hold"/>
                                        <p:tgtEl>
                                          <p:spTgt spid="69"/>
                                        </p:tgtEl>
                                        <p:attrNameLst>
                                          <p:attrName>ppt_w</p:attrName>
                                        </p:attrNameLst>
                                      </p:cBhvr>
                                      <p:tavLst>
                                        <p:tav tm="0">
                                          <p:val>
                                            <p:strVal val="#ppt_w"/>
                                          </p:val>
                                        </p:tav>
                                        <p:tav tm="100000">
                                          <p:val>
                                            <p:strVal val="#ppt_w"/>
                                          </p:val>
                                        </p:tav>
                                      </p:tavLst>
                                    </p:anim>
                                    <p:anim calcmode="lin" valueType="num">
                                      <p:cBhvr>
                                        <p:cTn id="44" dur="500" fill="hold"/>
                                        <p:tgtEl>
                                          <p:spTgt spid="69"/>
                                        </p:tgtEl>
                                        <p:attrNameLst>
                                          <p:attrName>ppt_h</p:attrName>
                                        </p:attrNameLst>
                                      </p:cBhvr>
                                      <p:tavLst>
                                        <p:tav tm="0">
                                          <p:val>
                                            <p:fltVal val="0"/>
                                          </p:val>
                                        </p:tav>
                                        <p:tav tm="100000">
                                          <p:val>
                                            <p:strVal val="#ppt_h"/>
                                          </p:val>
                                        </p:tav>
                                      </p:tavLst>
                                    </p:anim>
                                  </p:childTnLst>
                                </p:cTn>
                              </p:par>
                            </p:childTnLst>
                          </p:cTn>
                        </p:par>
                        <p:par>
                          <p:cTn id="45" fill="hold">
                            <p:stCondLst>
                              <p:cond delay="1500"/>
                            </p:stCondLst>
                            <p:childTnLst>
                              <p:par>
                                <p:cTn id="46" presetID="17" presetClass="entr" presetSubtype="1" fill="hold" grpId="0" nodeType="afterEffect">
                                  <p:stCondLst>
                                    <p:cond delay="0"/>
                                  </p:stCondLst>
                                  <p:childTnLst>
                                    <p:set>
                                      <p:cBhvr>
                                        <p:cTn id="47" dur="1" fill="hold">
                                          <p:stCondLst>
                                            <p:cond delay="0"/>
                                          </p:stCondLst>
                                        </p:cTn>
                                        <p:tgtEl>
                                          <p:spTgt spid="64"/>
                                        </p:tgtEl>
                                        <p:attrNameLst>
                                          <p:attrName>style.visibility</p:attrName>
                                        </p:attrNameLst>
                                      </p:cBhvr>
                                      <p:to>
                                        <p:strVal val="visible"/>
                                      </p:to>
                                    </p:set>
                                    <p:anim calcmode="lin" valueType="num">
                                      <p:cBhvr>
                                        <p:cTn id="48" dur="500" fill="hold"/>
                                        <p:tgtEl>
                                          <p:spTgt spid="64"/>
                                        </p:tgtEl>
                                        <p:attrNameLst>
                                          <p:attrName>ppt_x</p:attrName>
                                        </p:attrNameLst>
                                      </p:cBhvr>
                                      <p:tavLst>
                                        <p:tav tm="0">
                                          <p:val>
                                            <p:strVal val="#ppt_x"/>
                                          </p:val>
                                        </p:tav>
                                        <p:tav tm="100000">
                                          <p:val>
                                            <p:strVal val="#ppt_x"/>
                                          </p:val>
                                        </p:tav>
                                      </p:tavLst>
                                    </p:anim>
                                    <p:anim calcmode="lin" valueType="num">
                                      <p:cBhvr>
                                        <p:cTn id="49" dur="500" fill="hold"/>
                                        <p:tgtEl>
                                          <p:spTgt spid="64"/>
                                        </p:tgtEl>
                                        <p:attrNameLst>
                                          <p:attrName>ppt_y</p:attrName>
                                        </p:attrNameLst>
                                      </p:cBhvr>
                                      <p:tavLst>
                                        <p:tav tm="0">
                                          <p:val>
                                            <p:strVal val="#ppt_y-#ppt_h/2"/>
                                          </p:val>
                                        </p:tav>
                                        <p:tav tm="100000">
                                          <p:val>
                                            <p:strVal val="#ppt_y"/>
                                          </p:val>
                                        </p:tav>
                                      </p:tavLst>
                                    </p:anim>
                                    <p:anim calcmode="lin" valueType="num">
                                      <p:cBhvr>
                                        <p:cTn id="50" dur="500" fill="hold"/>
                                        <p:tgtEl>
                                          <p:spTgt spid="64"/>
                                        </p:tgtEl>
                                        <p:attrNameLst>
                                          <p:attrName>ppt_w</p:attrName>
                                        </p:attrNameLst>
                                      </p:cBhvr>
                                      <p:tavLst>
                                        <p:tav tm="0">
                                          <p:val>
                                            <p:strVal val="#ppt_w"/>
                                          </p:val>
                                        </p:tav>
                                        <p:tav tm="100000">
                                          <p:val>
                                            <p:strVal val="#ppt_w"/>
                                          </p:val>
                                        </p:tav>
                                      </p:tavLst>
                                    </p:anim>
                                    <p:anim calcmode="lin" valueType="num">
                                      <p:cBhvr>
                                        <p:cTn id="51" dur="500" fill="hold"/>
                                        <p:tgtEl>
                                          <p:spTgt spid="64"/>
                                        </p:tgtEl>
                                        <p:attrNameLst>
                                          <p:attrName>ppt_h</p:attrName>
                                        </p:attrNameLst>
                                      </p:cBhvr>
                                      <p:tavLst>
                                        <p:tav tm="0">
                                          <p:val>
                                            <p:fltVal val="0"/>
                                          </p:val>
                                        </p:tav>
                                        <p:tav tm="100000">
                                          <p:val>
                                            <p:strVal val="#ppt_h"/>
                                          </p:val>
                                        </p:tav>
                                      </p:tavLst>
                                    </p:anim>
                                  </p:childTnLst>
                                </p:cTn>
                              </p:par>
                            </p:childTnLst>
                          </p:cTn>
                        </p:par>
                        <p:par>
                          <p:cTn id="52" fill="hold">
                            <p:stCondLst>
                              <p:cond delay="2000"/>
                            </p:stCondLst>
                            <p:childTnLst>
                              <p:par>
                                <p:cTn id="53" presetID="23" presetClass="entr" presetSubtype="16" fill="hold" grpId="0" nodeType="afterEffect">
                                  <p:stCondLst>
                                    <p:cond delay="0"/>
                                  </p:stCondLst>
                                  <p:childTnLst>
                                    <p:set>
                                      <p:cBhvr>
                                        <p:cTn id="54" dur="1" fill="hold">
                                          <p:stCondLst>
                                            <p:cond delay="0"/>
                                          </p:stCondLst>
                                        </p:cTn>
                                        <p:tgtEl>
                                          <p:spTgt spid="65"/>
                                        </p:tgtEl>
                                        <p:attrNameLst>
                                          <p:attrName>style.visibility</p:attrName>
                                        </p:attrNameLst>
                                      </p:cBhvr>
                                      <p:to>
                                        <p:strVal val="visible"/>
                                      </p:to>
                                    </p:set>
                                    <p:anim calcmode="lin" valueType="num">
                                      <p:cBhvr>
                                        <p:cTn id="55" dur="500" fill="hold"/>
                                        <p:tgtEl>
                                          <p:spTgt spid="65"/>
                                        </p:tgtEl>
                                        <p:attrNameLst>
                                          <p:attrName>ppt_w</p:attrName>
                                        </p:attrNameLst>
                                      </p:cBhvr>
                                      <p:tavLst>
                                        <p:tav tm="0">
                                          <p:val>
                                            <p:fltVal val="0"/>
                                          </p:val>
                                        </p:tav>
                                        <p:tav tm="100000">
                                          <p:val>
                                            <p:strVal val="#ppt_w"/>
                                          </p:val>
                                        </p:tav>
                                      </p:tavLst>
                                    </p:anim>
                                    <p:anim calcmode="lin" valueType="num">
                                      <p:cBhvr>
                                        <p:cTn id="56" dur="500" fill="hold"/>
                                        <p:tgtEl>
                                          <p:spTgt spid="65"/>
                                        </p:tgtEl>
                                        <p:attrNameLst>
                                          <p:attrName>ppt_h</p:attrName>
                                        </p:attrNameLst>
                                      </p:cBhvr>
                                      <p:tavLst>
                                        <p:tav tm="0">
                                          <p:val>
                                            <p:fltVal val="0"/>
                                          </p:val>
                                        </p:tav>
                                        <p:tav tm="100000">
                                          <p:val>
                                            <p:strVal val="#ppt_h"/>
                                          </p:val>
                                        </p:tav>
                                      </p:tavLst>
                                    </p:anim>
                                  </p:childTnLst>
                                </p:cTn>
                              </p:par>
                            </p:childTnLst>
                          </p:cTn>
                        </p:par>
                        <p:par>
                          <p:cTn id="57" fill="hold">
                            <p:stCondLst>
                              <p:cond delay="2500"/>
                            </p:stCondLst>
                            <p:childTnLst>
                              <p:par>
                                <p:cTn id="58" presetID="17" presetClass="entr" presetSubtype="8" fill="hold" nodeType="afterEffect">
                                  <p:stCondLst>
                                    <p:cond delay="0"/>
                                  </p:stCondLst>
                                  <p:childTnLst>
                                    <p:set>
                                      <p:cBhvr>
                                        <p:cTn id="59" dur="1" fill="hold">
                                          <p:stCondLst>
                                            <p:cond delay="0"/>
                                          </p:stCondLst>
                                        </p:cTn>
                                        <p:tgtEl>
                                          <p:spTgt spid="70"/>
                                        </p:tgtEl>
                                        <p:attrNameLst>
                                          <p:attrName>style.visibility</p:attrName>
                                        </p:attrNameLst>
                                      </p:cBhvr>
                                      <p:to>
                                        <p:strVal val="visible"/>
                                      </p:to>
                                    </p:set>
                                    <p:anim calcmode="lin" valueType="num">
                                      <p:cBhvr>
                                        <p:cTn id="60" dur="500" fill="hold"/>
                                        <p:tgtEl>
                                          <p:spTgt spid="70"/>
                                        </p:tgtEl>
                                        <p:attrNameLst>
                                          <p:attrName>ppt_x</p:attrName>
                                        </p:attrNameLst>
                                      </p:cBhvr>
                                      <p:tavLst>
                                        <p:tav tm="0">
                                          <p:val>
                                            <p:strVal val="#ppt_x-#ppt_w/2"/>
                                          </p:val>
                                        </p:tav>
                                        <p:tav tm="100000">
                                          <p:val>
                                            <p:strVal val="#ppt_x"/>
                                          </p:val>
                                        </p:tav>
                                      </p:tavLst>
                                    </p:anim>
                                    <p:anim calcmode="lin" valueType="num">
                                      <p:cBhvr>
                                        <p:cTn id="61" dur="500" fill="hold"/>
                                        <p:tgtEl>
                                          <p:spTgt spid="70"/>
                                        </p:tgtEl>
                                        <p:attrNameLst>
                                          <p:attrName>ppt_y</p:attrName>
                                        </p:attrNameLst>
                                      </p:cBhvr>
                                      <p:tavLst>
                                        <p:tav tm="0">
                                          <p:val>
                                            <p:strVal val="#ppt_y"/>
                                          </p:val>
                                        </p:tav>
                                        <p:tav tm="100000">
                                          <p:val>
                                            <p:strVal val="#ppt_y"/>
                                          </p:val>
                                        </p:tav>
                                      </p:tavLst>
                                    </p:anim>
                                    <p:anim calcmode="lin" valueType="num">
                                      <p:cBhvr>
                                        <p:cTn id="62" dur="500" fill="hold"/>
                                        <p:tgtEl>
                                          <p:spTgt spid="70"/>
                                        </p:tgtEl>
                                        <p:attrNameLst>
                                          <p:attrName>ppt_w</p:attrName>
                                        </p:attrNameLst>
                                      </p:cBhvr>
                                      <p:tavLst>
                                        <p:tav tm="0">
                                          <p:val>
                                            <p:fltVal val="0"/>
                                          </p:val>
                                        </p:tav>
                                        <p:tav tm="100000">
                                          <p:val>
                                            <p:strVal val="#ppt_w"/>
                                          </p:val>
                                        </p:tav>
                                      </p:tavLst>
                                    </p:anim>
                                    <p:anim calcmode="lin" valueType="num">
                                      <p:cBhvr>
                                        <p:cTn id="63" dur="500" fill="hold"/>
                                        <p:tgtEl>
                                          <p:spTgt spid="70"/>
                                        </p:tgtEl>
                                        <p:attrNameLst>
                                          <p:attrName>ppt_h</p:attrName>
                                        </p:attrNameLst>
                                      </p:cBhvr>
                                      <p:tavLst>
                                        <p:tav tm="0">
                                          <p:val>
                                            <p:strVal val="#ppt_h"/>
                                          </p:val>
                                        </p:tav>
                                        <p:tav tm="100000">
                                          <p:val>
                                            <p:strVal val="#ppt_h"/>
                                          </p:val>
                                        </p:tav>
                                      </p:tavLst>
                                    </p:anim>
                                  </p:childTnLst>
                                </p:cTn>
                              </p:par>
                            </p:childTnLst>
                          </p:cTn>
                        </p:par>
                        <p:par>
                          <p:cTn id="64" fill="hold">
                            <p:stCondLst>
                              <p:cond delay="3000"/>
                            </p:stCondLst>
                            <p:childTnLst>
                              <p:par>
                                <p:cTn id="65" presetID="16" presetClass="entr" presetSubtype="21" fill="hold" nodeType="afterEffect">
                                  <p:stCondLst>
                                    <p:cond delay="0"/>
                                  </p:stCondLst>
                                  <p:childTnLst>
                                    <p:set>
                                      <p:cBhvr>
                                        <p:cTn id="66" dur="1" fill="hold">
                                          <p:stCondLst>
                                            <p:cond delay="0"/>
                                          </p:stCondLst>
                                        </p:cTn>
                                        <p:tgtEl>
                                          <p:spTgt spid="61">
                                            <p:txEl>
                                              <p:pRg st="4" end="4"/>
                                            </p:txEl>
                                          </p:spTgt>
                                        </p:tgtEl>
                                        <p:attrNameLst>
                                          <p:attrName>style.visibility</p:attrName>
                                        </p:attrNameLst>
                                      </p:cBhvr>
                                      <p:to>
                                        <p:strVal val="visible"/>
                                      </p:to>
                                    </p:set>
                                    <p:animEffect transition="in" filter="barn(inVertical)">
                                      <p:cBhvr>
                                        <p:cTn id="67" dur="500"/>
                                        <p:tgtEl>
                                          <p:spTgt spid="61">
                                            <p:txEl>
                                              <p:pRg st="4" end="4"/>
                                            </p:txEl>
                                          </p:spTgt>
                                        </p:tgtEl>
                                      </p:cBhvr>
                                    </p:animEffect>
                                  </p:childTnLst>
                                </p:cTn>
                              </p:par>
                            </p:childTnLst>
                          </p:cTn>
                        </p:par>
                        <p:par>
                          <p:cTn id="68" fill="hold">
                            <p:stCondLst>
                              <p:cond delay="3500"/>
                            </p:stCondLst>
                            <p:childTnLst>
                              <p:par>
                                <p:cTn id="69" presetID="16" presetClass="entr" presetSubtype="21" fill="hold" nodeType="afterEffect">
                                  <p:stCondLst>
                                    <p:cond delay="0"/>
                                  </p:stCondLst>
                                  <p:childTnLst>
                                    <p:set>
                                      <p:cBhvr>
                                        <p:cTn id="70" dur="1" fill="hold">
                                          <p:stCondLst>
                                            <p:cond delay="0"/>
                                          </p:stCondLst>
                                        </p:cTn>
                                        <p:tgtEl>
                                          <p:spTgt spid="61">
                                            <p:txEl>
                                              <p:pRg st="5" end="5"/>
                                            </p:txEl>
                                          </p:spTgt>
                                        </p:tgtEl>
                                        <p:attrNameLst>
                                          <p:attrName>style.visibility</p:attrName>
                                        </p:attrNameLst>
                                      </p:cBhvr>
                                      <p:to>
                                        <p:strVal val="visible"/>
                                      </p:to>
                                    </p:set>
                                    <p:animEffect transition="in" filter="barn(inVertical)">
                                      <p:cBhvr>
                                        <p:cTn id="71" dur="500"/>
                                        <p:tgtEl>
                                          <p:spTgt spid="6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utoUpdateAnimBg="0"/>
      <p:bldP spid="68" grpId="0" animBg="1"/>
      <p:bldP spid="86"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96326"/>
            <a:ext cx="8932985" cy="430078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78205"/>
            <a:ext cx="8904855" cy="610773"/>
          </a:xfrm>
        </p:spPr>
        <p:txBody>
          <a:bodyPr/>
          <a:lstStyle/>
          <a:p>
            <a:r>
              <a:rPr lang="en-US" dirty="0" smtClean="0"/>
              <a:t>Effects of a Change in Supply</a:t>
            </a:r>
            <a:endParaRPr lang="en-US" dirty="0"/>
          </a:p>
        </p:txBody>
      </p:sp>
      <p:sp>
        <p:nvSpPr>
          <p:cNvPr id="3" name="Content Placeholder 2"/>
          <p:cNvSpPr>
            <a:spLocks noGrp="1"/>
          </p:cNvSpPr>
          <p:nvPr>
            <p:ph idx="1"/>
          </p:nvPr>
        </p:nvSpPr>
        <p:spPr>
          <a:xfrm>
            <a:off x="140675" y="1659143"/>
            <a:ext cx="8883750" cy="2522159"/>
          </a:xfrm>
        </p:spPr>
        <p:txBody>
          <a:bodyPr/>
          <a:lstStyle/>
          <a:p>
            <a:pPr>
              <a:lnSpc>
                <a:spcPct val="90000"/>
              </a:lnSpc>
            </a:pPr>
            <a:r>
              <a:rPr lang="en-US" b="1" i="1" dirty="0">
                <a:solidFill>
                  <a:srgbClr val="32302A"/>
                </a:solidFill>
                <a:ea typeface="ＭＳ Ｐゴシック" pitchFamily="-107" charset="-128"/>
                <a:cs typeface="ＭＳ Ｐゴシック" pitchFamily="-107" charset="-128"/>
              </a:rPr>
              <a:t>When supply decreases</a:t>
            </a:r>
            <a:br>
              <a:rPr lang="en-US" b="1" i="1" dirty="0">
                <a:solidFill>
                  <a:srgbClr val="32302A"/>
                </a:solidFill>
                <a:ea typeface="ＭＳ Ｐゴシック" pitchFamily="-107" charset="-128"/>
                <a:cs typeface="ＭＳ Ｐゴシック" pitchFamily="-107" charset="-128"/>
              </a:rPr>
            </a:br>
            <a:r>
              <a:rPr lang="en-US" dirty="0">
                <a:solidFill>
                  <a:srgbClr val="32302A"/>
                </a:solidFill>
                <a:ea typeface="ＭＳ Ｐゴシック" pitchFamily="-107" charset="-128"/>
                <a:cs typeface="ＭＳ Ｐゴシック" pitchFamily="-107" charset="-128"/>
              </a:rPr>
              <a:t>– the equilibrium price will rise and </a:t>
            </a:r>
            <a:r>
              <a:rPr lang="en-US" dirty="0" smtClean="0">
                <a:solidFill>
                  <a:srgbClr val="32302A"/>
                </a:solidFill>
                <a:ea typeface="ＭＳ Ｐゴシック" pitchFamily="-107" charset="-128"/>
                <a:cs typeface="ＭＳ Ｐゴシック" pitchFamily="-107" charset="-128"/>
              </a:rPr>
              <a:t>the equilibrium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   quantity </a:t>
            </a:r>
            <a:r>
              <a:rPr lang="en-US" dirty="0">
                <a:solidFill>
                  <a:srgbClr val="32302A"/>
                </a:solidFill>
                <a:ea typeface="ＭＳ Ｐゴシック" pitchFamily="-107" charset="-128"/>
                <a:cs typeface="ＭＳ Ｐゴシック" pitchFamily="-107" charset="-128"/>
              </a:rPr>
              <a:t>will fall.</a:t>
            </a:r>
            <a:endParaRPr lang="en-US" dirty="0" smtClean="0">
              <a:solidFill>
                <a:srgbClr val="32302A"/>
              </a:solidFill>
              <a:ea typeface="ＭＳ Ｐゴシック" pitchFamily="-107" charset="-128"/>
              <a:cs typeface="ＭＳ Ｐゴシック" pitchFamily="-107" charset="-128"/>
            </a:endParaRPr>
          </a:p>
          <a:p>
            <a:pPr>
              <a:lnSpc>
                <a:spcPct val="90000"/>
              </a:lnSpc>
            </a:pPr>
            <a:r>
              <a:rPr lang="en-US" b="1" i="1" dirty="0">
                <a:solidFill>
                  <a:srgbClr val="32302A"/>
                </a:solidFill>
                <a:ea typeface="ＭＳ Ｐゴシック" pitchFamily="-107" charset="-128"/>
                <a:cs typeface="ＭＳ Ｐゴシック" pitchFamily="-107" charset="-128"/>
              </a:rPr>
              <a:t>When supply increases</a:t>
            </a:r>
            <a:br>
              <a:rPr lang="en-US" b="1" i="1" dirty="0">
                <a:solidFill>
                  <a:srgbClr val="32302A"/>
                </a:solidFill>
                <a:ea typeface="ＭＳ Ｐゴシック" pitchFamily="-107" charset="-128"/>
                <a:cs typeface="ＭＳ Ｐゴシック" pitchFamily="-107" charset="-128"/>
              </a:rPr>
            </a:br>
            <a:r>
              <a:rPr lang="en-US" dirty="0">
                <a:solidFill>
                  <a:srgbClr val="32302A"/>
                </a:solidFill>
                <a:ea typeface="ＭＳ Ｐゴシック" pitchFamily="-107" charset="-128"/>
                <a:cs typeface="ＭＳ Ｐゴシック" pitchFamily="-107" charset="-128"/>
              </a:rPr>
              <a:t> – the equilibrium price will fall and </a:t>
            </a:r>
            <a:r>
              <a:rPr lang="en-US" dirty="0" smtClean="0">
                <a:solidFill>
                  <a:srgbClr val="32302A"/>
                </a:solidFill>
                <a:ea typeface="ＭＳ Ｐゴシック" pitchFamily="-107" charset="-128"/>
                <a:cs typeface="ＭＳ Ｐゴシック" pitchFamily="-107" charset="-128"/>
              </a:rPr>
              <a:t>the equilibrium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    quantity </a:t>
            </a:r>
            <a:r>
              <a:rPr lang="en-US" dirty="0">
                <a:solidFill>
                  <a:srgbClr val="32302A"/>
                </a:solidFill>
                <a:ea typeface="ＭＳ Ｐゴシック" pitchFamily="-107" charset="-128"/>
                <a:cs typeface="ＭＳ Ｐゴシック" pitchFamily="-107" charset="-128"/>
              </a:rPr>
              <a:t>will rise.</a:t>
            </a:r>
          </a:p>
        </p:txBody>
      </p:sp>
    </p:spTree>
    <p:extLst>
      <p:ext uri="{BB962C8B-B14F-4D97-AF65-F5344CB8AC3E}">
        <p14:creationId xmlns:p14="http://schemas.microsoft.com/office/powerpoint/2010/main" val="103968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z="3200" dirty="0" smtClean="0"/>
              <a:t>Market Adjustment to a Decrease in Supply</a:t>
            </a:r>
            <a:endParaRPr lang="en-US" sz="16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61" name="Content Placeholder 2"/>
          <p:cNvSpPr>
            <a:spLocks noGrp="1"/>
          </p:cNvSpPr>
          <p:nvPr>
            <p:ph idx="1"/>
          </p:nvPr>
        </p:nvSpPr>
        <p:spPr>
          <a:xfrm>
            <a:off x="63183" y="1033855"/>
            <a:ext cx="4094951" cy="3438528"/>
          </a:xfrm>
        </p:spPr>
        <p:txBody>
          <a:bodyPr/>
          <a:lstStyle/>
          <a:p>
            <a:pPr marL="169863" indent="-169863">
              <a:lnSpc>
                <a:spcPct val="90000"/>
              </a:lnSpc>
            </a:pPr>
            <a:r>
              <a:rPr lang="en-US" sz="1800" dirty="0" smtClean="0">
                <a:solidFill>
                  <a:srgbClr val="32302A"/>
                </a:solidFill>
                <a:ea typeface="ＭＳ Ｐゴシック" pitchFamily="-107" charset="-128"/>
                <a:cs typeface="ＭＳ Ｐゴシック" pitchFamily="-107" charset="-128"/>
              </a:rPr>
              <a:t>Consider </a:t>
            </a:r>
            <a:r>
              <a:rPr lang="en-US" sz="1800" dirty="0">
                <a:solidFill>
                  <a:srgbClr val="32302A"/>
                </a:solidFill>
                <a:ea typeface="ＭＳ Ｐゴシック" pitchFamily="-107" charset="-128"/>
                <a:cs typeface="ＭＳ Ｐゴシック" pitchFamily="-107" charset="-128"/>
              </a:rPr>
              <a:t>the market for </a:t>
            </a:r>
            <a:r>
              <a:rPr lang="en-US" sz="1800" b="1" i="1" dirty="0" smtClean="0">
                <a:solidFill>
                  <a:srgbClr val="32302A"/>
                </a:solidFill>
                <a:ea typeface="ＭＳ Ｐゴシック" pitchFamily="-107" charset="-128"/>
                <a:cs typeface="ＭＳ Ｐゴシック" pitchFamily="-107" charset="-128"/>
              </a:rPr>
              <a:t>lemons</a:t>
            </a:r>
            <a:r>
              <a:rPr lang="en-US" sz="18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1800" dirty="0">
                <a:solidFill>
                  <a:srgbClr val="32302A"/>
                </a:solidFill>
                <a:ea typeface="ＭＳ Ｐゴシック" pitchFamily="-107" charset="-128"/>
                <a:cs typeface="ＭＳ Ｐゴシック" pitchFamily="-107" charset="-128"/>
              </a:rPr>
              <a:t>Initially equilibrium is present </a:t>
            </a:r>
            <a:r>
              <a:rPr lang="en-US" sz="1800" dirty="0" smtClean="0">
                <a:solidFill>
                  <a:srgbClr val="32302A"/>
                </a:solidFill>
                <a:ea typeface="ＭＳ Ｐゴシック" pitchFamily="-107" charset="-128"/>
                <a:cs typeface="ＭＳ Ｐゴシック" pitchFamily="-107" charset="-128"/>
              </a:rPr>
              <a:t>where </a:t>
            </a:r>
            <a:r>
              <a:rPr lang="en-US" sz="1800" b="1" i="1" dirty="0">
                <a:solidFill>
                  <a:schemeClr val="accent3">
                    <a:lumMod val="75000"/>
                  </a:schemeClr>
                </a:solidFill>
                <a:ea typeface="ＭＳ Ｐゴシック" pitchFamily="-107" charset="-128"/>
                <a:cs typeface="ＭＳ Ｐゴシック" pitchFamily="-107" charset="-128"/>
              </a:rPr>
              <a:t>supply</a:t>
            </a:r>
            <a:r>
              <a:rPr lang="en-US" sz="1800" b="1" i="1" baseline="-25000" dirty="0">
                <a:solidFill>
                  <a:schemeClr val="accent3">
                    <a:lumMod val="75000"/>
                  </a:schemeClr>
                </a:solidFill>
                <a:ea typeface="ＭＳ Ｐゴシック" pitchFamily="-107" charset="-128"/>
                <a:cs typeface="ＭＳ Ｐゴシック" pitchFamily="-107" charset="-128"/>
              </a:rPr>
              <a:t>1</a:t>
            </a:r>
            <a:r>
              <a:rPr lang="en-US" sz="1800" dirty="0">
                <a:solidFill>
                  <a:srgbClr val="32302A"/>
                </a:solidFill>
                <a:ea typeface="ＭＳ Ｐゴシック" pitchFamily="-107" charset="-128"/>
                <a:cs typeface="ＭＳ Ｐゴシック" pitchFamily="-107" charset="-128"/>
              </a:rPr>
              <a:t> equals </a:t>
            </a:r>
            <a:r>
              <a:rPr lang="en-US" sz="1800" b="1" i="1" dirty="0" smtClean="0">
                <a:solidFill>
                  <a:srgbClr val="034DF3"/>
                </a:solidFill>
                <a:ea typeface="ＭＳ Ｐゴシック" pitchFamily="-107" charset="-128"/>
                <a:cs typeface="ＭＳ Ｐゴシック" pitchFamily="-107" charset="-128"/>
              </a:rPr>
              <a:t>demand</a:t>
            </a:r>
            <a:r>
              <a:rPr lang="en-US" sz="1800" dirty="0" smtClean="0">
                <a:solidFill>
                  <a:srgbClr val="32302A"/>
                </a:solidFill>
                <a:ea typeface="ＭＳ Ｐゴシック" pitchFamily="-107" charset="-128"/>
                <a:cs typeface="ＭＳ Ｐゴシック" pitchFamily="-107" charset="-128"/>
              </a:rPr>
              <a:t> at </a:t>
            </a:r>
            <a:r>
              <a:rPr lang="en-US" sz="1800" dirty="0">
                <a:solidFill>
                  <a:srgbClr val="32302A"/>
                </a:solidFill>
                <a:ea typeface="ＭＳ Ｐゴシック" pitchFamily="-107" charset="-128"/>
                <a:cs typeface="ＭＳ Ｐゴシック" pitchFamily="-107" charset="-128"/>
              </a:rPr>
              <a:t>a market </a:t>
            </a:r>
            <a:r>
              <a:rPr lang="en-US" sz="1800" dirty="0" smtClean="0">
                <a:solidFill>
                  <a:srgbClr val="32302A"/>
                </a:solidFill>
                <a:ea typeface="ＭＳ Ｐゴシック" pitchFamily="-107" charset="-128"/>
                <a:cs typeface="ＭＳ Ｐゴシック" pitchFamily="-107" charset="-128"/>
              </a:rPr>
              <a:t/>
            </a:r>
            <a:br>
              <a:rPr lang="en-US" sz="1800" dirty="0" smtClean="0">
                <a:solidFill>
                  <a:srgbClr val="32302A"/>
                </a:solidFill>
                <a:ea typeface="ＭＳ Ｐゴシック" pitchFamily="-107" charset="-128"/>
                <a:cs typeface="ＭＳ Ｐゴシック" pitchFamily="-107" charset="-128"/>
              </a:rPr>
            </a:br>
            <a:r>
              <a:rPr lang="en-US" sz="1800" dirty="0" smtClean="0">
                <a:solidFill>
                  <a:srgbClr val="32302A"/>
                </a:solidFill>
                <a:ea typeface="ＭＳ Ｐゴシック" pitchFamily="-107" charset="-128"/>
                <a:cs typeface="ＭＳ Ｐゴシック" pitchFamily="-107" charset="-128"/>
              </a:rPr>
              <a:t>price </a:t>
            </a:r>
            <a:r>
              <a:rPr lang="en-US" sz="1800" dirty="0">
                <a:solidFill>
                  <a:srgbClr val="32302A"/>
                </a:solidFill>
                <a:ea typeface="ＭＳ Ｐゴシック" pitchFamily="-107" charset="-128"/>
                <a:cs typeface="ＭＳ Ｐゴシック" pitchFamily="-107" charset="-128"/>
              </a:rPr>
              <a:t>of $0.20 </a:t>
            </a:r>
            <a:r>
              <a:rPr lang="en-US" sz="1800" dirty="0" smtClean="0">
                <a:solidFill>
                  <a:srgbClr val="32302A"/>
                </a:solidFill>
                <a:ea typeface="ＭＳ Ｐゴシック" pitchFamily="-107" charset="-128"/>
                <a:cs typeface="ＭＳ Ｐゴシック" pitchFamily="-107" charset="-128"/>
              </a:rPr>
              <a:t>and output </a:t>
            </a:r>
            <a:r>
              <a:rPr lang="en-US" sz="1800" dirty="0">
                <a:solidFill>
                  <a:srgbClr val="32302A"/>
                </a:solidFill>
                <a:ea typeface="ＭＳ Ｐゴシック" pitchFamily="-107" charset="-128"/>
                <a:cs typeface="ＭＳ Ｐゴシック" pitchFamily="-107" charset="-128"/>
              </a:rPr>
              <a:t>of </a:t>
            </a:r>
            <a:r>
              <a:rPr lang="en-US" sz="1800" b="1" i="1" dirty="0">
                <a:solidFill>
                  <a:srgbClr val="32302A"/>
                </a:solidFill>
                <a:ea typeface="ＭＳ Ｐゴシック" pitchFamily="-107" charset="-128"/>
                <a:cs typeface="ＭＳ Ｐゴシック" pitchFamily="-107" charset="-128"/>
              </a:rPr>
              <a:t>Q</a:t>
            </a:r>
            <a:r>
              <a:rPr lang="en-US" sz="1800" b="1" i="1" baseline="-25000" dirty="0">
                <a:solidFill>
                  <a:srgbClr val="32302A"/>
                </a:solidFill>
                <a:ea typeface="ＭＳ Ｐゴシック" pitchFamily="-107" charset="-128"/>
                <a:cs typeface="ＭＳ Ｐゴシック" pitchFamily="-107" charset="-128"/>
              </a:rPr>
              <a:t>1</a:t>
            </a:r>
            <a:r>
              <a:rPr lang="en-US" sz="18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1800" dirty="0">
                <a:solidFill>
                  <a:srgbClr val="32302A"/>
                </a:solidFill>
                <a:ea typeface="ＭＳ Ｐゴシック" pitchFamily="-107" charset="-128"/>
                <a:cs typeface="ＭＳ Ｐゴシック" pitchFamily="-107" charset="-128"/>
              </a:rPr>
              <a:t>Suppose adverse weather, such </a:t>
            </a:r>
            <a:r>
              <a:rPr lang="en-US" sz="1800" dirty="0" smtClean="0">
                <a:solidFill>
                  <a:srgbClr val="32302A"/>
                </a:solidFill>
                <a:ea typeface="ＭＳ Ｐゴシック" pitchFamily="-107" charset="-128"/>
                <a:cs typeface="ＭＳ Ｐゴシック" pitchFamily="-107" charset="-128"/>
              </a:rPr>
              <a:t>as occurred </a:t>
            </a:r>
            <a:r>
              <a:rPr lang="en-US" sz="1800" dirty="0">
                <a:solidFill>
                  <a:srgbClr val="32302A"/>
                </a:solidFill>
                <a:ea typeface="ＭＳ Ｐゴシック" pitchFamily="-107" charset="-128"/>
                <a:cs typeface="ＭＳ Ｐゴシック" pitchFamily="-107" charset="-128"/>
              </a:rPr>
              <a:t>in California in </a:t>
            </a:r>
            <a:r>
              <a:rPr lang="en-US" sz="1800" dirty="0" smtClean="0">
                <a:solidFill>
                  <a:srgbClr val="32302A"/>
                </a:solidFill>
                <a:ea typeface="ＭＳ Ｐゴシック" pitchFamily="-107" charset="-128"/>
                <a:cs typeface="ＭＳ Ｐゴシック" pitchFamily="-107" charset="-128"/>
              </a:rPr>
              <a:t>January 2007</a:t>
            </a:r>
            <a:r>
              <a:rPr lang="en-US" sz="1800" dirty="0">
                <a:solidFill>
                  <a:srgbClr val="32302A"/>
                </a:solidFill>
                <a:ea typeface="ＭＳ Ｐゴシック" pitchFamily="-107" charset="-128"/>
                <a:cs typeface="ＭＳ Ｐゴシック" pitchFamily="-107" charset="-128"/>
              </a:rPr>
              <a:t>, reduces the supply </a:t>
            </a:r>
            <a:r>
              <a:rPr lang="en-US" sz="1800" dirty="0" smtClean="0">
                <a:solidFill>
                  <a:srgbClr val="32302A"/>
                </a:solidFill>
                <a:ea typeface="ＭＳ Ｐゴシック" pitchFamily="-107" charset="-128"/>
                <a:cs typeface="ＭＳ Ｐゴシック" pitchFamily="-107" charset="-128"/>
              </a:rPr>
              <a:t>of lemons </a:t>
            </a:r>
            <a:r>
              <a:rPr lang="en-US" sz="1800" dirty="0">
                <a:solidFill>
                  <a:srgbClr val="32302A"/>
                </a:solidFill>
                <a:ea typeface="ＭＳ Ｐゴシック" pitchFamily="-107" charset="-128"/>
                <a:cs typeface="ＭＳ Ｐゴシック" pitchFamily="-107" charset="-128"/>
              </a:rPr>
              <a:t>(shift </a:t>
            </a:r>
            <a:r>
              <a:rPr lang="en-US" sz="1800" dirty="0" smtClean="0">
                <a:solidFill>
                  <a:srgbClr val="32302A"/>
                </a:solidFill>
                <a:ea typeface="ＭＳ Ｐゴシック" pitchFamily="-107" charset="-128"/>
                <a:cs typeface="ＭＳ Ｐゴシック" pitchFamily="-107" charset="-128"/>
              </a:rPr>
              <a:t/>
            </a:r>
            <a:br>
              <a:rPr lang="en-US" sz="1800" dirty="0" smtClean="0">
                <a:solidFill>
                  <a:srgbClr val="32302A"/>
                </a:solidFill>
                <a:ea typeface="ＭＳ Ｐゴシック" pitchFamily="-107" charset="-128"/>
                <a:cs typeface="ＭＳ Ｐゴシック" pitchFamily="-107" charset="-128"/>
              </a:rPr>
            </a:br>
            <a:r>
              <a:rPr lang="en-US" sz="1800" dirty="0" smtClean="0">
                <a:solidFill>
                  <a:srgbClr val="32302A"/>
                </a:solidFill>
                <a:ea typeface="ＭＳ Ｐゴシック" pitchFamily="-107" charset="-128"/>
                <a:cs typeface="ＭＳ Ｐゴシック" pitchFamily="-107" charset="-128"/>
              </a:rPr>
              <a:t>from </a:t>
            </a:r>
            <a:r>
              <a:rPr lang="en-US" sz="1800" b="1" i="1" dirty="0">
                <a:solidFill>
                  <a:schemeClr val="accent3">
                    <a:lumMod val="75000"/>
                  </a:schemeClr>
                </a:solidFill>
                <a:ea typeface="ＭＳ Ｐゴシック" pitchFamily="-107" charset="-128"/>
                <a:cs typeface="ＭＳ Ｐゴシック" pitchFamily="-107" charset="-128"/>
              </a:rPr>
              <a:t>S</a:t>
            </a:r>
            <a:r>
              <a:rPr lang="en-US" sz="1800" b="1" i="1" baseline="-25000" dirty="0">
                <a:solidFill>
                  <a:schemeClr val="accent3">
                    <a:lumMod val="75000"/>
                  </a:schemeClr>
                </a:solidFill>
                <a:ea typeface="ＭＳ Ｐゴシック" pitchFamily="-107" charset="-128"/>
                <a:cs typeface="ＭＳ Ｐゴシック" pitchFamily="-107" charset="-128"/>
              </a:rPr>
              <a:t>1</a:t>
            </a:r>
            <a:r>
              <a:rPr lang="en-US" sz="1800" dirty="0">
                <a:solidFill>
                  <a:srgbClr val="32302A"/>
                </a:solidFill>
                <a:ea typeface="ＭＳ Ｐゴシック" pitchFamily="-107" charset="-128"/>
                <a:cs typeface="ＭＳ Ｐゴシック" pitchFamily="-107" charset="-128"/>
              </a:rPr>
              <a:t> to </a:t>
            </a:r>
            <a:r>
              <a:rPr lang="en-US" sz="1800" b="1" i="1" dirty="0" smtClean="0">
                <a:solidFill>
                  <a:schemeClr val="accent3">
                    <a:lumMod val="75000"/>
                  </a:schemeClr>
                </a:solidFill>
                <a:ea typeface="ＭＳ Ｐゴシック" pitchFamily="-107" charset="-128"/>
                <a:cs typeface="ＭＳ Ｐゴシック" pitchFamily="-107" charset="-128"/>
              </a:rPr>
              <a:t>S</a:t>
            </a:r>
            <a:r>
              <a:rPr lang="en-US" sz="1800" b="1" i="1" baseline="-25000" dirty="0" smtClean="0">
                <a:solidFill>
                  <a:schemeClr val="accent3">
                    <a:lumMod val="75000"/>
                  </a:schemeClr>
                </a:solidFill>
                <a:ea typeface="ＭＳ Ｐゴシック" pitchFamily="-107" charset="-128"/>
                <a:cs typeface="ＭＳ Ｐゴシック" pitchFamily="-107" charset="-128"/>
              </a:rPr>
              <a:t>2</a:t>
            </a:r>
            <a:r>
              <a:rPr lang="en-US" sz="1800" dirty="0" smtClean="0">
                <a:solidFill>
                  <a:srgbClr val="32302A"/>
                </a:solidFill>
                <a:ea typeface="ＭＳ Ｐゴシック" pitchFamily="-107" charset="-128"/>
                <a:cs typeface="ＭＳ Ｐゴシック" pitchFamily="-107" charset="-128"/>
              </a:rPr>
              <a:t>). </a:t>
            </a:r>
            <a:endParaRPr lang="en-US" sz="1800" dirty="0">
              <a:solidFill>
                <a:srgbClr val="32302A"/>
              </a:solidFill>
              <a:ea typeface="ＭＳ Ｐゴシック" pitchFamily="-107" charset="-128"/>
              <a:cs typeface="ＭＳ Ｐゴシック" pitchFamily="-107" charset="-128"/>
            </a:endParaRPr>
          </a:p>
          <a:p>
            <a:pPr marL="169863" indent="-169863">
              <a:lnSpc>
                <a:spcPct val="90000"/>
              </a:lnSpc>
            </a:pPr>
            <a:r>
              <a:rPr lang="en-US" sz="1800" dirty="0">
                <a:solidFill>
                  <a:srgbClr val="32302A"/>
                </a:solidFill>
                <a:ea typeface="ＭＳ Ｐゴシック" pitchFamily="-107" charset="-128"/>
                <a:cs typeface="ＭＳ Ｐゴシック" pitchFamily="-107" charset="-128"/>
              </a:rPr>
              <a:t>What happens to both the </a:t>
            </a:r>
            <a:r>
              <a:rPr lang="en-US" sz="1800" dirty="0" smtClean="0">
                <a:solidFill>
                  <a:srgbClr val="32302A"/>
                </a:solidFill>
                <a:ea typeface="ＭＳ Ｐゴシック" pitchFamily="-107" charset="-128"/>
                <a:cs typeface="ＭＳ Ｐゴシック" pitchFamily="-107" charset="-128"/>
              </a:rPr>
              <a:t>price and </a:t>
            </a:r>
            <a:r>
              <a:rPr lang="en-US" sz="1800" dirty="0">
                <a:solidFill>
                  <a:srgbClr val="32302A"/>
                </a:solidFill>
                <a:ea typeface="ＭＳ Ｐゴシック" pitchFamily="-107" charset="-128"/>
                <a:cs typeface="ＭＳ Ｐゴシック" pitchFamily="-107" charset="-128"/>
              </a:rPr>
              <a:t>output level in the market?</a:t>
            </a:r>
          </a:p>
          <a:p>
            <a:pPr marL="169863" indent="-169863">
              <a:lnSpc>
                <a:spcPct val="90000"/>
              </a:lnSpc>
            </a:pPr>
            <a:r>
              <a:rPr lang="en-US" sz="1800" dirty="0" smtClean="0">
                <a:solidFill>
                  <a:srgbClr val="32302A"/>
                </a:solidFill>
                <a:ea typeface="ＭＳ Ｐゴシック" pitchFamily="-107" charset="-128"/>
                <a:cs typeface="ＭＳ Ｐゴシック" pitchFamily="-107" charset="-128"/>
              </a:rPr>
              <a:t>Now </a:t>
            </a:r>
            <a:r>
              <a:rPr lang="en-US" sz="1800" dirty="0">
                <a:solidFill>
                  <a:srgbClr val="32302A"/>
                </a:solidFill>
                <a:ea typeface="ＭＳ Ｐゴシック" pitchFamily="-107" charset="-128"/>
                <a:cs typeface="ＭＳ Ｐゴシック" pitchFamily="-107" charset="-128"/>
              </a:rPr>
              <a:t>at $0.20, </a:t>
            </a:r>
            <a:r>
              <a:rPr lang="en-US" sz="1800" b="1" i="1" dirty="0">
                <a:solidFill>
                  <a:srgbClr val="32302A"/>
                </a:solidFill>
                <a:ea typeface="ＭＳ Ｐゴシック" pitchFamily="-107" charset="-128"/>
                <a:cs typeface="ＭＳ Ｐゴシック" pitchFamily="-107" charset="-128"/>
              </a:rPr>
              <a:t>quantity </a:t>
            </a:r>
            <a:r>
              <a:rPr lang="en-US" sz="1800" b="1" i="1" dirty="0" smtClean="0">
                <a:solidFill>
                  <a:srgbClr val="32302A"/>
                </a:solidFill>
                <a:ea typeface="ＭＳ Ｐゴシック" pitchFamily="-107" charset="-128"/>
                <a:cs typeface="ＭＳ Ｐゴシック" pitchFamily="-107" charset="-128"/>
              </a:rPr>
              <a:t>demanded</a:t>
            </a:r>
            <a:r>
              <a:rPr lang="en-US" sz="1800" dirty="0" smtClean="0">
                <a:solidFill>
                  <a:srgbClr val="32302A"/>
                </a:solidFill>
                <a:ea typeface="ＭＳ Ｐゴシック" pitchFamily="-107" charset="-128"/>
                <a:cs typeface="ＭＳ Ｐゴシック" pitchFamily="-107" charset="-128"/>
              </a:rPr>
              <a:t> exceeds </a:t>
            </a:r>
            <a:r>
              <a:rPr lang="en-US" sz="1800" b="1" i="1" dirty="0">
                <a:solidFill>
                  <a:srgbClr val="32302A"/>
                </a:solidFill>
                <a:ea typeface="ＭＳ Ｐゴシック" pitchFamily="-107" charset="-128"/>
                <a:cs typeface="ＭＳ Ｐゴシック" pitchFamily="-107" charset="-128"/>
              </a:rPr>
              <a:t>quantity supplied</a:t>
            </a:r>
            <a:r>
              <a:rPr lang="en-US" sz="1800" dirty="0">
                <a:solidFill>
                  <a:srgbClr val="32302A"/>
                </a:solidFill>
                <a:ea typeface="ＭＳ Ｐゴシック" pitchFamily="-107" charset="-128"/>
                <a:cs typeface="ＭＳ Ｐゴシック" pitchFamily="-107" charset="-128"/>
              </a:rPr>
              <a:t>. </a:t>
            </a:r>
            <a:r>
              <a:rPr lang="en-US" sz="1800" dirty="0" smtClean="0">
                <a:solidFill>
                  <a:srgbClr val="32302A"/>
                </a:solidFill>
                <a:ea typeface="ＭＳ Ｐゴシック" pitchFamily="-107" charset="-128"/>
                <a:cs typeface="ＭＳ Ｐゴシック" pitchFamily="-107" charset="-128"/>
              </a:rPr>
              <a:t>Upward  </a:t>
            </a:r>
            <a:r>
              <a:rPr lang="en-US" sz="1800" dirty="0">
                <a:solidFill>
                  <a:srgbClr val="32302A"/>
                </a:solidFill>
                <a:ea typeface="ＭＳ Ｐゴシック" pitchFamily="-107" charset="-128"/>
                <a:cs typeface="ＭＳ Ｐゴシック" pitchFamily="-107" charset="-128"/>
              </a:rPr>
              <a:t>pressure on price </a:t>
            </a:r>
            <a:r>
              <a:rPr lang="en-US" sz="1800" dirty="0" smtClean="0">
                <a:solidFill>
                  <a:srgbClr val="32302A"/>
                </a:solidFill>
                <a:ea typeface="ＭＳ Ｐゴシック" pitchFamily="-107" charset="-128"/>
                <a:cs typeface="ＭＳ Ｐゴシック" pitchFamily="-107" charset="-128"/>
              </a:rPr>
              <a:t>reduces </a:t>
            </a:r>
            <a:r>
              <a:rPr lang="en-US" sz="1800" b="1" i="1" dirty="0" smtClean="0">
                <a:solidFill>
                  <a:srgbClr val="32302A"/>
                </a:solidFill>
                <a:ea typeface="ＭＳ Ｐゴシック" pitchFamily="-107" charset="-128"/>
                <a:cs typeface="ＭＳ Ｐゴシック" pitchFamily="-107" charset="-128"/>
              </a:rPr>
              <a:t>quantity </a:t>
            </a:r>
            <a:r>
              <a:rPr lang="en-US" sz="1800" b="1" i="1" dirty="0">
                <a:solidFill>
                  <a:srgbClr val="32302A"/>
                </a:solidFill>
                <a:ea typeface="ＭＳ Ｐゴシック" pitchFamily="-107" charset="-128"/>
                <a:cs typeface="ＭＳ Ｐゴシック" pitchFamily="-107" charset="-128"/>
              </a:rPr>
              <a:t>demanded</a:t>
            </a:r>
            <a:r>
              <a:rPr lang="en-US" sz="1800" dirty="0">
                <a:solidFill>
                  <a:srgbClr val="32302A"/>
                </a:solidFill>
                <a:ea typeface="ＭＳ Ｐゴシック" pitchFamily="-107" charset="-128"/>
                <a:cs typeface="ＭＳ Ｐゴシック" pitchFamily="-107" charset="-128"/>
              </a:rPr>
              <a:t> by consumers</a:t>
            </a:r>
            <a:r>
              <a:rPr lang="en-US" sz="1800" dirty="0" smtClean="0">
                <a:solidFill>
                  <a:srgbClr val="32302A"/>
                </a:solidFill>
                <a:ea typeface="ＭＳ Ｐゴシック" pitchFamily="-107" charset="-128"/>
                <a:cs typeface="ＭＳ Ｐゴシック" pitchFamily="-107" charset="-128"/>
              </a:rPr>
              <a:t>. Equilibrium </a:t>
            </a:r>
            <a:r>
              <a:rPr lang="en-US" sz="1800" dirty="0">
                <a:solidFill>
                  <a:srgbClr val="32302A"/>
                </a:solidFill>
                <a:ea typeface="ＭＳ Ｐゴシック" pitchFamily="-107" charset="-128"/>
                <a:cs typeface="ＭＳ Ｐゴシック" pitchFamily="-107" charset="-128"/>
              </a:rPr>
              <a:t>occurs at a price of </a:t>
            </a:r>
            <a:r>
              <a:rPr lang="en-US" sz="1800" dirty="0" smtClean="0">
                <a:solidFill>
                  <a:srgbClr val="32302A"/>
                </a:solidFill>
                <a:ea typeface="ＭＳ Ｐゴシック" pitchFamily="-107" charset="-128"/>
                <a:cs typeface="ＭＳ Ｐゴシック" pitchFamily="-107" charset="-128"/>
              </a:rPr>
              <a:t> $</a:t>
            </a:r>
            <a:r>
              <a:rPr lang="en-US" sz="1800" dirty="0">
                <a:solidFill>
                  <a:srgbClr val="32302A"/>
                </a:solidFill>
                <a:ea typeface="ＭＳ Ｐゴシック" pitchFamily="-107" charset="-128"/>
                <a:cs typeface="ＭＳ Ｐゴシック" pitchFamily="-107" charset="-128"/>
              </a:rPr>
              <a:t>0.30 and output level of </a:t>
            </a:r>
            <a:r>
              <a:rPr lang="en-US" sz="1800" b="1" i="1" dirty="0">
                <a:solidFill>
                  <a:srgbClr val="32302A"/>
                </a:solidFill>
                <a:ea typeface="ＭＳ Ｐゴシック" pitchFamily="-107" charset="-128"/>
                <a:cs typeface="ＭＳ Ｐゴシック" pitchFamily="-107" charset="-128"/>
              </a:rPr>
              <a:t>Q</a:t>
            </a:r>
            <a:r>
              <a:rPr lang="en-US" sz="1800" b="1" i="1" baseline="-25000" dirty="0">
                <a:solidFill>
                  <a:srgbClr val="32302A"/>
                </a:solidFill>
                <a:ea typeface="ＭＳ Ｐゴシック" pitchFamily="-107" charset="-128"/>
                <a:cs typeface="ＭＳ Ｐゴシック" pitchFamily="-107" charset="-128"/>
              </a:rPr>
              <a:t>2</a:t>
            </a:r>
            <a:r>
              <a:rPr lang="en-US" sz="1800" dirty="0">
                <a:solidFill>
                  <a:srgbClr val="32302A"/>
                </a:solidFill>
                <a:ea typeface="ＭＳ Ｐゴシック" pitchFamily="-107" charset="-128"/>
                <a:cs typeface="ＭＳ Ｐゴシック" pitchFamily="-107" charset="-128"/>
              </a:rPr>
              <a:t>.</a:t>
            </a:r>
          </a:p>
          <a:p>
            <a:pPr marL="169863" indent="-169863">
              <a:lnSpc>
                <a:spcPct val="90000"/>
              </a:lnSpc>
            </a:pPr>
            <a:r>
              <a:rPr lang="en-US" sz="1800" dirty="0">
                <a:solidFill>
                  <a:srgbClr val="32302A"/>
                </a:solidFill>
                <a:ea typeface="ＭＳ Ｐゴシック" pitchFamily="-107" charset="-128"/>
                <a:cs typeface="ＭＳ Ｐゴシック" pitchFamily="-107" charset="-128"/>
              </a:rPr>
              <a:t>What happens to price and </a:t>
            </a:r>
            <a:r>
              <a:rPr lang="en-US" sz="1800" dirty="0" smtClean="0">
                <a:solidFill>
                  <a:srgbClr val="32302A"/>
                </a:solidFill>
                <a:ea typeface="ＭＳ Ｐゴシック" pitchFamily="-107" charset="-128"/>
                <a:cs typeface="ＭＳ Ｐゴシック" pitchFamily="-107" charset="-128"/>
              </a:rPr>
              <a:t>output when </a:t>
            </a:r>
            <a:r>
              <a:rPr lang="en-US" sz="1800" dirty="0">
                <a:solidFill>
                  <a:srgbClr val="32302A"/>
                </a:solidFill>
                <a:ea typeface="ＭＳ Ｐゴシック" pitchFamily="-107" charset="-128"/>
                <a:cs typeface="ＭＳ Ｐゴシック" pitchFamily="-107" charset="-128"/>
              </a:rPr>
              <a:t>weather returns to normal?</a:t>
            </a:r>
          </a:p>
        </p:txBody>
      </p:sp>
      <p:sp>
        <p:nvSpPr>
          <p:cNvPr id="38" name="Line 4"/>
          <p:cNvSpPr>
            <a:spLocks noChangeShapeType="1"/>
          </p:cNvSpPr>
          <p:nvPr/>
        </p:nvSpPr>
        <p:spPr bwMode="auto">
          <a:xfrm>
            <a:off x="4778955" y="5394087"/>
            <a:ext cx="2768600" cy="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9" name="Text Box 5"/>
          <p:cNvSpPr txBox="1">
            <a:spLocks noChangeArrowheads="1"/>
          </p:cNvSpPr>
          <p:nvPr/>
        </p:nvSpPr>
        <p:spPr bwMode="auto">
          <a:xfrm>
            <a:off x="4239205" y="1107837"/>
            <a:ext cx="1546225" cy="461665"/>
          </a:xfrm>
          <a:prstGeom prst="rect">
            <a:avLst/>
          </a:prstGeom>
          <a:solidFill>
            <a:schemeClr val="bg1"/>
          </a:solidFill>
          <a:ln w="9525">
            <a:noFill/>
            <a:miter lim="800000"/>
            <a:headEnd/>
            <a:tailEnd/>
          </a:ln>
        </p:spPr>
        <p:txBody>
          <a:bodyPr>
            <a:prstTxWarp prst="textNoShape">
              <a:avLst/>
            </a:prstTxWarp>
            <a:spAutoFit/>
          </a:bodyPr>
          <a:lstStyle/>
          <a:p>
            <a:pPr>
              <a:lnSpc>
                <a:spcPct val="80000"/>
              </a:lnSpc>
              <a:spcBef>
                <a:spcPct val="50000"/>
              </a:spcBef>
            </a:pPr>
            <a:r>
              <a:rPr kumimoji="0" lang="en-US" sz="1600" b="0" i="0">
                <a:latin typeface="Times New Roman" pitchFamily="18" charset="0"/>
                <a:cs typeface="Times New Roman" pitchFamily="18" charset="0"/>
              </a:rPr>
              <a:t>Price</a:t>
            </a:r>
            <a:br>
              <a:rPr kumimoji="0" lang="en-US" sz="1600" b="0" i="0">
                <a:latin typeface="Times New Roman" pitchFamily="18" charset="0"/>
                <a:cs typeface="Times New Roman" pitchFamily="18" charset="0"/>
              </a:rPr>
            </a:br>
            <a:r>
              <a:rPr kumimoji="0" lang="en-US" sz="1400" b="0">
                <a:latin typeface="Times New Roman" pitchFamily="18" charset="0"/>
                <a:cs typeface="Times New Roman" pitchFamily="18" charset="0"/>
              </a:rPr>
              <a:t>($ per lemon)</a:t>
            </a:r>
            <a:endParaRPr kumimoji="0" lang="en-US" sz="1400" b="0" i="0">
              <a:latin typeface="Times New Roman" pitchFamily="18" charset="0"/>
              <a:cs typeface="Times New Roman" pitchFamily="18" charset="0"/>
            </a:endParaRPr>
          </a:p>
        </p:txBody>
      </p:sp>
      <p:sp>
        <p:nvSpPr>
          <p:cNvPr id="40" name="Text Box 6"/>
          <p:cNvSpPr txBox="1">
            <a:spLocks noChangeArrowheads="1"/>
          </p:cNvSpPr>
          <p:nvPr/>
        </p:nvSpPr>
        <p:spPr bwMode="auto">
          <a:xfrm>
            <a:off x="7512630" y="5241687"/>
            <a:ext cx="1676400" cy="658642"/>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sz="1600" b="0" i="0">
                <a:latin typeface="Times New Roman" pitchFamily="18" charset="0"/>
                <a:cs typeface="Times New Roman" pitchFamily="18" charset="0"/>
              </a:rPr>
              <a:t>Quantity</a:t>
            </a:r>
            <a:br>
              <a:rPr kumimoji="0" lang="en-US" sz="1600" b="0" i="0">
                <a:latin typeface="Times New Roman" pitchFamily="18" charset="0"/>
                <a:cs typeface="Times New Roman" pitchFamily="18" charset="0"/>
              </a:rPr>
            </a:br>
            <a:r>
              <a:rPr kumimoji="0" lang="en-US" sz="1600" b="0">
                <a:latin typeface="Times New Roman" pitchFamily="18" charset="0"/>
                <a:cs typeface="Times New Roman" pitchFamily="18" charset="0"/>
              </a:rPr>
              <a:t>(</a:t>
            </a:r>
            <a:r>
              <a:rPr kumimoji="0" lang="en-US" sz="1400" b="0">
                <a:latin typeface="Times New Roman" pitchFamily="18" charset="0"/>
                <a:cs typeface="Times New Roman" pitchFamily="18" charset="0"/>
              </a:rPr>
              <a:t>millions of </a:t>
            </a:r>
            <a:br>
              <a:rPr kumimoji="0" lang="en-US" sz="1400" b="0">
                <a:latin typeface="Times New Roman" pitchFamily="18" charset="0"/>
                <a:cs typeface="Times New Roman" pitchFamily="18" charset="0"/>
              </a:rPr>
            </a:br>
            <a:r>
              <a:rPr kumimoji="0" lang="en-US" sz="1400" b="0">
                <a:latin typeface="Times New Roman" pitchFamily="18" charset="0"/>
                <a:cs typeface="Times New Roman" pitchFamily="18" charset="0"/>
              </a:rPr>
              <a:t> lemons per week)</a:t>
            </a:r>
            <a:endParaRPr kumimoji="0" lang="en-US" sz="1400" b="0" i="0">
              <a:latin typeface="Times New Roman" pitchFamily="18" charset="0"/>
              <a:cs typeface="Times New Roman" pitchFamily="18" charset="0"/>
            </a:endParaRPr>
          </a:p>
        </p:txBody>
      </p:sp>
      <p:sp>
        <p:nvSpPr>
          <p:cNvPr id="41" name="Line 7"/>
          <p:cNvSpPr>
            <a:spLocks noChangeShapeType="1"/>
          </p:cNvSpPr>
          <p:nvPr/>
        </p:nvSpPr>
        <p:spPr bwMode="auto">
          <a:xfrm>
            <a:off x="4790068" y="1633300"/>
            <a:ext cx="0" cy="376555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2" name="Text Box 10"/>
          <p:cNvSpPr txBox="1">
            <a:spLocks noChangeArrowheads="1"/>
          </p:cNvSpPr>
          <p:nvPr/>
        </p:nvSpPr>
        <p:spPr bwMode="auto">
          <a:xfrm>
            <a:off x="4129668" y="2033350"/>
            <a:ext cx="588962"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0" i="0">
                <a:latin typeface="Times New Roman" pitchFamily="18" charset="0"/>
                <a:cs typeface="Times New Roman" pitchFamily="18" charset="0"/>
              </a:rPr>
              <a:t>0.40</a:t>
            </a:r>
          </a:p>
        </p:txBody>
      </p:sp>
      <p:sp>
        <p:nvSpPr>
          <p:cNvPr id="43" name="Text Box 11"/>
          <p:cNvSpPr txBox="1">
            <a:spLocks noChangeArrowheads="1"/>
          </p:cNvSpPr>
          <p:nvPr/>
        </p:nvSpPr>
        <p:spPr bwMode="auto">
          <a:xfrm>
            <a:off x="4129668" y="2869962"/>
            <a:ext cx="588962"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0" i="0">
                <a:latin typeface="Times New Roman" pitchFamily="18" charset="0"/>
                <a:cs typeface="Times New Roman" pitchFamily="18" charset="0"/>
              </a:rPr>
              <a:t>0.30</a:t>
            </a:r>
          </a:p>
        </p:txBody>
      </p:sp>
      <p:sp>
        <p:nvSpPr>
          <p:cNvPr id="44" name="Text Box 12"/>
          <p:cNvSpPr txBox="1">
            <a:spLocks noChangeArrowheads="1"/>
          </p:cNvSpPr>
          <p:nvPr/>
        </p:nvSpPr>
        <p:spPr bwMode="auto">
          <a:xfrm>
            <a:off x="4129668" y="3724037"/>
            <a:ext cx="588962"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0" i="0">
                <a:latin typeface="Times New Roman" pitchFamily="18" charset="0"/>
                <a:cs typeface="Times New Roman" pitchFamily="18" charset="0"/>
              </a:rPr>
              <a:t>0.20</a:t>
            </a:r>
          </a:p>
        </p:txBody>
      </p:sp>
      <p:sp>
        <p:nvSpPr>
          <p:cNvPr id="45" name="Text Box 13"/>
          <p:cNvSpPr txBox="1">
            <a:spLocks noChangeArrowheads="1"/>
          </p:cNvSpPr>
          <p:nvPr/>
        </p:nvSpPr>
        <p:spPr bwMode="auto">
          <a:xfrm>
            <a:off x="4129668" y="4546362"/>
            <a:ext cx="588962"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0" i="0">
                <a:latin typeface="Times New Roman" pitchFamily="18" charset="0"/>
                <a:cs typeface="Times New Roman" pitchFamily="18" charset="0"/>
              </a:rPr>
              <a:t>0.10</a:t>
            </a:r>
          </a:p>
        </p:txBody>
      </p:sp>
      <p:sp>
        <p:nvSpPr>
          <p:cNvPr id="48" name="Text Box 14"/>
          <p:cNvSpPr txBox="1">
            <a:spLocks noChangeArrowheads="1"/>
          </p:cNvSpPr>
          <p:nvPr/>
        </p:nvSpPr>
        <p:spPr bwMode="auto">
          <a:xfrm>
            <a:off x="6066418" y="5389325"/>
            <a:ext cx="685800" cy="369332"/>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a:latin typeface="Times New Roman" pitchFamily="18" charset="0"/>
                <a:cs typeface="Times New Roman" pitchFamily="18" charset="0"/>
              </a:rPr>
              <a:t>Q</a:t>
            </a:r>
            <a:r>
              <a:rPr kumimoji="0" lang="en-US" b="0" baseline="-25000">
                <a:latin typeface="Times New Roman" pitchFamily="18" charset="0"/>
                <a:cs typeface="Times New Roman" pitchFamily="18" charset="0"/>
              </a:rPr>
              <a:t>1</a:t>
            </a:r>
            <a:endParaRPr kumimoji="0" lang="en-US" b="0">
              <a:latin typeface="Times New Roman" pitchFamily="18" charset="0"/>
              <a:cs typeface="Times New Roman" pitchFamily="18" charset="0"/>
            </a:endParaRPr>
          </a:p>
        </p:txBody>
      </p:sp>
      <p:sp>
        <p:nvSpPr>
          <p:cNvPr id="52" name="Text Box 15"/>
          <p:cNvSpPr txBox="1">
            <a:spLocks noChangeArrowheads="1"/>
          </p:cNvSpPr>
          <p:nvPr/>
        </p:nvSpPr>
        <p:spPr bwMode="auto">
          <a:xfrm>
            <a:off x="7158618" y="4711462"/>
            <a:ext cx="370614" cy="400110"/>
          </a:xfrm>
          <a:prstGeom prst="rect">
            <a:avLst/>
          </a:prstGeom>
          <a:noFill/>
          <a:ln w="9525">
            <a:noFill/>
            <a:miter lim="800000"/>
            <a:headEnd/>
            <a:tailEnd/>
          </a:ln>
        </p:spPr>
        <p:txBody>
          <a:bodyPr wrap="none">
            <a:prstTxWarp prst="textNoShape">
              <a:avLst/>
            </a:prstTxWarp>
            <a:spAutoFit/>
          </a:bodyPr>
          <a:lstStyle/>
          <a:p>
            <a:r>
              <a:rPr kumimoji="0" lang="en-US" sz="2000">
                <a:solidFill>
                  <a:srgbClr val="053ABF"/>
                </a:solidFill>
                <a:latin typeface="Times New Roman" pitchFamily="18" charset="0"/>
                <a:cs typeface="Times New Roman" pitchFamily="18" charset="0"/>
              </a:rPr>
              <a:t>D</a:t>
            </a:r>
          </a:p>
        </p:txBody>
      </p:sp>
      <p:sp>
        <p:nvSpPr>
          <p:cNvPr id="53" name="Text Box 17"/>
          <p:cNvSpPr txBox="1">
            <a:spLocks noChangeArrowheads="1"/>
          </p:cNvSpPr>
          <p:nvPr/>
        </p:nvSpPr>
        <p:spPr bwMode="auto">
          <a:xfrm>
            <a:off x="7882518" y="1358662"/>
            <a:ext cx="412292" cy="400110"/>
          </a:xfrm>
          <a:prstGeom prst="rect">
            <a:avLst/>
          </a:prstGeom>
          <a:noFill/>
          <a:ln w="9525">
            <a:noFill/>
            <a:miter lim="800000"/>
            <a:headEnd/>
            <a:tailEnd/>
          </a:ln>
        </p:spPr>
        <p:txBody>
          <a:bodyPr wrap="none">
            <a:prstTxWarp prst="textNoShape">
              <a:avLst/>
            </a:prstTxWarp>
            <a:spAutoFit/>
          </a:bodyPr>
          <a:lstStyle/>
          <a:p>
            <a:r>
              <a:rPr kumimoji="0" lang="en-US" sz="2000">
                <a:solidFill>
                  <a:srgbClr val="006600"/>
                </a:solidFill>
                <a:latin typeface="Times New Roman" pitchFamily="18" charset="0"/>
                <a:cs typeface="Times New Roman" pitchFamily="18" charset="0"/>
              </a:rPr>
              <a:t>S</a:t>
            </a:r>
            <a:r>
              <a:rPr kumimoji="0" lang="en-US" sz="2000" baseline="-25000">
                <a:solidFill>
                  <a:srgbClr val="006600"/>
                </a:solidFill>
                <a:latin typeface="Times New Roman" pitchFamily="18" charset="0"/>
                <a:cs typeface="Times New Roman" pitchFamily="18" charset="0"/>
              </a:rPr>
              <a:t>1</a:t>
            </a:r>
          </a:p>
        </p:txBody>
      </p:sp>
      <p:sp>
        <p:nvSpPr>
          <p:cNvPr id="72" name="Line 18"/>
          <p:cNvSpPr>
            <a:spLocks noChangeShapeType="1"/>
          </p:cNvSpPr>
          <p:nvPr/>
        </p:nvSpPr>
        <p:spPr bwMode="auto">
          <a:xfrm>
            <a:off x="5606043" y="3106500"/>
            <a:ext cx="0" cy="2255837"/>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8" name="Text Box 19"/>
          <p:cNvSpPr txBox="1">
            <a:spLocks noChangeArrowheads="1"/>
          </p:cNvSpPr>
          <p:nvPr/>
        </p:nvSpPr>
        <p:spPr bwMode="auto">
          <a:xfrm>
            <a:off x="5269493" y="5390912"/>
            <a:ext cx="685800" cy="369332"/>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a:latin typeface="Times New Roman" pitchFamily="18" charset="0"/>
                <a:cs typeface="Times New Roman" pitchFamily="18" charset="0"/>
              </a:rPr>
              <a:t>Q</a:t>
            </a:r>
            <a:r>
              <a:rPr kumimoji="0" lang="en-US" b="0" baseline="-25000">
                <a:latin typeface="Times New Roman" pitchFamily="18" charset="0"/>
                <a:cs typeface="Times New Roman" pitchFamily="18" charset="0"/>
              </a:rPr>
              <a:t>2</a:t>
            </a:r>
            <a:endParaRPr kumimoji="0" lang="en-US" b="0">
              <a:latin typeface="Times New Roman" pitchFamily="18" charset="0"/>
              <a:cs typeface="Times New Roman" pitchFamily="18" charset="0"/>
            </a:endParaRPr>
          </a:p>
        </p:txBody>
      </p:sp>
      <p:sp>
        <p:nvSpPr>
          <p:cNvPr id="79" name="Line 20"/>
          <p:cNvSpPr>
            <a:spLocks noChangeShapeType="1"/>
          </p:cNvSpPr>
          <p:nvPr/>
        </p:nvSpPr>
        <p:spPr bwMode="auto">
          <a:xfrm>
            <a:off x="4817055" y="3895487"/>
            <a:ext cx="1600200" cy="0"/>
          </a:xfrm>
          <a:prstGeom prst="line">
            <a:avLst/>
          </a:prstGeom>
          <a:noFill/>
          <a:ln w="31750" cap="rnd">
            <a:solidFill>
              <a:schemeClr val="tx1"/>
            </a:solidFill>
            <a:prstDash val="sysDot"/>
            <a:round/>
            <a:headEnd type="none" w="lg" len="lg"/>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0" name="Line 21"/>
          <p:cNvSpPr>
            <a:spLocks noChangeShapeType="1"/>
          </p:cNvSpPr>
          <p:nvPr/>
        </p:nvSpPr>
        <p:spPr bwMode="auto">
          <a:xfrm>
            <a:off x="6380367" y="3930702"/>
            <a:ext cx="0" cy="146685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7" name="Line 25"/>
          <p:cNvSpPr>
            <a:spLocks noChangeShapeType="1"/>
          </p:cNvSpPr>
          <p:nvPr/>
        </p:nvSpPr>
        <p:spPr bwMode="auto">
          <a:xfrm>
            <a:off x="4802768" y="3058875"/>
            <a:ext cx="777875" cy="0"/>
          </a:xfrm>
          <a:prstGeom prst="line">
            <a:avLst/>
          </a:prstGeom>
          <a:noFill/>
          <a:ln w="31750" cap="rnd">
            <a:solidFill>
              <a:schemeClr val="tx1"/>
            </a:solidFill>
            <a:prstDash val="sysDot"/>
            <a:round/>
            <a:headEnd type="stealth" w="lg" len="lg"/>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8" name="Line 29"/>
          <p:cNvSpPr>
            <a:spLocks noChangeShapeType="1"/>
          </p:cNvSpPr>
          <p:nvPr/>
        </p:nvSpPr>
        <p:spPr bwMode="auto">
          <a:xfrm>
            <a:off x="4697993" y="2217500"/>
            <a:ext cx="92075"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89" name="Line 30"/>
          <p:cNvSpPr>
            <a:spLocks noChangeShapeType="1"/>
          </p:cNvSpPr>
          <p:nvPr/>
        </p:nvSpPr>
        <p:spPr bwMode="auto">
          <a:xfrm>
            <a:off x="4697993" y="3060462"/>
            <a:ext cx="92075"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0" name="Line 31"/>
          <p:cNvSpPr>
            <a:spLocks noChangeShapeType="1"/>
          </p:cNvSpPr>
          <p:nvPr/>
        </p:nvSpPr>
        <p:spPr bwMode="auto">
          <a:xfrm>
            <a:off x="4697993" y="3903425"/>
            <a:ext cx="92075"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1" name="Line 32"/>
          <p:cNvSpPr>
            <a:spLocks noChangeShapeType="1"/>
          </p:cNvSpPr>
          <p:nvPr/>
        </p:nvSpPr>
        <p:spPr bwMode="auto">
          <a:xfrm>
            <a:off x="4697993" y="4746387"/>
            <a:ext cx="92075"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2" name="Freeform 34"/>
          <p:cNvSpPr>
            <a:spLocks/>
          </p:cNvSpPr>
          <p:nvPr/>
        </p:nvSpPr>
        <p:spPr bwMode="auto">
          <a:xfrm>
            <a:off x="4913893" y="2033350"/>
            <a:ext cx="2290762" cy="2852737"/>
          </a:xfrm>
          <a:custGeom>
            <a:avLst/>
            <a:gdLst>
              <a:gd name="T0" fmla="*/ 0 w 1443"/>
              <a:gd name="T1" fmla="*/ 0 h 1797"/>
              <a:gd name="T2" fmla="*/ 280987 w 1443"/>
              <a:gd name="T3" fmla="*/ 522287 h 1797"/>
              <a:gd name="T4" fmla="*/ 1265237 w 1443"/>
              <a:gd name="T5" fmla="*/ 1677987 h 1797"/>
              <a:gd name="T6" fmla="*/ 2290762 w 1443"/>
              <a:gd name="T7" fmla="*/ 2852737 h 1797"/>
              <a:gd name="T8" fmla="*/ 0 60000 65536"/>
              <a:gd name="T9" fmla="*/ 0 60000 65536"/>
              <a:gd name="T10" fmla="*/ 0 60000 65536"/>
              <a:gd name="T11" fmla="*/ 0 60000 65536"/>
              <a:gd name="T12" fmla="*/ 0 w 1443"/>
              <a:gd name="T13" fmla="*/ 0 h 1797"/>
              <a:gd name="T14" fmla="*/ 1443 w 1443"/>
              <a:gd name="T15" fmla="*/ 1797 h 1797"/>
            </a:gdLst>
            <a:ahLst/>
            <a:cxnLst>
              <a:cxn ang="T8">
                <a:pos x="T0" y="T1"/>
              </a:cxn>
              <a:cxn ang="T9">
                <a:pos x="T2" y="T3"/>
              </a:cxn>
              <a:cxn ang="T10">
                <a:pos x="T4" y="T5"/>
              </a:cxn>
              <a:cxn ang="T11">
                <a:pos x="T6" y="T7"/>
              </a:cxn>
            </a:cxnLst>
            <a:rect l="T12" t="T13" r="T14" b="T15"/>
            <a:pathLst>
              <a:path w="1443" h="1797">
                <a:moveTo>
                  <a:pt x="0" y="0"/>
                </a:moveTo>
                <a:cubicBezTo>
                  <a:pt x="22" y="76"/>
                  <a:pt x="44" y="153"/>
                  <a:pt x="177" y="329"/>
                </a:cubicBezTo>
                <a:cubicBezTo>
                  <a:pt x="310" y="505"/>
                  <a:pt x="586" y="812"/>
                  <a:pt x="797" y="1057"/>
                </a:cubicBezTo>
                <a:cubicBezTo>
                  <a:pt x="1008" y="1302"/>
                  <a:pt x="1225" y="1549"/>
                  <a:pt x="1443" y="1797"/>
                </a:cubicBezTo>
              </a:path>
            </a:pathLst>
          </a:custGeom>
          <a:noFill/>
          <a:ln w="57150">
            <a:solidFill>
              <a:srgbClr val="053ABF"/>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3" name="Freeform 37"/>
          <p:cNvSpPr>
            <a:spLocks/>
          </p:cNvSpPr>
          <p:nvPr/>
        </p:nvSpPr>
        <p:spPr bwMode="auto">
          <a:xfrm>
            <a:off x="5439355" y="1765062"/>
            <a:ext cx="2517775" cy="3055938"/>
          </a:xfrm>
          <a:custGeom>
            <a:avLst/>
            <a:gdLst>
              <a:gd name="T0" fmla="*/ 0 w 1690"/>
              <a:gd name="T1" fmla="*/ 3055938 h 2051"/>
              <a:gd name="T2" fmla="*/ 886436 w 1690"/>
              <a:gd name="T3" fmla="*/ 2197713 h 2051"/>
              <a:gd name="T4" fmla="*/ 1631339 w 1690"/>
              <a:gd name="T5" fmla="*/ 1339487 h 2051"/>
              <a:gd name="T6" fmla="*/ 2517775 w 1690"/>
              <a:gd name="T7" fmla="*/ 0 h 2051"/>
              <a:gd name="T8" fmla="*/ 0 60000 65536"/>
              <a:gd name="T9" fmla="*/ 0 60000 65536"/>
              <a:gd name="T10" fmla="*/ 0 60000 65536"/>
              <a:gd name="T11" fmla="*/ 0 60000 65536"/>
              <a:gd name="T12" fmla="*/ 0 w 1690"/>
              <a:gd name="T13" fmla="*/ 0 h 2051"/>
              <a:gd name="T14" fmla="*/ 1690 w 1690"/>
              <a:gd name="T15" fmla="*/ 2051 h 2051"/>
            </a:gdLst>
            <a:ahLst/>
            <a:cxnLst>
              <a:cxn ang="T8">
                <a:pos x="T0" y="T1"/>
              </a:cxn>
              <a:cxn ang="T9">
                <a:pos x="T2" y="T3"/>
              </a:cxn>
              <a:cxn ang="T10">
                <a:pos x="T4" y="T5"/>
              </a:cxn>
              <a:cxn ang="T11">
                <a:pos x="T6" y="T7"/>
              </a:cxn>
            </a:cxnLst>
            <a:rect l="T12" t="T13" r="T14" b="T15"/>
            <a:pathLst>
              <a:path w="1690" h="2051">
                <a:moveTo>
                  <a:pt x="0" y="2051"/>
                </a:moveTo>
                <a:cubicBezTo>
                  <a:pt x="206" y="1859"/>
                  <a:pt x="412" y="1667"/>
                  <a:pt x="595" y="1475"/>
                </a:cubicBezTo>
                <a:cubicBezTo>
                  <a:pt x="778" y="1283"/>
                  <a:pt x="912" y="1145"/>
                  <a:pt x="1095" y="899"/>
                </a:cubicBezTo>
                <a:cubicBezTo>
                  <a:pt x="1278" y="653"/>
                  <a:pt x="1484" y="326"/>
                  <a:pt x="1690" y="0"/>
                </a:cubicBezTo>
              </a:path>
            </a:pathLst>
          </a:custGeom>
          <a:noFill/>
          <a:ln w="57150">
            <a:solidFill>
              <a:srgbClr val="006600"/>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94" name="Oval 38"/>
          <p:cNvSpPr>
            <a:spLocks noChangeArrowheads="1"/>
          </p:cNvSpPr>
          <p:nvPr/>
        </p:nvSpPr>
        <p:spPr bwMode="auto">
          <a:xfrm>
            <a:off x="6314068" y="3851037"/>
            <a:ext cx="119062" cy="119063"/>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nvGrpSpPr>
          <p:cNvPr id="95" name="Group 50"/>
          <p:cNvGrpSpPr>
            <a:grpSpLocks/>
          </p:cNvGrpSpPr>
          <p:nvPr/>
        </p:nvGrpSpPr>
        <p:grpSpPr bwMode="auto">
          <a:xfrm>
            <a:off x="4993269" y="1089847"/>
            <a:ext cx="2149475" cy="2573865"/>
            <a:chOff x="3093" y="667"/>
            <a:chExt cx="1484" cy="1777"/>
          </a:xfrm>
        </p:grpSpPr>
        <p:sp>
          <p:nvSpPr>
            <p:cNvPr id="96" name="Text Box 40"/>
            <p:cNvSpPr txBox="1">
              <a:spLocks noChangeArrowheads="1"/>
            </p:cNvSpPr>
            <p:nvPr/>
          </p:nvSpPr>
          <p:spPr bwMode="auto">
            <a:xfrm>
              <a:off x="4317" y="667"/>
              <a:ext cx="260" cy="252"/>
            </a:xfrm>
            <a:prstGeom prst="rect">
              <a:avLst/>
            </a:prstGeom>
            <a:noFill/>
            <a:ln w="9525">
              <a:noFill/>
              <a:miter lim="800000"/>
              <a:headEnd/>
              <a:tailEnd/>
            </a:ln>
          </p:spPr>
          <p:txBody>
            <a:bodyPr wrap="none">
              <a:prstTxWarp prst="textNoShape">
                <a:avLst/>
              </a:prstTxWarp>
              <a:spAutoFit/>
            </a:bodyPr>
            <a:lstStyle/>
            <a:p>
              <a:r>
                <a:rPr kumimoji="0" lang="en-US" sz="2000">
                  <a:solidFill>
                    <a:srgbClr val="006600"/>
                  </a:solidFill>
                  <a:latin typeface="Times New Roman" pitchFamily="18" charset="0"/>
                  <a:cs typeface="Times New Roman" pitchFamily="18" charset="0"/>
                </a:rPr>
                <a:t>S</a:t>
              </a:r>
              <a:r>
                <a:rPr kumimoji="0" lang="en-US" sz="2000" baseline="-25000">
                  <a:solidFill>
                    <a:srgbClr val="006600"/>
                  </a:solidFill>
                  <a:latin typeface="Times New Roman" pitchFamily="18" charset="0"/>
                  <a:cs typeface="Times New Roman" pitchFamily="18" charset="0"/>
                </a:rPr>
                <a:t>2</a:t>
              </a:r>
            </a:p>
          </p:txBody>
        </p:sp>
        <p:sp>
          <p:nvSpPr>
            <p:cNvPr id="97" name="Freeform 41"/>
            <p:cNvSpPr>
              <a:spLocks/>
            </p:cNvSpPr>
            <p:nvPr/>
          </p:nvSpPr>
          <p:spPr bwMode="auto">
            <a:xfrm>
              <a:off x="3093" y="911"/>
              <a:ext cx="1263" cy="1533"/>
            </a:xfrm>
            <a:custGeom>
              <a:avLst/>
              <a:gdLst>
                <a:gd name="T0" fmla="*/ 0 w 1690"/>
                <a:gd name="T1" fmla="*/ 1533 h 2051"/>
                <a:gd name="T2" fmla="*/ 445 w 1690"/>
                <a:gd name="T3" fmla="*/ 1102 h 2051"/>
                <a:gd name="T4" fmla="*/ 818 w 1690"/>
                <a:gd name="T5" fmla="*/ 672 h 2051"/>
                <a:gd name="T6" fmla="*/ 1263 w 1690"/>
                <a:gd name="T7" fmla="*/ 0 h 2051"/>
                <a:gd name="T8" fmla="*/ 0 60000 65536"/>
                <a:gd name="T9" fmla="*/ 0 60000 65536"/>
                <a:gd name="T10" fmla="*/ 0 60000 65536"/>
                <a:gd name="T11" fmla="*/ 0 60000 65536"/>
                <a:gd name="T12" fmla="*/ 0 w 1690"/>
                <a:gd name="T13" fmla="*/ 0 h 2051"/>
                <a:gd name="T14" fmla="*/ 1690 w 1690"/>
                <a:gd name="T15" fmla="*/ 2051 h 2051"/>
              </a:gdLst>
              <a:ahLst/>
              <a:cxnLst>
                <a:cxn ang="T8">
                  <a:pos x="T0" y="T1"/>
                </a:cxn>
                <a:cxn ang="T9">
                  <a:pos x="T2" y="T3"/>
                </a:cxn>
                <a:cxn ang="T10">
                  <a:pos x="T4" y="T5"/>
                </a:cxn>
                <a:cxn ang="T11">
                  <a:pos x="T6" y="T7"/>
                </a:cxn>
              </a:cxnLst>
              <a:rect l="T12" t="T13" r="T14" b="T15"/>
              <a:pathLst>
                <a:path w="1690" h="2051">
                  <a:moveTo>
                    <a:pt x="0" y="2051"/>
                  </a:moveTo>
                  <a:cubicBezTo>
                    <a:pt x="206" y="1859"/>
                    <a:pt x="412" y="1667"/>
                    <a:pt x="595" y="1475"/>
                  </a:cubicBezTo>
                  <a:cubicBezTo>
                    <a:pt x="778" y="1283"/>
                    <a:pt x="912" y="1145"/>
                    <a:pt x="1095" y="899"/>
                  </a:cubicBezTo>
                  <a:cubicBezTo>
                    <a:pt x="1278" y="653"/>
                    <a:pt x="1484" y="326"/>
                    <a:pt x="1690" y="0"/>
                  </a:cubicBezTo>
                </a:path>
              </a:pathLst>
            </a:custGeom>
            <a:noFill/>
            <a:ln w="57150">
              <a:solidFill>
                <a:srgbClr val="006600"/>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grpSp>
      <p:sp>
        <p:nvSpPr>
          <p:cNvPr id="98" name="Oval 39"/>
          <p:cNvSpPr>
            <a:spLocks noChangeArrowheads="1"/>
          </p:cNvSpPr>
          <p:nvPr/>
        </p:nvSpPr>
        <p:spPr bwMode="auto">
          <a:xfrm>
            <a:off x="5552068" y="3001725"/>
            <a:ext cx="119062" cy="119062"/>
          </a:xfrm>
          <a:prstGeom prst="ellipse">
            <a:avLst/>
          </a:prstGeom>
          <a:solidFill>
            <a:srgbClr val="FFFF00"/>
          </a:solidFill>
          <a:ln w="3175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99" name="Line 26"/>
          <p:cNvSpPr>
            <a:spLocks noChangeShapeType="1"/>
          </p:cNvSpPr>
          <p:nvPr/>
        </p:nvSpPr>
        <p:spPr bwMode="auto">
          <a:xfrm flipV="1">
            <a:off x="5159955" y="3089037"/>
            <a:ext cx="0" cy="935038"/>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100" name="Line 27"/>
          <p:cNvSpPr>
            <a:spLocks noChangeShapeType="1"/>
          </p:cNvSpPr>
          <p:nvPr/>
        </p:nvSpPr>
        <p:spPr bwMode="auto">
          <a:xfrm>
            <a:off x="5655255" y="5032137"/>
            <a:ext cx="774700" cy="0"/>
          </a:xfrm>
          <a:prstGeom prst="line">
            <a:avLst/>
          </a:prstGeom>
          <a:noFill/>
          <a:ln w="31750">
            <a:solidFill>
              <a:schemeClr val="tx1"/>
            </a:solidFill>
            <a:round/>
            <a:headEnd type="stealth" w="lg" len="lg"/>
            <a:tailEnd type="none"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Tree>
    <p:extLst>
      <p:ext uri="{BB962C8B-B14F-4D97-AF65-F5344CB8AC3E}">
        <p14:creationId xmlns:p14="http://schemas.microsoft.com/office/powerpoint/2010/main" val="343817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randombar(horizontal)">
                                      <p:cBhvr>
                                        <p:cTn id="7" dur="500"/>
                                        <p:tgtEl>
                                          <p:spTgt spid="61">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animEffect transition="in" filter="randombar(horizontal)">
                                      <p:cBhvr>
                                        <p:cTn id="11" dur="500"/>
                                        <p:tgtEl>
                                          <p:spTgt spid="61">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61">
                                            <p:txEl>
                                              <p:pRg st="2" end="2"/>
                                            </p:txEl>
                                          </p:spTgt>
                                        </p:tgtEl>
                                        <p:attrNameLst>
                                          <p:attrName>style.visibility</p:attrName>
                                        </p:attrNameLst>
                                      </p:cBhvr>
                                      <p:to>
                                        <p:strVal val="visible"/>
                                      </p:to>
                                    </p:set>
                                    <p:animEffect transition="in" filter="randombar(horizontal)">
                                      <p:cBhvr>
                                        <p:cTn id="16" dur="500"/>
                                        <p:tgtEl>
                                          <p:spTgt spid="61">
                                            <p:txEl>
                                              <p:pRg st="2" end="2"/>
                                            </p:txEl>
                                          </p:spTgt>
                                        </p:tgtEl>
                                      </p:cBhvr>
                                    </p:animEffect>
                                  </p:childTnLst>
                                </p:cTn>
                              </p:par>
                            </p:childTnLst>
                          </p:cTn>
                        </p:par>
                        <p:par>
                          <p:cTn id="17" fill="hold">
                            <p:stCondLst>
                              <p:cond delay="500"/>
                            </p:stCondLst>
                            <p:childTnLst>
                              <p:par>
                                <p:cTn id="18" presetID="12" presetClass="entr" presetSubtype="4" fill="hold" nodeType="afterEffect">
                                  <p:stCondLst>
                                    <p:cond delay="0"/>
                                  </p:stCondLst>
                                  <p:childTnLst>
                                    <p:set>
                                      <p:cBhvr>
                                        <p:cTn id="19" dur="1" fill="hold">
                                          <p:stCondLst>
                                            <p:cond delay="0"/>
                                          </p:stCondLst>
                                        </p:cTn>
                                        <p:tgtEl>
                                          <p:spTgt spid="95"/>
                                        </p:tgtEl>
                                        <p:attrNameLst>
                                          <p:attrName>style.visibility</p:attrName>
                                        </p:attrNameLst>
                                      </p:cBhvr>
                                      <p:to>
                                        <p:strVal val="visible"/>
                                      </p:to>
                                    </p:set>
                                    <p:animEffect transition="in" filter="slide(fromBottom)">
                                      <p:cBhvr>
                                        <p:cTn id="20" dur="500"/>
                                        <p:tgtEl>
                                          <p:spTgt spid="95"/>
                                        </p:tgtEl>
                                      </p:cBhvr>
                                    </p:animEffect>
                                  </p:childTnLst>
                                </p:cTn>
                              </p:par>
                            </p:childTnLst>
                          </p:cTn>
                        </p:par>
                        <p:par>
                          <p:cTn id="21" fill="hold">
                            <p:stCondLst>
                              <p:cond delay="1000"/>
                            </p:stCondLst>
                            <p:childTnLst>
                              <p:par>
                                <p:cTn id="22" presetID="14" presetClass="entr" presetSubtype="10" fill="hold" nodeType="afterEffect">
                                  <p:stCondLst>
                                    <p:cond delay="0"/>
                                  </p:stCondLst>
                                  <p:childTnLst>
                                    <p:set>
                                      <p:cBhvr>
                                        <p:cTn id="23" dur="1" fill="hold">
                                          <p:stCondLst>
                                            <p:cond delay="0"/>
                                          </p:stCondLst>
                                        </p:cTn>
                                        <p:tgtEl>
                                          <p:spTgt spid="61">
                                            <p:txEl>
                                              <p:pRg st="3" end="3"/>
                                            </p:txEl>
                                          </p:spTgt>
                                        </p:tgtEl>
                                        <p:attrNameLst>
                                          <p:attrName>style.visibility</p:attrName>
                                        </p:attrNameLst>
                                      </p:cBhvr>
                                      <p:to>
                                        <p:strVal val="visible"/>
                                      </p:to>
                                    </p:set>
                                    <p:animEffect transition="in" filter="randombar(horizontal)">
                                      <p:cBhvr>
                                        <p:cTn id="24" dur="500"/>
                                        <p:tgtEl>
                                          <p:spTgt spid="61">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3" presetClass="entr" presetSubtype="32" fill="hold" grpId="0" nodeType="clickEffect">
                                  <p:stCondLst>
                                    <p:cond delay="0"/>
                                  </p:stCondLst>
                                  <p:childTnLst>
                                    <p:set>
                                      <p:cBhvr>
                                        <p:cTn id="28" dur="1" fill="hold">
                                          <p:stCondLst>
                                            <p:cond delay="0"/>
                                          </p:stCondLst>
                                        </p:cTn>
                                        <p:tgtEl>
                                          <p:spTgt spid="98"/>
                                        </p:tgtEl>
                                        <p:attrNameLst>
                                          <p:attrName>style.visibility</p:attrName>
                                        </p:attrNameLst>
                                      </p:cBhvr>
                                      <p:to>
                                        <p:strVal val="visible"/>
                                      </p:to>
                                    </p:set>
                                    <p:anim calcmode="lin" valueType="num">
                                      <p:cBhvr>
                                        <p:cTn id="29" dur="500" fill="hold"/>
                                        <p:tgtEl>
                                          <p:spTgt spid="98"/>
                                        </p:tgtEl>
                                        <p:attrNameLst>
                                          <p:attrName>ppt_w</p:attrName>
                                        </p:attrNameLst>
                                      </p:cBhvr>
                                      <p:tavLst>
                                        <p:tav tm="0">
                                          <p:val>
                                            <p:strVal val="4*#ppt_w"/>
                                          </p:val>
                                        </p:tav>
                                        <p:tav tm="100000">
                                          <p:val>
                                            <p:strVal val="#ppt_w"/>
                                          </p:val>
                                        </p:tav>
                                      </p:tavLst>
                                    </p:anim>
                                    <p:anim calcmode="lin" valueType="num">
                                      <p:cBhvr>
                                        <p:cTn id="30" dur="500" fill="hold"/>
                                        <p:tgtEl>
                                          <p:spTgt spid="98"/>
                                        </p:tgtEl>
                                        <p:attrNameLst>
                                          <p:attrName>ppt_h</p:attrName>
                                        </p:attrNameLst>
                                      </p:cBhvr>
                                      <p:tavLst>
                                        <p:tav tm="0">
                                          <p:val>
                                            <p:strVal val="4*#ppt_h"/>
                                          </p:val>
                                        </p:tav>
                                        <p:tav tm="100000">
                                          <p:val>
                                            <p:strVal val="#ppt_h"/>
                                          </p:val>
                                        </p:tav>
                                      </p:tavLst>
                                    </p:anim>
                                  </p:childTnLst>
                                </p:cTn>
                              </p:par>
                            </p:childTnLst>
                          </p:cTn>
                        </p:par>
                        <p:par>
                          <p:cTn id="31" fill="hold">
                            <p:stCondLst>
                              <p:cond delay="500"/>
                            </p:stCondLst>
                            <p:childTnLst>
                              <p:par>
                                <p:cTn id="32" presetID="17" presetClass="entr" presetSubtype="2" fill="hold" grpId="0" nodeType="afterEffect">
                                  <p:stCondLst>
                                    <p:cond delay="0"/>
                                  </p:stCondLst>
                                  <p:childTnLst>
                                    <p:set>
                                      <p:cBhvr>
                                        <p:cTn id="33" dur="1" fill="hold">
                                          <p:stCondLst>
                                            <p:cond delay="0"/>
                                          </p:stCondLst>
                                        </p:cTn>
                                        <p:tgtEl>
                                          <p:spTgt spid="87"/>
                                        </p:tgtEl>
                                        <p:attrNameLst>
                                          <p:attrName>style.visibility</p:attrName>
                                        </p:attrNameLst>
                                      </p:cBhvr>
                                      <p:to>
                                        <p:strVal val="visible"/>
                                      </p:to>
                                    </p:set>
                                    <p:anim calcmode="lin" valueType="num">
                                      <p:cBhvr>
                                        <p:cTn id="34" dur="500" fill="hold"/>
                                        <p:tgtEl>
                                          <p:spTgt spid="87"/>
                                        </p:tgtEl>
                                        <p:attrNameLst>
                                          <p:attrName>ppt_x</p:attrName>
                                        </p:attrNameLst>
                                      </p:cBhvr>
                                      <p:tavLst>
                                        <p:tav tm="0">
                                          <p:val>
                                            <p:strVal val="#ppt_x+#ppt_w/2"/>
                                          </p:val>
                                        </p:tav>
                                        <p:tav tm="100000">
                                          <p:val>
                                            <p:strVal val="#ppt_x"/>
                                          </p:val>
                                        </p:tav>
                                      </p:tavLst>
                                    </p:anim>
                                    <p:anim calcmode="lin" valueType="num">
                                      <p:cBhvr>
                                        <p:cTn id="35" dur="500" fill="hold"/>
                                        <p:tgtEl>
                                          <p:spTgt spid="87"/>
                                        </p:tgtEl>
                                        <p:attrNameLst>
                                          <p:attrName>ppt_y</p:attrName>
                                        </p:attrNameLst>
                                      </p:cBhvr>
                                      <p:tavLst>
                                        <p:tav tm="0">
                                          <p:val>
                                            <p:strVal val="#ppt_y"/>
                                          </p:val>
                                        </p:tav>
                                        <p:tav tm="100000">
                                          <p:val>
                                            <p:strVal val="#ppt_y"/>
                                          </p:val>
                                        </p:tav>
                                      </p:tavLst>
                                    </p:anim>
                                    <p:anim calcmode="lin" valueType="num">
                                      <p:cBhvr>
                                        <p:cTn id="36" dur="500" fill="hold"/>
                                        <p:tgtEl>
                                          <p:spTgt spid="87"/>
                                        </p:tgtEl>
                                        <p:attrNameLst>
                                          <p:attrName>ppt_w</p:attrName>
                                        </p:attrNameLst>
                                      </p:cBhvr>
                                      <p:tavLst>
                                        <p:tav tm="0">
                                          <p:val>
                                            <p:fltVal val="0"/>
                                          </p:val>
                                        </p:tav>
                                        <p:tav tm="100000">
                                          <p:val>
                                            <p:strVal val="#ppt_w"/>
                                          </p:val>
                                        </p:tav>
                                      </p:tavLst>
                                    </p:anim>
                                    <p:anim calcmode="lin" valueType="num">
                                      <p:cBhvr>
                                        <p:cTn id="37" dur="500" fill="hold"/>
                                        <p:tgtEl>
                                          <p:spTgt spid="87"/>
                                        </p:tgtEl>
                                        <p:attrNameLst>
                                          <p:attrName>ppt_h</p:attrName>
                                        </p:attrNameLst>
                                      </p:cBhvr>
                                      <p:tavLst>
                                        <p:tav tm="0">
                                          <p:val>
                                            <p:strVal val="#ppt_h"/>
                                          </p:val>
                                        </p:tav>
                                        <p:tav tm="100000">
                                          <p:val>
                                            <p:strVal val="#ppt_h"/>
                                          </p:val>
                                        </p:tav>
                                      </p:tavLst>
                                    </p:anim>
                                  </p:childTnLst>
                                </p:cTn>
                              </p:par>
                            </p:childTnLst>
                          </p:cTn>
                        </p:par>
                        <p:par>
                          <p:cTn id="38" fill="hold">
                            <p:stCondLst>
                              <p:cond delay="1000"/>
                            </p:stCondLst>
                            <p:childTnLst>
                              <p:par>
                                <p:cTn id="39" presetID="17" presetClass="entr" presetSubtype="4" fill="hold" nodeType="afterEffect">
                                  <p:stCondLst>
                                    <p:cond delay="0"/>
                                  </p:stCondLst>
                                  <p:childTnLst>
                                    <p:set>
                                      <p:cBhvr>
                                        <p:cTn id="40" dur="1" fill="hold">
                                          <p:stCondLst>
                                            <p:cond delay="0"/>
                                          </p:stCondLst>
                                        </p:cTn>
                                        <p:tgtEl>
                                          <p:spTgt spid="99"/>
                                        </p:tgtEl>
                                        <p:attrNameLst>
                                          <p:attrName>style.visibility</p:attrName>
                                        </p:attrNameLst>
                                      </p:cBhvr>
                                      <p:to>
                                        <p:strVal val="visible"/>
                                      </p:to>
                                    </p:set>
                                    <p:anim calcmode="lin" valueType="num">
                                      <p:cBhvr>
                                        <p:cTn id="41" dur="500" fill="hold"/>
                                        <p:tgtEl>
                                          <p:spTgt spid="99"/>
                                        </p:tgtEl>
                                        <p:attrNameLst>
                                          <p:attrName>ppt_x</p:attrName>
                                        </p:attrNameLst>
                                      </p:cBhvr>
                                      <p:tavLst>
                                        <p:tav tm="0">
                                          <p:val>
                                            <p:strVal val="#ppt_x"/>
                                          </p:val>
                                        </p:tav>
                                        <p:tav tm="100000">
                                          <p:val>
                                            <p:strVal val="#ppt_x"/>
                                          </p:val>
                                        </p:tav>
                                      </p:tavLst>
                                    </p:anim>
                                    <p:anim calcmode="lin" valueType="num">
                                      <p:cBhvr>
                                        <p:cTn id="42" dur="500" fill="hold"/>
                                        <p:tgtEl>
                                          <p:spTgt spid="99"/>
                                        </p:tgtEl>
                                        <p:attrNameLst>
                                          <p:attrName>ppt_y</p:attrName>
                                        </p:attrNameLst>
                                      </p:cBhvr>
                                      <p:tavLst>
                                        <p:tav tm="0">
                                          <p:val>
                                            <p:strVal val="#ppt_y+#ppt_h/2"/>
                                          </p:val>
                                        </p:tav>
                                        <p:tav tm="100000">
                                          <p:val>
                                            <p:strVal val="#ppt_y"/>
                                          </p:val>
                                        </p:tav>
                                      </p:tavLst>
                                    </p:anim>
                                    <p:anim calcmode="lin" valueType="num">
                                      <p:cBhvr>
                                        <p:cTn id="43" dur="500" fill="hold"/>
                                        <p:tgtEl>
                                          <p:spTgt spid="99"/>
                                        </p:tgtEl>
                                        <p:attrNameLst>
                                          <p:attrName>ppt_w</p:attrName>
                                        </p:attrNameLst>
                                      </p:cBhvr>
                                      <p:tavLst>
                                        <p:tav tm="0">
                                          <p:val>
                                            <p:strVal val="#ppt_w"/>
                                          </p:val>
                                        </p:tav>
                                        <p:tav tm="100000">
                                          <p:val>
                                            <p:strVal val="#ppt_w"/>
                                          </p:val>
                                        </p:tav>
                                      </p:tavLst>
                                    </p:anim>
                                    <p:anim calcmode="lin" valueType="num">
                                      <p:cBhvr>
                                        <p:cTn id="44" dur="500" fill="hold"/>
                                        <p:tgtEl>
                                          <p:spTgt spid="99"/>
                                        </p:tgtEl>
                                        <p:attrNameLst>
                                          <p:attrName>ppt_h</p:attrName>
                                        </p:attrNameLst>
                                      </p:cBhvr>
                                      <p:tavLst>
                                        <p:tav tm="0">
                                          <p:val>
                                            <p:fltVal val="0"/>
                                          </p:val>
                                        </p:tav>
                                        <p:tav tm="100000">
                                          <p:val>
                                            <p:strVal val="#ppt_h"/>
                                          </p:val>
                                        </p:tav>
                                      </p:tavLst>
                                    </p:anim>
                                  </p:childTnLst>
                                </p:cTn>
                              </p:par>
                            </p:childTnLst>
                          </p:cTn>
                        </p:par>
                        <p:par>
                          <p:cTn id="45" fill="hold">
                            <p:stCondLst>
                              <p:cond delay="1500"/>
                            </p:stCondLst>
                            <p:childTnLst>
                              <p:par>
                                <p:cTn id="46" presetID="17" presetClass="entr" presetSubtype="1" fill="hold" grpId="0" nodeType="afterEffect">
                                  <p:stCondLst>
                                    <p:cond delay="0"/>
                                  </p:stCondLst>
                                  <p:childTnLst>
                                    <p:set>
                                      <p:cBhvr>
                                        <p:cTn id="47" dur="1" fill="hold">
                                          <p:stCondLst>
                                            <p:cond delay="0"/>
                                          </p:stCondLst>
                                        </p:cTn>
                                        <p:tgtEl>
                                          <p:spTgt spid="72"/>
                                        </p:tgtEl>
                                        <p:attrNameLst>
                                          <p:attrName>style.visibility</p:attrName>
                                        </p:attrNameLst>
                                      </p:cBhvr>
                                      <p:to>
                                        <p:strVal val="visible"/>
                                      </p:to>
                                    </p:set>
                                    <p:anim calcmode="lin" valueType="num">
                                      <p:cBhvr>
                                        <p:cTn id="48" dur="500" fill="hold"/>
                                        <p:tgtEl>
                                          <p:spTgt spid="72"/>
                                        </p:tgtEl>
                                        <p:attrNameLst>
                                          <p:attrName>ppt_x</p:attrName>
                                        </p:attrNameLst>
                                      </p:cBhvr>
                                      <p:tavLst>
                                        <p:tav tm="0">
                                          <p:val>
                                            <p:strVal val="#ppt_x"/>
                                          </p:val>
                                        </p:tav>
                                        <p:tav tm="100000">
                                          <p:val>
                                            <p:strVal val="#ppt_x"/>
                                          </p:val>
                                        </p:tav>
                                      </p:tavLst>
                                    </p:anim>
                                    <p:anim calcmode="lin" valueType="num">
                                      <p:cBhvr>
                                        <p:cTn id="49" dur="500" fill="hold"/>
                                        <p:tgtEl>
                                          <p:spTgt spid="72"/>
                                        </p:tgtEl>
                                        <p:attrNameLst>
                                          <p:attrName>ppt_y</p:attrName>
                                        </p:attrNameLst>
                                      </p:cBhvr>
                                      <p:tavLst>
                                        <p:tav tm="0">
                                          <p:val>
                                            <p:strVal val="#ppt_y-#ppt_h/2"/>
                                          </p:val>
                                        </p:tav>
                                        <p:tav tm="100000">
                                          <p:val>
                                            <p:strVal val="#ppt_y"/>
                                          </p:val>
                                        </p:tav>
                                      </p:tavLst>
                                    </p:anim>
                                    <p:anim calcmode="lin" valueType="num">
                                      <p:cBhvr>
                                        <p:cTn id="50" dur="500" fill="hold"/>
                                        <p:tgtEl>
                                          <p:spTgt spid="72"/>
                                        </p:tgtEl>
                                        <p:attrNameLst>
                                          <p:attrName>ppt_w</p:attrName>
                                        </p:attrNameLst>
                                      </p:cBhvr>
                                      <p:tavLst>
                                        <p:tav tm="0">
                                          <p:val>
                                            <p:strVal val="#ppt_w"/>
                                          </p:val>
                                        </p:tav>
                                        <p:tav tm="100000">
                                          <p:val>
                                            <p:strVal val="#ppt_w"/>
                                          </p:val>
                                        </p:tav>
                                      </p:tavLst>
                                    </p:anim>
                                    <p:anim calcmode="lin" valueType="num">
                                      <p:cBhvr>
                                        <p:cTn id="51" dur="500" fill="hold"/>
                                        <p:tgtEl>
                                          <p:spTgt spid="72"/>
                                        </p:tgtEl>
                                        <p:attrNameLst>
                                          <p:attrName>ppt_h</p:attrName>
                                        </p:attrNameLst>
                                      </p:cBhvr>
                                      <p:tavLst>
                                        <p:tav tm="0">
                                          <p:val>
                                            <p:fltVal val="0"/>
                                          </p:val>
                                        </p:tav>
                                        <p:tav tm="100000">
                                          <p:val>
                                            <p:strVal val="#ppt_h"/>
                                          </p:val>
                                        </p:tav>
                                      </p:tavLst>
                                    </p:anim>
                                  </p:childTnLst>
                                </p:cTn>
                              </p:par>
                            </p:childTnLst>
                          </p:cTn>
                        </p:par>
                        <p:par>
                          <p:cTn id="52" fill="hold">
                            <p:stCondLst>
                              <p:cond delay="2000"/>
                            </p:stCondLst>
                            <p:childTnLst>
                              <p:par>
                                <p:cTn id="53" presetID="17" presetClass="entr" presetSubtype="2" fill="hold" nodeType="afterEffect">
                                  <p:stCondLst>
                                    <p:cond delay="0"/>
                                  </p:stCondLst>
                                  <p:childTnLst>
                                    <p:set>
                                      <p:cBhvr>
                                        <p:cTn id="54" dur="1" fill="hold">
                                          <p:stCondLst>
                                            <p:cond delay="0"/>
                                          </p:stCondLst>
                                        </p:cTn>
                                        <p:tgtEl>
                                          <p:spTgt spid="100"/>
                                        </p:tgtEl>
                                        <p:attrNameLst>
                                          <p:attrName>style.visibility</p:attrName>
                                        </p:attrNameLst>
                                      </p:cBhvr>
                                      <p:to>
                                        <p:strVal val="visible"/>
                                      </p:to>
                                    </p:set>
                                    <p:anim calcmode="lin" valueType="num">
                                      <p:cBhvr>
                                        <p:cTn id="55" dur="500" fill="hold"/>
                                        <p:tgtEl>
                                          <p:spTgt spid="100"/>
                                        </p:tgtEl>
                                        <p:attrNameLst>
                                          <p:attrName>ppt_x</p:attrName>
                                        </p:attrNameLst>
                                      </p:cBhvr>
                                      <p:tavLst>
                                        <p:tav tm="0">
                                          <p:val>
                                            <p:strVal val="#ppt_x+#ppt_w/2"/>
                                          </p:val>
                                        </p:tav>
                                        <p:tav tm="100000">
                                          <p:val>
                                            <p:strVal val="#ppt_x"/>
                                          </p:val>
                                        </p:tav>
                                      </p:tavLst>
                                    </p:anim>
                                    <p:anim calcmode="lin" valueType="num">
                                      <p:cBhvr>
                                        <p:cTn id="56" dur="500" fill="hold"/>
                                        <p:tgtEl>
                                          <p:spTgt spid="100"/>
                                        </p:tgtEl>
                                        <p:attrNameLst>
                                          <p:attrName>ppt_y</p:attrName>
                                        </p:attrNameLst>
                                      </p:cBhvr>
                                      <p:tavLst>
                                        <p:tav tm="0">
                                          <p:val>
                                            <p:strVal val="#ppt_y"/>
                                          </p:val>
                                        </p:tav>
                                        <p:tav tm="100000">
                                          <p:val>
                                            <p:strVal val="#ppt_y"/>
                                          </p:val>
                                        </p:tav>
                                      </p:tavLst>
                                    </p:anim>
                                    <p:anim calcmode="lin" valueType="num">
                                      <p:cBhvr>
                                        <p:cTn id="57" dur="500" fill="hold"/>
                                        <p:tgtEl>
                                          <p:spTgt spid="100"/>
                                        </p:tgtEl>
                                        <p:attrNameLst>
                                          <p:attrName>ppt_w</p:attrName>
                                        </p:attrNameLst>
                                      </p:cBhvr>
                                      <p:tavLst>
                                        <p:tav tm="0">
                                          <p:val>
                                            <p:fltVal val="0"/>
                                          </p:val>
                                        </p:tav>
                                        <p:tav tm="100000">
                                          <p:val>
                                            <p:strVal val="#ppt_w"/>
                                          </p:val>
                                        </p:tav>
                                      </p:tavLst>
                                    </p:anim>
                                    <p:anim calcmode="lin" valueType="num">
                                      <p:cBhvr>
                                        <p:cTn id="58" dur="500" fill="hold"/>
                                        <p:tgtEl>
                                          <p:spTgt spid="100"/>
                                        </p:tgtEl>
                                        <p:attrNameLst>
                                          <p:attrName>ppt_h</p:attrName>
                                        </p:attrNameLst>
                                      </p:cBhvr>
                                      <p:tavLst>
                                        <p:tav tm="0">
                                          <p:val>
                                            <p:strVal val="#ppt_h"/>
                                          </p:val>
                                        </p:tav>
                                        <p:tav tm="100000">
                                          <p:val>
                                            <p:strVal val="#ppt_h"/>
                                          </p:val>
                                        </p:tav>
                                      </p:tavLst>
                                    </p:anim>
                                  </p:childTnLst>
                                </p:cTn>
                              </p:par>
                            </p:childTnLst>
                          </p:cTn>
                        </p:par>
                        <p:par>
                          <p:cTn id="59" fill="hold">
                            <p:stCondLst>
                              <p:cond delay="2500"/>
                            </p:stCondLst>
                            <p:childTnLst>
                              <p:par>
                                <p:cTn id="60" presetID="23" presetClass="entr" presetSubtype="16" fill="hold" grpId="0" nodeType="afterEffect">
                                  <p:stCondLst>
                                    <p:cond delay="0"/>
                                  </p:stCondLst>
                                  <p:childTnLst>
                                    <p:set>
                                      <p:cBhvr>
                                        <p:cTn id="61" dur="1" fill="hold">
                                          <p:stCondLst>
                                            <p:cond delay="0"/>
                                          </p:stCondLst>
                                        </p:cTn>
                                        <p:tgtEl>
                                          <p:spTgt spid="78"/>
                                        </p:tgtEl>
                                        <p:attrNameLst>
                                          <p:attrName>style.visibility</p:attrName>
                                        </p:attrNameLst>
                                      </p:cBhvr>
                                      <p:to>
                                        <p:strVal val="visible"/>
                                      </p:to>
                                    </p:set>
                                    <p:anim calcmode="lin" valueType="num">
                                      <p:cBhvr>
                                        <p:cTn id="62" dur="500" fill="hold"/>
                                        <p:tgtEl>
                                          <p:spTgt spid="78"/>
                                        </p:tgtEl>
                                        <p:attrNameLst>
                                          <p:attrName>ppt_w</p:attrName>
                                        </p:attrNameLst>
                                      </p:cBhvr>
                                      <p:tavLst>
                                        <p:tav tm="0">
                                          <p:val>
                                            <p:fltVal val="0"/>
                                          </p:val>
                                        </p:tav>
                                        <p:tav tm="100000">
                                          <p:val>
                                            <p:strVal val="#ppt_w"/>
                                          </p:val>
                                        </p:tav>
                                      </p:tavLst>
                                    </p:anim>
                                    <p:anim calcmode="lin" valueType="num">
                                      <p:cBhvr>
                                        <p:cTn id="63" dur="500" fill="hold"/>
                                        <p:tgtEl>
                                          <p:spTgt spid="78"/>
                                        </p:tgtEl>
                                        <p:attrNameLst>
                                          <p:attrName>ppt_h</p:attrName>
                                        </p:attrNameLst>
                                      </p:cBhvr>
                                      <p:tavLst>
                                        <p:tav tm="0">
                                          <p:val>
                                            <p:fltVal val="0"/>
                                          </p:val>
                                        </p:tav>
                                        <p:tav tm="100000">
                                          <p:val>
                                            <p:strVal val="#ppt_h"/>
                                          </p:val>
                                        </p:tav>
                                      </p:tavLst>
                                    </p:anim>
                                  </p:childTnLst>
                                </p:cTn>
                              </p:par>
                            </p:childTnLst>
                          </p:cTn>
                        </p:par>
                        <p:par>
                          <p:cTn id="64" fill="hold">
                            <p:stCondLst>
                              <p:cond delay="3000"/>
                            </p:stCondLst>
                            <p:childTnLst>
                              <p:par>
                                <p:cTn id="65" presetID="14" presetClass="entr" presetSubtype="10" fill="hold" nodeType="afterEffect">
                                  <p:stCondLst>
                                    <p:cond delay="0"/>
                                  </p:stCondLst>
                                  <p:childTnLst>
                                    <p:set>
                                      <p:cBhvr>
                                        <p:cTn id="66" dur="1" fill="hold">
                                          <p:stCondLst>
                                            <p:cond delay="0"/>
                                          </p:stCondLst>
                                        </p:cTn>
                                        <p:tgtEl>
                                          <p:spTgt spid="61">
                                            <p:txEl>
                                              <p:pRg st="4" end="4"/>
                                            </p:txEl>
                                          </p:spTgt>
                                        </p:tgtEl>
                                        <p:attrNameLst>
                                          <p:attrName>style.visibility</p:attrName>
                                        </p:attrNameLst>
                                      </p:cBhvr>
                                      <p:to>
                                        <p:strVal val="visible"/>
                                      </p:to>
                                    </p:set>
                                    <p:animEffect transition="in" filter="randombar(horizontal)">
                                      <p:cBhvr>
                                        <p:cTn id="67" dur="500"/>
                                        <p:tgtEl>
                                          <p:spTgt spid="61">
                                            <p:txEl>
                                              <p:pRg st="4" end="4"/>
                                            </p:txEl>
                                          </p:spTgt>
                                        </p:tgtEl>
                                      </p:cBhvr>
                                    </p:animEffect>
                                  </p:childTnLst>
                                </p:cTn>
                              </p:par>
                            </p:childTnLst>
                          </p:cTn>
                        </p:par>
                        <p:par>
                          <p:cTn id="68" fill="hold">
                            <p:stCondLst>
                              <p:cond delay="3500"/>
                            </p:stCondLst>
                            <p:childTnLst>
                              <p:par>
                                <p:cTn id="69" presetID="14" presetClass="entr" presetSubtype="10" fill="hold" nodeType="afterEffect">
                                  <p:stCondLst>
                                    <p:cond delay="0"/>
                                  </p:stCondLst>
                                  <p:childTnLst>
                                    <p:set>
                                      <p:cBhvr>
                                        <p:cTn id="70" dur="1" fill="hold">
                                          <p:stCondLst>
                                            <p:cond delay="0"/>
                                          </p:stCondLst>
                                        </p:cTn>
                                        <p:tgtEl>
                                          <p:spTgt spid="61">
                                            <p:txEl>
                                              <p:pRg st="5" end="5"/>
                                            </p:txEl>
                                          </p:spTgt>
                                        </p:tgtEl>
                                        <p:attrNameLst>
                                          <p:attrName>style.visibility</p:attrName>
                                        </p:attrNameLst>
                                      </p:cBhvr>
                                      <p:to>
                                        <p:strVal val="visible"/>
                                      </p:to>
                                    </p:set>
                                    <p:animEffect transition="in" filter="randombar(horizontal)">
                                      <p:cBhvr>
                                        <p:cTn id="71" dur="500"/>
                                        <p:tgtEl>
                                          <p:spTgt spid="6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8" grpId="0" autoUpdateAnimBg="0"/>
      <p:bldP spid="87" grpId="0" animBg="1"/>
      <p:bldP spid="98"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639873"/>
            <a:ext cx="8820445" cy="4218485"/>
          </a:xfrm>
        </p:spPr>
        <p:txBody>
          <a:bodyPr/>
          <a:lstStyle/>
          <a:p>
            <a:pPr marL="341313" indent="-341313">
              <a:lnSpc>
                <a:spcPct val="80000"/>
              </a:lnSpc>
              <a:buClr>
                <a:schemeClr val="hlink"/>
              </a:buClr>
              <a:buNone/>
            </a:pPr>
            <a:r>
              <a:rPr lang="en-US" sz="2700" dirty="0">
                <a:solidFill>
                  <a:srgbClr val="32302A"/>
                </a:solidFill>
              </a:rPr>
              <a:t>1. How has the availability and growing popularity of online music stores (like Apple’s iTunes) affected the market for music CDs purchased from brick-and-mortar stores like Target or Wal-Mart?  Use the tools of supply and demand </a:t>
            </a:r>
            <a:r>
              <a:rPr lang="en-US" sz="2700" dirty="0" smtClean="0">
                <a:solidFill>
                  <a:srgbClr val="32302A"/>
                </a:solidFill>
              </a:rPr>
              <a:t/>
            </a:r>
            <a:br>
              <a:rPr lang="en-US" sz="2700" dirty="0" smtClean="0">
                <a:solidFill>
                  <a:srgbClr val="32302A"/>
                </a:solidFill>
              </a:rPr>
            </a:br>
            <a:r>
              <a:rPr lang="en-US" sz="2700" dirty="0" smtClean="0">
                <a:solidFill>
                  <a:srgbClr val="32302A"/>
                </a:solidFill>
              </a:rPr>
              <a:t>to </a:t>
            </a:r>
            <a:r>
              <a:rPr lang="en-US" sz="2700" dirty="0">
                <a:solidFill>
                  <a:srgbClr val="32302A"/>
                </a:solidFill>
              </a:rPr>
              <a:t>illustrate</a:t>
            </a:r>
            <a:r>
              <a:rPr lang="en-US" sz="2700" dirty="0" smtClean="0">
                <a:solidFill>
                  <a:srgbClr val="32302A"/>
                </a:solidFill>
              </a:rPr>
              <a:t>.</a:t>
            </a:r>
            <a:br>
              <a:rPr lang="en-US" sz="2700" dirty="0" smtClean="0">
                <a:solidFill>
                  <a:srgbClr val="32302A"/>
                </a:solidFill>
              </a:rPr>
            </a:br>
            <a:endParaRPr lang="en-US" sz="1000" dirty="0" smtClean="0">
              <a:solidFill>
                <a:srgbClr val="32302A"/>
              </a:solidFill>
            </a:endParaRPr>
          </a:p>
          <a:p>
            <a:pPr marL="341313" indent="-341313">
              <a:lnSpc>
                <a:spcPct val="80000"/>
              </a:lnSpc>
              <a:buClr>
                <a:schemeClr val="hlink"/>
              </a:buClr>
              <a:buNone/>
            </a:pPr>
            <a:r>
              <a:rPr lang="en-US" sz="2700" dirty="0" smtClean="0">
                <a:solidFill>
                  <a:srgbClr val="32302A"/>
                </a:solidFill>
              </a:rPr>
              <a:t>2.	How </a:t>
            </a:r>
            <a:r>
              <a:rPr lang="en-US" sz="2700" dirty="0">
                <a:solidFill>
                  <a:srgbClr val="32302A"/>
                </a:solidFill>
              </a:rPr>
              <a:t>have technological advances in miniature batteries </a:t>
            </a:r>
            <a:r>
              <a:rPr lang="en-US" sz="2700" dirty="0" smtClean="0">
                <a:solidFill>
                  <a:srgbClr val="32302A"/>
                </a:solidFill>
              </a:rPr>
              <a:t>and </a:t>
            </a:r>
            <a:r>
              <a:rPr lang="en-US" sz="2700" dirty="0">
                <a:solidFill>
                  <a:srgbClr val="32302A"/>
                </a:solidFill>
              </a:rPr>
              <a:t>lower</a:t>
            </a:r>
            <a:r>
              <a:rPr lang="en-US" sz="2700" dirty="0" smtClean="0">
                <a:solidFill>
                  <a:srgbClr val="32302A"/>
                </a:solidFill>
              </a:rPr>
              <a:t> computer </a:t>
            </a:r>
            <a:r>
              <a:rPr lang="en-US" sz="2700" dirty="0">
                <a:solidFill>
                  <a:srgbClr val="32302A"/>
                </a:solidFill>
              </a:rPr>
              <a:t>chip prices affected the market for cellular phones?  Use the tools </a:t>
            </a:r>
            <a:r>
              <a:rPr lang="en-US" sz="2700" dirty="0" smtClean="0">
                <a:solidFill>
                  <a:srgbClr val="32302A"/>
                </a:solidFill>
              </a:rPr>
              <a:t>of </a:t>
            </a:r>
            <a:r>
              <a:rPr lang="en-US" sz="2700" dirty="0">
                <a:solidFill>
                  <a:srgbClr val="32302A"/>
                </a:solidFill>
              </a:rPr>
              <a:t>supply and demand to illustrate</a:t>
            </a:r>
            <a:r>
              <a:rPr lang="en-US" sz="2700" dirty="0" smtClean="0">
                <a:solidFill>
                  <a:srgbClr val="32302A"/>
                </a:solidFill>
              </a:rPr>
              <a:t>.</a:t>
            </a:r>
            <a:endParaRPr lang="en-US" sz="2700" dirty="0">
              <a:solidFill>
                <a:srgbClr val="32302A"/>
              </a:solidFill>
            </a:endParaRPr>
          </a:p>
        </p:txBody>
      </p:sp>
    </p:spTree>
    <p:extLst>
      <p:ext uri="{BB962C8B-B14F-4D97-AF65-F5344CB8AC3E}">
        <p14:creationId xmlns:p14="http://schemas.microsoft.com/office/powerpoint/2010/main" val="29286078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1443" y="1821649"/>
            <a:ext cx="8128861" cy="1864086"/>
          </a:xfrm>
        </p:spPr>
        <p:txBody>
          <a:bodyPr anchor="ctr"/>
          <a:lstStyle/>
          <a:p>
            <a:r>
              <a:rPr lang="en-US" dirty="0" smtClean="0"/>
              <a:t>The Invisible Hand Principle</a:t>
            </a:r>
            <a:endParaRPr lang="en-US" dirty="0"/>
          </a:p>
        </p:txBody>
      </p:sp>
    </p:spTree>
    <p:extLst>
      <p:ext uri="{BB962C8B-B14F-4D97-AF65-F5344CB8AC3E}">
        <p14:creationId xmlns:p14="http://schemas.microsoft.com/office/powerpoint/2010/main" val="363588092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96326"/>
            <a:ext cx="8932985" cy="430078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78205"/>
            <a:ext cx="8904855" cy="610773"/>
          </a:xfrm>
        </p:spPr>
        <p:txBody>
          <a:bodyPr/>
          <a:lstStyle/>
          <a:p>
            <a:r>
              <a:rPr lang="en-US" dirty="0" smtClean="0"/>
              <a:t>The Invisible Hand</a:t>
            </a:r>
            <a:endParaRPr lang="en-US" dirty="0"/>
          </a:p>
        </p:txBody>
      </p:sp>
      <p:sp>
        <p:nvSpPr>
          <p:cNvPr id="3" name="Content Placeholder 2"/>
          <p:cNvSpPr>
            <a:spLocks noGrp="1"/>
          </p:cNvSpPr>
          <p:nvPr>
            <p:ph idx="1"/>
          </p:nvPr>
        </p:nvSpPr>
        <p:spPr>
          <a:xfrm>
            <a:off x="140675" y="1659143"/>
            <a:ext cx="8883750" cy="2522159"/>
          </a:xfrm>
        </p:spPr>
        <p:txBody>
          <a:bodyPr/>
          <a:lstStyle/>
          <a:p>
            <a:pPr>
              <a:lnSpc>
                <a:spcPct val="90000"/>
              </a:lnSpc>
            </a:pPr>
            <a:r>
              <a:rPr lang="en-US" b="1" i="1" dirty="0">
                <a:solidFill>
                  <a:srgbClr val="32302A"/>
                </a:solidFill>
                <a:ea typeface="ＭＳ Ｐゴシック" pitchFamily="-107" charset="-128"/>
                <a:cs typeface="ＭＳ Ｐゴシック" pitchFamily="-107" charset="-128"/>
              </a:rPr>
              <a:t>Invisible hand: </a:t>
            </a:r>
            <a:br>
              <a:rPr lang="en-US" b="1" i="1" dirty="0">
                <a:solidFill>
                  <a:srgbClr val="32302A"/>
                </a:solidFill>
                <a:ea typeface="ＭＳ Ｐゴシック" pitchFamily="-107" charset="-128"/>
                <a:cs typeface="ＭＳ Ｐゴシック" pitchFamily="-107" charset="-128"/>
              </a:rPr>
            </a:br>
            <a:r>
              <a:rPr lang="en-US" dirty="0">
                <a:solidFill>
                  <a:srgbClr val="32302A"/>
                </a:solidFill>
                <a:ea typeface="ＭＳ Ｐゴシック" pitchFamily="-107" charset="-128"/>
                <a:cs typeface="ＭＳ Ｐゴシック" pitchFamily="-107" charset="-128"/>
              </a:rPr>
              <a:t>the tendency of market prices to direct </a:t>
            </a:r>
            <a:r>
              <a:rPr lang="en-US" dirty="0" smtClean="0">
                <a:solidFill>
                  <a:srgbClr val="32302A"/>
                </a:solidFill>
                <a:ea typeface="ＭＳ Ｐゴシック" pitchFamily="-107" charset="-128"/>
                <a:cs typeface="ＭＳ Ｐゴシック" pitchFamily="-107" charset="-128"/>
              </a:rPr>
              <a:t>individuals pursuing </a:t>
            </a:r>
            <a:r>
              <a:rPr lang="en-US" dirty="0">
                <a:solidFill>
                  <a:srgbClr val="32302A"/>
                </a:solidFill>
                <a:ea typeface="ＭＳ Ｐゴシック" pitchFamily="-107" charset="-128"/>
                <a:cs typeface="ＭＳ Ｐゴシック" pitchFamily="-107" charset="-128"/>
              </a:rPr>
              <a:t>their own self interests into productive activities that also promote the economic well-being of society.</a:t>
            </a:r>
          </a:p>
          <a:p>
            <a:pPr>
              <a:lnSpc>
                <a:spcPct val="90000"/>
              </a:lnSpc>
            </a:pPr>
            <a:r>
              <a:rPr lang="en-US" dirty="0">
                <a:solidFill>
                  <a:srgbClr val="32302A"/>
                </a:solidFill>
                <a:ea typeface="ＭＳ Ｐゴシック" pitchFamily="-107" charset="-128"/>
                <a:cs typeface="ＭＳ Ｐゴシック" pitchFamily="-107" charset="-128"/>
              </a:rPr>
              <a:t>This direction, provided by markets, is a key to economic progress.</a:t>
            </a:r>
          </a:p>
        </p:txBody>
      </p:sp>
    </p:spTree>
    <p:extLst>
      <p:ext uri="{BB962C8B-B14F-4D97-AF65-F5344CB8AC3E}">
        <p14:creationId xmlns:p14="http://schemas.microsoft.com/office/powerpoint/2010/main" val="258120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z="3200" dirty="0" smtClean="0"/>
              <a:t>The Invisible Hand</a:t>
            </a:r>
            <a:endParaRPr lang="en-US" sz="1600" i="1" dirty="0"/>
          </a:p>
        </p:txBody>
      </p:sp>
      <p:sp>
        <p:nvSpPr>
          <p:cNvPr id="3" name="Content Placeholder 2"/>
          <p:cNvSpPr>
            <a:spLocks noGrp="1"/>
          </p:cNvSpPr>
          <p:nvPr>
            <p:ph idx="1"/>
          </p:nvPr>
        </p:nvSpPr>
        <p:spPr>
          <a:xfrm>
            <a:off x="115736" y="1170180"/>
            <a:ext cx="8820445" cy="4874456"/>
          </a:xfrm>
        </p:spPr>
        <p:txBody>
          <a:bodyPr/>
          <a:lstStyle/>
          <a:p>
            <a:pPr marL="233363" indent="-233363" algn="just">
              <a:buNone/>
            </a:pPr>
            <a:r>
              <a:rPr lang="en-US" sz="2700" dirty="0">
                <a:solidFill>
                  <a:schemeClr val="tx1"/>
                </a:solidFill>
              </a:rPr>
              <a:t>“ Every individual is continually exerting himself to find out the most advantageous employment for whatever capital [income] he can command. It is his own advantage, indeed, and not that of the society which he has in view. But the study of his own advantage naturally, or rather necessarily, leads him to prefer that employment which is most advantageous to </a:t>
            </a:r>
            <a:r>
              <a:rPr lang="en-US" sz="2700" dirty="0" smtClean="0">
                <a:solidFill>
                  <a:schemeClr val="tx1"/>
                </a:solidFill>
              </a:rPr>
              <a:t>society…He </a:t>
            </a:r>
            <a:r>
              <a:rPr lang="en-US" sz="2700" dirty="0">
                <a:solidFill>
                  <a:schemeClr val="tx1"/>
                </a:solidFill>
              </a:rPr>
              <a:t>intends only his own gain, </a:t>
            </a:r>
            <a:r>
              <a:rPr lang="en-US" sz="2700" dirty="0" smtClean="0">
                <a:solidFill>
                  <a:schemeClr val="tx1"/>
                </a:solidFill>
              </a:rPr>
              <a:t/>
            </a:r>
            <a:br>
              <a:rPr lang="en-US" sz="2700" dirty="0" smtClean="0">
                <a:solidFill>
                  <a:schemeClr val="tx1"/>
                </a:solidFill>
              </a:rPr>
            </a:br>
            <a:r>
              <a:rPr lang="en-US" sz="2700" dirty="0" smtClean="0">
                <a:solidFill>
                  <a:schemeClr val="tx1"/>
                </a:solidFill>
              </a:rPr>
              <a:t>and </a:t>
            </a:r>
            <a:r>
              <a:rPr lang="en-US" sz="2700" dirty="0">
                <a:solidFill>
                  <a:schemeClr val="tx1"/>
                </a:solidFill>
              </a:rPr>
              <a:t>he is in this, as in many other cases, led by an invisible hand to promote an end which was not part of his intention</a:t>
            </a:r>
            <a:r>
              <a:rPr lang="en-US" sz="2700" dirty="0" smtClean="0">
                <a:solidFill>
                  <a:schemeClr val="tx1"/>
                </a:solidFill>
              </a:rPr>
              <a:t>.”</a:t>
            </a:r>
            <a:r>
              <a:rPr lang="en-US" sz="2700" dirty="0">
                <a:solidFill>
                  <a:schemeClr val="tx1"/>
                </a:solidFill>
              </a:rPr>
              <a:t/>
            </a:r>
            <a:br>
              <a:rPr lang="en-US" sz="2700" dirty="0">
                <a:solidFill>
                  <a:schemeClr val="tx1"/>
                </a:solidFill>
              </a:rPr>
            </a:br>
            <a:endParaRPr lang="en-US" sz="1000" dirty="0" smtClean="0">
              <a:solidFill>
                <a:schemeClr val="tx1"/>
              </a:solidFill>
            </a:endParaRPr>
          </a:p>
          <a:p>
            <a:pPr marL="233363" indent="-233363" algn="just">
              <a:buNone/>
            </a:pPr>
            <a:r>
              <a:rPr lang="en-US" sz="2700" dirty="0" smtClean="0">
                <a:solidFill>
                  <a:schemeClr val="tx1"/>
                </a:solidFill>
              </a:rPr>
              <a:t>   				     – </a:t>
            </a:r>
            <a:r>
              <a:rPr lang="en-US" sz="2700" b="1" i="1" dirty="0">
                <a:solidFill>
                  <a:schemeClr val="tx1"/>
                </a:solidFill>
              </a:rPr>
              <a:t>Adam Smith</a:t>
            </a:r>
            <a:r>
              <a:rPr lang="en-US" sz="2700" dirty="0">
                <a:solidFill>
                  <a:schemeClr val="tx1"/>
                </a:solidFill>
              </a:rPr>
              <a:t>,  The Wealth of Nations (1776)</a:t>
            </a:r>
          </a:p>
        </p:txBody>
      </p:sp>
    </p:spTree>
    <p:extLst>
      <p:ext uri="{BB962C8B-B14F-4D97-AF65-F5344CB8AC3E}">
        <p14:creationId xmlns:p14="http://schemas.microsoft.com/office/powerpoint/2010/main" val="246389086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96326"/>
            <a:ext cx="8932985" cy="430078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78205"/>
            <a:ext cx="8904855" cy="610773"/>
          </a:xfrm>
        </p:spPr>
        <p:txBody>
          <a:bodyPr/>
          <a:lstStyle/>
          <a:p>
            <a:r>
              <a:rPr lang="en-US" dirty="0" smtClean="0"/>
              <a:t>Communicating Information</a:t>
            </a:r>
            <a:endParaRPr lang="en-US" dirty="0"/>
          </a:p>
        </p:txBody>
      </p:sp>
      <p:sp>
        <p:nvSpPr>
          <p:cNvPr id="3" name="Content Placeholder 2"/>
          <p:cNvSpPr>
            <a:spLocks noGrp="1"/>
          </p:cNvSpPr>
          <p:nvPr>
            <p:ph idx="1"/>
          </p:nvPr>
        </p:nvSpPr>
        <p:spPr>
          <a:xfrm>
            <a:off x="140675" y="1659143"/>
            <a:ext cx="8820445" cy="2522159"/>
          </a:xfrm>
        </p:spPr>
        <p:txBody>
          <a:bodyPr/>
          <a:lstStyle/>
          <a:p>
            <a:pPr>
              <a:lnSpc>
                <a:spcPct val="90000"/>
              </a:lnSpc>
            </a:pPr>
            <a:r>
              <a:rPr lang="en-US" dirty="0">
                <a:solidFill>
                  <a:srgbClr val="32302A"/>
                </a:solidFill>
                <a:ea typeface="ＭＳ Ｐゴシック" pitchFamily="-107" charset="-128"/>
                <a:cs typeface="ＭＳ Ｐゴシック" pitchFamily="-107" charset="-128"/>
              </a:rPr>
              <a:t>Product prices </a:t>
            </a:r>
            <a:r>
              <a:rPr lang="en-US" b="1" i="1" dirty="0">
                <a:solidFill>
                  <a:srgbClr val="32302A"/>
                </a:solidFill>
                <a:ea typeface="ＭＳ Ｐゴシック" pitchFamily="-107" charset="-128"/>
                <a:cs typeface="ＭＳ Ｐゴシック" pitchFamily="-107" charset="-128"/>
              </a:rPr>
              <a:t>communicate </a:t>
            </a:r>
            <a:r>
              <a:rPr lang="en-US" dirty="0">
                <a:solidFill>
                  <a:srgbClr val="32302A"/>
                </a:solidFill>
                <a:ea typeface="ＭＳ Ｐゴシック" pitchFamily="-107" charset="-128"/>
                <a:cs typeface="ＭＳ Ｐゴシック" pitchFamily="-107" charset="-128"/>
              </a:rPr>
              <a:t>up-to-date information </a:t>
            </a:r>
            <a:r>
              <a:rPr lang="en-US" dirty="0" smtClean="0">
                <a:solidFill>
                  <a:srgbClr val="32302A"/>
                </a:solidFill>
                <a:ea typeface="ＭＳ Ｐゴシック" pitchFamily="-107" charset="-128"/>
                <a:cs typeface="ＭＳ Ｐゴシック" pitchFamily="-107" charset="-128"/>
              </a:rPr>
              <a:t>about </a:t>
            </a:r>
            <a:r>
              <a:rPr lang="en-US" dirty="0">
                <a:solidFill>
                  <a:srgbClr val="32302A"/>
                </a:solidFill>
                <a:ea typeface="ＭＳ Ｐゴシック" pitchFamily="-107" charset="-128"/>
                <a:cs typeface="ＭＳ Ｐゴシック" pitchFamily="-107" charset="-128"/>
              </a:rPr>
              <a:t>the consumers’ valuation of additional units of </a:t>
            </a:r>
            <a:r>
              <a:rPr lang="en-US" dirty="0" smtClean="0">
                <a:solidFill>
                  <a:srgbClr val="32302A"/>
                </a:solidFill>
                <a:ea typeface="ＭＳ Ｐゴシック" pitchFamily="-107" charset="-128"/>
                <a:cs typeface="ＭＳ Ｐゴシック" pitchFamily="-107" charset="-128"/>
              </a:rPr>
              <a:t>each </a:t>
            </a:r>
            <a:r>
              <a:rPr lang="en-US" dirty="0">
                <a:solidFill>
                  <a:srgbClr val="32302A"/>
                </a:solidFill>
                <a:ea typeface="ＭＳ Ｐゴシック" pitchFamily="-107" charset="-128"/>
                <a:cs typeface="ＭＳ Ｐゴシック" pitchFamily="-107" charset="-128"/>
              </a:rPr>
              <a:t>commodity</a:t>
            </a:r>
            <a:r>
              <a:rPr lang="en-US" dirty="0" smtClean="0">
                <a:solidFill>
                  <a:srgbClr val="32302A"/>
                </a:solidFill>
                <a:ea typeface="ＭＳ Ｐゴシック" pitchFamily="-107" charset="-128"/>
                <a:cs typeface="ＭＳ Ｐゴシック" pitchFamily="-107" charset="-128"/>
              </a:rPr>
              <a:t>.</a:t>
            </a:r>
          </a:p>
          <a:p>
            <a:pPr>
              <a:lnSpc>
                <a:spcPct val="90000"/>
              </a:lnSpc>
            </a:pPr>
            <a:r>
              <a:rPr lang="en-US" dirty="0">
                <a:solidFill>
                  <a:srgbClr val="32302A"/>
                </a:solidFill>
                <a:ea typeface="ＭＳ Ｐゴシック" pitchFamily="-107" charset="-128"/>
                <a:cs typeface="ＭＳ Ｐゴシック" pitchFamily="-107" charset="-128"/>
              </a:rPr>
              <a:t>Without the information provided by market prices it would be impossible for decision-makers to determine how intensely a good was desired relative to its opportunity cost</a:t>
            </a:r>
            <a:r>
              <a:rPr lang="en-US" dirty="0" smtClean="0">
                <a:solidFill>
                  <a:srgbClr val="32302A"/>
                </a:solidFill>
                <a:ea typeface="ＭＳ Ｐゴシック" pitchFamily="-107" charset="-128"/>
                <a:cs typeface="ＭＳ Ｐゴシック" pitchFamily="-107" charset="-128"/>
              </a:rPr>
              <a:t>.</a:t>
            </a:r>
            <a:endParaRPr lang="en-US"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1013612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96326"/>
            <a:ext cx="8932985" cy="430078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12433"/>
            <a:ext cx="8904855" cy="1259155"/>
          </a:xfrm>
        </p:spPr>
        <p:txBody>
          <a:bodyPr/>
          <a:lstStyle/>
          <a:p>
            <a:r>
              <a:rPr lang="en-US" dirty="0" smtClean="0"/>
              <a:t>Coordinating Actions </a:t>
            </a:r>
            <a:br>
              <a:rPr lang="en-US" dirty="0" smtClean="0"/>
            </a:br>
            <a:r>
              <a:rPr lang="en-US" dirty="0" smtClean="0"/>
              <a:t>of Market Participants</a:t>
            </a:r>
            <a:endParaRPr lang="en-US" dirty="0"/>
          </a:p>
        </p:txBody>
      </p:sp>
      <p:sp>
        <p:nvSpPr>
          <p:cNvPr id="3" name="Content Placeholder 2"/>
          <p:cNvSpPr>
            <a:spLocks noGrp="1"/>
          </p:cNvSpPr>
          <p:nvPr>
            <p:ph idx="1"/>
          </p:nvPr>
        </p:nvSpPr>
        <p:spPr>
          <a:xfrm>
            <a:off x="140675" y="1659143"/>
            <a:ext cx="8820445" cy="2522159"/>
          </a:xfrm>
        </p:spPr>
        <p:txBody>
          <a:bodyPr/>
          <a:lstStyle/>
          <a:p>
            <a:pPr>
              <a:lnSpc>
                <a:spcPct val="90000"/>
              </a:lnSpc>
            </a:pPr>
            <a:r>
              <a:rPr lang="en-US" dirty="0">
                <a:solidFill>
                  <a:srgbClr val="32302A"/>
                </a:solidFill>
                <a:ea typeface="ＭＳ Ｐゴシック" pitchFamily="-107" charset="-128"/>
                <a:cs typeface="ＭＳ Ｐゴシック" pitchFamily="-107" charset="-128"/>
              </a:rPr>
              <a:t>Price changes </a:t>
            </a:r>
            <a:r>
              <a:rPr lang="en-US" b="1" i="1" dirty="0">
                <a:solidFill>
                  <a:srgbClr val="32302A"/>
                </a:solidFill>
                <a:ea typeface="ＭＳ Ｐゴシック" pitchFamily="-107" charset="-128"/>
                <a:cs typeface="ＭＳ Ｐゴシック" pitchFamily="-107" charset="-128"/>
              </a:rPr>
              <a:t>coordinate</a:t>
            </a:r>
            <a:r>
              <a:rPr lang="en-US" dirty="0">
                <a:solidFill>
                  <a:srgbClr val="32302A"/>
                </a:solidFill>
                <a:ea typeface="ＭＳ Ｐゴシック" pitchFamily="-107" charset="-128"/>
                <a:cs typeface="ＭＳ Ｐゴシック" pitchFamily="-107" charset="-128"/>
              </a:rPr>
              <a:t> the choices </a:t>
            </a:r>
            <a:r>
              <a:rPr lang="en-US" dirty="0" smtClean="0">
                <a:solidFill>
                  <a:srgbClr val="32302A"/>
                </a:solidFill>
                <a:ea typeface="ＭＳ Ｐゴシック" pitchFamily="-107" charset="-128"/>
                <a:cs typeface="ＭＳ Ｐゴシック" pitchFamily="-107" charset="-128"/>
              </a:rPr>
              <a:t>of </a:t>
            </a:r>
            <a:r>
              <a:rPr lang="en-US" dirty="0">
                <a:solidFill>
                  <a:srgbClr val="32302A"/>
                </a:solidFill>
                <a:ea typeface="ＭＳ Ｐゴシック" pitchFamily="-107" charset="-128"/>
                <a:cs typeface="ＭＳ Ｐゴシック" pitchFamily="-107" charset="-128"/>
              </a:rPr>
              <a:t>buyers and sellers and bring them into harmony</a:t>
            </a:r>
            <a:r>
              <a:rPr lang="en-US" dirty="0" smtClean="0">
                <a:solidFill>
                  <a:srgbClr val="32302A"/>
                </a:solidFill>
                <a:ea typeface="ＭＳ Ｐゴシック" pitchFamily="-107" charset="-128"/>
                <a:cs typeface="ＭＳ Ｐゴシック" pitchFamily="-107" charset="-128"/>
              </a:rPr>
              <a:t>.</a:t>
            </a:r>
          </a:p>
          <a:p>
            <a:pPr>
              <a:lnSpc>
                <a:spcPct val="90000"/>
              </a:lnSpc>
            </a:pPr>
            <a:r>
              <a:rPr lang="en-US" dirty="0">
                <a:solidFill>
                  <a:srgbClr val="32302A"/>
                </a:solidFill>
                <a:ea typeface="ＭＳ Ｐゴシック" pitchFamily="-107" charset="-128"/>
                <a:cs typeface="ＭＳ Ｐゴシック" pitchFamily="-107" charset="-128"/>
              </a:rPr>
              <a:t>Price changes create profits and losses which change production levels for products</a:t>
            </a:r>
            <a:r>
              <a:rPr lang="en-US" dirty="0" smtClean="0">
                <a:solidFill>
                  <a:srgbClr val="32302A"/>
                </a:solidFill>
                <a:ea typeface="ＭＳ Ｐゴシック" pitchFamily="-107" charset="-128"/>
                <a:cs typeface="ＭＳ Ｐゴシック" pitchFamily="-107" charset="-128"/>
              </a:rPr>
              <a:t>.</a:t>
            </a:r>
            <a:endParaRPr lang="en-US"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228115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96326"/>
            <a:ext cx="8932985" cy="430078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78205"/>
            <a:ext cx="8904855" cy="610773"/>
          </a:xfrm>
        </p:spPr>
        <p:txBody>
          <a:bodyPr/>
          <a:lstStyle/>
          <a:p>
            <a:r>
              <a:rPr lang="en-US" dirty="0" smtClean="0"/>
              <a:t>Motivating Economic Participants</a:t>
            </a:r>
            <a:endParaRPr lang="en-US" dirty="0"/>
          </a:p>
        </p:txBody>
      </p:sp>
      <p:sp>
        <p:nvSpPr>
          <p:cNvPr id="3" name="Content Placeholder 2"/>
          <p:cNvSpPr>
            <a:spLocks noGrp="1"/>
          </p:cNvSpPr>
          <p:nvPr>
            <p:ph idx="1"/>
          </p:nvPr>
        </p:nvSpPr>
        <p:spPr>
          <a:xfrm>
            <a:off x="140675" y="1659143"/>
            <a:ext cx="8820445" cy="2522159"/>
          </a:xfrm>
        </p:spPr>
        <p:txBody>
          <a:bodyPr/>
          <a:lstStyle/>
          <a:p>
            <a:pPr>
              <a:lnSpc>
                <a:spcPct val="90000"/>
              </a:lnSpc>
            </a:pPr>
            <a:r>
              <a:rPr lang="en-US" dirty="0">
                <a:solidFill>
                  <a:srgbClr val="32302A"/>
                </a:solidFill>
                <a:ea typeface="ＭＳ Ｐゴシック" pitchFamily="-107" charset="-128"/>
                <a:cs typeface="ＭＳ Ｐゴシック" pitchFamily="-107" charset="-128"/>
              </a:rPr>
              <a:t>Suppliers have an incentive to produce efficiently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a:t>
            </a:r>
            <a:r>
              <a:rPr lang="en-US" dirty="0">
                <a:solidFill>
                  <a:srgbClr val="32302A"/>
                </a:solidFill>
                <a:ea typeface="ＭＳ Ｐゴシック" pitchFamily="-107" charset="-128"/>
                <a:cs typeface="ＭＳ Ｐゴシック" pitchFamily="-107" charset="-128"/>
              </a:rPr>
              <a:t>at a low cost).</a:t>
            </a:r>
          </a:p>
          <a:p>
            <a:pPr>
              <a:lnSpc>
                <a:spcPct val="90000"/>
              </a:lnSpc>
            </a:pPr>
            <a:r>
              <a:rPr lang="en-US" dirty="0">
                <a:solidFill>
                  <a:srgbClr val="32302A"/>
                </a:solidFill>
                <a:ea typeface="ＭＳ Ｐゴシック" pitchFamily="-107" charset="-128"/>
                <a:cs typeface="ＭＳ Ｐゴシック" pitchFamily="-107" charset="-128"/>
              </a:rPr>
              <a:t>Entrepreneurs have an incentive to both innovate and produce goods that are highly valued relative to cost.</a:t>
            </a:r>
          </a:p>
          <a:p>
            <a:pPr>
              <a:lnSpc>
                <a:spcPct val="90000"/>
              </a:lnSpc>
            </a:pPr>
            <a:r>
              <a:rPr lang="en-US" dirty="0">
                <a:solidFill>
                  <a:srgbClr val="32302A"/>
                </a:solidFill>
                <a:ea typeface="ＭＳ Ｐゴシック" pitchFamily="-107" charset="-128"/>
                <a:cs typeface="ＭＳ Ｐゴシック" pitchFamily="-107" charset="-128"/>
              </a:rPr>
              <a:t>Resource owners have an incentive both to develop and supply resources that producers value highly.</a:t>
            </a:r>
          </a:p>
        </p:txBody>
      </p:sp>
    </p:spTree>
    <p:extLst>
      <p:ext uri="{BB962C8B-B14F-4D97-AF65-F5344CB8AC3E}">
        <p14:creationId xmlns:p14="http://schemas.microsoft.com/office/powerpoint/2010/main" val="228115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Market Demand Schedule</a:t>
            </a:r>
            <a:endParaRPr lang="en-US" sz="2000" i="1" dirty="0"/>
          </a:p>
        </p:txBody>
      </p:sp>
      <p:sp>
        <p:nvSpPr>
          <p:cNvPr id="108" name="Text Box 119"/>
          <p:cNvSpPr txBox="1">
            <a:spLocks noChangeArrowheads="1"/>
          </p:cNvSpPr>
          <p:nvPr/>
        </p:nvSpPr>
        <p:spPr bwMode="auto">
          <a:xfrm>
            <a:off x="4058690" y="2032727"/>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120</a:t>
            </a:r>
          </a:p>
        </p:txBody>
      </p:sp>
      <p:sp>
        <p:nvSpPr>
          <p:cNvPr id="109" name="Text Box 120"/>
          <p:cNvSpPr txBox="1">
            <a:spLocks noChangeArrowheads="1"/>
          </p:cNvSpPr>
          <p:nvPr/>
        </p:nvSpPr>
        <p:spPr bwMode="auto">
          <a:xfrm>
            <a:off x="4058690" y="2767766"/>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100</a:t>
            </a:r>
          </a:p>
        </p:txBody>
      </p:sp>
      <p:sp>
        <p:nvSpPr>
          <p:cNvPr id="110" name="Text Box 121"/>
          <p:cNvSpPr txBox="1">
            <a:spLocks noChangeArrowheads="1"/>
          </p:cNvSpPr>
          <p:nvPr/>
        </p:nvSpPr>
        <p:spPr bwMode="auto">
          <a:xfrm>
            <a:off x="4058690" y="3499604"/>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80</a:t>
            </a:r>
          </a:p>
        </p:txBody>
      </p:sp>
      <p:sp>
        <p:nvSpPr>
          <p:cNvPr id="111" name="Text Box 122"/>
          <p:cNvSpPr txBox="1">
            <a:spLocks noChangeArrowheads="1"/>
          </p:cNvSpPr>
          <p:nvPr/>
        </p:nvSpPr>
        <p:spPr bwMode="auto">
          <a:xfrm>
            <a:off x="4058690" y="4964866"/>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a:latin typeface="Times New Roman" pitchFamily="18" charset="0"/>
                <a:cs typeface="Times New Roman" pitchFamily="18" charset="0"/>
              </a:rPr>
              <a:t>40</a:t>
            </a:r>
          </a:p>
        </p:txBody>
      </p:sp>
      <p:sp>
        <p:nvSpPr>
          <p:cNvPr id="112" name="Text Box 123"/>
          <p:cNvSpPr txBox="1">
            <a:spLocks noChangeArrowheads="1"/>
          </p:cNvSpPr>
          <p:nvPr/>
        </p:nvSpPr>
        <p:spPr bwMode="auto">
          <a:xfrm>
            <a:off x="4467697" y="5450493"/>
            <a:ext cx="378717"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0</a:t>
            </a:r>
          </a:p>
        </p:txBody>
      </p:sp>
      <p:sp>
        <p:nvSpPr>
          <p:cNvPr id="113" name="Text Box 124"/>
          <p:cNvSpPr txBox="1">
            <a:spLocks noChangeArrowheads="1"/>
          </p:cNvSpPr>
          <p:nvPr/>
        </p:nvSpPr>
        <p:spPr bwMode="auto">
          <a:xfrm>
            <a:off x="5412328"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20</a:t>
            </a:r>
          </a:p>
        </p:txBody>
      </p:sp>
      <p:sp>
        <p:nvSpPr>
          <p:cNvPr id="114" name="Text Box 125"/>
          <p:cNvSpPr txBox="1">
            <a:spLocks noChangeArrowheads="1"/>
          </p:cNvSpPr>
          <p:nvPr/>
        </p:nvSpPr>
        <p:spPr bwMode="auto">
          <a:xfrm>
            <a:off x="5891752" y="5450493"/>
            <a:ext cx="471292"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30</a:t>
            </a:r>
          </a:p>
        </p:txBody>
      </p:sp>
      <p:sp>
        <p:nvSpPr>
          <p:cNvPr id="115" name="Text Box 126"/>
          <p:cNvSpPr txBox="1">
            <a:spLocks noChangeArrowheads="1"/>
          </p:cNvSpPr>
          <p:nvPr/>
        </p:nvSpPr>
        <p:spPr bwMode="auto">
          <a:xfrm>
            <a:off x="63743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a:latin typeface="Times New Roman" pitchFamily="18" charset="0"/>
                <a:cs typeface="Times New Roman" pitchFamily="18" charset="0"/>
              </a:rPr>
              <a:t>40</a:t>
            </a:r>
          </a:p>
        </p:txBody>
      </p:sp>
      <p:sp>
        <p:nvSpPr>
          <p:cNvPr id="116" name="Text Box 127"/>
          <p:cNvSpPr txBox="1">
            <a:spLocks noChangeArrowheads="1"/>
          </p:cNvSpPr>
          <p:nvPr/>
        </p:nvSpPr>
        <p:spPr bwMode="auto">
          <a:xfrm>
            <a:off x="6836207" y="5450493"/>
            <a:ext cx="510475"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50</a:t>
            </a:r>
          </a:p>
        </p:txBody>
      </p:sp>
      <p:sp>
        <p:nvSpPr>
          <p:cNvPr id="117" name="Freeform 116"/>
          <p:cNvSpPr/>
          <p:nvPr/>
        </p:nvSpPr>
        <p:spPr bwMode="auto">
          <a:xfrm>
            <a:off x="4839172" y="1555309"/>
            <a:ext cx="3202412" cy="3525088"/>
          </a:xfrm>
          <a:custGeom>
            <a:avLst/>
            <a:gdLst>
              <a:gd name="connsiteX0" fmla="*/ 0 w 3162300"/>
              <a:gd name="connsiteY0" fmla="*/ 0 h 3721100"/>
              <a:gd name="connsiteX1" fmla="*/ 190500 w 3162300"/>
              <a:gd name="connsiteY1" fmla="*/ 1917700 h 3721100"/>
              <a:gd name="connsiteX2" fmla="*/ 660400 w 3162300"/>
              <a:gd name="connsiteY2" fmla="*/ 2641600 h 3721100"/>
              <a:gd name="connsiteX3" fmla="*/ 1435100 w 3162300"/>
              <a:gd name="connsiteY3" fmla="*/ 3149600 h 3721100"/>
              <a:gd name="connsiteX4" fmla="*/ 2501900 w 3162300"/>
              <a:gd name="connsiteY4" fmla="*/ 3568700 h 3721100"/>
              <a:gd name="connsiteX5" fmla="*/ 3162300 w 3162300"/>
              <a:gd name="connsiteY5" fmla="*/ 3721100 h 372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62300" h="3721100">
                <a:moveTo>
                  <a:pt x="0" y="0"/>
                </a:moveTo>
                <a:cubicBezTo>
                  <a:pt x="40216" y="738716"/>
                  <a:pt x="80433" y="1477433"/>
                  <a:pt x="190500" y="1917700"/>
                </a:cubicBezTo>
                <a:cubicBezTo>
                  <a:pt x="300567" y="2357967"/>
                  <a:pt x="452967" y="2436283"/>
                  <a:pt x="660400" y="2641600"/>
                </a:cubicBezTo>
                <a:cubicBezTo>
                  <a:pt x="867833" y="2846917"/>
                  <a:pt x="1128183" y="2995083"/>
                  <a:pt x="1435100" y="3149600"/>
                </a:cubicBezTo>
                <a:cubicBezTo>
                  <a:pt x="1742017" y="3304117"/>
                  <a:pt x="2214033" y="3473450"/>
                  <a:pt x="2501900" y="3568700"/>
                </a:cubicBezTo>
                <a:cubicBezTo>
                  <a:pt x="2789767" y="3663950"/>
                  <a:pt x="3162300" y="3721100"/>
                  <a:pt x="3162300" y="3721100"/>
                </a:cubicBezTo>
              </a:path>
            </a:pathLst>
          </a:custGeom>
          <a:noFill/>
          <a:ln w="57150" cap="flat" cmpd="sng" algn="ctr">
            <a:solidFill>
              <a:srgbClr val="053AB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800" b="1" i="1" u="none" strike="noStrike" cap="none" normalizeH="0" baseline="0">
              <a:ln>
                <a:noFill/>
              </a:ln>
              <a:solidFill>
                <a:schemeClr val="bg2"/>
              </a:solidFill>
              <a:effectLst/>
              <a:latin typeface="Times New Roman" pitchFamily="18" charset="0"/>
              <a:cs typeface="Times New Roman" pitchFamily="18" charset="0"/>
            </a:endParaRPr>
          </a:p>
        </p:txBody>
      </p:sp>
      <p:sp>
        <p:nvSpPr>
          <p:cNvPr id="118" name="Oval 128"/>
          <p:cNvSpPr>
            <a:spLocks noChangeArrowheads="1"/>
          </p:cNvSpPr>
          <p:nvPr/>
        </p:nvSpPr>
        <p:spPr bwMode="auto">
          <a:xfrm>
            <a:off x="4793929" y="1441016"/>
            <a:ext cx="105200" cy="108090"/>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19" name="Oval 129"/>
          <p:cNvSpPr>
            <a:spLocks noChangeArrowheads="1"/>
          </p:cNvSpPr>
          <p:nvPr/>
        </p:nvSpPr>
        <p:spPr bwMode="auto">
          <a:xfrm>
            <a:off x="4964585" y="3226127"/>
            <a:ext cx="105199" cy="108090"/>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1" name="Oval 131"/>
          <p:cNvSpPr>
            <a:spLocks noChangeArrowheads="1"/>
          </p:cNvSpPr>
          <p:nvPr/>
        </p:nvSpPr>
        <p:spPr bwMode="auto">
          <a:xfrm>
            <a:off x="6220298" y="4458054"/>
            <a:ext cx="105200" cy="108090"/>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2" name="Text Box 132"/>
          <p:cNvSpPr txBox="1">
            <a:spLocks noChangeArrowheads="1"/>
          </p:cNvSpPr>
          <p:nvPr/>
        </p:nvSpPr>
        <p:spPr bwMode="auto">
          <a:xfrm>
            <a:off x="4158135" y="995696"/>
            <a:ext cx="1376788" cy="419923"/>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sz="1600" b="0" i="0" dirty="0">
                <a:latin typeface="Times New Roman" pitchFamily="18" charset="0"/>
                <a:cs typeface="Times New Roman" pitchFamily="18" charset="0"/>
              </a:rPr>
              <a:t>Price</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(monthly bill)</a:t>
            </a:r>
          </a:p>
        </p:txBody>
      </p:sp>
      <p:sp>
        <p:nvSpPr>
          <p:cNvPr id="123" name="Text Box 133"/>
          <p:cNvSpPr txBox="1">
            <a:spLocks noChangeArrowheads="1"/>
          </p:cNvSpPr>
          <p:nvPr/>
        </p:nvSpPr>
        <p:spPr bwMode="auto">
          <a:xfrm>
            <a:off x="8085608" y="5168699"/>
            <a:ext cx="1219200" cy="634020"/>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sz="1600" b="0" i="0" dirty="0">
                <a:latin typeface="Times New Roman" pitchFamily="18" charset="0"/>
                <a:cs typeface="Times New Roman" pitchFamily="18" charset="0"/>
              </a:rPr>
              <a:t>Quantity</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a:t>
            </a:r>
            <a:r>
              <a:rPr kumimoji="0" lang="en-US" sz="1400" b="0" dirty="0" smtClean="0">
                <a:latin typeface="Times New Roman" pitchFamily="18" charset="0"/>
                <a:cs typeface="Times New Roman" pitchFamily="18" charset="0"/>
              </a:rPr>
              <a:t>million </a:t>
            </a:r>
            <a:r>
              <a:rPr kumimoji="0" lang="en-US" sz="1400" b="0" dirty="0">
                <a:latin typeface="Times New Roman" pitchFamily="18" charset="0"/>
                <a:cs typeface="Times New Roman" pitchFamily="18" charset="0"/>
              </a:rPr>
              <a:t/>
            </a:r>
            <a:br>
              <a:rPr kumimoji="0" lang="en-US" sz="1400" b="0" dirty="0">
                <a:latin typeface="Times New Roman" pitchFamily="18" charset="0"/>
                <a:cs typeface="Times New Roman" pitchFamily="18" charset="0"/>
              </a:rPr>
            </a:br>
            <a:r>
              <a:rPr kumimoji="0" lang="en-US" sz="1400" b="0" dirty="0">
                <a:latin typeface="Times New Roman" pitchFamily="18" charset="0"/>
                <a:cs typeface="Times New Roman" pitchFamily="18" charset="0"/>
              </a:rPr>
              <a:t>subscribers)</a:t>
            </a:r>
          </a:p>
        </p:txBody>
      </p:sp>
      <p:sp>
        <p:nvSpPr>
          <p:cNvPr id="124" name="Line 134"/>
          <p:cNvSpPr>
            <a:spLocks noChangeShapeType="1"/>
          </p:cNvSpPr>
          <p:nvPr/>
        </p:nvSpPr>
        <p:spPr bwMode="auto">
          <a:xfrm>
            <a:off x="4656569" y="1518914"/>
            <a:ext cx="0" cy="372986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5" name="Line 135"/>
          <p:cNvSpPr>
            <a:spLocks noChangeShapeType="1"/>
          </p:cNvSpPr>
          <p:nvPr/>
        </p:nvSpPr>
        <p:spPr bwMode="auto">
          <a:xfrm>
            <a:off x="4669310" y="5451828"/>
            <a:ext cx="3416298"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6" name="Text Box 136"/>
          <p:cNvSpPr txBox="1">
            <a:spLocks noChangeArrowheads="1"/>
          </p:cNvSpPr>
          <p:nvPr/>
        </p:nvSpPr>
        <p:spPr bwMode="auto">
          <a:xfrm>
            <a:off x="4058690" y="4218741"/>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60</a:t>
            </a:r>
          </a:p>
        </p:txBody>
      </p:sp>
      <p:sp>
        <p:nvSpPr>
          <p:cNvPr id="127" name="Line 137"/>
          <p:cNvSpPr>
            <a:spLocks noChangeShapeType="1"/>
          </p:cNvSpPr>
          <p:nvPr/>
        </p:nvSpPr>
        <p:spPr bwMode="auto">
          <a:xfrm>
            <a:off x="4561320" y="22228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8" name="Line 138"/>
          <p:cNvSpPr>
            <a:spLocks noChangeShapeType="1"/>
          </p:cNvSpPr>
          <p:nvPr/>
        </p:nvSpPr>
        <p:spPr bwMode="auto">
          <a:xfrm>
            <a:off x="4561320" y="295310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9" name="Line 139"/>
          <p:cNvSpPr>
            <a:spLocks noChangeShapeType="1"/>
          </p:cNvSpPr>
          <p:nvPr/>
        </p:nvSpPr>
        <p:spPr bwMode="auto">
          <a:xfrm>
            <a:off x="4561320" y="367700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0" name="Line 140"/>
          <p:cNvSpPr>
            <a:spLocks noChangeShapeType="1"/>
          </p:cNvSpPr>
          <p:nvPr/>
        </p:nvSpPr>
        <p:spPr bwMode="auto">
          <a:xfrm>
            <a:off x="4561320" y="44072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1" name="Text Box 142"/>
          <p:cNvSpPr txBox="1">
            <a:spLocks noChangeArrowheads="1"/>
          </p:cNvSpPr>
          <p:nvPr/>
        </p:nvSpPr>
        <p:spPr bwMode="auto">
          <a:xfrm>
            <a:off x="7325157" y="5450493"/>
            <a:ext cx="518010"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60</a:t>
            </a:r>
          </a:p>
        </p:txBody>
      </p:sp>
      <p:sp>
        <p:nvSpPr>
          <p:cNvPr id="132" name="Text Box 143"/>
          <p:cNvSpPr txBox="1">
            <a:spLocks noChangeArrowheads="1"/>
          </p:cNvSpPr>
          <p:nvPr/>
        </p:nvSpPr>
        <p:spPr bwMode="auto">
          <a:xfrm>
            <a:off x="7793441" y="5450493"/>
            <a:ext cx="504825"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70</a:t>
            </a:r>
          </a:p>
        </p:txBody>
      </p:sp>
      <p:sp>
        <p:nvSpPr>
          <p:cNvPr id="133" name="Line 145"/>
          <p:cNvSpPr>
            <a:spLocks noChangeShapeType="1"/>
          </p:cNvSpPr>
          <p:nvPr/>
        </p:nvSpPr>
        <p:spPr bwMode="auto">
          <a:xfrm>
            <a:off x="563768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4" name="Line 146"/>
          <p:cNvSpPr>
            <a:spLocks noChangeShapeType="1"/>
          </p:cNvSpPr>
          <p:nvPr/>
        </p:nvSpPr>
        <p:spPr bwMode="auto">
          <a:xfrm>
            <a:off x="6118697"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5" name="Line 147"/>
          <p:cNvSpPr>
            <a:spLocks noChangeShapeType="1"/>
          </p:cNvSpPr>
          <p:nvPr/>
        </p:nvSpPr>
        <p:spPr bwMode="auto">
          <a:xfrm>
            <a:off x="6599710"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6" name="Line 148"/>
          <p:cNvSpPr>
            <a:spLocks noChangeShapeType="1"/>
          </p:cNvSpPr>
          <p:nvPr/>
        </p:nvSpPr>
        <p:spPr bwMode="auto">
          <a:xfrm>
            <a:off x="708072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7" name="Line 149"/>
          <p:cNvSpPr>
            <a:spLocks noChangeShapeType="1"/>
          </p:cNvSpPr>
          <p:nvPr/>
        </p:nvSpPr>
        <p:spPr bwMode="auto">
          <a:xfrm>
            <a:off x="756173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8" name="Line 150"/>
          <p:cNvSpPr>
            <a:spLocks noChangeShapeType="1"/>
          </p:cNvSpPr>
          <p:nvPr/>
        </p:nvSpPr>
        <p:spPr bwMode="auto">
          <a:xfrm>
            <a:off x="8042747"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9" name="Text Box 151"/>
          <p:cNvSpPr txBox="1">
            <a:spLocks noChangeArrowheads="1"/>
          </p:cNvSpPr>
          <p:nvPr/>
        </p:nvSpPr>
        <p:spPr bwMode="auto">
          <a:xfrm>
            <a:off x="49265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10</a:t>
            </a:r>
          </a:p>
        </p:txBody>
      </p:sp>
      <p:sp>
        <p:nvSpPr>
          <p:cNvPr id="140" name="Line 152"/>
          <p:cNvSpPr>
            <a:spLocks noChangeShapeType="1"/>
          </p:cNvSpPr>
          <p:nvPr/>
        </p:nvSpPr>
        <p:spPr bwMode="auto">
          <a:xfrm>
            <a:off x="515667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1" name="Oval 153"/>
          <p:cNvSpPr>
            <a:spLocks noChangeArrowheads="1"/>
          </p:cNvSpPr>
          <p:nvPr/>
        </p:nvSpPr>
        <p:spPr bwMode="auto">
          <a:xfrm>
            <a:off x="7288685" y="4877127"/>
            <a:ext cx="105199" cy="108090"/>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42" name="Oval 154"/>
          <p:cNvSpPr>
            <a:spLocks noChangeArrowheads="1"/>
          </p:cNvSpPr>
          <p:nvPr/>
        </p:nvSpPr>
        <p:spPr bwMode="auto">
          <a:xfrm>
            <a:off x="7936385" y="5026352"/>
            <a:ext cx="105199" cy="108090"/>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43" name="Line 158"/>
          <p:cNvSpPr>
            <a:spLocks noChangeShapeType="1"/>
          </p:cNvSpPr>
          <p:nvPr/>
        </p:nvSpPr>
        <p:spPr bwMode="auto">
          <a:xfrm>
            <a:off x="4561320" y="51565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nvGrpSpPr>
          <p:cNvPr id="144" name="Group 173"/>
          <p:cNvGrpSpPr>
            <a:grpSpLocks/>
          </p:cNvGrpSpPr>
          <p:nvPr/>
        </p:nvGrpSpPr>
        <p:grpSpPr bwMode="auto">
          <a:xfrm>
            <a:off x="4585172" y="5232872"/>
            <a:ext cx="148681" cy="273829"/>
            <a:chOff x="2616" y="3192"/>
            <a:chExt cx="106" cy="190"/>
          </a:xfrm>
        </p:grpSpPr>
        <p:sp>
          <p:nvSpPr>
            <p:cNvPr id="145" name="Line 144"/>
            <p:cNvSpPr>
              <a:spLocks noChangeShapeType="1"/>
            </p:cNvSpPr>
            <p:nvPr/>
          </p:nvSpPr>
          <p:spPr bwMode="auto">
            <a:xfrm>
              <a:off x="2676" y="3324"/>
              <a:ext cx="0" cy="5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6" name="Line 164"/>
            <p:cNvSpPr>
              <a:spLocks noChangeShapeType="1"/>
            </p:cNvSpPr>
            <p:nvPr/>
          </p:nvSpPr>
          <p:spPr bwMode="auto">
            <a:xfrm>
              <a:off x="2676" y="3264"/>
              <a:ext cx="0" cy="84"/>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7" name="Line 170"/>
            <p:cNvSpPr>
              <a:spLocks noChangeShapeType="1"/>
            </p:cNvSpPr>
            <p:nvPr/>
          </p:nvSpPr>
          <p:spPr bwMode="auto">
            <a:xfrm flipV="1">
              <a:off x="2626" y="3192"/>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8" name="Line 171"/>
            <p:cNvSpPr>
              <a:spLocks noChangeShapeType="1"/>
            </p:cNvSpPr>
            <p:nvPr/>
          </p:nvSpPr>
          <p:spPr bwMode="auto">
            <a:xfrm flipV="1">
              <a:off x="2626" y="3240"/>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9" name="Line 172"/>
            <p:cNvSpPr>
              <a:spLocks noChangeShapeType="1"/>
            </p:cNvSpPr>
            <p:nvPr/>
          </p:nvSpPr>
          <p:spPr bwMode="auto">
            <a:xfrm>
              <a:off x="2616" y="3328"/>
              <a:ext cx="5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sp>
        <p:nvSpPr>
          <p:cNvPr id="150" name="Line 137"/>
          <p:cNvSpPr>
            <a:spLocks noChangeShapeType="1"/>
          </p:cNvSpPr>
          <p:nvPr/>
        </p:nvSpPr>
        <p:spPr bwMode="auto">
          <a:xfrm>
            <a:off x="4561320" y="15497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51" name="Text Box 119"/>
          <p:cNvSpPr txBox="1">
            <a:spLocks noChangeArrowheads="1"/>
          </p:cNvSpPr>
          <p:nvPr/>
        </p:nvSpPr>
        <p:spPr bwMode="auto">
          <a:xfrm>
            <a:off x="4058690" y="1359627"/>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140</a:t>
            </a:r>
            <a:endParaRPr kumimoji="0" lang="en-US" sz="1600" b="0" i="0" dirty="0">
              <a:latin typeface="Times New Roman" pitchFamily="18" charset="0"/>
              <a:cs typeface="Times New Roman" pitchFamily="18" charset="0"/>
            </a:endParaRPr>
          </a:p>
        </p:txBody>
      </p:sp>
      <p:sp>
        <p:nvSpPr>
          <p:cNvPr id="154" name="Text Box 50"/>
          <p:cNvSpPr txBox="1">
            <a:spLocks noChangeArrowheads="1"/>
          </p:cNvSpPr>
          <p:nvPr/>
        </p:nvSpPr>
        <p:spPr bwMode="auto">
          <a:xfrm>
            <a:off x="7537926" y="4613979"/>
            <a:ext cx="1246398" cy="400110"/>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2000" dirty="0">
                <a:solidFill>
                  <a:srgbClr val="053ABF"/>
                </a:solidFill>
                <a:latin typeface="Times New Roman" pitchFamily="18" charset="0"/>
                <a:cs typeface="Times New Roman" pitchFamily="18" charset="0"/>
              </a:rPr>
              <a:t>Demand</a:t>
            </a:r>
          </a:p>
        </p:txBody>
      </p:sp>
      <p:sp>
        <p:nvSpPr>
          <p:cNvPr id="63" name="Line 55"/>
          <p:cNvSpPr>
            <a:spLocks noChangeShapeType="1"/>
          </p:cNvSpPr>
          <p:nvPr/>
        </p:nvSpPr>
        <p:spPr bwMode="auto">
          <a:xfrm flipH="1" flipV="1">
            <a:off x="4096198" y="1555309"/>
            <a:ext cx="0" cy="3651046"/>
          </a:xfrm>
          <a:prstGeom prst="line">
            <a:avLst/>
          </a:prstGeom>
          <a:noFill/>
          <a:ln w="31750">
            <a:solidFill>
              <a:schemeClr val="tx1"/>
            </a:solidFill>
            <a:round/>
            <a:headEnd type="oval" w="med" len="me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64" name="Line 56"/>
          <p:cNvSpPr>
            <a:spLocks noChangeShapeType="1"/>
          </p:cNvSpPr>
          <p:nvPr/>
        </p:nvSpPr>
        <p:spPr bwMode="auto">
          <a:xfrm flipH="1" flipV="1">
            <a:off x="4810334" y="5782329"/>
            <a:ext cx="3108325" cy="11113"/>
          </a:xfrm>
          <a:prstGeom prst="line">
            <a:avLst/>
          </a:prstGeom>
          <a:noFill/>
          <a:ln w="31750">
            <a:solidFill>
              <a:schemeClr val="tx1"/>
            </a:solidFill>
            <a:round/>
            <a:headEnd type="oval" w="med" len="me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66" name="Content Placeholder 2"/>
          <p:cNvSpPr>
            <a:spLocks noGrp="1"/>
          </p:cNvSpPr>
          <p:nvPr>
            <p:ph idx="1"/>
          </p:nvPr>
        </p:nvSpPr>
        <p:spPr>
          <a:xfrm>
            <a:off x="63184" y="2410797"/>
            <a:ext cx="3927630" cy="1925696"/>
          </a:xfrm>
        </p:spPr>
        <p:txBody>
          <a:bodyPr/>
          <a:lstStyle/>
          <a:p>
            <a:pPr marL="169863" indent="-169863">
              <a:lnSpc>
                <a:spcPct val="90000"/>
              </a:lnSpc>
            </a:pPr>
            <a:r>
              <a:rPr lang="en-US" sz="2100" dirty="0" smtClean="0">
                <a:solidFill>
                  <a:srgbClr val="32302A"/>
                </a:solidFill>
                <a:ea typeface="ＭＳ Ｐゴシック" pitchFamily="-107" charset="-128"/>
                <a:cs typeface="ＭＳ Ｐゴシック" pitchFamily="-107" charset="-128"/>
              </a:rPr>
              <a:t>Notice </a:t>
            </a:r>
            <a:r>
              <a:rPr lang="en-US" sz="2100" dirty="0">
                <a:solidFill>
                  <a:srgbClr val="32302A"/>
                </a:solidFill>
                <a:ea typeface="ＭＳ Ｐゴシック" pitchFamily="-107" charset="-128"/>
                <a:cs typeface="ＭＳ Ｐゴシック" pitchFamily="-107" charset="-128"/>
              </a:rPr>
              <a:t>how the law of </a:t>
            </a:r>
            <a:r>
              <a:rPr lang="en-US" sz="2100" dirty="0" smtClean="0">
                <a:solidFill>
                  <a:srgbClr val="32302A"/>
                </a:solidFill>
                <a:ea typeface="ＭＳ Ｐゴシック" pitchFamily="-107" charset="-128"/>
                <a:cs typeface="ＭＳ Ｐゴシック" pitchFamily="-107" charset="-128"/>
              </a:rPr>
              <a:t>demand </a:t>
            </a:r>
            <a:br>
              <a:rPr lang="en-US" sz="2100" dirty="0" smtClean="0">
                <a:solidFill>
                  <a:srgbClr val="32302A"/>
                </a:solidFill>
                <a:ea typeface="ＭＳ Ｐゴシック" pitchFamily="-107" charset="-128"/>
                <a:cs typeface="ＭＳ Ｐゴシック" pitchFamily="-107" charset="-128"/>
              </a:rPr>
            </a:br>
            <a:r>
              <a:rPr lang="en-US" sz="2100" dirty="0" smtClean="0">
                <a:solidFill>
                  <a:srgbClr val="32302A"/>
                </a:solidFill>
                <a:ea typeface="ＭＳ Ｐゴシック" pitchFamily="-107" charset="-128"/>
                <a:cs typeface="ＭＳ Ｐゴシック" pitchFamily="-107" charset="-128"/>
              </a:rPr>
              <a:t>is </a:t>
            </a:r>
            <a:r>
              <a:rPr lang="en-US" sz="2100" dirty="0">
                <a:solidFill>
                  <a:srgbClr val="32302A"/>
                </a:solidFill>
                <a:ea typeface="ＭＳ Ｐゴシック" pitchFamily="-107" charset="-128"/>
                <a:cs typeface="ＭＳ Ｐゴシック" pitchFamily="-107" charset="-128"/>
              </a:rPr>
              <a:t>reflected by </a:t>
            </a:r>
            <a:r>
              <a:rPr lang="en-US" sz="2100" dirty="0" smtClean="0">
                <a:solidFill>
                  <a:srgbClr val="32302A"/>
                </a:solidFill>
                <a:ea typeface="ＭＳ Ｐゴシック" pitchFamily="-107" charset="-128"/>
                <a:cs typeface="ＭＳ Ｐゴシック" pitchFamily="-107" charset="-128"/>
              </a:rPr>
              <a:t>the shape </a:t>
            </a:r>
            <a:r>
              <a:rPr lang="en-US" sz="2100" dirty="0">
                <a:solidFill>
                  <a:srgbClr val="32302A"/>
                </a:solidFill>
                <a:ea typeface="ＭＳ Ｐゴシック" pitchFamily="-107" charset="-128"/>
                <a:cs typeface="ＭＳ Ｐゴシック" pitchFamily="-107" charset="-128"/>
              </a:rPr>
              <a:t>of the demand curve</a:t>
            </a:r>
            <a:r>
              <a:rPr lang="en-US" sz="21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2100" dirty="0" smtClean="0">
                <a:solidFill>
                  <a:srgbClr val="32302A"/>
                </a:solidFill>
                <a:ea typeface="ＭＳ Ｐゴシック" pitchFamily="-107" charset="-128"/>
                <a:cs typeface="ＭＳ Ｐゴシック" pitchFamily="-107" charset="-128"/>
              </a:rPr>
              <a:t>As </a:t>
            </a:r>
            <a:r>
              <a:rPr lang="en-US" sz="2100" dirty="0">
                <a:solidFill>
                  <a:srgbClr val="32302A"/>
                </a:solidFill>
                <a:ea typeface="ＭＳ Ｐゴシック" pitchFamily="-107" charset="-128"/>
                <a:cs typeface="ＭＳ Ｐゴシック" pitchFamily="-107" charset="-128"/>
              </a:rPr>
              <a:t>the price of a good </a:t>
            </a:r>
            <a:r>
              <a:rPr lang="en-US" sz="2100" dirty="0" smtClean="0">
                <a:solidFill>
                  <a:srgbClr val="32302A"/>
                </a:solidFill>
                <a:ea typeface="ＭＳ Ｐゴシック" pitchFamily="-107" charset="-128"/>
                <a:cs typeface="ＭＳ Ｐゴシック" pitchFamily="-107" charset="-128"/>
              </a:rPr>
              <a:t>rises … </a:t>
            </a:r>
          </a:p>
          <a:p>
            <a:pPr marL="169863" indent="0">
              <a:lnSpc>
                <a:spcPct val="90000"/>
              </a:lnSpc>
              <a:buNone/>
            </a:pPr>
            <a:r>
              <a:rPr lang="en-US" sz="2100" dirty="0" smtClean="0"/>
              <a:t>consumers buy less.</a:t>
            </a:r>
            <a:endParaRPr lang="en-US" sz="2100" dirty="0" smtClean="0">
              <a:solidFill>
                <a:srgbClr val="32302A"/>
              </a:solidFill>
              <a:ea typeface="ＭＳ Ｐゴシック" pitchFamily="-107" charset="-128"/>
              <a:cs typeface="ＭＳ Ｐゴシック" pitchFamily="-107" charset="-128"/>
            </a:endParaRPr>
          </a:p>
          <a:p>
            <a:pPr marL="169863" indent="-169863">
              <a:lnSpc>
                <a:spcPct val="90000"/>
              </a:lnSpc>
            </a:pPr>
            <a:endParaRPr lang="en-US" sz="2100" dirty="0">
              <a:solidFill>
                <a:srgbClr val="32302A"/>
              </a:solidFill>
              <a:ea typeface="ＭＳ Ｐゴシック" pitchFamily="-107" charset="-128"/>
              <a:cs typeface="ＭＳ Ｐゴシック" pitchFamily="-107" charset="-128"/>
            </a:endParaRPr>
          </a:p>
        </p:txBody>
      </p:sp>
      <p:sp>
        <p:nvSpPr>
          <p:cNvPr id="67" name="Oval 130"/>
          <p:cNvSpPr>
            <a:spLocks noChangeArrowheads="1"/>
          </p:cNvSpPr>
          <p:nvPr/>
        </p:nvSpPr>
        <p:spPr bwMode="auto">
          <a:xfrm>
            <a:off x="5421974" y="3957587"/>
            <a:ext cx="105200" cy="108091"/>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140825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6">
                                            <p:txEl>
                                              <p:pRg st="0" end="0"/>
                                            </p:txEl>
                                          </p:spTgt>
                                        </p:tgtEl>
                                        <p:attrNameLst>
                                          <p:attrName>style.visibility</p:attrName>
                                        </p:attrNameLst>
                                      </p:cBhvr>
                                      <p:to>
                                        <p:strVal val="visible"/>
                                      </p:to>
                                    </p:set>
                                    <p:animEffect transition="in" filter="dissolve">
                                      <p:cBhvr>
                                        <p:cTn id="7" dur="500"/>
                                        <p:tgtEl>
                                          <p:spTgt spid="66">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6">
                                            <p:txEl>
                                              <p:pRg st="1" end="1"/>
                                            </p:txEl>
                                          </p:spTgt>
                                        </p:tgtEl>
                                        <p:attrNameLst>
                                          <p:attrName>style.visibility</p:attrName>
                                        </p:attrNameLst>
                                      </p:cBhvr>
                                      <p:to>
                                        <p:strVal val="visible"/>
                                      </p:to>
                                    </p:set>
                                    <p:animEffect transition="in" filter="dissolve">
                                      <p:cBhvr>
                                        <p:cTn id="11" dur="500"/>
                                        <p:tgtEl>
                                          <p:spTgt spid="66">
                                            <p:txEl>
                                              <p:pRg st="1" end="1"/>
                                            </p:txEl>
                                          </p:spTgt>
                                        </p:tgtEl>
                                      </p:cBhvr>
                                    </p:animEffect>
                                  </p:childTnLst>
                                </p:cTn>
                              </p:par>
                            </p:childTnLst>
                          </p:cTn>
                        </p:par>
                        <p:par>
                          <p:cTn id="12" fill="hold">
                            <p:stCondLst>
                              <p:cond delay="1000"/>
                            </p:stCondLst>
                            <p:childTnLst>
                              <p:par>
                                <p:cTn id="13" presetID="17" presetClass="entr" presetSubtype="4" fill="hold" nodeType="afterEffect">
                                  <p:stCondLst>
                                    <p:cond delay="0"/>
                                  </p:stCondLst>
                                  <p:childTnLst>
                                    <p:set>
                                      <p:cBhvr>
                                        <p:cTn id="14" dur="1" fill="hold">
                                          <p:stCondLst>
                                            <p:cond delay="0"/>
                                          </p:stCondLst>
                                        </p:cTn>
                                        <p:tgtEl>
                                          <p:spTgt spid="63"/>
                                        </p:tgtEl>
                                        <p:attrNameLst>
                                          <p:attrName>style.visibility</p:attrName>
                                        </p:attrNameLst>
                                      </p:cBhvr>
                                      <p:to>
                                        <p:strVal val="visible"/>
                                      </p:to>
                                    </p:set>
                                    <p:anim calcmode="lin" valueType="num">
                                      <p:cBhvr>
                                        <p:cTn id="15" dur="500" fill="hold"/>
                                        <p:tgtEl>
                                          <p:spTgt spid="63"/>
                                        </p:tgtEl>
                                        <p:attrNameLst>
                                          <p:attrName>ppt_x</p:attrName>
                                        </p:attrNameLst>
                                      </p:cBhvr>
                                      <p:tavLst>
                                        <p:tav tm="0">
                                          <p:val>
                                            <p:strVal val="#ppt_x"/>
                                          </p:val>
                                        </p:tav>
                                        <p:tav tm="100000">
                                          <p:val>
                                            <p:strVal val="#ppt_x"/>
                                          </p:val>
                                        </p:tav>
                                      </p:tavLst>
                                    </p:anim>
                                    <p:anim calcmode="lin" valueType="num">
                                      <p:cBhvr>
                                        <p:cTn id="16" dur="500" fill="hold"/>
                                        <p:tgtEl>
                                          <p:spTgt spid="63"/>
                                        </p:tgtEl>
                                        <p:attrNameLst>
                                          <p:attrName>ppt_y</p:attrName>
                                        </p:attrNameLst>
                                      </p:cBhvr>
                                      <p:tavLst>
                                        <p:tav tm="0">
                                          <p:val>
                                            <p:strVal val="#ppt_y+#ppt_h/2"/>
                                          </p:val>
                                        </p:tav>
                                        <p:tav tm="100000">
                                          <p:val>
                                            <p:strVal val="#ppt_y"/>
                                          </p:val>
                                        </p:tav>
                                      </p:tavLst>
                                    </p:anim>
                                    <p:anim calcmode="lin" valueType="num">
                                      <p:cBhvr>
                                        <p:cTn id="17" dur="500" fill="hold"/>
                                        <p:tgtEl>
                                          <p:spTgt spid="63"/>
                                        </p:tgtEl>
                                        <p:attrNameLst>
                                          <p:attrName>ppt_w</p:attrName>
                                        </p:attrNameLst>
                                      </p:cBhvr>
                                      <p:tavLst>
                                        <p:tav tm="0">
                                          <p:val>
                                            <p:strVal val="#ppt_w"/>
                                          </p:val>
                                        </p:tav>
                                        <p:tav tm="100000">
                                          <p:val>
                                            <p:strVal val="#ppt_w"/>
                                          </p:val>
                                        </p:tav>
                                      </p:tavLst>
                                    </p:anim>
                                    <p:anim calcmode="lin" valueType="num">
                                      <p:cBhvr>
                                        <p:cTn id="18" dur="500" fill="hold"/>
                                        <p:tgtEl>
                                          <p:spTgt spid="63"/>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9" presetClass="entr" presetSubtype="0" fill="hold" nodeType="afterEffect">
                                  <p:stCondLst>
                                    <p:cond delay="0"/>
                                  </p:stCondLst>
                                  <p:childTnLst>
                                    <p:set>
                                      <p:cBhvr>
                                        <p:cTn id="21" dur="1" fill="hold">
                                          <p:stCondLst>
                                            <p:cond delay="0"/>
                                          </p:stCondLst>
                                        </p:cTn>
                                        <p:tgtEl>
                                          <p:spTgt spid="66">
                                            <p:txEl>
                                              <p:pRg st="2" end="2"/>
                                            </p:txEl>
                                          </p:spTgt>
                                        </p:tgtEl>
                                        <p:attrNameLst>
                                          <p:attrName>style.visibility</p:attrName>
                                        </p:attrNameLst>
                                      </p:cBhvr>
                                      <p:to>
                                        <p:strVal val="visible"/>
                                      </p:to>
                                    </p:set>
                                    <p:animEffect transition="in" filter="dissolve">
                                      <p:cBhvr>
                                        <p:cTn id="22" dur="500"/>
                                        <p:tgtEl>
                                          <p:spTgt spid="66">
                                            <p:txEl>
                                              <p:pRg st="2" end="2"/>
                                            </p:txEl>
                                          </p:spTgt>
                                        </p:tgtEl>
                                      </p:cBhvr>
                                    </p:animEffect>
                                  </p:childTnLst>
                                </p:cTn>
                              </p:par>
                            </p:childTnLst>
                          </p:cTn>
                        </p:par>
                        <p:par>
                          <p:cTn id="23" fill="hold">
                            <p:stCondLst>
                              <p:cond delay="2000"/>
                            </p:stCondLst>
                            <p:childTnLst>
                              <p:par>
                                <p:cTn id="24" presetID="17" presetClass="entr" presetSubtype="2" fill="hold" nodeType="afterEffect">
                                  <p:stCondLst>
                                    <p:cond delay="0"/>
                                  </p:stCondLst>
                                  <p:childTnLst>
                                    <p:set>
                                      <p:cBhvr>
                                        <p:cTn id="25" dur="1" fill="hold">
                                          <p:stCondLst>
                                            <p:cond delay="0"/>
                                          </p:stCondLst>
                                        </p:cTn>
                                        <p:tgtEl>
                                          <p:spTgt spid="64"/>
                                        </p:tgtEl>
                                        <p:attrNameLst>
                                          <p:attrName>style.visibility</p:attrName>
                                        </p:attrNameLst>
                                      </p:cBhvr>
                                      <p:to>
                                        <p:strVal val="visible"/>
                                      </p:to>
                                    </p:set>
                                    <p:anim calcmode="lin" valueType="num">
                                      <p:cBhvr>
                                        <p:cTn id="26" dur="500" fill="hold"/>
                                        <p:tgtEl>
                                          <p:spTgt spid="64"/>
                                        </p:tgtEl>
                                        <p:attrNameLst>
                                          <p:attrName>ppt_x</p:attrName>
                                        </p:attrNameLst>
                                      </p:cBhvr>
                                      <p:tavLst>
                                        <p:tav tm="0">
                                          <p:val>
                                            <p:strVal val="#ppt_x+#ppt_w/2"/>
                                          </p:val>
                                        </p:tav>
                                        <p:tav tm="100000">
                                          <p:val>
                                            <p:strVal val="#ppt_x"/>
                                          </p:val>
                                        </p:tav>
                                      </p:tavLst>
                                    </p:anim>
                                    <p:anim calcmode="lin" valueType="num">
                                      <p:cBhvr>
                                        <p:cTn id="27" dur="500" fill="hold"/>
                                        <p:tgtEl>
                                          <p:spTgt spid="64"/>
                                        </p:tgtEl>
                                        <p:attrNameLst>
                                          <p:attrName>ppt_y</p:attrName>
                                        </p:attrNameLst>
                                      </p:cBhvr>
                                      <p:tavLst>
                                        <p:tav tm="0">
                                          <p:val>
                                            <p:strVal val="#ppt_y"/>
                                          </p:val>
                                        </p:tav>
                                        <p:tav tm="100000">
                                          <p:val>
                                            <p:strVal val="#ppt_y"/>
                                          </p:val>
                                        </p:tav>
                                      </p:tavLst>
                                    </p:anim>
                                    <p:anim calcmode="lin" valueType="num">
                                      <p:cBhvr>
                                        <p:cTn id="28" dur="500" fill="hold"/>
                                        <p:tgtEl>
                                          <p:spTgt spid="64"/>
                                        </p:tgtEl>
                                        <p:attrNameLst>
                                          <p:attrName>ppt_w</p:attrName>
                                        </p:attrNameLst>
                                      </p:cBhvr>
                                      <p:tavLst>
                                        <p:tav tm="0">
                                          <p:val>
                                            <p:fltVal val="0"/>
                                          </p:val>
                                        </p:tav>
                                        <p:tav tm="100000">
                                          <p:val>
                                            <p:strVal val="#ppt_w"/>
                                          </p:val>
                                        </p:tav>
                                      </p:tavLst>
                                    </p:anim>
                                    <p:anim calcmode="lin" valueType="num">
                                      <p:cBhvr>
                                        <p:cTn id="29" dur="500" fill="hold"/>
                                        <p:tgtEl>
                                          <p:spTgt spid="6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96326"/>
            <a:ext cx="8932985" cy="430078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78205"/>
            <a:ext cx="8904855" cy="610773"/>
          </a:xfrm>
        </p:spPr>
        <p:txBody>
          <a:bodyPr/>
          <a:lstStyle/>
          <a:p>
            <a:r>
              <a:rPr lang="en-US" dirty="0" smtClean="0"/>
              <a:t>Market Order</a:t>
            </a:r>
            <a:endParaRPr lang="en-US" dirty="0"/>
          </a:p>
        </p:txBody>
      </p:sp>
      <p:sp>
        <p:nvSpPr>
          <p:cNvPr id="3" name="Content Placeholder 2"/>
          <p:cNvSpPr>
            <a:spLocks noGrp="1"/>
          </p:cNvSpPr>
          <p:nvPr>
            <p:ph idx="1"/>
          </p:nvPr>
        </p:nvSpPr>
        <p:spPr>
          <a:xfrm>
            <a:off x="140675" y="1659143"/>
            <a:ext cx="8820445" cy="2522159"/>
          </a:xfrm>
        </p:spPr>
        <p:txBody>
          <a:bodyPr/>
          <a:lstStyle/>
          <a:p>
            <a:pPr>
              <a:lnSpc>
                <a:spcPct val="90000"/>
              </a:lnSpc>
            </a:pPr>
            <a:r>
              <a:rPr lang="en-US" sz="2600" b="1" i="1" dirty="0">
                <a:solidFill>
                  <a:srgbClr val="32302A"/>
                </a:solidFill>
                <a:ea typeface="ＭＳ Ｐゴシック" pitchFamily="-107" charset="-128"/>
                <a:cs typeface="ＭＳ Ｐゴシック" pitchFamily="-107" charset="-128"/>
              </a:rPr>
              <a:t>Competitive markets</a:t>
            </a:r>
            <a:r>
              <a:rPr lang="en-US" sz="2600" dirty="0">
                <a:solidFill>
                  <a:srgbClr val="32302A"/>
                </a:solidFill>
                <a:ea typeface="ＭＳ Ｐゴシック" pitchFamily="-107" charset="-128"/>
                <a:cs typeface="ＭＳ Ｐゴシック" pitchFamily="-107" charset="-128"/>
              </a:rPr>
              <a:t> – the forces of supply and demand – lead to </a:t>
            </a:r>
            <a:r>
              <a:rPr lang="en-US" sz="2600" b="1" i="1" dirty="0">
                <a:solidFill>
                  <a:srgbClr val="32302A"/>
                </a:solidFill>
                <a:ea typeface="ＭＳ Ｐゴシック" pitchFamily="-107" charset="-128"/>
                <a:cs typeface="ＭＳ Ｐゴシック" pitchFamily="-107" charset="-128"/>
              </a:rPr>
              <a:t>market order</a:t>
            </a:r>
            <a:r>
              <a:rPr lang="en-US" sz="2600" dirty="0">
                <a:solidFill>
                  <a:srgbClr val="32302A"/>
                </a:solidFill>
                <a:ea typeface="ＭＳ Ｐゴシック" pitchFamily="-107" charset="-128"/>
                <a:cs typeface="ＭＳ Ｐゴシック" pitchFamily="-107" charset="-128"/>
              </a:rPr>
              <a:t>, low-cost production, and economic progress</a:t>
            </a:r>
            <a:r>
              <a:rPr lang="en-US" sz="2600" dirty="0" smtClean="0">
                <a:solidFill>
                  <a:srgbClr val="32302A"/>
                </a:solidFill>
                <a:ea typeface="ＭＳ Ｐゴシック" pitchFamily="-107" charset="-128"/>
                <a:cs typeface="ＭＳ Ｐゴシック" pitchFamily="-107" charset="-128"/>
              </a:rPr>
              <a:t>.</a:t>
            </a:r>
          </a:p>
          <a:p>
            <a:pPr lvl="1">
              <a:lnSpc>
                <a:spcPct val="90000"/>
              </a:lnSpc>
            </a:pPr>
            <a:r>
              <a:rPr lang="en-US" dirty="0">
                <a:solidFill>
                  <a:schemeClr val="tx1"/>
                </a:solidFill>
                <a:ea typeface="ＭＳ Ｐゴシック" pitchFamily="-107" charset="-128"/>
                <a:cs typeface="ＭＳ Ｐゴシック" pitchFamily="-107" charset="-128"/>
              </a:rPr>
              <a:t>The pricing system coordinates the choices </a:t>
            </a:r>
            <a:r>
              <a:rPr lang="en-US" dirty="0" smtClean="0">
                <a:solidFill>
                  <a:schemeClr val="tx1"/>
                </a:solidFill>
                <a:ea typeface="ＭＳ Ｐゴシック" pitchFamily="-107" charset="-128"/>
                <a:cs typeface="ＭＳ Ｐゴシック" pitchFamily="-107" charset="-128"/>
              </a:rPr>
              <a:t>of </a:t>
            </a:r>
            <a:r>
              <a:rPr lang="en-US" dirty="0">
                <a:solidFill>
                  <a:schemeClr val="tx1"/>
                </a:solidFill>
                <a:ea typeface="ＭＳ Ｐゴシック" pitchFamily="-107" charset="-128"/>
                <a:cs typeface="ＭＳ Ｐゴシック" pitchFamily="-107" charset="-128"/>
              </a:rPr>
              <a:t>literally millions of consumers, producers, and resource owners </a:t>
            </a:r>
            <a:r>
              <a:rPr lang="en-US" dirty="0" smtClean="0">
                <a:solidFill>
                  <a:schemeClr val="tx1"/>
                </a:solidFill>
                <a:ea typeface="ＭＳ Ｐゴシック" pitchFamily="-107" charset="-128"/>
                <a:cs typeface="ＭＳ Ｐゴシック" pitchFamily="-107" charset="-128"/>
              </a:rPr>
              <a:t/>
            </a:r>
            <a:br>
              <a:rPr lang="en-US" dirty="0" smtClean="0">
                <a:solidFill>
                  <a:schemeClr val="tx1"/>
                </a:solidFill>
                <a:ea typeface="ＭＳ Ｐゴシック" pitchFamily="-107" charset="-128"/>
                <a:cs typeface="ＭＳ Ｐゴシック" pitchFamily="-107" charset="-128"/>
              </a:rPr>
            </a:br>
            <a:r>
              <a:rPr lang="en-US" dirty="0" smtClean="0">
                <a:solidFill>
                  <a:schemeClr val="tx1"/>
                </a:solidFill>
                <a:ea typeface="ＭＳ Ｐゴシック" pitchFamily="-107" charset="-128"/>
                <a:cs typeface="ＭＳ Ｐゴシック" pitchFamily="-107" charset="-128"/>
              </a:rPr>
              <a:t>and </a:t>
            </a:r>
            <a:r>
              <a:rPr lang="en-US" dirty="0">
                <a:solidFill>
                  <a:schemeClr val="tx1"/>
                </a:solidFill>
                <a:ea typeface="ＭＳ Ｐゴシック" pitchFamily="-107" charset="-128"/>
                <a:cs typeface="ＭＳ Ｐゴシック" pitchFamily="-107" charset="-128"/>
              </a:rPr>
              <a:t>thereby provides market order.</a:t>
            </a:r>
          </a:p>
          <a:p>
            <a:pPr lvl="1">
              <a:lnSpc>
                <a:spcPct val="90000"/>
              </a:lnSpc>
            </a:pPr>
            <a:r>
              <a:rPr lang="en-US" dirty="0">
                <a:solidFill>
                  <a:schemeClr val="tx1"/>
                </a:solidFill>
                <a:ea typeface="ＭＳ Ｐゴシック" pitchFamily="-107" charset="-128"/>
                <a:cs typeface="ＭＳ Ｐゴシック" pitchFamily="-107" charset="-128"/>
              </a:rPr>
              <a:t>Central planning is neither necessary nor helpful.</a:t>
            </a:r>
          </a:p>
          <a:p>
            <a:pPr lvl="1">
              <a:lnSpc>
                <a:spcPct val="90000"/>
              </a:lnSpc>
            </a:pPr>
            <a:r>
              <a:rPr lang="en-US" dirty="0">
                <a:solidFill>
                  <a:schemeClr val="tx1"/>
                </a:solidFill>
                <a:ea typeface="ＭＳ Ｐゴシック" pitchFamily="-107" charset="-128"/>
                <a:cs typeface="ＭＳ Ｐゴシック" pitchFamily="-107" charset="-128"/>
              </a:rPr>
              <a:t>The market process works so automatically that </a:t>
            </a:r>
            <a:r>
              <a:rPr lang="en-US" dirty="0" smtClean="0">
                <a:solidFill>
                  <a:schemeClr val="tx1"/>
                </a:solidFill>
                <a:ea typeface="ＭＳ Ｐゴシック" pitchFamily="-107" charset="-128"/>
                <a:cs typeface="ＭＳ Ｐゴシック" pitchFamily="-107" charset="-128"/>
              </a:rPr>
              <a:t>the coordination </a:t>
            </a:r>
            <a:r>
              <a:rPr lang="en-US" dirty="0">
                <a:solidFill>
                  <a:schemeClr val="tx1"/>
                </a:solidFill>
                <a:ea typeface="ＭＳ Ｐゴシック" pitchFamily="-107" charset="-128"/>
                <a:cs typeface="ＭＳ Ｐゴシック" pitchFamily="-107" charset="-128"/>
              </a:rPr>
              <a:t>and order it generates is often taken </a:t>
            </a:r>
            <a:r>
              <a:rPr lang="en-US" dirty="0" smtClean="0">
                <a:solidFill>
                  <a:schemeClr val="tx1"/>
                </a:solidFill>
                <a:ea typeface="ＭＳ Ｐゴシック" pitchFamily="-107" charset="-128"/>
                <a:cs typeface="ＭＳ Ｐゴシック" pitchFamily="-107" charset="-128"/>
              </a:rPr>
              <a:t>for granted</a:t>
            </a:r>
            <a:r>
              <a:rPr lang="en-US" dirty="0">
                <a:solidFill>
                  <a:schemeClr val="tx1"/>
                </a:solidFill>
                <a:ea typeface="ＭＳ Ｐゴシック" pitchFamily="-107" charset="-128"/>
                <a:cs typeface="ＭＳ Ｐゴシック" pitchFamily="-107" charset="-128"/>
              </a:rPr>
              <a:t>.  Thus the expression “invisible hand” is </a:t>
            </a:r>
            <a:r>
              <a:rPr lang="en-US" dirty="0" smtClean="0">
                <a:solidFill>
                  <a:schemeClr val="tx1"/>
                </a:solidFill>
                <a:ea typeface="ＭＳ Ｐゴシック" pitchFamily="-107" charset="-128"/>
                <a:cs typeface="ＭＳ Ｐゴシック" pitchFamily="-107" charset="-128"/>
              </a:rPr>
              <a:t>quite descriptive </a:t>
            </a:r>
            <a:r>
              <a:rPr lang="en-US" dirty="0">
                <a:solidFill>
                  <a:schemeClr val="tx1"/>
                </a:solidFill>
                <a:ea typeface="ＭＳ Ｐゴシック" pitchFamily="-107" charset="-128"/>
                <a:cs typeface="ＭＳ Ｐゴシック" pitchFamily="-107" charset="-128"/>
              </a:rPr>
              <a:t>of the process</a:t>
            </a:r>
            <a:r>
              <a:rPr lang="en-US" dirty="0" smtClean="0">
                <a:solidFill>
                  <a:schemeClr val="tx1"/>
                </a:solidFill>
                <a:ea typeface="ＭＳ Ｐゴシック" pitchFamily="-107" charset="-128"/>
                <a:cs typeface="ＭＳ Ｐゴシック" pitchFamily="-107" charset="-128"/>
              </a:rPr>
              <a:t>.</a:t>
            </a:r>
            <a:endParaRPr lang="en-US" dirty="0">
              <a:solidFill>
                <a:schemeClr val="tx1"/>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2949054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right)">
                                      <p:cBhvr>
                                        <p:cTn id="11" dur="500"/>
                                        <p:tgtEl>
                                          <p:spTgt spid="3">
                                            <p:txEl>
                                              <p:pRg st="1" end="1"/>
                                            </p:txEl>
                                          </p:spTgt>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right)">
                                      <p:cBhvr>
                                        <p:cTn id="15" dur="500"/>
                                        <p:tgtEl>
                                          <p:spTgt spid="3">
                                            <p:txEl>
                                              <p:pRg st="2" end="2"/>
                                            </p:txEl>
                                          </p:spTgt>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right)">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96326"/>
            <a:ext cx="8932985" cy="430078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78205"/>
            <a:ext cx="8904855" cy="610773"/>
          </a:xfrm>
        </p:spPr>
        <p:txBody>
          <a:bodyPr/>
          <a:lstStyle/>
          <a:p>
            <a:r>
              <a:rPr lang="en-US" dirty="0" smtClean="0"/>
              <a:t>Qualifications</a:t>
            </a:r>
            <a:endParaRPr lang="en-US" dirty="0"/>
          </a:p>
        </p:txBody>
      </p:sp>
      <p:sp>
        <p:nvSpPr>
          <p:cNvPr id="3" name="Content Placeholder 2"/>
          <p:cNvSpPr>
            <a:spLocks noGrp="1"/>
          </p:cNvSpPr>
          <p:nvPr>
            <p:ph idx="1"/>
          </p:nvPr>
        </p:nvSpPr>
        <p:spPr>
          <a:xfrm>
            <a:off x="140675" y="1659143"/>
            <a:ext cx="8820445" cy="2522159"/>
          </a:xfrm>
        </p:spPr>
        <p:txBody>
          <a:bodyPr/>
          <a:lstStyle/>
          <a:p>
            <a:pPr>
              <a:lnSpc>
                <a:spcPct val="90000"/>
              </a:lnSpc>
            </a:pPr>
            <a:r>
              <a:rPr lang="en-US" sz="2600" dirty="0">
                <a:solidFill>
                  <a:srgbClr val="32302A"/>
                </a:solidFill>
                <a:ea typeface="ＭＳ Ｐゴシック" pitchFamily="-107" charset="-128"/>
                <a:cs typeface="ＭＳ Ｐゴシック" pitchFamily="-107" charset="-128"/>
              </a:rPr>
              <a:t>The efficiency of market organization is dependent upon</a:t>
            </a:r>
            <a:r>
              <a:rPr lang="en-US" sz="2600" dirty="0" smtClean="0">
                <a:solidFill>
                  <a:srgbClr val="32302A"/>
                </a:solidFill>
                <a:ea typeface="ＭＳ Ｐゴシック" pitchFamily="-107" charset="-128"/>
                <a:cs typeface="ＭＳ Ｐゴシック" pitchFamily="-107" charset="-128"/>
              </a:rPr>
              <a:t>:</a:t>
            </a:r>
          </a:p>
          <a:p>
            <a:pPr lvl="1">
              <a:lnSpc>
                <a:spcPct val="90000"/>
              </a:lnSpc>
            </a:pPr>
            <a:r>
              <a:rPr lang="en-US" sz="2400" dirty="0">
                <a:solidFill>
                  <a:srgbClr val="32302A"/>
                </a:solidFill>
                <a:ea typeface="ＭＳ Ｐゴシック" pitchFamily="-107" charset="-128"/>
                <a:cs typeface="ＭＳ Ｐゴシック" pitchFamily="-107" charset="-128"/>
              </a:rPr>
              <a:t>The presence of competitive markets.</a:t>
            </a:r>
          </a:p>
          <a:p>
            <a:pPr lvl="1">
              <a:lnSpc>
                <a:spcPct val="90000"/>
              </a:lnSpc>
            </a:pPr>
            <a:r>
              <a:rPr lang="en-US" sz="2400" dirty="0">
                <a:solidFill>
                  <a:srgbClr val="32302A"/>
                </a:solidFill>
                <a:ea typeface="ＭＳ Ｐゴシック" pitchFamily="-107" charset="-128"/>
                <a:cs typeface="ＭＳ Ｐゴシック" pitchFamily="-107" charset="-128"/>
              </a:rPr>
              <a:t>Well-defined and enforced private property rights.</a:t>
            </a:r>
          </a:p>
        </p:txBody>
      </p:sp>
    </p:spTree>
    <p:extLst>
      <p:ext uri="{BB962C8B-B14F-4D97-AF65-F5344CB8AC3E}">
        <p14:creationId xmlns:p14="http://schemas.microsoft.com/office/powerpoint/2010/main" val="120777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639873"/>
            <a:ext cx="8883749" cy="4218485"/>
          </a:xfrm>
        </p:spPr>
        <p:txBody>
          <a:bodyPr/>
          <a:lstStyle/>
          <a:p>
            <a:pPr marL="341313" indent="-341313">
              <a:lnSpc>
                <a:spcPct val="80000"/>
              </a:lnSpc>
              <a:buClr>
                <a:schemeClr val="hlink"/>
              </a:buClr>
              <a:buNone/>
            </a:pPr>
            <a:r>
              <a:rPr lang="en-US" sz="2700" dirty="0" smtClean="0">
                <a:solidFill>
                  <a:srgbClr val="32302A"/>
                </a:solidFill>
              </a:rPr>
              <a:t>1. </a:t>
            </a:r>
            <a:r>
              <a:rPr lang="en-US" sz="2700" dirty="0">
                <a:solidFill>
                  <a:srgbClr val="32302A"/>
                </a:solidFill>
              </a:rPr>
              <a:t>Consider a large business firm like Wal-Mart. Does it </a:t>
            </a:r>
            <a:r>
              <a:rPr lang="en-US" sz="2700" dirty="0" smtClean="0">
                <a:solidFill>
                  <a:srgbClr val="32302A"/>
                </a:solidFill>
              </a:rPr>
              <a:t>need to </a:t>
            </a:r>
            <a:r>
              <a:rPr lang="en-US" sz="2700" dirty="0">
                <a:solidFill>
                  <a:srgbClr val="32302A"/>
                </a:solidFill>
              </a:rPr>
              <a:t>be regulated in order to assure that it </a:t>
            </a:r>
            <a:r>
              <a:rPr lang="en-US" sz="2700" dirty="0" smtClean="0">
                <a:solidFill>
                  <a:srgbClr val="32302A"/>
                </a:solidFill>
              </a:rPr>
              <a:t>produces efficiently</a:t>
            </a:r>
            <a:r>
              <a:rPr lang="en-US" sz="2700" dirty="0">
                <a:solidFill>
                  <a:srgbClr val="32302A"/>
                </a:solidFill>
              </a:rPr>
              <a:t>?  Is regulation needed to assure that it </a:t>
            </a:r>
            <a:r>
              <a:rPr lang="en-US" sz="2700" dirty="0" smtClean="0">
                <a:solidFill>
                  <a:srgbClr val="32302A"/>
                </a:solidFill>
              </a:rPr>
              <a:t>will supply </a:t>
            </a:r>
            <a:r>
              <a:rPr lang="en-US" sz="2700" dirty="0">
                <a:solidFill>
                  <a:srgbClr val="32302A"/>
                </a:solidFill>
              </a:rPr>
              <a:t>the goods and services that consumers want?</a:t>
            </a:r>
            <a:r>
              <a:rPr lang="en-US" sz="2700" dirty="0" smtClean="0">
                <a:solidFill>
                  <a:srgbClr val="32302A"/>
                </a:solidFill>
              </a:rPr>
              <a:t/>
            </a:r>
            <a:br>
              <a:rPr lang="en-US" sz="2700" dirty="0" smtClean="0">
                <a:solidFill>
                  <a:srgbClr val="32302A"/>
                </a:solidFill>
              </a:rPr>
            </a:br>
            <a:endParaRPr lang="en-US" sz="1000" dirty="0" smtClean="0">
              <a:solidFill>
                <a:srgbClr val="32302A"/>
              </a:solidFill>
            </a:endParaRPr>
          </a:p>
          <a:p>
            <a:pPr marL="341313" indent="-341313">
              <a:lnSpc>
                <a:spcPct val="80000"/>
              </a:lnSpc>
              <a:buClr>
                <a:schemeClr val="hlink"/>
              </a:buClr>
              <a:buNone/>
            </a:pPr>
            <a:r>
              <a:rPr lang="en-US" sz="2700" dirty="0" smtClean="0">
                <a:solidFill>
                  <a:srgbClr val="32302A"/>
                </a:solidFill>
              </a:rPr>
              <a:t>2.	How </a:t>
            </a:r>
            <a:r>
              <a:rPr lang="en-US" sz="2700" dirty="0">
                <a:solidFill>
                  <a:srgbClr val="32302A"/>
                </a:solidFill>
              </a:rPr>
              <a:t>can you explain that the quantities of milk, bananas, candy bars, </a:t>
            </a:r>
            <a:r>
              <a:rPr lang="en-US" sz="2700" dirty="0" smtClean="0">
                <a:solidFill>
                  <a:srgbClr val="32302A"/>
                </a:solidFill>
              </a:rPr>
              <a:t>televisions</a:t>
            </a:r>
            <a:r>
              <a:rPr lang="en-US" sz="2700" dirty="0">
                <a:solidFill>
                  <a:srgbClr val="32302A"/>
                </a:solidFill>
              </a:rPr>
              <a:t>, notebook paper and thousands </a:t>
            </a:r>
            <a:r>
              <a:rPr lang="en-US" sz="2700" dirty="0" smtClean="0">
                <a:solidFill>
                  <a:srgbClr val="32302A"/>
                </a:solidFill>
              </a:rPr>
              <a:t>of </a:t>
            </a:r>
            <a:r>
              <a:rPr lang="en-US" sz="2700" dirty="0">
                <a:solidFill>
                  <a:srgbClr val="32302A"/>
                </a:solidFill>
              </a:rPr>
              <a:t>other items available in your hometown are approximately equal to the quantities of these items that local consumers desire to purchase? </a:t>
            </a:r>
          </a:p>
        </p:txBody>
      </p:sp>
    </p:spTree>
    <p:extLst>
      <p:ext uri="{BB962C8B-B14F-4D97-AF65-F5344CB8AC3E}">
        <p14:creationId xmlns:p14="http://schemas.microsoft.com/office/powerpoint/2010/main" val="271556619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617787"/>
            <a:ext cx="8883749" cy="4218485"/>
          </a:xfrm>
        </p:spPr>
        <p:txBody>
          <a:bodyPr/>
          <a:lstStyle/>
          <a:p>
            <a:pPr marL="341313" indent="-341313">
              <a:lnSpc>
                <a:spcPct val="80000"/>
              </a:lnSpc>
              <a:buClr>
                <a:schemeClr val="hlink"/>
              </a:buClr>
              <a:buNone/>
            </a:pPr>
            <a:r>
              <a:rPr lang="en-US" sz="2700" dirty="0" smtClean="0">
                <a:solidFill>
                  <a:srgbClr val="32302A"/>
                </a:solidFill>
              </a:rPr>
              <a:t>3. </a:t>
            </a:r>
            <a:r>
              <a:rPr lang="en-US" sz="2700" dirty="0">
                <a:solidFill>
                  <a:srgbClr val="32302A"/>
                </a:solidFill>
              </a:rPr>
              <a:t>What is the invisible hand principle? Does it indicate that “good intentions” are necessary if one’s actions are going </a:t>
            </a:r>
            <a:r>
              <a:rPr lang="en-US" sz="2700" dirty="0" smtClean="0">
                <a:solidFill>
                  <a:srgbClr val="32302A"/>
                </a:solidFill>
              </a:rPr>
              <a:t/>
            </a:r>
            <a:br>
              <a:rPr lang="en-US" sz="2700" dirty="0" smtClean="0">
                <a:solidFill>
                  <a:srgbClr val="32302A"/>
                </a:solidFill>
              </a:rPr>
            </a:br>
            <a:r>
              <a:rPr lang="en-US" sz="2700" dirty="0" smtClean="0">
                <a:solidFill>
                  <a:srgbClr val="32302A"/>
                </a:solidFill>
              </a:rPr>
              <a:t>to </a:t>
            </a:r>
            <a:r>
              <a:rPr lang="en-US" sz="2700" dirty="0">
                <a:solidFill>
                  <a:srgbClr val="32302A"/>
                </a:solidFill>
              </a:rPr>
              <a:t>be beneficial to others? What are the necessary </a:t>
            </a:r>
            <a:r>
              <a:rPr lang="en-US" sz="2700" dirty="0" smtClean="0">
                <a:solidFill>
                  <a:srgbClr val="32302A"/>
                </a:solidFill>
              </a:rPr>
              <a:t>conditions for </a:t>
            </a:r>
            <a:r>
              <a:rPr lang="en-US" sz="2700" dirty="0">
                <a:solidFill>
                  <a:srgbClr val="32302A"/>
                </a:solidFill>
              </a:rPr>
              <a:t>the invisible hand to work well? Why are </a:t>
            </a:r>
            <a:r>
              <a:rPr lang="en-US" sz="2700" dirty="0" smtClean="0">
                <a:solidFill>
                  <a:srgbClr val="32302A"/>
                </a:solidFill>
              </a:rPr>
              <a:t>these conditions </a:t>
            </a:r>
            <a:r>
              <a:rPr lang="en-US" sz="2700" dirty="0">
                <a:solidFill>
                  <a:srgbClr val="32302A"/>
                </a:solidFill>
              </a:rPr>
              <a:t>important? </a:t>
            </a:r>
          </a:p>
          <a:p>
            <a:pPr marL="341313" indent="-341313">
              <a:lnSpc>
                <a:spcPct val="80000"/>
              </a:lnSpc>
              <a:buClr>
                <a:schemeClr val="hlink"/>
              </a:buClr>
              <a:buNone/>
            </a:pPr>
            <a:endParaRPr lang="en-US" sz="200" dirty="0" smtClean="0">
              <a:solidFill>
                <a:srgbClr val="32302A"/>
              </a:solidFill>
            </a:endParaRPr>
          </a:p>
          <a:p>
            <a:pPr marL="515938" indent="-515938">
              <a:lnSpc>
                <a:spcPct val="80000"/>
              </a:lnSpc>
              <a:buClr>
                <a:schemeClr val="hlink"/>
              </a:buClr>
              <a:buNone/>
            </a:pPr>
            <a:r>
              <a:rPr lang="en-US" sz="2700" dirty="0" smtClean="0">
                <a:solidFill>
                  <a:srgbClr val="32302A"/>
                </a:solidFill>
              </a:rPr>
              <a:t>4. “</a:t>
            </a:r>
            <a:r>
              <a:rPr lang="en-US" sz="2700" dirty="0">
                <a:solidFill>
                  <a:srgbClr val="32302A"/>
                </a:solidFill>
              </a:rPr>
              <a:t>The output generated by our economy should not be left </a:t>
            </a:r>
            <a:r>
              <a:rPr lang="en-US" sz="2700" dirty="0" smtClean="0">
                <a:solidFill>
                  <a:srgbClr val="32302A"/>
                </a:solidFill>
              </a:rPr>
              <a:t/>
            </a:r>
            <a:br>
              <a:rPr lang="en-US" sz="2700" dirty="0" smtClean="0">
                <a:solidFill>
                  <a:srgbClr val="32302A"/>
                </a:solidFill>
              </a:rPr>
            </a:br>
            <a:r>
              <a:rPr lang="en-US" sz="2700" dirty="0" smtClean="0">
                <a:solidFill>
                  <a:srgbClr val="32302A"/>
                </a:solidFill>
              </a:rPr>
              <a:t>to </a:t>
            </a:r>
            <a:r>
              <a:rPr lang="en-US" sz="2700" dirty="0">
                <a:solidFill>
                  <a:srgbClr val="32302A"/>
                </a:solidFill>
              </a:rPr>
              <a:t>chance.  We need to have someone in charge who will make sure that resources are used wisely</a:t>
            </a:r>
            <a:r>
              <a:rPr lang="en-US" sz="2700" dirty="0" smtClean="0">
                <a:solidFill>
                  <a:srgbClr val="32302A"/>
                </a:solidFill>
              </a:rPr>
              <a:t>.”</a:t>
            </a:r>
          </a:p>
          <a:p>
            <a:pPr marL="457200" indent="-457200">
              <a:lnSpc>
                <a:spcPct val="80000"/>
              </a:lnSpc>
              <a:buClr>
                <a:schemeClr val="hlink"/>
              </a:buClr>
              <a:buNone/>
            </a:pPr>
            <a:r>
              <a:rPr lang="en-US" sz="500" dirty="0">
                <a:solidFill>
                  <a:srgbClr val="32302A"/>
                </a:solidFill>
              </a:rPr>
              <a:t/>
            </a:r>
            <a:br>
              <a:rPr lang="en-US" sz="500" dirty="0">
                <a:solidFill>
                  <a:srgbClr val="32302A"/>
                </a:solidFill>
              </a:rPr>
            </a:br>
            <a:r>
              <a:rPr lang="en-US" sz="2700" dirty="0" smtClean="0">
                <a:solidFill>
                  <a:srgbClr val="32302A"/>
                </a:solidFill>
              </a:rPr>
              <a:t>(a) When </a:t>
            </a:r>
            <a:r>
              <a:rPr lang="en-US" sz="2700" dirty="0">
                <a:solidFill>
                  <a:srgbClr val="32302A"/>
                </a:solidFill>
              </a:rPr>
              <a:t>resources and goods are allocated </a:t>
            </a:r>
            <a:r>
              <a:rPr lang="en-US" sz="2700" dirty="0" smtClean="0">
                <a:solidFill>
                  <a:srgbClr val="32302A"/>
                </a:solidFill>
              </a:rPr>
              <a:t>by markets</a:t>
            </a:r>
            <a:r>
              <a:rPr lang="en-US" sz="2700" dirty="0">
                <a:solidFill>
                  <a:srgbClr val="32302A"/>
                </a:solidFill>
              </a:rPr>
              <a:t>, </a:t>
            </a:r>
            <a:r>
              <a:rPr lang="en-US" sz="2700" dirty="0" smtClean="0">
                <a:solidFill>
                  <a:srgbClr val="32302A"/>
                </a:solidFill>
              </a:rPr>
              <a:t/>
            </a:r>
            <a:br>
              <a:rPr lang="en-US" sz="2700" dirty="0" smtClean="0">
                <a:solidFill>
                  <a:srgbClr val="32302A"/>
                </a:solidFill>
              </a:rPr>
            </a:br>
            <a:r>
              <a:rPr lang="en-US" sz="2700" dirty="0" smtClean="0">
                <a:solidFill>
                  <a:srgbClr val="32302A"/>
                </a:solidFill>
              </a:rPr>
              <a:t>      is the </a:t>
            </a:r>
            <a:r>
              <a:rPr lang="en-US" sz="2700" dirty="0">
                <a:solidFill>
                  <a:srgbClr val="32302A"/>
                </a:solidFill>
              </a:rPr>
              <a:t>output “left to chance</a:t>
            </a:r>
            <a:r>
              <a:rPr lang="en-US" sz="2700" dirty="0" smtClean="0">
                <a:solidFill>
                  <a:srgbClr val="32302A"/>
                </a:solidFill>
              </a:rPr>
              <a:t>?”</a:t>
            </a:r>
          </a:p>
          <a:p>
            <a:pPr marL="914400" indent="-457200">
              <a:lnSpc>
                <a:spcPct val="80000"/>
              </a:lnSpc>
              <a:buClr>
                <a:schemeClr val="hlink"/>
              </a:buClr>
              <a:buNone/>
            </a:pPr>
            <a:r>
              <a:rPr lang="en-US" sz="2700" dirty="0" smtClean="0">
                <a:solidFill>
                  <a:srgbClr val="32302A"/>
                </a:solidFill>
              </a:rPr>
              <a:t>(</a:t>
            </a:r>
            <a:r>
              <a:rPr lang="en-US" sz="2700" dirty="0">
                <a:solidFill>
                  <a:srgbClr val="32302A"/>
                </a:solidFill>
              </a:rPr>
              <a:t>b) In a market economy, what determines </a:t>
            </a:r>
            <a:r>
              <a:rPr lang="en-US" sz="2700" dirty="0" smtClean="0">
                <a:solidFill>
                  <a:srgbClr val="32302A"/>
                </a:solidFill>
              </a:rPr>
              <a:t>whether or </a:t>
            </a:r>
            <a:r>
              <a:rPr lang="en-US" sz="2700" dirty="0">
                <a:solidFill>
                  <a:srgbClr val="32302A"/>
                </a:solidFill>
              </a:rPr>
              <a:t>not </a:t>
            </a:r>
            <a:r>
              <a:rPr lang="en-US" sz="2700" dirty="0" smtClean="0">
                <a:solidFill>
                  <a:srgbClr val="32302A"/>
                </a:solidFill>
              </a:rPr>
              <a:t/>
            </a:r>
            <a:br>
              <a:rPr lang="en-US" sz="2700" dirty="0" smtClean="0">
                <a:solidFill>
                  <a:srgbClr val="32302A"/>
                </a:solidFill>
              </a:rPr>
            </a:br>
            <a:r>
              <a:rPr lang="en-US" sz="2700" dirty="0" smtClean="0">
                <a:solidFill>
                  <a:srgbClr val="32302A"/>
                </a:solidFill>
              </a:rPr>
              <a:t>a </a:t>
            </a:r>
            <a:r>
              <a:rPr lang="en-US" sz="2700" dirty="0">
                <a:solidFill>
                  <a:srgbClr val="32302A"/>
                </a:solidFill>
              </a:rPr>
              <a:t>good will be produced? </a:t>
            </a:r>
          </a:p>
        </p:txBody>
      </p:sp>
    </p:spTree>
    <p:extLst>
      <p:ext uri="{BB962C8B-B14F-4D97-AF65-F5344CB8AC3E}">
        <p14:creationId xmlns:p14="http://schemas.microsoft.com/office/powerpoint/2010/main" val="33717049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idx="1"/>
          </p:nvPr>
        </p:nvSpPr>
        <p:spPr>
          <a:xfrm>
            <a:off x="2378995" y="2285998"/>
            <a:ext cx="3967565" cy="2151897"/>
          </a:xfrm>
        </p:spPr>
        <p:txBody>
          <a:bodyPr/>
          <a:lstStyle/>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End of</a:t>
            </a:r>
          </a:p>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Chapter 3</a:t>
            </a:r>
            <a:endParaRPr lang="en-US" sz="6600" b="1" i="1" dirty="0">
              <a:solidFill>
                <a:srgbClr val="32302A"/>
              </a:solidFill>
              <a:latin typeface="Times New Roman" pitchFamily="18" charset="0"/>
              <a:cs typeface="Times New Roman" pitchFamily="18" charset="0"/>
            </a:endParaRPr>
          </a:p>
        </p:txBody>
      </p:sp>
    </p:spTree>
    <p:extLst>
      <p:ext uri="{BB962C8B-B14F-4D97-AF65-F5344CB8AC3E}">
        <p14:creationId xmlns:p14="http://schemas.microsoft.com/office/powerpoint/2010/main" val="546546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Market Demand Schedule</a:t>
            </a:r>
            <a:endParaRPr lang="en-US" sz="20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08" name="Text Box 119"/>
          <p:cNvSpPr txBox="1">
            <a:spLocks noChangeArrowheads="1"/>
          </p:cNvSpPr>
          <p:nvPr/>
        </p:nvSpPr>
        <p:spPr bwMode="auto">
          <a:xfrm>
            <a:off x="4058690" y="2032727"/>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120</a:t>
            </a:r>
          </a:p>
        </p:txBody>
      </p:sp>
      <p:sp>
        <p:nvSpPr>
          <p:cNvPr id="109" name="Text Box 120"/>
          <p:cNvSpPr txBox="1">
            <a:spLocks noChangeArrowheads="1"/>
          </p:cNvSpPr>
          <p:nvPr/>
        </p:nvSpPr>
        <p:spPr bwMode="auto">
          <a:xfrm>
            <a:off x="4058690" y="2767766"/>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100</a:t>
            </a:r>
          </a:p>
        </p:txBody>
      </p:sp>
      <p:sp>
        <p:nvSpPr>
          <p:cNvPr id="110" name="Text Box 121"/>
          <p:cNvSpPr txBox="1">
            <a:spLocks noChangeArrowheads="1"/>
          </p:cNvSpPr>
          <p:nvPr/>
        </p:nvSpPr>
        <p:spPr bwMode="auto">
          <a:xfrm>
            <a:off x="4058690" y="3499604"/>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80</a:t>
            </a:r>
          </a:p>
        </p:txBody>
      </p:sp>
      <p:sp>
        <p:nvSpPr>
          <p:cNvPr id="111" name="Text Box 122"/>
          <p:cNvSpPr txBox="1">
            <a:spLocks noChangeArrowheads="1"/>
          </p:cNvSpPr>
          <p:nvPr/>
        </p:nvSpPr>
        <p:spPr bwMode="auto">
          <a:xfrm>
            <a:off x="4058690" y="4964866"/>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40</a:t>
            </a:r>
          </a:p>
        </p:txBody>
      </p:sp>
      <p:sp>
        <p:nvSpPr>
          <p:cNvPr id="112" name="Text Box 123"/>
          <p:cNvSpPr txBox="1">
            <a:spLocks noChangeArrowheads="1"/>
          </p:cNvSpPr>
          <p:nvPr/>
        </p:nvSpPr>
        <p:spPr bwMode="auto">
          <a:xfrm>
            <a:off x="4467697" y="5450493"/>
            <a:ext cx="378717"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0</a:t>
            </a:r>
          </a:p>
        </p:txBody>
      </p:sp>
      <p:sp>
        <p:nvSpPr>
          <p:cNvPr id="113" name="Text Box 124"/>
          <p:cNvSpPr txBox="1">
            <a:spLocks noChangeArrowheads="1"/>
          </p:cNvSpPr>
          <p:nvPr/>
        </p:nvSpPr>
        <p:spPr bwMode="auto">
          <a:xfrm>
            <a:off x="5412328"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20</a:t>
            </a:r>
          </a:p>
        </p:txBody>
      </p:sp>
      <p:sp>
        <p:nvSpPr>
          <p:cNvPr id="114" name="Text Box 125"/>
          <p:cNvSpPr txBox="1">
            <a:spLocks noChangeArrowheads="1"/>
          </p:cNvSpPr>
          <p:nvPr/>
        </p:nvSpPr>
        <p:spPr bwMode="auto">
          <a:xfrm>
            <a:off x="5891752" y="5450493"/>
            <a:ext cx="471292"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30</a:t>
            </a:r>
          </a:p>
        </p:txBody>
      </p:sp>
      <p:sp>
        <p:nvSpPr>
          <p:cNvPr id="115" name="Text Box 126"/>
          <p:cNvSpPr txBox="1">
            <a:spLocks noChangeArrowheads="1"/>
          </p:cNvSpPr>
          <p:nvPr/>
        </p:nvSpPr>
        <p:spPr bwMode="auto">
          <a:xfrm>
            <a:off x="63743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a:latin typeface="Times New Roman" pitchFamily="18" charset="0"/>
                <a:cs typeface="Times New Roman" pitchFamily="18" charset="0"/>
              </a:rPr>
              <a:t>40</a:t>
            </a:r>
          </a:p>
        </p:txBody>
      </p:sp>
      <p:sp>
        <p:nvSpPr>
          <p:cNvPr id="116" name="Text Box 127"/>
          <p:cNvSpPr txBox="1">
            <a:spLocks noChangeArrowheads="1"/>
          </p:cNvSpPr>
          <p:nvPr/>
        </p:nvSpPr>
        <p:spPr bwMode="auto">
          <a:xfrm>
            <a:off x="6836207" y="5450493"/>
            <a:ext cx="510475"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50</a:t>
            </a:r>
          </a:p>
        </p:txBody>
      </p:sp>
      <p:sp>
        <p:nvSpPr>
          <p:cNvPr id="117" name="Freeform 116"/>
          <p:cNvSpPr/>
          <p:nvPr/>
        </p:nvSpPr>
        <p:spPr bwMode="auto">
          <a:xfrm>
            <a:off x="4839172" y="1555309"/>
            <a:ext cx="3202412" cy="3525088"/>
          </a:xfrm>
          <a:custGeom>
            <a:avLst/>
            <a:gdLst>
              <a:gd name="connsiteX0" fmla="*/ 0 w 3162300"/>
              <a:gd name="connsiteY0" fmla="*/ 0 h 3721100"/>
              <a:gd name="connsiteX1" fmla="*/ 190500 w 3162300"/>
              <a:gd name="connsiteY1" fmla="*/ 1917700 h 3721100"/>
              <a:gd name="connsiteX2" fmla="*/ 660400 w 3162300"/>
              <a:gd name="connsiteY2" fmla="*/ 2641600 h 3721100"/>
              <a:gd name="connsiteX3" fmla="*/ 1435100 w 3162300"/>
              <a:gd name="connsiteY3" fmla="*/ 3149600 h 3721100"/>
              <a:gd name="connsiteX4" fmla="*/ 2501900 w 3162300"/>
              <a:gd name="connsiteY4" fmla="*/ 3568700 h 3721100"/>
              <a:gd name="connsiteX5" fmla="*/ 3162300 w 3162300"/>
              <a:gd name="connsiteY5" fmla="*/ 3721100 h 372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62300" h="3721100">
                <a:moveTo>
                  <a:pt x="0" y="0"/>
                </a:moveTo>
                <a:cubicBezTo>
                  <a:pt x="40216" y="738716"/>
                  <a:pt x="80433" y="1477433"/>
                  <a:pt x="190500" y="1917700"/>
                </a:cubicBezTo>
                <a:cubicBezTo>
                  <a:pt x="300567" y="2357967"/>
                  <a:pt x="452967" y="2436283"/>
                  <a:pt x="660400" y="2641600"/>
                </a:cubicBezTo>
                <a:cubicBezTo>
                  <a:pt x="867833" y="2846917"/>
                  <a:pt x="1128183" y="2995083"/>
                  <a:pt x="1435100" y="3149600"/>
                </a:cubicBezTo>
                <a:cubicBezTo>
                  <a:pt x="1742017" y="3304117"/>
                  <a:pt x="2214033" y="3473450"/>
                  <a:pt x="2501900" y="3568700"/>
                </a:cubicBezTo>
                <a:cubicBezTo>
                  <a:pt x="2789767" y="3663950"/>
                  <a:pt x="3162300" y="3721100"/>
                  <a:pt x="3162300" y="3721100"/>
                </a:cubicBezTo>
              </a:path>
            </a:pathLst>
          </a:custGeom>
          <a:noFill/>
          <a:ln w="57150" cap="flat" cmpd="sng" algn="ctr">
            <a:solidFill>
              <a:srgbClr val="053AB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800" b="1" i="1" u="none" strike="noStrike" cap="none" normalizeH="0" baseline="0">
              <a:ln>
                <a:noFill/>
              </a:ln>
              <a:solidFill>
                <a:schemeClr val="bg2"/>
              </a:solidFill>
              <a:effectLst/>
              <a:latin typeface="Times New Roman" pitchFamily="18" charset="0"/>
              <a:cs typeface="Times New Roman" pitchFamily="18" charset="0"/>
            </a:endParaRPr>
          </a:p>
        </p:txBody>
      </p:sp>
      <p:sp>
        <p:nvSpPr>
          <p:cNvPr id="118" name="Oval 128"/>
          <p:cNvSpPr>
            <a:spLocks noChangeArrowheads="1"/>
          </p:cNvSpPr>
          <p:nvPr/>
        </p:nvSpPr>
        <p:spPr bwMode="auto">
          <a:xfrm>
            <a:off x="4793929" y="1441016"/>
            <a:ext cx="105200" cy="108090"/>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19" name="Oval 129"/>
          <p:cNvSpPr>
            <a:spLocks noChangeArrowheads="1"/>
          </p:cNvSpPr>
          <p:nvPr/>
        </p:nvSpPr>
        <p:spPr bwMode="auto">
          <a:xfrm>
            <a:off x="4964585" y="3226127"/>
            <a:ext cx="105199" cy="108090"/>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1" name="Oval 131"/>
          <p:cNvSpPr>
            <a:spLocks noChangeArrowheads="1"/>
          </p:cNvSpPr>
          <p:nvPr/>
        </p:nvSpPr>
        <p:spPr bwMode="auto">
          <a:xfrm>
            <a:off x="6220298" y="4458054"/>
            <a:ext cx="105200" cy="108090"/>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2" name="Text Box 132"/>
          <p:cNvSpPr txBox="1">
            <a:spLocks noChangeArrowheads="1"/>
          </p:cNvSpPr>
          <p:nvPr/>
        </p:nvSpPr>
        <p:spPr bwMode="auto">
          <a:xfrm>
            <a:off x="4158135" y="995696"/>
            <a:ext cx="1376788" cy="419923"/>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sz="1600" b="0" i="0" dirty="0">
                <a:latin typeface="Times New Roman" pitchFamily="18" charset="0"/>
                <a:cs typeface="Times New Roman" pitchFamily="18" charset="0"/>
              </a:rPr>
              <a:t>Price</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(monthly bill)</a:t>
            </a:r>
          </a:p>
        </p:txBody>
      </p:sp>
      <p:sp>
        <p:nvSpPr>
          <p:cNvPr id="123" name="Text Box 133"/>
          <p:cNvSpPr txBox="1">
            <a:spLocks noChangeArrowheads="1"/>
          </p:cNvSpPr>
          <p:nvPr/>
        </p:nvSpPr>
        <p:spPr bwMode="auto">
          <a:xfrm>
            <a:off x="8085608" y="5168699"/>
            <a:ext cx="1219200" cy="634020"/>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sz="1600" b="0" i="0" dirty="0">
                <a:latin typeface="Times New Roman" pitchFamily="18" charset="0"/>
                <a:cs typeface="Times New Roman" pitchFamily="18" charset="0"/>
              </a:rPr>
              <a:t>Quantity</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a:t>
            </a:r>
            <a:r>
              <a:rPr kumimoji="0" lang="en-US" sz="1400" b="0" dirty="0" smtClean="0">
                <a:latin typeface="Times New Roman" pitchFamily="18" charset="0"/>
                <a:cs typeface="Times New Roman" pitchFamily="18" charset="0"/>
              </a:rPr>
              <a:t>million </a:t>
            </a:r>
            <a:r>
              <a:rPr kumimoji="0" lang="en-US" sz="1400" b="0" dirty="0">
                <a:latin typeface="Times New Roman" pitchFamily="18" charset="0"/>
                <a:cs typeface="Times New Roman" pitchFamily="18" charset="0"/>
              </a:rPr>
              <a:t/>
            </a:r>
            <a:br>
              <a:rPr kumimoji="0" lang="en-US" sz="1400" b="0" dirty="0">
                <a:latin typeface="Times New Roman" pitchFamily="18" charset="0"/>
                <a:cs typeface="Times New Roman" pitchFamily="18" charset="0"/>
              </a:rPr>
            </a:br>
            <a:r>
              <a:rPr kumimoji="0" lang="en-US" sz="1400" b="0" dirty="0">
                <a:latin typeface="Times New Roman" pitchFamily="18" charset="0"/>
                <a:cs typeface="Times New Roman" pitchFamily="18" charset="0"/>
              </a:rPr>
              <a:t>subscribers)</a:t>
            </a:r>
          </a:p>
        </p:txBody>
      </p:sp>
      <p:sp>
        <p:nvSpPr>
          <p:cNvPr id="124" name="Line 134"/>
          <p:cNvSpPr>
            <a:spLocks noChangeShapeType="1"/>
          </p:cNvSpPr>
          <p:nvPr/>
        </p:nvSpPr>
        <p:spPr bwMode="auto">
          <a:xfrm>
            <a:off x="4656569" y="1518914"/>
            <a:ext cx="0" cy="372986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5" name="Line 135"/>
          <p:cNvSpPr>
            <a:spLocks noChangeShapeType="1"/>
          </p:cNvSpPr>
          <p:nvPr/>
        </p:nvSpPr>
        <p:spPr bwMode="auto">
          <a:xfrm>
            <a:off x="4669310" y="5451828"/>
            <a:ext cx="3416298"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6" name="Text Box 136"/>
          <p:cNvSpPr txBox="1">
            <a:spLocks noChangeArrowheads="1"/>
          </p:cNvSpPr>
          <p:nvPr/>
        </p:nvSpPr>
        <p:spPr bwMode="auto">
          <a:xfrm>
            <a:off x="4058690" y="4218741"/>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a:latin typeface="Times New Roman" pitchFamily="18" charset="0"/>
                <a:cs typeface="Times New Roman" pitchFamily="18" charset="0"/>
              </a:rPr>
              <a:t>60</a:t>
            </a:r>
          </a:p>
        </p:txBody>
      </p:sp>
      <p:sp>
        <p:nvSpPr>
          <p:cNvPr id="127" name="Line 137"/>
          <p:cNvSpPr>
            <a:spLocks noChangeShapeType="1"/>
          </p:cNvSpPr>
          <p:nvPr/>
        </p:nvSpPr>
        <p:spPr bwMode="auto">
          <a:xfrm>
            <a:off x="4561320" y="22228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8" name="Line 138"/>
          <p:cNvSpPr>
            <a:spLocks noChangeShapeType="1"/>
          </p:cNvSpPr>
          <p:nvPr/>
        </p:nvSpPr>
        <p:spPr bwMode="auto">
          <a:xfrm>
            <a:off x="4561320" y="295310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9" name="Line 139"/>
          <p:cNvSpPr>
            <a:spLocks noChangeShapeType="1"/>
          </p:cNvSpPr>
          <p:nvPr/>
        </p:nvSpPr>
        <p:spPr bwMode="auto">
          <a:xfrm>
            <a:off x="4561320" y="367700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0" name="Line 140"/>
          <p:cNvSpPr>
            <a:spLocks noChangeShapeType="1"/>
          </p:cNvSpPr>
          <p:nvPr/>
        </p:nvSpPr>
        <p:spPr bwMode="auto">
          <a:xfrm>
            <a:off x="4561320" y="44072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1" name="Text Box 142"/>
          <p:cNvSpPr txBox="1">
            <a:spLocks noChangeArrowheads="1"/>
          </p:cNvSpPr>
          <p:nvPr/>
        </p:nvSpPr>
        <p:spPr bwMode="auto">
          <a:xfrm>
            <a:off x="7325157" y="5450493"/>
            <a:ext cx="518010"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60</a:t>
            </a:r>
          </a:p>
        </p:txBody>
      </p:sp>
      <p:sp>
        <p:nvSpPr>
          <p:cNvPr id="132" name="Text Box 143"/>
          <p:cNvSpPr txBox="1">
            <a:spLocks noChangeArrowheads="1"/>
          </p:cNvSpPr>
          <p:nvPr/>
        </p:nvSpPr>
        <p:spPr bwMode="auto">
          <a:xfrm>
            <a:off x="7793441" y="5450493"/>
            <a:ext cx="504825"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70</a:t>
            </a:r>
          </a:p>
        </p:txBody>
      </p:sp>
      <p:sp>
        <p:nvSpPr>
          <p:cNvPr id="133" name="Line 145"/>
          <p:cNvSpPr>
            <a:spLocks noChangeShapeType="1"/>
          </p:cNvSpPr>
          <p:nvPr/>
        </p:nvSpPr>
        <p:spPr bwMode="auto">
          <a:xfrm>
            <a:off x="563768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4" name="Line 146"/>
          <p:cNvSpPr>
            <a:spLocks noChangeShapeType="1"/>
          </p:cNvSpPr>
          <p:nvPr/>
        </p:nvSpPr>
        <p:spPr bwMode="auto">
          <a:xfrm>
            <a:off x="6118697"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5" name="Line 147"/>
          <p:cNvSpPr>
            <a:spLocks noChangeShapeType="1"/>
          </p:cNvSpPr>
          <p:nvPr/>
        </p:nvSpPr>
        <p:spPr bwMode="auto">
          <a:xfrm>
            <a:off x="6599710"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6" name="Line 148"/>
          <p:cNvSpPr>
            <a:spLocks noChangeShapeType="1"/>
          </p:cNvSpPr>
          <p:nvPr/>
        </p:nvSpPr>
        <p:spPr bwMode="auto">
          <a:xfrm>
            <a:off x="708072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7" name="Line 149"/>
          <p:cNvSpPr>
            <a:spLocks noChangeShapeType="1"/>
          </p:cNvSpPr>
          <p:nvPr/>
        </p:nvSpPr>
        <p:spPr bwMode="auto">
          <a:xfrm>
            <a:off x="756173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8" name="Line 150"/>
          <p:cNvSpPr>
            <a:spLocks noChangeShapeType="1"/>
          </p:cNvSpPr>
          <p:nvPr/>
        </p:nvSpPr>
        <p:spPr bwMode="auto">
          <a:xfrm>
            <a:off x="8042747"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9" name="Text Box 151"/>
          <p:cNvSpPr txBox="1">
            <a:spLocks noChangeArrowheads="1"/>
          </p:cNvSpPr>
          <p:nvPr/>
        </p:nvSpPr>
        <p:spPr bwMode="auto">
          <a:xfrm>
            <a:off x="49265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10</a:t>
            </a:r>
          </a:p>
        </p:txBody>
      </p:sp>
      <p:sp>
        <p:nvSpPr>
          <p:cNvPr id="140" name="Line 152"/>
          <p:cNvSpPr>
            <a:spLocks noChangeShapeType="1"/>
          </p:cNvSpPr>
          <p:nvPr/>
        </p:nvSpPr>
        <p:spPr bwMode="auto">
          <a:xfrm>
            <a:off x="515667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1" name="Oval 153"/>
          <p:cNvSpPr>
            <a:spLocks noChangeArrowheads="1"/>
          </p:cNvSpPr>
          <p:nvPr/>
        </p:nvSpPr>
        <p:spPr bwMode="auto">
          <a:xfrm>
            <a:off x="7288685" y="4877127"/>
            <a:ext cx="105199" cy="108090"/>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42" name="Oval 154"/>
          <p:cNvSpPr>
            <a:spLocks noChangeArrowheads="1"/>
          </p:cNvSpPr>
          <p:nvPr/>
        </p:nvSpPr>
        <p:spPr bwMode="auto">
          <a:xfrm>
            <a:off x="7936385" y="5026352"/>
            <a:ext cx="105199" cy="108090"/>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43" name="Line 158"/>
          <p:cNvSpPr>
            <a:spLocks noChangeShapeType="1"/>
          </p:cNvSpPr>
          <p:nvPr/>
        </p:nvSpPr>
        <p:spPr bwMode="auto">
          <a:xfrm>
            <a:off x="4561320" y="51565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nvGrpSpPr>
          <p:cNvPr id="144" name="Group 173"/>
          <p:cNvGrpSpPr>
            <a:grpSpLocks/>
          </p:cNvGrpSpPr>
          <p:nvPr/>
        </p:nvGrpSpPr>
        <p:grpSpPr bwMode="auto">
          <a:xfrm>
            <a:off x="4585172" y="5232872"/>
            <a:ext cx="148681" cy="273829"/>
            <a:chOff x="2616" y="3192"/>
            <a:chExt cx="106" cy="190"/>
          </a:xfrm>
        </p:grpSpPr>
        <p:sp>
          <p:nvSpPr>
            <p:cNvPr id="145" name="Line 144"/>
            <p:cNvSpPr>
              <a:spLocks noChangeShapeType="1"/>
            </p:cNvSpPr>
            <p:nvPr/>
          </p:nvSpPr>
          <p:spPr bwMode="auto">
            <a:xfrm>
              <a:off x="2676" y="3324"/>
              <a:ext cx="0" cy="5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6" name="Line 164"/>
            <p:cNvSpPr>
              <a:spLocks noChangeShapeType="1"/>
            </p:cNvSpPr>
            <p:nvPr/>
          </p:nvSpPr>
          <p:spPr bwMode="auto">
            <a:xfrm>
              <a:off x="2676" y="3264"/>
              <a:ext cx="0" cy="84"/>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7" name="Line 170"/>
            <p:cNvSpPr>
              <a:spLocks noChangeShapeType="1"/>
            </p:cNvSpPr>
            <p:nvPr/>
          </p:nvSpPr>
          <p:spPr bwMode="auto">
            <a:xfrm flipV="1">
              <a:off x="2626" y="3192"/>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8" name="Line 171"/>
            <p:cNvSpPr>
              <a:spLocks noChangeShapeType="1"/>
            </p:cNvSpPr>
            <p:nvPr/>
          </p:nvSpPr>
          <p:spPr bwMode="auto">
            <a:xfrm flipV="1">
              <a:off x="2626" y="3240"/>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9" name="Line 172"/>
            <p:cNvSpPr>
              <a:spLocks noChangeShapeType="1"/>
            </p:cNvSpPr>
            <p:nvPr/>
          </p:nvSpPr>
          <p:spPr bwMode="auto">
            <a:xfrm>
              <a:off x="2616" y="3328"/>
              <a:ext cx="5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sp>
        <p:nvSpPr>
          <p:cNvPr id="150" name="Line 137"/>
          <p:cNvSpPr>
            <a:spLocks noChangeShapeType="1"/>
          </p:cNvSpPr>
          <p:nvPr/>
        </p:nvSpPr>
        <p:spPr bwMode="auto">
          <a:xfrm>
            <a:off x="4561320" y="154975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51" name="Text Box 119"/>
          <p:cNvSpPr txBox="1">
            <a:spLocks noChangeArrowheads="1"/>
          </p:cNvSpPr>
          <p:nvPr/>
        </p:nvSpPr>
        <p:spPr bwMode="auto">
          <a:xfrm>
            <a:off x="4058690" y="1359627"/>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140</a:t>
            </a:r>
            <a:endParaRPr kumimoji="0" lang="en-US" sz="1600" b="0" i="0" dirty="0">
              <a:latin typeface="Times New Roman" pitchFamily="18" charset="0"/>
              <a:cs typeface="Times New Roman" pitchFamily="18" charset="0"/>
            </a:endParaRPr>
          </a:p>
        </p:txBody>
      </p:sp>
      <p:sp>
        <p:nvSpPr>
          <p:cNvPr id="154" name="Text Box 50"/>
          <p:cNvSpPr txBox="1">
            <a:spLocks noChangeArrowheads="1"/>
          </p:cNvSpPr>
          <p:nvPr/>
        </p:nvSpPr>
        <p:spPr bwMode="auto">
          <a:xfrm>
            <a:off x="7537926" y="4613979"/>
            <a:ext cx="1246398" cy="400110"/>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2000" dirty="0">
                <a:solidFill>
                  <a:srgbClr val="053ABF"/>
                </a:solidFill>
                <a:latin typeface="Times New Roman" pitchFamily="18" charset="0"/>
                <a:cs typeface="Times New Roman" pitchFamily="18" charset="0"/>
              </a:rPr>
              <a:t>Demand</a:t>
            </a:r>
          </a:p>
        </p:txBody>
      </p:sp>
      <p:sp>
        <p:nvSpPr>
          <p:cNvPr id="59" name="Line 49"/>
          <p:cNvSpPr>
            <a:spLocks noChangeShapeType="1"/>
          </p:cNvSpPr>
          <p:nvPr/>
        </p:nvSpPr>
        <p:spPr bwMode="auto">
          <a:xfrm flipH="1" flipV="1">
            <a:off x="4710856" y="4006234"/>
            <a:ext cx="620560" cy="0"/>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10" charset="0"/>
            </a:endParaRPr>
          </a:p>
        </p:txBody>
      </p:sp>
      <p:sp>
        <p:nvSpPr>
          <p:cNvPr id="60" name="Line 48"/>
          <p:cNvSpPr>
            <a:spLocks noChangeShapeType="1"/>
          </p:cNvSpPr>
          <p:nvPr/>
        </p:nvSpPr>
        <p:spPr bwMode="auto">
          <a:xfrm flipH="1" flipV="1">
            <a:off x="5457548" y="4109422"/>
            <a:ext cx="6350" cy="1308099"/>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pitchFamily="-110" charset="0"/>
            </a:endParaRPr>
          </a:p>
        </p:txBody>
      </p:sp>
      <p:sp>
        <p:nvSpPr>
          <p:cNvPr id="61" name="Content Placeholder 2"/>
          <p:cNvSpPr>
            <a:spLocks noGrp="1"/>
          </p:cNvSpPr>
          <p:nvPr>
            <p:ph idx="1"/>
          </p:nvPr>
        </p:nvSpPr>
        <p:spPr>
          <a:xfrm>
            <a:off x="63184" y="1790877"/>
            <a:ext cx="3927630" cy="3476584"/>
          </a:xfrm>
        </p:spPr>
        <p:txBody>
          <a:bodyPr/>
          <a:lstStyle/>
          <a:p>
            <a:pPr marL="169863" indent="-169863">
              <a:lnSpc>
                <a:spcPct val="90000"/>
              </a:lnSpc>
            </a:pPr>
            <a:r>
              <a:rPr lang="en-US" sz="2100" dirty="0">
                <a:solidFill>
                  <a:srgbClr val="32302A"/>
                </a:solidFill>
                <a:ea typeface="ＭＳ Ｐゴシック" pitchFamily="-107" charset="-128"/>
                <a:cs typeface="ＭＳ Ｐゴシック" pitchFamily="-107" charset="-128"/>
              </a:rPr>
              <a:t>The height of the demand </a:t>
            </a:r>
            <a:r>
              <a:rPr lang="en-US" sz="2100" dirty="0" smtClean="0">
                <a:solidFill>
                  <a:srgbClr val="32302A"/>
                </a:solidFill>
                <a:ea typeface="ＭＳ Ｐゴシック" pitchFamily="-107" charset="-128"/>
                <a:cs typeface="ＭＳ Ｐゴシック" pitchFamily="-107" charset="-128"/>
              </a:rPr>
              <a:t>curve </a:t>
            </a:r>
            <a:r>
              <a:rPr lang="en-US" sz="2100" dirty="0">
                <a:solidFill>
                  <a:srgbClr val="32302A"/>
                </a:solidFill>
                <a:ea typeface="ＭＳ Ｐゴシック" pitchFamily="-107" charset="-128"/>
                <a:cs typeface="ＭＳ Ｐゴシック" pitchFamily="-107" charset="-128"/>
              </a:rPr>
              <a:t>at any </a:t>
            </a:r>
            <a:r>
              <a:rPr lang="en-US" sz="2100" dirty="0" smtClean="0">
                <a:solidFill>
                  <a:srgbClr val="32302A"/>
                </a:solidFill>
                <a:ea typeface="ＭＳ Ｐゴシック" pitchFamily="-107" charset="-128"/>
                <a:cs typeface="ＭＳ Ｐゴシック" pitchFamily="-107" charset="-128"/>
              </a:rPr>
              <a:t>particular quantity shows the </a:t>
            </a:r>
            <a:r>
              <a:rPr lang="en-US" sz="2100" i="1" dirty="0">
                <a:solidFill>
                  <a:srgbClr val="32302A"/>
                </a:solidFill>
                <a:ea typeface="ＭＳ Ｐゴシック" pitchFamily="-107" charset="-128"/>
                <a:cs typeface="ＭＳ Ｐゴシック" pitchFamily="-107" charset="-128"/>
              </a:rPr>
              <a:t>maximum price</a:t>
            </a:r>
            <a:r>
              <a:rPr lang="en-US" sz="2100" dirty="0">
                <a:solidFill>
                  <a:srgbClr val="32302A"/>
                </a:solidFill>
                <a:ea typeface="ＭＳ Ｐゴシック" pitchFamily="-107" charset="-128"/>
                <a:cs typeface="ＭＳ Ｐゴシック" pitchFamily="-107" charset="-128"/>
              </a:rPr>
              <a:t> </a:t>
            </a:r>
            <a:r>
              <a:rPr lang="en-US" sz="2100" dirty="0" smtClean="0">
                <a:solidFill>
                  <a:srgbClr val="32302A"/>
                </a:solidFill>
                <a:ea typeface="ＭＳ Ｐゴシック" pitchFamily="-107" charset="-128"/>
                <a:cs typeface="ＭＳ Ｐゴシック" pitchFamily="-107" charset="-128"/>
              </a:rPr>
              <a:t>consumers </a:t>
            </a:r>
            <a:r>
              <a:rPr lang="en-US" sz="2100" dirty="0">
                <a:solidFill>
                  <a:srgbClr val="32302A"/>
                </a:solidFill>
                <a:ea typeface="ＭＳ Ｐゴシック" pitchFamily="-107" charset="-128"/>
                <a:cs typeface="ＭＳ Ｐゴシック" pitchFamily="-107" charset="-128"/>
              </a:rPr>
              <a:t>are willing to pay </a:t>
            </a:r>
            <a:r>
              <a:rPr lang="en-US" sz="2100" dirty="0" smtClean="0">
                <a:solidFill>
                  <a:srgbClr val="32302A"/>
                </a:solidFill>
                <a:ea typeface="ＭＳ Ｐゴシック" pitchFamily="-107" charset="-128"/>
                <a:cs typeface="ＭＳ Ｐゴシック" pitchFamily="-107" charset="-128"/>
              </a:rPr>
              <a:t>for </a:t>
            </a:r>
            <a:r>
              <a:rPr lang="en-US" sz="2100" dirty="0">
                <a:solidFill>
                  <a:srgbClr val="32302A"/>
                </a:solidFill>
                <a:ea typeface="ＭＳ Ｐゴシック" pitchFamily="-107" charset="-128"/>
                <a:cs typeface="ＭＳ Ｐゴシック" pitchFamily="-107" charset="-128"/>
              </a:rPr>
              <a:t>that additional unit</a:t>
            </a:r>
            <a:r>
              <a:rPr lang="en-US" sz="21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2100" dirty="0">
                <a:solidFill>
                  <a:srgbClr val="32302A"/>
                </a:solidFill>
                <a:ea typeface="ＭＳ Ｐゴシック" pitchFamily="-107" charset="-128"/>
                <a:cs typeface="ＭＳ Ｐゴシック" pitchFamily="-107" charset="-128"/>
              </a:rPr>
              <a:t>Thus, the height of the </a:t>
            </a:r>
            <a:r>
              <a:rPr lang="en-US" sz="2100" dirty="0" smtClean="0">
                <a:solidFill>
                  <a:srgbClr val="32302A"/>
                </a:solidFill>
                <a:ea typeface="ＭＳ Ｐゴシック" pitchFamily="-107" charset="-128"/>
                <a:cs typeface="ＭＳ Ｐゴシック" pitchFamily="-107" charset="-128"/>
              </a:rPr>
              <a:t>curve reflects </a:t>
            </a:r>
            <a:r>
              <a:rPr lang="en-US" sz="2100" dirty="0">
                <a:solidFill>
                  <a:srgbClr val="32302A"/>
                </a:solidFill>
                <a:ea typeface="ＭＳ Ｐゴシック" pitchFamily="-107" charset="-128"/>
                <a:cs typeface="ＭＳ Ｐゴシック" pitchFamily="-107" charset="-128"/>
              </a:rPr>
              <a:t>the </a:t>
            </a:r>
            <a:r>
              <a:rPr lang="en-US" sz="2100" i="1" dirty="0" smtClean="0">
                <a:solidFill>
                  <a:srgbClr val="32302A"/>
                </a:solidFill>
                <a:ea typeface="ＭＳ Ｐゴシック" pitchFamily="-107" charset="-128"/>
                <a:cs typeface="ＭＳ Ｐゴシック" pitchFamily="-107" charset="-128"/>
              </a:rPr>
              <a:t>consumer’s valuation </a:t>
            </a:r>
            <a:r>
              <a:rPr lang="en-US" sz="2100" i="1" dirty="0">
                <a:solidFill>
                  <a:srgbClr val="32302A"/>
                </a:solidFill>
                <a:ea typeface="ＭＳ Ｐゴシック" pitchFamily="-107" charset="-128"/>
                <a:cs typeface="ＭＳ Ｐゴシック" pitchFamily="-107" charset="-128"/>
              </a:rPr>
              <a:t>of the marginal unit</a:t>
            </a:r>
            <a:r>
              <a:rPr lang="en-US" sz="2100" dirty="0">
                <a:solidFill>
                  <a:srgbClr val="32302A"/>
                </a:solidFill>
                <a:ea typeface="ＭＳ Ｐゴシック" pitchFamily="-107" charset="-128"/>
                <a:cs typeface="ＭＳ Ｐゴシック" pitchFamily="-107" charset="-128"/>
              </a:rPr>
              <a:t>.</a:t>
            </a:r>
          </a:p>
          <a:p>
            <a:pPr marL="169863" indent="-169863">
              <a:lnSpc>
                <a:spcPct val="90000"/>
              </a:lnSpc>
            </a:pPr>
            <a:r>
              <a:rPr lang="en-US" sz="2100" dirty="0" smtClean="0">
                <a:solidFill>
                  <a:srgbClr val="32302A"/>
                </a:solidFill>
                <a:ea typeface="ＭＳ Ｐゴシック" pitchFamily="-107" charset="-128"/>
                <a:cs typeface="ＭＳ Ｐゴシック" pitchFamily="-107" charset="-128"/>
              </a:rPr>
              <a:t>For </a:t>
            </a:r>
            <a:r>
              <a:rPr lang="en-US" sz="2100" dirty="0">
                <a:solidFill>
                  <a:srgbClr val="32302A"/>
                </a:solidFill>
                <a:ea typeface="ＭＳ Ｐゴシック" pitchFamily="-107" charset="-128"/>
                <a:cs typeface="ＭＳ Ｐゴシック" pitchFamily="-107" charset="-128"/>
              </a:rPr>
              <a:t>example, when </a:t>
            </a:r>
            <a:r>
              <a:rPr lang="en-US" sz="2100" dirty="0" smtClean="0">
                <a:solidFill>
                  <a:srgbClr val="32302A"/>
                </a:solidFill>
                <a:ea typeface="ＭＳ Ｐゴシック" pitchFamily="-107" charset="-128"/>
                <a:cs typeface="ＭＳ Ｐゴシック" pitchFamily="-107" charset="-128"/>
              </a:rPr>
              <a:t>16 million </a:t>
            </a:r>
            <a:r>
              <a:rPr lang="en-US" sz="2100" dirty="0">
                <a:solidFill>
                  <a:srgbClr val="32302A"/>
                </a:solidFill>
                <a:ea typeface="ＭＳ Ｐゴシック" pitchFamily="-107" charset="-128"/>
                <a:cs typeface="ＭＳ Ｐゴシック" pitchFamily="-107" charset="-128"/>
              </a:rPr>
              <a:t>units are consumed</a:t>
            </a:r>
            <a:r>
              <a:rPr lang="en-US" sz="2100" dirty="0" smtClean="0">
                <a:solidFill>
                  <a:srgbClr val="32302A"/>
                </a:solidFill>
                <a:ea typeface="ＭＳ Ｐゴシック" pitchFamily="-107" charset="-128"/>
                <a:cs typeface="ＭＳ Ｐゴシック" pitchFamily="-107" charset="-128"/>
              </a:rPr>
              <a:t>, the value </a:t>
            </a:r>
            <a:br>
              <a:rPr lang="en-US" sz="2100" dirty="0" smtClean="0">
                <a:solidFill>
                  <a:srgbClr val="32302A"/>
                </a:solidFill>
                <a:ea typeface="ＭＳ Ｐゴシック" pitchFamily="-107" charset="-128"/>
                <a:cs typeface="ＭＳ Ｐゴシック" pitchFamily="-107" charset="-128"/>
              </a:rPr>
            </a:br>
            <a:r>
              <a:rPr lang="en-US" sz="2100" dirty="0" smtClean="0">
                <a:solidFill>
                  <a:srgbClr val="32302A"/>
                </a:solidFill>
                <a:ea typeface="ＭＳ Ｐゴシック" pitchFamily="-107" charset="-128"/>
                <a:cs typeface="ＭＳ Ｐゴシック" pitchFamily="-107" charset="-128"/>
              </a:rPr>
              <a:t>of </a:t>
            </a:r>
            <a:r>
              <a:rPr lang="en-US" sz="2100" dirty="0">
                <a:solidFill>
                  <a:srgbClr val="32302A"/>
                </a:solidFill>
                <a:ea typeface="ＭＳ Ｐゴシック" pitchFamily="-107" charset="-128"/>
                <a:cs typeface="ＭＳ Ｐゴシック" pitchFamily="-107" charset="-128"/>
              </a:rPr>
              <a:t>the last unit is $73</a:t>
            </a:r>
            <a:r>
              <a:rPr lang="en-US" sz="2100" dirty="0" smtClean="0">
                <a:solidFill>
                  <a:srgbClr val="32302A"/>
                </a:solidFill>
                <a:ea typeface="ＭＳ Ｐゴシック" pitchFamily="-107" charset="-128"/>
                <a:cs typeface="ＭＳ Ｐゴシック" pitchFamily="-107" charset="-128"/>
              </a:rPr>
              <a:t>.</a:t>
            </a:r>
            <a:endParaRPr lang="en-US" sz="2100" dirty="0">
              <a:solidFill>
                <a:srgbClr val="32302A"/>
              </a:solidFill>
              <a:ea typeface="ＭＳ Ｐゴシック" pitchFamily="-107" charset="-128"/>
              <a:cs typeface="ＭＳ Ｐゴシック" pitchFamily="-107" charset="-128"/>
            </a:endParaRPr>
          </a:p>
        </p:txBody>
      </p:sp>
      <p:sp>
        <p:nvSpPr>
          <p:cNvPr id="62" name="Oval 130"/>
          <p:cNvSpPr>
            <a:spLocks noChangeArrowheads="1"/>
          </p:cNvSpPr>
          <p:nvPr/>
        </p:nvSpPr>
        <p:spPr bwMode="auto">
          <a:xfrm>
            <a:off x="5421974" y="3957587"/>
            <a:ext cx="105200" cy="108091"/>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99621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dissolve">
                                      <p:cBhvr>
                                        <p:cTn id="7" dur="500"/>
                                        <p:tgtEl>
                                          <p:spTgt spid="61">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animEffect transition="in" filter="dissolve">
                                      <p:cBhvr>
                                        <p:cTn id="11" dur="500"/>
                                        <p:tgtEl>
                                          <p:spTgt spid="61">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animEffect transition="in" filter="dissolve">
                                      <p:cBhvr>
                                        <p:cTn id="15" dur="500"/>
                                        <p:tgtEl>
                                          <p:spTgt spid="61">
                                            <p:txEl>
                                              <p:pRg st="2" end="2"/>
                                            </p:txEl>
                                          </p:spTgt>
                                        </p:tgtEl>
                                      </p:cBhvr>
                                    </p:animEffect>
                                  </p:childTnLst>
                                </p:cTn>
                              </p:par>
                            </p:childTnLst>
                          </p:cTn>
                        </p:par>
                        <p:par>
                          <p:cTn id="16" fill="hold">
                            <p:stCondLst>
                              <p:cond delay="1500"/>
                            </p:stCondLst>
                            <p:childTnLst>
                              <p:par>
                                <p:cTn id="17" presetID="17" presetClass="entr" presetSubtype="4" fill="hold" nodeType="afterEffect">
                                  <p:stCondLst>
                                    <p:cond delay="0"/>
                                  </p:stCondLst>
                                  <p:childTnLst>
                                    <p:set>
                                      <p:cBhvr>
                                        <p:cTn id="18" dur="1" fill="hold">
                                          <p:stCondLst>
                                            <p:cond delay="0"/>
                                          </p:stCondLst>
                                        </p:cTn>
                                        <p:tgtEl>
                                          <p:spTgt spid="60"/>
                                        </p:tgtEl>
                                        <p:attrNameLst>
                                          <p:attrName>style.visibility</p:attrName>
                                        </p:attrNameLst>
                                      </p:cBhvr>
                                      <p:to>
                                        <p:strVal val="visible"/>
                                      </p:to>
                                    </p:set>
                                    <p:anim calcmode="lin" valueType="num">
                                      <p:cBhvr>
                                        <p:cTn id="19" dur="500" fill="hold"/>
                                        <p:tgtEl>
                                          <p:spTgt spid="60"/>
                                        </p:tgtEl>
                                        <p:attrNameLst>
                                          <p:attrName>ppt_x</p:attrName>
                                        </p:attrNameLst>
                                      </p:cBhvr>
                                      <p:tavLst>
                                        <p:tav tm="0">
                                          <p:val>
                                            <p:strVal val="#ppt_x"/>
                                          </p:val>
                                        </p:tav>
                                        <p:tav tm="100000">
                                          <p:val>
                                            <p:strVal val="#ppt_x"/>
                                          </p:val>
                                        </p:tav>
                                      </p:tavLst>
                                    </p:anim>
                                    <p:anim calcmode="lin" valueType="num">
                                      <p:cBhvr>
                                        <p:cTn id="20" dur="500" fill="hold"/>
                                        <p:tgtEl>
                                          <p:spTgt spid="60"/>
                                        </p:tgtEl>
                                        <p:attrNameLst>
                                          <p:attrName>ppt_y</p:attrName>
                                        </p:attrNameLst>
                                      </p:cBhvr>
                                      <p:tavLst>
                                        <p:tav tm="0">
                                          <p:val>
                                            <p:strVal val="#ppt_y+#ppt_h/2"/>
                                          </p:val>
                                        </p:tav>
                                        <p:tav tm="100000">
                                          <p:val>
                                            <p:strVal val="#ppt_y"/>
                                          </p:val>
                                        </p:tav>
                                      </p:tavLst>
                                    </p:anim>
                                    <p:anim calcmode="lin" valueType="num">
                                      <p:cBhvr>
                                        <p:cTn id="21" dur="500" fill="hold"/>
                                        <p:tgtEl>
                                          <p:spTgt spid="60"/>
                                        </p:tgtEl>
                                        <p:attrNameLst>
                                          <p:attrName>ppt_w</p:attrName>
                                        </p:attrNameLst>
                                      </p:cBhvr>
                                      <p:tavLst>
                                        <p:tav tm="0">
                                          <p:val>
                                            <p:strVal val="#ppt_w"/>
                                          </p:val>
                                        </p:tav>
                                        <p:tav tm="100000">
                                          <p:val>
                                            <p:strVal val="#ppt_w"/>
                                          </p:val>
                                        </p:tav>
                                      </p:tavLst>
                                    </p:anim>
                                    <p:anim calcmode="lin" valueType="num">
                                      <p:cBhvr>
                                        <p:cTn id="22" dur="500" fill="hold"/>
                                        <p:tgtEl>
                                          <p:spTgt spid="60"/>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17" presetClass="entr" presetSubtype="2" fill="hold" nodeType="afterEffect">
                                  <p:stCondLst>
                                    <p:cond delay="0"/>
                                  </p:stCondLst>
                                  <p:childTnLst>
                                    <p:set>
                                      <p:cBhvr>
                                        <p:cTn id="25" dur="1" fill="hold">
                                          <p:stCondLst>
                                            <p:cond delay="0"/>
                                          </p:stCondLst>
                                        </p:cTn>
                                        <p:tgtEl>
                                          <p:spTgt spid="59"/>
                                        </p:tgtEl>
                                        <p:attrNameLst>
                                          <p:attrName>style.visibility</p:attrName>
                                        </p:attrNameLst>
                                      </p:cBhvr>
                                      <p:to>
                                        <p:strVal val="visible"/>
                                      </p:to>
                                    </p:set>
                                    <p:anim calcmode="lin" valueType="num">
                                      <p:cBhvr>
                                        <p:cTn id="26" dur="500" fill="hold"/>
                                        <p:tgtEl>
                                          <p:spTgt spid="59"/>
                                        </p:tgtEl>
                                        <p:attrNameLst>
                                          <p:attrName>ppt_x</p:attrName>
                                        </p:attrNameLst>
                                      </p:cBhvr>
                                      <p:tavLst>
                                        <p:tav tm="0">
                                          <p:val>
                                            <p:strVal val="#ppt_x+#ppt_w/2"/>
                                          </p:val>
                                        </p:tav>
                                        <p:tav tm="100000">
                                          <p:val>
                                            <p:strVal val="#ppt_x"/>
                                          </p:val>
                                        </p:tav>
                                      </p:tavLst>
                                    </p:anim>
                                    <p:anim calcmode="lin" valueType="num">
                                      <p:cBhvr>
                                        <p:cTn id="27" dur="500" fill="hold"/>
                                        <p:tgtEl>
                                          <p:spTgt spid="59"/>
                                        </p:tgtEl>
                                        <p:attrNameLst>
                                          <p:attrName>ppt_y</p:attrName>
                                        </p:attrNameLst>
                                      </p:cBhvr>
                                      <p:tavLst>
                                        <p:tav tm="0">
                                          <p:val>
                                            <p:strVal val="#ppt_y"/>
                                          </p:val>
                                        </p:tav>
                                        <p:tav tm="100000">
                                          <p:val>
                                            <p:strVal val="#ppt_y"/>
                                          </p:val>
                                        </p:tav>
                                      </p:tavLst>
                                    </p:anim>
                                    <p:anim calcmode="lin" valueType="num">
                                      <p:cBhvr>
                                        <p:cTn id="28" dur="500" fill="hold"/>
                                        <p:tgtEl>
                                          <p:spTgt spid="59"/>
                                        </p:tgtEl>
                                        <p:attrNameLst>
                                          <p:attrName>ppt_w</p:attrName>
                                        </p:attrNameLst>
                                      </p:cBhvr>
                                      <p:tavLst>
                                        <p:tav tm="0">
                                          <p:val>
                                            <p:fltVal val="0"/>
                                          </p:val>
                                        </p:tav>
                                        <p:tav tm="100000">
                                          <p:val>
                                            <p:strVal val="#ppt_w"/>
                                          </p:val>
                                        </p:tav>
                                      </p:tavLst>
                                    </p:anim>
                                    <p:anim calcmode="lin" valueType="num">
                                      <p:cBhvr>
                                        <p:cTn id="29" dur="500" fill="hold"/>
                                        <p:tgtEl>
                                          <p:spTgt spid="5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163782"/>
            <a:ext cx="8932985" cy="473332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Consumer Surplus</a:t>
            </a:r>
            <a:endParaRPr lang="en-US" dirty="0"/>
          </a:p>
        </p:txBody>
      </p:sp>
      <p:sp>
        <p:nvSpPr>
          <p:cNvPr id="3" name="Content Placeholder 2"/>
          <p:cNvSpPr>
            <a:spLocks noGrp="1"/>
          </p:cNvSpPr>
          <p:nvPr>
            <p:ph idx="1"/>
          </p:nvPr>
        </p:nvSpPr>
        <p:spPr>
          <a:xfrm>
            <a:off x="140675" y="1186454"/>
            <a:ext cx="8883750" cy="4710652"/>
          </a:xfrm>
        </p:spPr>
        <p:txBody>
          <a:bodyPr/>
          <a:lstStyle/>
          <a:p>
            <a:pPr>
              <a:lnSpc>
                <a:spcPct val="90000"/>
              </a:lnSpc>
            </a:pPr>
            <a:r>
              <a:rPr lang="en-US" b="1" i="1" dirty="0">
                <a:solidFill>
                  <a:srgbClr val="32302A"/>
                </a:solidFill>
                <a:ea typeface="ＭＳ Ｐゴシック" pitchFamily="-107" charset="-128"/>
                <a:cs typeface="ＭＳ Ｐゴシック" pitchFamily="-107" charset="-128"/>
              </a:rPr>
              <a:t>Consumer Surplus</a:t>
            </a:r>
            <a:r>
              <a:rPr lang="en-US" i="1" dirty="0">
                <a:solidFill>
                  <a:srgbClr val="32302A"/>
                </a:solidFill>
                <a:ea typeface="ＭＳ Ｐゴシック" pitchFamily="-107" charset="-128"/>
                <a:cs typeface="ＭＳ Ｐゴシック" pitchFamily="-107" charset="-128"/>
              </a:rPr>
              <a:t>:</a:t>
            </a:r>
            <a:br>
              <a:rPr lang="en-US" i="1" dirty="0">
                <a:solidFill>
                  <a:srgbClr val="32302A"/>
                </a:solidFill>
                <a:ea typeface="ＭＳ Ｐゴシック" pitchFamily="-107" charset="-128"/>
                <a:cs typeface="ＭＳ Ｐゴシック" pitchFamily="-107" charset="-128"/>
              </a:rPr>
            </a:br>
            <a:r>
              <a:rPr lang="en-US" dirty="0">
                <a:solidFill>
                  <a:srgbClr val="32302A"/>
                </a:solidFill>
                <a:ea typeface="ＭＳ Ｐゴシック" pitchFamily="-107" charset="-128"/>
                <a:cs typeface="ＭＳ Ｐゴシック" pitchFamily="-107" charset="-128"/>
              </a:rPr>
              <a:t>the area below the demand curve but above </a:t>
            </a:r>
            <a:br>
              <a:rPr lang="en-US" dirty="0">
                <a:solidFill>
                  <a:srgbClr val="32302A"/>
                </a:solidFill>
                <a:ea typeface="ＭＳ Ｐゴシック" pitchFamily="-107" charset="-128"/>
                <a:cs typeface="ＭＳ Ｐゴシック" pitchFamily="-107" charset="-128"/>
              </a:rPr>
            </a:br>
            <a:r>
              <a:rPr lang="en-US" dirty="0">
                <a:solidFill>
                  <a:srgbClr val="32302A"/>
                </a:solidFill>
                <a:ea typeface="ＭＳ Ｐゴシック" pitchFamily="-107" charset="-128"/>
                <a:cs typeface="ＭＳ Ｐゴシック" pitchFamily="-107" charset="-128"/>
              </a:rPr>
              <a:t>the actual price paid</a:t>
            </a:r>
            <a:r>
              <a:rPr lang="en-US" i="1" dirty="0" smtClean="0">
                <a:solidFill>
                  <a:srgbClr val="32302A"/>
                </a:solidFill>
                <a:ea typeface="ＭＳ Ｐゴシック" pitchFamily="-107" charset="-128"/>
                <a:cs typeface="ＭＳ Ｐゴシック" pitchFamily="-107" charset="-128"/>
              </a:rPr>
              <a:t>.</a:t>
            </a:r>
          </a:p>
          <a:p>
            <a:pPr lvl="1">
              <a:lnSpc>
                <a:spcPct val="90000"/>
              </a:lnSpc>
            </a:pPr>
            <a:r>
              <a:rPr lang="en-US" i="1" dirty="0">
                <a:solidFill>
                  <a:srgbClr val="32302A"/>
                </a:solidFill>
                <a:ea typeface="ＭＳ Ｐゴシック" pitchFamily="-107" charset="-128"/>
                <a:cs typeface="ＭＳ Ｐゴシック" pitchFamily="-107" charset="-128"/>
              </a:rPr>
              <a:t>Consumer surplus</a:t>
            </a:r>
            <a:r>
              <a:rPr lang="en-US" dirty="0">
                <a:solidFill>
                  <a:srgbClr val="32302A"/>
                </a:solidFill>
                <a:ea typeface="ＭＳ Ｐゴシック" pitchFamily="-107" charset="-128"/>
                <a:cs typeface="ＭＳ Ｐゴシック" pitchFamily="-107" charset="-128"/>
              </a:rPr>
              <a:t> is the difference between the amount consumers are willing to pay and the amount they have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to </a:t>
            </a:r>
            <a:r>
              <a:rPr lang="en-US" dirty="0">
                <a:solidFill>
                  <a:srgbClr val="32302A"/>
                </a:solidFill>
                <a:ea typeface="ＭＳ Ｐゴシック" pitchFamily="-107" charset="-128"/>
                <a:cs typeface="ＭＳ Ｐゴシック" pitchFamily="-107" charset="-128"/>
              </a:rPr>
              <a:t>pay for a good.</a:t>
            </a:r>
          </a:p>
          <a:p>
            <a:pPr>
              <a:lnSpc>
                <a:spcPct val="90000"/>
              </a:lnSpc>
            </a:pPr>
            <a:r>
              <a:rPr lang="en-US" dirty="0">
                <a:solidFill>
                  <a:srgbClr val="32302A"/>
                </a:solidFill>
                <a:ea typeface="ＭＳ Ｐゴシック" pitchFamily="-107" charset="-128"/>
                <a:cs typeface="ＭＳ Ｐゴシック" pitchFamily="-107" charset="-128"/>
              </a:rPr>
              <a:t>Lower market prices increase the amount of consumer surplus in the market</a:t>
            </a:r>
            <a:r>
              <a:rPr lang="en-US" dirty="0" smtClean="0">
                <a:solidFill>
                  <a:srgbClr val="32302A"/>
                </a:solidFill>
                <a:ea typeface="ＭＳ Ｐゴシック" pitchFamily="-107" charset="-128"/>
                <a:cs typeface="ＭＳ Ｐゴシック" pitchFamily="-107" charset="-128"/>
              </a:rPr>
              <a:t>.</a:t>
            </a:r>
            <a:endParaRPr lang="en-US"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412199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Price and Quantity Purchased</a:t>
            </a:r>
            <a:endParaRPr lang="en-US" sz="20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08" name="Text Box 119"/>
          <p:cNvSpPr txBox="1">
            <a:spLocks noChangeArrowheads="1"/>
          </p:cNvSpPr>
          <p:nvPr/>
        </p:nvSpPr>
        <p:spPr bwMode="auto">
          <a:xfrm>
            <a:off x="4058690" y="1560038"/>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140</a:t>
            </a:r>
            <a:endParaRPr kumimoji="0" lang="en-US" sz="1600" b="0" i="0" dirty="0">
              <a:latin typeface="Times New Roman" pitchFamily="18" charset="0"/>
              <a:cs typeface="Times New Roman" pitchFamily="18" charset="0"/>
            </a:endParaRPr>
          </a:p>
        </p:txBody>
      </p:sp>
      <p:sp>
        <p:nvSpPr>
          <p:cNvPr id="109" name="Text Box 120"/>
          <p:cNvSpPr txBox="1">
            <a:spLocks noChangeArrowheads="1"/>
          </p:cNvSpPr>
          <p:nvPr/>
        </p:nvSpPr>
        <p:spPr bwMode="auto">
          <a:xfrm>
            <a:off x="4058690" y="2349320"/>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120</a:t>
            </a:r>
            <a:endParaRPr kumimoji="0" lang="en-US" sz="1600" b="0" i="0" dirty="0">
              <a:latin typeface="Times New Roman" pitchFamily="18" charset="0"/>
              <a:cs typeface="Times New Roman" pitchFamily="18" charset="0"/>
            </a:endParaRPr>
          </a:p>
        </p:txBody>
      </p:sp>
      <p:sp>
        <p:nvSpPr>
          <p:cNvPr id="110" name="Text Box 121"/>
          <p:cNvSpPr txBox="1">
            <a:spLocks noChangeArrowheads="1"/>
          </p:cNvSpPr>
          <p:nvPr/>
        </p:nvSpPr>
        <p:spPr bwMode="auto">
          <a:xfrm>
            <a:off x="4058690" y="3135401"/>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100</a:t>
            </a:r>
            <a:endParaRPr kumimoji="0" lang="en-US" sz="1600" b="0" i="0" dirty="0">
              <a:latin typeface="Times New Roman" pitchFamily="18" charset="0"/>
              <a:cs typeface="Times New Roman" pitchFamily="18" charset="0"/>
            </a:endParaRPr>
          </a:p>
        </p:txBody>
      </p:sp>
      <p:sp>
        <p:nvSpPr>
          <p:cNvPr id="111" name="Text Box 122"/>
          <p:cNvSpPr txBox="1">
            <a:spLocks noChangeArrowheads="1"/>
          </p:cNvSpPr>
          <p:nvPr/>
        </p:nvSpPr>
        <p:spPr bwMode="auto">
          <a:xfrm>
            <a:off x="4058690" y="4709149"/>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60</a:t>
            </a:r>
            <a:endParaRPr kumimoji="0" lang="en-US" sz="1600" b="0" i="0" dirty="0">
              <a:latin typeface="Times New Roman" pitchFamily="18" charset="0"/>
              <a:cs typeface="Times New Roman" pitchFamily="18" charset="0"/>
            </a:endParaRPr>
          </a:p>
        </p:txBody>
      </p:sp>
      <p:sp>
        <p:nvSpPr>
          <p:cNvPr id="112" name="Text Box 123"/>
          <p:cNvSpPr txBox="1">
            <a:spLocks noChangeArrowheads="1"/>
          </p:cNvSpPr>
          <p:nvPr/>
        </p:nvSpPr>
        <p:spPr bwMode="auto">
          <a:xfrm>
            <a:off x="4467697" y="5450493"/>
            <a:ext cx="378717"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a:latin typeface="Times New Roman" pitchFamily="18" charset="0"/>
                <a:cs typeface="Times New Roman" pitchFamily="18" charset="0"/>
              </a:rPr>
              <a:t>0</a:t>
            </a:r>
          </a:p>
        </p:txBody>
      </p:sp>
      <p:sp>
        <p:nvSpPr>
          <p:cNvPr id="113" name="Text Box 124"/>
          <p:cNvSpPr txBox="1">
            <a:spLocks noChangeArrowheads="1"/>
          </p:cNvSpPr>
          <p:nvPr/>
        </p:nvSpPr>
        <p:spPr bwMode="auto">
          <a:xfrm>
            <a:off x="5412328"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10</a:t>
            </a:r>
            <a:endParaRPr kumimoji="0" lang="en-US" sz="1600" b="0" i="0" dirty="0">
              <a:latin typeface="Times New Roman" pitchFamily="18" charset="0"/>
              <a:cs typeface="Times New Roman" pitchFamily="18" charset="0"/>
            </a:endParaRPr>
          </a:p>
        </p:txBody>
      </p:sp>
      <p:sp>
        <p:nvSpPr>
          <p:cNvPr id="114" name="Text Box 125"/>
          <p:cNvSpPr txBox="1">
            <a:spLocks noChangeArrowheads="1"/>
          </p:cNvSpPr>
          <p:nvPr/>
        </p:nvSpPr>
        <p:spPr bwMode="auto">
          <a:xfrm>
            <a:off x="5891752" y="5450493"/>
            <a:ext cx="471292"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15</a:t>
            </a:r>
            <a:endParaRPr kumimoji="0" lang="en-US" sz="1600" b="0" i="0" dirty="0">
              <a:latin typeface="Times New Roman" pitchFamily="18" charset="0"/>
              <a:cs typeface="Times New Roman" pitchFamily="18" charset="0"/>
            </a:endParaRPr>
          </a:p>
        </p:txBody>
      </p:sp>
      <p:sp>
        <p:nvSpPr>
          <p:cNvPr id="115" name="Text Box 126"/>
          <p:cNvSpPr txBox="1">
            <a:spLocks noChangeArrowheads="1"/>
          </p:cNvSpPr>
          <p:nvPr/>
        </p:nvSpPr>
        <p:spPr bwMode="auto">
          <a:xfrm>
            <a:off x="63743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20</a:t>
            </a:r>
            <a:endParaRPr kumimoji="0" lang="en-US" sz="1600" b="0" i="0" dirty="0">
              <a:latin typeface="Times New Roman" pitchFamily="18" charset="0"/>
              <a:cs typeface="Times New Roman" pitchFamily="18" charset="0"/>
            </a:endParaRPr>
          </a:p>
        </p:txBody>
      </p:sp>
      <p:sp>
        <p:nvSpPr>
          <p:cNvPr id="116" name="Text Box 127"/>
          <p:cNvSpPr txBox="1">
            <a:spLocks noChangeArrowheads="1"/>
          </p:cNvSpPr>
          <p:nvPr/>
        </p:nvSpPr>
        <p:spPr bwMode="auto">
          <a:xfrm>
            <a:off x="6836207" y="5450493"/>
            <a:ext cx="510475"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25</a:t>
            </a:r>
            <a:endParaRPr kumimoji="0" lang="en-US" sz="1600" b="0" i="0" dirty="0">
              <a:latin typeface="Times New Roman" pitchFamily="18" charset="0"/>
              <a:cs typeface="Times New Roman" pitchFamily="18" charset="0"/>
            </a:endParaRPr>
          </a:p>
        </p:txBody>
      </p:sp>
      <p:sp>
        <p:nvSpPr>
          <p:cNvPr id="122" name="Text Box 132"/>
          <p:cNvSpPr txBox="1">
            <a:spLocks noChangeArrowheads="1"/>
          </p:cNvSpPr>
          <p:nvPr/>
        </p:nvSpPr>
        <p:spPr bwMode="auto">
          <a:xfrm>
            <a:off x="4158135" y="1096433"/>
            <a:ext cx="1376788" cy="419923"/>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sz="1600" b="0" i="0" dirty="0">
                <a:latin typeface="Times New Roman" pitchFamily="18" charset="0"/>
                <a:cs typeface="Times New Roman" pitchFamily="18" charset="0"/>
              </a:rPr>
              <a:t>Price</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(monthly bill)</a:t>
            </a:r>
          </a:p>
        </p:txBody>
      </p:sp>
      <p:sp>
        <p:nvSpPr>
          <p:cNvPr id="123" name="Text Box 133"/>
          <p:cNvSpPr txBox="1">
            <a:spLocks noChangeArrowheads="1"/>
          </p:cNvSpPr>
          <p:nvPr/>
        </p:nvSpPr>
        <p:spPr bwMode="auto">
          <a:xfrm>
            <a:off x="7783397" y="5145452"/>
            <a:ext cx="1219200" cy="634020"/>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sz="1600" b="0" i="0" dirty="0">
                <a:latin typeface="Times New Roman" pitchFamily="18" charset="0"/>
                <a:cs typeface="Times New Roman" pitchFamily="18" charset="0"/>
              </a:rPr>
              <a:t>Quantity</a:t>
            </a:r>
            <a:br>
              <a:rPr kumimoji="0" lang="en-US" sz="1600" b="0" i="0" dirty="0">
                <a:latin typeface="Times New Roman" pitchFamily="18" charset="0"/>
                <a:cs typeface="Times New Roman" pitchFamily="18" charset="0"/>
              </a:rPr>
            </a:br>
            <a:r>
              <a:rPr kumimoji="0" lang="en-US" sz="1400" b="0" dirty="0">
                <a:latin typeface="Times New Roman" pitchFamily="18" charset="0"/>
                <a:cs typeface="Times New Roman" pitchFamily="18" charset="0"/>
              </a:rPr>
              <a:t>(</a:t>
            </a:r>
            <a:r>
              <a:rPr kumimoji="0" lang="en-US" sz="1400" b="0" dirty="0" smtClean="0">
                <a:latin typeface="Times New Roman" pitchFamily="18" charset="0"/>
                <a:cs typeface="Times New Roman" pitchFamily="18" charset="0"/>
              </a:rPr>
              <a:t>million </a:t>
            </a:r>
            <a:r>
              <a:rPr kumimoji="0" lang="en-US" sz="1400" b="0" dirty="0">
                <a:latin typeface="Times New Roman" pitchFamily="18" charset="0"/>
                <a:cs typeface="Times New Roman" pitchFamily="18" charset="0"/>
              </a:rPr>
              <a:t/>
            </a:r>
            <a:br>
              <a:rPr kumimoji="0" lang="en-US" sz="1400" b="0" dirty="0">
                <a:latin typeface="Times New Roman" pitchFamily="18" charset="0"/>
                <a:cs typeface="Times New Roman" pitchFamily="18" charset="0"/>
              </a:rPr>
            </a:br>
            <a:r>
              <a:rPr kumimoji="0" lang="en-US" sz="1400" b="0" dirty="0">
                <a:latin typeface="Times New Roman" pitchFamily="18" charset="0"/>
                <a:cs typeface="Times New Roman" pitchFamily="18" charset="0"/>
              </a:rPr>
              <a:t>subscribers)</a:t>
            </a:r>
          </a:p>
        </p:txBody>
      </p:sp>
      <p:sp>
        <p:nvSpPr>
          <p:cNvPr id="124" name="Line 134"/>
          <p:cNvSpPr>
            <a:spLocks noChangeShapeType="1"/>
          </p:cNvSpPr>
          <p:nvPr/>
        </p:nvSpPr>
        <p:spPr bwMode="auto">
          <a:xfrm>
            <a:off x="4656569" y="1518914"/>
            <a:ext cx="0" cy="372986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5" name="Line 135"/>
          <p:cNvSpPr>
            <a:spLocks noChangeShapeType="1"/>
          </p:cNvSpPr>
          <p:nvPr/>
        </p:nvSpPr>
        <p:spPr bwMode="auto">
          <a:xfrm>
            <a:off x="4669310" y="5451828"/>
            <a:ext cx="3072093"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26" name="Text Box 136"/>
          <p:cNvSpPr txBox="1">
            <a:spLocks noChangeArrowheads="1"/>
          </p:cNvSpPr>
          <p:nvPr/>
        </p:nvSpPr>
        <p:spPr bwMode="auto">
          <a:xfrm>
            <a:off x="4058690" y="3908781"/>
            <a:ext cx="551485"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i="0" dirty="0" smtClean="0">
                <a:latin typeface="Times New Roman" pitchFamily="18" charset="0"/>
                <a:cs typeface="Times New Roman" pitchFamily="18" charset="0"/>
              </a:rPr>
              <a:t>80</a:t>
            </a:r>
            <a:endParaRPr kumimoji="0" lang="en-US" sz="1600" b="0" i="0" dirty="0">
              <a:latin typeface="Times New Roman" pitchFamily="18" charset="0"/>
              <a:cs typeface="Times New Roman" pitchFamily="18" charset="0"/>
            </a:endParaRPr>
          </a:p>
        </p:txBody>
      </p:sp>
      <p:sp>
        <p:nvSpPr>
          <p:cNvPr id="127" name="Line 137"/>
          <p:cNvSpPr>
            <a:spLocks noChangeShapeType="1"/>
          </p:cNvSpPr>
          <p:nvPr/>
        </p:nvSpPr>
        <p:spPr bwMode="auto">
          <a:xfrm>
            <a:off x="4561320" y="1750164"/>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8" name="Line 138"/>
          <p:cNvSpPr>
            <a:spLocks noChangeShapeType="1"/>
          </p:cNvSpPr>
          <p:nvPr/>
        </p:nvSpPr>
        <p:spPr bwMode="auto">
          <a:xfrm>
            <a:off x="4561320" y="2534657"/>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29" name="Line 139"/>
          <p:cNvSpPr>
            <a:spLocks noChangeShapeType="1"/>
          </p:cNvSpPr>
          <p:nvPr/>
        </p:nvSpPr>
        <p:spPr bwMode="auto">
          <a:xfrm>
            <a:off x="4561320" y="3312800"/>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0" name="Line 140"/>
          <p:cNvSpPr>
            <a:spLocks noChangeShapeType="1"/>
          </p:cNvSpPr>
          <p:nvPr/>
        </p:nvSpPr>
        <p:spPr bwMode="auto">
          <a:xfrm>
            <a:off x="4561320" y="4097293"/>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1" name="Text Box 142"/>
          <p:cNvSpPr txBox="1">
            <a:spLocks noChangeArrowheads="1"/>
          </p:cNvSpPr>
          <p:nvPr/>
        </p:nvSpPr>
        <p:spPr bwMode="auto">
          <a:xfrm>
            <a:off x="7325157" y="5450493"/>
            <a:ext cx="518010"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30</a:t>
            </a:r>
            <a:endParaRPr kumimoji="0" lang="en-US" sz="1600" b="0" i="0" dirty="0">
              <a:latin typeface="Times New Roman" pitchFamily="18" charset="0"/>
              <a:cs typeface="Times New Roman" pitchFamily="18" charset="0"/>
            </a:endParaRPr>
          </a:p>
        </p:txBody>
      </p:sp>
      <p:sp>
        <p:nvSpPr>
          <p:cNvPr id="133" name="Line 145"/>
          <p:cNvSpPr>
            <a:spLocks noChangeShapeType="1"/>
          </p:cNvSpPr>
          <p:nvPr/>
        </p:nvSpPr>
        <p:spPr bwMode="auto">
          <a:xfrm>
            <a:off x="563768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4" name="Line 146"/>
          <p:cNvSpPr>
            <a:spLocks noChangeShapeType="1"/>
          </p:cNvSpPr>
          <p:nvPr/>
        </p:nvSpPr>
        <p:spPr bwMode="auto">
          <a:xfrm>
            <a:off x="6118697"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5" name="Line 147"/>
          <p:cNvSpPr>
            <a:spLocks noChangeShapeType="1"/>
          </p:cNvSpPr>
          <p:nvPr/>
        </p:nvSpPr>
        <p:spPr bwMode="auto">
          <a:xfrm>
            <a:off x="6599710"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6" name="Line 148"/>
          <p:cNvSpPr>
            <a:spLocks noChangeShapeType="1"/>
          </p:cNvSpPr>
          <p:nvPr/>
        </p:nvSpPr>
        <p:spPr bwMode="auto">
          <a:xfrm>
            <a:off x="708072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7" name="Line 149"/>
          <p:cNvSpPr>
            <a:spLocks noChangeShapeType="1"/>
          </p:cNvSpPr>
          <p:nvPr/>
        </p:nvSpPr>
        <p:spPr bwMode="auto">
          <a:xfrm>
            <a:off x="7561735"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39" name="Text Box 151"/>
          <p:cNvSpPr txBox="1">
            <a:spLocks noChangeArrowheads="1"/>
          </p:cNvSpPr>
          <p:nvPr/>
        </p:nvSpPr>
        <p:spPr bwMode="auto">
          <a:xfrm>
            <a:off x="4926553" y="5450493"/>
            <a:ext cx="457266" cy="338554"/>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sz="1600" b="0" i="0" dirty="0" smtClean="0">
                <a:latin typeface="Times New Roman" pitchFamily="18" charset="0"/>
                <a:cs typeface="Times New Roman" pitchFamily="18" charset="0"/>
              </a:rPr>
              <a:t>5</a:t>
            </a:r>
            <a:endParaRPr kumimoji="0" lang="en-US" sz="1600" b="0" i="0" dirty="0">
              <a:latin typeface="Times New Roman" pitchFamily="18" charset="0"/>
              <a:cs typeface="Times New Roman" pitchFamily="18" charset="0"/>
            </a:endParaRPr>
          </a:p>
        </p:txBody>
      </p:sp>
      <p:sp>
        <p:nvSpPr>
          <p:cNvPr id="140" name="Line 152"/>
          <p:cNvSpPr>
            <a:spLocks noChangeShapeType="1"/>
          </p:cNvSpPr>
          <p:nvPr/>
        </p:nvSpPr>
        <p:spPr bwMode="auto">
          <a:xfrm>
            <a:off x="5156672" y="5447194"/>
            <a:ext cx="0" cy="83589"/>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3" name="Line 158"/>
          <p:cNvSpPr>
            <a:spLocks noChangeShapeType="1"/>
          </p:cNvSpPr>
          <p:nvPr/>
        </p:nvSpPr>
        <p:spPr bwMode="auto">
          <a:xfrm>
            <a:off x="4561320" y="4900836"/>
            <a:ext cx="81354"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nvGrpSpPr>
          <p:cNvPr id="144" name="Group 173"/>
          <p:cNvGrpSpPr>
            <a:grpSpLocks/>
          </p:cNvGrpSpPr>
          <p:nvPr/>
        </p:nvGrpSpPr>
        <p:grpSpPr bwMode="auto">
          <a:xfrm>
            <a:off x="4585172" y="5232872"/>
            <a:ext cx="148681" cy="273829"/>
            <a:chOff x="2616" y="3192"/>
            <a:chExt cx="106" cy="190"/>
          </a:xfrm>
        </p:grpSpPr>
        <p:sp>
          <p:nvSpPr>
            <p:cNvPr id="145" name="Line 144"/>
            <p:cNvSpPr>
              <a:spLocks noChangeShapeType="1"/>
            </p:cNvSpPr>
            <p:nvPr/>
          </p:nvSpPr>
          <p:spPr bwMode="auto">
            <a:xfrm>
              <a:off x="2676" y="3324"/>
              <a:ext cx="0" cy="5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6" name="Line 164"/>
            <p:cNvSpPr>
              <a:spLocks noChangeShapeType="1"/>
            </p:cNvSpPr>
            <p:nvPr/>
          </p:nvSpPr>
          <p:spPr bwMode="auto">
            <a:xfrm>
              <a:off x="2676" y="3264"/>
              <a:ext cx="0" cy="84"/>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7" name="Line 170"/>
            <p:cNvSpPr>
              <a:spLocks noChangeShapeType="1"/>
            </p:cNvSpPr>
            <p:nvPr/>
          </p:nvSpPr>
          <p:spPr bwMode="auto">
            <a:xfrm flipV="1">
              <a:off x="2626" y="3192"/>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8" name="Line 171"/>
            <p:cNvSpPr>
              <a:spLocks noChangeShapeType="1"/>
            </p:cNvSpPr>
            <p:nvPr/>
          </p:nvSpPr>
          <p:spPr bwMode="auto">
            <a:xfrm flipV="1">
              <a:off x="2626" y="3240"/>
              <a:ext cx="96" cy="48"/>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sp>
          <p:nvSpPr>
            <p:cNvPr id="149" name="Line 172"/>
            <p:cNvSpPr>
              <a:spLocks noChangeShapeType="1"/>
            </p:cNvSpPr>
            <p:nvPr/>
          </p:nvSpPr>
          <p:spPr bwMode="auto">
            <a:xfrm>
              <a:off x="2616" y="3328"/>
              <a:ext cx="58" cy="0"/>
            </a:xfrm>
            <a:prstGeom prst="line">
              <a:avLst/>
            </a:prstGeom>
            <a:noFill/>
            <a:ln w="28575">
              <a:solidFill>
                <a:schemeClr val="tx1"/>
              </a:solidFill>
              <a:round/>
              <a:headEnd/>
              <a:tailEnd/>
            </a:ln>
          </p:spPr>
          <p:txBody>
            <a:bodyPr wrap="none">
              <a:prstTxWarp prst="textNoShape">
                <a:avLst/>
              </a:prstTxWarp>
            </a:bodyPr>
            <a:lstStyle/>
            <a:p>
              <a:endParaRPr lang="en-US">
                <a:latin typeface="Times New Roman" pitchFamily="18" charset="0"/>
                <a:cs typeface="Times New Roman" pitchFamily="18" charset="0"/>
              </a:endParaRPr>
            </a:p>
          </p:txBody>
        </p:sp>
      </p:grpSp>
      <p:sp>
        <p:nvSpPr>
          <p:cNvPr id="61" name="Content Placeholder 2"/>
          <p:cNvSpPr>
            <a:spLocks noGrp="1"/>
          </p:cNvSpPr>
          <p:nvPr>
            <p:ph idx="1"/>
          </p:nvPr>
        </p:nvSpPr>
        <p:spPr>
          <a:xfrm>
            <a:off x="63184" y="953985"/>
            <a:ext cx="3995506" cy="4967552"/>
          </a:xfrm>
        </p:spPr>
        <p:txBody>
          <a:bodyPr/>
          <a:lstStyle/>
          <a:p>
            <a:pPr marL="169863" indent="-169863">
              <a:lnSpc>
                <a:spcPct val="90000"/>
              </a:lnSpc>
            </a:pPr>
            <a:r>
              <a:rPr lang="en-US" sz="1900" dirty="0">
                <a:solidFill>
                  <a:srgbClr val="32302A"/>
                </a:solidFill>
                <a:ea typeface="ＭＳ Ｐゴシック" pitchFamily="-107" charset="-128"/>
                <a:cs typeface="ＭＳ Ｐゴシック" pitchFamily="-107" charset="-128"/>
              </a:rPr>
              <a:t>Consider the market for </a:t>
            </a:r>
            <a:r>
              <a:rPr lang="en-US" sz="1900" dirty="0" smtClean="0">
                <a:solidFill>
                  <a:srgbClr val="32302A"/>
                </a:solidFill>
                <a:ea typeface="ＭＳ Ｐゴシック" pitchFamily="-107" charset="-128"/>
                <a:cs typeface="ＭＳ Ｐゴシック" pitchFamily="-107" charset="-128"/>
              </a:rPr>
              <a:t>cellular phone </a:t>
            </a:r>
            <a:r>
              <a:rPr lang="en-US" sz="1900" dirty="0">
                <a:solidFill>
                  <a:srgbClr val="32302A"/>
                </a:solidFill>
                <a:ea typeface="ＭＳ Ｐゴシック" pitchFamily="-107" charset="-128"/>
                <a:cs typeface="ＭＳ Ｐゴシック" pitchFamily="-107" charset="-128"/>
              </a:rPr>
              <a:t>service again.  This </a:t>
            </a:r>
            <a:r>
              <a:rPr lang="en-US" sz="1900" dirty="0" smtClean="0">
                <a:solidFill>
                  <a:srgbClr val="32302A"/>
                </a:solidFill>
                <a:ea typeface="ＭＳ Ｐゴシック" pitchFamily="-107" charset="-128"/>
                <a:cs typeface="ＭＳ Ｐゴシック" pitchFamily="-107" charset="-128"/>
              </a:rPr>
              <a:t>time we </a:t>
            </a:r>
            <a:r>
              <a:rPr lang="en-US" sz="1900" dirty="0">
                <a:solidFill>
                  <a:srgbClr val="32302A"/>
                </a:solidFill>
                <a:ea typeface="ＭＳ Ｐゴシック" pitchFamily="-107" charset="-128"/>
                <a:cs typeface="ＭＳ Ｐゴシック" pitchFamily="-107" charset="-128"/>
              </a:rPr>
              <a:t>will assume that the </a:t>
            </a:r>
            <a:r>
              <a:rPr lang="en-US" sz="1900" dirty="0" smtClean="0">
                <a:solidFill>
                  <a:srgbClr val="32302A"/>
                </a:solidFill>
                <a:ea typeface="ＭＳ Ｐゴシック" pitchFamily="-107" charset="-128"/>
                <a:cs typeface="ＭＳ Ｐゴシック" pitchFamily="-107" charset="-128"/>
              </a:rPr>
              <a:t>demand for cellular </a:t>
            </a:r>
            <a:r>
              <a:rPr lang="en-US" sz="1900" dirty="0">
                <a:solidFill>
                  <a:srgbClr val="32302A"/>
                </a:solidFill>
                <a:ea typeface="ＭＳ Ｐゴシック" pitchFamily="-107" charset="-128"/>
                <a:cs typeface="ＭＳ Ｐゴシック" pitchFamily="-107" charset="-128"/>
              </a:rPr>
              <a:t>service is more </a:t>
            </a:r>
            <a:r>
              <a:rPr lang="en-US" sz="1900" dirty="0" smtClean="0">
                <a:solidFill>
                  <a:srgbClr val="32302A"/>
                </a:solidFill>
                <a:ea typeface="ＭＳ Ｐゴシック" pitchFamily="-107" charset="-128"/>
                <a:cs typeface="ＭＳ Ｐゴシック" pitchFamily="-107" charset="-128"/>
              </a:rPr>
              <a:t>linear and </a:t>
            </a:r>
            <a:r>
              <a:rPr lang="en-US" sz="1900" dirty="0">
                <a:solidFill>
                  <a:srgbClr val="32302A"/>
                </a:solidFill>
                <a:ea typeface="ＭＳ Ｐゴシック" pitchFamily="-107" charset="-128"/>
                <a:cs typeface="ＭＳ Ｐゴシック" pitchFamily="-107" charset="-128"/>
              </a:rPr>
              <a:t>that the market price is $100</a:t>
            </a:r>
            <a:r>
              <a:rPr lang="en-US" sz="19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1900" dirty="0">
                <a:solidFill>
                  <a:srgbClr val="32302A"/>
                </a:solidFill>
                <a:ea typeface="ＭＳ Ｐゴシック" pitchFamily="-107" charset="-128"/>
                <a:cs typeface="ＭＳ Ｐゴシック" pitchFamily="-107" charset="-128"/>
              </a:rPr>
              <a:t>At</a:t>
            </a:r>
            <a:r>
              <a:rPr lang="en-US" sz="1900" dirty="0" smtClean="0">
                <a:solidFill>
                  <a:srgbClr val="32302A"/>
                </a:solidFill>
                <a:ea typeface="ＭＳ Ｐゴシック" pitchFamily="-107" charset="-128"/>
                <a:cs typeface="ＭＳ Ｐゴシック" pitchFamily="-107" charset="-128"/>
              </a:rPr>
              <a:t> $100 (the market price),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the 30 millionth </a:t>
            </a:r>
            <a:r>
              <a:rPr lang="en-US" sz="1900" dirty="0">
                <a:solidFill>
                  <a:srgbClr val="32302A"/>
                </a:solidFill>
                <a:ea typeface="ＭＳ Ｐゴシック" pitchFamily="-107" charset="-128"/>
                <a:cs typeface="ＭＳ Ｐゴシック" pitchFamily="-107" charset="-128"/>
              </a:rPr>
              <a:t>unit </a:t>
            </a:r>
            <a:r>
              <a:rPr lang="en-US" sz="1900" u="sng" dirty="0">
                <a:solidFill>
                  <a:srgbClr val="32302A"/>
                </a:solidFill>
                <a:ea typeface="ＭＳ Ｐゴシック" pitchFamily="-107" charset="-128"/>
                <a:cs typeface="ＭＳ Ｐゴシック" pitchFamily="-107" charset="-128"/>
              </a:rPr>
              <a:t>will not</a:t>
            </a:r>
            <a:r>
              <a:rPr lang="en-US" sz="1900" dirty="0">
                <a:solidFill>
                  <a:srgbClr val="32302A"/>
                </a:solidFill>
                <a:ea typeface="ＭＳ Ｐゴシック" pitchFamily="-107" charset="-128"/>
                <a:cs typeface="ＭＳ Ｐゴシック" pitchFamily="-107" charset="-128"/>
              </a:rPr>
              <a:t> </a:t>
            </a:r>
            <a:r>
              <a:rPr lang="en-US" sz="1900" dirty="0" smtClean="0">
                <a:solidFill>
                  <a:srgbClr val="32302A"/>
                </a:solidFill>
                <a:ea typeface="ＭＳ Ｐゴシック" pitchFamily="-107" charset="-128"/>
                <a:cs typeface="ＭＳ Ｐゴシック" pitchFamily="-107" charset="-128"/>
              </a:rPr>
              <a:t>be purchased because the consumer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who </a:t>
            </a:r>
            <a:r>
              <a:rPr lang="en-US" sz="1900" dirty="0">
                <a:solidFill>
                  <a:srgbClr val="32302A"/>
                </a:solidFill>
                <a:ea typeface="ＭＳ Ｐゴシック" pitchFamily="-107" charset="-128"/>
                <a:cs typeface="ＭＳ Ｐゴシック" pitchFamily="-107" charset="-128"/>
              </a:rPr>
              <a:t>demands it is only willing </a:t>
            </a:r>
            <a:r>
              <a:rPr lang="en-US" sz="1900" dirty="0" smtClean="0">
                <a:solidFill>
                  <a:srgbClr val="32302A"/>
                </a:solidFill>
                <a:ea typeface="ＭＳ Ｐゴシック" pitchFamily="-107" charset="-128"/>
                <a:cs typeface="ＭＳ Ｐゴシック" pitchFamily="-107" charset="-128"/>
              </a:rPr>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to pay </a:t>
            </a:r>
            <a:r>
              <a:rPr lang="en-US" sz="1900" i="1" dirty="0" smtClean="0">
                <a:solidFill>
                  <a:srgbClr val="32302A"/>
                </a:solidFill>
                <a:ea typeface="ＭＳ Ｐゴシック" pitchFamily="-107" charset="-128"/>
                <a:cs typeface="ＭＳ Ｐゴシック" pitchFamily="-107" charset="-128"/>
              </a:rPr>
              <a:t>up to </a:t>
            </a:r>
            <a:r>
              <a:rPr lang="en-US" sz="1900" dirty="0" smtClean="0">
                <a:solidFill>
                  <a:srgbClr val="32302A"/>
                </a:solidFill>
                <a:ea typeface="ＭＳ Ｐゴシック" pitchFamily="-107" charset="-128"/>
                <a:cs typeface="ＭＳ Ｐゴシック" pitchFamily="-107" charset="-128"/>
              </a:rPr>
              <a:t>$60 </a:t>
            </a:r>
            <a:r>
              <a:rPr lang="en-US" sz="1900" dirty="0">
                <a:solidFill>
                  <a:srgbClr val="32302A"/>
                </a:solidFill>
                <a:ea typeface="ＭＳ Ｐゴシック" pitchFamily="-107" charset="-128"/>
                <a:cs typeface="ＭＳ Ｐゴシック" pitchFamily="-107" charset="-128"/>
              </a:rPr>
              <a:t>for it.</a:t>
            </a:r>
          </a:p>
          <a:p>
            <a:pPr marL="169863" indent="-169863">
              <a:lnSpc>
                <a:spcPct val="90000"/>
              </a:lnSpc>
            </a:pPr>
            <a:r>
              <a:rPr lang="en-US" sz="1900" dirty="0">
                <a:solidFill>
                  <a:srgbClr val="32302A"/>
                </a:solidFill>
                <a:ea typeface="ＭＳ Ｐゴシック" pitchFamily="-107" charset="-128"/>
                <a:cs typeface="ＭＳ Ｐゴシック" pitchFamily="-107" charset="-128"/>
              </a:rPr>
              <a:t>The 5 millionth unit </a:t>
            </a:r>
            <a:r>
              <a:rPr lang="en-US" sz="1900" u="sng" dirty="0">
                <a:solidFill>
                  <a:srgbClr val="32302A"/>
                </a:solidFill>
                <a:ea typeface="ＭＳ Ｐゴシック" pitchFamily="-107" charset="-128"/>
                <a:cs typeface="ＭＳ Ｐゴシック" pitchFamily="-107" charset="-128"/>
              </a:rPr>
              <a:t>will</a:t>
            </a:r>
            <a:r>
              <a:rPr lang="en-US" sz="1900" dirty="0">
                <a:solidFill>
                  <a:srgbClr val="32302A"/>
                </a:solidFill>
                <a:ea typeface="ＭＳ Ｐゴシック" pitchFamily="-107" charset="-128"/>
                <a:cs typeface="ＭＳ Ｐゴシック" pitchFamily="-107" charset="-128"/>
              </a:rPr>
              <a:t> </a:t>
            </a:r>
            <a:r>
              <a:rPr lang="en-US" sz="1900" dirty="0" smtClean="0">
                <a:solidFill>
                  <a:srgbClr val="32302A"/>
                </a:solidFill>
                <a:ea typeface="ＭＳ Ｐゴシック" pitchFamily="-107" charset="-128"/>
                <a:cs typeface="ＭＳ Ｐゴシック" pitchFamily="-107" charset="-128"/>
              </a:rPr>
              <a:t>be purchased </a:t>
            </a:r>
            <a:r>
              <a:rPr lang="en-US" sz="1900" dirty="0">
                <a:solidFill>
                  <a:srgbClr val="32302A"/>
                </a:solidFill>
                <a:ea typeface="ＭＳ Ｐゴシック" pitchFamily="-107" charset="-128"/>
                <a:cs typeface="ＭＳ Ｐゴシック" pitchFamily="-107" charset="-128"/>
              </a:rPr>
              <a:t>because the consumer </a:t>
            </a:r>
            <a:r>
              <a:rPr lang="en-US" sz="1900" dirty="0" smtClean="0">
                <a:solidFill>
                  <a:srgbClr val="32302A"/>
                </a:solidFill>
                <a:ea typeface="ＭＳ Ｐゴシック" pitchFamily="-107" charset="-128"/>
                <a:cs typeface="ＭＳ Ｐゴシック" pitchFamily="-107" charset="-128"/>
              </a:rPr>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who </a:t>
            </a:r>
            <a:r>
              <a:rPr lang="en-US" sz="1900" dirty="0">
                <a:solidFill>
                  <a:srgbClr val="32302A"/>
                </a:solidFill>
                <a:ea typeface="ＭＳ Ｐゴシック" pitchFamily="-107" charset="-128"/>
                <a:cs typeface="ＭＳ Ｐゴシック" pitchFamily="-107" charset="-128"/>
              </a:rPr>
              <a:t>demands it is willing to </a:t>
            </a:r>
            <a:r>
              <a:rPr lang="en-US" sz="1900" dirty="0" smtClean="0">
                <a:solidFill>
                  <a:srgbClr val="32302A"/>
                </a:solidFill>
                <a:ea typeface="ＭＳ Ｐゴシック" pitchFamily="-107" charset="-128"/>
                <a:cs typeface="ＭＳ Ｐゴシック" pitchFamily="-107" charset="-128"/>
              </a:rPr>
              <a:t>pay </a:t>
            </a:r>
            <a:br>
              <a:rPr lang="en-US" sz="1900" dirty="0" smtClean="0">
                <a:solidFill>
                  <a:srgbClr val="32302A"/>
                </a:solidFill>
                <a:ea typeface="ＭＳ Ｐゴシック" pitchFamily="-107" charset="-128"/>
                <a:cs typeface="ＭＳ Ｐゴシック" pitchFamily="-107" charset="-128"/>
              </a:rPr>
            </a:br>
            <a:r>
              <a:rPr lang="en-US" sz="1900" i="1" dirty="0" smtClean="0">
                <a:solidFill>
                  <a:srgbClr val="32302A"/>
                </a:solidFill>
                <a:ea typeface="ＭＳ Ｐゴシック" pitchFamily="-107" charset="-128"/>
                <a:cs typeface="ＭＳ Ｐゴシック" pitchFamily="-107" charset="-128"/>
              </a:rPr>
              <a:t>up </a:t>
            </a:r>
            <a:r>
              <a:rPr lang="en-US" sz="1900" i="1" dirty="0">
                <a:solidFill>
                  <a:srgbClr val="32302A"/>
                </a:solidFill>
                <a:ea typeface="ＭＳ Ｐゴシック" pitchFamily="-107" charset="-128"/>
                <a:cs typeface="ＭＳ Ｐゴシック" pitchFamily="-107" charset="-128"/>
              </a:rPr>
              <a:t>to</a:t>
            </a:r>
            <a:r>
              <a:rPr lang="en-US" sz="1900" dirty="0">
                <a:solidFill>
                  <a:srgbClr val="32302A"/>
                </a:solidFill>
                <a:ea typeface="ＭＳ Ｐゴシック" pitchFamily="-107" charset="-128"/>
                <a:cs typeface="ＭＳ Ｐゴシック" pitchFamily="-107" charset="-128"/>
              </a:rPr>
              <a:t> $133 for cell phone service.</a:t>
            </a:r>
          </a:p>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The </a:t>
            </a:r>
            <a:r>
              <a:rPr lang="en-US" sz="1900" dirty="0">
                <a:solidFill>
                  <a:srgbClr val="32302A"/>
                </a:solidFill>
                <a:ea typeface="ＭＳ Ｐゴシック" pitchFamily="-107" charset="-128"/>
                <a:cs typeface="ＭＳ Ｐゴシック" pitchFamily="-107" charset="-128"/>
              </a:rPr>
              <a:t>17 millionth </a:t>
            </a:r>
            <a:r>
              <a:rPr lang="en-US" sz="1900" dirty="0" smtClean="0">
                <a:solidFill>
                  <a:srgbClr val="32302A"/>
                </a:solidFill>
                <a:ea typeface="ＭＳ Ｐゴシック" pitchFamily="-107" charset="-128"/>
                <a:cs typeface="ＭＳ Ｐゴシック" pitchFamily="-107" charset="-128"/>
              </a:rPr>
              <a:t>unit, </a:t>
            </a:r>
            <a:r>
              <a:rPr lang="en-US" sz="1900" dirty="0">
                <a:solidFill>
                  <a:srgbClr val="32302A"/>
                </a:solidFill>
                <a:ea typeface="ＭＳ Ｐゴシック" pitchFamily="-107" charset="-128"/>
                <a:cs typeface="ＭＳ Ｐゴシック" pitchFamily="-107" charset="-128"/>
              </a:rPr>
              <a:t>and </a:t>
            </a:r>
            <a:r>
              <a:rPr lang="en-US" sz="1900" dirty="0" smtClean="0">
                <a:solidFill>
                  <a:srgbClr val="32302A"/>
                </a:solidFill>
                <a:ea typeface="ＭＳ Ｐゴシック" pitchFamily="-107" charset="-128"/>
                <a:cs typeface="ＭＳ Ｐゴシック" pitchFamily="-107" charset="-128"/>
              </a:rPr>
              <a:t>those that </a:t>
            </a:r>
            <a:r>
              <a:rPr lang="en-US" sz="1900" dirty="0">
                <a:solidFill>
                  <a:srgbClr val="32302A"/>
                </a:solidFill>
                <a:ea typeface="ＭＳ Ｐゴシック" pitchFamily="-107" charset="-128"/>
                <a:cs typeface="ＭＳ Ｐゴシック" pitchFamily="-107" charset="-128"/>
              </a:rPr>
              <a:t>precede </a:t>
            </a:r>
            <a:r>
              <a:rPr lang="en-US" sz="1900" dirty="0" smtClean="0">
                <a:solidFill>
                  <a:srgbClr val="32302A"/>
                </a:solidFill>
                <a:ea typeface="ＭＳ Ｐゴシック" pitchFamily="-107" charset="-128"/>
                <a:cs typeface="ＭＳ Ｐゴシック" pitchFamily="-107" charset="-128"/>
              </a:rPr>
              <a:t>it, </a:t>
            </a:r>
            <a:r>
              <a:rPr lang="en-US" sz="1900" u="sng" dirty="0">
                <a:solidFill>
                  <a:srgbClr val="32302A"/>
                </a:solidFill>
                <a:ea typeface="ＭＳ Ｐゴシック" pitchFamily="-107" charset="-128"/>
                <a:cs typeface="ＭＳ Ｐゴシック" pitchFamily="-107" charset="-128"/>
              </a:rPr>
              <a:t>will</a:t>
            </a:r>
            <a:r>
              <a:rPr lang="en-US" sz="1900" dirty="0">
                <a:solidFill>
                  <a:srgbClr val="32302A"/>
                </a:solidFill>
                <a:ea typeface="ＭＳ Ｐゴシック" pitchFamily="-107" charset="-128"/>
                <a:cs typeface="ＭＳ Ｐゴシック" pitchFamily="-107" charset="-128"/>
              </a:rPr>
              <a:t> be </a:t>
            </a:r>
            <a:r>
              <a:rPr lang="en-US" sz="1900" dirty="0" smtClean="0">
                <a:solidFill>
                  <a:srgbClr val="32302A"/>
                </a:solidFill>
                <a:ea typeface="ＭＳ Ｐゴシック" pitchFamily="-107" charset="-128"/>
                <a:cs typeface="ＭＳ Ｐゴシック" pitchFamily="-107" charset="-128"/>
              </a:rPr>
              <a:t>purchased because </a:t>
            </a:r>
            <a:r>
              <a:rPr lang="en-US" sz="1900" dirty="0">
                <a:solidFill>
                  <a:srgbClr val="32302A"/>
                </a:solidFill>
                <a:ea typeface="ＭＳ Ｐゴシック" pitchFamily="-107" charset="-128"/>
                <a:cs typeface="ＭＳ Ｐゴシック" pitchFamily="-107" charset="-128"/>
              </a:rPr>
              <a:t>each of these units </a:t>
            </a:r>
            <a:r>
              <a:rPr lang="en-US" sz="1900" dirty="0" smtClean="0">
                <a:solidFill>
                  <a:srgbClr val="32302A"/>
                </a:solidFill>
                <a:ea typeface="ＭＳ Ｐゴシック" pitchFamily="-107" charset="-128"/>
                <a:cs typeface="ＭＳ Ｐゴシック" pitchFamily="-107" charset="-128"/>
              </a:rPr>
              <a:t>is valued </a:t>
            </a:r>
            <a:r>
              <a:rPr lang="en-US" sz="1900" dirty="0">
                <a:solidFill>
                  <a:srgbClr val="32302A"/>
                </a:solidFill>
                <a:ea typeface="ＭＳ Ｐゴシック" pitchFamily="-107" charset="-128"/>
                <a:cs typeface="ＭＳ Ｐゴシック" pitchFamily="-107" charset="-128"/>
              </a:rPr>
              <a:t>as much or more than </a:t>
            </a:r>
            <a:r>
              <a:rPr lang="en-US" sz="1900" dirty="0" smtClean="0">
                <a:solidFill>
                  <a:srgbClr val="32302A"/>
                </a:solidFill>
                <a:ea typeface="ＭＳ Ｐゴシック" pitchFamily="-107" charset="-128"/>
                <a:cs typeface="ＭＳ Ｐゴシック" pitchFamily="-107" charset="-128"/>
              </a:rPr>
              <a:t>the $</a:t>
            </a:r>
            <a:r>
              <a:rPr lang="en-US" sz="1900" dirty="0">
                <a:solidFill>
                  <a:srgbClr val="32302A"/>
                </a:solidFill>
                <a:ea typeface="ＭＳ Ｐゴシック" pitchFamily="-107" charset="-128"/>
                <a:cs typeface="ＭＳ Ｐゴシック" pitchFamily="-107" charset="-128"/>
              </a:rPr>
              <a:t>100 market price.</a:t>
            </a:r>
          </a:p>
          <a:p>
            <a:pPr marL="169863" indent="-169863">
              <a:lnSpc>
                <a:spcPct val="90000"/>
              </a:lnSpc>
            </a:pPr>
            <a:endParaRPr lang="en-US" sz="1900" dirty="0">
              <a:solidFill>
                <a:srgbClr val="32302A"/>
              </a:solidFill>
              <a:ea typeface="ＭＳ Ｐゴシック" pitchFamily="-107" charset="-128"/>
              <a:cs typeface="ＭＳ Ｐゴシック" pitchFamily="-107" charset="-128"/>
            </a:endParaRPr>
          </a:p>
        </p:txBody>
      </p:sp>
      <p:sp>
        <p:nvSpPr>
          <p:cNvPr id="53" name="Line 23"/>
          <p:cNvSpPr>
            <a:spLocks noChangeShapeType="1"/>
          </p:cNvSpPr>
          <p:nvPr/>
        </p:nvSpPr>
        <p:spPr bwMode="auto">
          <a:xfrm flipH="1" flipV="1">
            <a:off x="4846413" y="1603990"/>
            <a:ext cx="2860786" cy="3388690"/>
          </a:xfrm>
          <a:prstGeom prst="line">
            <a:avLst/>
          </a:prstGeom>
          <a:noFill/>
          <a:ln w="57150">
            <a:solidFill>
              <a:srgbClr val="053ABF"/>
            </a:solidFill>
            <a:round/>
            <a:headEnd/>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4" name="Text Box 24"/>
          <p:cNvSpPr txBox="1">
            <a:spLocks noChangeArrowheads="1"/>
          </p:cNvSpPr>
          <p:nvPr/>
        </p:nvSpPr>
        <p:spPr bwMode="auto">
          <a:xfrm>
            <a:off x="7665740" y="4779963"/>
            <a:ext cx="1053494" cy="400110"/>
          </a:xfrm>
          <a:prstGeom prst="rect">
            <a:avLst/>
          </a:prstGeom>
          <a:noFill/>
          <a:ln w="57150">
            <a:noFill/>
            <a:miter lim="800000"/>
            <a:headEnd/>
            <a:tailEnd/>
          </a:ln>
        </p:spPr>
        <p:txBody>
          <a:bodyPr wrap="none">
            <a:prstTxWarp prst="textNoShape">
              <a:avLst/>
            </a:prstTxWarp>
            <a:spAutoFit/>
          </a:bodyPr>
          <a:lstStyle/>
          <a:p>
            <a:r>
              <a:rPr kumimoji="0" lang="en-US" sz="2000" dirty="0">
                <a:solidFill>
                  <a:srgbClr val="053ABF"/>
                </a:solidFill>
                <a:latin typeface="Times New Roman" pitchFamily="18" charset="0"/>
                <a:cs typeface="Times New Roman" pitchFamily="18" charset="0"/>
              </a:rPr>
              <a:t>Demand</a:t>
            </a:r>
          </a:p>
        </p:txBody>
      </p:sp>
      <p:sp>
        <p:nvSpPr>
          <p:cNvPr id="55" name="Line 25"/>
          <p:cNvSpPr>
            <a:spLocks noChangeShapeType="1"/>
          </p:cNvSpPr>
          <p:nvPr/>
        </p:nvSpPr>
        <p:spPr bwMode="auto">
          <a:xfrm flipV="1">
            <a:off x="6309102" y="3373438"/>
            <a:ext cx="0" cy="2073756"/>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6" name="Line 29"/>
          <p:cNvSpPr>
            <a:spLocks noChangeShapeType="1"/>
          </p:cNvSpPr>
          <p:nvPr/>
        </p:nvSpPr>
        <p:spPr bwMode="auto">
          <a:xfrm flipV="1">
            <a:off x="7565916" y="4900836"/>
            <a:ext cx="0" cy="546357"/>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57" name="Line 30"/>
          <p:cNvSpPr>
            <a:spLocks noChangeShapeType="1"/>
          </p:cNvSpPr>
          <p:nvPr/>
        </p:nvSpPr>
        <p:spPr bwMode="auto">
          <a:xfrm>
            <a:off x="4666526" y="4897061"/>
            <a:ext cx="2917636" cy="0"/>
          </a:xfrm>
          <a:prstGeom prst="line">
            <a:avLst/>
          </a:prstGeom>
          <a:noFill/>
          <a:ln w="31750" cap="rnd">
            <a:solidFill>
              <a:schemeClr val="tx1"/>
            </a:solidFill>
            <a:prstDash val="sysDot"/>
            <a:round/>
            <a:headEnd type="stealth" w="lg" len="lg"/>
            <a:tailEnd type="none" w="lg" len="lg"/>
          </a:ln>
        </p:spPr>
        <p:txBody>
          <a:bodyPr wrap="none" anchor="ctr">
            <a:prstTxWarp prst="textNoShape">
              <a:avLst/>
            </a:prstTxWarp>
          </a:bodyPr>
          <a:lstStyle/>
          <a:p>
            <a:endParaRPr lang="en-US">
              <a:latin typeface="Times New Roman" pitchFamily="18" charset="0"/>
              <a:cs typeface="Times New Roman" pitchFamily="18" charset="0"/>
            </a:endParaRPr>
          </a:p>
        </p:txBody>
      </p:sp>
      <p:grpSp>
        <p:nvGrpSpPr>
          <p:cNvPr id="3" name="Group 2"/>
          <p:cNvGrpSpPr/>
          <p:nvPr/>
        </p:nvGrpSpPr>
        <p:grpSpPr>
          <a:xfrm>
            <a:off x="4673670" y="2984403"/>
            <a:ext cx="4327311" cy="323759"/>
            <a:chOff x="4673670" y="2984403"/>
            <a:chExt cx="4327311" cy="323759"/>
          </a:xfrm>
        </p:grpSpPr>
        <p:sp>
          <p:nvSpPr>
            <p:cNvPr id="66" name="Line 34"/>
            <p:cNvSpPr>
              <a:spLocks noChangeShapeType="1"/>
            </p:cNvSpPr>
            <p:nvPr/>
          </p:nvSpPr>
          <p:spPr bwMode="auto">
            <a:xfrm>
              <a:off x="4673670" y="3308162"/>
              <a:ext cx="4227443" cy="0"/>
            </a:xfrm>
            <a:prstGeom prst="line">
              <a:avLst/>
            </a:prstGeom>
            <a:noFill/>
            <a:ln w="57150">
              <a:solidFill>
                <a:schemeClr val="accent3">
                  <a:lumMod val="60000"/>
                  <a:lumOff val="40000"/>
                </a:schemeClr>
              </a:solidFill>
              <a:round/>
              <a:headEnd/>
              <a:tailEnd type="none" w="lg" len="lg"/>
            </a:ln>
          </p:spPr>
          <p:txBody>
            <a:bodyPr wrap="none" anchor="ctr">
              <a:prstTxWarp prst="textNoShape">
                <a:avLst/>
              </a:prstTxWarp>
            </a:bodyPr>
            <a:lstStyle/>
            <a:p>
              <a:endParaRPr lang="en-US"/>
            </a:p>
          </p:txBody>
        </p:sp>
        <p:sp>
          <p:nvSpPr>
            <p:cNvPr id="58" name="Text Box 35"/>
            <p:cNvSpPr txBox="1">
              <a:spLocks noChangeArrowheads="1"/>
            </p:cNvSpPr>
            <p:nvPr/>
          </p:nvSpPr>
          <p:spPr bwMode="auto">
            <a:xfrm>
              <a:off x="6884696" y="2984403"/>
              <a:ext cx="2116285" cy="313932"/>
            </a:xfrm>
            <a:prstGeom prst="rect">
              <a:avLst/>
            </a:prstGeom>
            <a:noFill/>
            <a:ln w="28575">
              <a:noFill/>
              <a:miter lim="800000"/>
              <a:headEnd/>
              <a:tailEnd type="none" w="lg" len="lg"/>
            </a:ln>
          </p:spPr>
          <p:txBody>
            <a:bodyPr wrap="none">
              <a:prstTxWarp prst="textNoShape">
                <a:avLst/>
              </a:prstTxWarp>
              <a:spAutoFit/>
            </a:bodyPr>
            <a:lstStyle/>
            <a:p>
              <a:pPr algn="ctr">
                <a:lnSpc>
                  <a:spcPct val="80000"/>
                </a:lnSpc>
              </a:pPr>
              <a:r>
                <a:rPr kumimoji="0" lang="en-US" b="1" i="1" dirty="0">
                  <a:solidFill>
                    <a:schemeClr val="accent3">
                      <a:lumMod val="50000"/>
                    </a:schemeClr>
                  </a:solidFill>
                  <a:latin typeface="Times New Roman" pitchFamily="18" charset="0"/>
                  <a:cs typeface="Times New Roman" pitchFamily="18" charset="0"/>
                </a:rPr>
                <a:t>Market price = $100</a:t>
              </a:r>
            </a:p>
          </p:txBody>
        </p:sp>
      </p:grpSp>
      <p:sp>
        <p:nvSpPr>
          <p:cNvPr id="62" name="Line 36"/>
          <p:cNvSpPr>
            <a:spLocks noChangeShapeType="1"/>
          </p:cNvSpPr>
          <p:nvPr/>
        </p:nvSpPr>
        <p:spPr bwMode="auto">
          <a:xfrm flipH="1">
            <a:off x="4669329" y="3309561"/>
            <a:ext cx="1548640"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63" name="Line 37"/>
          <p:cNvSpPr>
            <a:spLocks noChangeShapeType="1"/>
          </p:cNvSpPr>
          <p:nvPr/>
        </p:nvSpPr>
        <p:spPr bwMode="auto">
          <a:xfrm flipV="1">
            <a:off x="5157063" y="2031246"/>
            <a:ext cx="0" cy="3415944"/>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64" name="Line 38"/>
          <p:cNvSpPr>
            <a:spLocks noChangeShapeType="1"/>
          </p:cNvSpPr>
          <p:nvPr/>
        </p:nvSpPr>
        <p:spPr bwMode="auto">
          <a:xfrm flipH="1">
            <a:off x="4673670" y="2031246"/>
            <a:ext cx="481516"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65" name="Oval 66"/>
          <p:cNvSpPr>
            <a:spLocks noChangeArrowheads="1"/>
          </p:cNvSpPr>
          <p:nvPr/>
        </p:nvSpPr>
        <p:spPr bwMode="auto">
          <a:xfrm>
            <a:off x="6248966" y="3244662"/>
            <a:ext cx="119062" cy="1190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103627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dissolve">
                                      <p:cBhvr>
                                        <p:cTn id="7" dur="500"/>
                                        <p:tgtEl>
                                          <p:spTgt spid="61">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61">
                                            <p:txEl>
                                              <p:pRg st="1" end="1"/>
                                            </p:txEl>
                                          </p:spTgt>
                                        </p:tgtEl>
                                        <p:attrNameLst>
                                          <p:attrName>style.visibility</p:attrName>
                                        </p:attrNameLst>
                                      </p:cBhvr>
                                      <p:to>
                                        <p:strVal val="visible"/>
                                      </p:to>
                                    </p:set>
                                    <p:animEffect transition="in" filter="dissolve">
                                      <p:cBhvr>
                                        <p:cTn id="16" dur="500"/>
                                        <p:tgtEl>
                                          <p:spTgt spid="61">
                                            <p:txEl>
                                              <p:pRg st="1" end="1"/>
                                            </p:txEl>
                                          </p:spTgt>
                                        </p:tgtEl>
                                      </p:cBhvr>
                                    </p:animEffect>
                                  </p:childTnLst>
                                </p:cTn>
                              </p:par>
                            </p:childTnLst>
                          </p:cTn>
                        </p:par>
                        <p:par>
                          <p:cTn id="17" fill="hold">
                            <p:stCondLst>
                              <p:cond delay="500"/>
                            </p:stCondLst>
                            <p:childTnLst>
                              <p:par>
                                <p:cTn id="18" presetID="17" presetClass="entr" presetSubtype="4" fill="hold" grpId="0" nodeType="afterEffect">
                                  <p:stCondLst>
                                    <p:cond delay="0"/>
                                  </p:stCondLst>
                                  <p:childTnLst>
                                    <p:set>
                                      <p:cBhvr>
                                        <p:cTn id="19" dur="1" fill="hold">
                                          <p:stCondLst>
                                            <p:cond delay="0"/>
                                          </p:stCondLst>
                                        </p:cTn>
                                        <p:tgtEl>
                                          <p:spTgt spid="56"/>
                                        </p:tgtEl>
                                        <p:attrNameLst>
                                          <p:attrName>style.visibility</p:attrName>
                                        </p:attrNameLst>
                                      </p:cBhvr>
                                      <p:to>
                                        <p:strVal val="visible"/>
                                      </p:to>
                                    </p:set>
                                    <p:anim calcmode="lin" valueType="num">
                                      <p:cBhvr>
                                        <p:cTn id="20" dur="500" fill="hold"/>
                                        <p:tgtEl>
                                          <p:spTgt spid="56"/>
                                        </p:tgtEl>
                                        <p:attrNameLst>
                                          <p:attrName>ppt_x</p:attrName>
                                        </p:attrNameLst>
                                      </p:cBhvr>
                                      <p:tavLst>
                                        <p:tav tm="0">
                                          <p:val>
                                            <p:strVal val="#ppt_x"/>
                                          </p:val>
                                        </p:tav>
                                        <p:tav tm="100000">
                                          <p:val>
                                            <p:strVal val="#ppt_x"/>
                                          </p:val>
                                        </p:tav>
                                      </p:tavLst>
                                    </p:anim>
                                    <p:anim calcmode="lin" valueType="num">
                                      <p:cBhvr>
                                        <p:cTn id="21" dur="500" fill="hold"/>
                                        <p:tgtEl>
                                          <p:spTgt spid="56"/>
                                        </p:tgtEl>
                                        <p:attrNameLst>
                                          <p:attrName>ppt_y</p:attrName>
                                        </p:attrNameLst>
                                      </p:cBhvr>
                                      <p:tavLst>
                                        <p:tav tm="0">
                                          <p:val>
                                            <p:strVal val="#ppt_y+#ppt_h/2"/>
                                          </p:val>
                                        </p:tav>
                                        <p:tav tm="100000">
                                          <p:val>
                                            <p:strVal val="#ppt_y"/>
                                          </p:val>
                                        </p:tav>
                                      </p:tavLst>
                                    </p:anim>
                                    <p:anim calcmode="lin" valueType="num">
                                      <p:cBhvr>
                                        <p:cTn id="22" dur="500" fill="hold"/>
                                        <p:tgtEl>
                                          <p:spTgt spid="56"/>
                                        </p:tgtEl>
                                        <p:attrNameLst>
                                          <p:attrName>ppt_w</p:attrName>
                                        </p:attrNameLst>
                                      </p:cBhvr>
                                      <p:tavLst>
                                        <p:tav tm="0">
                                          <p:val>
                                            <p:strVal val="#ppt_w"/>
                                          </p:val>
                                        </p:tav>
                                        <p:tav tm="100000">
                                          <p:val>
                                            <p:strVal val="#ppt_w"/>
                                          </p:val>
                                        </p:tav>
                                      </p:tavLst>
                                    </p:anim>
                                    <p:anim calcmode="lin" valueType="num">
                                      <p:cBhvr>
                                        <p:cTn id="23" dur="500" fill="hold"/>
                                        <p:tgtEl>
                                          <p:spTgt spid="56"/>
                                        </p:tgtEl>
                                        <p:attrNameLst>
                                          <p:attrName>ppt_h</p:attrName>
                                        </p:attrNameLst>
                                      </p:cBhvr>
                                      <p:tavLst>
                                        <p:tav tm="0">
                                          <p:val>
                                            <p:fltVal val="0"/>
                                          </p:val>
                                        </p:tav>
                                        <p:tav tm="100000">
                                          <p:val>
                                            <p:strVal val="#ppt_h"/>
                                          </p:val>
                                        </p:tav>
                                      </p:tavLst>
                                    </p:anim>
                                  </p:childTnLst>
                                </p:cTn>
                              </p:par>
                            </p:childTnLst>
                          </p:cTn>
                        </p:par>
                        <p:par>
                          <p:cTn id="24" fill="hold">
                            <p:stCondLst>
                              <p:cond delay="1000"/>
                            </p:stCondLst>
                            <p:childTnLst>
                              <p:par>
                                <p:cTn id="25" presetID="17" presetClass="entr" presetSubtype="2" fill="hold" grpId="0" nodeType="afterEffect">
                                  <p:stCondLst>
                                    <p:cond delay="0"/>
                                  </p:stCondLst>
                                  <p:childTnLst>
                                    <p:set>
                                      <p:cBhvr>
                                        <p:cTn id="26" dur="1" fill="hold">
                                          <p:stCondLst>
                                            <p:cond delay="0"/>
                                          </p:stCondLst>
                                        </p:cTn>
                                        <p:tgtEl>
                                          <p:spTgt spid="57"/>
                                        </p:tgtEl>
                                        <p:attrNameLst>
                                          <p:attrName>style.visibility</p:attrName>
                                        </p:attrNameLst>
                                      </p:cBhvr>
                                      <p:to>
                                        <p:strVal val="visible"/>
                                      </p:to>
                                    </p:set>
                                    <p:anim calcmode="lin" valueType="num">
                                      <p:cBhvr>
                                        <p:cTn id="27" dur="500" fill="hold"/>
                                        <p:tgtEl>
                                          <p:spTgt spid="57"/>
                                        </p:tgtEl>
                                        <p:attrNameLst>
                                          <p:attrName>ppt_x</p:attrName>
                                        </p:attrNameLst>
                                      </p:cBhvr>
                                      <p:tavLst>
                                        <p:tav tm="0">
                                          <p:val>
                                            <p:strVal val="#ppt_x+#ppt_w/2"/>
                                          </p:val>
                                        </p:tav>
                                        <p:tav tm="100000">
                                          <p:val>
                                            <p:strVal val="#ppt_x"/>
                                          </p:val>
                                        </p:tav>
                                      </p:tavLst>
                                    </p:anim>
                                    <p:anim calcmode="lin" valueType="num">
                                      <p:cBhvr>
                                        <p:cTn id="28" dur="500" fill="hold"/>
                                        <p:tgtEl>
                                          <p:spTgt spid="57"/>
                                        </p:tgtEl>
                                        <p:attrNameLst>
                                          <p:attrName>ppt_y</p:attrName>
                                        </p:attrNameLst>
                                      </p:cBhvr>
                                      <p:tavLst>
                                        <p:tav tm="0">
                                          <p:val>
                                            <p:strVal val="#ppt_y"/>
                                          </p:val>
                                        </p:tav>
                                        <p:tav tm="100000">
                                          <p:val>
                                            <p:strVal val="#ppt_y"/>
                                          </p:val>
                                        </p:tav>
                                      </p:tavLst>
                                    </p:anim>
                                    <p:anim calcmode="lin" valueType="num">
                                      <p:cBhvr>
                                        <p:cTn id="29" dur="500" fill="hold"/>
                                        <p:tgtEl>
                                          <p:spTgt spid="57"/>
                                        </p:tgtEl>
                                        <p:attrNameLst>
                                          <p:attrName>ppt_w</p:attrName>
                                        </p:attrNameLst>
                                      </p:cBhvr>
                                      <p:tavLst>
                                        <p:tav tm="0">
                                          <p:val>
                                            <p:fltVal val="0"/>
                                          </p:val>
                                        </p:tav>
                                        <p:tav tm="100000">
                                          <p:val>
                                            <p:strVal val="#ppt_w"/>
                                          </p:val>
                                        </p:tav>
                                      </p:tavLst>
                                    </p:anim>
                                    <p:anim calcmode="lin" valueType="num">
                                      <p:cBhvr>
                                        <p:cTn id="30" dur="500" fill="hold"/>
                                        <p:tgtEl>
                                          <p:spTgt spid="57"/>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61">
                                            <p:txEl>
                                              <p:pRg st="2" end="2"/>
                                            </p:txEl>
                                          </p:spTgt>
                                        </p:tgtEl>
                                        <p:attrNameLst>
                                          <p:attrName>style.visibility</p:attrName>
                                        </p:attrNameLst>
                                      </p:cBhvr>
                                      <p:to>
                                        <p:strVal val="visible"/>
                                      </p:to>
                                    </p:set>
                                    <p:animEffect transition="in" filter="dissolve">
                                      <p:cBhvr>
                                        <p:cTn id="35" dur="500"/>
                                        <p:tgtEl>
                                          <p:spTgt spid="61">
                                            <p:txEl>
                                              <p:pRg st="2" end="2"/>
                                            </p:txEl>
                                          </p:spTgt>
                                        </p:tgtEl>
                                      </p:cBhvr>
                                    </p:animEffect>
                                  </p:childTnLst>
                                </p:cTn>
                              </p:par>
                            </p:childTnLst>
                          </p:cTn>
                        </p:par>
                        <p:par>
                          <p:cTn id="36" fill="hold">
                            <p:stCondLst>
                              <p:cond delay="500"/>
                            </p:stCondLst>
                            <p:childTnLst>
                              <p:par>
                                <p:cTn id="37" presetID="17" presetClass="entr" presetSubtype="4" fill="hold" grpId="0" nodeType="afterEffect">
                                  <p:stCondLst>
                                    <p:cond delay="0"/>
                                  </p:stCondLst>
                                  <p:childTnLst>
                                    <p:set>
                                      <p:cBhvr>
                                        <p:cTn id="38" dur="1" fill="hold">
                                          <p:stCondLst>
                                            <p:cond delay="0"/>
                                          </p:stCondLst>
                                        </p:cTn>
                                        <p:tgtEl>
                                          <p:spTgt spid="63"/>
                                        </p:tgtEl>
                                        <p:attrNameLst>
                                          <p:attrName>style.visibility</p:attrName>
                                        </p:attrNameLst>
                                      </p:cBhvr>
                                      <p:to>
                                        <p:strVal val="visible"/>
                                      </p:to>
                                    </p:set>
                                    <p:anim calcmode="lin" valueType="num">
                                      <p:cBhvr>
                                        <p:cTn id="39" dur="500" fill="hold"/>
                                        <p:tgtEl>
                                          <p:spTgt spid="63"/>
                                        </p:tgtEl>
                                        <p:attrNameLst>
                                          <p:attrName>ppt_x</p:attrName>
                                        </p:attrNameLst>
                                      </p:cBhvr>
                                      <p:tavLst>
                                        <p:tav tm="0">
                                          <p:val>
                                            <p:strVal val="#ppt_x"/>
                                          </p:val>
                                        </p:tav>
                                        <p:tav tm="100000">
                                          <p:val>
                                            <p:strVal val="#ppt_x"/>
                                          </p:val>
                                        </p:tav>
                                      </p:tavLst>
                                    </p:anim>
                                    <p:anim calcmode="lin" valueType="num">
                                      <p:cBhvr>
                                        <p:cTn id="40" dur="500" fill="hold"/>
                                        <p:tgtEl>
                                          <p:spTgt spid="63"/>
                                        </p:tgtEl>
                                        <p:attrNameLst>
                                          <p:attrName>ppt_y</p:attrName>
                                        </p:attrNameLst>
                                      </p:cBhvr>
                                      <p:tavLst>
                                        <p:tav tm="0">
                                          <p:val>
                                            <p:strVal val="#ppt_y+#ppt_h/2"/>
                                          </p:val>
                                        </p:tav>
                                        <p:tav tm="100000">
                                          <p:val>
                                            <p:strVal val="#ppt_y"/>
                                          </p:val>
                                        </p:tav>
                                      </p:tavLst>
                                    </p:anim>
                                    <p:anim calcmode="lin" valueType="num">
                                      <p:cBhvr>
                                        <p:cTn id="41" dur="500" fill="hold"/>
                                        <p:tgtEl>
                                          <p:spTgt spid="63"/>
                                        </p:tgtEl>
                                        <p:attrNameLst>
                                          <p:attrName>ppt_w</p:attrName>
                                        </p:attrNameLst>
                                      </p:cBhvr>
                                      <p:tavLst>
                                        <p:tav tm="0">
                                          <p:val>
                                            <p:strVal val="#ppt_w"/>
                                          </p:val>
                                        </p:tav>
                                        <p:tav tm="100000">
                                          <p:val>
                                            <p:strVal val="#ppt_w"/>
                                          </p:val>
                                        </p:tav>
                                      </p:tavLst>
                                    </p:anim>
                                    <p:anim calcmode="lin" valueType="num">
                                      <p:cBhvr>
                                        <p:cTn id="42" dur="500" fill="hold"/>
                                        <p:tgtEl>
                                          <p:spTgt spid="63"/>
                                        </p:tgtEl>
                                        <p:attrNameLst>
                                          <p:attrName>ppt_h</p:attrName>
                                        </p:attrNameLst>
                                      </p:cBhvr>
                                      <p:tavLst>
                                        <p:tav tm="0">
                                          <p:val>
                                            <p:fltVal val="0"/>
                                          </p:val>
                                        </p:tav>
                                        <p:tav tm="100000">
                                          <p:val>
                                            <p:strVal val="#ppt_h"/>
                                          </p:val>
                                        </p:tav>
                                      </p:tavLst>
                                    </p:anim>
                                  </p:childTnLst>
                                </p:cTn>
                              </p:par>
                            </p:childTnLst>
                          </p:cTn>
                        </p:par>
                        <p:par>
                          <p:cTn id="43" fill="hold">
                            <p:stCondLst>
                              <p:cond delay="1000"/>
                            </p:stCondLst>
                            <p:childTnLst>
                              <p:par>
                                <p:cTn id="44" presetID="17" presetClass="entr" presetSubtype="2" fill="hold" grpId="0" nodeType="afterEffect">
                                  <p:stCondLst>
                                    <p:cond delay="0"/>
                                  </p:stCondLst>
                                  <p:childTnLst>
                                    <p:set>
                                      <p:cBhvr>
                                        <p:cTn id="45" dur="1" fill="hold">
                                          <p:stCondLst>
                                            <p:cond delay="0"/>
                                          </p:stCondLst>
                                        </p:cTn>
                                        <p:tgtEl>
                                          <p:spTgt spid="64"/>
                                        </p:tgtEl>
                                        <p:attrNameLst>
                                          <p:attrName>style.visibility</p:attrName>
                                        </p:attrNameLst>
                                      </p:cBhvr>
                                      <p:to>
                                        <p:strVal val="visible"/>
                                      </p:to>
                                    </p:set>
                                    <p:anim calcmode="lin" valueType="num">
                                      <p:cBhvr>
                                        <p:cTn id="46" dur="500" fill="hold"/>
                                        <p:tgtEl>
                                          <p:spTgt spid="64"/>
                                        </p:tgtEl>
                                        <p:attrNameLst>
                                          <p:attrName>ppt_x</p:attrName>
                                        </p:attrNameLst>
                                      </p:cBhvr>
                                      <p:tavLst>
                                        <p:tav tm="0">
                                          <p:val>
                                            <p:strVal val="#ppt_x+#ppt_w/2"/>
                                          </p:val>
                                        </p:tav>
                                        <p:tav tm="100000">
                                          <p:val>
                                            <p:strVal val="#ppt_x"/>
                                          </p:val>
                                        </p:tav>
                                      </p:tavLst>
                                    </p:anim>
                                    <p:anim calcmode="lin" valueType="num">
                                      <p:cBhvr>
                                        <p:cTn id="47" dur="500" fill="hold"/>
                                        <p:tgtEl>
                                          <p:spTgt spid="64"/>
                                        </p:tgtEl>
                                        <p:attrNameLst>
                                          <p:attrName>ppt_y</p:attrName>
                                        </p:attrNameLst>
                                      </p:cBhvr>
                                      <p:tavLst>
                                        <p:tav tm="0">
                                          <p:val>
                                            <p:strVal val="#ppt_y"/>
                                          </p:val>
                                        </p:tav>
                                        <p:tav tm="100000">
                                          <p:val>
                                            <p:strVal val="#ppt_y"/>
                                          </p:val>
                                        </p:tav>
                                      </p:tavLst>
                                    </p:anim>
                                    <p:anim calcmode="lin" valueType="num">
                                      <p:cBhvr>
                                        <p:cTn id="48" dur="500" fill="hold"/>
                                        <p:tgtEl>
                                          <p:spTgt spid="64"/>
                                        </p:tgtEl>
                                        <p:attrNameLst>
                                          <p:attrName>ppt_w</p:attrName>
                                        </p:attrNameLst>
                                      </p:cBhvr>
                                      <p:tavLst>
                                        <p:tav tm="0">
                                          <p:val>
                                            <p:fltVal val="0"/>
                                          </p:val>
                                        </p:tav>
                                        <p:tav tm="100000">
                                          <p:val>
                                            <p:strVal val="#ppt_w"/>
                                          </p:val>
                                        </p:tav>
                                      </p:tavLst>
                                    </p:anim>
                                    <p:anim calcmode="lin" valueType="num">
                                      <p:cBhvr>
                                        <p:cTn id="49" dur="500" fill="hold"/>
                                        <p:tgtEl>
                                          <p:spTgt spid="64"/>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61">
                                            <p:txEl>
                                              <p:pRg st="3" end="3"/>
                                            </p:txEl>
                                          </p:spTgt>
                                        </p:tgtEl>
                                        <p:attrNameLst>
                                          <p:attrName>style.visibility</p:attrName>
                                        </p:attrNameLst>
                                      </p:cBhvr>
                                      <p:to>
                                        <p:strVal val="visible"/>
                                      </p:to>
                                    </p:set>
                                    <p:animEffect transition="in" filter="dissolve">
                                      <p:cBhvr>
                                        <p:cTn id="54" dur="500"/>
                                        <p:tgtEl>
                                          <p:spTgt spid="61">
                                            <p:txEl>
                                              <p:pRg st="3" end="3"/>
                                            </p:txEl>
                                          </p:spTgt>
                                        </p:tgtEl>
                                      </p:cBhvr>
                                    </p:animEffect>
                                  </p:childTnLst>
                                </p:cTn>
                              </p:par>
                            </p:childTnLst>
                          </p:cTn>
                        </p:par>
                        <p:par>
                          <p:cTn id="55" fill="hold">
                            <p:stCondLst>
                              <p:cond delay="500"/>
                            </p:stCondLst>
                            <p:childTnLst>
                              <p:par>
                                <p:cTn id="56" presetID="17" presetClass="entr" presetSubtype="4" fill="hold" grpId="0" nodeType="afterEffect">
                                  <p:stCondLst>
                                    <p:cond delay="0"/>
                                  </p:stCondLst>
                                  <p:childTnLst>
                                    <p:set>
                                      <p:cBhvr>
                                        <p:cTn id="57" dur="1" fill="hold">
                                          <p:stCondLst>
                                            <p:cond delay="0"/>
                                          </p:stCondLst>
                                        </p:cTn>
                                        <p:tgtEl>
                                          <p:spTgt spid="55"/>
                                        </p:tgtEl>
                                        <p:attrNameLst>
                                          <p:attrName>style.visibility</p:attrName>
                                        </p:attrNameLst>
                                      </p:cBhvr>
                                      <p:to>
                                        <p:strVal val="visible"/>
                                      </p:to>
                                    </p:set>
                                    <p:anim calcmode="lin" valueType="num">
                                      <p:cBhvr>
                                        <p:cTn id="58" dur="500" fill="hold"/>
                                        <p:tgtEl>
                                          <p:spTgt spid="55"/>
                                        </p:tgtEl>
                                        <p:attrNameLst>
                                          <p:attrName>ppt_x</p:attrName>
                                        </p:attrNameLst>
                                      </p:cBhvr>
                                      <p:tavLst>
                                        <p:tav tm="0">
                                          <p:val>
                                            <p:strVal val="#ppt_x"/>
                                          </p:val>
                                        </p:tav>
                                        <p:tav tm="100000">
                                          <p:val>
                                            <p:strVal val="#ppt_x"/>
                                          </p:val>
                                        </p:tav>
                                      </p:tavLst>
                                    </p:anim>
                                    <p:anim calcmode="lin" valueType="num">
                                      <p:cBhvr>
                                        <p:cTn id="59" dur="500" fill="hold"/>
                                        <p:tgtEl>
                                          <p:spTgt spid="55"/>
                                        </p:tgtEl>
                                        <p:attrNameLst>
                                          <p:attrName>ppt_y</p:attrName>
                                        </p:attrNameLst>
                                      </p:cBhvr>
                                      <p:tavLst>
                                        <p:tav tm="0">
                                          <p:val>
                                            <p:strVal val="#ppt_y+#ppt_h/2"/>
                                          </p:val>
                                        </p:tav>
                                        <p:tav tm="100000">
                                          <p:val>
                                            <p:strVal val="#ppt_y"/>
                                          </p:val>
                                        </p:tav>
                                      </p:tavLst>
                                    </p:anim>
                                    <p:anim calcmode="lin" valueType="num">
                                      <p:cBhvr>
                                        <p:cTn id="60" dur="500" fill="hold"/>
                                        <p:tgtEl>
                                          <p:spTgt spid="55"/>
                                        </p:tgtEl>
                                        <p:attrNameLst>
                                          <p:attrName>ppt_w</p:attrName>
                                        </p:attrNameLst>
                                      </p:cBhvr>
                                      <p:tavLst>
                                        <p:tav tm="0">
                                          <p:val>
                                            <p:strVal val="#ppt_w"/>
                                          </p:val>
                                        </p:tav>
                                        <p:tav tm="100000">
                                          <p:val>
                                            <p:strVal val="#ppt_w"/>
                                          </p:val>
                                        </p:tav>
                                      </p:tavLst>
                                    </p:anim>
                                    <p:anim calcmode="lin" valueType="num">
                                      <p:cBhvr>
                                        <p:cTn id="61" dur="500" fill="hold"/>
                                        <p:tgtEl>
                                          <p:spTgt spid="55"/>
                                        </p:tgtEl>
                                        <p:attrNameLst>
                                          <p:attrName>ppt_h</p:attrName>
                                        </p:attrNameLst>
                                      </p:cBhvr>
                                      <p:tavLst>
                                        <p:tav tm="0">
                                          <p:val>
                                            <p:fltVal val="0"/>
                                          </p:val>
                                        </p:tav>
                                        <p:tav tm="100000">
                                          <p:val>
                                            <p:strVal val="#ppt_h"/>
                                          </p:val>
                                        </p:tav>
                                      </p:tavLst>
                                    </p:anim>
                                  </p:childTnLst>
                                </p:cTn>
                              </p:par>
                            </p:childTnLst>
                          </p:cTn>
                        </p:par>
                        <p:par>
                          <p:cTn id="62" fill="hold">
                            <p:stCondLst>
                              <p:cond delay="1000"/>
                            </p:stCondLst>
                            <p:childTnLst>
                              <p:par>
                                <p:cTn id="63" presetID="17" presetClass="entr" presetSubtype="2" fill="hold" grpId="0" nodeType="afterEffect">
                                  <p:stCondLst>
                                    <p:cond delay="0"/>
                                  </p:stCondLst>
                                  <p:childTnLst>
                                    <p:set>
                                      <p:cBhvr>
                                        <p:cTn id="64" dur="1" fill="hold">
                                          <p:stCondLst>
                                            <p:cond delay="0"/>
                                          </p:stCondLst>
                                        </p:cTn>
                                        <p:tgtEl>
                                          <p:spTgt spid="62"/>
                                        </p:tgtEl>
                                        <p:attrNameLst>
                                          <p:attrName>style.visibility</p:attrName>
                                        </p:attrNameLst>
                                      </p:cBhvr>
                                      <p:to>
                                        <p:strVal val="visible"/>
                                      </p:to>
                                    </p:set>
                                    <p:anim calcmode="lin" valueType="num">
                                      <p:cBhvr>
                                        <p:cTn id="65" dur="500" fill="hold"/>
                                        <p:tgtEl>
                                          <p:spTgt spid="62"/>
                                        </p:tgtEl>
                                        <p:attrNameLst>
                                          <p:attrName>ppt_x</p:attrName>
                                        </p:attrNameLst>
                                      </p:cBhvr>
                                      <p:tavLst>
                                        <p:tav tm="0">
                                          <p:val>
                                            <p:strVal val="#ppt_x+#ppt_w/2"/>
                                          </p:val>
                                        </p:tav>
                                        <p:tav tm="100000">
                                          <p:val>
                                            <p:strVal val="#ppt_x"/>
                                          </p:val>
                                        </p:tav>
                                      </p:tavLst>
                                    </p:anim>
                                    <p:anim calcmode="lin" valueType="num">
                                      <p:cBhvr>
                                        <p:cTn id="66" dur="500" fill="hold"/>
                                        <p:tgtEl>
                                          <p:spTgt spid="62"/>
                                        </p:tgtEl>
                                        <p:attrNameLst>
                                          <p:attrName>ppt_y</p:attrName>
                                        </p:attrNameLst>
                                      </p:cBhvr>
                                      <p:tavLst>
                                        <p:tav tm="0">
                                          <p:val>
                                            <p:strVal val="#ppt_y"/>
                                          </p:val>
                                        </p:tav>
                                        <p:tav tm="100000">
                                          <p:val>
                                            <p:strVal val="#ppt_y"/>
                                          </p:val>
                                        </p:tav>
                                      </p:tavLst>
                                    </p:anim>
                                    <p:anim calcmode="lin" valueType="num">
                                      <p:cBhvr>
                                        <p:cTn id="67" dur="500" fill="hold"/>
                                        <p:tgtEl>
                                          <p:spTgt spid="62"/>
                                        </p:tgtEl>
                                        <p:attrNameLst>
                                          <p:attrName>ppt_w</p:attrName>
                                        </p:attrNameLst>
                                      </p:cBhvr>
                                      <p:tavLst>
                                        <p:tav tm="0">
                                          <p:val>
                                            <p:fltVal val="0"/>
                                          </p:val>
                                        </p:tav>
                                        <p:tav tm="100000">
                                          <p:val>
                                            <p:strVal val="#ppt_w"/>
                                          </p:val>
                                        </p:tav>
                                      </p:tavLst>
                                    </p:anim>
                                    <p:anim calcmode="lin" valueType="num">
                                      <p:cBhvr>
                                        <p:cTn id="68" dur="500" fill="hold"/>
                                        <p:tgtEl>
                                          <p:spTgt spid="6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animBg="1"/>
      <p:bldP spid="57" grpId="0" animBg="1"/>
      <p:bldP spid="62" grpId="0" animBg="1"/>
      <p:bldP spid="63" grpId="0" animBg="1"/>
      <p:bldP spid="64" grpId="0" animBg="1"/>
    </p:bldLst>
  </p:timing>
</p:sld>
</file>

<file path=ppt/theme/theme1.xml><?xml version="1.0" encoding="utf-8"?>
<a:theme xmlns:a="http://schemas.openxmlformats.org/drawingml/2006/main" name="Office Theme">
  <a:themeElements>
    <a:clrScheme name="Gwartney PPT 2011">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2174</TotalTime>
  <Words>2398</Words>
  <Application>Microsoft Office PowerPoint</Application>
  <PresentationFormat>On-screen Show (4:3)</PresentationFormat>
  <Paragraphs>753</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Office Theme</vt:lpstr>
      <vt:lpstr>Supply, Demand,  and the Market Process</vt:lpstr>
      <vt:lpstr>Consumer Choice and  the Law of Demand</vt:lpstr>
      <vt:lpstr>Law of Demand</vt:lpstr>
      <vt:lpstr>Market Demand Schedule</vt:lpstr>
      <vt:lpstr>Market Demand Schedule</vt:lpstr>
      <vt:lpstr>Market Demand Schedule</vt:lpstr>
      <vt:lpstr>Market Demand Schedule</vt:lpstr>
      <vt:lpstr>Consumer Surplus</vt:lpstr>
      <vt:lpstr>Price and Quantity Purchased</vt:lpstr>
      <vt:lpstr>Consumer Surplus</vt:lpstr>
      <vt:lpstr>Elastic and Inelastic Demand Curves</vt:lpstr>
      <vt:lpstr>Elastic and Inelastic Demand Curves</vt:lpstr>
      <vt:lpstr>Questions for Thought: </vt:lpstr>
      <vt:lpstr>Changes in Demand versus Changes in Quantity Demanded</vt:lpstr>
      <vt:lpstr>Changes in Demand  and Quantity Demanded</vt:lpstr>
      <vt:lpstr>An Increase in Demand</vt:lpstr>
      <vt:lpstr>A Decrease in Demand</vt:lpstr>
      <vt:lpstr>Demand Curve Shifters</vt:lpstr>
      <vt:lpstr>Questions for Thought: </vt:lpstr>
      <vt:lpstr>Producer Choice and  the Law Of Supply</vt:lpstr>
      <vt:lpstr>Cost and the Output of Producers</vt:lpstr>
      <vt:lpstr>Economic and Accounting Cost</vt:lpstr>
      <vt:lpstr>Role of Profits and Losses</vt:lpstr>
      <vt:lpstr>Law of Supply</vt:lpstr>
      <vt:lpstr>Market Supply Schedule</vt:lpstr>
      <vt:lpstr>Market Supply Schedule</vt:lpstr>
      <vt:lpstr>Market Supply Schedule</vt:lpstr>
      <vt:lpstr>Price and Quantity Supplied</vt:lpstr>
      <vt:lpstr>Producer Surplus</vt:lpstr>
      <vt:lpstr>Elastic and Inelastic Supply Curves</vt:lpstr>
      <vt:lpstr>Elastic and Inelastic Demand Curves</vt:lpstr>
      <vt:lpstr>Questions for Thought: </vt:lpstr>
      <vt:lpstr>Questions for Thought: </vt:lpstr>
      <vt:lpstr>Changes in Supply versus Changes in Quantity Supplied</vt:lpstr>
      <vt:lpstr>Changes in Supply  and Quantity Supplied</vt:lpstr>
      <vt:lpstr>An Decrease in Supply</vt:lpstr>
      <vt:lpstr>Supply Curve Shifters</vt:lpstr>
      <vt:lpstr>How Market Prices  are Determined</vt:lpstr>
      <vt:lpstr>Market Equilibrium</vt:lpstr>
      <vt:lpstr>Market Equilibrium</vt:lpstr>
      <vt:lpstr>Market Equilibrium</vt:lpstr>
      <vt:lpstr>Market Equilibrium</vt:lpstr>
      <vt:lpstr>Net Gains to Buyers and Sellers</vt:lpstr>
      <vt:lpstr>Equilibrium and Efficiency</vt:lpstr>
      <vt:lpstr>Equilibrium and Efficiency</vt:lpstr>
      <vt:lpstr>Equilibrium and Efficiency</vt:lpstr>
      <vt:lpstr>Questions for Thought: </vt:lpstr>
      <vt:lpstr>How Markets Respond to Changes in Supply &amp; Demand</vt:lpstr>
      <vt:lpstr>Effects of a Change in Demand</vt:lpstr>
      <vt:lpstr>Market Adjustment to an Increase in Demand</vt:lpstr>
      <vt:lpstr>Effects of a Change in Supply</vt:lpstr>
      <vt:lpstr>Market Adjustment to a Decrease in Supply</vt:lpstr>
      <vt:lpstr>Questions for Thought: </vt:lpstr>
      <vt:lpstr>The Invisible Hand Principle</vt:lpstr>
      <vt:lpstr>The Invisible Hand</vt:lpstr>
      <vt:lpstr>The Invisible Hand</vt:lpstr>
      <vt:lpstr>Communicating Information</vt:lpstr>
      <vt:lpstr>Coordinating Actions  of Market Participants</vt:lpstr>
      <vt:lpstr>Motivating Economic Participants</vt:lpstr>
      <vt:lpstr>Market Order</vt:lpstr>
      <vt:lpstr>Qualifications</vt:lpstr>
      <vt:lpstr>Questions for Thought: </vt:lpstr>
      <vt:lpstr>Questions for Thought: </vt:lpstr>
      <vt:lpstr>PowerPoint Presentation</vt:lpstr>
    </vt:vector>
  </TitlesOfParts>
  <Company>University Of Tampa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dc:title>
  <dc:subject>Supply, Demand, and the Market Process</dc:subject>
  <dc:creator>Dr. Chuck D. Skipton</dc:creator>
  <cp:lastModifiedBy>Todd Myers</cp:lastModifiedBy>
  <cp:revision>191</cp:revision>
  <dcterms:created xsi:type="dcterms:W3CDTF">2011-11-26T00:27:49Z</dcterms:created>
  <dcterms:modified xsi:type="dcterms:W3CDTF">2012-08-20T18:43:31Z</dcterms:modified>
</cp:coreProperties>
</file>