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9" r:id="rId2"/>
    <p:sldId id="260" r:id="rId3"/>
    <p:sldId id="258" r:id="rId4"/>
    <p:sldId id="370" r:id="rId5"/>
    <p:sldId id="338" r:id="rId6"/>
    <p:sldId id="371" r:id="rId7"/>
    <p:sldId id="340" r:id="rId8"/>
    <p:sldId id="262" r:id="rId9"/>
    <p:sldId id="263" r:id="rId10"/>
    <p:sldId id="341" r:id="rId11"/>
    <p:sldId id="372" r:id="rId12"/>
    <p:sldId id="373" r:id="rId13"/>
    <p:sldId id="374" r:id="rId14"/>
    <p:sldId id="375" r:id="rId15"/>
    <p:sldId id="294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266" r:id="rId27"/>
    <p:sldId id="267" r:id="rId28"/>
    <p:sldId id="389" r:id="rId29"/>
    <p:sldId id="390" r:id="rId30"/>
    <p:sldId id="388" r:id="rId31"/>
    <p:sldId id="280" r:id="rId32"/>
    <p:sldId id="387" r:id="rId33"/>
    <p:sldId id="27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8CD"/>
    <a:srgbClr val="034DF3"/>
    <a:srgbClr val="2D52C9"/>
    <a:srgbClr val="294BB9"/>
    <a:srgbClr val="2544A7"/>
    <a:srgbClr val="FCF4DC"/>
    <a:srgbClr val="32302A"/>
    <a:srgbClr val="515A61"/>
    <a:srgbClr val="444C52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89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78"/>
      </p:cViewPr>
      <p:guideLst>
        <p:guide orient="horz" pos="980"/>
        <p:guide pos="3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0216"/>
    </p:cViewPr>
  </p:sorterViewPr>
  <p:notesViewPr>
    <p:cSldViewPr snapToGrid="0" snapToObjects="1">
      <p:cViewPr varScale="1">
        <p:scale>
          <a:sx n="101" d="100"/>
          <a:sy n="101" d="100"/>
        </p:scale>
        <p:origin x="-35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59276-451D-43C9-813E-64E3A18F484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4204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Slides from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Private and Public Choice 14th ed.”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James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&amp; David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Macpherson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12643" y="8685213"/>
            <a:ext cx="1143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8962-1D3C-40FF-9F8C-4139F6810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695" y="847843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4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D4C36-653B-48C7-AF84-E47CA5954DE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525073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Notes for:   “Private and Public Choice 14th ed.”</a:t>
            </a:r>
          </a:p>
          <a:p>
            <a:pPr>
              <a:defRPr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             James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&amp; David Macpherson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4999" y="8685213"/>
            <a:ext cx="1141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D8D62-E453-4738-A912-78A33588E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95" y="857270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5764" y="1640590"/>
            <a:ext cx="1392701" cy="1524642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52982" y="1682794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82961" y="2151724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2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39233" y="2564151"/>
            <a:ext cx="88941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4383" y="2577454"/>
            <a:ext cx="1546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1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Placeholder 1"/>
          <p:cNvSpPr>
            <a:spLocks noGrp="1"/>
          </p:cNvSpPr>
          <p:nvPr userDrawn="1">
            <p:ph type="title"/>
          </p:nvPr>
        </p:nvSpPr>
        <p:spPr>
          <a:xfrm>
            <a:off x="1406939" y="1923756"/>
            <a:ext cx="7565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aseline="0"/>
            </a:lvl1pPr>
          </a:lstStyle>
          <a:p>
            <a:endParaRPr lang="en-US" dirty="0"/>
          </a:p>
        </p:txBody>
      </p:sp>
      <p:sp>
        <p:nvSpPr>
          <p:cNvPr id="21" name="Line 59"/>
          <p:cNvSpPr>
            <a:spLocks noChangeShapeType="1"/>
          </p:cNvSpPr>
          <p:nvPr userDrawn="1"/>
        </p:nvSpPr>
        <p:spPr bwMode="auto">
          <a:xfrm>
            <a:off x="1428435" y="3111882"/>
            <a:ext cx="75438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000">
              <a:latin typeface="Times New Roman" pitchFamily="-110" charset="0"/>
            </a:endParaRPr>
          </a:p>
        </p:txBody>
      </p:sp>
      <p:sp>
        <p:nvSpPr>
          <p:cNvPr id="22" name="Text Box 60"/>
          <p:cNvSpPr txBox="1">
            <a:spLocks noChangeArrowheads="1"/>
          </p:cNvSpPr>
          <p:nvPr userDrawn="1"/>
        </p:nvSpPr>
        <p:spPr bwMode="auto">
          <a:xfrm>
            <a:off x="1477120" y="4855530"/>
            <a:ext cx="74769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Accompany: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Economics:  Private and Public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Choice, 14th 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ed.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defRPr/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                           James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&amp; David Macpherson</a:t>
            </a:r>
          </a:p>
        </p:txBody>
      </p:sp>
      <p:sp>
        <p:nvSpPr>
          <p:cNvPr id="23" name="Text Box 61"/>
          <p:cNvSpPr txBox="1">
            <a:spLocks noChangeArrowheads="1"/>
          </p:cNvSpPr>
          <p:nvPr userDrawn="1"/>
        </p:nvSpPr>
        <p:spPr bwMode="auto">
          <a:xfrm>
            <a:off x="1487952" y="5454211"/>
            <a:ext cx="59763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Slides authored and animated by: 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kumimoji="0" lang="en-US" sz="1600" b="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&amp; Charles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Skipton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65"/>
          <p:cNvSpPr txBox="1">
            <a:spLocks noChangeArrowheads="1"/>
          </p:cNvSpPr>
          <p:nvPr userDrawn="1"/>
        </p:nvSpPr>
        <p:spPr bwMode="auto">
          <a:xfrm>
            <a:off x="1502249" y="3340140"/>
            <a:ext cx="22829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i="1" dirty="0">
                <a:latin typeface="Times New Roman" pitchFamily="-110" charset="0"/>
              </a:rPr>
              <a:t>Full Length</a:t>
            </a:r>
            <a:r>
              <a:rPr kumimoji="0" lang="en-US" sz="2000" b="0" dirty="0">
                <a:latin typeface="Times New Roman" pitchFamily="-110" charset="0"/>
              </a:rPr>
              <a:t> Text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</a:p>
        </p:txBody>
      </p:sp>
      <p:sp>
        <p:nvSpPr>
          <p:cNvPr id="25" name="Text Box 66"/>
          <p:cNvSpPr txBox="1">
            <a:spLocks noChangeArrowheads="1"/>
          </p:cNvSpPr>
          <p:nvPr userDrawn="1"/>
        </p:nvSpPr>
        <p:spPr bwMode="auto">
          <a:xfrm>
            <a:off x="1505424" y="3794165"/>
            <a:ext cx="22590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i="1">
                <a:latin typeface="Times New Roman" pitchFamily="-110" charset="0"/>
              </a:rPr>
              <a:t>Micro Only</a:t>
            </a:r>
            <a:r>
              <a:rPr kumimoji="0" lang="en-US" sz="2000" b="0">
                <a:latin typeface="Times New Roman" pitchFamily="-110" charset="0"/>
              </a:rPr>
              <a:t>  </a:t>
            </a:r>
            <a:r>
              <a:rPr kumimoji="0" lang="en-US" sz="2000">
                <a:latin typeface="Times New Roman" pitchFamily="-110" charset="0"/>
              </a:rPr>
              <a:t>Text</a:t>
            </a:r>
            <a:r>
              <a:rPr kumimoji="0" lang="en-US" sz="2000" b="0">
                <a:latin typeface="Times New Roman" pitchFamily="-110" charset="0"/>
              </a:rPr>
              <a:t> </a:t>
            </a:r>
            <a:r>
              <a:rPr kumimoji="0" lang="en-US" sz="2000" b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</a:p>
        </p:txBody>
      </p:sp>
      <p:sp>
        <p:nvSpPr>
          <p:cNvPr id="26" name="Text Box 67"/>
          <p:cNvSpPr txBox="1">
            <a:spLocks noChangeArrowheads="1"/>
          </p:cNvSpPr>
          <p:nvPr userDrawn="1"/>
        </p:nvSpPr>
        <p:spPr bwMode="auto">
          <a:xfrm>
            <a:off x="3791353" y="3338553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2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 userDrawn="1"/>
        </p:nvSpPr>
        <p:spPr bwMode="auto">
          <a:xfrm>
            <a:off x="3791353" y="3794165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2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8" name="Text Box 69"/>
          <p:cNvSpPr txBox="1">
            <a:spLocks noChangeArrowheads="1"/>
          </p:cNvSpPr>
          <p:nvPr userDrawn="1"/>
        </p:nvSpPr>
        <p:spPr bwMode="auto">
          <a:xfrm>
            <a:off x="4944062" y="3338553"/>
            <a:ext cx="1258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Chapter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9" name="Text Box 70"/>
          <p:cNvSpPr txBox="1">
            <a:spLocks noChangeArrowheads="1"/>
          </p:cNvSpPr>
          <p:nvPr userDrawn="1"/>
        </p:nvSpPr>
        <p:spPr bwMode="auto">
          <a:xfrm>
            <a:off x="4944062" y="3794165"/>
            <a:ext cx="1258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 smtClean="0">
                <a:latin typeface="Times New Roman" pitchFamily="-110" charset="0"/>
              </a:rPr>
              <a:t>Chapter: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30" name="Text Box 143"/>
          <p:cNvSpPr txBox="1">
            <a:spLocks noChangeArrowheads="1"/>
          </p:cNvSpPr>
          <p:nvPr userDrawn="1"/>
        </p:nvSpPr>
        <p:spPr bwMode="auto">
          <a:xfrm>
            <a:off x="1497486" y="4233903"/>
            <a:ext cx="22526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i="1">
                <a:latin typeface="Times New Roman" pitchFamily="-110" charset="0"/>
              </a:rPr>
              <a:t>Macro Only</a:t>
            </a:r>
            <a:r>
              <a:rPr kumimoji="0" lang="en-US" sz="2000" b="0">
                <a:latin typeface="Times New Roman" pitchFamily="-110" charset="0"/>
              </a:rPr>
              <a:t> </a:t>
            </a:r>
            <a:r>
              <a:rPr kumimoji="0" lang="en-US" sz="2000">
                <a:latin typeface="Times New Roman" pitchFamily="-110" charset="0"/>
              </a:rPr>
              <a:t>Text</a:t>
            </a:r>
            <a:r>
              <a:rPr kumimoji="0" lang="en-US" sz="2000" b="0">
                <a:latin typeface="Times New Roman" pitchFamily="-110" charset="0"/>
              </a:rPr>
              <a:t> </a:t>
            </a:r>
            <a:r>
              <a:rPr kumimoji="0" lang="en-US" sz="2000" b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</a:p>
        </p:txBody>
      </p:sp>
      <p:sp>
        <p:nvSpPr>
          <p:cNvPr id="31" name="Text Box 144"/>
          <p:cNvSpPr txBox="1">
            <a:spLocks noChangeArrowheads="1"/>
          </p:cNvSpPr>
          <p:nvPr userDrawn="1"/>
        </p:nvSpPr>
        <p:spPr bwMode="auto">
          <a:xfrm>
            <a:off x="3783415" y="4233903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2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32" name="Text Box 145"/>
          <p:cNvSpPr txBox="1">
            <a:spLocks noChangeArrowheads="1"/>
          </p:cNvSpPr>
          <p:nvPr userDrawn="1"/>
        </p:nvSpPr>
        <p:spPr bwMode="auto">
          <a:xfrm>
            <a:off x="4936124" y="4233903"/>
            <a:ext cx="1258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Chapter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685800" y="1702073"/>
            <a:ext cx="7772400" cy="2096204"/>
          </a:xfrm>
          <a:prstGeom prst="roundRect">
            <a:avLst>
              <a:gd name="adj" fmla="val 9490"/>
            </a:avLst>
          </a:prstGeom>
          <a:solidFill>
            <a:srgbClr val="515A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1649"/>
            <a:ext cx="7772400" cy="1864086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23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21769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7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15"/>
          <a:srcRect t="43200"/>
          <a:stretch>
            <a:fillRect/>
          </a:stretch>
        </p:blipFill>
        <p:spPr>
          <a:xfrm>
            <a:off x="-14039" y="5906194"/>
            <a:ext cx="9172575" cy="893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Rounded Rectangle 49"/>
          <p:cNvSpPr>
            <a:spLocks/>
          </p:cNvSpPr>
          <p:nvPr/>
        </p:nvSpPr>
        <p:spPr>
          <a:xfrm>
            <a:off x="8147190" y="6637804"/>
            <a:ext cx="978648" cy="206967"/>
          </a:xfrm>
          <a:prstGeom prst="roundRect">
            <a:avLst/>
          </a:prstGeom>
          <a:solidFill>
            <a:srgbClr val="444C52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033980" y="6677770"/>
            <a:ext cx="68580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Copyright ©</a:t>
            </a:r>
            <a:r>
              <a:rPr kumimoji="0" lang="en-US" sz="800" b="0" i="1" dirty="0" smtClean="0">
                <a:solidFill>
                  <a:schemeClr val="tx1"/>
                </a:solidFill>
                <a:latin typeface="Times New Roman" pitchFamily="-110" charset="0"/>
              </a:rPr>
              <a:t>2013 </a:t>
            </a:r>
            <a:r>
              <a:rPr kumimoji="0" lang="en-US" sz="800" b="0" i="1" dirty="0" err="1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</a:p>
        </p:txBody>
      </p:sp>
      <p:pic>
        <p:nvPicPr>
          <p:cNvPr id="8" name="Picture 7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1758" y="2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4097" y="28136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Rectangle 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280926" y="6599443"/>
            <a:ext cx="830794" cy="26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en-US" sz="1100" b="0" dirty="0" smtClean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First </a:t>
            </a:r>
            <a:r>
              <a:rPr lang="en-US" sz="1100" b="0" dirty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page</a:t>
            </a:r>
          </a:p>
        </p:txBody>
      </p:sp>
      <p:sp>
        <p:nvSpPr>
          <p:cNvPr id="54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82360" y="6663891"/>
            <a:ext cx="145314" cy="156703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sp>
        <p:nvSpPr>
          <p:cNvPr id="55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959372" y="6663891"/>
            <a:ext cx="145314" cy="15670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389" y="1200404"/>
            <a:ext cx="7634484" cy="1864086"/>
          </a:xfrm>
          <a:prstGeom prst="rect">
            <a:avLst/>
          </a:prstGeom>
        </p:spPr>
        <p:txBody>
          <a:bodyPr anchor="b"/>
          <a:lstStyle/>
          <a:p>
            <a:r>
              <a:rPr lang="en-US" dirty="0" smtClean="0"/>
              <a:t>Difficult Cases for the Market and the Role of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" y="1055716"/>
            <a:ext cx="8932985" cy="479086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Productive Function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84775"/>
            <a:ext cx="8883750" cy="4761806"/>
          </a:xfrm>
        </p:spPr>
        <p:txBody>
          <a:bodyPr/>
          <a:lstStyle/>
          <a:p>
            <a:r>
              <a:rPr lang="en-US" sz="2600" dirty="0">
                <a:solidFill>
                  <a:srgbClr val="32302A"/>
                </a:solidFill>
              </a:rPr>
              <a:t>Involves the provision of a limited set of goods difficult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to </a:t>
            </a:r>
            <a:r>
              <a:rPr lang="en-US" sz="2600" dirty="0">
                <a:solidFill>
                  <a:srgbClr val="32302A"/>
                </a:solidFill>
              </a:rPr>
              <a:t>supply through the market.</a:t>
            </a:r>
          </a:p>
          <a:p>
            <a:pPr lvl="1"/>
            <a:r>
              <a:rPr lang="en-US" sz="2700" dirty="0">
                <a:solidFill>
                  <a:srgbClr val="32302A"/>
                </a:solidFill>
              </a:rPr>
              <a:t>A stable monetary and financial environment </a:t>
            </a:r>
            <a:r>
              <a:rPr lang="en-US" sz="2700" dirty="0" smtClean="0">
                <a:solidFill>
                  <a:srgbClr val="32302A"/>
                </a:solidFill>
              </a:rPr>
              <a:t>is </a:t>
            </a:r>
            <a:r>
              <a:rPr lang="en-US" sz="2700" dirty="0">
                <a:solidFill>
                  <a:srgbClr val="32302A"/>
                </a:solidFill>
              </a:rPr>
              <a:t>vital.</a:t>
            </a:r>
          </a:p>
        </p:txBody>
      </p:sp>
    </p:spTree>
    <p:extLst>
      <p:ext uri="{BB962C8B-B14F-4D97-AF65-F5344CB8AC3E}">
        <p14:creationId xmlns:p14="http://schemas.microsoft.com/office/powerpoint/2010/main" val="193149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93379"/>
            <a:ext cx="8941332" cy="431203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500" dirty="0" smtClean="0">
                <a:solidFill>
                  <a:srgbClr val="32302A"/>
                </a:solidFill>
              </a:rPr>
              <a:t>Which </a:t>
            </a:r>
            <a:r>
              <a:rPr lang="en-US" sz="2500" dirty="0">
                <a:solidFill>
                  <a:srgbClr val="32302A"/>
                </a:solidFill>
              </a:rPr>
              <a:t>of the following make sense</a:t>
            </a:r>
            <a:r>
              <a:rPr lang="en-US" sz="2500" dirty="0" smtClean="0">
                <a:solidFill>
                  <a:srgbClr val="32302A"/>
                </a:solidFill>
              </a:rPr>
              <a:t>:</a:t>
            </a:r>
          </a:p>
          <a:p>
            <a:pPr marL="627063" indent="-339725">
              <a:buAutoNum type="alphaLcPeriod"/>
            </a:pPr>
            <a:r>
              <a:rPr lang="en-US" sz="2500" dirty="0" smtClean="0">
                <a:solidFill>
                  <a:srgbClr val="32302A"/>
                </a:solidFill>
              </a:rPr>
              <a:t>Make </a:t>
            </a:r>
            <a:r>
              <a:rPr lang="en-US" sz="2500" dirty="0">
                <a:solidFill>
                  <a:srgbClr val="32302A"/>
                </a:solidFill>
              </a:rPr>
              <a:t>the highest possible grade in </a:t>
            </a:r>
            <a:r>
              <a:rPr lang="en-US" sz="2500" dirty="0" smtClean="0">
                <a:solidFill>
                  <a:srgbClr val="32302A"/>
                </a:solidFill>
              </a:rPr>
              <a:t>your economics </a:t>
            </a:r>
            <a:r>
              <a:rPr lang="en-US" sz="2500" dirty="0">
                <a:solidFill>
                  <a:srgbClr val="32302A"/>
                </a:solidFill>
              </a:rPr>
              <a:t>class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</a:p>
          <a:p>
            <a:pPr marL="627063" indent="-339725">
              <a:buAutoNum type="alphaLcPeriod"/>
            </a:pPr>
            <a:r>
              <a:rPr lang="en-US" sz="2500" dirty="0" smtClean="0">
                <a:solidFill>
                  <a:srgbClr val="32302A"/>
                </a:solidFill>
              </a:rPr>
              <a:t>Eliminate </a:t>
            </a:r>
            <a:r>
              <a:rPr lang="en-US" sz="2500" dirty="0">
                <a:solidFill>
                  <a:srgbClr val="32302A"/>
                </a:solidFill>
              </a:rPr>
              <a:t>all air and water pollution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</a:p>
          <a:p>
            <a:pPr marL="627063" indent="-339725">
              <a:buAutoNum type="alphaLcPeriod"/>
            </a:pPr>
            <a:r>
              <a:rPr lang="en-US" sz="2500" dirty="0" smtClean="0">
                <a:solidFill>
                  <a:srgbClr val="32302A"/>
                </a:solidFill>
              </a:rPr>
              <a:t>Make </a:t>
            </a:r>
            <a:r>
              <a:rPr lang="en-US" sz="2500" dirty="0">
                <a:solidFill>
                  <a:srgbClr val="32302A"/>
                </a:solidFill>
              </a:rPr>
              <a:t>airplanes fully secure against </a:t>
            </a:r>
            <a:r>
              <a:rPr lang="en-US" sz="2500" dirty="0" smtClean="0">
                <a:solidFill>
                  <a:srgbClr val="32302A"/>
                </a:solidFill>
              </a:rPr>
              <a:t>terrorist </a:t>
            </a:r>
            <a:r>
              <a:rPr lang="en-US" sz="2500" dirty="0">
                <a:solidFill>
                  <a:srgbClr val="32302A"/>
                </a:solidFill>
              </a:rPr>
              <a:t>attacks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</a:p>
          <a:p>
            <a:pPr marL="627063" indent="-339725">
              <a:buAutoNum type="alphaLcPeriod"/>
            </a:pPr>
            <a:r>
              <a:rPr lang="en-US" sz="2500" dirty="0" smtClean="0">
                <a:solidFill>
                  <a:srgbClr val="32302A"/>
                </a:solidFill>
              </a:rPr>
              <a:t>Make cars so </a:t>
            </a:r>
            <a:r>
              <a:rPr lang="en-US" sz="2500" dirty="0">
                <a:solidFill>
                  <a:srgbClr val="32302A"/>
                </a:solidFill>
              </a:rPr>
              <a:t>safe </a:t>
            </a:r>
            <a:r>
              <a:rPr lang="en-US" sz="2500" dirty="0" smtClean="0">
                <a:solidFill>
                  <a:srgbClr val="32302A"/>
                </a:solidFill>
              </a:rPr>
              <a:t>there will </a:t>
            </a:r>
            <a:r>
              <a:rPr lang="en-US" sz="2500" dirty="0">
                <a:solidFill>
                  <a:srgbClr val="32302A"/>
                </a:solidFill>
              </a:rPr>
              <a:t>never be another traffic fatality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</a:p>
          <a:p>
            <a:pPr marL="341313" indent="-341313">
              <a:buNone/>
            </a:pPr>
            <a:r>
              <a:rPr lang="en-US" sz="2500" dirty="0">
                <a:solidFill>
                  <a:srgbClr val="32302A"/>
                </a:solidFill>
              </a:rPr>
              <a:t>2. What is the distinction between the “protective</a:t>
            </a:r>
            <a:r>
              <a:rPr lang="en-US" sz="2500" dirty="0" smtClean="0">
                <a:solidFill>
                  <a:srgbClr val="32302A"/>
                </a:solidFill>
              </a:rPr>
              <a:t>” and </a:t>
            </a:r>
            <a:r>
              <a:rPr lang="en-US" sz="2500" dirty="0">
                <a:solidFill>
                  <a:srgbClr val="32302A"/>
                </a:solidFill>
              </a:rPr>
              <a:t>“productive” functions of government</a:t>
            </a:r>
            <a:r>
              <a:rPr lang="en-US" sz="2500" dirty="0" smtClean="0">
                <a:solidFill>
                  <a:srgbClr val="32302A"/>
                </a:solidFill>
              </a:rPr>
              <a:t>?</a:t>
            </a:r>
          </a:p>
          <a:p>
            <a:pPr marL="457200" indent="-457200">
              <a:buNone/>
            </a:pPr>
            <a:r>
              <a:rPr lang="en-US" sz="2500" dirty="0">
                <a:solidFill>
                  <a:srgbClr val="32302A"/>
                </a:solidFill>
              </a:rPr>
              <a:t>3. “If it’s worth doing, it’s worth doing to the best of your ability.”  What is the economic explanation for why this statement is often said but rarely done?</a:t>
            </a:r>
          </a:p>
          <a:p>
            <a:pPr marL="341313" indent="-341313">
              <a:buNone/>
            </a:pPr>
            <a:endParaRPr lang="en-US" sz="2500" dirty="0" smtClean="0">
              <a:solidFill>
                <a:srgbClr val="32302A"/>
              </a:solidFill>
            </a:endParaRPr>
          </a:p>
          <a:p>
            <a:pPr marL="287338" indent="0">
              <a:buNone/>
            </a:pPr>
            <a:endParaRPr lang="en-US" sz="2500" dirty="0" smtClean="0">
              <a:solidFill>
                <a:srgbClr val="32302A"/>
              </a:solidFill>
            </a:endParaRPr>
          </a:p>
          <a:p>
            <a:pPr marL="514350" indent="-514350">
              <a:buAutoNum type="alphaLcPeriod"/>
            </a:pPr>
            <a:endParaRPr lang="en-US" sz="2500" dirty="0" smtClean="0">
              <a:solidFill>
                <a:srgbClr val="32302A"/>
              </a:solidFill>
            </a:endParaRPr>
          </a:p>
          <a:p>
            <a:pPr marL="514350" indent="-514350">
              <a:buAutoNum type="alphaLcPeriod"/>
            </a:pPr>
            <a:endParaRPr lang="en-US" sz="25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Potential Shortcomings </a:t>
            </a:r>
            <a:br>
              <a:rPr lang="en-US" dirty="0" smtClean="0"/>
            </a:br>
            <a:r>
              <a:rPr lang="en-US" dirty="0" smtClean="0"/>
              <a:t>of the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3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" y="1055716"/>
            <a:ext cx="8932985" cy="479086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Four Reasons the Invisible Hand May Fail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84775"/>
            <a:ext cx="8883750" cy="4761806"/>
          </a:xfrm>
        </p:spPr>
        <p:txBody>
          <a:bodyPr/>
          <a:lstStyle/>
          <a:p>
            <a:r>
              <a:rPr lang="en-US" sz="2600" dirty="0">
                <a:solidFill>
                  <a:srgbClr val="32302A"/>
                </a:solidFill>
              </a:rPr>
              <a:t>Lack of </a:t>
            </a:r>
            <a:r>
              <a:rPr lang="en-US" sz="2600" dirty="0" smtClean="0">
                <a:solidFill>
                  <a:srgbClr val="32302A"/>
                </a:solidFill>
              </a:rPr>
              <a:t>Competition</a:t>
            </a:r>
          </a:p>
          <a:p>
            <a:r>
              <a:rPr lang="en-US" sz="2600" dirty="0">
                <a:solidFill>
                  <a:srgbClr val="32302A"/>
                </a:solidFill>
              </a:rPr>
              <a:t>Externalities</a:t>
            </a:r>
          </a:p>
          <a:p>
            <a:r>
              <a:rPr lang="en-US" sz="2600" dirty="0">
                <a:solidFill>
                  <a:srgbClr val="32302A"/>
                </a:solidFill>
              </a:rPr>
              <a:t>Public Goods</a:t>
            </a:r>
          </a:p>
          <a:p>
            <a:r>
              <a:rPr lang="en-US" sz="2600" dirty="0">
                <a:solidFill>
                  <a:srgbClr val="32302A"/>
                </a:solidFill>
              </a:rPr>
              <a:t>Poor </a:t>
            </a:r>
            <a:r>
              <a:rPr lang="en-US" sz="2600" dirty="0" smtClean="0">
                <a:solidFill>
                  <a:srgbClr val="32302A"/>
                </a:solidFill>
              </a:rPr>
              <a:t>Information</a:t>
            </a:r>
            <a:endParaRPr lang="en-US" sz="26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53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611824"/>
            <a:ext cx="8932985" cy="428528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70061"/>
            <a:ext cx="8904855" cy="1317776"/>
          </a:xfrm>
        </p:spPr>
        <p:txBody>
          <a:bodyPr/>
          <a:lstStyle/>
          <a:p>
            <a:r>
              <a:rPr lang="en-US" dirty="0" smtClean="0"/>
              <a:t>Why the Invisible Hand May Fail:</a:t>
            </a:r>
            <a:br>
              <a:rPr lang="en-US" dirty="0" smtClean="0"/>
            </a:br>
            <a:r>
              <a:rPr lang="en-US" dirty="0" smtClean="0"/>
              <a:t>(1) Lack of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55750"/>
            <a:ext cx="8883750" cy="43413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Sellers may gain by restricting output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and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raising price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Too few units will be produced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27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259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129363"/>
            <a:ext cx="8977930" cy="4792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77073"/>
            <a:ext cx="8904855" cy="657667"/>
          </a:xfrm>
        </p:spPr>
        <p:txBody>
          <a:bodyPr/>
          <a:lstStyle/>
          <a:p>
            <a:r>
              <a:rPr lang="en-US" dirty="0" smtClean="0"/>
              <a:t>Lack of Competition</a:t>
            </a:r>
            <a:br>
              <a:rPr lang="en-US" dirty="0" smtClean="0"/>
            </a:br>
            <a:r>
              <a:rPr lang="en-US" sz="2400" i="1" dirty="0" smtClean="0"/>
              <a:t>Sellers may gain by restricting output and raising price.</a:t>
            </a:r>
            <a:endParaRPr lang="en-US" sz="2000" i="1" dirty="0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1850020"/>
            <a:ext cx="40239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this market, under competitive conditions,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i="1" dirty="0">
                <a:solidFill>
                  <a:srgbClr val="2948CD"/>
                </a:solidFill>
                <a:latin typeface="Times New Roman" pitchFamily="18" charset="0"/>
                <a:cs typeface="Times New Roman" pitchFamily="18" charset="0"/>
              </a:rPr>
              <a:t>demand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an output of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price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88986" y="2769788"/>
            <a:ext cx="40080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But, if producers in the market are able to restrict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and/or limit entry into the market … </a:t>
            </a: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211789" y="3315430"/>
            <a:ext cx="39935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	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restricted supply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will result in an output of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price of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92161" y="4239922"/>
            <a:ext cx="40611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Lack of competition results in too few units produced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price above the competitive market level.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7959726" y="3438958"/>
            <a:ext cx="546100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7959726" y="3438958"/>
            <a:ext cx="546100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ine 81"/>
          <p:cNvSpPr>
            <a:spLocks noChangeShapeType="1"/>
          </p:cNvSpPr>
          <p:nvPr/>
        </p:nvSpPr>
        <p:spPr bwMode="auto">
          <a:xfrm>
            <a:off x="4678363" y="4985183"/>
            <a:ext cx="276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82"/>
          <p:cNvSpPr txBox="1">
            <a:spLocks noChangeArrowheads="1"/>
          </p:cNvSpPr>
          <p:nvPr/>
        </p:nvSpPr>
        <p:spPr bwMode="auto">
          <a:xfrm>
            <a:off x="4353570" y="2014723"/>
            <a:ext cx="682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2000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rice</a:t>
            </a:r>
            <a:endParaRPr kumimoji="0" lang="en-US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83"/>
          <p:cNvSpPr txBox="1">
            <a:spLocks noChangeArrowheads="1"/>
          </p:cNvSpPr>
          <p:nvPr/>
        </p:nvSpPr>
        <p:spPr bwMode="auto">
          <a:xfrm>
            <a:off x="7412038" y="4809536"/>
            <a:ext cx="14938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2000" b="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uantity/time</a:t>
            </a:r>
            <a:endParaRPr kumimoji="0" lang="en-US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84"/>
          <p:cNvSpPr>
            <a:spLocks noChangeShapeType="1"/>
          </p:cNvSpPr>
          <p:nvPr/>
        </p:nvSpPr>
        <p:spPr bwMode="auto">
          <a:xfrm>
            <a:off x="4689476" y="2311685"/>
            <a:ext cx="0" cy="267191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85"/>
          <p:cNvSpPr txBox="1">
            <a:spLocks noChangeArrowheads="1"/>
          </p:cNvSpPr>
          <p:nvPr/>
        </p:nvSpPr>
        <p:spPr bwMode="auto">
          <a:xfrm>
            <a:off x="4067176" y="2951030"/>
            <a:ext cx="5889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2" name="Text Box 86"/>
          <p:cNvSpPr txBox="1">
            <a:spLocks noChangeArrowheads="1"/>
          </p:cNvSpPr>
          <p:nvPr/>
        </p:nvSpPr>
        <p:spPr bwMode="auto">
          <a:xfrm>
            <a:off x="4067176" y="3795580"/>
            <a:ext cx="5889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3" name="Text Box 87"/>
          <p:cNvSpPr txBox="1">
            <a:spLocks noChangeArrowheads="1"/>
          </p:cNvSpPr>
          <p:nvPr/>
        </p:nvSpPr>
        <p:spPr bwMode="auto">
          <a:xfrm>
            <a:off x="6203951" y="4956043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7058026" y="4454958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5" name="Text Box 89"/>
          <p:cNvSpPr txBox="1">
            <a:spLocks noChangeArrowheads="1"/>
          </p:cNvSpPr>
          <p:nvPr/>
        </p:nvSpPr>
        <p:spPr bwMode="auto">
          <a:xfrm>
            <a:off x="6927251" y="2652143"/>
            <a:ext cx="2154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1" i="1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kumimoji="0" lang="en-US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16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competitive supply)</a:t>
            </a:r>
          </a:p>
        </p:txBody>
      </p:sp>
      <p:sp>
        <p:nvSpPr>
          <p:cNvPr id="46" name="Text Box 90"/>
          <p:cNvSpPr txBox="1">
            <a:spLocks noChangeArrowheads="1"/>
          </p:cNvSpPr>
          <p:nvPr/>
        </p:nvSpPr>
        <p:spPr bwMode="auto">
          <a:xfrm>
            <a:off x="5435601" y="4957630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91"/>
          <p:cNvSpPr>
            <a:spLocks noChangeShapeType="1"/>
          </p:cNvSpPr>
          <p:nvPr/>
        </p:nvSpPr>
        <p:spPr bwMode="auto">
          <a:xfrm>
            <a:off x="4716463" y="3981883"/>
            <a:ext cx="1741488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Line 92"/>
          <p:cNvSpPr>
            <a:spLocks noChangeShapeType="1"/>
          </p:cNvSpPr>
          <p:nvPr/>
        </p:nvSpPr>
        <p:spPr bwMode="auto">
          <a:xfrm>
            <a:off x="5781676" y="3186546"/>
            <a:ext cx="0" cy="17653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Line 93"/>
          <p:cNvSpPr>
            <a:spLocks noChangeShapeType="1"/>
          </p:cNvSpPr>
          <p:nvPr/>
        </p:nvSpPr>
        <p:spPr bwMode="auto">
          <a:xfrm>
            <a:off x="6545263" y="4005696"/>
            <a:ext cx="0" cy="95885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94"/>
          <p:cNvSpPr>
            <a:spLocks noChangeShapeType="1"/>
          </p:cNvSpPr>
          <p:nvPr/>
        </p:nvSpPr>
        <p:spPr bwMode="auto">
          <a:xfrm>
            <a:off x="4702176" y="3135746"/>
            <a:ext cx="1027112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stealth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Freeform 95"/>
          <p:cNvSpPr>
            <a:spLocks/>
          </p:cNvSpPr>
          <p:nvPr/>
        </p:nvSpPr>
        <p:spPr bwMode="auto">
          <a:xfrm>
            <a:off x="5280026" y="2356283"/>
            <a:ext cx="1838325" cy="2290763"/>
          </a:xfrm>
          <a:custGeom>
            <a:avLst/>
            <a:gdLst>
              <a:gd name="T0" fmla="*/ 0 w 1443"/>
              <a:gd name="T1" fmla="*/ 0 h 1797"/>
              <a:gd name="T2" fmla="*/ 225491 w 1443"/>
              <a:gd name="T3" fmla="*/ 419400 h 1797"/>
              <a:gd name="T4" fmla="*/ 1015347 w 1443"/>
              <a:gd name="T5" fmla="*/ 1347433 h 1797"/>
              <a:gd name="T6" fmla="*/ 1838325 w 1443"/>
              <a:gd name="T7" fmla="*/ 2290763 h 1797"/>
              <a:gd name="T8" fmla="*/ 0 60000 65536"/>
              <a:gd name="T9" fmla="*/ 0 60000 65536"/>
              <a:gd name="T10" fmla="*/ 0 60000 65536"/>
              <a:gd name="T11" fmla="*/ 0 60000 65536"/>
              <a:gd name="T12" fmla="*/ 0 w 1443"/>
              <a:gd name="T13" fmla="*/ 0 h 1797"/>
              <a:gd name="T14" fmla="*/ 1443 w 1443"/>
              <a:gd name="T15" fmla="*/ 1797 h 17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3" h="1797">
                <a:moveTo>
                  <a:pt x="0" y="0"/>
                </a:moveTo>
                <a:cubicBezTo>
                  <a:pt x="22" y="76"/>
                  <a:pt x="44" y="153"/>
                  <a:pt x="177" y="329"/>
                </a:cubicBezTo>
                <a:cubicBezTo>
                  <a:pt x="310" y="505"/>
                  <a:pt x="586" y="812"/>
                  <a:pt x="797" y="1057"/>
                </a:cubicBezTo>
                <a:cubicBezTo>
                  <a:pt x="1008" y="1302"/>
                  <a:pt x="1225" y="1549"/>
                  <a:pt x="1443" y="1797"/>
                </a:cubicBez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Freeform 96"/>
          <p:cNvSpPr>
            <a:spLocks/>
          </p:cNvSpPr>
          <p:nvPr/>
        </p:nvSpPr>
        <p:spPr bwMode="auto">
          <a:xfrm>
            <a:off x="5910263" y="3013508"/>
            <a:ext cx="1385888" cy="1600200"/>
          </a:xfrm>
          <a:custGeom>
            <a:avLst/>
            <a:gdLst>
              <a:gd name="T0" fmla="*/ 0 w 1690"/>
              <a:gd name="T1" fmla="*/ 1600200 h 2051"/>
              <a:gd name="T2" fmla="*/ 487931 w 1690"/>
              <a:gd name="T3" fmla="*/ 1150802 h 2051"/>
              <a:gd name="T4" fmla="*/ 897957 w 1690"/>
              <a:gd name="T5" fmla="*/ 701404 h 2051"/>
              <a:gd name="T6" fmla="*/ 1385888 w 1690"/>
              <a:gd name="T7" fmla="*/ 0 h 2051"/>
              <a:gd name="T8" fmla="*/ 0 60000 65536"/>
              <a:gd name="T9" fmla="*/ 0 60000 65536"/>
              <a:gd name="T10" fmla="*/ 0 60000 65536"/>
              <a:gd name="T11" fmla="*/ 0 60000 65536"/>
              <a:gd name="T12" fmla="*/ 0 w 1690"/>
              <a:gd name="T13" fmla="*/ 0 h 2051"/>
              <a:gd name="T14" fmla="*/ 1690 w 1690"/>
              <a:gd name="T15" fmla="*/ 2051 h 20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0" h="2051">
                <a:moveTo>
                  <a:pt x="0" y="2051"/>
                </a:moveTo>
                <a:cubicBezTo>
                  <a:pt x="206" y="1859"/>
                  <a:pt x="412" y="1667"/>
                  <a:pt x="595" y="1475"/>
                </a:cubicBezTo>
                <a:cubicBezTo>
                  <a:pt x="778" y="1283"/>
                  <a:pt x="912" y="1145"/>
                  <a:pt x="1095" y="899"/>
                </a:cubicBezTo>
                <a:cubicBezTo>
                  <a:pt x="1278" y="653"/>
                  <a:pt x="1484" y="326"/>
                  <a:pt x="1690" y="0"/>
                </a:cubicBezTo>
              </a:path>
            </a:pathLst>
          </a:custGeom>
          <a:noFill/>
          <a:ln w="571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Oval 97"/>
          <p:cNvSpPr>
            <a:spLocks noChangeArrowheads="1"/>
          </p:cNvSpPr>
          <p:nvPr/>
        </p:nvSpPr>
        <p:spPr bwMode="auto">
          <a:xfrm>
            <a:off x="6499226" y="3932671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4" name="Group 118"/>
          <p:cNvGrpSpPr>
            <a:grpSpLocks/>
          </p:cNvGrpSpPr>
          <p:nvPr/>
        </p:nvGrpSpPr>
        <p:grpSpPr bwMode="auto">
          <a:xfrm>
            <a:off x="4864101" y="2172699"/>
            <a:ext cx="2995634" cy="1820297"/>
            <a:chOff x="2295" y="539"/>
            <a:chExt cx="2099" cy="1401"/>
          </a:xfrm>
        </p:grpSpPr>
        <p:sp>
          <p:nvSpPr>
            <p:cNvPr id="55" name="Text Box 98"/>
            <p:cNvSpPr txBox="1">
              <a:spLocks noChangeArrowheads="1"/>
            </p:cNvSpPr>
            <p:nvPr/>
          </p:nvSpPr>
          <p:spPr bwMode="auto">
            <a:xfrm>
              <a:off x="3004" y="539"/>
              <a:ext cx="139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 smtClean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i="1" baseline="-25000" dirty="0" smtClean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kumimoji="0" lang="en-US" sz="1600" b="1" i="1" dirty="0" smtClean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kumimoji="0" lang="en-US" sz="1600" b="1" i="1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restricted supply)</a:t>
              </a:r>
              <a:endParaRPr kumimoji="0" lang="en-US" sz="16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Freeform 99"/>
            <p:cNvSpPr>
              <a:spLocks/>
            </p:cNvSpPr>
            <p:nvPr/>
          </p:nvSpPr>
          <p:spPr bwMode="auto">
            <a:xfrm>
              <a:off x="2295" y="823"/>
              <a:ext cx="978" cy="1117"/>
            </a:xfrm>
            <a:custGeom>
              <a:avLst/>
              <a:gdLst>
                <a:gd name="T0" fmla="*/ 0 w 1690"/>
                <a:gd name="T1" fmla="*/ 1117 h 2051"/>
                <a:gd name="T2" fmla="*/ 344 w 1690"/>
                <a:gd name="T3" fmla="*/ 803 h 2051"/>
                <a:gd name="T4" fmla="*/ 634 w 1690"/>
                <a:gd name="T5" fmla="*/ 490 h 2051"/>
                <a:gd name="T6" fmla="*/ 978 w 1690"/>
                <a:gd name="T7" fmla="*/ 0 h 20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0"/>
                <a:gd name="T13" fmla="*/ 0 h 2051"/>
                <a:gd name="T14" fmla="*/ 1690 w 1690"/>
                <a:gd name="T15" fmla="*/ 2051 h 20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0" h="2051">
                  <a:moveTo>
                    <a:pt x="0" y="2051"/>
                  </a:moveTo>
                  <a:cubicBezTo>
                    <a:pt x="206" y="1859"/>
                    <a:pt x="412" y="1667"/>
                    <a:pt x="595" y="1475"/>
                  </a:cubicBezTo>
                  <a:cubicBezTo>
                    <a:pt x="778" y="1283"/>
                    <a:pt x="912" y="1145"/>
                    <a:pt x="1095" y="899"/>
                  </a:cubicBezTo>
                  <a:cubicBezTo>
                    <a:pt x="1278" y="653"/>
                    <a:pt x="1484" y="326"/>
                    <a:pt x="1690" y="0"/>
                  </a:cubicBezTo>
                </a:path>
              </a:pathLst>
            </a:custGeom>
            <a:noFill/>
            <a:ln w="571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" name="Oval 100"/>
          <p:cNvSpPr>
            <a:spLocks noChangeArrowheads="1"/>
          </p:cNvSpPr>
          <p:nvPr/>
        </p:nvSpPr>
        <p:spPr bwMode="auto">
          <a:xfrm>
            <a:off x="5727701" y="3078596"/>
            <a:ext cx="119062" cy="119062"/>
          </a:xfrm>
          <a:prstGeom prst="ellipse">
            <a:avLst/>
          </a:prstGeom>
          <a:solidFill>
            <a:srgbClr val="FFFF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3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41" grpId="0"/>
      <p:bldP spid="46" grpId="0"/>
      <p:bldP spid="48" grpId="0" animBg="1"/>
      <p:bldP spid="50" grpId="0" animBg="1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611824"/>
            <a:ext cx="8932985" cy="428528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9065"/>
            <a:ext cx="8904855" cy="1294528"/>
          </a:xfrm>
        </p:spPr>
        <p:txBody>
          <a:bodyPr/>
          <a:lstStyle/>
          <a:p>
            <a:r>
              <a:rPr lang="en-US" dirty="0" smtClean="0"/>
              <a:t>Why the Invisible Hand May Fail:</a:t>
            </a:r>
            <a:br>
              <a:rPr lang="en-US" dirty="0" smtClean="0"/>
            </a:br>
            <a:r>
              <a:rPr lang="en-US" dirty="0" smtClean="0"/>
              <a:t>(2) Externalities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55750"/>
            <a:ext cx="8883750" cy="43413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Externalities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exist when the market fails to register fully costs and benefits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5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External costs</a:t>
            </a: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Present when the actions of an individual </a:t>
            </a:r>
            <a:b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or group harm the property of others without their consent.</a:t>
            </a:r>
          </a:p>
          <a:p>
            <a:pPr lvl="2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problem arises because property rights are imperfectly defined and/or enforced.</a:t>
            </a:r>
          </a:p>
          <a:p>
            <a:pPr lvl="1">
              <a:lnSpc>
                <a:spcPct val="90000"/>
              </a:lnSpc>
            </a:pPr>
            <a:r>
              <a:rPr lang="en-US" sz="25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External benefits</a:t>
            </a: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Present when the actions of an individual or group generate benefits for nonparticipating parties</a:t>
            </a:r>
            <a:r>
              <a:rPr lang="en-US" sz="25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25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555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611824"/>
            <a:ext cx="8932985" cy="428528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9065"/>
            <a:ext cx="8904855" cy="1294528"/>
          </a:xfrm>
        </p:spPr>
        <p:txBody>
          <a:bodyPr/>
          <a:lstStyle/>
          <a:p>
            <a:r>
              <a:rPr lang="en-US" dirty="0" smtClean="0"/>
              <a:t>Problems that Arise when </a:t>
            </a:r>
            <a:br>
              <a:rPr lang="en-US" dirty="0" smtClean="0"/>
            </a:br>
            <a:r>
              <a:rPr lang="en-US" dirty="0" smtClean="0"/>
              <a:t>External Costs are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55750"/>
            <a:ext cx="8883750" cy="43413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Because some of the costs of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production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are not fully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registered when external costs are present,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supply curve understates the true cost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production. </a:t>
            </a:r>
            <a:endParaRPr lang="en-US" sz="2700" dirty="0" smtClean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lvl="1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Units may be produced that are valued less than their cost.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From the viewpoint of efficiency, too many units are produced</a:t>
            </a:r>
            <a:r>
              <a:rPr lang="en-US" sz="25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064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129363"/>
            <a:ext cx="8977930" cy="4792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77073"/>
            <a:ext cx="8904855" cy="657667"/>
          </a:xfrm>
        </p:spPr>
        <p:txBody>
          <a:bodyPr/>
          <a:lstStyle/>
          <a:p>
            <a:r>
              <a:rPr lang="en-US" dirty="0" smtClean="0"/>
              <a:t>External Costs</a:t>
            </a:r>
            <a:br>
              <a:rPr lang="en-US" dirty="0" smtClean="0"/>
            </a:br>
            <a:r>
              <a:rPr lang="en-US" sz="2400" i="1" dirty="0" smtClean="0"/>
              <a:t>Failure to fully register external costs</a:t>
            </a:r>
            <a:endParaRPr lang="en-US" sz="2000" i="1" dirty="0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1586554"/>
            <a:ext cx="40239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this market, under initial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i="1" dirty="0">
                <a:solidFill>
                  <a:srgbClr val="2948CD"/>
                </a:solidFill>
                <a:latin typeface="Times New Roman" pitchFamily="18" charset="0"/>
                <a:cs typeface="Times New Roman" pitchFamily="18" charset="0"/>
              </a:rPr>
              <a:t>demand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conditions, output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price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exist.</a:t>
            </a: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88986" y="2506322"/>
            <a:ext cx="40080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all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economic costs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were measured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included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211789" y="2765251"/>
            <a:ext cx="39935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the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curve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would result in output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price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92161" y="3697492"/>
            <a:ext cx="406113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 external costs (a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negative externality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too many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units are produced and price is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that which would prevail if all costs were identified and factored into the market process.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Line 81"/>
          <p:cNvSpPr>
            <a:spLocks noChangeShapeType="1"/>
          </p:cNvSpPr>
          <p:nvPr/>
        </p:nvSpPr>
        <p:spPr bwMode="auto">
          <a:xfrm>
            <a:off x="4678363" y="4985183"/>
            <a:ext cx="276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82"/>
          <p:cNvSpPr txBox="1">
            <a:spLocks noChangeArrowheads="1"/>
          </p:cNvSpPr>
          <p:nvPr/>
        </p:nvSpPr>
        <p:spPr bwMode="auto">
          <a:xfrm>
            <a:off x="4353570" y="2014723"/>
            <a:ext cx="682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2000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rice</a:t>
            </a:r>
            <a:endParaRPr kumimoji="0" lang="en-US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83"/>
          <p:cNvSpPr txBox="1">
            <a:spLocks noChangeArrowheads="1"/>
          </p:cNvSpPr>
          <p:nvPr/>
        </p:nvSpPr>
        <p:spPr bwMode="auto">
          <a:xfrm>
            <a:off x="7412038" y="4809536"/>
            <a:ext cx="14938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2000" b="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uantity/time</a:t>
            </a:r>
            <a:endParaRPr kumimoji="0" lang="en-US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84"/>
          <p:cNvSpPr>
            <a:spLocks noChangeShapeType="1"/>
          </p:cNvSpPr>
          <p:nvPr/>
        </p:nvSpPr>
        <p:spPr bwMode="auto">
          <a:xfrm>
            <a:off x="4689476" y="2311685"/>
            <a:ext cx="0" cy="267191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4097258" y="2921000"/>
            <a:ext cx="5889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3" name="Text Box 17"/>
          <p:cNvSpPr txBox="1">
            <a:spLocks noChangeArrowheads="1"/>
          </p:cNvSpPr>
          <p:nvPr/>
        </p:nvSpPr>
        <p:spPr bwMode="auto">
          <a:xfrm>
            <a:off x="4097258" y="3765550"/>
            <a:ext cx="5889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4" name="Text Box 18"/>
          <p:cNvSpPr txBox="1">
            <a:spLocks noChangeArrowheads="1"/>
          </p:cNvSpPr>
          <p:nvPr/>
        </p:nvSpPr>
        <p:spPr bwMode="auto">
          <a:xfrm>
            <a:off x="6234033" y="4926013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19"/>
          <p:cNvSpPr txBox="1">
            <a:spLocks noChangeArrowheads="1"/>
          </p:cNvSpPr>
          <p:nvPr/>
        </p:nvSpPr>
        <p:spPr bwMode="auto">
          <a:xfrm>
            <a:off x="7088108" y="44481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400" i="1">
                <a:solidFill>
                  <a:srgbClr val="053ABF"/>
                </a:solidFill>
              </a:rPr>
              <a:t>D</a:t>
            </a:r>
          </a:p>
        </p:txBody>
      </p:sp>
      <p:sp>
        <p:nvSpPr>
          <p:cNvPr id="86" name="Text Box 20"/>
          <p:cNvSpPr txBox="1">
            <a:spLocks noChangeArrowheads="1"/>
          </p:cNvSpPr>
          <p:nvPr/>
        </p:nvSpPr>
        <p:spPr bwMode="auto">
          <a:xfrm>
            <a:off x="7310021" y="2725335"/>
            <a:ext cx="412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21"/>
          <p:cNvSpPr txBox="1">
            <a:spLocks noChangeArrowheads="1"/>
          </p:cNvSpPr>
          <p:nvPr/>
        </p:nvSpPr>
        <p:spPr bwMode="auto">
          <a:xfrm>
            <a:off x="5465683" y="4927600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Line 22"/>
          <p:cNvSpPr>
            <a:spLocks noChangeShapeType="1"/>
          </p:cNvSpPr>
          <p:nvPr/>
        </p:nvSpPr>
        <p:spPr bwMode="auto">
          <a:xfrm>
            <a:off x="4746545" y="3975100"/>
            <a:ext cx="1741488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23"/>
          <p:cNvSpPr>
            <a:spLocks noChangeShapeType="1"/>
          </p:cNvSpPr>
          <p:nvPr/>
        </p:nvSpPr>
        <p:spPr bwMode="auto">
          <a:xfrm>
            <a:off x="5811758" y="3179763"/>
            <a:ext cx="0" cy="17653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24"/>
          <p:cNvSpPr>
            <a:spLocks noChangeShapeType="1"/>
          </p:cNvSpPr>
          <p:nvPr/>
        </p:nvSpPr>
        <p:spPr bwMode="auto">
          <a:xfrm>
            <a:off x="6575345" y="3998913"/>
            <a:ext cx="0" cy="95885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25"/>
          <p:cNvSpPr>
            <a:spLocks noChangeShapeType="1"/>
          </p:cNvSpPr>
          <p:nvPr/>
        </p:nvSpPr>
        <p:spPr bwMode="auto">
          <a:xfrm>
            <a:off x="4732258" y="3128963"/>
            <a:ext cx="1027112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stealth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26"/>
          <p:cNvSpPr>
            <a:spLocks/>
          </p:cNvSpPr>
          <p:nvPr/>
        </p:nvSpPr>
        <p:spPr bwMode="auto">
          <a:xfrm>
            <a:off x="5310108" y="2349500"/>
            <a:ext cx="1838325" cy="2290763"/>
          </a:xfrm>
          <a:custGeom>
            <a:avLst/>
            <a:gdLst>
              <a:gd name="T0" fmla="*/ 0 w 1443"/>
              <a:gd name="T1" fmla="*/ 0 h 1797"/>
              <a:gd name="T2" fmla="*/ 225491 w 1443"/>
              <a:gd name="T3" fmla="*/ 419400 h 1797"/>
              <a:gd name="T4" fmla="*/ 1015347 w 1443"/>
              <a:gd name="T5" fmla="*/ 1347433 h 1797"/>
              <a:gd name="T6" fmla="*/ 1838325 w 1443"/>
              <a:gd name="T7" fmla="*/ 2290763 h 1797"/>
              <a:gd name="T8" fmla="*/ 0 60000 65536"/>
              <a:gd name="T9" fmla="*/ 0 60000 65536"/>
              <a:gd name="T10" fmla="*/ 0 60000 65536"/>
              <a:gd name="T11" fmla="*/ 0 60000 65536"/>
              <a:gd name="T12" fmla="*/ 0 w 1443"/>
              <a:gd name="T13" fmla="*/ 0 h 1797"/>
              <a:gd name="T14" fmla="*/ 1443 w 1443"/>
              <a:gd name="T15" fmla="*/ 1797 h 17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3" h="1797">
                <a:moveTo>
                  <a:pt x="0" y="0"/>
                </a:moveTo>
                <a:cubicBezTo>
                  <a:pt x="22" y="76"/>
                  <a:pt x="44" y="153"/>
                  <a:pt x="177" y="329"/>
                </a:cubicBezTo>
                <a:cubicBezTo>
                  <a:pt x="310" y="505"/>
                  <a:pt x="586" y="812"/>
                  <a:pt x="797" y="1057"/>
                </a:cubicBezTo>
                <a:cubicBezTo>
                  <a:pt x="1008" y="1302"/>
                  <a:pt x="1225" y="1549"/>
                  <a:pt x="1443" y="1797"/>
                </a:cubicBez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27"/>
          <p:cNvSpPr>
            <a:spLocks/>
          </p:cNvSpPr>
          <p:nvPr/>
        </p:nvSpPr>
        <p:spPr bwMode="auto">
          <a:xfrm>
            <a:off x="5884783" y="3060700"/>
            <a:ext cx="1476375" cy="1490663"/>
          </a:xfrm>
          <a:custGeom>
            <a:avLst/>
            <a:gdLst>
              <a:gd name="T0" fmla="*/ 0 w 1690"/>
              <a:gd name="T1" fmla="*/ 1490663 h 2051"/>
              <a:gd name="T2" fmla="*/ 519789 w 1690"/>
              <a:gd name="T3" fmla="*/ 1072027 h 2051"/>
              <a:gd name="T4" fmla="*/ 956586 w 1690"/>
              <a:gd name="T5" fmla="*/ 653392 h 2051"/>
              <a:gd name="T6" fmla="*/ 1476375 w 1690"/>
              <a:gd name="T7" fmla="*/ 0 h 2051"/>
              <a:gd name="T8" fmla="*/ 0 60000 65536"/>
              <a:gd name="T9" fmla="*/ 0 60000 65536"/>
              <a:gd name="T10" fmla="*/ 0 60000 65536"/>
              <a:gd name="T11" fmla="*/ 0 60000 65536"/>
              <a:gd name="T12" fmla="*/ 0 w 1690"/>
              <a:gd name="T13" fmla="*/ 0 h 2051"/>
              <a:gd name="T14" fmla="*/ 1690 w 1690"/>
              <a:gd name="T15" fmla="*/ 2051 h 20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0" h="2051">
                <a:moveTo>
                  <a:pt x="0" y="2051"/>
                </a:moveTo>
                <a:cubicBezTo>
                  <a:pt x="206" y="1859"/>
                  <a:pt x="412" y="1667"/>
                  <a:pt x="595" y="1475"/>
                </a:cubicBezTo>
                <a:cubicBezTo>
                  <a:pt x="778" y="1283"/>
                  <a:pt x="912" y="1145"/>
                  <a:pt x="1095" y="899"/>
                </a:cubicBezTo>
                <a:cubicBezTo>
                  <a:pt x="1278" y="653"/>
                  <a:pt x="1484" y="326"/>
                  <a:pt x="1690" y="0"/>
                </a:cubicBezTo>
              </a:path>
            </a:pathLst>
          </a:custGeom>
          <a:noFill/>
          <a:ln w="571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5" name="Group 46"/>
          <p:cNvGrpSpPr>
            <a:grpSpLocks/>
          </p:cNvGrpSpPr>
          <p:nvPr/>
        </p:nvGrpSpPr>
        <p:grpSpPr bwMode="auto">
          <a:xfrm>
            <a:off x="4894183" y="2120900"/>
            <a:ext cx="4138613" cy="1731963"/>
            <a:chOff x="2295" y="563"/>
            <a:chExt cx="2607" cy="1377"/>
          </a:xfrm>
        </p:grpSpPr>
        <p:sp>
          <p:nvSpPr>
            <p:cNvPr id="96" name="Text Box 29"/>
            <p:cNvSpPr txBox="1">
              <a:spLocks noChangeArrowheads="1"/>
            </p:cNvSpPr>
            <p:nvPr/>
          </p:nvSpPr>
          <p:spPr bwMode="auto">
            <a:xfrm>
              <a:off x="3213" y="563"/>
              <a:ext cx="168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000" b="1" i="1" dirty="0" smtClean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2000" b="1" i="1" baseline="-25000" dirty="0" smtClean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kumimoji="0" lang="en-US" sz="1600" b="1" i="1" dirty="0" smtClean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kumimoji="0" lang="en-US" sz="1600" b="1" i="1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including external costs)</a:t>
              </a:r>
              <a:endParaRPr kumimoji="0" lang="en-US" sz="16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Freeform 30"/>
            <p:cNvSpPr>
              <a:spLocks/>
            </p:cNvSpPr>
            <p:nvPr/>
          </p:nvSpPr>
          <p:spPr bwMode="auto">
            <a:xfrm>
              <a:off x="2295" y="823"/>
              <a:ext cx="978" cy="1117"/>
            </a:xfrm>
            <a:custGeom>
              <a:avLst/>
              <a:gdLst>
                <a:gd name="T0" fmla="*/ 0 w 1690"/>
                <a:gd name="T1" fmla="*/ 1117 h 2051"/>
                <a:gd name="T2" fmla="*/ 344 w 1690"/>
                <a:gd name="T3" fmla="*/ 803 h 2051"/>
                <a:gd name="T4" fmla="*/ 634 w 1690"/>
                <a:gd name="T5" fmla="*/ 490 h 2051"/>
                <a:gd name="T6" fmla="*/ 978 w 1690"/>
                <a:gd name="T7" fmla="*/ 0 h 20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0"/>
                <a:gd name="T13" fmla="*/ 0 h 2051"/>
                <a:gd name="T14" fmla="*/ 1690 w 1690"/>
                <a:gd name="T15" fmla="*/ 2051 h 20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0" h="2051">
                  <a:moveTo>
                    <a:pt x="0" y="2051"/>
                  </a:moveTo>
                  <a:cubicBezTo>
                    <a:pt x="206" y="1859"/>
                    <a:pt x="412" y="1667"/>
                    <a:pt x="595" y="1475"/>
                  </a:cubicBezTo>
                  <a:cubicBezTo>
                    <a:pt x="778" y="1283"/>
                    <a:pt x="912" y="1145"/>
                    <a:pt x="1095" y="899"/>
                  </a:cubicBezTo>
                  <a:cubicBezTo>
                    <a:pt x="1278" y="653"/>
                    <a:pt x="1484" y="326"/>
                    <a:pt x="1690" y="0"/>
                  </a:cubicBezTo>
                </a:path>
              </a:pathLst>
            </a:custGeom>
            <a:noFill/>
            <a:ln w="571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8" name="Group 44"/>
          <p:cNvGrpSpPr>
            <a:grpSpLocks/>
          </p:cNvGrpSpPr>
          <p:nvPr/>
        </p:nvGrpSpPr>
        <p:grpSpPr bwMode="auto">
          <a:xfrm>
            <a:off x="5043650" y="1463521"/>
            <a:ext cx="1303717" cy="1554363"/>
            <a:chOff x="1202" y="901"/>
            <a:chExt cx="771" cy="1012"/>
          </a:xfrm>
        </p:grpSpPr>
        <p:sp>
          <p:nvSpPr>
            <p:cNvPr id="99" name="Line 34"/>
            <p:cNvSpPr>
              <a:spLocks noChangeShapeType="1"/>
            </p:cNvSpPr>
            <p:nvPr/>
          </p:nvSpPr>
          <p:spPr bwMode="auto">
            <a:xfrm>
              <a:off x="1577" y="1047"/>
              <a:ext cx="97" cy="86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0" name="Group 40"/>
            <p:cNvGrpSpPr>
              <a:grpSpLocks/>
            </p:cNvGrpSpPr>
            <p:nvPr/>
          </p:nvGrpSpPr>
          <p:grpSpPr bwMode="auto">
            <a:xfrm>
              <a:off x="1202" y="901"/>
              <a:ext cx="771" cy="329"/>
              <a:chOff x="4151" y="1621"/>
              <a:chExt cx="771" cy="329"/>
            </a:xfrm>
          </p:grpSpPr>
          <p:sp>
            <p:nvSpPr>
              <p:cNvPr id="101" name="Rectangle 41"/>
              <p:cNvSpPr>
                <a:spLocks noChangeArrowheads="1"/>
              </p:cNvSpPr>
              <p:nvPr/>
            </p:nvSpPr>
            <p:spPr bwMode="auto">
              <a:xfrm>
                <a:off x="4151" y="1621"/>
                <a:ext cx="655" cy="3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Text Box 42"/>
              <p:cNvSpPr txBox="1">
                <a:spLocks noChangeArrowheads="1"/>
              </p:cNvSpPr>
              <p:nvPr/>
            </p:nvSpPr>
            <p:spPr bwMode="auto">
              <a:xfrm>
                <a:off x="4171" y="1633"/>
                <a:ext cx="751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Ideal price and output</a:t>
                </a:r>
                <a:endParaRPr kumimoji="0" lang="en-US" sz="1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03" name="Group 45"/>
          <p:cNvGrpSpPr>
            <a:grpSpLocks/>
          </p:cNvGrpSpPr>
          <p:nvPr/>
        </p:nvGrpSpPr>
        <p:grpSpPr bwMode="auto">
          <a:xfrm>
            <a:off x="6767432" y="3427415"/>
            <a:ext cx="2359024" cy="550863"/>
            <a:chOff x="3475" y="1603"/>
            <a:chExt cx="1486" cy="347"/>
          </a:xfrm>
        </p:grpSpPr>
        <p:sp>
          <p:nvSpPr>
            <p:cNvPr id="104" name="Line 39"/>
            <p:cNvSpPr>
              <a:spLocks noChangeShapeType="1"/>
            </p:cNvSpPr>
            <p:nvPr/>
          </p:nvSpPr>
          <p:spPr bwMode="auto">
            <a:xfrm flipH="1">
              <a:off x="3475" y="1766"/>
              <a:ext cx="722" cy="18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5" name="Group 35"/>
            <p:cNvGrpSpPr>
              <a:grpSpLocks/>
            </p:cNvGrpSpPr>
            <p:nvPr/>
          </p:nvGrpSpPr>
          <p:grpSpPr bwMode="auto">
            <a:xfrm>
              <a:off x="4128" y="1603"/>
              <a:ext cx="833" cy="308"/>
              <a:chOff x="1156" y="888"/>
              <a:chExt cx="833" cy="308"/>
            </a:xfrm>
          </p:grpSpPr>
          <p:sp>
            <p:nvSpPr>
              <p:cNvPr id="106" name="Rectangle 36"/>
              <p:cNvSpPr>
                <a:spLocks noChangeArrowheads="1"/>
              </p:cNvSpPr>
              <p:nvPr/>
            </p:nvSpPr>
            <p:spPr bwMode="auto">
              <a:xfrm>
                <a:off x="1185" y="888"/>
                <a:ext cx="700" cy="3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sz="1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" name="Text Box 37"/>
              <p:cNvSpPr txBox="1">
                <a:spLocks noChangeArrowheads="1"/>
              </p:cNvSpPr>
              <p:nvPr/>
            </p:nvSpPr>
            <p:spPr bwMode="auto">
              <a:xfrm>
                <a:off x="1156" y="890"/>
                <a:ext cx="833" cy="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Actual price and output</a:t>
                </a:r>
                <a:endParaRPr kumimoji="0" lang="en-US" sz="1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08" name="Oval 28"/>
          <p:cNvSpPr>
            <a:spLocks noChangeArrowheads="1"/>
          </p:cNvSpPr>
          <p:nvPr/>
        </p:nvSpPr>
        <p:spPr bwMode="auto">
          <a:xfrm>
            <a:off x="6534985" y="3931863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5763460" y="3077788"/>
            <a:ext cx="119062" cy="119062"/>
          </a:xfrm>
          <a:prstGeom prst="ellipse">
            <a:avLst/>
          </a:prstGeom>
          <a:solidFill>
            <a:srgbClr val="FFFF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1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82" grpId="0"/>
      <p:bldP spid="87" grpId="0"/>
      <p:bldP spid="89" grpId="0" animBg="1"/>
      <p:bldP spid="91" grpId="0" animBg="1"/>
      <p:bldP spid="10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611824"/>
            <a:ext cx="8932985" cy="428528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9065"/>
            <a:ext cx="8904855" cy="1294528"/>
          </a:xfrm>
        </p:spPr>
        <p:txBody>
          <a:bodyPr/>
          <a:lstStyle/>
          <a:p>
            <a:r>
              <a:rPr lang="en-US" dirty="0" smtClean="0"/>
              <a:t>Problems that Arise when </a:t>
            </a:r>
            <a:br>
              <a:rPr lang="en-US" dirty="0" smtClean="0"/>
            </a:br>
            <a:r>
              <a:rPr lang="en-US" dirty="0" smtClean="0"/>
              <a:t>External Benefits are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55750"/>
            <a:ext cx="8883750" cy="43413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When external benefits are present, the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demand curve </a:t>
            </a:r>
            <a:r>
              <a:rPr lang="en-US" sz="27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understates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total value of the output. </a:t>
            </a:r>
            <a:endParaRPr lang="en-US" sz="2700" dirty="0" smtClean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lvl="1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Units that are more highly valued than their costs may </a:t>
            </a:r>
            <a:r>
              <a:rPr lang="en-US" sz="25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5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5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not </a:t>
            </a: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be produced. 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From the viewpoint of efficiency, too few units may </a:t>
            </a:r>
            <a:r>
              <a:rPr lang="en-US" sz="25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5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5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be </a:t>
            </a: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produced</a:t>
            </a:r>
            <a:r>
              <a:rPr lang="en-US" sz="25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25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05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A Closer Look at </a:t>
            </a:r>
            <a:br>
              <a:rPr lang="en-US" dirty="0" smtClean="0"/>
            </a:br>
            <a:r>
              <a:rPr lang="en-US" dirty="0" smtClean="0"/>
              <a:t>Economic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129363"/>
            <a:ext cx="8977930" cy="4792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4896194" y="2954892"/>
            <a:ext cx="1584325" cy="1616075"/>
          </a:xfrm>
          <a:custGeom>
            <a:avLst/>
            <a:gdLst>
              <a:gd name="T0" fmla="*/ 0 w 1443"/>
              <a:gd name="T1" fmla="*/ 0 h 1797"/>
              <a:gd name="T2" fmla="*/ 194335 w 1443"/>
              <a:gd name="T3" fmla="*/ 295876 h 1797"/>
              <a:gd name="T4" fmla="*/ 875057 w 1443"/>
              <a:gd name="T5" fmla="*/ 950579 h 1797"/>
              <a:gd name="T6" fmla="*/ 1584325 w 1443"/>
              <a:gd name="T7" fmla="*/ 1616075 h 1797"/>
              <a:gd name="T8" fmla="*/ 0 60000 65536"/>
              <a:gd name="T9" fmla="*/ 0 60000 65536"/>
              <a:gd name="T10" fmla="*/ 0 60000 65536"/>
              <a:gd name="T11" fmla="*/ 0 60000 65536"/>
              <a:gd name="T12" fmla="*/ 0 w 1443"/>
              <a:gd name="T13" fmla="*/ 0 h 1797"/>
              <a:gd name="T14" fmla="*/ 1443 w 1443"/>
              <a:gd name="T15" fmla="*/ 1797 h 17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3" h="1797">
                <a:moveTo>
                  <a:pt x="0" y="0"/>
                </a:moveTo>
                <a:cubicBezTo>
                  <a:pt x="22" y="76"/>
                  <a:pt x="44" y="153"/>
                  <a:pt x="177" y="329"/>
                </a:cubicBezTo>
                <a:cubicBezTo>
                  <a:pt x="310" y="505"/>
                  <a:pt x="586" y="812"/>
                  <a:pt x="797" y="1057"/>
                </a:cubicBezTo>
                <a:cubicBezTo>
                  <a:pt x="1008" y="1302"/>
                  <a:pt x="1225" y="1549"/>
                  <a:pt x="1443" y="1797"/>
                </a:cubicBez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77073"/>
            <a:ext cx="8904855" cy="657667"/>
          </a:xfrm>
        </p:spPr>
        <p:txBody>
          <a:bodyPr/>
          <a:lstStyle/>
          <a:p>
            <a:r>
              <a:rPr lang="en-US" dirty="0" smtClean="0"/>
              <a:t>External Benefits</a:t>
            </a:r>
            <a:br>
              <a:rPr lang="en-US" dirty="0" smtClean="0"/>
            </a:br>
            <a:r>
              <a:rPr lang="en-US" sz="2400" i="1" dirty="0" smtClean="0"/>
              <a:t>Failure to fully register external benefits</a:t>
            </a:r>
            <a:endParaRPr lang="en-US" sz="2000" i="1" dirty="0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1586554"/>
            <a:ext cx="40239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this market, under present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i="1" dirty="0">
                <a:solidFill>
                  <a:srgbClr val="2948CD"/>
                </a:solidFill>
                <a:latin typeface="Times New Roman" pitchFamily="18" charset="0"/>
                <a:cs typeface="Times New Roman" pitchFamily="18" charset="0"/>
              </a:rPr>
              <a:t>demand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conditions, output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price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exist.</a:t>
            </a: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88986" y="2506322"/>
            <a:ext cx="40080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all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benefits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were measured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included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211789" y="2765251"/>
            <a:ext cx="39935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the new </a:t>
            </a:r>
            <a:r>
              <a:rPr lang="en-US" sz="2000" b="1" i="1" dirty="0" smtClean="0">
                <a:solidFill>
                  <a:srgbClr val="2948CD"/>
                </a:solidFill>
                <a:latin typeface="Times New Roman" pitchFamily="18" charset="0"/>
                <a:cs typeface="Times New Roman" pitchFamily="18" charset="0"/>
              </a:rPr>
              <a:t>demand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curve </a:t>
            </a:r>
            <a:r>
              <a:rPr lang="en-US" sz="2000" b="1" i="1" dirty="0" smtClean="0">
                <a:solidFill>
                  <a:srgbClr val="2948CD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="1" i="1" baseline="-25000" dirty="0" smtClean="0">
                <a:solidFill>
                  <a:srgbClr val="2948CD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would result in output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price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92161" y="3697492"/>
            <a:ext cx="406113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 external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benefits (a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positive externality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too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few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produced and price is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that which would prevail if all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benefits were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identified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reflected in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market process.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Line 81"/>
          <p:cNvSpPr>
            <a:spLocks noChangeShapeType="1"/>
          </p:cNvSpPr>
          <p:nvPr/>
        </p:nvSpPr>
        <p:spPr bwMode="auto">
          <a:xfrm>
            <a:off x="4678363" y="4985183"/>
            <a:ext cx="276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82"/>
          <p:cNvSpPr txBox="1">
            <a:spLocks noChangeArrowheads="1"/>
          </p:cNvSpPr>
          <p:nvPr/>
        </p:nvSpPr>
        <p:spPr bwMode="auto">
          <a:xfrm>
            <a:off x="4353570" y="2014723"/>
            <a:ext cx="68262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rice</a:t>
            </a:r>
            <a:endParaRPr kumimoji="0" lang="en-US" sz="1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83"/>
          <p:cNvSpPr txBox="1">
            <a:spLocks noChangeArrowheads="1"/>
          </p:cNvSpPr>
          <p:nvPr/>
        </p:nvSpPr>
        <p:spPr bwMode="auto">
          <a:xfrm>
            <a:off x="7412038" y="4809536"/>
            <a:ext cx="1493838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b="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uantity/time</a:t>
            </a:r>
            <a:endParaRPr kumimoji="0" lang="en-US" sz="1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84"/>
          <p:cNvSpPr>
            <a:spLocks noChangeShapeType="1"/>
          </p:cNvSpPr>
          <p:nvPr/>
        </p:nvSpPr>
        <p:spPr bwMode="auto">
          <a:xfrm>
            <a:off x="4689476" y="2311685"/>
            <a:ext cx="0" cy="267191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5"/>
          <p:cNvSpPr>
            <a:spLocks noChangeArrowheads="1"/>
          </p:cNvSpPr>
          <p:nvPr/>
        </p:nvSpPr>
        <p:spPr bwMode="auto">
          <a:xfrm>
            <a:off x="8298207" y="3429554"/>
            <a:ext cx="546100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6"/>
          <p:cNvSpPr>
            <a:spLocks noChangeArrowheads="1"/>
          </p:cNvSpPr>
          <p:nvPr/>
        </p:nvSpPr>
        <p:spPr bwMode="auto">
          <a:xfrm>
            <a:off x="8298207" y="3429554"/>
            <a:ext cx="546100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 Box 15"/>
          <p:cNvSpPr txBox="1">
            <a:spLocks noChangeArrowheads="1"/>
          </p:cNvSpPr>
          <p:nvPr/>
        </p:nvSpPr>
        <p:spPr bwMode="auto">
          <a:xfrm>
            <a:off x="4070338" y="3295827"/>
            <a:ext cx="5889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3" name="Text Box 16"/>
          <p:cNvSpPr txBox="1">
            <a:spLocks noChangeArrowheads="1"/>
          </p:cNvSpPr>
          <p:nvPr/>
        </p:nvSpPr>
        <p:spPr bwMode="auto">
          <a:xfrm>
            <a:off x="4070338" y="3778427"/>
            <a:ext cx="5889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4" name="Text Box 17"/>
          <p:cNvSpPr txBox="1">
            <a:spLocks noChangeArrowheads="1"/>
          </p:cNvSpPr>
          <p:nvPr/>
        </p:nvSpPr>
        <p:spPr bwMode="auto">
          <a:xfrm>
            <a:off x="5497103" y="4938890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 Box 18"/>
          <p:cNvSpPr txBox="1">
            <a:spLocks noChangeArrowheads="1"/>
          </p:cNvSpPr>
          <p:nvPr/>
        </p:nvSpPr>
        <p:spPr bwMode="auto">
          <a:xfrm>
            <a:off x="6431307" y="4445554"/>
            <a:ext cx="455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6" name="Text Box 19"/>
          <p:cNvSpPr txBox="1">
            <a:spLocks noChangeArrowheads="1"/>
          </p:cNvSpPr>
          <p:nvPr/>
        </p:nvSpPr>
        <p:spPr bwMode="auto">
          <a:xfrm>
            <a:off x="6659094" y="2316657"/>
            <a:ext cx="412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1" i="1" baseline="-2500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i="1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 Box 20"/>
          <p:cNvSpPr txBox="1">
            <a:spLocks noChangeArrowheads="1"/>
          </p:cNvSpPr>
          <p:nvPr/>
        </p:nvSpPr>
        <p:spPr bwMode="auto">
          <a:xfrm>
            <a:off x="5888382" y="4940477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auto">
          <a:xfrm>
            <a:off x="4719625" y="3982004"/>
            <a:ext cx="1006999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Line 22"/>
          <p:cNvSpPr>
            <a:spLocks noChangeShapeType="1"/>
          </p:cNvSpPr>
          <p:nvPr/>
        </p:nvSpPr>
        <p:spPr bwMode="auto">
          <a:xfrm>
            <a:off x="6205882" y="3533952"/>
            <a:ext cx="0" cy="14239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Line 23"/>
          <p:cNvSpPr>
            <a:spLocks noChangeShapeType="1"/>
          </p:cNvSpPr>
          <p:nvPr/>
        </p:nvSpPr>
        <p:spPr bwMode="auto">
          <a:xfrm>
            <a:off x="5838415" y="4011790"/>
            <a:ext cx="0" cy="95885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Line 24"/>
          <p:cNvSpPr>
            <a:spLocks noChangeShapeType="1"/>
          </p:cNvSpPr>
          <p:nvPr/>
        </p:nvSpPr>
        <p:spPr bwMode="auto">
          <a:xfrm>
            <a:off x="4705338" y="3513315"/>
            <a:ext cx="1443037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stealth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183532" y="2716767"/>
            <a:ext cx="1541462" cy="1920875"/>
          </a:xfrm>
          <a:custGeom>
            <a:avLst/>
            <a:gdLst>
              <a:gd name="T0" fmla="*/ 0 w 1690"/>
              <a:gd name="T1" fmla="*/ 1920875 h 2051"/>
              <a:gd name="T2" fmla="*/ 542704 w 1690"/>
              <a:gd name="T3" fmla="*/ 1381419 h 2051"/>
              <a:gd name="T4" fmla="*/ 998758 w 1690"/>
              <a:gd name="T5" fmla="*/ 841963 h 2051"/>
              <a:gd name="T6" fmla="*/ 1541462 w 1690"/>
              <a:gd name="T7" fmla="*/ 0 h 2051"/>
              <a:gd name="T8" fmla="*/ 0 60000 65536"/>
              <a:gd name="T9" fmla="*/ 0 60000 65536"/>
              <a:gd name="T10" fmla="*/ 0 60000 65536"/>
              <a:gd name="T11" fmla="*/ 0 60000 65536"/>
              <a:gd name="T12" fmla="*/ 0 w 1690"/>
              <a:gd name="T13" fmla="*/ 0 h 2051"/>
              <a:gd name="T14" fmla="*/ 1690 w 1690"/>
              <a:gd name="T15" fmla="*/ 2051 h 20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0" h="2051">
                <a:moveTo>
                  <a:pt x="0" y="2051"/>
                </a:moveTo>
                <a:cubicBezTo>
                  <a:pt x="206" y="1859"/>
                  <a:pt x="412" y="1667"/>
                  <a:pt x="595" y="1475"/>
                </a:cubicBezTo>
                <a:cubicBezTo>
                  <a:pt x="778" y="1283"/>
                  <a:pt x="912" y="1145"/>
                  <a:pt x="1095" y="899"/>
                </a:cubicBezTo>
                <a:cubicBezTo>
                  <a:pt x="1278" y="653"/>
                  <a:pt x="1484" y="326"/>
                  <a:pt x="1690" y="0"/>
                </a:cubicBezTo>
              </a:path>
            </a:pathLst>
          </a:custGeom>
          <a:noFill/>
          <a:ln w="571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 sz="160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Oval 27"/>
          <p:cNvSpPr>
            <a:spLocks noChangeArrowheads="1"/>
          </p:cNvSpPr>
          <p:nvPr/>
        </p:nvSpPr>
        <p:spPr bwMode="auto">
          <a:xfrm>
            <a:off x="5761382" y="3923267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5" name="Group 50"/>
          <p:cNvGrpSpPr>
            <a:grpSpLocks/>
          </p:cNvGrpSpPr>
          <p:nvPr/>
        </p:nvGrpSpPr>
        <p:grpSpPr bwMode="auto">
          <a:xfrm>
            <a:off x="5569940" y="1825883"/>
            <a:ext cx="1042988" cy="1550986"/>
            <a:chOff x="2502" y="511"/>
            <a:chExt cx="657" cy="977"/>
          </a:xfrm>
        </p:grpSpPr>
        <p:sp>
          <p:nvSpPr>
            <p:cNvPr id="126" name="Line 33"/>
            <p:cNvSpPr>
              <a:spLocks noChangeShapeType="1"/>
            </p:cNvSpPr>
            <p:nvPr/>
          </p:nvSpPr>
          <p:spPr bwMode="auto">
            <a:xfrm>
              <a:off x="2808" y="700"/>
              <a:ext cx="83" cy="78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7" name="Group 49"/>
            <p:cNvGrpSpPr>
              <a:grpSpLocks/>
            </p:cNvGrpSpPr>
            <p:nvPr/>
          </p:nvGrpSpPr>
          <p:grpSpPr bwMode="auto">
            <a:xfrm>
              <a:off x="2502" y="511"/>
              <a:ext cx="657" cy="285"/>
              <a:chOff x="2502" y="511"/>
              <a:chExt cx="657" cy="285"/>
            </a:xfrm>
          </p:grpSpPr>
          <p:sp>
            <p:nvSpPr>
              <p:cNvPr id="128" name="Rectangle 35"/>
              <p:cNvSpPr>
                <a:spLocks noChangeArrowheads="1"/>
              </p:cNvSpPr>
              <p:nvPr/>
            </p:nvSpPr>
            <p:spPr bwMode="auto">
              <a:xfrm>
                <a:off x="2516" y="511"/>
                <a:ext cx="584" cy="28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sz="1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9" name="Text Box 36"/>
              <p:cNvSpPr txBox="1">
                <a:spLocks noChangeArrowheads="1"/>
              </p:cNvSpPr>
              <p:nvPr/>
            </p:nvSpPr>
            <p:spPr bwMode="auto">
              <a:xfrm>
                <a:off x="2502" y="521"/>
                <a:ext cx="657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r>
                  <a:rPr kumimoji="0" lang="en-US" sz="1400" b="1" i="1" dirty="0">
                    <a:latin typeface="Times New Roman" pitchFamily="18" charset="0"/>
                    <a:cs typeface="Times New Roman" pitchFamily="18" charset="0"/>
                  </a:rPr>
                  <a:t>Ideal price and output</a:t>
                </a:r>
                <a:endParaRPr kumimoji="0" lang="en-US" sz="12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5261320" y="2464354"/>
            <a:ext cx="2920817" cy="2324590"/>
            <a:chOff x="5602276" y="2479852"/>
            <a:chExt cx="2920817" cy="2324590"/>
          </a:xfrm>
        </p:grpSpPr>
        <p:grpSp>
          <p:nvGrpSpPr>
            <p:cNvPr id="130" name="Group 46"/>
            <p:cNvGrpSpPr>
              <a:grpSpLocks/>
            </p:cNvGrpSpPr>
            <p:nvPr/>
          </p:nvGrpSpPr>
          <p:grpSpPr bwMode="auto">
            <a:xfrm>
              <a:off x="5602276" y="2479852"/>
              <a:ext cx="2144978" cy="2082391"/>
              <a:chOff x="2179" y="642"/>
              <a:chExt cx="1422" cy="1637"/>
            </a:xfrm>
          </p:grpSpPr>
          <p:sp>
            <p:nvSpPr>
              <p:cNvPr id="131" name="Text Box 44"/>
              <p:cNvSpPr txBox="1">
                <a:spLocks noChangeArrowheads="1"/>
              </p:cNvSpPr>
              <p:nvPr/>
            </p:nvSpPr>
            <p:spPr bwMode="auto">
              <a:xfrm>
                <a:off x="3299" y="1964"/>
                <a:ext cx="302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2000" b="1" i="1" dirty="0" smtClean="0">
                    <a:solidFill>
                      <a:srgbClr val="053ABF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kumimoji="0" lang="en-US" sz="2000" b="1" i="1" baseline="-25000" dirty="0" smtClean="0">
                    <a:solidFill>
                      <a:srgbClr val="053ABF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sz="14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2" name="Freeform 45"/>
              <p:cNvSpPr>
                <a:spLocks/>
              </p:cNvSpPr>
              <p:nvPr/>
            </p:nvSpPr>
            <p:spPr bwMode="auto">
              <a:xfrm>
                <a:off x="2179" y="642"/>
                <a:ext cx="1158" cy="1443"/>
              </a:xfrm>
              <a:custGeom>
                <a:avLst/>
                <a:gdLst>
                  <a:gd name="T0" fmla="*/ 0 w 1443"/>
                  <a:gd name="T1" fmla="*/ 0 h 1797"/>
                  <a:gd name="T2" fmla="*/ 142 w 1443"/>
                  <a:gd name="T3" fmla="*/ 264 h 1797"/>
                  <a:gd name="T4" fmla="*/ 640 w 1443"/>
                  <a:gd name="T5" fmla="*/ 849 h 1797"/>
                  <a:gd name="T6" fmla="*/ 1158 w 1443"/>
                  <a:gd name="T7" fmla="*/ 1443 h 17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3"/>
                  <a:gd name="T13" fmla="*/ 0 h 1797"/>
                  <a:gd name="T14" fmla="*/ 1443 w 1443"/>
                  <a:gd name="T15" fmla="*/ 1797 h 17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3" h="1797">
                    <a:moveTo>
                      <a:pt x="0" y="0"/>
                    </a:moveTo>
                    <a:cubicBezTo>
                      <a:pt x="22" y="76"/>
                      <a:pt x="44" y="153"/>
                      <a:pt x="177" y="329"/>
                    </a:cubicBezTo>
                    <a:cubicBezTo>
                      <a:pt x="310" y="505"/>
                      <a:pt x="586" y="812"/>
                      <a:pt x="797" y="1057"/>
                    </a:cubicBezTo>
                    <a:cubicBezTo>
                      <a:pt x="1008" y="1302"/>
                      <a:pt x="1225" y="1549"/>
                      <a:pt x="1443" y="1797"/>
                    </a:cubicBezTo>
                  </a:path>
                </a:pathLst>
              </a:custGeom>
              <a:noFill/>
              <a:ln w="57150">
                <a:solidFill>
                  <a:srgbClr val="053ABF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7572192" y="4065778"/>
              <a:ext cx="950901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(including</a:t>
              </a:r>
              <a:endParaRPr lang="en-US" sz="1400" b="1" i="1" dirty="0" smtClean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 b="1" i="1" dirty="0" smtClean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 external</a:t>
              </a:r>
              <a:br>
                <a:rPr lang="en-US" sz="1400" b="1" i="1" dirty="0" smtClean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400" b="1" i="1" dirty="0" smtClean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 benefits</a:t>
              </a:r>
              <a:r>
                <a:rPr lang="en-US" sz="14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sp>
        <p:nvSpPr>
          <p:cNvPr id="133" name="Oval 30"/>
          <p:cNvSpPr>
            <a:spLocks noChangeArrowheads="1"/>
          </p:cNvSpPr>
          <p:nvPr/>
        </p:nvSpPr>
        <p:spPr bwMode="auto">
          <a:xfrm>
            <a:off x="6137606" y="3456569"/>
            <a:ext cx="119062" cy="119062"/>
          </a:xfrm>
          <a:prstGeom prst="ellipse">
            <a:avLst/>
          </a:prstGeom>
          <a:solidFill>
            <a:srgbClr val="FFFF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4" name="Group 47"/>
          <p:cNvGrpSpPr>
            <a:grpSpLocks/>
          </p:cNvGrpSpPr>
          <p:nvPr/>
        </p:nvGrpSpPr>
        <p:grpSpPr bwMode="auto">
          <a:xfrm>
            <a:off x="5942349" y="3293027"/>
            <a:ext cx="2732083" cy="682625"/>
            <a:chOff x="2761" y="1484"/>
            <a:chExt cx="1721" cy="430"/>
          </a:xfrm>
        </p:grpSpPr>
        <p:sp>
          <p:nvSpPr>
            <p:cNvPr id="135" name="Line 39"/>
            <p:cNvSpPr>
              <a:spLocks noChangeShapeType="1"/>
            </p:cNvSpPr>
            <p:nvPr/>
          </p:nvSpPr>
          <p:spPr bwMode="auto">
            <a:xfrm flipH="1">
              <a:off x="2761" y="1623"/>
              <a:ext cx="914" cy="29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6" name="Group 40"/>
            <p:cNvGrpSpPr>
              <a:grpSpLocks/>
            </p:cNvGrpSpPr>
            <p:nvPr/>
          </p:nvGrpSpPr>
          <p:grpSpPr bwMode="auto">
            <a:xfrm>
              <a:off x="3649" y="1484"/>
              <a:ext cx="833" cy="282"/>
              <a:chOff x="1103" y="757"/>
              <a:chExt cx="833" cy="282"/>
            </a:xfrm>
          </p:grpSpPr>
          <p:sp>
            <p:nvSpPr>
              <p:cNvPr id="137" name="Rectangle 41"/>
              <p:cNvSpPr>
                <a:spLocks noChangeArrowheads="1"/>
              </p:cNvSpPr>
              <p:nvPr/>
            </p:nvSpPr>
            <p:spPr bwMode="auto">
              <a:xfrm>
                <a:off x="1129" y="757"/>
                <a:ext cx="622" cy="2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sz="1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8" name="Text Box 42"/>
              <p:cNvSpPr txBox="1">
                <a:spLocks noChangeArrowheads="1"/>
              </p:cNvSpPr>
              <p:nvPr/>
            </p:nvSpPr>
            <p:spPr bwMode="auto">
              <a:xfrm>
                <a:off x="1103" y="764"/>
                <a:ext cx="833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r>
                  <a:rPr kumimoji="0" lang="en-US" sz="1400" b="1" i="1" dirty="0">
                    <a:latin typeface="Times New Roman" pitchFamily="18" charset="0"/>
                    <a:cs typeface="Times New Roman" pitchFamily="18" charset="0"/>
                  </a:rPr>
                  <a:t>Actual price and output</a:t>
                </a:r>
                <a:endParaRPr kumimoji="0" lang="en-US" sz="12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600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112" grpId="0"/>
      <p:bldP spid="117" grpId="0"/>
      <p:bldP spid="119" grpId="0" animBg="1"/>
      <p:bldP spid="121" grpId="0" animBg="1"/>
      <p:bldP spid="1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611824"/>
            <a:ext cx="8932985" cy="428528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9065"/>
            <a:ext cx="8904855" cy="1294528"/>
          </a:xfrm>
        </p:spPr>
        <p:txBody>
          <a:bodyPr/>
          <a:lstStyle/>
          <a:p>
            <a:r>
              <a:rPr lang="en-US" dirty="0" smtClean="0"/>
              <a:t>Why the Invisible Hand May Fail:</a:t>
            </a:r>
            <a:br>
              <a:rPr lang="en-US" dirty="0" smtClean="0"/>
            </a:br>
            <a:r>
              <a:rPr lang="en-US" dirty="0" smtClean="0"/>
              <a:t>(3) Public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55750"/>
            <a:ext cx="8883750" cy="43413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Public goods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are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700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jointly consumed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– Individuals can simultaneously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enjoy consumption </a:t>
            </a:r>
            <a:b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  of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same product or service.</a:t>
            </a:r>
          </a:p>
          <a:p>
            <a:pPr lvl="1">
              <a:lnSpc>
                <a:spcPct val="90000"/>
              </a:lnSpc>
            </a:pPr>
            <a:r>
              <a:rPr lang="en-US" sz="2700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non-excludable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– it is not possible to restrict consumption of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good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  to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those who pay for it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27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853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611824"/>
            <a:ext cx="8932985" cy="428528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276"/>
            <a:ext cx="8904855" cy="612603"/>
          </a:xfrm>
        </p:spPr>
        <p:txBody>
          <a:bodyPr/>
          <a:lstStyle/>
          <a:p>
            <a:r>
              <a:rPr lang="en-US" sz="3700" dirty="0" smtClean="0"/>
              <a:t>Problems that Arise With a Public Good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55750"/>
            <a:ext cx="8883750" cy="43413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If a </a:t>
            </a:r>
            <a:r>
              <a:rPr lang="en-US" sz="27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public good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is made available to one,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it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is simultaneously made available to others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Because those who do not pay can not be excluded, </a:t>
            </a:r>
            <a:r>
              <a:rPr lang="en-US" sz="2700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no one has much of an incentive to pay for such goods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; each has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incentive to become a </a:t>
            </a:r>
            <a:r>
              <a:rPr lang="en-US" sz="27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free rider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7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Free rider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:</a:t>
            </a:r>
            <a:b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– a person who receives the benefits of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good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without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   helping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to pay for its cost.</a:t>
            </a:r>
          </a:p>
          <a:p>
            <a:pPr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When a lot of people become free riders, too little of the good is produced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27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991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162373"/>
            <a:ext cx="8932985" cy="4734733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276"/>
            <a:ext cx="8904855" cy="612603"/>
          </a:xfrm>
        </p:spPr>
        <p:txBody>
          <a:bodyPr/>
          <a:lstStyle/>
          <a:p>
            <a:r>
              <a:rPr lang="en-US" sz="3700" dirty="0" smtClean="0"/>
              <a:t>Characteristics of a Public Good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191547"/>
            <a:ext cx="8883750" cy="46125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It is the good’s characteristics, not the sector in which it is produced, that distinguishes it as a public good</a:t>
            </a: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Examples of </a:t>
            </a:r>
            <a:r>
              <a:rPr lang="en-US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public goods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: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national defense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broadcast radio and television signals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clean air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Markets often develop ways of providing public </a:t>
            </a: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goods.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like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use of advertising to support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the provision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broadcast radio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and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television. 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Nonetheless</a:t>
            </a: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public goods often cause a breakdown in the harmony between self-interest and the public interest</a:t>
            </a: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26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439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611824"/>
            <a:ext cx="8932985" cy="428528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9065"/>
            <a:ext cx="8904855" cy="1294528"/>
          </a:xfrm>
        </p:spPr>
        <p:txBody>
          <a:bodyPr/>
          <a:lstStyle/>
          <a:p>
            <a:r>
              <a:rPr lang="en-US" dirty="0" smtClean="0"/>
              <a:t>Why the Invisible Hand May Fail:</a:t>
            </a:r>
            <a:br>
              <a:rPr lang="en-US" dirty="0" smtClean="0"/>
            </a:br>
            <a:r>
              <a:rPr lang="en-US" dirty="0" smtClean="0"/>
              <a:t>(4) Poor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55750"/>
            <a:ext cx="8883750" cy="43413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consumer’s information problem is minimal if the item is purchased regularly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Problems of conflicting interests and unhappy customers can arise if goods are: 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difficult to evaluate on inspection and seldom repeatedly purchased from the same producer, or, 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potentially capable of serious and lasting harmful side effects that cannot be predicted by a lay-person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27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14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611824"/>
            <a:ext cx="8932985" cy="428528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9065"/>
            <a:ext cx="8904855" cy="1294528"/>
          </a:xfrm>
        </p:spPr>
        <p:txBody>
          <a:bodyPr/>
          <a:lstStyle/>
          <a:p>
            <a:r>
              <a:rPr lang="en-US" dirty="0" smtClean="0"/>
              <a:t>Why the Invisible Hand May Fail:</a:t>
            </a:r>
            <a:br>
              <a:rPr lang="en-US" dirty="0" smtClean="0"/>
            </a:br>
            <a:r>
              <a:rPr lang="en-US" dirty="0" smtClean="0"/>
              <a:t>(4) Poor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55750"/>
            <a:ext cx="8883750" cy="43413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Market responses to poor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information include:</a:t>
            </a:r>
            <a:endParaRPr lang="en-US" sz="27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Consumer information publications</a:t>
            </a:r>
          </a:p>
          <a:p>
            <a:pPr lvl="2"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Provide expert evaluation and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unbiased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information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Brand names and franchises</a:t>
            </a:r>
          </a:p>
          <a:p>
            <a:pPr lvl="2"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Provide standardized quality and dependability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Warranties</a:t>
            </a:r>
          </a:p>
          <a:p>
            <a:pPr lvl="2"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Supplier promises to repair possible problems</a:t>
            </a:r>
          </a:p>
        </p:txBody>
      </p:sp>
    </p:spTree>
    <p:extLst>
      <p:ext uri="{BB962C8B-B14F-4D97-AF65-F5344CB8AC3E}">
        <p14:creationId xmlns:p14="http://schemas.microsoft.com/office/powerpoint/2010/main" val="67432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015" y="1821649"/>
            <a:ext cx="8138160" cy="1864086"/>
          </a:xfrm>
        </p:spPr>
        <p:txBody>
          <a:bodyPr anchor="ctr"/>
          <a:lstStyle/>
          <a:p>
            <a:r>
              <a:rPr lang="en-US" sz="4000" dirty="0" smtClean="0"/>
              <a:t>Market Failure and </a:t>
            </a:r>
            <a:br>
              <a:rPr lang="en-US" sz="4000" dirty="0" smtClean="0"/>
            </a:br>
            <a:r>
              <a:rPr lang="en-US" sz="4000" dirty="0" smtClean="0"/>
              <a:t>Government Failure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464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0452"/>
            <a:ext cx="8904855" cy="661775"/>
          </a:xfrm>
        </p:spPr>
        <p:txBody>
          <a:bodyPr/>
          <a:lstStyle/>
          <a:p>
            <a:r>
              <a:rPr lang="en-US" dirty="0" smtClean="0"/>
              <a:t>Market Failure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1440" y="1122228"/>
            <a:ext cx="8932985" cy="472435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210241"/>
            <a:ext cx="8883750" cy="45671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Market failure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is the term used to describe the failure of markets to achieve the ideal conditions of economic efficiency.</a:t>
            </a:r>
          </a:p>
          <a:p>
            <a:pPr>
              <a:lnSpc>
                <a:spcPct val="90000"/>
              </a:lnSpc>
            </a:pP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When markets allocate goods inefficiently, the problem can generally be traced back to the </a:t>
            </a:r>
            <a:r>
              <a:rPr lang="en-US" sz="2700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absence of competition, externalities, public goods, or poor information.</a:t>
            </a:r>
            <a:endParaRPr lang="en-US" sz="2700" dirty="0" smtClean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>
              <a:lnSpc>
                <a:spcPct val="90000"/>
              </a:lnSpc>
              <a:buNone/>
            </a:pPr>
            <a:endParaRPr lang="en-US" dirty="0" smtClean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794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0452"/>
            <a:ext cx="8904855" cy="661775"/>
          </a:xfrm>
        </p:spPr>
        <p:txBody>
          <a:bodyPr/>
          <a:lstStyle/>
          <a:p>
            <a:r>
              <a:rPr lang="en-US" dirty="0" smtClean="0"/>
              <a:t>Government Failure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1440" y="1122228"/>
            <a:ext cx="8932985" cy="472435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210241"/>
            <a:ext cx="8883750" cy="45671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Government failure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is the term used to describe the situation when there is reason to anticipate that political decision-making will fail to achieve the ideal conditions of economic efficiency.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Government action directed by political decision-making is merely an alternative form of economic organization.  It is not a corrective device that can be counted on to provide a remedy for the shortcomings of markets.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Merely because market failure is present, it does not follow that political action will necessarily lead to a more efficient allocation of resources.</a:t>
            </a:r>
          </a:p>
        </p:txBody>
      </p:sp>
    </p:spTree>
    <p:extLst>
      <p:ext uri="{BB962C8B-B14F-4D97-AF65-F5344CB8AC3E}">
        <p14:creationId xmlns:p14="http://schemas.microsoft.com/office/powerpoint/2010/main" val="27478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0452"/>
            <a:ext cx="8904855" cy="661775"/>
          </a:xfrm>
        </p:spPr>
        <p:txBody>
          <a:bodyPr/>
          <a:lstStyle/>
          <a:p>
            <a:r>
              <a:rPr lang="en-US" dirty="0" smtClean="0"/>
              <a:t>Markets Versus Government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1440" y="1604828"/>
            <a:ext cx="8932985" cy="4270099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92841"/>
            <a:ext cx="8883750" cy="347605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Economic analysis is comparative.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It involves comparison of expected outcomes under market and political organization.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following chapter will analyze the operation of the democratic political process so it can be more reasonably compared with the market process.</a:t>
            </a:r>
          </a:p>
        </p:txBody>
      </p:sp>
    </p:spTree>
    <p:extLst>
      <p:ext uri="{BB962C8B-B14F-4D97-AF65-F5344CB8AC3E}">
        <p14:creationId xmlns:p14="http://schemas.microsoft.com/office/powerpoint/2010/main" val="27478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177866"/>
            <a:ext cx="8932985" cy="466871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73254"/>
            <a:ext cx="8904855" cy="704612"/>
          </a:xfrm>
        </p:spPr>
        <p:txBody>
          <a:bodyPr/>
          <a:lstStyle/>
          <a:p>
            <a:r>
              <a:rPr lang="en-US" dirty="0" smtClean="0"/>
              <a:t>What is Economic Efficiency?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190048"/>
            <a:ext cx="8883750" cy="4583071"/>
          </a:xfrm>
        </p:spPr>
        <p:txBody>
          <a:bodyPr/>
          <a:lstStyle/>
          <a:p>
            <a:r>
              <a:rPr lang="en-US" dirty="0">
                <a:solidFill>
                  <a:srgbClr val="32302A"/>
                </a:solidFill>
              </a:rPr>
              <a:t>Economists use the concept of </a:t>
            </a:r>
            <a:r>
              <a:rPr lang="en-US" b="1" i="1" dirty="0">
                <a:solidFill>
                  <a:srgbClr val="32302A"/>
                </a:solidFill>
              </a:rPr>
              <a:t>efficiency </a:t>
            </a:r>
            <a:r>
              <a:rPr lang="en-US" dirty="0">
                <a:solidFill>
                  <a:srgbClr val="32302A"/>
                </a:solidFill>
              </a:rPr>
              <a:t>to judge actions because efficient use of resources implies the maximum value of output from the resource base</a:t>
            </a:r>
            <a:r>
              <a:rPr lang="en-US" dirty="0" smtClean="0">
                <a:solidFill>
                  <a:srgbClr val="32302A"/>
                </a:solidFill>
              </a:rPr>
              <a:t>.</a:t>
            </a:r>
          </a:p>
          <a:p>
            <a:r>
              <a:rPr lang="en-US" dirty="0">
                <a:solidFill>
                  <a:srgbClr val="32302A"/>
                </a:solidFill>
              </a:rPr>
              <a:t>2 conditions necessary for </a:t>
            </a:r>
            <a:r>
              <a:rPr lang="en-US" b="1" i="1" dirty="0">
                <a:solidFill>
                  <a:srgbClr val="32302A"/>
                </a:solidFill>
              </a:rPr>
              <a:t>ideal efficiency</a:t>
            </a:r>
            <a:r>
              <a:rPr lang="en-US" dirty="0">
                <a:solidFill>
                  <a:srgbClr val="32302A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32302A"/>
                </a:solidFill>
              </a:rPr>
              <a:t>All activities that provide individuals with more benefits than costs must be undertaken.</a:t>
            </a:r>
          </a:p>
          <a:p>
            <a:pPr lvl="1"/>
            <a:r>
              <a:rPr lang="en-US" dirty="0">
                <a:solidFill>
                  <a:srgbClr val="32302A"/>
                </a:solidFill>
              </a:rPr>
              <a:t>No activities that provide benefits less than costs should be undertaken.</a:t>
            </a:r>
          </a:p>
          <a:p>
            <a:r>
              <a:rPr lang="en-US" dirty="0">
                <a:solidFill>
                  <a:srgbClr val="32302A"/>
                </a:solidFill>
              </a:rPr>
              <a:t>In order for economic efficiency to be achieved, both conditions must be present</a:t>
            </a:r>
            <a:r>
              <a:rPr lang="en-US" dirty="0" smtClean="0">
                <a:solidFill>
                  <a:srgbClr val="32302A"/>
                </a:solidFill>
              </a:rPr>
              <a:t>.</a:t>
            </a:r>
            <a:endParaRPr lang="en-US" dirty="0">
              <a:solidFill>
                <a:srgbClr val="3230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700" dirty="0" smtClean="0">
                <a:solidFill>
                  <a:srgbClr val="32302A"/>
                </a:solidFill>
              </a:rPr>
              <a:t>When </a:t>
            </a:r>
            <a:r>
              <a:rPr lang="en-US" sz="2700" dirty="0">
                <a:solidFill>
                  <a:srgbClr val="32302A"/>
                </a:solidFill>
              </a:rPr>
              <a:t>external costs are present, how will </a:t>
            </a:r>
            <a:r>
              <a:rPr lang="en-US" sz="2700" dirty="0" smtClean="0">
                <a:solidFill>
                  <a:srgbClr val="32302A"/>
                </a:solidFill>
              </a:rPr>
              <a:t>the equilibrium </a:t>
            </a:r>
            <a:r>
              <a:rPr lang="en-US" sz="2700" dirty="0">
                <a:solidFill>
                  <a:srgbClr val="32302A"/>
                </a:solidFill>
              </a:rPr>
              <a:t>price and output in a </a:t>
            </a:r>
            <a:r>
              <a:rPr lang="en-US" sz="2700" dirty="0" smtClean="0">
                <a:solidFill>
                  <a:srgbClr val="32302A"/>
                </a:solidFill>
              </a:rPr>
              <a:t>competitive market </a:t>
            </a:r>
            <a:r>
              <a:rPr lang="en-US" sz="2700" dirty="0">
                <a:solidFill>
                  <a:srgbClr val="32302A"/>
                </a:solidFill>
              </a:rPr>
              <a:t>compare with the price and </a:t>
            </a:r>
            <a:r>
              <a:rPr lang="en-US" sz="2700" dirty="0" smtClean="0">
                <a:solidFill>
                  <a:srgbClr val="32302A"/>
                </a:solidFill>
              </a:rPr>
              <a:t>output consistent </a:t>
            </a:r>
            <a:r>
              <a:rPr lang="en-US" sz="2700" dirty="0">
                <a:solidFill>
                  <a:srgbClr val="32302A"/>
                </a:solidFill>
              </a:rPr>
              <a:t>with ideal economic efficiency</a:t>
            </a:r>
            <a:r>
              <a:rPr lang="en-US" sz="2700" dirty="0" smtClean="0">
                <a:solidFill>
                  <a:srgbClr val="32302A"/>
                </a:solidFill>
              </a:rPr>
              <a:t>? Is </a:t>
            </a:r>
            <a:r>
              <a:rPr lang="en-US" sz="2700" dirty="0">
                <a:solidFill>
                  <a:srgbClr val="32302A"/>
                </a:solidFill>
              </a:rPr>
              <a:t>the level of output too large or too small</a:t>
            </a:r>
            <a:r>
              <a:rPr lang="en-US" sz="2700" dirty="0" smtClean="0">
                <a:solidFill>
                  <a:srgbClr val="32302A"/>
                </a:solidFill>
              </a:rPr>
              <a:t>? Explain.</a:t>
            </a:r>
          </a:p>
          <a:p>
            <a:pPr marL="457200" indent="-457200">
              <a:buAutoNum type="arabicPeriod"/>
            </a:pPr>
            <a:r>
              <a:rPr lang="en-US" sz="2700" dirty="0" smtClean="0">
                <a:solidFill>
                  <a:srgbClr val="32302A"/>
                </a:solidFill>
              </a:rPr>
              <a:t>When </a:t>
            </a:r>
            <a:r>
              <a:rPr lang="en-US" sz="2700" dirty="0">
                <a:solidFill>
                  <a:srgbClr val="32302A"/>
                </a:solidFill>
              </a:rPr>
              <a:t>the production and sale of a </a:t>
            </a:r>
            <a:r>
              <a:rPr lang="en-US" sz="2700" dirty="0" smtClean="0">
                <a:solidFill>
                  <a:srgbClr val="32302A"/>
                </a:solidFill>
              </a:rPr>
              <a:t>product generates </a:t>
            </a:r>
            <a:r>
              <a:rPr lang="en-US" sz="2700" dirty="0">
                <a:solidFill>
                  <a:srgbClr val="32302A"/>
                </a:solidFill>
              </a:rPr>
              <a:t>external benefits will </a:t>
            </a:r>
            <a:r>
              <a:rPr lang="en-US" sz="2700" dirty="0" smtClean="0">
                <a:solidFill>
                  <a:srgbClr val="32302A"/>
                </a:solidFill>
              </a:rPr>
              <a:t>competitive markets </a:t>
            </a:r>
            <a:r>
              <a:rPr lang="en-US" sz="2700" dirty="0">
                <a:solidFill>
                  <a:srgbClr val="32302A"/>
                </a:solidFill>
              </a:rPr>
              <a:t>sometimes produce too little of </a:t>
            </a:r>
            <a:r>
              <a:rPr lang="en-US" sz="2700" dirty="0" smtClean="0">
                <a:solidFill>
                  <a:srgbClr val="32302A"/>
                </a:solidFill>
              </a:rPr>
              <a:t>the product</a:t>
            </a:r>
            <a:r>
              <a:rPr lang="en-US" sz="2700" dirty="0">
                <a:solidFill>
                  <a:srgbClr val="32302A"/>
                </a:solidFill>
              </a:rPr>
              <a:t>?  Why or why not</a:t>
            </a:r>
            <a:r>
              <a:rPr lang="en-US" sz="2700" dirty="0" smtClean="0">
                <a:solidFill>
                  <a:srgbClr val="32302A"/>
                </a:solidFill>
              </a:rPr>
              <a:t>?</a:t>
            </a:r>
            <a:endParaRPr lang="en-US" sz="27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341313" indent="-341313">
              <a:buNone/>
            </a:pPr>
            <a:r>
              <a:rPr lang="en-US" sz="2500" dirty="0">
                <a:solidFill>
                  <a:srgbClr val="32302A"/>
                </a:solidFill>
              </a:rPr>
              <a:t>3. </a:t>
            </a:r>
            <a:r>
              <a:rPr lang="en-US" sz="2500" dirty="0" smtClean="0">
                <a:solidFill>
                  <a:srgbClr val="32302A"/>
                </a:solidFill>
              </a:rPr>
              <a:t>(</a:t>
            </a:r>
            <a:r>
              <a:rPr lang="en-US" sz="2500" dirty="0">
                <a:solidFill>
                  <a:srgbClr val="32302A"/>
                </a:solidFill>
              </a:rPr>
              <a:t>a) Explain why the following </a:t>
            </a:r>
            <a:r>
              <a:rPr lang="en-US" sz="2500" b="1" i="1" dirty="0">
                <a:solidFill>
                  <a:srgbClr val="32302A"/>
                </a:solidFill>
              </a:rPr>
              <a:t>are </a:t>
            </a:r>
            <a:r>
              <a:rPr lang="en-US" sz="2500" dirty="0">
                <a:solidFill>
                  <a:srgbClr val="32302A"/>
                </a:solidFill>
              </a:rPr>
              <a:t>public </a:t>
            </a:r>
            <a:r>
              <a:rPr lang="en-US" sz="2500" dirty="0" smtClean="0">
                <a:solidFill>
                  <a:srgbClr val="32302A"/>
                </a:solidFill>
              </a:rPr>
              <a:t>goods:</a:t>
            </a:r>
          </a:p>
          <a:p>
            <a:pPr marL="798513" indent="-341313">
              <a:spcBef>
                <a:spcPts val="0"/>
              </a:spcBef>
            </a:pPr>
            <a:r>
              <a:rPr lang="en-US" sz="2500" dirty="0" smtClean="0">
                <a:solidFill>
                  <a:srgbClr val="32302A"/>
                </a:solidFill>
              </a:rPr>
              <a:t>an </a:t>
            </a:r>
            <a:r>
              <a:rPr lang="en-US" sz="2500" dirty="0">
                <a:solidFill>
                  <a:srgbClr val="32302A"/>
                </a:solidFill>
              </a:rPr>
              <a:t>anti-</a:t>
            </a:r>
            <a:r>
              <a:rPr lang="en-US" sz="2500" dirty="0" err="1">
                <a:solidFill>
                  <a:srgbClr val="32302A"/>
                </a:solidFill>
              </a:rPr>
              <a:t>missle</a:t>
            </a:r>
            <a:r>
              <a:rPr lang="en-US" sz="2500" dirty="0">
                <a:solidFill>
                  <a:srgbClr val="32302A"/>
                </a:solidFill>
              </a:rPr>
              <a:t> system around Chicago, </a:t>
            </a:r>
            <a:endParaRPr lang="en-US" sz="2500" dirty="0" smtClean="0">
              <a:solidFill>
                <a:srgbClr val="32302A"/>
              </a:solidFill>
            </a:endParaRPr>
          </a:p>
          <a:p>
            <a:pPr marL="798513" indent="-341313">
              <a:spcBef>
                <a:spcPts val="0"/>
              </a:spcBef>
            </a:pPr>
            <a:r>
              <a:rPr lang="en-US" sz="2500" dirty="0" smtClean="0">
                <a:solidFill>
                  <a:srgbClr val="32302A"/>
                </a:solidFill>
              </a:rPr>
              <a:t>a radio </a:t>
            </a:r>
            <a:r>
              <a:rPr lang="en-US" sz="2500" dirty="0">
                <a:solidFill>
                  <a:srgbClr val="32302A"/>
                </a:solidFill>
              </a:rPr>
              <a:t>broadcast signal, </a:t>
            </a:r>
            <a:r>
              <a:rPr lang="en-US" sz="2500" dirty="0" smtClean="0">
                <a:solidFill>
                  <a:srgbClr val="32302A"/>
                </a:solidFill>
              </a:rPr>
              <a:t>and, </a:t>
            </a:r>
          </a:p>
          <a:p>
            <a:pPr marL="798513" indent="-341313">
              <a:spcBef>
                <a:spcPts val="0"/>
              </a:spcBef>
            </a:pPr>
            <a:r>
              <a:rPr lang="en-US" sz="2500" dirty="0" smtClean="0">
                <a:solidFill>
                  <a:srgbClr val="32302A"/>
                </a:solidFill>
              </a:rPr>
              <a:t>the </a:t>
            </a:r>
            <a:r>
              <a:rPr lang="en-US" sz="2500" dirty="0">
                <a:solidFill>
                  <a:srgbClr val="32302A"/>
                </a:solidFill>
              </a:rPr>
              <a:t>stability </a:t>
            </a:r>
            <a:r>
              <a:rPr lang="en-US" sz="2500" dirty="0" smtClean="0">
                <a:solidFill>
                  <a:srgbClr val="32302A"/>
                </a:solidFill>
              </a:rPr>
              <a:t>of the </a:t>
            </a:r>
            <a:r>
              <a:rPr lang="en-US" sz="2500" dirty="0">
                <a:solidFill>
                  <a:srgbClr val="32302A"/>
                </a:solidFill>
              </a:rPr>
              <a:t>currency provided by a central </a:t>
            </a:r>
            <a:r>
              <a:rPr lang="en-US" sz="2500" dirty="0" smtClean="0">
                <a:solidFill>
                  <a:srgbClr val="32302A"/>
                </a:solidFill>
              </a:rPr>
              <a:t>bank such </a:t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as </a:t>
            </a:r>
            <a:r>
              <a:rPr lang="en-US" sz="2500" dirty="0">
                <a:solidFill>
                  <a:srgbClr val="32302A"/>
                </a:solidFill>
              </a:rPr>
              <a:t>the Federal Reserve System.</a:t>
            </a:r>
          </a:p>
          <a:p>
            <a:pPr marL="341313" indent="-341313">
              <a:buNone/>
            </a:pPr>
            <a:r>
              <a:rPr lang="en-US" sz="2500" dirty="0">
                <a:solidFill>
                  <a:srgbClr val="32302A"/>
                </a:solidFill>
              </a:rPr>
              <a:t>    </a:t>
            </a:r>
            <a:r>
              <a:rPr lang="en-US" sz="2500" dirty="0" smtClean="0">
                <a:solidFill>
                  <a:srgbClr val="32302A"/>
                </a:solidFill>
              </a:rPr>
              <a:t>(</a:t>
            </a:r>
            <a:r>
              <a:rPr lang="en-US" sz="2500" dirty="0">
                <a:solidFill>
                  <a:srgbClr val="32302A"/>
                </a:solidFill>
              </a:rPr>
              <a:t>b) Explain why the following </a:t>
            </a:r>
            <a:r>
              <a:rPr lang="en-US" sz="2500" b="1" i="1" dirty="0">
                <a:solidFill>
                  <a:srgbClr val="32302A"/>
                </a:solidFill>
              </a:rPr>
              <a:t>are not</a:t>
            </a:r>
            <a:r>
              <a:rPr lang="en-US" sz="2500" dirty="0">
                <a:solidFill>
                  <a:srgbClr val="32302A"/>
                </a:solidFill>
              </a:rPr>
              <a:t> </a:t>
            </a:r>
            <a:r>
              <a:rPr lang="en-US" sz="2500" dirty="0" smtClean="0">
                <a:solidFill>
                  <a:srgbClr val="32302A"/>
                </a:solidFill>
              </a:rPr>
              <a:t>public goods</a:t>
            </a:r>
            <a:r>
              <a:rPr lang="en-US" sz="2500" dirty="0">
                <a:solidFill>
                  <a:srgbClr val="32302A"/>
                </a:solidFill>
              </a:rPr>
              <a:t>:  </a:t>
            </a:r>
            <a:endParaRPr lang="en-US" sz="2500" dirty="0" smtClean="0">
              <a:solidFill>
                <a:srgbClr val="32302A"/>
              </a:solidFill>
            </a:endParaRPr>
          </a:p>
          <a:p>
            <a:pPr marL="798513" indent="-341313">
              <a:spcBef>
                <a:spcPts val="0"/>
              </a:spcBef>
            </a:pPr>
            <a:r>
              <a:rPr lang="en-US" sz="2500" dirty="0" smtClean="0">
                <a:solidFill>
                  <a:srgbClr val="32302A"/>
                </a:solidFill>
              </a:rPr>
              <a:t>a </a:t>
            </a:r>
            <a:r>
              <a:rPr lang="en-US" sz="2500" dirty="0">
                <a:solidFill>
                  <a:srgbClr val="32302A"/>
                </a:solidFill>
              </a:rPr>
              <a:t>college education at a </a:t>
            </a:r>
            <a:r>
              <a:rPr lang="en-US" sz="2500" dirty="0" smtClean="0">
                <a:solidFill>
                  <a:srgbClr val="32302A"/>
                </a:solidFill>
              </a:rPr>
              <a:t>state university</a:t>
            </a:r>
            <a:r>
              <a:rPr lang="en-US" sz="2500" dirty="0">
                <a:solidFill>
                  <a:srgbClr val="32302A"/>
                </a:solidFill>
              </a:rPr>
              <a:t>, </a:t>
            </a:r>
            <a:endParaRPr lang="en-US" sz="2500" dirty="0" smtClean="0">
              <a:solidFill>
                <a:srgbClr val="32302A"/>
              </a:solidFill>
            </a:endParaRPr>
          </a:p>
          <a:p>
            <a:pPr marL="798513" indent="-341313">
              <a:spcBef>
                <a:spcPts val="0"/>
              </a:spcBef>
            </a:pPr>
            <a:r>
              <a:rPr lang="en-US" sz="2500" dirty="0" smtClean="0">
                <a:solidFill>
                  <a:srgbClr val="32302A"/>
                </a:solidFill>
              </a:rPr>
              <a:t>Yellowstone </a:t>
            </a:r>
            <a:r>
              <a:rPr lang="en-US" sz="2500" dirty="0">
                <a:solidFill>
                  <a:srgbClr val="32302A"/>
                </a:solidFill>
              </a:rPr>
              <a:t>National Park, </a:t>
            </a:r>
            <a:r>
              <a:rPr lang="en-US" sz="2500" dirty="0" smtClean="0">
                <a:solidFill>
                  <a:srgbClr val="32302A"/>
                </a:solidFill>
              </a:rPr>
              <a:t>and,</a:t>
            </a:r>
          </a:p>
          <a:p>
            <a:pPr marL="798513" indent="-341313">
              <a:spcBef>
                <a:spcPts val="0"/>
              </a:spcBef>
            </a:pPr>
            <a:r>
              <a:rPr lang="en-US" sz="2500" dirty="0" smtClean="0">
                <a:solidFill>
                  <a:srgbClr val="32302A"/>
                </a:solidFill>
              </a:rPr>
              <a:t>the </a:t>
            </a:r>
            <a:r>
              <a:rPr lang="en-US" sz="2500" dirty="0">
                <a:solidFill>
                  <a:srgbClr val="32302A"/>
                </a:solidFill>
              </a:rPr>
              <a:t>services of your local fire </a:t>
            </a:r>
            <a:r>
              <a:rPr lang="en-US" sz="2500" dirty="0" smtClean="0">
                <a:solidFill>
                  <a:srgbClr val="32302A"/>
                </a:solidFill>
              </a:rPr>
              <a:t>department</a:t>
            </a:r>
          </a:p>
          <a:p>
            <a:pPr marL="403225" indent="-403225">
              <a:spcBef>
                <a:spcPts val="0"/>
              </a:spcBef>
              <a:buNone/>
            </a:pPr>
            <a:r>
              <a:rPr lang="en-US" sz="2500" dirty="0" smtClean="0">
                <a:solidFill>
                  <a:srgbClr val="32302A"/>
                </a:solidFill>
              </a:rPr>
              <a:t>4</a:t>
            </a:r>
            <a:r>
              <a:rPr lang="en-US" sz="2500" dirty="0">
                <a:solidFill>
                  <a:srgbClr val="32302A"/>
                </a:solidFill>
              </a:rPr>
              <a:t>. </a:t>
            </a:r>
            <a:r>
              <a:rPr lang="en-US" sz="2500" dirty="0" smtClean="0">
                <a:solidFill>
                  <a:srgbClr val="32302A"/>
                </a:solidFill>
              </a:rPr>
              <a:t>Why </a:t>
            </a:r>
            <a:r>
              <a:rPr lang="en-US" sz="2500" dirty="0">
                <a:solidFill>
                  <a:srgbClr val="32302A"/>
                </a:solidFill>
              </a:rPr>
              <a:t>are public goods sometimes difficult for markets to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allocate </a:t>
            </a:r>
            <a:r>
              <a:rPr lang="en-US" sz="2500" dirty="0">
                <a:solidFill>
                  <a:srgbClr val="32302A"/>
                </a:solidFill>
              </a:rPr>
              <a:t>efficiently?</a:t>
            </a:r>
          </a:p>
          <a:p>
            <a:pPr marL="798513" indent="-341313">
              <a:spcBef>
                <a:spcPts val="0"/>
              </a:spcBef>
            </a:pPr>
            <a:endParaRPr lang="en-US" sz="25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639873"/>
            <a:ext cx="8941332" cy="4312039"/>
          </a:xfrm>
        </p:spPr>
        <p:txBody>
          <a:bodyPr/>
          <a:lstStyle/>
          <a:p>
            <a:pPr marL="0" indent="0">
              <a:buNone/>
            </a:pPr>
            <a:r>
              <a:rPr lang="en-US" sz="2700" dirty="0">
                <a:solidFill>
                  <a:srgbClr val="32302A"/>
                </a:solidFill>
              </a:rPr>
              <a:t>5. Which of the following is true of public goods</a:t>
            </a:r>
            <a:r>
              <a:rPr lang="en-US" sz="2700" dirty="0" smtClean="0">
                <a:solidFill>
                  <a:srgbClr val="32302A"/>
                </a:solidFill>
              </a:rPr>
              <a:t>?</a:t>
            </a:r>
          </a:p>
          <a:p>
            <a:pPr marL="914400" lvl="1" indent="-514350">
              <a:buAutoNum type="alphaLcPeriod"/>
            </a:pPr>
            <a:r>
              <a:rPr lang="en-US" sz="2700" dirty="0" smtClean="0">
                <a:solidFill>
                  <a:srgbClr val="32302A"/>
                </a:solidFill>
              </a:rPr>
              <a:t>Public </a:t>
            </a:r>
            <a:r>
              <a:rPr lang="en-US" sz="2700" dirty="0">
                <a:solidFill>
                  <a:srgbClr val="32302A"/>
                </a:solidFill>
              </a:rPr>
              <a:t>goods can only be supplied by </a:t>
            </a:r>
            <a:r>
              <a:rPr lang="en-US" sz="2700" dirty="0" smtClean="0">
                <a:solidFill>
                  <a:srgbClr val="32302A"/>
                </a:solidFill>
              </a:rPr>
              <a:t>the government.</a:t>
            </a:r>
          </a:p>
          <a:p>
            <a:pPr marL="914400" lvl="1" indent="-514350">
              <a:buAutoNum type="alphaLcPeriod"/>
            </a:pPr>
            <a:r>
              <a:rPr lang="en-US" sz="2700" dirty="0" smtClean="0">
                <a:solidFill>
                  <a:srgbClr val="32302A"/>
                </a:solidFill>
              </a:rPr>
              <a:t>From </a:t>
            </a:r>
            <a:r>
              <a:rPr lang="en-US" sz="2700" dirty="0">
                <a:solidFill>
                  <a:srgbClr val="32302A"/>
                </a:solidFill>
              </a:rPr>
              <a:t>the standpoint of economic efficiency, </a:t>
            </a:r>
            <a:r>
              <a:rPr lang="en-US" sz="2700" dirty="0" smtClean="0">
                <a:solidFill>
                  <a:srgbClr val="32302A"/>
                </a:solidFill>
              </a:rPr>
              <a:t>markets </a:t>
            </a:r>
            <a:r>
              <a:rPr lang="en-US" sz="2700" dirty="0">
                <a:solidFill>
                  <a:srgbClr val="32302A"/>
                </a:solidFill>
              </a:rPr>
              <a:t>will tend to supply too large a </a:t>
            </a:r>
            <a:r>
              <a:rPr lang="en-US" sz="2700" dirty="0" smtClean="0">
                <a:solidFill>
                  <a:srgbClr val="32302A"/>
                </a:solidFill>
              </a:rPr>
              <a:t>quantity of </a:t>
            </a:r>
            <a:r>
              <a:rPr lang="en-US" sz="2700" dirty="0">
                <a:solidFill>
                  <a:srgbClr val="32302A"/>
                </a:solidFill>
              </a:rPr>
              <a:t>a public good.</a:t>
            </a:r>
          </a:p>
          <a:p>
            <a:pPr marL="341313" indent="-341313">
              <a:buNone/>
            </a:pPr>
            <a:r>
              <a:rPr lang="en-US" sz="2700" dirty="0">
                <a:solidFill>
                  <a:srgbClr val="32302A"/>
                </a:solidFill>
              </a:rPr>
              <a:t>6. Why do golf course developers generally purchase a large tract of land, much larger than will be used for the course, prior to </a:t>
            </a:r>
            <a:r>
              <a:rPr lang="en-US" sz="2700" dirty="0" smtClean="0">
                <a:solidFill>
                  <a:srgbClr val="32302A"/>
                </a:solidFill>
              </a:rPr>
              <a:t>its </a:t>
            </a:r>
            <a:r>
              <a:rPr lang="en-US" sz="2700" dirty="0">
                <a:solidFill>
                  <a:srgbClr val="32302A"/>
                </a:solidFill>
              </a:rPr>
              <a:t>construction</a:t>
            </a:r>
            <a:r>
              <a:rPr lang="en-US" sz="2700" dirty="0" smtClean="0">
                <a:solidFill>
                  <a:srgbClr val="32302A"/>
                </a:solidFill>
              </a:rPr>
              <a:t>?</a:t>
            </a:r>
          </a:p>
          <a:p>
            <a:pPr marL="0" indent="0">
              <a:buNone/>
            </a:pPr>
            <a:endParaRPr lang="en-US" sz="27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2378995" y="2285998"/>
            <a:ext cx="3967565" cy="2151897"/>
          </a:xfrm>
        </p:spPr>
        <p:txBody>
          <a:bodyPr/>
          <a:lstStyle/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End of</a:t>
            </a:r>
          </a:p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Chapter 5</a:t>
            </a:r>
            <a:endParaRPr lang="en-US" sz="6600" b="1" i="1" dirty="0">
              <a:solidFill>
                <a:srgbClr val="3230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960269"/>
            <a:ext cx="8977930" cy="496126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Efficiency</a:t>
            </a:r>
            <a:endParaRPr lang="en-US" sz="2000" i="1" dirty="0"/>
          </a:p>
        </p:txBody>
      </p:sp>
      <p:cxnSp>
        <p:nvCxnSpPr>
          <p:cNvPr id="92" name="Straight Connector 91"/>
          <p:cNvCxnSpPr/>
          <p:nvPr/>
        </p:nvCxnSpPr>
        <p:spPr>
          <a:xfrm>
            <a:off x="4097077" y="1337376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87958" y="1291035"/>
            <a:ext cx="4038600" cy="102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more resources are used 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to expand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the level of an activity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kumimoji="0" lang="en-US" sz="19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marginal benefits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19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MB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activity generally decline 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kumimoji="0" lang="en-US" sz="19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marginal </a:t>
            </a:r>
            <a:r>
              <a:rPr kumimoji="0" lang="en-US" sz="19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19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) rise.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103833" y="2287885"/>
            <a:ext cx="4022725" cy="7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the viewpoint of efficiency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activity should be 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expanded as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long 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1900" b="1" i="1" dirty="0">
                <a:solidFill>
                  <a:srgbClr val="030387"/>
                </a:solidFill>
                <a:latin typeface="Times New Roman" pitchFamily="18" charset="0"/>
                <a:cs typeface="Times New Roman" pitchFamily="18" charset="0"/>
              </a:rPr>
              <a:t>MB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107009" y="3056721"/>
            <a:ext cx="4019550" cy="7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kumimoji="0" lang="en-US" sz="19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9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is inefficient as there are 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some units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for which the </a:t>
            </a:r>
            <a:r>
              <a:rPr kumimoji="0" lang="en-US" sz="19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MB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exceeds the </a:t>
            </a:r>
            <a:r>
              <a:rPr kumimoji="0" lang="en-US" sz="19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kumimoji="0" lang="en-US" sz="1900" b="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which are not undertaken.</a:t>
            </a:r>
            <a:endParaRPr kumimoji="0" lang="en-US" sz="19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116534" y="3817431"/>
            <a:ext cx="4010026" cy="7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kumimoji="0" lang="en-US" sz="19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9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is inefficient as there are 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units produced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where the </a:t>
            </a:r>
            <a:r>
              <a:rPr kumimoji="0" lang="en-US" sz="19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kumimoji="0" lang="en-US" sz="1900" b="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exceeds </a:t>
            </a:r>
            <a:b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19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MB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19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116533" y="4570392"/>
            <a:ext cx="4010027" cy="102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kumimoji="0" lang="en-US" sz="19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9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kumimoji="0" lang="en-US" sz="1900" b="1" i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en-US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economically 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efficient level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of output.  At </a:t>
            </a:r>
            <a:r>
              <a:rPr kumimoji="0" lang="en-US" sz="19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9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kumimoji="0" lang="en-US" sz="1900" b="1" i="1" dirty="0" smtClean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MB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 stemming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kumimoji="0" lang="en-US" sz="1900" b="0" dirty="0" smtClean="0">
                <a:latin typeface="Times New Roman" pitchFamily="18" charset="0"/>
                <a:cs typeface="Times New Roman" pitchFamily="18" charset="0"/>
              </a:rPr>
              <a:t>consumption of 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that unit just equals the </a:t>
            </a:r>
            <a:r>
              <a:rPr kumimoji="0" lang="en-US" sz="19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kumimoji="0" lang="en-US" sz="1900" i="1" dirty="0" smtClean="0">
                <a:solidFill>
                  <a:srgbClr val="8409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kumimoji="0" lang="en-US" sz="1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producing it</a:t>
            </a:r>
            <a:r>
              <a:rPr kumimoji="0" lang="en-US" sz="1900" b="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4229607" y="1139528"/>
            <a:ext cx="974726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Marginal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Cost &amp; </a:t>
            </a:r>
            <a:b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Marginal </a:t>
            </a:r>
            <a:b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Benefit</a:t>
            </a:r>
            <a:endParaRPr kumimoji="0"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4958755" y="1792476"/>
            <a:ext cx="3032125" cy="3749675"/>
            <a:chOff x="2980" y="1022"/>
            <a:chExt cx="1944" cy="2362"/>
          </a:xfrm>
        </p:grpSpPr>
        <p:sp>
          <p:nvSpPr>
            <p:cNvPr id="42" name="Line 7"/>
            <p:cNvSpPr>
              <a:spLocks noChangeShapeType="1"/>
            </p:cNvSpPr>
            <p:nvPr/>
          </p:nvSpPr>
          <p:spPr bwMode="auto">
            <a:xfrm>
              <a:off x="2980" y="3384"/>
              <a:ext cx="19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Line 8"/>
            <p:cNvSpPr>
              <a:spLocks noChangeShapeType="1"/>
            </p:cNvSpPr>
            <p:nvPr/>
          </p:nvSpPr>
          <p:spPr bwMode="auto">
            <a:xfrm>
              <a:off x="2991" y="1022"/>
              <a:ext cx="0" cy="23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Rectangle 9" descr="Parchment"/>
          <p:cNvSpPr>
            <a:spLocks noChangeAspect="1" noChangeArrowheads="1"/>
          </p:cNvSpPr>
          <p:nvPr/>
        </p:nvSpPr>
        <p:spPr bwMode="auto">
          <a:xfrm>
            <a:off x="8063072" y="5442139"/>
            <a:ext cx="770962" cy="22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kumimoji="0"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uantity</a:t>
            </a:r>
          </a:p>
        </p:txBody>
      </p:sp>
      <p:grpSp>
        <p:nvGrpSpPr>
          <p:cNvPr id="45" name="Group 30"/>
          <p:cNvGrpSpPr>
            <a:grpSpLocks/>
          </p:cNvGrpSpPr>
          <p:nvPr/>
        </p:nvGrpSpPr>
        <p:grpSpPr bwMode="auto">
          <a:xfrm>
            <a:off x="7430177" y="2929127"/>
            <a:ext cx="1438275" cy="766763"/>
            <a:chOff x="4541" y="1426"/>
            <a:chExt cx="906" cy="483"/>
          </a:xfrm>
        </p:grpSpPr>
        <p:sp>
          <p:nvSpPr>
            <p:cNvPr id="46" name="Rectangle 11"/>
            <p:cNvSpPr>
              <a:spLocks noChangeArrowheads="1"/>
            </p:cNvSpPr>
            <p:nvPr/>
          </p:nvSpPr>
          <p:spPr bwMode="auto">
            <a:xfrm>
              <a:off x="4541" y="1426"/>
              <a:ext cx="906" cy="48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41" y="1456"/>
              <a:ext cx="889" cy="430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All quantities other than Q</a:t>
              </a:r>
              <a:r>
                <a:rPr kumimoji="0" lang="en-US" sz="1600" b="1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1" i="1" dirty="0" smtClean="0"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kumimoji="0" lang="en-US" sz="1600" b="1" i="1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1" i="1" dirty="0" smtClean="0">
                  <a:latin typeface="Times New Roman" pitchFamily="18" charset="0"/>
                  <a:cs typeface="Times New Roman" pitchFamily="18" charset="0"/>
                </a:rPr>
                <a:t>are </a:t>
              </a: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inefficient</a:t>
              </a:r>
            </a:p>
          </p:txBody>
        </p:sp>
      </p:grpSp>
      <p:sp>
        <p:nvSpPr>
          <p:cNvPr id="48" name="Line 13"/>
          <p:cNvSpPr>
            <a:spLocks noChangeShapeType="1"/>
          </p:cNvSpPr>
          <p:nvPr/>
        </p:nvSpPr>
        <p:spPr bwMode="auto">
          <a:xfrm flipH="1" flipV="1">
            <a:off x="5288955" y="1678176"/>
            <a:ext cx="2651125" cy="3343275"/>
          </a:xfrm>
          <a:prstGeom prst="line">
            <a:avLst/>
          </a:prstGeom>
          <a:noFill/>
          <a:ln w="57150">
            <a:solidFill>
              <a:srgbClr val="053ABF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7928968" y="4829979"/>
            <a:ext cx="1005805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kumimoji="0" lang="en-US" sz="16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Marginal </a:t>
            </a:r>
          </a:p>
          <a:p>
            <a:pPr>
              <a:lnSpc>
                <a:spcPct val="80000"/>
              </a:lnSpc>
            </a:pPr>
            <a:r>
              <a:rPr kumimoji="0" lang="en-US" sz="16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Benefit</a:t>
            </a:r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 flipH="1">
            <a:off x="5119093" y="1679764"/>
            <a:ext cx="2706687" cy="3373437"/>
          </a:xfrm>
          <a:prstGeom prst="line">
            <a:avLst/>
          </a:prstGeom>
          <a:noFill/>
          <a:ln w="57150">
            <a:solidFill>
              <a:schemeClr val="accent3">
                <a:lumMod val="75000"/>
              </a:schemeClr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5562005" y="2441764"/>
            <a:ext cx="685800" cy="3408363"/>
            <a:chOff x="3406" y="1431"/>
            <a:chExt cx="432" cy="2147"/>
          </a:xfrm>
        </p:grpSpPr>
        <p:sp>
          <p:nvSpPr>
            <p:cNvPr id="52" name="Text Box 15"/>
            <p:cNvSpPr txBox="1">
              <a:spLocks noChangeArrowheads="1"/>
            </p:cNvSpPr>
            <p:nvPr/>
          </p:nvSpPr>
          <p:spPr bwMode="auto">
            <a:xfrm>
              <a:off x="3406" y="3365"/>
              <a:ext cx="43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kumimoji="0" lang="en-US" sz="1600" b="1" i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>
              <a:off x="3622" y="1431"/>
              <a:ext cx="0" cy="1944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4" name="Text Box 21"/>
          <p:cNvSpPr txBox="1">
            <a:spLocks noChangeArrowheads="1"/>
          </p:cNvSpPr>
          <p:nvPr/>
        </p:nvSpPr>
        <p:spPr bwMode="auto">
          <a:xfrm>
            <a:off x="7601704" y="1360676"/>
            <a:ext cx="1046353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Marginal</a:t>
            </a:r>
          </a:p>
          <a:p>
            <a:pPr algn="ctr">
              <a:lnSpc>
                <a:spcPct val="80000"/>
              </a:lnSpc>
            </a:pPr>
            <a:r>
              <a:rPr kumimoji="0" lang="en-US" sz="16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Cost</a:t>
            </a:r>
          </a:p>
        </p:txBody>
      </p:sp>
      <p:grpSp>
        <p:nvGrpSpPr>
          <p:cNvPr id="55" name="Group 46"/>
          <p:cNvGrpSpPr>
            <a:grpSpLocks/>
          </p:cNvGrpSpPr>
          <p:nvPr/>
        </p:nvGrpSpPr>
        <p:grpSpPr bwMode="auto">
          <a:xfrm>
            <a:off x="6870105" y="2470339"/>
            <a:ext cx="685800" cy="3379788"/>
            <a:chOff x="4230" y="1449"/>
            <a:chExt cx="432" cy="2129"/>
          </a:xfrm>
        </p:grpSpPr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4230" y="3365"/>
              <a:ext cx="43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kumimoji="0" lang="en-US" sz="1600" b="1" i="1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1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>
              <a:off x="4442" y="1449"/>
              <a:ext cx="0" cy="1926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8" name="Group 47"/>
          <p:cNvGrpSpPr>
            <a:grpSpLocks/>
          </p:cNvGrpSpPr>
          <p:nvPr/>
        </p:nvGrpSpPr>
        <p:grpSpPr bwMode="auto">
          <a:xfrm>
            <a:off x="5901731" y="1668652"/>
            <a:ext cx="1312862" cy="657226"/>
            <a:chOff x="3620" y="944"/>
            <a:chExt cx="827" cy="414"/>
          </a:xfrm>
        </p:grpSpPr>
        <p:sp>
          <p:nvSpPr>
            <p:cNvPr id="59" name="Text Box 26"/>
            <p:cNvSpPr txBox="1">
              <a:spLocks noChangeArrowheads="1"/>
            </p:cNvSpPr>
            <p:nvPr/>
          </p:nvSpPr>
          <p:spPr bwMode="auto">
            <a:xfrm>
              <a:off x="3669" y="944"/>
              <a:ext cx="676" cy="21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Inefficient</a:t>
              </a:r>
            </a:p>
          </p:txBody>
        </p:sp>
        <p:sp>
          <p:nvSpPr>
            <p:cNvPr id="60" name="AutoShape 27"/>
            <p:cNvSpPr>
              <a:spLocks/>
            </p:cNvSpPr>
            <p:nvPr/>
          </p:nvSpPr>
          <p:spPr bwMode="auto">
            <a:xfrm rot="16200000" flipV="1">
              <a:off x="3951" y="861"/>
              <a:ext cx="166" cy="827"/>
            </a:xfrm>
            <a:prstGeom prst="rightBrace">
              <a:avLst>
                <a:gd name="adj1" fmla="val 41516"/>
                <a:gd name="adj2" fmla="val 50000"/>
              </a:avLst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6200180" y="5513576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Line 32"/>
          <p:cNvSpPr>
            <a:spLocks noChangeShapeType="1"/>
          </p:cNvSpPr>
          <p:nvPr/>
        </p:nvSpPr>
        <p:spPr bwMode="auto">
          <a:xfrm>
            <a:off x="6549430" y="3286314"/>
            <a:ext cx="0" cy="225107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Oval 24"/>
          <p:cNvSpPr>
            <a:spLocks noChangeAspect="1" noChangeArrowheads="1"/>
          </p:cNvSpPr>
          <p:nvPr/>
        </p:nvSpPr>
        <p:spPr bwMode="auto">
          <a:xfrm>
            <a:off x="6482755" y="3191064"/>
            <a:ext cx="115888" cy="1158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74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67" grpId="0"/>
      <p:bldP spid="93" grpId="0" animBg="1"/>
      <p:bldP spid="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611824"/>
            <a:ext cx="8932985" cy="423475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71042"/>
            <a:ext cx="8904855" cy="1225493"/>
          </a:xfrm>
        </p:spPr>
        <p:txBody>
          <a:bodyPr/>
          <a:lstStyle/>
          <a:p>
            <a:r>
              <a:rPr lang="en-US" dirty="0" smtClean="0"/>
              <a:t>If Its Worth Doing, </a:t>
            </a:r>
            <a:br>
              <a:rPr lang="en-US" dirty="0" smtClean="0"/>
            </a:br>
            <a:r>
              <a:rPr lang="en-US" dirty="0" smtClean="0"/>
              <a:t>Its Worth Doing Imperfectly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16243"/>
            <a:ext cx="8883750" cy="4069662"/>
          </a:xfrm>
        </p:spPr>
        <p:txBody>
          <a:bodyPr/>
          <a:lstStyle/>
          <a:p>
            <a:r>
              <a:rPr lang="en-US" sz="2700" dirty="0">
                <a:solidFill>
                  <a:srgbClr val="32302A"/>
                </a:solidFill>
              </a:rPr>
              <a:t>There is an old saying, “If it’s worth doing, it’s worth doing to the best of your ability</a:t>
            </a:r>
            <a:r>
              <a:rPr lang="en-US" sz="2700" dirty="0" smtClean="0">
                <a:solidFill>
                  <a:srgbClr val="32302A"/>
                </a:solidFill>
              </a:rPr>
              <a:t>.” </a:t>
            </a:r>
            <a:r>
              <a:rPr lang="en-US" sz="2700" i="1" dirty="0" smtClean="0">
                <a:solidFill>
                  <a:srgbClr val="32302A"/>
                </a:solidFill>
              </a:rPr>
              <a:t>– Is </a:t>
            </a:r>
            <a:r>
              <a:rPr lang="en-US" sz="2700" i="1" dirty="0">
                <a:solidFill>
                  <a:srgbClr val="32302A"/>
                </a:solidFill>
              </a:rPr>
              <a:t>this really true</a:t>
            </a:r>
            <a:r>
              <a:rPr lang="en-US" sz="2700" i="1" dirty="0" smtClean="0">
                <a:solidFill>
                  <a:srgbClr val="32302A"/>
                </a:solidFill>
              </a:rPr>
              <a:t>?</a:t>
            </a:r>
          </a:p>
          <a:p>
            <a:r>
              <a:rPr lang="en-US" sz="2700" dirty="0">
                <a:solidFill>
                  <a:srgbClr val="32302A"/>
                </a:solidFill>
              </a:rPr>
              <a:t>Economics indicates that at some point the gains from doing something better will not </a:t>
            </a:r>
            <a:r>
              <a:rPr lang="en-US" sz="2700" dirty="0" smtClean="0">
                <a:solidFill>
                  <a:srgbClr val="32302A"/>
                </a:solidFill>
              </a:rPr>
              <a:t>be </a:t>
            </a:r>
            <a:r>
              <a:rPr lang="en-US" sz="2700" dirty="0">
                <a:solidFill>
                  <a:srgbClr val="32302A"/>
                </a:solidFill>
              </a:rPr>
              <a:t>worth the cost.  </a:t>
            </a:r>
          </a:p>
          <a:p>
            <a:pPr lvl="1"/>
            <a:r>
              <a:rPr lang="en-US" sz="2700" dirty="0">
                <a:solidFill>
                  <a:srgbClr val="32302A"/>
                </a:solidFill>
              </a:rPr>
              <a:t>It makes sense to stop short of perfection.</a:t>
            </a:r>
          </a:p>
          <a:p>
            <a:r>
              <a:rPr lang="en-US" sz="2700" dirty="0">
                <a:solidFill>
                  <a:srgbClr val="32302A"/>
                </a:solidFill>
              </a:rPr>
              <a:t>Economics is about trade-offs:  </a:t>
            </a:r>
            <a:r>
              <a:rPr lang="en-US" sz="2700" dirty="0" smtClean="0">
                <a:solidFill>
                  <a:srgbClr val="32302A"/>
                </a:solidFill>
              </a:rPr>
              <a:t/>
            </a:r>
            <a:br>
              <a:rPr lang="en-US" sz="2700" dirty="0" smtClean="0">
                <a:solidFill>
                  <a:srgbClr val="32302A"/>
                </a:solidFill>
              </a:rPr>
            </a:br>
            <a:r>
              <a:rPr lang="en-US" sz="2700" i="1" dirty="0" smtClean="0">
                <a:solidFill>
                  <a:srgbClr val="32302A"/>
                </a:solidFill>
              </a:rPr>
              <a:t>Even </a:t>
            </a:r>
            <a:r>
              <a:rPr lang="en-US" sz="2700" i="1" dirty="0">
                <a:solidFill>
                  <a:srgbClr val="32302A"/>
                </a:solidFill>
              </a:rPr>
              <a:t>worthy activities can be pursued beyond the level consistent with economic efficiency</a:t>
            </a:r>
            <a:r>
              <a:rPr lang="en-US" sz="2700" i="1" dirty="0" smtClean="0">
                <a:solidFill>
                  <a:srgbClr val="32302A"/>
                </a:solidFill>
              </a:rPr>
              <a:t>.</a:t>
            </a:r>
            <a:endParaRPr lang="en-US" sz="2700" i="1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6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611824"/>
            <a:ext cx="8932985" cy="423475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71042"/>
            <a:ext cx="8904855" cy="1225493"/>
          </a:xfrm>
        </p:spPr>
        <p:txBody>
          <a:bodyPr/>
          <a:lstStyle/>
          <a:p>
            <a:r>
              <a:rPr lang="en-US" dirty="0" smtClean="0"/>
              <a:t>If Its Worth Doing, </a:t>
            </a:r>
            <a:br>
              <a:rPr lang="en-US" dirty="0" smtClean="0"/>
            </a:br>
            <a:r>
              <a:rPr lang="en-US" dirty="0" smtClean="0"/>
              <a:t>Its Worth Doing Imperfectly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16243"/>
            <a:ext cx="8883750" cy="4069662"/>
          </a:xfrm>
        </p:spPr>
        <p:txBody>
          <a:bodyPr/>
          <a:lstStyle/>
          <a:p>
            <a:r>
              <a:rPr lang="en-US" sz="2700" dirty="0">
                <a:solidFill>
                  <a:srgbClr val="32302A"/>
                </a:solidFill>
              </a:rPr>
              <a:t>When making personal decisions, people seem to be more aware that perfection is almost never worth the cost. </a:t>
            </a:r>
            <a:endParaRPr lang="en-US" sz="2700" dirty="0" smtClean="0">
              <a:solidFill>
                <a:srgbClr val="32302A"/>
              </a:solidFill>
            </a:endParaRPr>
          </a:p>
          <a:p>
            <a:r>
              <a:rPr lang="en-US" sz="2700" dirty="0">
                <a:solidFill>
                  <a:srgbClr val="32302A"/>
                </a:solidFill>
              </a:rPr>
              <a:t>The principle also applies to government.</a:t>
            </a:r>
          </a:p>
          <a:p>
            <a:r>
              <a:rPr lang="en-US" sz="2700" dirty="0">
                <a:solidFill>
                  <a:srgbClr val="32302A"/>
                </a:solidFill>
              </a:rPr>
              <a:t>Regardless of the sector, achievement of perfection is generally not worth the cost</a:t>
            </a:r>
            <a:r>
              <a:rPr lang="en-US" sz="2700" dirty="0" smtClean="0">
                <a:solidFill>
                  <a:srgbClr val="32302A"/>
                </a:solidFill>
              </a:rPr>
              <a:t>.</a:t>
            </a:r>
            <a:endParaRPr lang="en-US" sz="27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0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The Economic </a:t>
            </a:r>
            <a:br>
              <a:rPr lang="en-US" dirty="0" smtClean="0"/>
            </a:br>
            <a:r>
              <a:rPr lang="en-US" dirty="0" smtClean="0"/>
              <a:t>Roles of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" y="1055716"/>
            <a:ext cx="8932985" cy="479086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Major Functions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84775"/>
            <a:ext cx="8801847" cy="4761806"/>
          </a:xfrm>
        </p:spPr>
        <p:txBody>
          <a:bodyPr/>
          <a:lstStyle/>
          <a:p>
            <a:r>
              <a:rPr lang="en-US" sz="2700" dirty="0">
                <a:solidFill>
                  <a:srgbClr val="32302A"/>
                </a:solidFill>
              </a:rPr>
              <a:t>There is substantial agreement among scholars that at least two functions of government are legitimate:</a:t>
            </a:r>
          </a:p>
          <a:p>
            <a:pPr lvl="1"/>
            <a:r>
              <a:rPr lang="en-US" sz="2700" b="1" i="1" dirty="0">
                <a:solidFill>
                  <a:srgbClr val="32302A"/>
                </a:solidFill>
              </a:rPr>
              <a:t>Protective function</a:t>
            </a:r>
            <a:r>
              <a:rPr lang="en-US" sz="2700" dirty="0">
                <a:solidFill>
                  <a:srgbClr val="32302A"/>
                </a:solidFill>
              </a:rPr>
              <a:t>:</a:t>
            </a:r>
            <a:br>
              <a:rPr lang="en-US" sz="2700" dirty="0">
                <a:solidFill>
                  <a:srgbClr val="32302A"/>
                </a:solidFill>
              </a:rPr>
            </a:br>
            <a:r>
              <a:rPr lang="en-US" sz="2700" dirty="0">
                <a:solidFill>
                  <a:srgbClr val="32302A"/>
                </a:solidFill>
              </a:rPr>
              <a:t>protection of individuals and their property against invasions by others.</a:t>
            </a:r>
          </a:p>
          <a:p>
            <a:pPr lvl="1"/>
            <a:r>
              <a:rPr lang="en-US" sz="2700" b="1" i="1" dirty="0">
                <a:solidFill>
                  <a:srgbClr val="32302A"/>
                </a:solidFill>
              </a:rPr>
              <a:t>Productive function</a:t>
            </a:r>
            <a:r>
              <a:rPr lang="en-US" sz="2700" dirty="0">
                <a:solidFill>
                  <a:srgbClr val="32302A"/>
                </a:solidFill>
              </a:rPr>
              <a:t>:</a:t>
            </a:r>
            <a:br>
              <a:rPr lang="en-US" sz="2700" dirty="0">
                <a:solidFill>
                  <a:srgbClr val="32302A"/>
                </a:solidFill>
              </a:rPr>
            </a:br>
            <a:r>
              <a:rPr lang="en-US" sz="2700" dirty="0">
                <a:solidFill>
                  <a:srgbClr val="32302A"/>
                </a:solidFill>
              </a:rPr>
              <a:t>the production of goods and services that cannot easily be provided through private markets.</a:t>
            </a:r>
          </a:p>
        </p:txBody>
      </p:sp>
    </p:spTree>
    <p:extLst>
      <p:ext uri="{BB962C8B-B14F-4D97-AF65-F5344CB8AC3E}">
        <p14:creationId xmlns:p14="http://schemas.microsoft.com/office/powerpoint/2010/main" val="24355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163782"/>
            <a:ext cx="8932985" cy="473332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Function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186454"/>
            <a:ext cx="8883750" cy="47106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most fundamental function of government is the </a:t>
            </a:r>
            <a:r>
              <a:rPr lang="en-US" sz="27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protection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of individuals and their property against acts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aggression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Involves the maintenance of a legal structure </a:t>
            </a:r>
            <a:r>
              <a:rPr lang="en-US" sz="27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(rules)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for the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enforcement of contracts and a mechanism for 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27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settlement of disputes</a:t>
            </a:r>
            <a:r>
              <a:rPr lang="en-US" sz="27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27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99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Gwartney PPT 2011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3846</TotalTime>
  <Words>1567</Words>
  <Application>Microsoft Office PowerPoint</Application>
  <PresentationFormat>On-screen Show (4:3)</PresentationFormat>
  <Paragraphs>189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Difficult Cases for the Market and the Role of Government</vt:lpstr>
      <vt:lpstr>A Closer Look at  Economic Efficiency</vt:lpstr>
      <vt:lpstr>What is Economic Efficiency?</vt:lpstr>
      <vt:lpstr>Economic Efficiency</vt:lpstr>
      <vt:lpstr>If Its Worth Doing,  Its Worth Doing Imperfectly</vt:lpstr>
      <vt:lpstr>If Its Worth Doing,  Its Worth Doing Imperfectly</vt:lpstr>
      <vt:lpstr>The Economic  Roles of Government</vt:lpstr>
      <vt:lpstr>Two Major Functions of Government</vt:lpstr>
      <vt:lpstr>Protective Function of Government</vt:lpstr>
      <vt:lpstr>Productive Function of Government</vt:lpstr>
      <vt:lpstr>Questions for Thought: </vt:lpstr>
      <vt:lpstr>Potential Shortcomings  of the Market</vt:lpstr>
      <vt:lpstr>Four Reasons the Invisible Hand May Fail</vt:lpstr>
      <vt:lpstr>Why the Invisible Hand May Fail: (1) Lack of Competition</vt:lpstr>
      <vt:lpstr>Lack of Competition Sellers may gain by restricting output and raising price.</vt:lpstr>
      <vt:lpstr>Why the Invisible Hand May Fail: (2) Externalities</vt:lpstr>
      <vt:lpstr>Problems that Arise when  External Costs are Present</vt:lpstr>
      <vt:lpstr>External Costs Failure to fully register external costs</vt:lpstr>
      <vt:lpstr>Problems that Arise when  External Benefits are Present</vt:lpstr>
      <vt:lpstr>External Benefits Failure to fully register external benefits</vt:lpstr>
      <vt:lpstr>Why the Invisible Hand May Fail: (3) Public Goods</vt:lpstr>
      <vt:lpstr>Problems that Arise With a Public Good</vt:lpstr>
      <vt:lpstr>Characteristics of a Public Good</vt:lpstr>
      <vt:lpstr>Why the Invisible Hand May Fail: (4) Poor Information</vt:lpstr>
      <vt:lpstr>Why the Invisible Hand May Fail: (4) Poor Information</vt:lpstr>
      <vt:lpstr>Market Failure and  Government Failure</vt:lpstr>
      <vt:lpstr>Market Failure</vt:lpstr>
      <vt:lpstr>Government Failure</vt:lpstr>
      <vt:lpstr>Markets Versus Government</vt:lpstr>
      <vt:lpstr>Questions for Thought: </vt:lpstr>
      <vt:lpstr>Questions for Thought: </vt:lpstr>
      <vt:lpstr>Questions for Thought: </vt:lpstr>
      <vt:lpstr>PowerPoint Presentation</vt:lpstr>
    </vt:vector>
  </TitlesOfParts>
  <Company>University Of Tampa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subject>Difficult Cases for the Market and the Role of Government</dc:subject>
  <dc:creator>Dr. Chuck D. Skipton</dc:creator>
  <cp:lastModifiedBy>Todd Myers</cp:lastModifiedBy>
  <cp:revision>298</cp:revision>
  <dcterms:created xsi:type="dcterms:W3CDTF">2011-11-26T02:56:50Z</dcterms:created>
  <dcterms:modified xsi:type="dcterms:W3CDTF">2012-08-20T18:45:32Z</dcterms:modified>
</cp:coreProperties>
</file>